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34"/>
  </p:notesMasterIdLst>
  <p:handoutMasterIdLst>
    <p:handoutMasterId r:id="rId35"/>
  </p:handoutMasterIdLst>
  <p:sldIdLst>
    <p:sldId id="275" r:id="rId3"/>
    <p:sldId id="268" r:id="rId4"/>
    <p:sldId id="335" r:id="rId5"/>
    <p:sldId id="258" r:id="rId6"/>
    <p:sldId id="279" r:id="rId7"/>
    <p:sldId id="320" r:id="rId8"/>
    <p:sldId id="307" r:id="rId9"/>
    <p:sldId id="293" r:id="rId10"/>
    <p:sldId id="297" r:id="rId11"/>
    <p:sldId id="298" r:id="rId12"/>
    <p:sldId id="299" r:id="rId13"/>
    <p:sldId id="311" r:id="rId14"/>
    <p:sldId id="315" r:id="rId15"/>
    <p:sldId id="313" r:id="rId16"/>
    <p:sldId id="316" r:id="rId17"/>
    <p:sldId id="312" r:id="rId18"/>
    <p:sldId id="321" r:id="rId19"/>
    <p:sldId id="323" r:id="rId20"/>
    <p:sldId id="306" r:id="rId21"/>
    <p:sldId id="326" r:id="rId22"/>
    <p:sldId id="330" r:id="rId23"/>
    <p:sldId id="331" r:id="rId24"/>
    <p:sldId id="336" r:id="rId25"/>
    <p:sldId id="339" r:id="rId26"/>
    <p:sldId id="334" r:id="rId27"/>
    <p:sldId id="337" r:id="rId28"/>
    <p:sldId id="328" r:id="rId29"/>
    <p:sldId id="324" r:id="rId30"/>
    <p:sldId id="342" r:id="rId31"/>
    <p:sldId id="332" r:id="rId32"/>
    <p:sldId id="34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0" d="100"/>
          <a:sy n="60" d="100"/>
        </p:scale>
        <p:origin x="64" y="372"/>
      </p:cViewPr>
      <p:guideLst/>
    </p:cSldViewPr>
  </p:slideViewPr>
  <p:notesTextViewPr>
    <p:cViewPr>
      <p:scale>
        <a:sx n="1" d="1"/>
        <a:sy n="1" d="1"/>
      </p:scale>
      <p:origin x="0" y="0"/>
    </p:cViewPr>
  </p:notesTextViewPr>
  <p:notesViewPr>
    <p:cSldViewPr snapToGrid="0">
      <p:cViewPr varScale="1">
        <p:scale>
          <a:sx n="57" d="100"/>
          <a:sy n="57" d="100"/>
        </p:scale>
        <p:origin x="1648"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0363CB-D41B-4F56-BC5E-49BF21F71833}" type="doc">
      <dgm:prSet loTypeId="urn:microsoft.com/office/officeart/2005/8/layout/radial6" loCatId="cycle" qsTypeId="urn:microsoft.com/office/officeart/2005/8/quickstyle/simple1" qsCatId="simple" csTypeId="urn:microsoft.com/office/officeart/2005/8/colors/colorful5" csCatId="colorful" phldr="1"/>
      <dgm:spPr/>
      <dgm:t>
        <a:bodyPr/>
        <a:lstStyle/>
        <a:p>
          <a:endParaRPr lang="en-US"/>
        </a:p>
      </dgm:t>
    </dgm:pt>
    <dgm:pt modelId="{2D625692-30D7-4C87-AFBC-8B7C94ADFED2}">
      <dgm:prSet phldrT="[Text]" custT="1"/>
      <dgm:spPr/>
      <dgm:t>
        <a:bodyPr/>
        <a:lstStyle/>
        <a:p>
          <a:r>
            <a:rPr lang="zh-CN" altLang="en-US" sz="2400" b="1" dirty="0"/>
            <a:t>申请反欺诈规则和模型</a:t>
          </a:r>
          <a:endParaRPr lang="en-US" sz="2400" b="1" dirty="0"/>
        </a:p>
      </dgm:t>
    </dgm:pt>
    <dgm:pt modelId="{68850050-2C99-4C5D-B512-2D8061695EE1}" type="parTrans" cxnId="{7ECE5557-F847-47D0-B738-31FB5ADB8B9B}">
      <dgm:prSet/>
      <dgm:spPr/>
      <dgm:t>
        <a:bodyPr/>
        <a:lstStyle/>
        <a:p>
          <a:endParaRPr lang="en-US" sz="2000"/>
        </a:p>
      </dgm:t>
    </dgm:pt>
    <dgm:pt modelId="{EF800B25-EBC5-4300-8406-D9F86FBEB6A9}" type="sibTrans" cxnId="{7ECE5557-F847-47D0-B738-31FB5ADB8B9B}">
      <dgm:prSet/>
      <dgm:spPr/>
      <dgm:t>
        <a:bodyPr/>
        <a:lstStyle/>
        <a:p>
          <a:endParaRPr lang="en-US" sz="2000"/>
        </a:p>
      </dgm:t>
    </dgm:pt>
    <dgm:pt modelId="{786F4ADA-4E34-48F9-BB23-B8A78DE1FEC7}">
      <dgm:prSet phldrT="[Text]" custT="1"/>
      <dgm:spPr/>
      <dgm:t>
        <a:bodyPr/>
        <a:lstStyle/>
        <a:p>
          <a:r>
            <a:rPr lang="zh-CN" altLang="en-US" sz="1800" b="1" dirty="0"/>
            <a:t> </a:t>
          </a:r>
          <a:endParaRPr lang="en-US" sz="1800" b="1" dirty="0"/>
        </a:p>
      </dgm:t>
    </dgm:pt>
    <dgm:pt modelId="{41C29B80-1279-41ED-8F56-1A74DDE4F160}" type="parTrans" cxnId="{74EA6DC5-29C5-4D2E-8E79-F15CC2AF2174}">
      <dgm:prSet/>
      <dgm:spPr/>
      <dgm:t>
        <a:bodyPr/>
        <a:lstStyle/>
        <a:p>
          <a:endParaRPr lang="en-US" sz="2000"/>
        </a:p>
      </dgm:t>
    </dgm:pt>
    <dgm:pt modelId="{EDAAFC0C-E692-4353-8B49-B14DD806D0CC}" type="sibTrans" cxnId="{74EA6DC5-29C5-4D2E-8E79-F15CC2AF2174}">
      <dgm:prSet/>
      <dgm:spPr/>
      <dgm:t>
        <a:bodyPr/>
        <a:lstStyle/>
        <a:p>
          <a:endParaRPr lang="en-US" sz="2000"/>
        </a:p>
      </dgm:t>
    </dgm:pt>
    <dgm:pt modelId="{3ABF7508-FF55-42C6-9E8D-85DF41911185}">
      <dgm:prSet phldrT="[Text]" custT="1"/>
      <dgm:spPr/>
      <dgm:t>
        <a:bodyPr/>
        <a:lstStyle/>
        <a:p>
          <a:r>
            <a:rPr lang="zh-CN" altLang="en-US" sz="1800" b="1" dirty="0"/>
            <a:t> </a:t>
          </a:r>
          <a:endParaRPr lang="en-US" sz="1800" b="1" dirty="0"/>
        </a:p>
      </dgm:t>
    </dgm:pt>
    <dgm:pt modelId="{B374DA18-24EE-4584-88CA-A2796388B69E}" type="parTrans" cxnId="{263F30AB-E6F0-4488-ACA4-6B21BC885EFA}">
      <dgm:prSet/>
      <dgm:spPr/>
      <dgm:t>
        <a:bodyPr/>
        <a:lstStyle/>
        <a:p>
          <a:endParaRPr lang="en-US" sz="2000"/>
        </a:p>
      </dgm:t>
    </dgm:pt>
    <dgm:pt modelId="{2EBA3EE8-0E6F-4EB4-B84E-89F96086F7BC}" type="sibTrans" cxnId="{263F30AB-E6F0-4488-ACA4-6B21BC885EFA}">
      <dgm:prSet/>
      <dgm:spPr/>
      <dgm:t>
        <a:bodyPr/>
        <a:lstStyle/>
        <a:p>
          <a:endParaRPr lang="en-US" sz="2000"/>
        </a:p>
      </dgm:t>
    </dgm:pt>
    <dgm:pt modelId="{EBA3FFE8-F396-4130-9466-FA7D985749DD}">
      <dgm:prSet phldrT="[Text]" custT="1"/>
      <dgm:spPr/>
      <dgm:t>
        <a:bodyPr/>
        <a:lstStyle/>
        <a:p>
          <a:r>
            <a:rPr lang="en-US" altLang="zh-CN" sz="1800" b="1" dirty="0"/>
            <a:t> </a:t>
          </a:r>
          <a:endParaRPr lang="en-US" sz="1800" b="1" dirty="0"/>
        </a:p>
      </dgm:t>
    </dgm:pt>
    <dgm:pt modelId="{56E1BA74-D615-41CC-9255-2CDB97950698}" type="parTrans" cxnId="{A0FB531D-2FCF-4CCD-9CBB-48DAFEE3C2FD}">
      <dgm:prSet/>
      <dgm:spPr/>
      <dgm:t>
        <a:bodyPr/>
        <a:lstStyle/>
        <a:p>
          <a:endParaRPr lang="en-US" sz="2000"/>
        </a:p>
      </dgm:t>
    </dgm:pt>
    <dgm:pt modelId="{BF56B499-D010-46E5-9104-7D6AC6B30209}" type="sibTrans" cxnId="{A0FB531D-2FCF-4CCD-9CBB-48DAFEE3C2FD}">
      <dgm:prSet/>
      <dgm:spPr/>
      <dgm:t>
        <a:bodyPr/>
        <a:lstStyle/>
        <a:p>
          <a:endParaRPr lang="en-US" sz="2000"/>
        </a:p>
      </dgm:t>
    </dgm:pt>
    <dgm:pt modelId="{BB31C21D-49B3-4DC5-9353-5DE1B6825D2D}">
      <dgm:prSet phldrT="[Text]" custT="1"/>
      <dgm:spPr/>
      <dgm:t>
        <a:bodyPr/>
        <a:lstStyle/>
        <a:p>
          <a:r>
            <a:rPr lang="en-US" altLang="zh-CN" sz="1800" b="1" dirty="0"/>
            <a:t> </a:t>
          </a:r>
          <a:endParaRPr lang="en-US" sz="1800" b="1" dirty="0"/>
        </a:p>
      </dgm:t>
    </dgm:pt>
    <dgm:pt modelId="{FC84B5FB-4671-4BD5-A11F-364FA5FB6F19}" type="parTrans" cxnId="{A1E7C1DB-49B1-428B-86A5-307F10DD1C0A}">
      <dgm:prSet/>
      <dgm:spPr/>
      <dgm:t>
        <a:bodyPr/>
        <a:lstStyle/>
        <a:p>
          <a:endParaRPr lang="en-US" sz="2000"/>
        </a:p>
      </dgm:t>
    </dgm:pt>
    <dgm:pt modelId="{52AC6EBA-C4DF-4041-BB74-8FF7EB212DBD}" type="sibTrans" cxnId="{A1E7C1DB-49B1-428B-86A5-307F10DD1C0A}">
      <dgm:prSet/>
      <dgm:spPr/>
      <dgm:t>
        <a:bodyPr/>
        <a:lstStyle/>
        <a:p>
          <a:endParaRPr lang="en-US" sz="2000"/>
        </a:p>
      </dgm:t>
    </dgm:pt>
    <dgm:pt modelId="{11779511-9D3C-4B72-978B-62E5EB252F29}">
      <dgm:prSet phldrT="[Text]" custT="1"/>
      <dgm:spPr/>
      <dgm:t>
        <a:bodyPr/>
        <a:lstStyle/>
        <a:p>
          <a:r>
            <a:rPr lang="en-US" altLang="zh-CN" sz="1800" b="1" dirty="0"/>
            <a:t> </a:t>
          </a:r>
          <a:endParaRPr lang="en-US" sz="1800" b="1" dirty="0"/>
        </a:p>
      </dgm:t>
    </dgm:pt>
    <dgm:pt modelId="{0AEFEFAE-EE84-4F6C-B253-03FEA2E7B0B5}" type="parTrans" cxnId="{07AEDAB9-BD86-437E-83CC-E51165DDD4E8}">
      <dgm:prSet/>
      <dgm:spPr/>
      <dgm:t>
        <a:bodyPr/>
        <a:lstStyle/>
        <a:p>
          <a:endParaRPr lang="en-US" sz="2000"/>
        </a:p>
      </dgm:t>
    </dgm:pt>
    <dgm:pt modelId="{02363012-2D15-45AC-AAB5-3BDE6739AC87}" type="sibTrans" cxnId="{07AEDAB9-BD86-437E-83CC-E51165DDD4E8}">
      <dgm:prSet/>
      <dgm:spPr/>
      <dgm:t>
        <a:bodyPr/>
        <a:lstStyle/>
        <a:p>
          <a:endParaRPr lang="en-US" sz="2000"/>
        </a:p>
      </dgm:t>
    </dgm:pt>
    <dgm:pt modelId="{964BB0CA-B8CC-4399-B0C6-6D6C2B885A7D}" type="pres">
      <dgm:prSet presAssocID="{C80363CB-D41B-4F56-BC5E-49BF21F71833}" presName="Name0" presStyleCnt="0">
        <dgm:presLayoutVars>
          <dgm:chMax val="1"/>
          <dgm:dir/>
          <dgm:animLvl val="ctr"/>
          <dgm:resizeHandles val="exact"/>
        </dgm:presLayoutVars>
      </dgm:prSet>
      <dgm:spPr/>
    </dgm:pt>
    <dgm:pt modelId="{E64C503D-7692-45FE-AA40-EE03B5D8B79D}" type="pres">
      <dgm:prSet presAssocID="{2D625692-30D7-4C87-AFBC-8B7C94ADFED2}" presName="centerShape" presStyleLbl="node0" presStyleIdx="0" presStyleCnt="1" custScaleX="121609" custScaleY="121609"/>
      <dgm:spPr/>
    </dgm:pt>
    <dgm:pt modelId="{F3BBB3A4-38C9-43C0-8E10-10DBA7000383}" type="pres">
      <dgm:prSet presAssocID="{3ABF7508-FF55-42C6-9E8D-85DF41911185}" presName="node" presStyleLbl="node1" presStyleIdx="0" presStyleCnt="5">
        <dgm:presLayoutVars>
          <dgm:bulletEnabled val="1"/>
        </dgm:presLayoutVars>
      </dgm:prSet>
      <dgm:spPr/>
    </dgm:pt>
    <dgm:pt modelId="{997E7DAF-F67B-4414-989D-F7810589B1A1}" type="pres">
      <dgm:prSet presAssocID="{3ABF7508-FF55-42C6-9E8D-85DF41911185}" presName="dummy" presStyleCnt="0"/>
      <dgm:spPr/>
    </dgm:pt>
    <dgm:pt modelId="{0C4C0378-18CE-4E67-939F-69ECFEF45D7E}" type="pres">
      <dgm:prSet presAssocID="{2EBA3EE8-0E6F-4EB4-B84E-89F96086F7BC}" presName="sibTrans" presStyleLbl="sibTrans2D1" presStyleIdx="0" presStyleCnt="5"/>
      <dgm:spPr/>
    </dgm:pt>
    <dgm:pt modelId="{805408DA-6C76-43DA-B7E0-878011FE658B}" type="pres">
      <dgm:prSet presAssocID="{BB31C21D-49B3-4DC5-9353-5DE1B6825D2D}" presName="node" presStyleLbl="node1" presStyleIdx="1" presStyleCnt="5">
        <dgm:presLayoutVars>
          <dgm:bulletEnabled val="1"/>
        </dgm:presLayoutVars>
      </dgm:prSet>
      <dgm:spPr/>
    </dgm:pt>
    <dgm:pt modelId="{39E82B3E-0E6E-4739-9F5E-F0E3072E79AD}" type="pres">
      <dgm:prSet presAssocID="{BB31C21D-49B3-4DC5-9353-5DE1B6825D2D}" presName="dummy" presStyleCnt="0"/>
      <dgm:spPr/>
    </dgm:pt>
    <dgm:pt modelId="{05F2434C-2014-49AA-BC1C-5BF3BFF1736F}" type="pres">
      <dgm:prSet presAssocID="{52AC6EBA-C4DF-4041-BB74-8FF7EB212DBD}" presName="sibTrans" presStyleLbl="sibTrans2D1" presStyleIdx="1" presStyleCnt="5"/>
      <dgm:spPr/>
    </dgm:pt>
    <dgm:pt modelId="{205443B5-2B75-4284-8BAF-894D7BEAA4D2}" type="pres">
      <dgm:prSet presAssocID="{EBA3FFE8-F396-4130-9466-FA7D985749DD}" presName="node" presStyleLbl="node1" presStyleIdx="2" presStyleCnt="5">
        <dgm:presLayoutVars>
          <dgm:bulletEnabled val="1"/>
        </dgm:presLayoutVars>
      </dgm:prSet>
      <dgm:spPr/>
    </dgm:pt>
    <dgm:pt modelId="{2A0F0BF3-B887-45B8-A03B-F2FEB23C879E}" type="pres">
      <dgm:prSet presAssocID="{EBA3FFE8-F396-4130-9466-FA7D985749DD}" presName="dummy" presStyleCnt="0"/>
      <dgm:spPr/>
    </dgm:pt>
    <dgm:pt modelId="{34325707-D01E-4061-B3CF-C36377071D14}" type="pres">
      <dgm:prSet presAssocID="{BF56B499-D010-46E5-9104-7D6AC6B30209}" presName="sibTrans" presStyleLbl="sibTrans2D1" presStyleIdx="2" presStyleCnt="5"/>
      <dgm:spPr/>
    </dgm:pt>
    <dgm:pt modelId="{5D95FC3F-F30B-4404-96BF-BA8A41DB5D58}" type="pres">
      <dgm:prSet presAssocID="{786F4ADA-4E34-48F9-BB23-B8A78DE1FEC7}" presName="node" presStyleLbl="node1" presStyleIdx="3" presStyleCnt="5">
        <dgm:presLayoutVars>
          <dgm:bulletEnabled val="1"/>
        </dgm:presLayoutVars>
      </dgm:prSet>
      <dgm:spPr/>
    </dgm:pt>
    <dgm:pt modelId="{0F5CC12F-1880-4DF2-ACE1-A258080AF93D}" type="pres">
      <dgm:prSet presAssocID="{786F4ADA-4E34-48F9-BB23-B8A78DE1FEC7}" presName="dummy" presStyleCnt="0"/>
      <dgm:spPr/>
    </dgm:pt>
    <dgm:pt modelId="{3F319EB1-3F7D-4E7F-AA19-A6745C30FDFC}" type="pres">
      <dgm:prSet presAssocID="{EDAAFC0C-E692-4353-8B49-B14DD806D0CC}" presName="sibTrans" presStyleLbl="sibTrans2D1" presStyleIdx="3" presStyleCnt="5"/>
      <dgm:spPr/>
    </dgm:pt>
    <dgm:pt modelId="{65CF3051-6B8C-4398-B48E-C5269DEDCFD6}" type="pres">
      <dgm:prSet presAssocID="{11779511-9D3C-4B72-978B-62E5EB252F29}" presName="node" presStyleLbl="node1" presStyleIdx="4" presStyleCnt="5">
        <dgm:presLayoutVars>
          <dgm:bulletEnabled val="1"/>
        </dgm:presLayoutVars>
      </dgm:prSet>
      <dgm:spPr/>
    </dgm:pt>
    <dgm:pt modelId="{54B53916-ECE0-46F4-A5D7-80F4EBC379E8}" type="pres">
      <dgm:prSet presAssocID="{11779511-9D3C-4B72-978B-62E5EB252F29}" presName="dummy" presStyleCnt="0"/>
      <dgm:spPr/>
    </dgm:pt>
    <dgm:pt modelId="{C84BAD49-4A19-4785-B9BD-C53BEFFE2528}" type="pres">
      <dgm:prSet presAssocID="{02363012-2D15-45AC-AAB5-3BDE6739AC87}" presName="sibTrans" presStyleLbl="sibTrans2D1" presStyleIdx="4" presStyleCnt="5"/>
      <dgm:spPr/>
    </dgm:pt>
  </dgm:ptLst>
  <dgm:cxnLst>
    <dgm:cxn modelId="{A0FB531D-2FCF-4CCD-9CBB-48DAFEE3C2FD}" srcId="{2D625692-30D7-4C87-AFBC-8B7C94ADFED2}" destId="{EBA3FFE8-F396-4130-9466-FA7D985749DD}" srcOrd="2" destOrd="0" parTransId="{56E1BA74-D615-41CC-9255-2CDB97950698}" sibTransId="{BF56B499-D010-46E5-9104-7D6AC6B30209}"/>
    <dgm:cxn modelId="{3F77691E-FB75-40ED-A2E5-5ED8B3B579C7}" type="presOf" srcId="{2EBA3EE8-0E6F-4EB4-B84E-89F96086F7BC}" destId="{0C4C0378-18CE-4E67-939F-69ECFEF45D7E}" srcOrd="0" destOrd="0" presId="urn:microsoft.com/office/officeart/2005/8/layout/radial6"/>
    <dgm:cxn modelId="{F7B0E534-F283-4CB8-B009-9475B7F39987}" type="presOf" srcId="{EDAAFC0C-E692-4353-8B49-B14DD806D0CC}" destId="{3F319EB1-3F7D-4E7F-AA19-A6745C30FDFC}" srcOrd="0" destOrd="0" presId="urn:microsoft.com/office/officeart/2005/8/layout/radial6"/>
    <dgm:cxn modelId="{544EDF5C-85CF-42F5-8101-9807A1EA39DF}" type="presOf" srcId="{786F4ADA-4E34-48F9-BB23-B8A78DE1FEC7}" destId="{5D95FC3F-F30B-4404-96BF-BA8A41DB5D58}" srcOrd="0" destOrd="0" presId="urn:microsoft.com/office/officeart/2005/8/layout/radial6"/>
    <dgm:cxn modelId="{F8DCB649-3DEC-41D4-8C73-C83B5A311715}" type="presOf" srcId="{3ABF7508-FF55-42C6-9E8D-85DF41911185}" destId="{F3BBB3A4-38C9-43C0-8E10-10DBA7000383}" srcOrd="0" destOrd="0" presId="urn:microsoft.com/office/officeart/2005/8/layout/radial6"/>
    <dgm:cxn modelId="{7ECE5557-F847-47D0-B738-31FB5ADB8B9B}" srcId="{C80363CB-D41B-4F56-BC5E-49BF21F71833}" destId="{2D625692-30D7-4C87-AFBC-8B7C94ADFED2}" srcOrd="0" destOrd="0" parTransId="{68850050-2C99-4C5D-B512-2D8061695EE1}" sibTransId="{EF800B25-EBC5-4300-8406-D9F86FBEB6A9}"/>
    <dgm:cxn modelId="{8151F95A-25A7-402F-8818-83CC77FD60EF}" type="presOf" srcId="{C80363CB-D41B-4F56-BC5E-49BF21F71833}" destId="{964BB0CA-B8CC-4399-B0C6-6D6C2B885A7D}" srcOrd="0" destOrd="0" presId="urn:microsoft.com/office/officeart/2005/8/layout/radial6"/>
    <dgm:cxn modelId="{453A347F-1776-4B54-99EE-17479B5F6643}" type="presOf" srcId="{2D625692-30D7-4C87-AFBC-8B7C94ADFED2}" destId="{E64C503D-7692-45FE-AA40-EE03B5D8B79D}" srcOrd="0" destOrd="0" presId="urn:microsoft.com/office/officeart/2005/8/layout/radial6"/>
    <dgm:cxn modelId="{14819B86-37B3-429B-B377-45DE87A97544}" type="presOf" srcId="{52AC6EBA-C4DF-4041-BB74-8FF7EB212DBD}" destId="{05F2434C-2014-49AA-BC1C-5BF3BFF1736F}" srcOrd="0" destOrd="0" presId="urn:microsoft.com/office/officeart/2005/8/layout/radial6"/>
    <dgm:cxn modelId="{1CD1EE95-EE14-4FC8-AAB9-B411C02414B4}" type="presOf" srcId="{BF56B499-D010-46E5-9104-7D6AC6B30209}" destId="{34325707-D01E-4061-B3CF-C36377071D14}" srcOrd="0" destOrd="0" presId="urn:microsoft.com/office/officeart/2005/8/layout/radial6"/>
    <dgm:cxn modelId="{BC4D9B97-B5A2-4ECE-A77A-77C50E07642F}" type="presOf" srcId="{BB31C21D-49B3-4DC5-9353-5DE1B6825D2D}" destId="{805408DA-6C76-43DA-B7E0-878011FE658B}" srcOrd="0" destOrd="0" presId="urn:microsoft.com/office/officeart/2005/8/layout/radial6"/>
    <dgm:cxn modelId="{CF17C099-38D3-4399-AB4D-55C1F0689006}" type="presOf" srcId="{EBA3FFE8-F396-4130-9466-FA7D985749DD}" destId="{205443B5-2B75-4284-8BAF-894D7BEAA4D2}" srcOrd="0" destOrd="0" presId="urn:microsoft.com/office/officeart/2005/8/layout/radial6"/>
    <dgm:cxn modelId="{FC214CA0-FDEA-435B-A164-18706C2093F6}" type="presOf" srcId="{02363012-2D15-45AC-AAB5-3BDE6739AC87}" destId="{C84BAD49-4A19-4785-B9BD-C53BEFFE2528}" srcOrd="0" destOrd="0" presId="urn:microsoft.com/office/officeart/2005/8/layout/radial6"/>
    <dgm:cxn modelId="{D14837A7-26E6-45C9-BA6E-A2F8E4B0EB68}" type="presOf" srcId="{11779511-9D3C-4B72-978B-62E5EB252F29}" destId="{65CF3051-6B8C-4398-B48E-C5269DEDCFD6}" srcOrd="0" destOrd="0" presId="urn:microsoft.com/office/officeart/2005/8/layout/radial6"/>
    <dgm:cxn modelId="{263F30AB-E6F0-4488-ACA4-6B21BC885EFA}" srcId="{2D625692-30D7-4C87-AFBC-8B7C94ADFED2}" destId="{3ABF7508-FF55-42C6-9E8D-85DF41911185}" srcOrd="0" destOrd="0" parTransId="{B374DA18-24EE-4584-88CA-A2796388B69E}" sibTransId="{2EBA3EE8-0E6F-4EB4-B84E-89F96086F7BC}"/>
    <dgm:cxn modelId="{07AEDAB9-BD86-437E-83CC-E51165DDD4E8}" srcId="{2D625692-30D7-4C87-AFBC-8B7C94ADFED2}" destId="{11779511-9D3C-4B72-978B-62E5EB252F29}" srcOrd="4" destOrd="0" parTransId="{0AEFEFAE-EE84-4F6C-B253-03FEA2E7B0B5}" sibTransId="{02363012-2D15-45AC-AAB5-3BDE6739AC87}"/>
    <dgm:cxn modelId="{74EA6DC5-29C5-4D2E-8E79-F15CC2AF2174}" srcId="{2D625692-30D7-4C87-AFBC-8B7C94ADFED2}" destId="{786F4ADA-4E34-48F9-BB23-B8A78DE1FEC7}" srcOrd="3" destOrd="0" parTransId="{41C29B80-1279-41ED-8F56-1A74DDE4F160}" sibTransId="{EDAAFC0C-E692-4353-8B49-B14DD806D0CC}"/>
    <dgm:cxn modelId="{A1E7C1DB-49B1-428B-86A5-307F10DD1C0A}" srcId="{2D625692-30D7-4C87-AFBC-8B7C94ADFED2}" destId="{BB31C21D-49B3-4DC5-9353-5DE1B6825D2D}" srcOrd="1" destOrd="0" parTransId="{FC84B5FB-4671-4BD5-A11F-364FA5FB6F19}" sibTransId="{52AC6EBA-C4DF-4041-BB74-8FF7EB212DBD}"/>
    <dgm:cxn modelId="{30FA2FE0-0679-4AAD-8FAF-9FBAAB9E83ED}" type="presParOf" srcId="{964BB0CA-B8CC-4399-B0C6-6D6C2B885A7D}" destId="{E64C503D-7692-45FE-AA40-EE03B5D8B79D}" srcOrd="0" destOrd="0" presId="urn:microsoft.com/office/officeart/2005/8/layout/radial6"/>
    <dgm:cxn modelId="{CDE52881-DECD-4025-80A5-E1DC9C340EE3}" type="presParOf" srcId="{964BB0CA-B8CC-4399-B0C6-6D6C2B885A7D}" destId="{F3BBB3A4-38C9-43C0-8E10-10DBA7000383}" srcOrd="1" destOrd="0" presId="urn:microsoft.com/office/officeart/2005/8/layout/radial6"/>
    <dgm:cxn modelId="{D10328E7-3F76-4D53-B005-8B0286C0ED3A}" type="presParOf" srcId="{964BB0CA-B8CC-4399-B0C6-6D6C2B885A7D}" destId="{997E7DAF-F67B-4414-989D-F7810589B1A1}" srcOrd="2" destOrd="0" presId="urn:microsoft.com/office/officeart/2005/8/layout/radial6"/>
    <dgm:cxn modelId="{1BF0451D-927C-4188-8FFF-9A1D1A5BEB4F}" type="presParOf" srcId="{964BB0CA-B8CC-4399-B0C6-6D6C2B885A7D}" destId="{0C4C0378-18CE-4E67-939F-69ECFEF45D7E}" srcOrd="3" destOrd="0" presId="urn:microsoft.com/office/officeart/2005/8/layout/radial6"/>
    <dgm:cxn modelId="{F58EBA27-D141-4005-A643-9377C1A44DFE}" type="presParOf" srcId="{964BB0CA-B8CC-4399-B0C6-6D6C2B885A7D}" destId="{805408DA-6C76-43DA-B7E0-878011FE658B}" srcOrd="4" destOrd="0" presId="urn:microsoft.com/office/officeart/2005/8/layout/radial6"/>
    <dgm:cxn modelId="{9F4D991A-CD28-4F8E-8289-3095E1497B09}" type="presParOf" srcId="{964BB0CA-B8CC-4399-B0C6-6D6C2B885A7D}" destId="{39E82B3E-0E6E-4739-9F5E-F0E3072E79AD}" srcOrd="5" destOrd="0" presId="urn:microsoft.com/office/officeart/2005/8/layout/radial6"/>
    <dgm:cxn modelId="{4F973255-2527-4AFD-96C9-53FAB944E079}" type="presParOf" srcId="{964BB0CA-B8CC-4399-B0C6-6D6C2B885A7D}" destId="{05F2434C-2014-49AA-BC1C-5BF3BFF1736F}" srcOrd="6" destOrd="0" presId="urn:microsoft.com/office/officeart/2005/8/layout/radial6"/>
    <dgm:cxn modelId="{36AF9473-79AB-49E8-B149-7E52BEEAE75B}" type="presParOf" srcId="{964BB0CA-B8CC-4399-B0C6-6D6C2B885A7D}" destId="{205443B5-2B75-4284-8BAF-894D7BEAA4D2}" srcOrd="7" destOrd="0" presId="urn:microsoft.com/office/officeart/2005/8/layout/radial6"/>
    <dgm:cxn modelId="{BC112F62-B227-4A49-8DC1-3CBE57E2627A}" type="presParOf" srcId="{964BB0CA-B8CC-4399-B0C6-6D6C2B885A7D}" destId="{2A0F0BF3-B887-45B8-A03B-F2FEB23C879E}" srcOrd="8" destOrd="0" presId="urn:microsoft.com/office/officeart/2005/8/layout/radial6"/>
    <dgm:cxn modelId="{510479E0-F419-4E3E-AEF0-F1A4A45B20E0}" type="presParOf" srcId="{964BB0CA-B8CC-4399-B0C6-6D6C2B885A7D}" destId="{34325707-D01E-4061-B3CF-C36377071D14}" srcOrd="9" destOrd="0" presId="urn:microsoft.com/office/officeart/2005/8/layout/radial6"/>
    <dgm:cxn modelId="{815C681B-DFFE-4CA4-A3DF-8CC9009F8929}" type="presParOf" srcId="{964BB0CA-B8CC-4399-B0C6-6D6C2B885A7D}" destId="{5D95FC3F-F30B-4404-96BF-BA8A41DB5D58}" srcOrd="10" destOrd="0" presId="urn:microsoft.com/office/officeart/2005/8/layout/radial6"/>
    <dgm:cxn modelId="{AAEBF31E-5492-4EDA-93B1-525A1492AA48}" type="presParOf" srcId="{964BB0CA-B8CC-4399-B0C6-6D6C2B885A7D}" destId="{0F5CC12F-1880-4DF2-ACE1-A258080AF93D}" srcOrd="11" destOrd="0" presId="urn:microsoft.com/office/officeart/2005/8/layout/radial6"/>
    <dgm:cxn modelId="{7B4A5752-9F73-4A56-BF6E-AD3B1324B563}" type="presParOf" srcId="{964BB0CA-B8CC-4399-B0C6-6D6C2B885A7D}" destId="{3F319EB1-3F7D-4E7F-AA19-A6745C30FDFC}" srcOrd="12" destOrd="0" presId="urn:microsoft.com/office/officeart/2005/8/layout/radial6"/>
    <dgm:cxn modelId="{C2F67AFF-F8EB-43CD-A470-79219DED7B8C}" type="presParOf" srcId="{964BB0CA-B8CC-4399-B0C6-6D6C2B885A7D}" destId="{65CF3051-6B8C-4398-B48E-C5269DEDCFD6}" srcOrd="13" destOrd="0" presId="urn:microsoft.com/office/officeart/2005/8/layout/radial6"/>
    <dgm:cxn modelId="{CBE3DD3F-4DC9-470C-9169-4C4E60A96282}" type="presParOf" srcId="{964BB0CA-B8CC-4399-B0C6-6D6C2B885A7D}" destId="{54B53916-ECE0-46F4-A5D7-80F4EBC379E8}" srcOrd="14" destOrd="0" presId="urn:microsoft.com/office/officeart/2005/8/layout/radial6"/>
    <dgm:cxn modelId="{E0633E1C-7111-4BA5-B7EB-39DBDA0B1CFC}" type="presParOf" srcId="{964BB0CA-B8CC-4399-B0C6-6D6C2B885A7D}" destId="{C84BAD49-4A19-4785-B9BD-C53BEFFE2528}"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7F1FA1-89C5-4B56-8F6D-167792117A5A}" type="doc">
      <dgm:prSet loTypeId="urn:microsoft.com/office/officeart/2005/8/layout/bProcess3" loCatId="process" qsTypeId="urn:microsoft.com/office/officeart/2005/8/quickstyle/simple4" qsCatId="simple" csTypeId="urn:microsoft.com/office/officeart/2005/8/colors/colorful5" csCatId="colorful" phldr="1"/>
      <dgm:spPr/>
      <dgm:t>
        <a:bodyPr/>
        <a:lstStyle/>
        <a:p>
          <a:endParaRPr lang="en-US"/>
        </a:p>
      </dgm:t>
    </dgm:pt>
    <dgm:pt modelId="{EB83615E-A2D4-4752-8DEC-B39F09A7C5ED}">
      <dgm:prSet phldrT="[Text]" custT="1"/>
      <dgm:spPr/>
      <dgm:t>
        <a:bodyPr/>
        <a:lstStyle/>
        <a:p>
          <a:r>
            <a:rPr lang="zh-CN" altLang="en-US" sz="2000" b="1" dirty="0"/>
            <a:t>数据描述性统计分析</a:t>
          </a:r>
          <a:endParaRPr lang="en-US" sz="2000" b="1" dirty="0"/>
        </a:p>
      </dgm:t>
    </dgm:pt>
    <dgm:pt modelId="{8A3BD65C-ECC0-48AD-A408-E1AA96C7EF96}" type="parTrans" cxnId="{8E409137-9383-43E6-A4AF-2F8FAE6A25A0}">
      <dgm:prSet/>
      <dgm:spPr/>
      <dgm:t>
        <a:bodyPr/>
        <a:lstStyle/>
        <a:p>
          <a:endParaRPr lang="en-US" sz="3200" b="1"/>
        </a:p>
      </dgm:t>
    </dgm:pt>
    <dgm:pt modelId="{75D365BE-9C0C-42AB-BD1A-FF6976C12826}" type="sibTrans" cxnId="{8E409137-9383-43E6-A4AF-2F8FAE6A25A0}">
      <dgm:prSet custT="1">
        <dgm:style>
          <a:lnRef idx="3">
            <a:schemeClr val="accent1"/>
          </a:lnRef>
          <a:fillRef idx="0">
            <a:schemeClr val="accent1"/>
          </a:fillRef>
          <a:effectRef idx="2">
            <a:schemeClr val="accent1"/>
          </a:effectRef>
          <a:fontRef idx="minor">
            <a:schemeClr val="tx1"/>
          </a:fontRef>
        </dgm:style>
      </dgm:prSet>
      <dgm:spPr/>
      <dgm:t>
        <a:bodyPr/>
        <a:lstStyle/>
        <a:p>
          <a:endParaRPr lang="en-US" sz="900" b="1"/>
        </a:p>
      </dgm:t>
    </dgm:pt>
    <dgm:pt modelId="{D564ED0F-09EC-4EE9-A726-F46CAEC65D6C}">
      <dgm:prSet phldrT="[Text]" custT="1"/>
      <dgm:spPr/>
      <dgm:t>
        <a:bodyPr/>
        <a:lstStyle/>
        <a:p>
          <a:r>
            <a:rPr lang="zh-CN" altLang="en-US" sz="2000" b="1" dirty="0"/>
            <a:t>数据质量</a:t>
          </a:r>
          <a:br>
            <a:rPr lang="en-US" altLang="zh-CN" sz="2000" b="1" dirty="0"/>
          </a:br>
          <a:r>
            <a:rPr lang="zh-CN" altLang="en-US" sz="2000" b="1" dirty="0"/>
            <a:t>变量筛选</a:t>
          </a:r>
          <a:endParaRPr lang="en-US" sz="2000" b="1" dirty="0"/>
        </a:p>
      </dgm:t>
    </dgm:pt>
    <dgm:pt modelId="{CB9CD52E-9DFB-415A-B49B-7E4452894C93}" type="parTrans" cxnId="{276D3680-41AD-4C84-8266-48E1FEA52902}">
      <dgm:prSet/>
      <dgm:spPr/>
      <dgm:t>
        <a:bodyPr/>
        <a:lstStyle/>
        <a:p>
          <a:endParaRPr lang="en-US" sz="3200" b="1"/>
        </a:p>
      </dgm:t>
    </dgm:pt>
    <dgm:pt modelId="{F78FCC41-F04D-4D68-A782-89FC2FE1B0F8}" type="sibTrans" cxnId="{276D3680-41AD-4C84-8266-48E1FEA52902}">
      <dgm:prSet custT="1">
        <dgm:style>
          <a:lnRef idx="3">
            <a:schemeClr val="accent1"/>
          </a:lnRef>
          <a:fillRef idx="0">
            <a:schemeClr val="accent1"/>
          </a:fillRef>
          <a:effectRef idx="2">
            <a:schemeClr val="accent1"/>
          </a:effectRef>
          <a:fontRef idx="minor">
            <a:schemeClr val="tx1"/>
          </a:fontRef>
        </dgm:style>
      </dgm:prSet>
      <dgm:spPr/>
      <dgm:t>
        <a:bodyPr/>
        <a:lstStyle/>
        <a:p>
          <a:endParaRPr lang="en-US" sz="900" b="1" dirty="0"/>
        </a:p>
      </dgm:t>
    </dgm:pt>
    <dgm:pt modelId="{74612995-3CF7-4438-B610-C163CEA20D1A}">
      <dgm:prSet phldrT="[Text]" custT="1"/>
      <dgm:spPr/>
      <dgm:t>
        <a:bodyPr/>
        <a:lstStyle/>
        <a:p>
          <a:r>
            <a:rPr lang="en-US" altLang="zh-CN" sz="2000" b="1" dirty="0"/>
            <a:t>IV</a:t>
          </a:r>
          <a:r>
            <a:rPr lang="zh-CN" altLang="en-US" sz="2000" b="1" dirty="0"/>
            <a:t>值标准变量筛选</a:t>
          </a:r>
          <a:endParaRPr lang="en-US" sz="2000" b="1" dirty="0"/>
        </a:p>
      </dgm:t>
    </dgm:pt>
    <dgm:pt modelId="{FF5341AA-56CD-403C-8DBE-FB63EAA64980}" type="parTrans" cxnId="{8ADE5F99-C47C-4A1A-B59E-4F4317FDF02C}">
      <dgm:prSet/>
      <dgm:spPr/>
      <dgm:t>
        <a:bodyPr/>
        <a:lstStyle/>
        <a:p>
          <a:endParaRPr lang="en-US" sz="3200" b="1"/>
        </a:p>
      </dgm:t>
    </dgm:pt>
    <dgm:pt modelId="{D6D255BA-9C6B-4192-A3F9-B832594D0AF7}" type="sibTrans" cxnId="{8ADE5F99-C47C-4A1A-B59E-4F4317FDF02C}">
      <dgm:prSet custT="1">
        <dgm:style>
          <a:lnRef idx="3">
            <a:schemeClr val="accent1"/>
          </a:lnRef>
          <a:fillRef idx="0">
            <a:schemeClr val="accent1"/>
          </a:fillRef>
          <a:effectRef idx="2">
            <a:schemeClr val="accent1"/>
          </a:effectRef>
          <a:fontRef idx="minor">
            <a:schemeClr val="tx1"/>
          </a:fontRef>
        </dgm:style>
      </dgm:prSet>
      <dgm:spPr/>
      <dgm:t>
        <a:bodyPr/>
        <a:lstStyle/>
        <a:p>
          <a:endParaRPr lang="en-US" sz="900" b="1"/>
        </a:p>
      </dgm:t>
    </dgm:pt>
    <dgm:pt modelId="{ED7E5B8B-396E-422F-AC62-A22C6FFB497F}">
      <dgm:prSet phldrT="[Text]" custT="1"/>
      <dgm:spPr/>
      <dgm:t>
        <a:bodyPr/>
        <a:lstStyle/>
        <a:p>
          <a:r>
            <a:rPr lang="zh-CN" altLang="en-US" sz="2000" b="1" dirty="0"/>
            <a:t>变量粗分栏</a:t>
          </a:r>
          <a:endParaRPr lang="en-US" sz="2000" b="1" dirty="0"/>
        </a:p>
      </dgm:t>
    </dgm:pt>
    <dgm:pt modelId="{CF757B84-2621-420B-B30F-1CF218CAD69C}" type="parTrans" cxnId="{8726434E-1AEE-4CC6-8723-D4182FA9F5BC}">
      <dgm:prSet/>
      <dgm:spPr/>
      <dgm:t>
        <a:bodyPr/>
        <a:lstStyle/>
        <a:p>
          <a:endParaRPr lang="en-US" sz="3200" b="1"/>
        </a:p>
      </dgm:t>
    </dgm:pt>
    <dgm:pt modelId="{770FCF35-1C74-4495-97DF-6E97A488F530}" type="sibTrans" cxnId="{8726434E-1AEE-4CC6-8723-D4182FA9F5BC}">
      <dgm:prSet custT="1">
        <dgm:style>
          <a:lnRef idx="3">
            <a:schemeClr val="accent1"/>
          </a:lnRef>
          <a:fillRef idx="0">
            <a:schemeClr val="accent1"/>
          </a:fillRef>
          <a:effectRef idx="2">
            <a:schemeClr val="accent1"/>
          </a:effectRef>
          <a:fontRef idx="minor">
            <a:schemeClr val="tx1"/>
          </a:fontRef>
        </dgm:style>
      </dgm:prSet>
      <dgm:spPr/>
      <dgm:t>
        <a:bodyPr/>
        <a:lstStyle/>
        <a:p>
          <a:endParaRPr lang="en-US" sz="900" b="1"/>
        </a:p>
      </dgm:t>
    </dgm:pt>
    <dgm:pt modelId="{552ADC4F-8CFB-4D68-A790-9FEEBCC4F9B2}">
      <dgm:prSet phldrT="[Text]" custT="1"/>
      <dgm:spPr/>
      <dgm:t>
        <a:bodyPr/>
        <a:lstStyle/>
        <a:p>
          <a:r>
            <a:rPr lang="en-US" altLang="zh-CN" sz="2000" b="1" dirty="0"/>
            <a:t>WOE</a:t>
          </a:r>
          <a:br>
            <a:rPr lang="en-US" altLang="zh-CN" sz="2000" b="1" dirty="0"/>
          </a:br>
          <a:r>
            <a:rPr lang="zh-CN" altLang="en-US" sz="2000" b="1" dirty="0"/>
            <a:t>趋势分析</a:t>
          </a:r>
          <a:endParaRPr lang="en-US" sz="2000" b="1" dirty="0"/>
        </a:p>
      </dgm:t>
    </dgm:pt>
    <dgm:pt modelId="{C17688C9-EB29-448E-AB2F-BB4A1516FAA3}" type="parTrans" cxnId="{D873E8E3-BFFE-46DC-96B6-827307613E8C}">
      <dgm:prSet/>
      <dgm:spPr/>
      <dgm:t>
        <a:bodyPr/>
        <a:lstStyle/>
        <a:p>
          <a:endParaRPr lang="en-US" sz="3200" b="1"/>
        </a:p>
      </dgm:t>
    </dgm:pt>
    <dgm:pt modelId="{EA6ACDD3-7A0E-47D8-A5A9-007EB620AA08}" type="sibTrans" cxnId="{D873E8E3-BFFE-46DC-96B6-827307613E8C}">
      <dgm:prSet custT="1">
        <dgm:style>
          <a:lnRef idx="3">
            <a:schemeClr val="accent1"/>
          </a:lnRef>
          <a:fillRef idx="0">
            <a:schemeClr val="accent1"/>
          </a:fillRef>
          <a:effectRef idx="2">
            <a:schemeClr val="accent1"/>
          </a:effectRef>
          <a:fontRef idx="minor">
            <a:schemeClr val="tx1"/>
          </a:fontRef>
        </dgm:style>
      </dgm:prSet>
      <dgm:spPr/>
      <dgm:t>
        <a:bodyPr/>
        <a:lstStyle/>
        <a:p>
          <a:endParaRPr lang="en-US" sz="900" b="1"/>
        </a:p>
      </dgm:t>
    </dgm:pt>
    <dgm:pt modelId="{190A4AE2-4816-403A-BAF4-9C7F489951FD}">
      <dgm:prSet phldrT="[Text]" custT="1"/>
      <dgm:spPr/>
      <dgm:t>
        <a:bodyPr/>
        <a:lstStyle/>
        <a:p>
          <a:r>
            <a:rPr lang="zh-CN" altLang="en-US" sz="2000" b="1" dirty="0"/>
            <a:t>变量细分栏</a:t>
          </a:r>
          <a:endParaRPr lang="en-US" sz="2000" b="1" dirty="0"/>
        </a:p>
      </dgm:t>
    </dgm:pt>
    <dgm:pt modelId="{040AE9A9-4E6E-4F63-B82A-8D47FEAFB90C}" type="parTrans" cxnId="{5DE04882-A73E-423F-8962-4CFACFBDD4E7}">
      <dgm:prSet/>
      <dgm:spPr/>
      <dgm:t>
        <a:bodyPr/>
        <a:lstStyle/>
        <a:p>
          <a:endParaRPr lang="en-US" sz="3200" b="1"/>
        </a:p>
      </dgm:t>
    </dgm:pt>
    <dgm:pt modelId="{AC647B9B-2D32-42A3-87F6-E82016D6CAC7}" type="sibTrans" cxnId="{5DE04882-A73E-423F-8962-4CFACFBDD4E7}">
      <dgm:prSet custT="1">
        <dgm:style>
          <a:lnRef idx="3">
            <a:schemeClr val="accent1"/>
          </a:lnRef>
          <a:fillRef idx="0">
            <a:schemeClr val="accent1"/>
          </a:fillRef>
          <a:effectRef idx="2">
            <a:schemeClr val="accent1"/>
          </a:effectRef>
          <a:fontRef idx="minor">
            <a:schemeClr val="tx1"/>
          </a:fontRef>
        </dgm:style>
      </dgm:prSet>
      <dgm:spPr/>
      <dgm:t>
        <a:bodyPr/>
        <a:lstStyle/>
        <a:p>
          <a:endParaRPr lang="en-US" sz="900" b="1"/>
        </a:p>
      </dgm:t>
    </dgm:pt>
    <dgm:pt modelId="{36136AF1-34E6-46DD-AD88-9640897D0E21}">
      <dgm:prSet phldrT="[Text]" custT="1"/>
      <dgm:spPr/>
      <dgm:t>
        <a:bodyPr/>
        <a:lstStyle/>
        <a:p>
          <a:r>
            <a:rPr lang="zh-CN" altLang="en-US" sz="2000" b="1" dirty="0"/>
            <a:t>变量</a:t>
          </a:r>
          <a:r>
            <a:rPr lang="en-US" altLang="zh-CN" sz="2000" b="1" dirty="0"/>
            <a:t>WOE</a:t>
          </a:r>
          <a:br>
            <a:rPr lang="en-US" altLang="zh-CN" sz="2000" b="1" dirty="0"/>
          </a:br>
          <a:r>
            <a:rPr lang="zh-CN" altLang="en-US" sz="2000" b="1" dirty="0"/>
            <a:t>值转换</a:t>
          </a:r>
          <a:endParaRPr lang="en-US" sz="2000" b="1" dirty="0"/>
        </a:p>
      </dgm:t>
    </dgm:pt>
    <dgm:pt modelId="{1E3EAF22-7B03-47BC-B921-0AB25F5DAD56}" type="parTrans" cxnId="{0DA1887D-26B0-422C-BDCB-199D47D677FC}">
      <dgm:prSet/>
      <dgm:spPr/>
      <dgm:t>
        <a:bodyPr/>
        <a:lstStyle/>
        <a:p>
          <a:endParaRPr lang="en-US" sz="3200" b="1"/>
        </a:p>
      </dgm:t>
    </dgm:pt>
    <dgm:pt modelId="{81C8C17E-F979-4759-AFCB-021C205ABE26}" type="sibTrans" cxnId="{0DA1887D-26B0-422C-BDCB-199D47D677FC}">
      <dgm:prSet custT="1">
        <dgm:style>
          <a:lnRef idx="3">
            <a:schemeClr val="accent1"/>
          </a:lnRef>
          <a:fillRef idx="0">
            <a:schemeClr val="accent1"/>
          </a:fillRef>
          <a:effectRef idx="2">
            <a:schemeClr val="accent1"/>
          </a:effectRef>
          <a:fontRef idx="minor">
            <a:schemeClr val="tx1"/>
          </a:fontRef>
        </dgm:style>
      </dgm:prSet>
      <dgm:spPr>
        <a:solidFill>
          <a:srgbClr val="92D050"/>
        </a:solidFill>
        <a:ln>
          <a:solidFill>
            <a:srgbClr val="00B050"/>
          </a:solidFill>
        </a:ln>
      </dgm:spPr>
      <dgm:t>
        <a:bodyPr/>
        <a:lstStyle/>
        <a:p>
          <a:endParaRPr lang="en-US" sz="900" b="1"/>
        </a:p>
      </dgm:t>
    </dgm:pt>
    <dgm:pt modelId="{FECEFEC6-BCF5-4F7C-ABBF-A0072587688A}">
      <dgm:prSet phldrT="[Text]" custT="1"/>
      <dgm:spPr/>
      <dgm:t>
        <a:bodyPr/>
        <a:lstStyle/>
        <a:p>
          <a:r>
            <a:rPr lang="zh-CN" altLang="en-US" sz="2000" b="1" dirty="0"/>
            <a:t>广义线性模型变量筛选</a:t>
          </a:r>
          <a:r>
            <a:rPr lang="zh-CN" altLang="en-US" sz="1200" b="1" dirty="0"/>
            <a:t>（</a:t>
          </a:r>
          <a:r>
            <a:rPr lang="en-US" altLang="zh-CN" sz="1200" b="1" dirty="0"/>
            <a:t>GLMSELECT</a:t>
          </a:r>
          <a:r>
            <a:rPr lang="zh-CN" altLang="en-US" sz="1200" b="1" dirty="0"/>
            <a:t>）</a:t>
          </a:r>
          <a:endParaRPr lang="en-US" sz="1200" b="1" dirty="0"/>
        </a:p>
      </dgm:t>
    </dgm:pt>
    <dgm:pt modelId="{4F20FD4A-0BC0-4857-950E-33C1866706CD}" type="parTrans" cxnId="{8107696D-B19A-4FCA-94CC-FA59DA118955}">
      <dgm:prSet/>
      <dgm:spPr/>
      <dgm:t>
        <a:bodyPr/>
        <a:lstStyle/>
        <a:p>
          <a:endParaRPr lang="en-US" sz="3200" b="1"/>
        </a:p>
      </dgm:t>
    </dgm:pt>
    <dgm:pt modelId="{D0BCF841-96F1-4BF3-9CFA-028DCE2C0C82}" type="sibTrans" cxnId="{8107696D-B19A-4FCA-94CC-FA59DA118955}">
      <dgm:prSet custT="1">
        <dgm:style>
          <a:lnRef idx="3">
            <a:schemeClr val="accent6"/>
          </a:lnRef>
          <a:fillRef idx="0">
            <a:schemeClr val="accent6"/>
          </a:fillRef>
          <a:effectRef idx="2">
            <a:schemeClr val="accent6"/>
          </a:effectRef>
          <a:fontRef idx="minor">
            <a:schemeClr val="tx1"/>
          </a:fontRef>
        </dgm:style>
      </dgm:prSet>
      <dgm:spPr>
        <a:ln>
          <a:solidFill>
            <a:srgbClr val="92D050"/>
          </a:solidFill>
        </a:ln>
      </dgm:spPr>
      <dgm:t>
        <a:bodyPr/>
        <a:lstStyle/>
        <a:p>
          <a:endParaRPr lang="en-US" sz="900" b="1"/>
        </a:p>
      </dgm:t>
    </dgm:pt>
    <dgm:pt modelId="{6FC7BE6D-43E0-4977-8EC7-1E04AD4F1B08}">
      <dgm:prSet phldrT="[Text]" custT="1"/>
      <dgm:spPr/>
      <dgm:t>
        <a:bodyPr/>
        <a:lstStyle/>
        <a:p>
          <a:r>
            <a:rPr lang="zh-CN" altLang="en-US" sz="2000" b="1" dirty="0"/>
            <a:t>逻辑回归模型拟合</a:t>
          </a:r>
          <a:endParaRPr lang="en-US" sz="2000" b="1" dirty="0"/>
        </a:p>
      </dgm:t>
    </dgm:pt>
    <dgm:pt modelId="{C0A7365C-ADE4-4317-9325-249F281CA31F}" type="parTrans" cxnId="{0BEBF8A3-F98F-4CCC-938C-E98ACED02C78}">
      <dgm:prSet/>
      <dgm:spPr/>
      <dgm:t>
        <a:bodyPr/>
        <a:lstStyle/>
        <a:p>
          <a:endParaRPr lang="en-US" sz="3200" b="1"/>
        </a:p>
      </dgm:t>
    </dgm:pt>
    <dgm:pt modelId="{76024C17-9870-4747-A4DA-A0EEB6D6A580}" type="sibTrans" cxnId="{0BEBF8A3-F98F-4CCC-938C-E98ACED02C78}">
      <dgm:prSet custT="1">
        <dgm:style>
          <a:lnRef idx="3">
            <a:schemeClr val="accent6"/>
          </a:lnRef>
          <a:fillRef idx="0">
            <a:schemeClr val="accent6"/>
          </a:fillRef>
          <a:effectRef idx="2">
            <a:schemeClr val="accent6"/>
          </a:effectRef>
          <a:fontRef idx="minor">
            <a:schemeClr val="tx1"/>
          </a:fontRef>
        </dgm:style>
      </dgm:prSet>
      <dgm:spPr/>
      <dgm:t>
        <a:bodyPr/>
        <a:lstStyle/>
        <a:p>
          <a:endParaRPr lang="en-US" sz="900" b="1"/>
        </a:p>
      </dgm:t>
    </dgm:pt>
    <dgm:pt modelId="{B46684BF-E8E6-4C07-8B1E-F4FA0DE931B3}">
      <dgm:prSet phldrT="[Text]" custT="1"/>
      <dgm:spPr/>
      <dgm:t>
        <a:bodyPr/>
        <a:lstStyle/>
        <a:p>
          <a:r>
            <a:rPr lang="zh-CN" altLang="en-US" sz="2000" b="1" dirty="0"/>
            <a:t>模型验证</a:t>
          </a:r>
          <a:endParaRPr lang="en-US" sz="2000" b="1" dirty="0"/>
        </a:p>
      </dgm:t>
    </dgm:pt>
    <dgm:pt modelId="{DFDB4FF9-F0A0-4E7B-8505-2B73ECD61942}" type="parTrans" cxnId="{10F1865D-974A-489F-848C-34F4C44450C1}">
      <dgm:prSet/>
      <dgm:spPr/>
      <dgm:t>
        <a:bodyPr/>
        <a:lstStyle/>
        <a:p>
          <a:endParaRPr lang="en-US" sz="3200" b="1"/>
        </a:p>
      </dgm:t>
    </dgm:pt>
    <dgm:pt modelId="{B51A33B6-1069-4753-80EA-4348036BD06D}" type="sibTrans" cxnId="{10F1865D-974A-489F-848C-34F4C44450C1}">
      <dgm:prSet/>
      <dgm:spPr/>
      <dgm:t>
        <a:bodyPr/>
        <a:lstStyle/>
        <a:p>
          <a:endParaRPr lang="en-US" sz="3200" b="1"/>
        </a:p>
      </dgm:t>
    </dgm:pt>
    <dgm:pt modelId="{CE996C92-BEB1-4DF3-8795-CA68C39F292B}">
      <dgm:prSet phldrT="[Text]" custT="1"/>
      <dgm:spPr/>
      <dgm:t>
        <a:bodyPr/>
        <a:lstStyle/>
        <a:p>
          <a:r>
            <a:rPr lang="zh-CN" altLang="en-US" sz="2000" b="1" dirty="0"/>
            <a:t>评分卡转换</a:t>
          </a:r>
          <a:endParaRPr lang="en-US" sz="2000" b="1" dirty="0"/>
        </a:p>
      </dgm:t>
    </dgm:pt>
    <dgm:pt modelId="{3CD1A0A2-178F-417E-9CAF-CE769C670925}" type="parTrans" cxnId="{6F19DDC6-8FEC-4910-BD44-7A31B5AC5472}">
      <dgm:prSet/>
      <dgm:spPr/>
      <dgm:t>
        <a:bodyPr/>
        <a:lstStyle/>
        <a:p>
          <a:endParaRPr lang="en-US" sz="3200" b="1"/>
        </a:p>
      </dgm:t>
    </dgm:pt>
    <dgm:pt modelId="{9D3050A9-1A4A-415E-83FE-4D4EE9010A8B}" type="sibTrans" cxnId="{6F19DDC6-8FEC-4910-BD44-7A31B5AC5472}">
      <dgm:prSet custT="1">
        <dgm:style>
          <a:lnRef idx="3">
            <a:schemeClr val="accent6"/>
          </a:lnRef>
          <a:fillRef idx="0">
            <a:schemeClr val="accent6"/>
          </a:fillRef>
          <a:effectRef idx="2">
            <a:schemeClr val="accent6"/>
          </a:effectRef>
          <a:fontRef idx="minor">
            <a:schemeClr val="tx1"/>
          </a:fontRef>
        </dgm:style>
      </dgm:prSet>
      <dgm:spPr/>
      <dgm:t>
        <a:bodyPr/>
        <a:lstStyle/>
        <a:p>
          <a:endParaRPr lang="en-US" sz="900" b="1"/>
        </a:p>
      </dgm:t>
    </dgm:pt>
    <dgm:pt modelId="{F31C2030-1B31-4A13-B84E-A6343AE9B6A5}">
      <dgm:prSet phldrT="[Text]" custT="1"/>
      <dgm:spPr/>
      <dgm:t>
        <a:bodyPr/>
        <a:lstStyle/>
        <a:p>
          <a:r>
            <a:rPr lang="zh-CN" altLang="en-US" sz="2000" b="1" dirty="0"/>
            <a:t>训练和验证样本切分</a:t>
          </a:r>
          <a:endParaRPr lang="en-US" sz="2000" b="1" dirty="0"/>
        </a:p>
      </dgm:t>
    </dgm:pt>
    <dgm:pt modelId="{2467F4CF-CB33-4DE5-B078-7133C0CA3CFD}" type="parTrans" cxnId="{C1F23312-BEA5-4A11-902B-9913F5CBD2ED}">
      <dgm:prSet/>
      <dgm:spPr/>
      <dgm:t>
        <a:bodyPr/>
        <a:lstStyle/>
        <a:p>
          <a:endParaRPr lang="en-US" sz="3200" b="1"/>
        </a:p>
      </dgm:t>
    </dgm:pt>
    <dgm:pt modelId="{AD468FCE-5C2C-4106-809C-0B36950705BE}" type="sibTrans" cxnId="{C1F23312-BEA5-4A11-902B-9913F5CBD2ED}">
      <dgm:prSet custT="1">
        <dgm:style>
          <a:lnRef idx="3">
            <a:schemeClr val="accent1"/>
          </a:lnRef>
          <a:fillRef idx="0">
            <a:schemeClr val="accent1"/>
          </a:fillRef>
          <a:effectRef idx="2">
            <a:schemeClr val="accent1"/>
          </a:effectRef>
          <a:fontRef idx="minor">
            <a:schemeClr val="tx1"/>
          </a:fontRef>
        </dgm:style>
      </dgm:prSet>
      <dgm:spPr/>
      <dgm:t>
        <a:bodyPr/>
        <a:lstStyle/>
        <a:p>
          <a:endParaRPr lang="en-US" sz="900" b="1"/>
        </a:p>
      </dgm:t>
    </dgm:pt>
    <dgm:pt modelId="{A0D0F1A3-7384-4F65-8E3A-9BF23D9896B9}" type="pres">
      <dgm:prSet presAssocID="{BF7F1FA1-89C5-4B56-8F6D-167792117A5A}" presName="Name0" presStyleCnt="0">
        <dgm:presLayoutVars>
          <dgm:dir/>
          <dgm:resizeHandles val="exact"/>
        </dgm:presLayoutVars>
      </dgm:prSet>
      <dgm:spPr/>
    </dgm:pt>
    <dgm:pt modelId="{7EE21349-F5BB-4D75-81A9-847A34F46A32}" type="pres">
      <dgm:prSet presAssocID="{F31C2030-1B31-4A13-B84E-A6343AE9B6A5}" presName="node" presStyleLbl="node1" presStyleIdx="0" presStyleCnt="12">
        <dgm:presLayoutVars>
          <dgm:bulletEnabled val="1"/>
        </dgm:presLayoutVars>
      </dgm:prSet>
      <dgm:spPr/>
    </dgm:pt>
    <dgm:pt modelId="{AB70BEF2-3797-4A3C-B776-B3E6019D7B0D}" type="pres">
      <dgm:prSet presAssocID="{AD468FCE-5C2C-4106-809C-0B36950705BE}" presName="sibTrans" presStyleLbl="sibTrans1D1" presStyleIdx="0" presStyleCnt="11"/>
      <dgm:spPr/>
    </dgm:pt>
    <dgm:pt modelId="{251006C9-C9B6-4A05-9BC9-D1301609FE9F}" type="pres">
      <dgm:prSet presAssocID="{AD468FCE-5C2C-4106-809C-0B36950705BE}" presName="connectorText" presStyleLbl="sibTrans1D1" presStyleIdx="0" presStyleCnt="11"/>
      <dgm:spPr/>
    </dgm:pt>
    <dgm:pt modelId="{821D8500-FD39-4D36-BBF7-8BB7EFE9CF81}" type="pres">
      <dgm:prSet presAssocID="{EB83615E-A2D4-4752-8DEC-B39F09A7C5ED}" presName="node" presStyleLbl="node1" presStyleIdx="1" presStyleCnt="12">
        <dgm:presLayoutVars>
          <dgm:bulletEnabled val="1"/>
        </dgm:presLayoutVars>
      </dgm:prSet>
      <dgm:spPr/>
    </dgm:pt>
    <dgm:pt modelId="{F9D3B4B7-841A-444A-9FFF-870FA30544BF}" type="pres">
      <dgm:prSet presAssocID="{75D365BE-9C0C-42AB-BD1A-FF6976C12826}" presName="sibTrans" presStyleLbl="sibTrans1D1" presStyleIdx="1" presStyleCnt="11"/>
      <dgm:spPr/>
    </dgm:pt>
    <dgm:pt modelId="{5F60E4BC-44BD-4C97-B990-714D01798343}" type="pres">
      <dgm:prSet presAssocID="{75D365BE-9C0C-42AB-BD1A-FF6976C12826}" presName="connectorText" presStyleLbl="sibTrans1D1" presStyleIdx="1" presStyleCnt="11"/>
      <dgm:spPr/>
    </dgm:pt>
    <dgm:pt modelId="{813CC92C-E767-4531-946A-AD6C2DA81437}" type="pres">
      <dgm:prSet presAssocID="{D564ED0F-09EC-4EE9-A726-F46CAEC65D6C}" presName="node" presStyleLbl="node1" presStyleIdx="2" presStyleCnt="12">
        <dgm:presLayoutVars>
          <dgm:bulletEnabled val="1"/>
        </dgm:presLayoutVars>
      </dgm:prSet>
      <dgm:spPr/>
    </dgm:pt>
    <dgm:pt modelId="{168461A5-4A35-45B4-80CF-6F9D7FEECD72}" type="pres">
      <dgm:prSet presAssocID="{F78FCC41-F04D-4D68-A782-89FC2FE1B0F8}" presName="sibTrans" presStyleLbl="sibTrans1D1" presStyleIdx="2" presStyleCnt="11"/>
      <dgm:spPr/>
    </dgm:pt>
    <dgm:pt modelId="{90DE74BE-360F-4CD3-825A-ED838E227F4E}" type="pres">
      <dgm:prSet presAssocID="{F78FCC41-F04D-4D68-A782-89FC2FE1B0F8}" presName="connectorText" presStyleLbl="sibTrans1D1" presStyleIdx="2" presStyleCnt="11"/>
      <dgm:spPr/>
    </dgm:pt>
    <dgm:pt modelId="{DFB6C262-350D-49C6-ADA1-340C1EE419A4}" type="pres">
      <dgm:prSet presAssocID="{190A4AE2-4816-403A-BAF4-9C7F489951FD}" presName="node" presStyleLbl="node1" presStyleIdx="3" presStyleCnt="12">
        <dgm:presLayoutVars>
          <dgm:bulletEnabled val="1"/>
        </dgm:presLayoutVars>
      </dgm:prSet>
      <dgm:spPr/>
    </dgm:pt>
    <dgm:pt modelId="{CDE3B4E0-520A-4BB5-9FD6-A41334D1B357}" type="pres">
      <dgm:prSet presAssocID="{AC647B9B-2D32-42A3-87F6-E82016D6CAC7}" presName="sibTrans" presStyleLbl="sibTrans1D1" presStyleIdx="3" presStyleCnt="11"/>
      <dgm:spPr/>
    </dgm:pt>
    <dgm:pt modelId="{C839D2F6-2C00-4340-8A39-F8F1C3A68D84}" type="pres">
      <dgm:prSet presAssocID="{AC647B9B-2D32-42A3-87F6-E82016D6CAC7}" presName="connectorText" presStyleLbl="sibTrans1D1" presStyleIdx="3" presStyleCnt="11"/>
      <dgm:spPr/>
    </dgm:pt>
    <dgm:pt modelId="{E2BC1814-EC8A-4D74-951C-FAC255495889}" type="pres">
      <dgm:prSet presAssocID="{74612995-3CF7-4438-B610-C163CEA20D1A}" presName="node" presStyleLbl="node1" presStyleIdx="4" presStyleCnt="12">
        <dgm:presLayoutVars>
          <dgm:bulletEnabled val="1"/>
        </dgm:presLayoutVars>
      </dgm:prSet>
      <dgm:spPr/>
    </dgm:pt>
    <dgm:pt modelId="{8FE49D70-2674-4DEC-8FDB-4F6B2BD97C44}" type="pres">
      <dgm:prSet presAssocID="{D6D255BA-9C6B-4192-A3F9-B832594D0AF7}" presName="sibTrans" presStyleLbl="sibTrans1D1" presStyleIdx="4" presStyleCnt="11"/>
      <dgm:spPr/>
    </dgm:pt>
    <dgm:pt modelId="{528C32A8-C93B-4EC6-B48B-991CB92D765F}" type="pres">
      <dgm:prSet presAssocID="{D6D255BA-9C6B-4192-A3F9-B832594D0AF7}" presName="connectorText" presStyleLbl="sibTrans1D1" presStyleIdx="4" presStyleCnt="11"/>
      <dgm:spPr/>
    </dgm:pt>
    <dgm:pt modelId="{88841145-816D-4090-9031-D84FE1438A9E}" type="pres">
      <dgm:prSet presAssocID="{ED7E5B8B-396E-422F-AC62-A22C6FFB497F}" presName="node" presStyleLbl="node1" presStyleIdx="5" presStyleCnt="12">
        <dgm:presLayoutVars>
          <dgm:bulletEnabled val="1"/>
        </dgm:presLayoutVars>
      </dgm:prSet>
      <dgm:spPr/>
    </dgm:pt>
    <dgm:pt modelId="{FB5BA10E-D323-4768-8CD1-349524DC93BD}" type="pres">
      <dgm:prSet presAssocID="{770FCF35-1C74-4495-97DF-6E97A488F530}" presName="sibTrans" presStyleLbl="sibTrans1D1" presStyleIdx="5" presStyleCnt="11"/>
      <dgm:spPr/>
    </dgm:pt>
    <dgm:pt modelId="{12C1B5C6-AC3E-4715-BBDA-DE3B0ADF8364}" type="pres">
      <dgm:prSet presAssocID="{770FCF35-1C74-4495-97DF-6E97A488F530}" presName="connectorText" presStyleLbl="sibTrans1D1" presStyleIdx="5" presStyleCnt="11"/>
      <dgm:spPr/>
    </dgm:pt>
    <dgm:pt modelId="{1DED8F61-390D-4370-A5E1-1123A92E58F6}" type="pres">
      <dgm:prSet presAssocID="{552ADC4F-8CFB-4D68-A790-9FEEBCC4F9B2}" presName="node" presStyleLbl="node1" presStyleIdx="6" presStyleCnt="12">
        <dgm:presLayoutVars>
          <dgm:bulletEnabled val="1"/>
        </dgm:presLayoutVars>
      </dgm:prSet>
      <dgm:spPr/>
    </dgm:pt>
    <dgm:pt modelId="{B8D1F731-2C10-4CE5-999C-DAE00499B15D}" type="pres">
      <dgm:prSet presAssocID="{EA6ACDD3-7A0E-47D8-A5A9-007EB620AA08}" presName="sibTrans" presStyleLbl="sibTrans1D1" presStyleIdx="6" presStyleCnt="11"/>
      <dgm:spPr/>
    </dgm:pt>
    <dgm:pt modelId="{F72DC7C7-74AB-4A02-93E2-FCE0F44E42D6}" type="pres">
      <dgm:prSet presAssocID="{EA6ACDD3-7A0E-47D8-A5A9-007EB620AA08}" presName="connectorText" presStyleLbl="sibTrans1D1" presStyleIdx="6" presStyleCnt="11"/>
      <dgm:spPr/>
    </dgm:pt>
    <dgm:pt modelId="{4C1A8C08-FBE1-4C86-99AA-EF1D430A5261}" type="pres">
      <dgm:prSet presAssocID="{36136AF1-34E6-46DD-AD88-9640897D0E21}" presName="node" presStyleLbl="node1" presStyleIdx="7" presStyleCnt="12">
        <dgm:presLayoutVars>
          <dgm:bulletEnabled val="1"/>
        </dgm:presLayoutVars>
      </dgm:prSet>
      <dgm:spPr/>
    </dgm:pt>
    <dgm:pt modelId="{B6FD1F93-2B34-42E8-A3E2-4A7D9BD18EFF}" type="pres">
      <dgm:prSet presAssocID="{81C8C17E-F979-4759-AFCB-021C205ABE26}" presName="sibTrans" presStyleLbl="sibTrans1D1" presStyleIdx="7" presStyleCnt="11"/>
      <dgm:spPr/>
    </dgm:pt>
    <dgm:pt modelId="{D4FF5A12-D123-4FAC-903C-52C9C9346E60}" type="pres">
      <dgm:prSet presAssocID="{81C8C17E-F979-4759-AFCB-021C205ABE26}" presName="connectorText" presStyleLbl="sibTrans1D1" presStyleIdx="7" presStyleCnt="11"/>
      <dgm:spPr/>
    </dgm:pt>
    <dgm:pt modelId="{676BD54E-D8C6-42EA-87C9-5A23B4674207}" type="pres">
      <dgm:prSet presAssocID="{FECEFEC6-BCF5-4F7C-ABBF-A0072587688A}" presName="node" presStyleLbl="node1" presStyleIdx="8" presStyleCnt="12">
        <dgm:presLayoutVars>
          <dgm:bulletEnabled val="1"/>
        </dgm:presLayoutVars>
      </dgm:prSet>
      <dgm:spPr/>
    </dgm:pt>
    <dgm:pt modelId="{F84A354D-CA28-417D-B36D-40F980D1EC5B}" type="pres">
      <dgm:prSet presAssocID="{D0BCF841-96F1-4BF3-9CFA-028DCE2C0C82}" presName="sibTrans" presStyleLbl="sibTrans1D1" presStyleIdx="8" presStyleCnt="11"/>
      <dgm:spPr/>
    </dgm:pt>
    <dgm:pt modelId="{76331D14-2A63-494B-8A42-A1599A1D04FE}" type="pres">
      <dgm:prSet presAssocID="{D0BCF841-96F1-4BF3-9CFA-028DCE2C0C82}" presName="connectorText" presStyleLbl="sibTrans1D1" presStyleIdx="8" presStyleCnt="11"/>
      <dgm:spPr/>
    </dgm:pt>
    <dgm:pt modelId="{AB250D5E-7BB1-4C0D-B158-CD8E5A00DB7E}" type="pres">
      <dgm:prSet presAssocID="{6FC7BE6D-43E0-4977-8EC7-1E04AD4F1B08}" presName="node" presStyleLbl="node1" presStyleIdx="9" presStyleCnt="12">
        <dgm:presLayoutVars>
          <dgm:bulletEnabled val="1"/>
        </dgm:presLayoutVars>
      </dgm:prSet>
      <dgm:spPr/>
    </dgm:pt>
    <dgm:pt modelId="{B5070B43-4E70-4640-9F05-CAA0F69DDBE8}" type="pres">
      <dgm:prSet presAssocID="{76024C17-9870-4747-A4DA-A0EEB6D6A580}" presName="sibTrans" presStyleLbl="sibTrans1D1" presStyleIdx="9" presStyleCnt="11"/>
      <dgm:spPr/>
    </dgm:pt>
    <dgm:pt modelId="{6529B049-AEFA-4C99-8FF4-01A8348D5E8B}" type="pres">
      <dgm:prSet presAssocID="{76024C17-9870-4747-A4DA-A0EEB6D6A580}" presName="connectorText" presStyleLbl="sibTrans1D1" presStyleIdx="9" presStyleCnt="11"/>
      <dgm:spPr/>
    </dgm:pt>
    <dgm:pt modelId="{DEDCEAB3-DFC5-4D4D-8026-07FDA6BB3928}" type="pres">
      <dgm:prSet presAssocID="{CE996C92-BEB1-4DF3-8795-CA68C39F292B}" presName="node" presStyleLbl="node1" presStyleIdx="10" presStyleCnt="12">
        <dgm:presLayoutVars>
          <dgm:bulletEnabled val="1"/>
        </dgm:presLayoutVars>
      </dgm:prSet>
      <dgm:spPr/>
    </dgm:pt>
    <dgm:pt modelId="{5AD2A1AE-B2A4-4904-BC5D-443714FF8D32}" type="pres">
      <dgm:prSet presAssocID="{9D3050A9-1A4A-415E-83FE-4D4EE9010A8B}" presName="sibTrans" presStyleLbl="sibTrans1D1" presStyleIdx="10" presStyleCnt="11"/>
      <dgm:spPr/>
    </dgm:pt>
    <dgm:pt modelId="{8C4BF748-C3ED-4800-A1CC-7C0B9D6C5630}" type="pres">
      <dgm:prSet presAssocID="{9D3050A9-1A4A-415E-83FE-4D4EE9010A8B}" presName="connectorText" presStyleLbl="sibTrans1D1" presStyleIdx="10" presStyleCnt="11"/>
      <dgm:spPr/>
    </dgm:pt>
    <dgm:pt modelId="{8E4A6FA0-9462-433C-A7B3-64A4F226733E}" type="pres">
      <dgm:prSet presAssocID="{B46684BF-E8E6-4C07-8B1E-F4FA0DE931B3}" presName="node" presStyleLbl="node1" presStyleIdx="11" presStyleCnt="12">
        <dgm:presLayoutVars>
          <dgm:bulletEnabled val="1"/>
        </dgm:presLayoutVars>
      </dgm:prSet>
      <dgm:spPr/>
    </dgm:pt>
  </dgm:ptLst>
  <dgm:cxnLst>
    <dgm:cxn modelId="{0090D10B-A658-4757-AE6A-B3A4E7A03FEA}" type="presOf" srcId="{75D365BE-9C0C-42AB-BD1A-FF6976C12826}" destId="{5F60E4BC-44BD-4C97-B990-714D01798343}" srcOrd="1" destOrd="0" presId="urn:microsoft.com/office/officeart/2005/8/layout/bProcess3"/>
    <dgm:cxn modelId="{2ACB2911-CDCE-4160-A611-56D930CCB80B}" type="presOf" srcId="{D564ED0F-09EC-4EE9-A726-F46CAEC65D6C}" destId="{813CC92C-E767-4531-946A-AD6C2DA81437}" srcOrd="0" destOrd="0" presId="urn:microsoft.com/office/officeart/2005/8/layout/bProcess3"/>
    <dgm:cxn modelId="{C1F23312-BEA5-4A11-902B-9913F5CBD2ED}" srcId="{BF7F1FA1-89C5-4B56-8F6D-167792117A5A}" destId="{F31C2030-1B31-4A13-B84E-A6343AE9B6A5}" srcOrd="0" destOrd="0" parTransId="{2467F4CF-CB33-4DE5-B078-7133C0CA3CFD}" sibTransId="{AD468FCE-5C2C-4106-809C-0B36950705BE}"/>
    <dgm:cxn modelId="{0C65A520-CA9A-4987-8C46-55167B113DAD}" type="presOf" srcId="{770FCF35-1C74-4495-97DF-6E97A488F530}" destId="{FB5BA10E-D323-4768-8CD1-349524DC93BD}" srcOrd="0" destOrd="0" presId="urn:microsoft.com/office/officeart/2005/8/layout/bProcess3"/>
    <dgm:cxn modelId="{F66F7228-603D-47AC-B31D-AB8066BD1395}" type="presOf" srcId="{CE996C92-BEB1-4DF3-8795-CA68C39F292B}" destId="{DEDCEAB3-DFC5-4D4D-8026-07FDA6BB3928}" srcOrd="0" destOrd="0" presId="urn:microsoft.com/office/officeart/2005/8/layout/bProcess3"/>
    <dgm:cxn modelId="{864BF62F-DA46-42BC-B490-2288AEA36B3C}" type="presOf" srcId="{BF7F1FA1-89C5-4B56-8F6D-167792117A5A}" destId="{A0D0F1A3-7384-4F65-8E3A-9BF23D9896B9}" srcOrd="0" destOrd="0" presId="urn:microsoft.com/office/officeart/2005/8/layout/bProcess3"/>
    <dgm:cxn modelId="{8E409137-9383-43E6-A4AF-2F8FAE6A25A0}" srcId="{BF7F1FA1-89C5-4B56-8F6D-167792117A5A}" destId="{EB83615E-A2D4-4752-8DEC-B39F09A7C5ED}" srcOrd="1" destOrd="0" parTransId="{8A3BD65C-ECC0-48AD-A408-E1AA96C7EF96}" sibTransId="{75D365BE-9C0C-42AB-BD1A-FF6976C12826}"/>
    <dgm:cxn modelId="{0F3A013A-C5B2-42AF-AB36-98685A3AFB06}" type="presOf" srcId="{F78FCC41-F04D-4D68-A782-89FC2FE1B0F8}" destId="{168461A5-4A35-45B4-80CF-6F9D7FEECD72}" srcOrd="0" destOrd="0" presId="urn:microsoft.com/office/officeart/2005/8/layout/bProcess3"/>
    <dgm:cxn modelId="{C9B9913F-BDF9-4CC8-B622-01C0069A59D5}" type="presOf" srcId="{75D365BE-9C0C-42AB-BD1A-FF6976C12826}" destId="{F9D3B4B7-841A-444A-9FFF-870FA30544BF}" srcOrd="0" destOrd="0" presId="urn:microsoft.com/office/officeart/2005/8/layout/bProcess3"/>
    <dgm:cxn modelId="{51D6445C-86F6-4A64-A652-A6B0D6847835}" type="presOf" srcId="{9D3050A9-1A4A-415E-83FE-4D4EE9010A8B}" destId="{8C4BF748-C3ED-4800-A1CC-7C0B9D6C5630}" srcOrd="1" destOrd="0" presId="urn:microsoft.com/office/officeart/2005/8/layout/bProcess3"/>
    <dgm:cxn modelId="{D7D6135D-3305-4F78-A4AB-EA62E8BD4A4C}" type="presOf" srcId="{76024C17-9870-4747-A4DA-A0EEB6D6A580}" destId="{6529B049-AEFA-4C99-8FF4-01A8348D5E8B}" srcOrd="1" destOrd="0" presId="urn:microsoft.com/office/officeart/2005/8/layout/bProcess3"/>
    <dgm:cxn modelId="{10F1865D-974A-489F-848C-34F4C44450C1}" srcId="{BF7F1FA1-89C5-4B56-8F6D-167792117A5A}" destId="{B46684BF-E8E6-4C07-8B1E-F4FA0DE931B3}" srcOrd="11" destOrd="0" parTransId="{DFDB4FF9-F0A0-4E7B-8505-2B73ECD61942}" sibTransId="{B51A33B6-1069-4753-80EA-4348036BD06D}"/>
    <dgm:cxn modelId="{FA919766-AA73-4EF0-9CAE-79E0CCE9FC03}" type="presOf" srcId="{D0BCF841-96F1-4BF3-9CFA-028DCE2C0C82}" destId="{F84A354D-CA28-417D-B36D-40F980D1EC5B}" srcOrd="0" destOrd="0" presId="urn:microsoft.com/office/officeart/2005/8/layout/bProcess3"/>
    <dgm:cxn modelId="{8168AF47-80B0-4F28-8FB2-18823865FE6D}" type="presOf" srcId="{76024C17-9870-4747-A4DA-A0EEB6D6A580}" destId="{B5070B43-4E70-4640-9F05-CAA0F69DDBE8}" srcOrd="0" destOrd="0" presId="urn:microsoft.com/office/officeart/2005/8/layout/bProcess3"/>
    <dgm:cxn modelId="{8107696D-B19A-4FCA-94CC-FA59DA118955}" srcId="{BF7F1FA1-89C5-4B56-8F6D-167792117A5A}" destId="{FECEFEC6-BCF5-4F7C-ABBF-A0072587688A}" srcOrd="8" destOrd="0" parTransId="{4F20FD4A-0BC0-4857-950E-33C1866706CD}" sibTransId="{D0BCF841-96F1-4BF3-9CFA-028DCE2C0C82}"/>
    <dgm:cxn modelId="{8726434E-1AEE-4CC6-8723-D4182FA9F5BC}" srcId="{BF7F1FA1-89C5-4B56-8F6D-167792117A5A}" destId="{ED7E5B8B-396E-422F-AC62-A22C6FFB497F}" srcOrd="5" destOrd="0" parTransId="{CF757B84-2621-420B-B30F-1CF218CAD69C}" sibTransId="{770FCF35-1C74-4495-97DF-6E97A488F530}"/>
    <dgm:cxn modelId="{A660A66F-052A-47AC-A1C4-FFAC45F0ED84}" type="presOf" srcId="{B46684BF-E8E6-4C07-8B1E-F4FA0DE931B3}" destId="{8E4A6FA0-9462-433C-A7B3-64A4F226733E}" srcOrd="0" destOrd="0" presId="urn:microsoft.com/office/officeart/2005/8/layout/bProcess3"/>
    <dgm:cxn modelId="{153B3F54-D9E0-435B-84B4-A571E1A2611A}" type="presOf" srcId="{F31C2030-1B31-4A13-B84E-A6343AE9B6A5}" destId="{7EE21349-F5BB-4D75-81A9-847A34F46A32}" srcOrd="0" destOrd="0" presId="urn:microsoft.com/office/officeart/2005/8/layout/bProcess3"/>
    <dgm:cxn modelId="{6F25F876-2280-4698-A008-DF0E2712F14A}" type="presOf" srcId="{81C8C17E-F979-4759-AFCB-021C205ABE26}" destId="{D4FF5A12-D123-4FAC-903C-52C9C9346E60}" srcOrd="1" destOrd="0" presId="urn:microsoft.com/office/officeart/2005/8/layout/bProcess3"/>
    <dgm:cxn modelId="{132F8A5A-0BEA-4834-9589-BC8C8C8C26ED}" type="presOf" srcId="{AC647B9B-2D32-42A3-87F6-E82016D6CAC7}" destId="{CDE3B4E0-520A-4BB5-9FD6-A41334D1B357}" srcOrd="0" destOrd="0" presId="urn:microsoft.com/office/officeart/2005/8/layout/bProcess3"/>
    <dgm:cxn modelId="{0DA1887D-26B0-422C-BDCB-199D47D677FC}" srcId="{BF7F1FA1-89C5-4B56-8F6D-167792117A5A}" destId="{36136AF1-34E6-46DD-AD88-9640897D0E21}" srcOrd="7" destOrd="0" parTransId="{1E3EAF22-7B03-47BC-B921-0AB25F5DAD56}" sibTransId="{81C8C17E-F979-4759-AFCB-021C205ABE26}"/>
    <dgm:cxn modelId="{B638F67D-CCA3-48AF-AF46-E8F30F94B2FB}" type="presOf" srcId="{190A4AE2-4816-403A-BAF4-9C7F489951FD}" destId="{DFB6C262-350D-49C6-ADA1-340C1EE419A4}" srcOrd="0" destOrd="0" presId="urn:microsoft.com/office/officeart/2005/8/layout/bProcess3"/>
    <dgm:cxn modelId="{276D3680-41AD-4C84-8266-48E1FEA52902}" srcId="{BF7F1FA1-89C5-4B56-8F6D-167792117A5A}" destId="{D564ED0F-09EC-4EE9-A726-F46CAEC65D6C}" srcOrd="2" destOrd="0" parTransId="{CB9CD52E-9DFB-415A-B49B-7E4452894C93}" sibTransId="{F78FCC41-F04D-4D68-A782-89FC2FE1B0F8}"/>
    <dgm:cxn modelId="{5DE04882-A73E-423F-8962-4CFACFBDD4E7}" srcId="{BF7F1FA1-89C5-4B56-8F6D-167792117A5A}" destId="{190A4AE2-4816-403A-BAF4-9C7F489951FD}" srcOrd="3" destOrd="0" parTransId="{040AE9A9-4E6E-4F63-B82A-8D47FEAFB90C}" sibTransId="{AC647B9B-2D32-42A3-87F6-E82016D6CAC7}"/>
    <dgm:cxn modelId="{A6801285-0F0F-4874-A7F8-CF6FEB2C0614}" type="presOf" srcId="{36136AF1-34E6-46DD-AD88-9640897D0E21}" destId="{4C1A8C08-FBE1-4C86-99AA-EF1D430A5261}" srcOrd="0" destOrd="0" presId="urn:microsoft.com/office/officeart/2005/8/layout/bProcess3"/>
    <dgm:cxn modelId="{30972085-B1C8-4E86-9507-DCAD13BDD5F2}" type="presOf" srcId="{AD468FCE-5C2C-4106-809C-0B36950705BE}" destId="{AB70BEF2-3797-4A3C-B776-B3E6019D7B0D}" srcOrd="0" destOrd="0" presId="urn:microsoft.com/office/officeart/2005/8/layout/bProcess3"/>
    <dgm:cxn modelId="{12AC7D92-82C2-4D75-AF79-4018F5E84A47}" type="presOf" srcId="{6FC7BE6D-43E0-4977-8EC7-1E04AD4F1B08}" destId="{AB250D5E-7BB1-4C0D-B158-CD8E5A00DB7E}" srcOrd="0" destOrd="0" presId="urn:microsoft.com/office/officeart/2005/8/layout/bProcess3"/>
    <dgm:cxn modelId="{8ADE5F99-C47C-4A1A-B59E-4F4317FDF02C}" srcId="{BF7F1FA1-89C5-4B56-8F6D-167792117A5A}" destId="{74612995-3CF7-4438-B610-C163CEA20D1A}" srcOrd="4" destOrd="0" parTransId="{FF5341AA-56CD-403C-8DBE-FB63EAA64980}" sibTransId="{D6D255BA-9C6B-4192-A3F9-B832594D0AF7}"/>
    <dgm:cxn modelId="{DBB7ED9F-5AFE-44AA-96D3-001DCCB996B5}" type="presOf" srcId="{AC647B9B-2D32-42A3-87F6-E82016D6CAC7}" destId="{C839D2F6-2C00-4340-8A39-F8F1C3A68D84}" srcOrd="1" destOrd="0" presId="urn:microsoft.com/office/officeart/2005/8/layout/bProcess3"/>
    <dgm:cxn modelId="{0BEBF8A3-F98F-4CCC-938C-E98ACED02C78}" srcId="{BF7F1FA1-89C5-4B56-8F6D-167792117A5A}" destId="{6FC7BE6D-43E0-4977-8EC7-1E04AD4F1B08}" srcOrd="9" destOrd="0" parTransId="{C0A7365C-ADE4-4317-9325-249F281CA31F}" sibTransId="{76024C17-9870-4747-A4DA-A0EEB6D6A580}"/>
    <dgm:cxn modelId="{746842A6-AC71-4BFB-BB0C-78D339A5A2D9}" type="presOf" srcId="{D6D255BA-9C6B-4192-A3F9-B832594D0AF7}" destId="{8FE49D70-2674-4DEC-8FDB-4F6B2BD97C44}" srcOrd="0" destOrd="0" presId="urn:microsoft.com/office/officeart/2005/8/layout/bProcess3"/>
    <dgm:cxn modelId="{28A516A8-CE96-4B9A-908D-FA7FE5BC6086}" type="presOf" srcId="{552ADC4F-8CFB-4D68-A790-9FEEBCC4F9B2}" destId="{1DED8F61-390D-4370-A5E1-1123A92E58F6}" srcOrd="0" destOrd="0" presId="urn:microsoft.com/office/officeart/2005/8/layout/bProcess3"/>
    <dgm:cxn modelId="{D1DDABAE-5FDB-43E8-91BA-EF72D63DD959}" type="presOf" srcId="{9D3050A9-1A4A-415E-83FE-4D4EE9010A8B}" destId="{5AD2A1AE-B2A4-4904-BC5D-443714FF8D32}" srcOrd="0" destOrd="0" presId="urn:microsoft.com/office/officeart/2005/8/layout/bProcess3"/>
    <dgm:cxn modelId="{B98AC4B0-E4D4-48B1-9887-024DC7F3F131}" type="presOf" srcId="{770FCF35-1C74-4495-97DF-6E97A488F530}" destId="{12C1B5C6-AC3E-4715-BBDA-DE3B0ADF8364}" srcOrd="1" destOrd="0" presId="urn:microsoft.com/office/officeart/2005/8/layout/bProcess3"/>
    <dgm:cxn modelId="{9FB180B7-217A-4A0E-ACFB-41227A5F7D3C}" type="presOf" srcId="{F78FCC41-F04D-4D68-A782-89FC2FE1B0F8}" destId="{90DE74BE-360F-4CD3-825A-ED838E227F4E}" srcOrd="1" destOrd="0" presId="urn:microsoft.com/office/officeart/2005/8/layout/bProcess3"/>
    <dgm:cxn modelId="{0F2BCEBA-1583-42C6-913B-64AF553C3044}" type="presOf" srcId="{EA6ACDD3-7A0E-47D8-A5A9-007EB620AA08}" destId="{B8D1F731-2C10-4CE5-999C-DAE00499B15D}" srcOrd="0" destOrd="0" presId="urn:microsoft.com/office/officeart/2005/8/layout/bProcess3"/>
    <dgm:cxn modelId="{6F19DDC6-8FEC-4910-BD44-7A31B5AC5472}" srcId="{BF7F1FA1-89C5-4B56-8F6D-167792117A5A}" destId="{CE996C92-BEB1-4DF3-8795-CA68C39F292B}" srcOrd="10" destOrd="0" parTransId="{3CD1A0A2-178F-417E-9CAF-CE769C670925}" sibTransId="{9D3050A9-1A4A-415E-83FE-4D4EE9010A8B}"/>
    <dgm:cxn modelId="{DDC2CCC7-750F-4897-8926-DD11C095B984}" type="presOf" srcId="{74612995-3CF7-4438-B610-C163CEA20D1A}" destId="{E2BC1814-EC8A-4D74-951C-FAC255495889}" srcOrd="0" destOrd="0" presId="urn:microsoft.com/office/officeart/2005/8/layout/bProcess3"/>
    <dgm:cxn modelId="{CD3A08CF-8AA3-482D-B88E-6B126DC7D32D}" type="presOf" srcId="{D6D255BA-9C6B-4192-A3F9-B832594D0AF7}" destId="{528C32A8-C93B-4EC6-B48B-991CB92D765F}" srcOrd="1" destOrd="0" presId="urn:microsoft.com/office/officeart/2005/8/layout/bProcess3"/>
    <dgm:cxn modelId="{8330FFD1-DA7E-4E52-8BF9-4827952C6CCA}" type="presOf" srcId="{ED7E5B8B-396E-422F-AC62-A22C6FFB497F}" destId="{88841145-816D-4090-9031-D84FE1438A9E}" srcOrd="0" destOrd="0" presId="urn:microsoft.com/office/officeart/2005/8/layout/bProcess3"/>
    <dgm:cxn modelId="{D873E8E3-BFFE-46DC-96B6-827307613E8C}" srcId="{BF7F1FA1-89C5-4B56-8F6D-167792117A5A}" destId="{552ADC4F-8CFB-4D68-A790-9FEEBCC4F9B2}" srcOrd="6" destOrd="0" parTransId="{C17688C9-EB29-448E-AB2F-BB4A1516FAA3}" sibTransId="{EA6ACDD3-7A0E-47D8-A5A9-007EB620AA08}"/>
    <dgm:cxn modelId="{C5AE7DEF-D640-49EA-995E-017AA58F890E}" type="presOf" srcId="{AD468FCE-5C2C-4106-809C-0B36950705BE}" destId="{251006C9-C9B6-4A05-9BC9-D1301609FE9F}" srcOrd="1" destOrd="0" presId="urn:microsoft.com/office/officeart/2005/8/layout/bProcess3"/>
    <dgm:cxn modelId="{E4AC4DF2-7B48-49BD-8F4F-03980C51D168}" type="presOf" srcId="{FECEFEC6-BCF5-4F7C-ABBF-A0072587688A}" destId="{676BD54E-D8C6-42EA-87C9-5A23B4674207}" srcOrd="0" destOrd="0" presId="urn:microsoft.com/office/officeart/2005/8/layout/bProcess3"/>
    <dgm:cxn modelId="{9D174DF8-D8F4-4DB7-80C2-BF3C6C1B23AF}" type="presOf" srcId="{EA6ACDD3-7A0E-47D8-A5A9-007EB620AA08}" destId="{F72DC7C7-74AB-4A02-93E2-FCE0F44E42D6}" srcOrd="1" destOrd="0" presId="urn:microsoft.com/office/officeart/2005/8/layout/bProcess3"/>
    <dgm:cxn modelId="{59F483FA-AF5F-4D12-BDBA-92EFF23D5A9E}" type="presOf" srcId="{81C8C17E-F979-4759-AFCB-021C205ABE26}" destId="{B6FD1F93-2B34-42E8-A3E2-4A7D9BD18EFF}" srcOrd="0" destOrd="0" presId="urn:microsoft.com/office/officeart/2005/8/layout/bProcess3"/>
    <dgm:cxn modelId="{18107AFB-9909-4F10-8E53-887F1EF71781}" type="presOf" srcId="{D0BCF841-96F1-4BF3-9CFA-028DCE2C0C82}" destId="{76331D14-2A63-494B-8A42-A1599A1D04FE}" srcOrd="1" destOrd="0" presId="urn:microsoft.com/office/officeart/2005/8/layout/bProcess3"/>
    <dgm:cxn modelId="{55856EFF-198D-41C7-9480-B47C983856A4}" type="presOf" srcId="{EB83615E-A2D4-4752-8DEC-B39F09A7C5ED}" destId="{821D8500-FD39-4D36-BBF7-8BB7EFE9CF81}" srcOrd="0" destOrd="0" presId="urn:microsoft.com/office/officeart/2005/8/layout/bProcess3"/>
    <dgm:cxn modelId="{F131BE9F-5C09-4A31-9E0B-03A23D7CC53A}" type="presParOf" srcId="{A0D0F1A3-7384-4F65-8E3A-9BF23D9896B9}" destId="{7EE21349-F5BB-4D75-81A9-847A34F46A32}" srcOrd="0" destOrd="0" presId="urn:microsoft.com/office/officeart/2005/8/layout/bProcess3"/>
    <dgm:cxn modelId="{2273B332-2B2D-4A10-B48A-88049F58375B}" type="presParOf" srcId="{A0D0F1A3-7384-4F65-8E3A-9BF23D9896B9}" destId="{AB70BEF2-3797-4A3C-B776-B3E6019D7B0D}" srcOrd="1" destOrd="0" presId="urn:microsoft.com/office/officeart/2005/8/layout/bProcess3"/>
    <dgm:cxn modelId="{DF6EEAA6-C933-46E0-8B17-F4E1D077F329}" type="presParOf" srcId="{AB70BEF2-3797-4A3C-B776-B3E6019D7B0D}" destId="{251006C9-C9B6-4A05-9BC9-D1301609FE9F}" srcOrd="0" destOrd="0" presId="urn:microsoft.com/office/officeart/2005/8/layout/bProcess3"/>
    <dgm:cxn modelId="{71DF45DD-8E4B-47F9-A54B-6CEF7C9BBA67}" type="presParOf" srcId="{A0D0F1A3-7384-4F65-8E3A-9BF23D9896B9}" destId="{821D8500-FD39-4D36-BBF7-8BB7EFE9CF81}" srcOrd="2" destOrd="0" presId="urn:microsoft.com/office/officeart/2005/8/layout/bProcess3"/>
    <dgm:cxn modelId="{20728A2A-2EBD-4CB5-9DDB-3D69021E8F93}" type="presParOf" srcId="{A0D0F1A3-7384-4F65-8E3A-9BF23D9896B9}" destId="{F9D3B4B7-841A-444A-9FFF-870FA30544BF}" srcOrd="3" destOrd="0" presId="urn:microsoft.com/office/officeart/2005/8/layout/bProcess3"/>
    <dgm:cxn modelId="{571392A9-BEB3-4B76-9F5B-9948D81CC196}" type="presParOf" srcId="{F9D3B4B7-841A-444A-9FFF-870FA30544BF}" destId="{5F60E4BC-44BD-4C97-B990-714D01798343}" srcOrd="0" destOrd="0" presId="urn:microsoft.com/office/officeart/2005/8/layout/bProcess3"/>
    <dgm:cxn modelId="{4F8905DB-8D75-404B-8C0F-C8387E2F791F}" type="presParOf" srcId="{A0D0F1A3-7384-4F65-8E3A-9BF23D9896B9}" destId="{813CC92C-E767-4531-946A-AD6C2DA81437}" srcOrd="4" destOrd="0" presId="urn:microsoft.com/office/officeart/2005/8/layout/bProcess3"/>
    <dgm:cxn modelId="{D976A4AE-418C-47B0-99D0-60293289BA9B}" type="presParOf" srcId="{A0D0F1A3-7384-4F65-8E3A-9BF23D9896B9}" destId="{168461A5-4A35-45B4-80CF-6F9D7FEECD72}" srcOrd="5" destOrd="0" presId="urn:microsoft.com/office/officeart/2005/8/layout/bProcess3"/>
    <dgm:cxn modelId="{837B3B44-91A2-4EB3-B71A-CC15E52EB650}" type="presParOf" srcId="{168461A5-4A35-45B4-80CF-6F9D7FEECD72}" destId="{90DE74BE-360F-4CD3-825A-ED838E227F4E}" srcOrd="0" destOrd="0" presId="urn:microsoft.com/office/officeart/2005/8/layout/bProcess3"/>
    <dgm:cxn modelId="{E5B846BB-973D-4459-82E1-5BF715DD2D02}" type="presParOf" srcId="{A0D0F1A3-7384-4F65-8E3A-9BF23D9896B9}" destId="{DFB6C262-350D-49C6-ADA1-340C1EE419A4}" srcOrd="6" destOrd="0" presId="urn:microsoft.com/office/officeart/2005/8/layout/bProcess3"/>
    <dgm:cxn modelId="{A07D45E8-674D-40F4-AEF5-5156B2328C5D}" type="presParOf" srcId="{A0D0F1A3-7384-4F65-8E3A-9BF23D9896B9}" destId="{CDE3B4E0-520A-4BB5-9FD6-A41334D1B357}" srcOrd="7" destOrd="0" presId="urn:microsoft.com/office/officeart/2005/8/layout/bProcess3"/>
    <dgm:cxn modelId="{662A1845-F194-4E3F-A484-D4FFA8FEFE73}" type="presParOf" srcId="{CDE3B4E0-520A-4BB5-9FD6-A41334D1B357}" destId="{C839D2F6-2C00-4340-8A39-F8F1C3A68D84}" srcOrd="0" destOrd="0" presId="urn:microsoft.com/office/officeart/2005/8/layout/bProcess3"/>
    <dgm:cxn modelId="{4C1C0B80-9658-4D53-9EFB-84703CF52DD4}" type="presParOf" srcId="{A0D0F1A3-7384-4F65-8E3A-9BF23D9896B9}" destId="{E2BC1814-EC8A-4D74-951C-FAC255495889}" srcOrd="8" destOrd="0" presId="urn:microsoft.com/office/officeart/2005/8/layout/bProcess3"/>
    <dgm:cxn modelId="{599DA994-63F6-4F1F-8093-E008BC7CDB3E}" type="presParOf" srcId="{A0D0F1A3-7384-4F65-8E3A-9BF23D9896B9}" destId="{8FE49D70-2674-4DEC-8FDB-4F6B2BD97C44}" srcOrd="9" destOrd="0" presId="urn:microsoft.com/office/officeart/2005/8/layout/bProcess3"/>
    <dgm:cxn modelId="{2A6DAB48-0452-4829-AB9D-24248FC3B94A}" type="presParOf" srcId="{8FE49D70-2674-4DEC-8FDB-4F6B2BD97C44}" destId="{528C32A8-C93B-4EC6-B48B-991CB92D765F}" srcOrd="0" destOrd="0" presId="urn:microsoft.com/office/officeart/2005/8/layout/bProcess3"/>
    <dgm:cxn modelId="{C394B810-4548-4AA3-B4BA-7C598F1CF98B}" type="presParOf" srcId="{A0D0F1A3-7384-4F65-8E3A-9BF23D9896B9}" destId="{88841145-816D-4090-9031-D84FE1438A9E}" srcOrd="10" destOrd="0" presId="urn:microsoft.com/office/officeart/2005/8/layout/bProcess3"/>
    <dgm:cxn modelId="{3E1D8806-2506-4ABE-9F90-E8364D7FE7DC}" type="presParOf" srcId="{A0D0F1A3-7384-4F65-8E3A-9BF23D9896B9}" destId="{FB5BA10E-D323-4768-8CD1-349524DC93BD}" srcOrd="11" destOrd="0" presId="urn:microsoft.com/office/officeart/2005/8/layout/bProcess3"/>
    <dgm:cxn modelId="{05581CF7-4E1E-4898-8910-E5E7BDD47C32}" type="presParOf" srcId="{FB5BA10E-D323-4768-8CD1-349524DC93BD}" destId="{12C1B5C6-AC3E-4715-BBDA-DE3B0ADF8364}" srcOrd="0" destOrd="0" presId="urn:microsoft.com/office/officeart/2005/8/layout/bProcess3"/>
    <dgm:cxn modelId="{C63F3260-FE14-418D-9725-6F7F166A9D8A}" type="presParOf" srcId="{A0D0F1A3-7384-4F65-8E3A-9BF23D9896B9}" destId="{1DED8F61-390D-4370-A5E1-1123A92E58F6}" srcOrd="12" destOrd="0" presId="urn:microsoft.com/office/officeart/2005/8/layout/bProcess3"/>
    <dgm:cxn modelId="{228AE1B3-B54D-443C-B478-CEEE96447238}" type="presParOf" srcId="{A0D0F1A3-7384-4F65-8E3A-9BF23D9896B9}" destId="{B8D1F731-2C10-4CE5-999C-DAE00499B15D}" srcOrd="13" destOrd="0" presId="urn:microsoft.com/office/officeart/2005/8/layout/bProcess3"/>
    <dgm:cxn modelId="{1AD60295-646A-4941-BBC2-1DDCCEF0DF83}" type="presParOf" srcId="{B8D1F731-2C10-4CE5-999C-DAE00499B15D}" destId="{F72DC7C7-74AB-4A02-93E2-FCE0F44E42D6}" srcOrd="0" destOrd="0" presId="urn:microsoft.com/office/officeart/2005/8/layout/bProcess3"/>
    <dgm:cxn modelId="{13105979-68B7-45D3-B588-27EBE21E2563}" type="presParOf" srcId="{A0D0F1A3-7384-4F65-8E3A-9BF23D9896B9}" destId="{4C1A8C08-FBE1-4C86-99AA-EF1D430A5261}" srcOrd="14" destOrd="0" presId="urn:microsoft.com/office/officeart/2005/8/layout/bProcess3"/>
    <dgm:cxn modelId="{14D96982-C206-49B6-A0DA-BE67C03CE02C}" type="presParOf" srcId="{A0D0F1A3-7384-4F65-8E3A-9BF23D9896B9}" destId="{B6FD1F93-2B34-42E8-A3E2-4A7D9BD18EFF}" srcOrd="15" destOrd="0" presId="urn:microsoft.com/office/officeart/2005/8/layout/bProcess3"/>
    <dgm:cxn modelId="{7EF54054-63DA-42AB-BB05-EEBDAD6A2A2A}" type="presParOf" srcId="{B6FD1F93-2B34-42E8-A3E2-4A7D9BD18EFF}" destId="{D4FF5A12-D123-4FAC-903C-52C9C9346E60}" srcOrd="0" destOrd="0" presId="urn:microsoft.com/office/officeart/2005/8/layout/bProcess3"/>
    <dgm:cxn modelId="{B49104D1-C6C7-4AE9-B076-8726297860AE}" type="presParOf" srcId="{A0D0F1A3-7384-4F65-8E3A-9BF23D9896B9}" destId="{676BD54E-D8C6-42EA-87C9-5A23B4674207}" srcOrd="16" destOrd="0" presId="urn:microsoft.com/office/officeart/2005/8/layout/bProcess3"/>
    <dgm:cxn modelId="{F5CB8D8C-B3FB-4E67-B6ED-9ECFF2663F95}" type="presParOf" srcId="{A0D0F1A3-7384-4F65-8E3A-9BF23D9896B9}" destId="{F84A354D-CA28-417D-B36D-40F980D1EC5B}" srcOrd="17" destOrd="0" presId="urn:microsoft.com/office/officeart/2005/8/layout/bProcess3"/>
    <dgm:cxn modelId="{9DC77FAA-F873-448A-A3E6-08DCEC38CBD0}" type="presParOf" srcId="{F84A354D-CA28-417D-B36D-40F980D1EC5B}" destId="{76331D14-2A63-494B-8A42-A1599A1D04FE}" srcOrd="0" destOrd="0" presId="urn:microsoft.com/office/officeart/2005/8/layout/bProcess3"/>
    <dgm:cxn modelId="{F092D7D5-47DE-44B4-AB28-9BB3B3D3DA10}" type="presParOf" srcId="{A0D0F1A3-7384-4F65-8E3A-9BF23D9896B9}" destId="{AB250D5E-7BB1-4C0D-B158-CD8E5A00DB7E}" srcOrd="18" destOrd="0" presId="urn:microsoft.com/office/officeart/2005/8/layout/bProcess3"/>
    <dgm:cxn modelId="{1427ED77-4B9A-4B7B-B0D1-820616C64625}" type="presParOf" srcId="{A0D0F1A3-7384-4F65-8E3A-9BF23D9896B9}" destId="{B5070B43-4E70-4640-9F05-CAA0F69DDBE8}" srcOrd="19" destOrd="0" presId="urn:microsoft.com/office/officeart/2005/8/layout/bProcess3"/>
    <dgm:cxn modelId="{0D459638-D756-4593-B3AB-89F6B4E93E5E}" type="presParOf" srcId="{B5070B43-4E70-4640-9F05-CAA0F69DDBE8}" destId="{6529B049-AEFA-4C99-8FF4-01A8348D5E8B}" srcOrd="0" destOrd="0" presId="urn:microsoft.com/office/officeart/2005/8/layout/bProcess3"/>
    <dgm:cxn modelId="{7C1C0B19-9092-42C4-BA88-617A8B81EB0E}" type="presParOf" srcId="{A0D0F1A3-7384-4F65-8E3A-9BF23D9896B9}" destId="{DEDCEAB3-DFC5-4D4D-8026-07FDA6BB3928}" srcOrd="20" destOrd="0" presId="urn:microsoft.com/office/officeart/2005/8/layout/bProcess3"/>
    <dgm:cxn modelId="{5E9F00B4-95C0-48F3-BD0C-EEB172C3A226}" type="presParOf" srcId="{A0D0F1A3-7384-4F65-8E3A-9BF23D9896B9}" destId="{5AD2A1AE-B2A4-4904-BC5D-443714FF8D32}" srcOrd="21" destOrd="0" presId="urn:microsoft.com/office/officeart/2005/8/layout/bProcess3"/>
    <dgm:cxn modelId="{A1BC6ACA-F547-4C00-ACC2-4AF0776A3782}" type="presParOf" srcId="{5AD2A1AE-B2A4-4904-BC5D-443714FF8D32}" destId="{8C4BF748-C3ED-4800-A1CC-7C0B9D6C5630}" srcOrd="0" destOrd="0" presId="urn:microsoft.com/office/officeart/2005/8/layout/bProcess3"/>
    <dgm:cxn modelId="{BECCB8E0-56FE-4728-BC70-46B8CC97F265}" type="presParOf" srcId="{A0D0F1A3-7384-4F65-8E3A-9BF23D9896B9}" destId="{8E4A6FA0-9462-433C-A7B3-64A4F226733E}" srcOrd="22" destOrd="0" presId="urn:microsoft.com/office/officeart/2005/8/layout/b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42C14A-53C7-4CCC-B901-4CF083EA0151}" type="doc">
      <dgm:prSet loTypeId="urn:microsoft.com/office/officeart/2005/8/layout/cycle8" loCatId="cycle" qsTypeId="urn:microsoft.com/office/officeart/2005/8/quickstyle/simple5" qsCatId="simple" csTypeId="urn:microsoft.com/office/officeart/2005/8/colors/colorful4" csCatId="colorful" phldr="1"/>
      <dgm:spPr/>
    </dgm:pt>
    <dgm:pt modelId="{02635B23-0DCE-4564-B4AC-434353962A1E}">
      <dgm:prSet phldrT="[Text]"/>
      <dgm:spPr/>
      <dgm:t>
        <a:bodyPr/>
        <a:lstStyle/>
        <a:p>
          <a:r>
            <a:rPr lang="zh-CN" altLang="en-US" dirty="0"/>
            <a:t>欺诈监控体系</a:t>
          </a:r>
          <a:endParaRPr lang="en-US" dirty="0"/>
        </a:p>
      </dgm:t>
    </dgm:pt>
    <dgm:pt modelId="{C0C7EFB1-479C-4128-8A12-B613FDB34470}" type="parTrans" cxnId="{77FB15CF-FAAD-4F40-85E8-D706C824CCB4}">
      <dgm:prSet/>
      <dgm:spPr/>
      <dgm:t>
        <a:bodyPr/>
        <a:lstStyle/>
        <a:p>
          <a:endParaRPr lang="en-US"/>
        </a:p>
      </dgm:t>
    </dgm:pt>
    <dgm:pt modelId="{C4CF07E5-3931-4E22-93BE-11109ABB568F}" type="sibTrans" cxnId="{77FB15CF-FAAD-4F40-85E8-D706C824CCB4}">
      <dgm:prSet/>
      <dgm:spPr/>
      <dgm:t>
        <a:bodyPr/>
        <a:lstStyle/>
        <a:p>
          <a:endParaRPr lang="en-US"/>
        </a:p>
      </dgm:t>
    </dgm:pt>
    <dgm:pt modelId="{587FC93F-94AB-46B6-87CF-86360B2F4007}">
      <dgm:prSet phldrT="[Text]"/>
      <dgm:spPr/>
      <dgm:t>
        <a:bodyPr/>
        <a:lstStyle/>
        <a:p>
          <a:r>
            <a:rPr lang="zh-CN" altLang="en-US" dirty="0"/>
            <a:t>规则模型调优</a:t>
          </a:r>
          <a:endParaRPr lang="en-US" dirty="0"/>
        </a:p>
      </dgm:t>
    </dgm:pt>
    <dgm:pt modelId="{3C99B7FB-952A-42A9-821D-7B78034EE2CC}" type="parTrans" cxnId="{25658326-AEF6-4B7E-9981-6C26A1F34BAA}">
      <dgm:prSet/>
      <dgm:spPr/>
      <dgm:t>
        <a:bodyPr/>
        <a:lstStyle/>
        <a:p>
          <a:endParaRPr lang="en-US"/>
        </a:p>
      </dgm:t>
    </dgm:pt>
    <dgm:pt modelId="{233572FF-0362-49C2-BB86-F056819842F2}" type="sibTrans" cxnId="{25658326-AEF6-4B7E-9981-6C26A1F34BAA}">
      <dgm:prSet/>
      <dgm:spPr/>
      <dgm:t>
        <a:bodyPr/>
        <a:lstStyle/>
        <a:p>
          <a:endParaRPr lang="en-US"/>
        </a:p>
      </dgm:t>
    </dgm:pt>
    <dgm:pt modelId="{5C61FCEB-4EB9-4A20-8A85-8E81A23F60F0}">
      <dgm:prSet phldrT="[Text]"/>
      <dgm:spPr/>
      <dgm:t>
        <a:bodyPr/>
        <a:lstStyle/>
        <a:p>
          <a:r>
            <a:rPr lang="zh-CN" altLang="en-US" dirty="0"/>
            <a:t>人工欺诈审核</a:t>
          </a:r>
          <a:endParaRPr lang="en-US" dirty="0"/>
        </a:p>
      </dgm:t>
    </dgm:pt>
    <dgm:pt modelId="{B76EFB0D-573B-418B-9D78-711AA3D96556}" type="parTrans" cxnId="{724EE0AF-C873-4698-8A55-D03D3F871864}">
      <dgm:prSet/>
      <dgm:spPr/>
      <dgm:t>
        <a:bodyPr/>
        <a:lstStyle/>
        <a:p>
          <a:endParaRPr lang="en-US"/>
        </a:p>
      </dgm:t>
    </dgm:pt>
    <dgm:pt modelId="{5BC869B7-1D39-4D6B-902F-3F24CA063742}" type="sibTrans" cxnId="{724EE0AF-C873-4698-8A55-D03D3F871864}">
      <dgm:prSet/>
      <dgm:spPr/>
      <dgm:t>
        <a:bodyPr/>
        <a:lstStyle/>
        <a:p>
          <a:endParaRPr lang="en-US"/>
        </a:p>
      </dgm:t>
    </dgm:pt>
    <dgm:pt modelId="{162A3B21-4BDE-4D91-B068-9AC75B8A93E4}" type="pres">
      <dgm:prSet presAssocID="{4142C14A-53C7-4CCC-B901-4CF083EA0151}" presName="compositeShape" presStyleCnt="0">
        <dgm:presLayoutVars>
          <dgm:chMax val="7"/>
          <dgm:dir/>
          <dgm:resizeHandles val="exact"/>
        </dgm:presLayoutVars>
      </dgm:prSet>
      <dgm:spPr/>
    </dgm:pt>
    <dgm:pt modelId="{EE9A44C3-FAA8-444E-AB1E-5E7086F4A001}" type="pres">
      <dgm:prSet presAssocID="{4142C14A-53C7-4CCC-B901-4CF083EA0151}" presName="wedge1" presStyleLbl="node1" presStyleIdx="0" presStyleCnt="3"/>
      <dgm:spPr/>
    </dgm:pt>
    <dgm:pt modelId="{508307C5-B378-4046-8E51-D8C1FC1D331E}" type="pres">
      <dgm:prSet presAssocID="{4142C14A-53C7-4CCC-B901-4CF083EA0151}" presName="dummy1a" presStyleCnt="0"/>
      <dgm:spPr/>
    </dgm:pt>
    <dgm:pt modelId="{C13F507E-9153-4663-BBF6-0B91F5932430}" type="pres">
      <dgm:prSet presAssocID="{4142C14A-53C7-4CCC-B901-4CF083EA0151}" presName="dummy1b" presStyleCnt="0"/>
      <dgm:spPr/>
    </dgm:pt>
    <dgm:pt modelId="{D1A7F839-4741-49FD-BADB-D9A821CFB1DE}" type="pres">
      <dgm:prSet presAssocID="{4142C14A-53C7-4CCC-B901-4CF083EA0151}" presName="wedge1Tx" presStyleLbl="node1" presStyleIdx="0" presStyleCnt="3">
        <dgm:presLayoutVars>
          <dgm:chMax val="0"/>
          <dgm:chPref val="0"/>
          <dgm:bulletEnabled val="1"/>
        </dgm:presLayoutVars>
      </dgm:prSet>
      <dgm:spPr/>
    </dgm:pt>
    <dgm:pt modelId="{1D6481A0-E383-4EB3-9011-B1E374577A23}" type="pres">
      <dgm:prSet presAssocID="{4142C14A-53C7-4CCC-B901-4CF083EA0151}" presName="wedge2" presStyleLbl="node1" presStyleIdx="1" presStyleCnt="3"/>
      <dgm:spPr/>
    </dgm:pt>
    <dgm:pt modelId="{1349D087-3FF2-4A8C-B41B-9DB154678C03}" type="pres">
      <dgm:prSet presAssocID="{4142C14A-53C7-4CCC-B901-4CF083EA0151}" presName="dummy2a" presStyleCnt="0"/>
      <dgm:spPr/>
    </dgm:pt>
    <dgm:pt modelId="{0D4FCF90-25C1-40CB-9D87-5F0980B53329}" type="pres">
      <dgm:prSet presAssocID="{4142C14A-53C7-4CCC-B901-4CF083EA0151}" presName="dummy2b" presStyleCnt="0"/>
      <dgm:spPr/>
    </dgm:pt>
    <dgm:pt modelId="{B98A7DBB-FC2F-4489-B679-B7B00AD37C8B}" type="pres">
      <dgm:prSet presAssocID="{4142C14A-53C7-4CCC-B901-4CF083EA0151}" presName="wedge2Tx" presStyleLbl="node1" presStyleIdx="1" presStyleCnt="3">
        <dgm:presLayoutVars>
          <dgm:chMax val="0"/>
          <dgm:chPref val="0"/>
          <dgm:bulletEnabled val="1"/>
        </dgm:presLayoutVars>
      </dgm:prSet>
      <dgm:spPr/>
    </dgm:pt>
    <dgm:pt modelId="{91745A62-FD40-47FE-8BD4-7A9B00676588}" type="pres">
      <dgm:prSet presAssocID="{4142C14A-53C7-4CCC-B901-4CF083EA0151}" presName="wedge3" presStyleLbl="node1" presStyleIdx="2" presStyleCnt="3"/>
      <dgm:spPr/>
    </dgm:pt>
    <dgm:pt modelId="{7FB14EB5-ACC9-4E16-88B2-34367141D6E7}" type="pres">
      <dgm:prSet presAssocID="{4142C14A-53C7-4CCC-B901-4CF083EA0151}" presName="dummy3a" presStyleCnt="0"/>
      <dgm:spPr/>
    </dgm:pt>
    <dgm:pt modelId="{C7AB2159-829E-4103-96ED-1657790B2DB4}" type="pres">
      <dgm:prSet presAssocID="{4142C14A-53C7-4CCC-B901-4CF083EA0151}" presName="dummy3b" presStyleCnt="0"/>
      <dgm:spPr/>
    </dgm:pt>
    <dgm:pt modelId="{63966E53-7D93-4508-B31A-33BF2620E1A0}" type="pres">
      <dgm:prSet presAssocID="{4142C14A-53C7-4CCC-B901-4CF083EA0151}" presName="wedge3Tx" presStyleLbl="node1" presStyleIdx="2" presStyleCnt="3">
        <dgm:presLayoutVars>
          <dgm:chMax val="0"/>
          <dgm:chPref val="0"/>
          <dgm:bulletEnabled val="1"/>
        </dgm:presLayoutVars>
      </dgm:prSet>
      <dgm:spPr/>
    </dgm:pt>
    <dgm:pt modelId="{3BBEBF8B-2FF4-4FDE-8FF6-3497A2894916}" type="pres">
      <dgm:prSet presAssocID="{C4CF07E5-3931-4E22-93BE-11109ABB568F}" presName="arrowWedge1" presStyleLbl="fgSibTrans2D1" presStyleIdx="0" presStyleCnt="3"/>
      <dgm:spPr/>
    </dgm:pt>
    <dgm:pt modelId="{C69EE1A4-4300-4271-95EA-59A43E1194FC}" type="pres">
      <dgm:prSet presAssocID="{233572FF-0362-49C2-BB86-F056819842F2}" presName="arrowWedge2" presStyleLbl="fgSibTrans2D1" presStyleIdx="1" presStyleCnt="3"/>
      <dgm:spPr/>
    </dgm:pt>
    <dgm:pt modelId="{010EE8BC-2726-4A95-AAA0-83C4E146B559}" type="pres">
      <dgm:prSet presAssocID="{5BC869B7-1D39-4D6B-902F-3F24CA063742}" presName="arrowWedge3" presStyleLbl="fgSibTrans2D1" presStyleIdx="2" presStyleCnt="3"/>
      <dgm:spPr/>
    </dgm:pt>
  </dgm:ptLst>
  <dgm:cxnLst>
    <dgm:cxn modelId="{CE799707-F5D3-4FE7-B31B-0994BD513AB5}" type="presOf" srcId="{5C61FCEB-4EB9-4A20-8A85-8E81A23F60F0}" destId="{91745A62-FD40-47FE-8BD4-7A9B00676588}" srcOrd="0" destOrd="0" presId="urn:microsoft.com/office/officeart/2005/8/layout/cycle8"/>
    <dgm:cxn modelId="{D0452C1A-9840-4A9F-B79D-0C7F260F8C80}" type="presOf" srcId="{587FC93F-94AB-46B6-87CF-86360B2F4007}" destId="{1D6481A0-E383-4EB3-9011-B1E374577A23}" srcOrd="0" destOrd="0" presId="urn:microsoft.com/office/officeart/2005/8/layout/cycle8"/>
    <dgm:cxn modelId="{688DC720-096E-4FE3-8BF2-3BBDC2C7AF09}" type="presOf" srcId="{587FC93F-94AB-46B6-87CF-86360B2F4007}" destId="{B98A7DBB-FC2F-4489-B679-B7B00AD37C8B}" srcOrd="1" destOrd="0" presId="urn:microsoft.com/office/officeart/2005/8/layout/cycle8"/>
    <dgm:cxn modelId="{25658326-AEF6-4B7E-9981-6C26A1F34BAA}" srcId="{4142C14A-53C7-4CCC-B901-4CF083EA0151}" destId="{587FC93F-94AB-46B6-87CF-86360B2F4007}" srcOrd="1" destOrd="0" parTransId="{3C99B7FB-952A-42A9-821D-7B78034EE2CC}" sibTransId="{233572FF-0362-49C2-BB86-F056819842F2}"/>
    <dgm:cxn modelId="{88735131-5BBA-4596-819F-18A1AA00A6F2}" type="presOf" srcId="{02635B23-0DCE-4564-B4AC-434353962A1E}" destId="{EE9A44C3-FAA8-444E-AB1E-5E7086F4A001}" srcOrd="0" destOrd="0" presId="urn:microsoft.com/office/officeart/2005/8/layout/cycle8"/>
    <dgm:cxn modelId="{9B84CC88-1172-47EF-94FC-48BFBD7BFA75}" type="presOf" srcId="{02635B23-0DCE-4564-B4AC-434353962A1E}" destId="{D1A7F839-4741-49FD-BADB-D9A821CFB1DE}" srcOrd="1" destOrd="0" presId="urn:microsoft.com/office/officeart/2005/8/layout/cycle8"/>
    <dgm:cxn modelId="{D9EC4694-414A-4344-B9EC-0344A4A10DFF}" type="presOf" srcId="{5C61FCEB-4EB9-4A20-8A85-8E81A23F60F0}" destId="{63966E53-7D93-4508-B31A-33BF2620E1A0}" srcOrd="1" destOrd="0" presId="urn:microsoft.com/office/officeart/2005/8/layout/cycle8"/>
    <dgm:cxn modelId="{724EE0AF-C873-4698-8A55-D03D3F871864}" srcId="{4142C14A-53C7-4CCC-B901-4CF083EA0151}" destId="{5C61FCEB-4EB9-4A20-8A85-8E81A23F60F0}" srcOrd="2" destOrd="0" parTransId="{B76EFB0D-573B-418B-9D78-711AA3D96556}" sibTransId="{5BC869B7-1D39-4D6B-902F-3F24CA063742}"/>
    <dgm:cxn modelId="{A4AEF7BB-43E5-4184-872B-0208BEC7C23C}" type="presOf" srcId="{4142C14A-53C7-4CCC-B901-4CF083EA0151}" destId="{162A3B21-4BDE-4D91-B068-9AC75B8A93E4}" srcOrd="0" destOrd="0" presId="urn:microsoft.com/office/officeart/2005/8/layout/cycle8"/>
    <dgm:cxn modelId="{77FB15CF-FAAD-4F40-85E8-D706C824CCB4}" srcId="{4142C14A-53C7-4CCC-B901-4CF083EA0151}" destId="{02635B23-0DCE-4564-B4AC-434353962A1E}" srcOrd="0" destOrd="0" parTransId="{C0C7EFB1-479C-4128-8A12-B613FDB34470}" sibTransId="{C4CF07E5-3931-4E22-93BE-11109ABB568F}"/>
    <dgm:cxn modelId="{E30D3982-AE09-49DE-A891-228681D40F7A}" type="presParOf" srcId="{162A3B21-4BDE-4D91-B068-9AC75B8A93E4}" destId="{EE9A44C3-FAA8-444E-AB1E-5E7086F4A001}" srcOrd="0" destOrd="0" presId="urn:microsoft.com/office/officeart/2005/8/layout/cycle8"/>
    <dgm:cxn modelId="{85BE7096-6AEC-43E1-A8C7-96B97AA50161}" type="presParOf" srcId="{162A3B21-4BDE-4D91-B068-9AC75B8A93E4}" destId="{508307C5-B378-4046-8E51-D8C1FC1D331E}" srcOrd="1" destOrd="0" presId="urn:microsoft.com/office/officeart/2005/8/layout/cycle8"/>
    <dgm:cxn modelId="{FBC71884-1605-4F99-BB87-8690672D2B7E}" type="presParOf" srcId="{162A3B21-4BDE-4D91-B068-9AC75B8A93E4}" destId="{C13F507E-9153-4663-BBF6-0B91F5932430}" srcOrd="2" destOrd="0" presId="urn:microsoft.com/office/officeart/2005/8/layout/cycle8"/>
    <dgm:cxn modelId="{B35A041B-E208-480F-8823-BDCF301E6CE5}" type="presParOf" srcId="{162A3B21-4BDE-4D91-B068-9AC75B8A93E4}" destId="{D1A7F839-4741-49FD-BADB-D9A821CFB1DE}" srcOrd="3" destOrd="0" presId="urn:microsoft.com/office/officeart/2005/8/layout/cycle8"/>
    <dgm:cxn modelId="{C26B98A5-D6FB-404C-BD74-33AA9F603A3E}" type="presParOf" srcId="{162A3B21-4BDE-4D91-B068-9AC75B8A93E4}" destId="{1D6481A0-E383-4EB3-9011-B1E374577A23}" srcOrd="4" destOrd="0" presId="urn:microsoft.com/office/officeart/2005/8/layout/cycle8"/>
    <dgm:cxn modelId="{8D9567DA-820E-4229-93D8-435CEAD94683}" type="presParOf" srcId="{162A3B21-4BDE-4D91-B068-9AC75B8A93E4}" destId="{1349D087-3FF2-4A8C-B41B-9DB154678C03}" srcOrd="5" destOrd="0" presId="urn:microsoft.com/office/officeart/2005/8/layout/cycle8"/>
    <dgm:cxn modelId="{7883E577-3780-416C-BF03-EFA4DD28F832}" type="presParOf" srcId="{162A3B21-4BDE-4D91-B068-9AC75B8A93E4}" destId="{0D4FCF90-25C1-40CB-9D87-5F0980B53329}" srcOrd="6" destOrd="0" presId="urn:microsoft.com/office/officeart/2005/8/layout/cycle8"/>
    <dgm:cxn modelId="{AA958848-1B59-4E91-8014-1F10297F8AD3}" type="presParOf" srcId="{162A3B21-4BDE-4D91-B068-9AC75B8A93E4}" destId="{B98A7DBB-FC2F-4489-B679-B7B00AD37C8B}" srcOrd="7" destOrd="0" presId="urn:microsoft.com/office/officeart/2005/8/layout/cycle8"/>
    <dgm:cxn modelId="{761490C0-6241-4AD4-90C2-F914680998DE}" type="presParOf" srcId="{162A3B21-4BDE-4D91-B068-9AC75B8A93E4}" destId="{91745A62-FD40-47FE-8BD4-7A9B00676588}" srcOrd="8" destOrd="0" presId="urn:microsoft.com/office/officeart/2005/8/layout/cycle8"/>
    <dgm:cxn modelId="{4AA0083C-7424-41C6-835B-1D025FFBE092}" type="presParOf" srcId="{162A3B21-4BDE-4D91-B068-9AC75B8A93E4}" destId="{7FB14EB5-ACC9-4E16-88B2-34367141D6E7}" srcOrd="9" destOrd="0" presId="urn:microsoft.com/office/officeart/2005/8/layout/cycle8"/>
    <dgm:cxn modelId="{EAA1FE2F-A8B0-4412-87CE-121CB2CC25D5}" type="presParOf" srcId="{162A3B21-4BDE-4D91-B068-9AC75B8A93E4}" destId="{C7AB2159-829E-4103-96ED-1657790B2DB4}" srcOrd="10" destOrd="0" presId="urn:microsoft.com/office/officeart/2005/8/layout/cycle8"/>
    <dgm:cxn modelId="{9A4BFB95-3258-4586-8E95-47165D739675}" type="presParOf" srcId="{162A3B21-4BDE-4D91-B068-9AC75B8A93E4}" destId="{63966E53-7D93-4508-B31A-33BF2620E1A0}" srcOrd="11" destOrd="0" presId="urn:microsoft.com/office/officeart/2005/8/layout/cycle8"/>
    <dgm:cxn modelId="{942EB116-CCD6-4F7D-B7FC-9A12A4728A69}" type="presParOf" srcId="{162A3B21-4BDE-4D91-B068-9AC75B8A93E4}" destId="{3BBEBF8B-2FF4-4FDE-8FF6-3497A2894916}" srcOrd="12" destOrd="0" presId="urn:microsoft.com/office/officeart/2005/8/layout/cycle8"/>
    <dgm:cxn modelId="{63131C2F-0A5E-4C34-A27D-43A562E3F605}" type="presParOf" srcId="{162A3B21-4BDE-4D91-B068-9AC75B8A93E4}" destId="{C69EE1A4-4300-4271-95EA-59A43E1194FC}" srcOrd="13" destOrd="0" presId="urn:microsoft.com/office/officeart/2005/8/layout/cycle8"/>
    <dgm:cxn modelId="{FAFC59F9-4241-4CC4-947D-23392FC4739C}" type="presParOf" srcId="{162A3B21-4BDE-4D91-B068-9AC75B8A93E4}" destId="{010EE8BC-2726-4A95-AAA0-83C4E146B559}"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9A5236-6851-49F0-ABE9-4EF7A300BD16}" type="doc">
      <dgm:prSet loTypeId="urn:microsoft.com/office/officeart/2008/layout/NameandTitleOrganizationalChart" loCatId="hierarchy" qsTypeId="urn:microsoft.com/office/officeart/2005/8/quickstyle/simple1" qsCatId="simple" csTypeId="urn:microsoft.com/office/officeart/2005/8/colors/accent4_5" csCatId="accent4" phldr="1"/>
      <dgm:spPr/>
      <dgm:t>
        <a:bodyPr/>
        <a:lstStyle/>
        <a:p>
          <a:endParaRPr lang="zh-CN" altLang="en-US"/>
        </a:p>
      </dgm:t>
    </dgm:pt>
    <dgm:pt modelId="{1DDBF5C6-9D78-4D5A-984C-09AB40627FB8}">
      <dgm:prSet phldrT="[文本]" custT="1"/>
      <dgm:spPr/>
      <dgm:t>
        <a:bodyPr/>
        <a:lstStyle/>
        <a:p>
          <a:r>
            <a:rPr lang="zh-CN" altLang="en-US" sz="1100" dirty="0">
              <a:latin typeface="微软雅黑" pitchFamily="34" charset="-122"/>
              <a:ea typeface="微软雅黑" pitchFamily="34" charset="-122"/>
            </a:rPr>
            <a:t>进件</a:t>
          </a:r>
        </a:p>
      </dgm:t>
    </dgm:pt>
    <dgm:pt modelId="{ABA47DFB-2400-4AA2-A508-A16D36CB3E2F}" type="parTrans" cxnId="{40C19D5D-D1CD-4550-9C1E-176AEBB9FDC2}">
      <dgm:prSet/>
      <dgm:spPr/>
      <dgm:t>
        <a:bodyPr/>
        <a:lstStyle/>
        <a:p>
          <a:endParaRPr lang="zh-CN" altLang="en-US">
            <a:latin typeface="微软雅黑" pitchFamily="34" charset="-122"/>
            <a:ea typeface="微软雅黑" pitchFamily="34" charset="-122"/>
          </a:endParaRPr>
        </a:p>
      </dgm:t>
    </dgm:pt>
    <dgm:pt modelId="{E1DD10DB-A7E8-468B-ADA3-A4C106528A71}" type="sibTrans" cxnId="{40C19D5D-D1CD-4550-9C1E-176AEBB9FDC2}">
      <dgm:prSet/>
      <dgm:spPr/>
      <dgm:t>
        <a:bodyPr/>
        <a:lstStyle/>
        <a:p>
          <a:r>
            <a:rPr lang="en-US" altLang="zh-CN" dirty="0">
              <a:latin typeface="微软雅黑" pitchFamily="34" charset="-122"/>
              <a:ea typeface="微软雅黑" pitchFamily="34" charset="-122"/>
            </a:rPr>
            <a:t>4,539,449 </a:t>
          </a:r>
          <a:r>
            <a:rPr lang="en-US" altLang="zh-CN" b="1" dirty="0">
              <a:latin typeface="微软雅黑" pitchFamily="34" charset="-122"/>
              <a:ea typeface="微软雅黑" pitchFamily="34" charset="-122"/>
            </a:rPr>
            <a:t>| 100%</a:t>
          </a:r>
          <a:endParaRPr lang="zh-CN" altLang="en-US" b="1" dirty="0">
            <a:latin typeface="微软雅黑" pitchFamily="34" charset="-122"/>
            <a:ea typeface="微软雅黑" pitchFamily="34" charset="-122"/>
          </a:endParaRPr>
        </a:p>
      </dgm:t>
    </dgm:pt>
    <dgm:pt modelId="{A8925B08-4D72-432F-B411-A5318BE724C7}">
      <dgm:prSet phldrT="[文本]"/>
      <dgm:spPr/>
      <dgm:t>
        <a:bodyPr/>
        <a:lstStyle/>
        <a:p>
          <a:r>
            <a:rPr lang="zh-CN" altLang="en-US" dirty="0">
              <a:latin typeface="微软雅黑" pitchFamily="34" charset="-122"/>
              <a:ea typeface="微软雅黑" pitchFamily="34" charset="-122"/>
            </a:rPr>
            <a:t>卡中心审批</a:t>
          </a:r>
        </a:p>
      </dgm:t>
    </dgm:pt>
    <dgm:pt modelId="{999A78C1-D829-429C-99D7-6FFDF1206783}" type="parTrans" cxnId="{7453FD37-E745-4528-9C24-91B82850919B}">
      <dgm:prSet/>
      <dgm:spPr/>
      <dgm:t>
        <a:bodyPr/>
        <a:lstStyle/>
        <a:p>
          <a:endParaRPr lang="zh-CN" altLang="en-US">
            <a:latin typeface="微软雅黑" pitchFamily="34" charset="-122"/>
            <a:ea typeface="微软雅黑" pitchFamily="34" charset="-122"/>
          </a:endParaRPr>
        </a:p>
      </dgm:t>
    </dgm:pt>
    <dgm:pt modelId="{67A381BE-2BC6-4D80-895E-63E7D3F260F4}" type="sibTrans" cxnId="{7453FD37-E745-4528-9C24-91B82850919B}">
      <dgm:prSet custT="1"/>
      <dgm:spPr/>
      <dgm:t>
        <a:bodyPr/>
        <a:lstStyle/>
        <a:p>
          <a:r>
            <a:rPr lang="en-US" altLang="zh-CN" sz="700" dirty="0">
              <a:latin typeface="微软雅黑" pitchFamily="34" charset="-122"/>
              <a:ea typeface="微软雅黑" pitchFamily="34" charset="-122"/>
            </a:rPr>
            <a:t>4,263,790 </a:t>
          </a:r>
          <a:r>
            <a:rPr lang="en-US" altLang="zh-CN" sz="700" b="1" dirty="0">
              <a:latin typeface="微软雅黑" pitchFamily="34" charset="-122"/>
              <a:ea typeface="微软雅黑" pitchFamily="34" charset="-122"/>
            </a:rPr>
            <a:t>| 93.93%</a:t>
          </a:r>
          <a:endParaRPr lang="zh-CN" altLang="en-US" sz="700" b="1" dirty="0">
            <a:latin typeface="微软雅黑" pitchFamily="34" charset="-122"/>
            <a:ea typeface="微软雅黑" pitchFamily="34" charset="-122"/>
          </a:endParaRPr>
        </a:p>
      </dgm:t>
    </dgm:pt>
    <dgm:pt modelId="{B747B48A-B7D4-4AC7-8393-5226C68E9B52}">
      <dgm:prSet phldrT="[文本]"/>
      <dgm:spPr/>
      <dgm:t>
        <a:bodyPr/>
        <a:lstStyle/>
        <a:p>
          <a:r>
            <a:rPr lang="zh-CN" altLang="en-US" dirty="0">
              <a:latin typeface="微软雅黑" pitchFamily="34" charset="-122"/>
              <a:ea typeface="微软雅黑" pitchFamily="34" charset="-122"/>
            </a:rPr>
            <a:t>分行审批</a:t>
          </a:r>
        </a:p>
      </dgm:t>
    </dgm:pt>
    <dgm:pt modelId="{2A69E926-AE05-4911-AE1F-9A9667EBCA23}" type="parTrans" cxnId="{FD8A1090-9CC9-4B64-9CE5-BF458B92E8D7}">
      <dgm:prSet/>
      <dgm:spPr/>
      <dgm:t>
        <a:bodyPr/>
        <a:lstStyle/>
        <a:p>
          <a:endParaRPr lang="zh-CN" altLang="en-US">
            <a:latin typeface="微软雅黑" pitchFamily="34" charset="-122"/>
            <a:ea typeface="微软雅黑" pitchFamily="34" charset="-122"/>
          </a:endParaRPr>
        </a:p>
      </dgm:t>
    </dgm:pt>
    <dgm:pt modelId="{16DD3BED-BB53-429E-91E9-70BC010505DA}" type="sibTrans" cxnId="{FD8A1090-9CC9-4B64-9CE5-BF458B92E8D7}">
      <dgm:prSet/>
      <dgm:spPr/>
      <dgm:t>
        <a:bodyPr/>
        <a:lstStyle/>
        <a:p>
          <a:r>
            <a:rPr lang="en-US" altLang="zh-CN" dirty="0">
              <a:latin typeface="微软雅黑" pitchFamily="34" charset="-122"/>
              <a:ea typeface="微软雅黑" pitchFamily="34" charset="-122"/>
            </a:rPr>
            <a:t>275,659 | </a:t>
          </a:r>
          <a:r>
            <a:rPr lang="en-US" altLang="zh-CN" b="1" dirty="0">
              <a:latin typeface="微软雅黑" pitchFamily="34" charset="-122"/>
              <a:ea typeface="微软雅黑" pitchFamily="34" charset="-122"/>
            </a:rPr>
            <a:t>6.07%</a:t>
          </a:r>
          <a:endParaRPr lang="zh-CN" altLang="en-US" b="1" dirty="0">
            <a:latin typeface="微软雅黑" pitchFamily="34" charset="-122"/>
            <a:ea typeface="微软雅黑" pitchFamily="34" charset="-122"/>
          </a:endParaRPr>
        </a:p>
      </dgm:t>
    </dgm:pt>
    <dgm:pt modelId="{2C68D373-3C92-4562-A5AA-BF3EADC37B11}">
      <dgm:prSet phldrT="[文本]"/>
      <dgm:spPr/>
      <dgm:t>
        <a:bodyPr/>
        <a:lstStyle/>
        <a:p>
          <a:r>
            <a:rPr lang="zh-CN" altLang="en-US" dirty="0">
              <a:latin typeface="微软雅黑" pitchFamily="34" charset="-122"/>
              <a:ea typeface="微软雅黑" pitchFamily="34" charset="-122"/>
            </a:rPr>
            <a:t>决策系统</a:t>
          </a:r>
          <a:br>
            <a:rPr lang="en-US" altLang="zh-CN" dirty="0">
              <a:latin typeface="微软雅黑" pitchFamily="34" charset="-122"/>
              <a:ea typeface="微软雅黑" pitchFamily="34" charset="-122"/>
            </a:rPr>
          </a:br>
          <a:r>
            <a:rPr lang="zh-CN" altLang="en-US" dirty="0">
              <a:latin typeface="微软雅黑" pitchFamily="34" charset="-122"/>
              <a:ea typeface="微软雅黑" pitchFamily="34" charset="-122"/>
            </a:rPr>
            <a:t>自动拒绝</a:t>
          </a:r>
        </a:p>
      </dgm:t>
    </dgm:pt>
    <dgm:pt modelId="{B34A868E-B25F-4C15-86C1-8F2173DC2C9B}" type="parTrans" cxnId="{4FE6B4C9-742E-4C3F-8EA6-074F2BBDB7AB}">
      <dgm:prSet/>
      <dgm:spPr/>
      <dgm:t>
        <a:bodyPr/>
        <a:lstStyle/>
        <a:p>
          <a:endParaRPr lang="zh-CN" altLang="en-US">
            <a:latin typeface="微软雅黑" pitchFamily="34" charset="-122"/>
            <a:ea typeface="微软雅黑" pitchFamily="34" charset="-122"/>
          </a:endParaRPr>
        </a:p>
      </dgm:t>
    </dgm:pt>
    <dgm:pt modelId="{1130E136-2194-4DE1-A77F-1CA3089FCCA2}" type="sibTrans" cxnId="{4FE6B4C9-742E-4C3F-8EA6-074F2BBDB7AB}">
      <dgm:prSet/>
      <dgm:spPr/>
      <dgm:t>
        <a:bodyPr/>
        <a:lstStyle/>
        <a:p>
          <a:r>
            <a:rPr lang="en-US" altLang="zh-CN" dirty="0">
              <a:latin typeface="微软雅黑" pitchFamily="34" charset="-122"/>
              <a:ea typeface="微软雅黑" pitchFamily="34" charset="-122"/>
            </a:rPr>
            <a:t>1,294,956 | </a:t>
          </a:r>
          <a:r>
            <a:rPr lang="en-US" altLang="zh-CN" b="1" dirty="0">
              <a:latin typeface="微软雅黑" pitchFamily="34" charset="-122"/>
              <a:ea typeface="微软雅黑" pitchFamily="34" charset="-122"/>
            </a:rPr>
            <a:t>28.52%</a:t>
          </a:r>
          <a:endParaRPr lang="zh-CN" altLang="en-US" b="1" dirty="0">
            <a:latin typeface="微软雅黑" pitchFamily="34" charset="-122"/>
            <a:ea typeface="微软雅黑" pitchFamily="34" charset="-122"/>
          </a:endParaRPr>
        </a:p>
      </dgm:t>
    </dgm:pt>
    <dgm:pt modelId="{D0AD0D78-C9DC-46DE-B955-7401C3E8B1F1}">
      <dgm:prSet phldrT="[文本]"/>
      <dgm:spPr/>
      <dgm:t>
        <a:bodyPr/>
        <a:lstStyle/>
        <a:p>
          <a:r>
            <a:rPr lang="zh-CN" altLang="en-US" dirty="0">
              <a:latin typeface="微软雅黑" pitchFamily="34" charset="-122"/>
              <a:ea typeface="微软雅黑" pitchFamily="34" charset="-122"/>
            </a:rPr>
            <a:t>客户主动取消</a:t>
          </a:r>
        </a:p>
      </dgm:t>
    </dgm:pt>
    <dgm:pt modelId="{E4293357-01E9-462B-90D3-71A0163F7BEF}" type="parTrans" cxnId="{41A859DC-1C01-41ED-B3AF-981551380501}">
      <dgm:prSet/>
      <dgm:spPr/>
      <dgm:t>
        <a:bodyPr/>
        <a:lstStyle/>
        <a:p>
          <a:endParaRPr lang="zh-CN" altLang="en-US">
            <a:latin typeface="微软雅黑" pitchFamily="34" charset="-122"/>
            <a:ea typeface="微软雅黑" pitchFamily="34" charset="-122"/>
          </a:endParaRPr>
        </a:p>
      </dgm:t>
    </dgm:pt>
    <dgm:pt modelId="{AA3AE8D9-6B10-4676-8AE0-ED8B9EB914D6}" type="sibTrans" cxnId="{41A859DC-1C01-41ED-B3AF-981551380501}">
      <dgm:prSet/>
      <dgm:spPr/>
      <dgm:t>
        <a:bodyPr/>
        <a:lstStyle/>
        <a:p>
          <a:r>
            <a:rPr lang="en-US" altLang="zh-CN" dirty="0">
              <a:latin typeface="微软雅黑" pitchFamily="34" charset="-122"/>
              <a:ea typeface="微软雅黑" pitchFamily="34" charset="-122"/>
            </a:rPr>
            <a:t>28,7479 | </a:t>
          </a:r>
          <a:r>
            <a:rPr lang="en-US" altLang="zh-CN" b="1" dirty="0">
              <a:latin typeface="微软雅黑" pitchFamily="34" charset="-122"/>
              <a:ea typeface="微软雅黑" pitchFamily="34" charset="-122"/>
            </a:rPr>
            <a:t>0.62%</a:t>
          </a:r>
          <a:endParaRPr lang="zh-CN" altLang="en-US" b="1" dirty="0">
            <a:latin typeface="微软雅黑" pitchFamily="34" charset="-122"/>
            <a:ea typeface="微软雅黑" pitchFamily="34" charset="-122"/>
          </a:endParaRPr>
        </a:p>
      </dgm:t>
    </dgm:pt>
    <dgm:pt modelId="{E623AB15-41E6-42E9-B3A2-454E9D5EB7CC}">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a:latin typeface="微软雅黑" pitchFamily="34" charset="-122"/>
              <a:ea typeface="微软雅黑" pitchFamily="34" charset="-122"/>
            </a:rPr>
            <a:t>进入</a:t>
          </a:r>
          <a:r>
            <a:rPr lang="en-US" altLang="zh-CN" dirty="0">
              <a:latin typeface="微软雅黑" pitchFamily="34" charset="-122"/>
              <a:ea typeface="微软雅黑" pitchFamily="34" charset="-122"/>
            </a:rPr>
            <a:t>Instinct</a:t>
          </a:r>
          <a:r>
            <a:rPr lang="zh-CN" altLang="en-US" dirty="0">
              <a:latin typeface="微软雅黑" pitchFamily="34" charset="-122"/>
              <a:ea typeface="微软雅黑" pitchFamily="34" charset="-122"/>
            </a:rPr>
            <a:t>系统</a:t>
          </a:r>
        </a:p>
      </dgm:t>
    </dgm:pt>
    <dgm:pt modelId="{02EDFC4D-5EB1-4B89-A643-D1ABF35CF993}" type="parTrans" cxnId="{80C7D73F-7194-4921-9E43-707C8A6A176F}">
      <dgm:prSet/>
      <dgm:spPr/>
      <dgm:t>
        <a:bodyPr/>
        <a:lstStyle/>
        <a:p>
          <a:endParaRPr lang="zh-CN" altLang="en-US">
            <a:latin typeface="微软雅黑" pitchFamily="34" charset="-122"/>
            <a:ea typeface="微软雅黑" pitchFamily="34" charset="-122"/>
          </a:endParaRPr>
        </a:p>
      </dgm:t>
    </dgm:pt>
    <dgm:pt modelId="{3303C68A-4A2C-4E4F-A4A1-B6D4D2D4F7F3}" type="sibTrans" cxnId="{80C7D73F-7194-4921-9E43-707C8A6A176F}">
      <dgm:prSet custT="1"/>
      <dgm:spPr/>
      <dgm:t>
        <a:bodyPr/>
        <a:lstStyle/>
        <a:p>
          <a:r>
            <a:rPr lang="en-US" altLang="zh-CN" sz="700" dirty="0">
              <a:latin typeface="微软雅黑" pitchFamily="34" charset="-122"/>
              <a:ea typeface="微软雅黑" pitchFamily="34" charset="-122"/>
            </a:rPr>
            <a:t>2,940,087 | </a:t>
          </a:r>
          <a:r>
            <a:rPr lang="en-US" altLang="zh-CN" sz="900" b="1" dirty="0">
              <a:latin typeface="微软雅黑" pitchFamily="34" charset="-122"/>
              <a:ea typeface="微软雅黑" pitchFamily="34" charset="-122"/>
            </a:rPr>
            <a:t>64.74%</a:t>
          </a:r>
          <a:endParaRPr lang="zh-CN" altLang="en-US" sz="700" b="1" dirty="0">
            <a:latin typeface="微软雅黑" pitchFamily="34" charset="-122"/>
            <a:ea typeface="微软雅黑" pitchFamily="34" charset="-122"/>
          </a:endParaRPr>
        </a:p>
      </dgm:t>
    </dgm:pt>
    <dgm:pt modelId="{696C75DB-0D3A-47F8-9085-9887A929D0D4}">
      <dgm:prSet phldrT="[文本]"/>
      <dgm:spPr/>
      <dgm:t>
        <a:bodyPr/>
        <a:lstStyle/>
        <a:p>
          <a:r>
            <a:rPr lang="en-US" altLang="zh-CN" dirty="0">
              <a:latin typeface="微软雅黑" pitchFamily="34" charset="-122"/>
              <a:ea typeface="微软雅黑" pitchFamily="34" charset="-122"/>
            </a:rPr>
            <a:t>Instinct</a:t>
          </a:r>
          <a:br>
            <a:rPr lang="en-US" altLang="zh-CN" dirty="0">
              <a:latin typeface="微软雅黑" pitchFamily="34" charset="-122"/>
              <a:ea typeface="微软雅黑" pitchFamily="34" charset="-122"/>
            </a:rPr>
          </a:br>
          <a:r>
            <a:rPr lang="zh-CN" altLang="en-US" dirty="0">
              <a:latin typeface="微软雅黑" pitchFamily="34" charset="-122"/>
              <a:ea typeface="微软雅黑" pitchFamily="34" charset="-122"/>
            </a:rPr>
            <a:t>自动决策</a:t>
          </a:r>
        </a:p>
      </dgm:t>
    </dgm:pt>
    <dgm:pt modelId="{52039FF1-9F22-434A-928E-FD9CC37FCEB9}" type="parTrans" cxnId="{62B0E06F-FA82-4970-8795-7C828B02E4EC}">
      <dgm:prSet/>
      <dgm:spPr/>
      <dgm:t>
        <a:bodyPr/>
        <a:lstStyle/>
        <a:p>
          <a:endParaRPr lang="zh-CN" altLang="en-US">
            <a:latin typeface="微软雅黑" pitchFamily="34" charset="-122"/>
            <a:ea typeface="微软雅黑" pitchFamily="34" charset="-122"/>
          </a:endParaRPr>
        </a:p>
      </dgm:t>
    </dgm:pt>
    <dgm:pt modelId="{9FBFBB4C-1C8D-461D-AB99-3DA3AEB7FEE2}" type="sibTrans" cxnId="{62B0E06F-FA82-4970-8795-7C828B02E4EC}">
      <dgm:prSet/>
      <dgm:spPr/>
      <dgm:t>
        <a:bodyPr/>
        <a:lstStyle/>
        <a:p>
          <a:r>
            <a:rPr lang="en-US" altLang="zh-CN" dirty="0">
              <a:latin typeface="微软雅黑" pitchFamily="34" charset="-122"/>
              <a:ea typeface="微软雅黑" pitchFamily="34" charset="-122"/>
            </a:rPr>
            <a:t>77,940 | </a:t>
          </a:r>
          <a:r>
            <a:rPr lang="en-US" altLang="zh-CN" b="1" dirty="0">
              <a:latin typeface="微软雅黑" pitchFamily="34" charset="-122"/>
              <a:ea typeface="微软雅黑" pitchFamily="34" charset="-122"/>
            </a:rPr>
            <a:t>1.72%</a:t>
          </a:r>
          <a:endParaRPr lang="zh-CN" altLang="en-US" b="1" dirty="0">
            <a:latin typeface="微软雅黑" pitchFamily="34" charset="-122"/>
            <a:ea typeface="微软雅黑" pitchFamily="34" charset="-122"/>
          </a:endParaRPr>
        </a:p>
      </dgm:t>
    </dgm:pt>
    <dgm:pt modelId="{030585DA-07AC-4D58-8D95-AE6B426A42D8}">
      <dgm:prSet phldrT="[文本]"/>
      <dgm:spPr/>
      <dgm:t>
        <a:bodyPr/>
        <a:lstStyle/>
        <a:p>
          <a:r>
            <a:rPr lang="zh-CN" altLang="en-US">
              <a:latin typeface="微软雅黑" pitchFamily="34" charset="-122"/>
              <a:ea typeface="微软雅黑" pitchFamily="34" charset="-122"/>
            </a:rPr>
            <a:t>特殊类产品</a:t>
          </a:r>
          <a:endParaRPr lang="zh-CN" altLang="en-US" dirty="0">
            <a:latin typeface="微软雅黑" pitchFamily="34" charset="-122"/>
            <a:ea typeface="微软雅黑" pitchFamily="34" charset="-122"/>
          </a:endParaRPr>
        </a:p>
      </dgm:t>
    </dgm:pt>
    <dgm:pt modelId="{47C4BFFE-259C-478A-8780-49BAE811D756}" type="parTrans" cxnId="{56BCD4CD-DF7B-4A62-9FA5-4DCDEB173C9C}">
      <dgm:prSet/>
      <dgm:spPr/>
      <dgm:t>
        <a:bodyPr/>
        <a:lstStyle/>
        <a:p>
          <a:endParaRPr lang="en-US"/>
        </a:p>
      </dgm:t>
    </dgm:pt>
    <dgm:pt modelId="{FAB3BCB0-10AF-45A9-946B-86BF586EF1DE}" type="sibTrans" cxnId="{56BCD4CD-DF7B-4A62-9FA5-4DCDEB173C9C}">
      <dgm:prSet/>
      <dgm:spPr/>
      <dgm:t>
        <a:bodyPr/>
        <a:lstStyle/>
        <a:p>
          <a:r>
            <a:rPr lang="en-US" dirty="0"/>
            <a:t>41,904 | </a:t>
          </a:r>
          <a:r>
            <a:rPr lang="en-US" b="1" dirty="0"/>
            <a:t>0.91%</a:t>
          </a:r>
        </a:p>
      </dgm:t>
    </dgm:pt>
    <dgm:pt modelId="{CEFF32F7-FD2F-4437-B8EA-114B710677C4}">
      <dgm:prSet phldrT="[文本]"/>
      <dgm:spPr/>
      <dgm:t>
        <a:bodyPr/>
        <a:lstStyle/>
        <a:p>
          <a:r>
            <a:rPr lang="zh-CN" altLang="en-US" dirty="0">
              <a:latin typeface="微软雅黑" pitchFamily="34" charset="-122"/>
              <a:ea typeface="微软雅黑" pitchFamily="34" charset="-122"/>
            </a:rPr>
            <a:t>万用金</a:t>
          </a:r>
        </a:p>
      </dgm:t>
    </dgm:pt>
    <dgm:pt modelId="{7A1F6283-E5B1-49F2-921F-79615472C7CE}" type="parTrans" cxnId="{59398C33-6317-4621-9BF2-493D7909F184}">
      <dgm:prSet/>
      <dgm:spPr/>
      <dgm:t>
        <a:bodyPr/>
        <a:lstStyle/>
        <a:p>
          <a:endParaRPr lang="en-US"/>
        </a:p>
      </dgm:t>
    </dgm:pt>
    <dgm:pt modelId="{F7E59C90-4079-46CB-976C-1A9044CE7796}" type="sibTrans" cxnId="{59398C33-6317-4621-9BF2-493D7909F184}">
      <dgm:prSet/>
      <dgm:spPr/>
      <dgm:t>
        <a:bodyPr/>
        <a:lstStyle/>
        <a:p>
          <a:r>
            <a:rPr lang="en-US" dirty="0"/>
            <a:t>29,906 | </a:t>
          </a:r>
          <a:r>
            <a:rPr lang="en-US" b="1" dirty="0"/>
            <a:t>0.65%</a:t>
          </a:r>
        </a:p>
      </dgm:t>
    </dgm:pt>
    <dgm:pt modelId="{D75AA5AF-3015-45AF-9215-2A8C8F09CD42}">
      <dgm:prSet phldrT="[文本]"/>
      <dgm:spPr/>
      <dgm:t>
        <a:bodyPr/>
        <a:lstStyle/>
        <a:p>
          <a:r>
            <a:rPr lang="zh-CN" altLang="en-US" dirty="0">
              <a:latin typeface="微软雅黑" pitchFamily="34" charset="-122"/>
              <a:ea typeface="微软雅黑" pitchFamily="34" charset="-122"/>
            </a:rPr>
            <a:t>大额分期</a:t>
          </a:r>
        </a:p>
      </dgm:t>
    </dgm:pt>
    <dgm:pt modelId="{EDEE8207-739D-4471-B34D-8588478BCFAC}" type="parTrans" cxnId="{FA150B7F-93E7-4254-B2E8-FAD16C48B4CC}">
      <dgm:prSet/>
      <dgm:spPr/>
      <dgm:t>
        <a:bodyPr/>
        <a:lstStyle/>
        <a:p>
          <a:endParaRPr lang="en-US"/>
        </a:p>
      </dgm:t>
    </dgm:pt>
    <dgm:pt modelId="{5B7B8300-9594-4E58-BD3C-E8C129D106D3}" type="sibTrans" cxnId="{FA150B7F-93E7-4254-B2E8-FAD16C48B4CC}">
      <dgm:prSet/>
      <dgm:spPr/>
      <dgm:t>
        <a:bodyPr/>
        <a:lstStyle/>
        <a:p>
          <a:r>
            <a:rPr lang="en-US" dirty="0"/>
            <a:t>11,998 | </a:t>
          </a:r>
          <a:r>
            <a:rPr lang="en-US" b="1" dirty="0"/>
            <a:t>0.26%</a:t>
          </a:r>
        </a:p>
      </dgm:t>
    </dgm:pt>
    <dgm:pt modelId="{4397368E-E479-488C-BBD2-F924540130DE}">
      <dgm:prSet phldrT="[文本]"/>
      <dgm:spPr/>
      <dgm:t>
        <a:bodyPr/>
        <a:lstStyle/>
        <a:p>
          <a:r>
            <a:rPr lang="zh-CN" altLang="en-US" dirty="0">
              <a:latin typeface="微软雅黑" pitchFamily="34" charset="-122"/>
              <a:ea typeface="微软雅黑" pitchFamily="34" charset="-122"/>
            </a:rPr>
            <a:t>普通信用卡</a:t>
          </a:r>
        </a:p>
      </dgm:t>
    </dgm:pt>
    <dgm:pt modelId="{6977E741-BB06-4C32-9A59-CD9898DC49D5}" type="parTrans" cxnId="{E7FCC57A-AFEC-457F-911B-3B83A727D2F3}">
      <dgm:prSet/>
      <dgm:spPr/>
      <dgm:t>
        <a:bodyPr/>
        <a:lstStyle/>
        <a:p>
          <a:endParaRPr lang="en-US"/>
        </a:p>
      </dgm:t>
    </dgm:pt>
    <dgm:pt modelId="{90392663-9E66-465B-92A2-FC4F499F5916}" type="sibTrans" cxnId="{E7FCC57A-AFEC-457F-911B-3B83A727D2F3}">
      <dgm:prSet/>
      <dgm:spPr/>
      <dgm:t>
        <a:bodyPr/>
        <a:lstStyle/>
        <a:p>
          <a:r>
            <a:rPr lang="en-US" dirty="0"/>
            <a:t>2,898,183 | </a:t>
          </a:r>
          <a:r>
            <a:rPr lang="en-US" b="1" dirty="0"/>
            <a:t>63.83%</a:t>
          </a:r>
        </a:p>
      </dgm:t>
    </dgm:pt>
    <dgm:pt modelId="{69ED31C7-A37A-4676-B0EE-C2E507C9F399}">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a:latin typeface="微软雅黑" pitchFamily="34" charset="-122"/>
              <a:ea typeface="微软雅黑" pitchFamily="34" charset="-122"/>
            </a:rPr>
            <a:t>人工处理</a:t>
          </a:r>
        </a:p>
      </dgm:t>
    </dgm:pt>
    <dgm:pt modelId="{193878C3-E5B2-4611-BC5A-44B2EB33FC7A}" type="parTrans" cxnId="{4F29A175-A0C2-4F99-9BB5-4A801837A540}">
      <dgm:prSet/>
      <dgm:spPr/>
      <dgm:t>
        <a:bodyPr/>
        <a:lstStyle/>
        <a:p>
          <a:endParaRPr lang="en-US"/>
        </a:p>
      </dgm:t>
    </dgm:pt>
    <dgm:pt modelId="{339FD89A-F9F7-4436-AB9C-D35F5951BDC5}" type="sibTrans" cxnId="{4F29A175-A0C2-4F99-9BB5-4A801837A540}">
      <dgm:prSet custT="1"/>
      <dgm:spPr/>
      <dgm:t>
        <a:bodyPr/>
        <a:lstStyle/>
        <a:p>
          <a:r>
            <a:rPr lang="en-US" sz="900" dirty="0"/>
            <a:t>1,671,141 |</a:t>
          </a:r>
          <a:r>
            <a:rPr lang="en-US" sz="900" b="1" dirty="0"/>
            <a:t>36.8%</a:t>
          </a:r>
          <a:r>
            <a:rPr lang="en-US" sz="1000" b="1" dirty="0"/>
            <a:t> </a:t>
          </a:r>
        </a:p>
      </dgm:t>
    </dgm:pt>
    <dgm:pt modelId="{D9118C04-66E4-4945-9001-4A77D4566E9F}">
      <dgm:prSet phldrT="[文本]"/>
      <dgm:spPr/>
      <dgm:t>
        <a:bodyPr/>
        <a:lstStyle/>
        <a:p>
          <a:r>
            <a:rPr lang="zh-CN" altLang="en-US" dirty="0">
              <a:latin typeface="微软雅黑" pitchFamily="34" charset="-122"/>
              <a:ea typeface="微软雅黑" pitchFamily="34" charset="-122"/>
            </a:rPr>
            <a:t>欺诈侦测团队</a:t>
          </a:r>
        </a:p>
      </dgm:t>
    </dgm:pt>
    <dgm:pt modelId="{702B2767-F9D0-45D1-B5B2-118225BCAF23}" type="parTrans" cxnId="{2B5A42A8-C0AE-477A-9DBC-4B31D7B15B02}">
      <dgm:prSet/>
      <dgm:spPr/>
      <dgm:t>
        <a:bodyPr/>
        <a:lstStyle/>
        <a:p>
          <a:endParaRPr lang="en-US"/>
        </a:p>
      </dgm:t>
    </dgm:pt>
    <dgm:pt modelId="{E335BE95-90CD-448A-B0CB-C1601A4D489A}" type="sibTrans" cxnId="{2B5A42A8-C0AE-477A-9DBC-4B31D7B15B02}">
      <dgm:prSet/>
      <dgm:spPr/>
      <dgm:t>
        <a:bodyPr/>
        <a:lstStyle/>
        <a:p>
          <a:r>
            <a:rPr lang="en-US" dirty="0"/>
            <a:t>177,832 | </a:t>
          </a:r>
          <a:r>
            <a:rPr lang="en-US" b="1" dirty="0"/>
            <a:t>3.91%</a:t>
          </a:r>
        </a:p>
      </dgm:t>
    </dgm:pt>
    <dgm:pt modelId="{7F521583-6DBA-4352-9629-0CAE6E12F2E7}">
      <dgm:prSet phldrT="[文本]"/>
      <dgm:spPr/>
      <dgm:t>
        <a:bodyPr/>
        <a:lstStyle/>
        <a:p>
          <a:r>
            <a:rPr lang="zh-CN" altLang="en-US" dirty="0">
              <a:latin typeface="微软雅黑" pitchFamily="34" charset="-122"/>
              <a:ea typeface="微软雅黑" pitchFamily="34" charset="-122"/>
            </a:rPr>
            <a:t>欺诈侦测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电核</a:t>
          </a:r>
        </a:p>
      </dgm:t>
    </dgm:pt>
    <dgm:pt modelId="{AF17B404-82CA-4E17-9F53-74300825EFDC}" type="parTrans" cxnId="{F6DA4FA7-6DDB-425A-83E4-B88703FC6726}">
      <dgm:prSet/>
      <dgm:spPr/>
      <dgm:t>
        <a:bodyPr/>
        <a:lstStyle/>
        <a:p>
          <a:endParaRPr lang="en-US"/>
        </a:p>
      </dgm:t>
    </dgm:pt>
    <dgm:pt modelId="{624D0DE7-DC00-494A-A203-F75A291F76F3}" type="sibTrans" cxnId="{F6DA4FA7-6DDB-425A-83E4-B88703FC6726}">
      <dgm:prSet/>
      <dgm:spPr/>
      <dgm:t>
        <a:bodyPr/>
        <a:lstStyle/>
        <a:p>
          <a:r>
            <a:rPr lang="en-US" dirty="0"/>
            <a:t>827,619 | </a:t>
          </a:r>
          <a:r>
            <a:rPr lang="en-US" b="1" dirty="0"/>
            <a:t>18.23%</a:t>
          </a:r>
        </a:p>
      </dgm:t>
    </dgm:pt>
    <dgm:pt modelId="{98286EBA-2162-4A5E-A5BE-C484B1B91F08}">
      <dgm:prSet phldrT="[文本]"/>
      <dgm:spPr/>
      <dgm:t>
        <a:bodyPr/>
        <a:lstStyle/>
        <a:p>
          <a:r>
            <a:rPr lang="zh-CN" altLang="en-US" dirty="0">
              <a:latin typeface="微软雅黑" pitchFamily="34" charset="-122"/>
              <a:ea typeface="微软雅黑" pitchFamily="34" charset="-122"/>
            </a:rPr>
            <a:t>电核团队</a:t>
          </a:r>
        </a:p>
      </dgm:t>
    </dgm:pt>
    <dgm:pt modelId="{0B6DE0C8-D6CC-405E-9E6C-27DB65E0A9BC}" type="parTrans" cxnId="{2F3F0CEF-BA57-48AA-A443-7891E9E31F06}">
      <dgm:prSet/>
      <dgm:spPr/>
      <dgm:t>
        <a:bodyPr/>
        <a:lstStyle/>
        <a:p>
          <a:endParaRPr lang="en-US"/>
        </a:p>
      </dgm:t>
    </dgm:pt>
    <dgm:pt modelId="{D5F4804F-30B6-4DA0-9751-4BBA0EAA9DBF}" type="sibTrans" cxnId="{2F3F0CEF-BA57-48AA-A443-7891E9E31F06}">
      <dgm:prSet/>
      <dgm:spPr/>
      <dgm:t>
        <a:bodyPr/>
        <a:lstStyle/>
        <a:p>
          <a:r>
            <a:rPr lang="en-US" dirty="0"/>
            <a:t>665,690 </a:t>
          </a:r>
          <a:r>
            <a:rPr lang="en-US" b="1" dirty="0"/>
            <a:t>| 14.66%</a:t>
          </a:r>
        </a:p>
      </dgm:t>
    </dgm:pt>
    <dgm:pt modelId="{547E1556-94ED-4287-B2A1-ED90F8D34770}">
      <dgm:prSet phldrT="[文本]"/>
      <dgm:spPr/>
      <dgm:t>
        <a:bodyPr/>
        <a:lstStyle/>
        <a:p>
          <a:r>
            <a:rPr lang="zh-CN" altLang="en-US">
              <a:latin typeface="微软雅黑" pitchFamily="34" charset="-122"/>
              <a:ea typeface="微软雅黑" pitchFamily="34" charset="-122"/>
            </a:rPr>
            <a:t>无任何处理</a:t>
          </a:r>
          <a:endParaRPr lang="zh-CN" altLang="en-US" dirty="0">
            <a:latin typeface="微软雅黑" pitchFamily="34" charset="-122"/>
            <a:ea typeface="微软雅黑" pitchFamily="34" charset="-122"/>
          </a:endParaRPr>
        </a:p>
      </dgm:t>
    </dgm:pt>
    <dgm:pt modelId="{8B1A6068-28A3-47C6-95A2-865D4BEEF466}" type="parTrans" cxnId="{B85BDF38-09A3-4D89-A6E3-BE40EEBF23D1}">
      <dgm:prSet/>
      <dgm:spPr/>
      <dgm:t>
        <a:bodyPr/>
        <a:lstStyle/>
        <a:p>
          <a:endParaRPr lang="en-US"/>
        </a:p>
      </dgm:t>
    </dgm:pt>
    <dgm:pt modelId="{9EA0AA6A-25B8-46A1-9AFC-35C6A1241CAD}" type="sibTrans" cxnId="{B85BDF38-09A3-4D89-A6E3-BE40EEBF23D1}">
      <dgm:prSet/>
      <dgm:spPr/>
      <dgm:t>
        <a:bodyPr/>
        <a:lstStyle/>
        <a:p>
          <a:r>
            <a:rPr lang="en-US" dirty="0"/>
            <a:t>1,149,102 |</a:t>
          </a:r>
          <a:r>
            <a:rPr lang="en-US" b="1" dirty="0"/>
            <a:t>25.31%</a:t>
          </a:r>
          <a:r>
            <a:rPr lang="en-US" dirty="0"/>
            <a:t> </a:t>
          </a:r>
        </a:p>
      </dgm:t>
    </dgm:pt>
    <dgm:pt modelId="{55043159-C98A-4B12-BA9C-51C001098C0D}" type="pres">
      <dgm:prSet presAssocID="{BE9A5236-6851-49F0-ABE9-4EF7A300BD16}" presName="hierChild1" presStyleCnt="0">
        <dgm:presLayoutVars>
          <dgm:orgChart val="1"/>
          <dgm:chPref val="1"/>
          <dgm:dir/>
          <dgm:animOne val="branch"/>
          <dgm:animLvl val="lvl"/>
          <dgm:resizeHandles/>
        </dgm:presLayoutVars>
      </dgm:prSet>
      <dgm:spPr/>
    </dgm:pt>
    <dgm:pt modelId="{C06F312F-139C-4ACE-BAE2-BD707F235A20}" type="pres">
      <dgm:prSet presAssocID="{1DDBF5C6-9D78-4D5A-984C-09AB40627FB8}" presName="hierRoot1" presStyleCnt="0">
        <dgm:presLayoutVars>
          <dgm:hierBranch val="init"/>
        </dgm:presLayoutVars>
      </dgm:prSet>
      <dgm:spPr/>
    </dgm:pt>
    <dgm:pt modelId="{526B9186-556C-4E12-9D8B-8D1E4241DDB3}" type="pres">
      <dgm:prSet presAssocID="{1DDBF5C6-9D78-4D5A-984C-09AB40627FB8}" presName="rootComposite1" presStyleCnt="0"/>
      <dgm:spPr/>
    </dgm:pt>
    <dgm:pt modelId="{93DEBBEE-3067-4E7F-8626-B4B1391B9F86}" type="pres">
      <dgm:prSet presAssocID="{1DDBF5C6-9D78-4D5A-984C-09AB40627FB8}" presName="rootText1" presStyleLbl="node0" presStyleIdx="0" presStyleCnt="1">
        <dgm:presLayoutVars>
          <dgm:chMax/>
          <dgm:chPref val="3"/>
        </dgm:presLayoutVars>
      </dgm:prSet>
      <dgm:spPr/>
    </dgm:pt>
    <dgm:pt modelId="{DFC48FE3-81FB-408E-84F8-64C78E9A2F88}" type="pres">
      <dgm:prSet presAssocID="{1DDBF5C6-9D78-4D5A-984C-09AB40627FB8}" presName="titleText1" presStyleLbl="fgAcc0" presStyleIdx="0" presStyleCnt="1">
        <dgm:presLayoutVars>
          <dgm:chMax val="0"/>
          <dgm:chPref val="0"/>
        </dgm:presLayoutVars>
      </dgm:prSet>
      <dgm:spPr/>
    </dgm:pt>
    <dgm:pt modelId="{BA6286B6-64F1-4DD8-84FF-437901430792}" type="pres">
      <dgm:prSet presAssocID="{1DDBF5C6-9D78-4D5A-984C-09AB40627FB8}" presName="rootConnector1" presStyleLbl="node1" presStyleIdx="0" presStyleCnt="15"/>
      <dgm:spPr/>
    </dgm:pt>
    <dgm:pt modelId="{66F88E71-1F42-43FB-AA39-3FE22DA3A611}" type="pres">
      <dgm:prSet presAssocID="{1DDBF5C6-9D78-4D5A-984C-09AB40627FB8}" presName="hierChild2" presStyleCnt="0"/>
      <dgm:spPr/>
    </dgm:pt>
    <dgm:pt modelId="{91895501-E948-44EF-868C-FBA1391C6C83}" type="pres">
      <dgm:prSet presAssocID="{999A78C1-D829-429C-99D7-6FFDF1206783}" presName="Name37" presStyleLbl="parChTrans1D2" presStyleIdx="0" presStyleCnt="2"/>
      <dgm:spPr/>
    </dgm:pt>
    <dgm:pt modelId="{C61D6FD2-5356-4DC7-9C22-D5C6F1B410BF}" type="pres">
      <dgm:prSet presAssocID="{A8925B08-4D72-432F-B411-A5318BE724C7}" presName="hierRoot2" presStyleCnt="0">
        <dgm:presLayoutVars>
          <dgm:hierBranch val="init"/>
        </dgm:presLayoutVars>
      </dgm:prSet>
      <dgm:spPr/>
    </dgm:pt>
    <dgm:pt modelId="{6B341350-AE64-4C01-8A1A-2B6AEAC568A3}" type="pres">
      <dgm:prSet presAssocID="{A8925B08-4D72-432F-B411-A5318BE724C7}" presName="rootComposite" presStyleCnt="0"/>
      <dgm:spPr/>
    </dgm:pt>
    <dgm:pt modelId="{2D933A05-BB78-41A9-B565-EF370D4DEE9B}" type="pres">
      <dgm:prSet presAssocID="{A8925B08-4D72-432F-B411-A5318BE724C7}" presName="rootText" presStyleLbl="node1" presStyleIdx="0" presStyleCnt="15">
        <dgm:presLayoutVars>
          <dgm:chMax/>
          <dgm:chPref val="3"/>
        </dgm:presLayoutVars>
      </dgm:prSet>
      <dgm:spPr/>
    </dgm:pt>
    <dgm:pt modelId="{623E1C32-39E5-49AF-9782-C0D930A12507}" type="pres">
      <dgm:prSet presAssocID="{A8925B08-4D72-432F-B411-A5318BE724C7}" presName="titleText2" presStyleLbl="fgAcc1" presStyleIdx="0" presStyleCnt="15">
        <dgm:presLayoutVars>
          <dgm:chMax val="0"/>
          <dgm:chPref val="0"/>
        </dgm:presLayoutVars>
      </dgm:prSet>
      <dgm:spPr/>
    </dgm:pt>
    <dgm:pt modelId="{380180F5-431B-4482-B93F-8AD0C7890F76}" type="pres">
      <dgm:prSet presAssocID="{A8925B08-4D72-432F-B411-A5318BE724C7}" presName="rootConnector" presStyleLbl="node2" presStyleIdx="0" presStyleCnt="0"/>
      <dgm:spPr/>
    </dgm:pt>
    <dgm:pt modelId="{55DA4654-5949-4BA6-8E24-B52DD56A2A51}" type="pres">
      <dgm:prSet presAssocID="{A8925B08-4D72-432F-B411-A5318BE724C7}" presName="hierChild4" presStyleCnt="0"/>
      <dgm:spPr/>
    </dgm:pt>
    <dgm:pt modelId="{A31EF86E-CF55-4C23-A0F9-42A3F5557DFC}" type="pres">
      <dgm:prSet presAssocID="{B34A868E-B25F-4C15-86C1-8F2173DC2C9B}" presName="Name37" presStyleLbl="parChTrans1D3" presStyleIdx="0" presStyleCnt="3"/>
      <dgm:spPr/>
    </dgm:pt>
    <dgm:pt modelId="{BC88F056-E815-4467-BC28-2C7A522C5484}" type="pres">
      <dgm:prSet presAssocID="{2C68D373-3C92-4562-A5AA-BF3EADC37B11}" presName="hierRoot2" presStyleCnt="0">
        <dgm:presLayoutVars>
          <dgm:hierBranch val="init"/>
        </dgm:presLayoutVars>
      </dgm:prSet>
      <dgm:spPr/>
    </dgm:pt>
    <dgm:pt modelId="{7C2BA260-3BDA-4870-9748-8B2A0F6B84E6}" type="pres">
      <dgm:prSet presAssocID="{2C68D373-3C92-4562-A5AA-BF3EADC37B11}" presName="rootComposite" presStyleCnt="0"/>
      <dgm:spPr/>
    </dgm:pt>
    <dgm:pt modelId="{16634BF4-6973-4246-94D0-C959AF2B635C}" type="pres">
      <dgm:prSet presAssocID="{2C68D373-3C92-4562-A5AA-BF3EADC37B11}" presName="rootText" presStyleLbl="node1" presStyleIdx="1" presStyleCnt="15">
        <dgm:presLayoutVars>
          <dgm:chMax/>
          <dgm:chPref val="3"/>
        </dgm:presLayoutVars>
      </dgm:prSet>
      <dgm:spPr/>
    </dgm:pt>
    <dgm:pt modelId="{8C02598D-54DB-4375-A473-14354439C1D0}" type="pres">
      <dgm:prSet presAssocID="{2C68D373-3C92-4562-A5AA-BF3EADC37B11}" presName="titleText2" presStyleLbl="fgAcc1" presStyleIdx="1" presStyleCnt="15">
        <dgm:presLayoutVars>
          <dgm:chMax val="0"/>
          <dgm:chPref val="0"/>
        </dgm:presLayoutVars>
      </dgm:prSet>
      <dgm:spPr/>
    </dgm:pt>
    <dgm:pt modelId="{CF0F8BD9-8988-42F4-912A-9BB8376E8623}" type="pres">
      <dgm:prSet presAssocID="{2C68D373-3C92-4562-A5AA-BF3EADC37B11}" presName="rootConnector" presStyleLbl="node3" presStyleIdx="0" presStyleCnt="0"/>
      <dgm:spPr/>
    </dgm:pt>
    <dgm:pt modelId="{37BF01B9-B62E-4FC0-96F1-4EE5F41C1799}" type="pres">
      <dgm:prSet presAssocID="{2C68D373-3C92-4562-A5AA-BF3EADC37B11}" presName="hierChild4" presStyleCnt="0"/>
      <dgm:spPr/>
    </dgm:pt>
    <dgm:pt modelId="{D541B54A-C737-418B-9ADD-CE397187A77B}" type="pres">
      <dgm:prSet presAssocID="{2C68D373-3C92-4562-A5AA-BF3EADC37B11}" presName="hierChild5" presStyleCnt="0"/>
      <dgm:spPr/>
    </dgm:pt>
    <dgm:pt modelId="{3853207F-4845-4B78-91D0-48B47512DDE4}" type="pres">
      <dgm:prSet presAssocID="{E4293357-01E9-462B-90D3-71A0163F7BEF}" presName="Name37" presStyleLbl="parChTrans1D3" presStyleIdx="1" presStyleCnt="3"/>
      <dgm:spPr/>
    </dgm:pt>
    <dgm:pt modelId="{6DAD6B09-B9BB-4BE7-B9E0-638C6A58E8FA}" type="pres">
      <dgm:prSet presAssocID="{D0AD0D78-C9DC-46DE-B955-7401C3E8B1F1}" presName="hierRoot2" presStyleCnt="0">
        <dgm:presLayoutVars>
          <dgm:hierBranch val="init"/>
        </dgm:presLayoutVars>
      </dgm:prSet>
      <dgm:spPr/>
    </dgm:pt>
    <dgm:pt modelId="{E0C4C433-0DCE-489B-8566-47EE16B0C5E8}" type="pres">
      <dgm:prSet presAssocID="{D0AD0D78-C9DC-46DE-B955-7401C3E8B1F1}" presName="rootComposite" presStyleCnt="0"/>
      <dgm:spPr/>
    </dgm:pt>
    <dgm:pt modelId="{F7ACE348-D1F6-49C2-8E09-5BB4B6FEE38B}" type="pres">
      <dgm:prSet presAssocID="{D0AD0D78-C9DC-46DE-B955-7401C3E8B1F1}" presName="rootText" presStyleLbl="node1" presStyleIdx="2" presStyleCnt="15">
        <dgm:presLayoutVars>
          <dgm:chMax/>
          <dgm:chPref val="3"/>
        </dgm:presLayoutVars>
      </dgm:prSet>
      <dgm:spPr/>
    </dgm:pt>
    <dgm:pt modelId="{0B483ACB-1AAC-41E0-B6A7-7BD16AE38012}" type="pres">
      <dgm:prSet presAssocID="{D0AD0D78-C9DC-46DE-B955-7401C3E8B1F1}" presName="titleText2" presStyleLbl="fgAcc1" presStyleIdx="2" presStyleCnt="15">
        <dgm:presLayoutVars>
          <dgm:chMax val="0"/>
          <dgm:chPref val="0"/>
        </dgm:presLayoutVars>
      </dgm:prSet>
      <dgm:spPr/>
    </dgm:pt>
    <dgm:pt modelId="{B214BC2C-CE81-4385-A357-D79B83ACAC2A}" type="pres">
      <dgm:prSet presAssocID="{D0AD0D78-C9DC-46DE-B955-7401C3E8B1F1}" presName="rootConnector" presStyleLbl="node3" presStyleIdx="0" presStyleCnt="0"/>
      <dgm:spPr/>
    </dgm:pt>
    <dgm:pt modelId="{47B581BA-89B6-4D77-9E6A-EA1155CBC1A3}" type="pres">
      <dgm:prSet presAssocID="{D0AD0D78-C9DC-46DE-B955-7401C3E8B1F1}" presName="hierChild4" presStyleCnt="0"/>
      <dgm:spPr/>
    </dgm:pt>
    <dgm:pt modelId="{D435D05F-6F58-4FF7-9C7D-6A4E5C2B07AE}" type="pres">
      <dgm:prSet presAssocID="{D0AD0D78-C9DC-46DE-B955-7401C3E8B1F1}" presName="hierChild5" presStyleCnt="0"/>
      <dgm:spPr/>
    </dgm:pt>
    <dgm:pt modelId="{46BDFEF4-76FC-40A1-B6AB-6F57D4338210}" type="pres">
      <dgm:prSet presAssocID="{02EDFC4D-5EB1-4B89-A643-D1ABF35CF993}" presName="Name37" presStyleLbl="parChTrans1D3" presStyleIdx="2" presStyleCnt="3"/>
      <dgm:spPr/>
    </dgm:pt>
    <dgm:pt modelId="{8840AD9B-8C3E-4D89-B98A-E78917124B8C}" type="pres">
      <dgm:prSet presAssocID="{E623AB15-41E6-42E9-B3A2-454E9D5EB7CC}" presName="hierRoot2" presStyleCnt="0">
        <dgm:presLayoutVars>
          <dgm:hierBranch val="init"/>
        </dgm:presLayoutVars>
      </dgm:prSet>
      <dgm:spPr/>
    </dgm:pt>
    <dgm:pt modelId="{1D5B22EE-BA97-43E0-AF54-72F62C74CB66}" type="pres">
      <dgm:prSet presAssocID="{E623AB15-41E6-42E9-B3A2-454E9D5EB7CC}" presName="rootComposite" presStyleCnt="0"/>
      <dgm:spPr/>
    </dgm:pt>
    <dgm:pt modelId="{E86B5A93-6C41-4D3E-90B3-44046B299429}" type="pres">
      <dgm:prSet presAssocID="{E623AB15-41E6-42E9-B3A2-454E9D5EB7CC}" presName="rootText" presStyleLbl="node1" presStyleIdx="3" presStyleCnt="15">
        <dgm:presLayoutVars>
          <dgm:chMax/>
          <dgm:chPref val="3"/>
        </dgm:presLayoutVars>
      </dgm:prSet>
      <dgm:spPr/>
    </dgm:pt>
    <dgm:pt modelId="{714F4559-ABA6-4D68-BD8E-EE3D7EC60C47}" type="pres">
      <dgm:prSet presAssocID="{E623AB15-41E6-42E9-B3A2-454E9D5EB7CC}" presName="titleText2" presStyleLbl="fgAcc1" presStyleIdx="3" presStyleCnt="15">
        <dgm:presLayoutVars>
          <dgm:chMax val="0"/>
          <dgm:chPref val="0"/>
        </dgm:presLayoutVars>
      </dgm:prSet>
      <dgm:spPr/>
    </dgm:pt>
    <dgm:pt modelId="{2105C014-A12C-49E5-B8DE-E255E172E91E}" type="pres">
      <dgm:prSet presAssocID="{E623AB15-41E6-42E9-B3A2-454E9D5EB7CC}" presName="rootConnector" presStyleLbl="node3" presStyleIdx="0" presStyleCnt="0"/>
      <dgm:spPr/>
    </dgm:pt>
    <dgm:pt modelId="{37DA4996-C5F1-4813-9520-80767C9802B3}" type="pres">
      <dgm:prSet presAssocID="{E623AB15-41E6-42E9-B3A2-454E9D5EB7CC}" presName="hierChild4" presStyleCnt="0"/>
      <dgm:spPr/>
    </dgm:pt>
    <dgm:pt modelId="{6F9DDBAD-9058-446C-9F81-AC23C8FC1ED1}" type="pres">
      <dgm:prSet presAssocID="{6977E741-BB06-4C32-9A59-CD9898DC49D5}" presName="Name37" presStyleLbl="parChTrans1D4" presStyleIdx="0" presStyleCnt="10"/>
      <dgm:spPr/>
    </dgm:pt>
    <dgm:pt modelId="{C9FBE3E5-0001-456F-B68B-6A52FF7F4973}" type="pres">
      <dgm:prSet presAssocID="{4397368E-E479-488C-BBD2-F924540130DE}" presName="hierRoot2" presStyleCnt="0">
        <dgm:presLayoutVars>
          <dgm:hierBranch val="init"/>
        </dgm:presLayoutVars>
      </dgm:prSet>
      <dgm:spPr/>
    </dgm:pt>
    <dgm:pt modelId="{F9CF45E0-0855-4422-A1D0-B24B6F513192}" type="pres">
      <dgm:prSet presAssocID="{4397368E-E479-488C-BBD2-F924540130DE}" presName="rootComposite" presStyleCnt="0"/>
      <dgm:spPr/>
    </dgm:pt>
    <dgm:pt modelId="{1D04EAC5-D0B3-46E9-917D-9C2C5DB84BFC}" type="pres">
      <dgm:prSet presAssocID="{4397368E-E479-488C-BBD2-F924540130DE}" presName="rootText" presStyleLbl="node1" presStyleIdx="4" presStyleCnt="15">
        <dgm:presLayoutVars>
          <dgm:chMax/>
          <dgm:chPref val="3"/>
        </dgm:presLayoutVars>
      </dgm:prSet>
      <dgm:spPr/>
    </dgm:pt>
    <dgm:pt modelId="{8A6CA2AA-C17B-4ABD-A881-16108669293E}" type="pres">
      <dgm:prSet presAssocID="{4397368E-E479-488C-BBD2-F924540130DE}" presName="titleText2" presStyleLbl="fgAcc1" presStyleIdx="4" presStyleCnt="15">
        <dgm:presLayoutVars>
          <dgm:chMax val="0"/>
          <dgm:chPref val="0"/>
        </dgm:presLayoutVars>
      </dgm:prSet>
      <dgm:spPr/>
    </dgm:pt>
    <dgm:pt modelId="{5DBB7150-4E91-439F-BCD0-2A4D702E148D}" type="pres">
      <dgm:prSet presAssocID="{4397368E-E479-488C-BBD2-F924540130DE}" presName="rootConnector" presStyleLbl="node4" presStyleIdx="0" presStyleCnt="0"/>
      <dgm:spPr/>
    </dgm:pt>
    <dgm:pt modelId="{A982747C-3675-4EF4-9AD2-EA704D7C5000}" type="pres">
      <dgm:prSet presAssocID="{4397368E-E479-488C-BBD2-F924540130DE}" presName="hierChild4" presStyleCnt="0"/>
      <dgm:spPr/>
    </dgm:pt>
    <dgm:pt modelId="{42B40E64-92F2-4745-82B9-EE83FFF30B5B}" type="pres">
      <dgm:prSet presAssocID="{52039FF1-9F22-434A-928E-FD9CC37FCEB9}" presName="Name37" presStyleLbl="parChTrans1D4" presStyleIdx="1" presStyleCnt="10"/>
      <dgm:spPr/>
    </dgm:pt>
    <dgm:pt modelId="{6C706967-9F32-4A80-AD79-BA83C954F28C}" type="pres">
      <dgm:prSet presAssocID="{696C75DB-0D3A-47F8-9085-9887A929D0D4}" presName="hierRoot2" presStyleCnt="0">
        <dgm:presLayoutVars>
          <dgm:hierBranch val="init"/>
        </dgm:presLayoutVars>
      </dgm:prSet>
      <dgm:spPr/>
    </dgm:pt>
    <dgm:pt modelId="{FE467B05-A6D8-4868-B1B8-F281D0A2462B}" type="pres">
      <dgm:prSet presAssocID="{696C75DB-0D3A-47F8-9085-9887A929D0D4}" presName="rootComposite" presStyleCnt="0"/>
      <dgm:spPr/>
    </dgm:pt>
    <dgm:pt modelId="{A85805BF-A071-4DDF-8085-F152BA642CEC}" type="pres">
      <dgm:prSet presAssocID="{696C75DB-0D3A-47F8-9085-9887A929D0D4}" presName="rootText" presStyleLbl="node1" presStyleIdx="5" presStyleCnt="15">
        <dgm:presLayoutVars>
          <dgm:chMax/>
          <dgm:chPref val="3"/>
        </dgm:presLayoutVars>
      </dgm:prSet>
      <dgm:spPr/>
    </dgm:pt>
    <dgm:pt modelId="{FFE589D8-289F-4684-BFB2-AD7DAEF568B3}" type="pres">
      <dgm:prSet presAssocID="{696C75DB-0D3A-47F8-9085-9887A929D0D4}" presName="titleText2" presStyleLbl="fgAcc1" presStyleIdx="5" presStyleCnt="15">
        <dgm:presLayoutVars>
          <dgm:chMax val="0"/>
          <dgm:chPref val="0"/>
        </dgm:presLayoutVars>
      </dgm:prSet>
      <dgm:spPr/>
    </dgm:pt>
    <dgm:pt modelId="{E2B7A1E7-F0C6-40DE-A64C-C8302CAA56D5}" type="pres">
      <dgm:prSet presAssocID="{696C75DB-0D3A-47F8-9085-9887A929D0D4}" presName="rootConnector" presStyleLbl="node4" presStyleIdx="0" presStyleCnt="0"/>
      <dgm:spPr/>
    </dgm:pt>
    <dgm:pt modelId="{BA7E884A-D6F4-4178-BC38-690A67FEAB13}" type="pres">
      <dgm:prSet presAssocID="{696C75DB-0D3A-47F8-9085-9887A929D0D4}" presName="hierChild4" presStyleCnt="0"/>
      <dgm:spPr/>
    </dgm:pt>
    <dgm:pt modelId="{38DCBA39-C25A-49CE-A413-02E523ACF3DC}" type="pres">
      <dgm:prSet presAssocID="{696C75DB-0D3A-47F8-9085-9887A929D0D4}" presName="hierChild5" presStyleCnt="0"/>
      <dgm:spPr/>
    </dgm:pt>
    <dgm:pt modelId="{5567A4FA-470F-4E3D-A2E0-A01AB6233FCB}" type="pres">
      <dgm:prSet presAssocID="{8B1A6068-28A3-47C6-95A2-865D4BEEF466}" presName="Name37" presStyleLbl="parChTrans1D4" presStyleIdx="2" presStyleCnt="10"/>
      <dgm:spPr/>
    </dgm:pt>
    <dgm:pt modelId="{F4A67E0F-8C91-4E2A-AE38-ACB1176AEADD}" type="pres">
      <dgm:prSet presAssocID="{547E1556-94ED-4287-B2A1-ED90F8D34770}" presName="hierRoot2" presStyleCnt="0">
        <dgm:presLayoutVars>
          <dgm:hierBranch val="init"/>
        </dgm:presLayoutVars>
      </dgm:prSet>
      <dgm:spPr/>
    </dgm:pt>
    <dgm:pt modelId="{80042B3F-5D86-4778-B193-126485192C80}" type="pres">
      <dgm:prSet presAssocID="{547E1556-94ED-4287-B2A1-ED90F8D34770}" presName="rootComposite" presStyleCnt="0"/>
      <dgm:spPr/>
    </dgm:pt>
    <dgm:pt modelId="{B05E4C60-3827-4D61-858C-5921E7881C25}" type="pres">
      <dgm:prSet presAssocID="{547E1556-94ED-4287-B2A1-ED90F8D34770}" presName="rootText" presStyleLbl="node1" presStyleIdx="6" presStyleCnt="15">
        <dgm:presLayoutVars>
          <dgm:chMax/>
          <dgm:chPref val="3"/>
        </dgm:presLayoutVars>
      </dgm:prSet>
      <dgm:spPr/>
    </dgm:pt>
    <dgm:pt modelId="{111A8613-34BF-489B-872C-0773BE8EDC32}" type="pres">
      <dgm:prSet presAssocID="{547E1556-94ED-4287-B2A1-ED90F8D34770}" presName="titleText2" presStyleLbl="fgAcc1" presStyleIdx="6" presStyleCnt="15">
        <dgm:presLayoutVars>
          <dgm:chMax val="0"/>
          <dgm:chPref val="0"/>
        </dgm:presLayoutVars>
      </dgm:prSet>
      <dgm:spPr/>
    </dgm:pt>
    <dgm:pt modelId="{35E2E1E2-1E5F-461D-900F-0A14D5827333}" type="pres">
      <dgm:prSet presAssocID="{547E1556-94ED-4287-B2A1-ED90F8D34770}" presName="rootConnector" presStyleLbl="node4" presStyleIdx="0" presStyleCnt="0"/>
      <dgm:spPr/>
    </dgm:pt>
    <dgm:pt modelId="{5AD25A00-4868-4FE2-B2FA-DAF10501A92C}" type="pres">
      <dgm:prSet presAssocID="{547E1556-94ED-4287-B2A1-ED90F8D34770}" presName="hierChild4" presStyleCnt="0"/>
      <dgm:spPr/>
    </dgm:pt>
    <dgm:pt modelId="{E8828211-0E3C-4DF8-8769-33E4BC269647}" type="pres">
      <dgm:prSet presAssocID="{547E1556-94ED-4287-B2A1-ED90F8D34770}" presName="hierChild5" presStyleCnt="0"/>
      <dgm:spPr/>
    </dgm:pt>
    <dgm:pt modelId="{A44D44ED-745F-44C7-B8FD-DF65A15743BA}" type="pres">
      <dgm:prSet presAssocID="{193878C3-E5B2-4611-BC5A-44B2EB33FC7A}" presName="Name37" presStyleLbl="parChTrans1D4" presStyleIdx="3" presStyleCnt="10"/>
      <dgm:spPr/>
    </dgm:pt>
    <dgm:pt modelId="{8C62E425-A669-41F5-97B7-9CA58F4694EF}" type="pres">
      <dgm:prSet presAssocID="{69ED31C7-A37A-4676-B0EE-C2E507C9F399}" presName="hierRoot2" presStyleCnt="0">
        <dgm:presLayoutVars>
          <dgm:hierBranch val="init"/>
        </dgm:presLayoutVars>
      </dgm:prSet>
      <dgm:spPr/>
    </dgm:pt>
    <dgm:pt modelId="{57D9F133-0E3B-4D1E-80A1-8CE173291738}" type="pres">
      <dgm:prSet presAssocID="{69ED31C7-A37A-4676-B0EE-C2E507C9F399}" presName="rootComposite" presStyleCnt="0"/>
      <dgm:spPr/>
    </dgm:pt>
    <dgm:pt modelId="{0C5AF612-3294-46F5-9504-06832A31D109}" type="pres">
      <dgm:prSet presAssocID="{69ED31C7-A37A-4676-B0EE-C2E507C9F399}" presName="rootText" presStyleLbl="node1" presStyleIdx="7" presStyleCnt="15">
        <dgm:presLayoutVars>
          <dgm:chMax/>
          <dgm:chPref val="3"/>
        </dgm:presLayoutVars>
      </dgm:prSet>
      <dgm:spPr/>
    </dgm:pt>
    <dgm:pt modelId="{6ADE0D54-257C-431F-AC80-A2D99D6940C7}" type="pres">
      <dgm:prSet presAssocID="{69ED31C7-A37A-4676-B0EE-C2E507C9F399}" presName="titleText2" presStyleLbl="fgAcc1" presStyleIdx="7" presStyleCnt="15">
        <dgm:presLayoutVars>
          <dgm:chMax val="0"/>
          <dgm:chPref val="0"/>
        </dgm:presLayoutVars>
      </dgm:prSet>
      <dgm:spPr/>
    </dgm:pt>
    <dgm:pt modelId="{F6F71C7E-518E-4F03-AF4C-6BC54E2E2178}" type="pres">
      <dgm:prSet presAssocID="{69ED31C7-A37A-4676-B0EE-C2E507C9F399}" presName="rootConnector" presStyleLbl="node4" presStyleIdx="0" presStyleCnt="0"/>
      <dgm:spPr/>
    </dgm:pt>
    <dgm:pt modelId="{13E282EE-99A7-4AEF-9334-9AB39E7C660B}" type="pres">
      <dgm:prSet presAssocID="{69ED31C7-A37A-4676-B0EE-C2E507C9F399}" presName="hierChild4" presStyleCnt="0"/>
      <dgm:spPr/>
    </dgm:pt>
    <dgm:pt modelId="{D6CD388C-88BC-4680-BAC0-8847956969F8}" type="pres">
      <dgm:prSet presAssocID="{702B2767-F9D0-45D1-B5B2-118225BCAF23}" presName="Name37" presStyleLbl="parChTrans1D4" presStyleIdx="4" presStyleCnt="10"/>
      <dgm:spPr/>
    </dgm:pt>
    <dgm:pt modelId="{A2495A40-7152-45D5-A2AC-9A5B98266324}" type="pres">
      <dgm:prSet presAssocID="{D9118C04-66E4-4945-9001-4A77D4566E9F}" presName="hierRoot2" presStyleCnt="0">
        <dgm:presLayoutVars>
          <dgm:hierBranch val="init"/>
        </dgm:presLayoutVars>
      </dgm:prSet>
      <dgm:spPr/>
    </dgm:pt>
    <dgm:pt modelId="{A3AA22E9-FB38-464A-ADE9-BCA682DA2EEA}" type="pres">
      <dgm:prSet presAssocID="{D9118C04-66E4-4945-9001-4A77D4566E9F}" presName="rootComposite" presStyleCnt="0"/>
      <dgm:spPr/>
    </dgm:pt>
    <dgm:pt modelId="{45B5C0EA-07EB-4D77-8246-00791C26155E}" type="pres">
      <dgm:prSet presAssocID="{D9118C04-66E4-4945-9001-4A77D4566E9F}" presName="rootText" presStyleLbl="node1" presStyleIdx="8" presStyleCnt="15">
        <dgm:presLayoutVars>
          <dgm:chMax/>
          <dgm:chPref val="3"/>
        </dgm:presLayoutVars>
      </dgm:prSet>
      <dgm:spPr/>
    </dgm:pt>
    <dgm:pt modelId="{55A505F3-89BB-4977-A075-C1A454A0CB51}" type="pres">
      <dgm:prSet presAssocID="{D9118C04-66E4-4945-9001-4A77D4566E9F}" presName="titleText2" presStyleLbl="fgAcc1" presStyleIdx="8" presStyleCnt="15">
        <dgm:presLayoutVars>
          <dgm:chMax val="0"/>
          <dgm:chPref val="0"/>
        </dgm:presLayoutVars>
      </dgm:prSet>
      <dgm:spPr/>
    </dgm:pt>
    <dgm:pt modelId="{3BFD3216-8183-41DA-A9D4-4B3247989F3B}" type="pres">
      <dgm:prSet presAssocID="{D9118C04-66E4-4945-9001-4A77D4566E9F}" presName="rootConnector" presStyleLbl="node4" presStyleIdx="0" presStyleCnt="0"/>
      <dgm:spPr/>
    </dgm:pt>
    <dgm:pt modelId="{CAE01580-8007-45B6-A608-8B9AD7A07857}" type="pres">
      <dgm:prSet presAssocID="{D9118C04-66E4-4945-9001-4A77D4566E9F}" presName="hierChild4" presStyleCnt="0"/>
      <dgm:spPr/>
    </dgm:pt>
    <dgm:pt modelId="{4A4FDD17-270F-4341-8774-40A9B3D327B5}" type="pres">
      <dgm:prSet presAssocID="{D9118C04-66E4-4945-9001-4A77D4566E9F}" presName="hierChild5" presStyleCnt="0"/>
      <dgm:spPr/>
    </dgm:pt>
    <dgm:pt modelId="{BDE3B060-8641-4E77-AA9E-2415AE71DFE3}" type="pres">
      <dgm:prSet presAssocID="{AF17B404-82CA-4E17-9F53-74300825EFDC}" presName="Name37" presStyleLbl="parChTrans1D4" presStyleIdx="5" presStyleCnt="10"/>
      <dgm:spPr/>
    </dgm:pt>
    <dgm:pt modelId="{370C6168-861F-4034-A916-83A8D1F77E36}" type="pres">
      <dgm:prSet presAssocID="{7F521583-6DBA-4352-9629-0CAE6E12F2E7}" presName="hierRoot2" presStyleCnt="0">
        <dgm:presLayoutVars>
          <dgm:hierBranch val="init"/>
        </dgm:presLayoutVars>
      </dgm:prSet>
      <dgm:spPr/>
    </dgm:pt>
    <dgm:pt modelId="{5EA46964-93CA-4516-A3DF-1F9B85DD7FC0}" type="pres">
      <dgm:prSet presAssocID="{7F521583-6DBA-4352-9629-0CAE6E12F2E7}" presName="rootComposite" presStyleCnt="0"/>
      <dgm:spPr/>
    </dgm:pt>
    <dgm:pt modelId="{DDE5E470-CA5D-40FE-8B20-ABD7B83FD26A}" type="pres">
      <dgm:prSet presAssocID="{7F521583-6DBA-4352-9629-0CAE6E12F2E7}" presName="rootText" presStyleLbl="node1" presStyleIdx="9" presStyleCnt="15">
        <dgm:presLayoutVars>
          <dgm:chMax/>
          <dgm:chPref val="3"/>
        </dgm:presLayoutVars>
      </dgm:prSet>
      <dgm:spPr/>
    </dgm:pt>
    <dgm:pt modelId="{40409F71-6C2E-4309-95F9-9EA8FA776A4B}" type="pres">
      <dgm:prSet presAssocID="{7F521583-6DBA-4352-9629-0CAE6E12F2E7}" presName="titleText2" presStyleLbl="fgAcc1" presStyleIdx="9" presStyleCnt="15">
        <dgm:presLayoutVars>
          <dgm:chMax val="0"/>
          <dgm:chPref val="0"/>
        </dgm:presLayoutVars>
      </dgm:prSet>
      <dgm:spPr/>
    </dgm:pt>
    <dgm:pt modelId="{9448770A-61AF-4D6C-A34E-D646EE748C6C}" type="pres">
      <dgm:prSet presAssocID="{7F521583-6DBA-4352-9629-0CAE6E12F2E7}" presName="rootConnector" presStyleLbl="node4" presStyleIdx="0" presStyleCnt="0"/>
      <dgm:spPr/>
    </dgm:pt>
    <dgm:pt modelId="{64E83AAA-DEC9-4BE7-B3BC-7527B413EE53}" type="pres">
      <dgm:prSet presAssocID="{7F521583-6DBA-4352-9629-0CAE6E12F2E7}" presName="hierChild4" presStyleCnt="0"/>
      <dgm:spPr/>
    </dgm:pt>
    <dgm:pt modelId="{D28B98DD-4D28-43E7-B844-5F851AD631F3}" type="pres">
      <dgm:prSet presAssocID="{7F521583-6DBA-4352-9629-0CAE6E12F2E7}" presName="hierChild5" presStyleCnt="0"/>
      <dgm:spPr/>
    </dgm:pt>
    <dgm:pt modelId="{26D8BDDE-E61D-4315-AE1D-6265924BC2FF}" type="pres">
      <dgm:prSet presAssocID="{0B6DE0C8-D6CC-405E-9E6C-27DB65E0A9BC}" presName="Name37" presStyleLbl="parChTrans1D4" presStyleIdx="6" presStyleCnt="10"/>
      <dgm:spPr/>
    </dgm:pt>
    <dgm:pt modelId="{D2AD5807-4A49-498F-8DA7-15C8C7878D4E}" type="pres">
      <dgm:prSet presAssocID="{98286EBA-2162-4A5E-A5BE-C484B1B91F08}" presName="hierRoot2" presStyleCnt="0">
        <dgm:presLayoutVars>
          <dgm:hierBranch val="init"/>
        </dgm:presLayoutVars>
      </dgm:prSet>
      <dgm:spPr/>
    </dgm:pt>
    <dgm:pt modelId="{36806956-652B-4ABB-92E5-BA9A07C54A31}" type="pres">
      <dgm:prSet presAssocID="{98286EBA-2162-4A5E-A5BE-C484B1B91F08}" presName="rootComposite" presStyleCnt="0"/>
      <dgm:spPr/>
    </dgm:pt>
    <dgm:pt modelId="{061699E1-9910-4D39-8792-73C3753A4DA6}" type="pres">
      <dgm:prSet presAssocID="{98286EBA-2162-4A5E-A5BE-C484B1B91F08}" presName="rootText" presStyleLbl="node1" presStyleIdx="10" presStyleCnt="15">
        <dgm:presLayoutVars>
          <dgm:chMax/>
          <dgm:chPref val="3"/>
        </dgm:presLayoutVars>
      </dgm:prSet>
      <dgm:spPr/>
    </dgm:pt>
    <dgm:pt modelId="{C1307551-5DFD-4015-86A5-F243BBD63D2D}" type="pres">
      <dgm:prSet presAssocID="{98286EBA-2162-4A5E-A5BE-C484B1B91F08}" presName="titleText2" presStyleLbl="fgAcc1" presStyleIdx="10" presStyleCnt="15">
        <dgm:presLayoutVars>
          <dgm:chMax val="0"/>
          <dgm:chPref val="0"/>
        </dgm:presLayoutVars>
      </dgm:prSet>
      <dgm:spPr/>
    </dgm:pt>
    <dgm:pt modelId="{B7EC54E7-2EF2-43B2-A608-52F97D92533F}" type="pres">
      <dgm:prSet presAssocID="{98286EBA-2162-4A5E-A5BE-C484B1B91F08}" presName="rootConnector" presStyleLbl="node4" presStyleIdx="0" presStyleCnt="0"/>
      <dgm:spPr/>
    </dgm:pt>
    <dgm:pt modelId="{E834DB1F-7593-4757-8FD6-484B68F1A5A3}" type="pres">
      <dgm:prSet presAssocID="{98286EBA-2162-4A5E-A5BE-C484B1B91F08}" presName="hierChild4" presStyleCnt="0"/>
      <dgm:spPr/>
    </dgm:pt>
    <dgm:pt modelId="{A458D844-E78B-49EB-965E-CD8D3E0A40D5}" type="pres">
      <dgm:prSet presAssocID="{98286EBA-2162-4A5E-A5BE-C484B1B91F08}" presName="hierChild5" presStyleCnt="0"/>
      <dgm:spPr/>
    </dgm:pt>
    <dgm:pt modelId="{56B3EAE2-54B9-4E05-AA17-DEF3A556C597}" type="pres">
      <dgm:prSet presAssocID="{69ED31C7-A37A-4676-B0EE-C2E507C9F399}" presName="hierChild5" presStyleCnt="0"/>
      <dgm:spPr/>
    </dgm:pt>
    <dgm:pt modelId="{25DD57CD-144F-4A5D-B2F6-C3434A41202C}" type="pres">
      <dgm:prSet presAssocID="{4397368E-E479-488C-BBD2-F924540130DE}" presName="hierChild5" presStyleCnt="0"/>
      <dgm:spPr/>
    </dgm:pt>
    <dgm:pt modelId="{B76D6BD5-17EE-4C9E-BE6A-4AFBCE684D18}" type="pres">
      <dgm:prSet presAssocID="{47C4BFFE-259C-478A-8780-49BAE811D756}" presName="Name37" presStyleLbl="parChTrans1D4" presStyleIdx="7" presStyleCnt="10"/>
      <dgm:spPr/>
    </dgm:pt>
    <dgm:pt modelId="{7E855D7B-5894-43C4-89D4-81D3BDD81AE4}" type="pres">
      <dgm:prSet presAssocID="{030585DA-07AC-4D58-8D95-AE6B426A42D8}" presName="hierRoot2" presStyleCnt="0">
        <dgm:presLayoutVars>
          <dgm:hierBranch val="init"/>
        </dgm:presLayoutVars>
      </dgm:prSet>
      <dgm:spPr/>
    </dgm:pt>
    <dgm:pt modelId="{DDB3133C-0431-449E-968C-F6CDFEFC81FF}" type="pres">
      <dgm:prSet presAssocID="{030585DA-07AC-4D58-8D95-AE6B426A42D8}" presName="rootComposite" presStyleCnt="0"/>
      <dgm:spPr/>
    </dgm:pt>
    <dgm:pt modelId="{DD40DE5C-AAB6-4F17-84C6-C87D195B6F75}" type="pres">
      <dgm:prSet presAssocID="{030585DA-07AC-4D58-8D95-AE6B426A42D8}" presName="rootText" presStyleLbl="node1" presStyleIdx="11" presStyleCnt="15">
        <dgm:presLayoutVars>
          <dgm:chMax/>
          <dgm:chPref val="3"/>
        </dgm:presLayoutVars>
      </dgm:prSet>
      <dgm:spPr/>
    </dgm:pt>
    <dgm:pt modelId="{51C77309-FCC7-432C-AAB2-43B250AA86FC}" type="pres">
      <dgm:prSet presAssocID="{030585DA-07AC-4D58-8D95-AE6B426A42D8}" presName="titleText2" presStyleLbl="fgAcc1" presStyleIdx="11" presStyleCnt="15">
        <dgm:presLayoutVars>
          <dgm:chMax val="0"/>
          <dgm:chPref val="0"/>
        </dgm:presLayoutVars>
      </dgm:prSet>
      <dgm:spPr/>
    </dgm:pt>
    <dgm:pt modelId="{71AAC912-465A-4F2E-BB1D-AB2596AA84E2}" type="pres">
      <dgm:prSet presAssocID="{030585DA-07AC-4D58-8D95-AE6B426A42D8}" presName="rootConnector" presStyleLbl="node4" presStyleIdx="0" presStyleCnt="0"/>
      <dgm:spPr/>
    </dgm:pt>
    <dgm:pt modelId="{CA26D472-0276-4D5C-A59D-904F07AF0742}" type="pres">
      <dgm:prSet presAssocID="{030585DA-07AC-4D58-8D95-AE6B426A42D8}" presName="hierChild4" presStyleCnt="0"/>
      <dgm:spPr/>
    </dgm:pt>
    <dgm:pt modelId="{91683C99-51DA-41B5-82AA-69C2AE3FA414}" type="pres">
      <dgm:prSet presAssocID="{7A1F6283-E5B1-49F2-921F-79615472C7CE}" presName="Name37" presStyleLbl="parChTrans1D4" presStyleIdx="8" presStyleCnt="10"/>
      <dgm:spPr/>
    </dgm:pt>
    <dgm:pt modelId="{38B73BD9-8600-4DDC-8096-683AF168F620}" type="pres">
      <dgm:prSet presAssocID="{CEFF32F7-FD2F-4437-B8EA-114B710677C4}" presName="hierRoot2" presStyleCnt="0">
        <dgm:presLayoutVars>
          <dgm:hierBranch val="init"/>
        </dgm:presLayoutVars>
      </dgm:prSet>
      <dgm:spPr/>
    </dgm:pt>
    <dgm:pt modelId="{F1B75A68-7D8F-4D21-BE2B-349766111FFC}" type="pres">
      <dgm:prSet presAssocID="{CEFF32F7-FD2F-4437-B8EA-114B710677C4}" presName="rootComposite" presStyleCnt="0"/>
      <dgm:spPr/>
    </dgm:pt>
    <dgm:pt modelId="{929F48AB-2C4D-4EB9-B18A-689394A11725}" type="pres">
      <dgm:prSet presAssocID="{CEFF32F7-FD2F-4437-B8EA-114B710677C4}" presName="rootText" presStyleLbl="node1" presStyleIdx="12" presStyleCnt="15">
        <dgm:presLayoutVars>
          <dgm:chMax/>
          <dgm:chPref val="3"/>
        </dgm:presLayoutVars>
      </dgm:prSet>
      <dgm:spPr/>
    </dgm:pt>
    <dgm:pt modelId="{C09F4E3C-240C-4635-A929-947BB4A31A2D}" type="pres">
      <dgm:prSet presAssocID="{CEFF32F7-FD2F-4437-B8EA-114B710677C4}" presName="titleText2" presStyleLbl="fgAcc1" presStyleIdx="12" presStyleCnt="15">
        <dgm:presLayoutVars>
          <dgm:chMax val="0"/>
          <dgm:chPref val="0"/>
        </dgm:presLayoutVars>
      </dgm:prSet>
      <dgm:spPr/>
    </dgm:pt>
    <dgm:pt modelId="{C611E043-D19F-472D-A90C-52854F0B3B34}" type="pres">
      <dgm:prSet presAssocID="{CEFF32F7-FD2F-4437-B8EA-114B710677C4}" presName="rootConnector" presStyleLbl="node4" presStyleIdx="0" presStyleCnt="0"/>
      <dgm:spPr/>
    </dgm:pt>
    <dgm:pt modelId="{258E333C-44E1-43D3-BFB8-F1479C5BEE65}" type="pres">
      <dgm:prSet presAssocID="{CEFF32F7-FD2F-4437-B8EA-114B710677C4}" presName="hierChild4" presStyleCnt="0"/>
      <dgm:spPr/>
    </dgm:pt>
    <dgm:pt modelId="{391B5831-D4C4-4FAF-BD9B-CF1F83C4CE51}" type="pres">
      <dgm:prSet presAssocID="{CEFF32F7-FD2F-4437-B8EA-114B710677C4}" presName="hierChild5" presStyleCnt="0"/>
      <dgm:spPr/>
    </dgm:pt>
    <dgm:pt modelId="{F7D0CAB8-EF90-47A9-8B39-A95CBA416EE5}" type="pres">
      <dgm:prSet presAssocID="{EDEE8207-739D-4471-B34D-8588478BCFAC}" presName="Name37" presStyleLbl="parChTrans1D4" presStyleIdx="9" presStyleCnt="10"/>
      <dgm:spPr/>
    </dgm:pt>
    <dgm:pt modelId="{54E2E53A-10FA-4EAF-962F-7D6F5852571D}" type="pres">
      <dgm:prSet presAssocID="{D75AA5AF-3015-45AF-9215-2A8C8F09CD42}" presName="hierRoot2" presStyleCnt="0">
        <dgm:presLayoutVars>
          <dgm:hierBranch val="init"/>
        </dgm:presLayoutVars>
      </dgm:prSet>
      <dgm:spPr/>
    </dgm:pt>
    <dgm:pt modelId="{207913FC-4F02-449B-B6F6-5D6CA644C69E}" type="pres">
      <dgm:prSet presAssocID="{D75AA5AF-3015-45AF-9215-2A8C8F09CD42}" presName="rootComposite" presStyleCnt="0"/>
      <dgm:spPr/>
    </dgm:pt>
    <dgm:pt modelId="{40ABF336-7A6A-42FD-844B-D334F4627453}" type="pres">
      <dgm:prSet presAssocID="{D75AA5AF-3015-45AF-9215-2A8C8F09CD42}" presName="rootText" presStyleLbl="node1" presStyleIdx="13" presStyleCnt="15">
        <dgm:presLayoutVars>
          <dgm:chMax/>
          <dgm:chPref val="3"/>
        </dgm:presLayoutVars>
      </dgm:prSet>
      <dgm:spPr/>
    </dgm:pt>
    <dgm:pt modelId="{1E689C11-49F5-494F-8715-27812F4DD152}" type="pres">
      <dgm:prSet presAssocID="{D75AA5AF-3015-45AF-9215-2A8C8F09CD42}" presName="titleText2" presStyleLbl="fgAcc1" presStyleIdx="13" presStyleCnt="15">
        <dgm:presLayoutVars>
          <dgm:chMax val="0"/>
          <dgm:chPref val="0"/>
        </dgm:presLayoutVars>
      </dgm:prSet>
      <dgm:spPr/>
    </dgm:pt>
    <dgm:pt modelId="{74B2422C-B38D-4E24-8377-0B23E6913F23}" type="pres">
      <dgm:prSet presAssocID="{D75AA5AF-3015-45AF-9215-2A8C8F09CD42}" presName="rootConnector" presStyleLbl="node4" presStyleIdx="0" presStyleCnt="0"/>
      <dgm:spPr/>
    </dgm:pt>
    <dgm:pt modelId="{A0B37A07-7776-44CF-9CD2-38464D1DB05F}" type="pres">
      <dgm:prSet presAssocID="{D75AA5AF-3015-45AF-9215-2A8C8F09CD42}" presName="hierChild4" presStyleCnt="0"/>
      <dgm:spPr/>
    </dgm:pt>
    <dgm:pt modelId="{6C95726F-8302-4143-994D-1B1166C84B20}" type="pres">
      <dgm:prSet presAssocID="{D75AA5AF-3015-45AF-9215-2A8C8F09CD42}" presName="hierChild5" presStyleCnt="0"/>
      <dgm:spPr/>
    </dgm:pt>
    <dgm:pt modelId="{849294F3-EB7F-4133-93CB-F1EAB90916DE}" type="pres">
      <dgm:prSet presAssocID="{030585DA-07AC-4D58-8D95-AE6B426A42D8}" presName="hierChild5" presStyleCnt="0"/>
      <dgm:spPr/>
    </dgm:pt>
    <dgm:pt modelId="{18D2A04A-D0F0-4A90-8210-1BD8460F6AD3}" type="pres">
      <dgm:prSet presAssocID="{E623AB15-41E6-42E9-B3A2-454E9D5EB7CC}" presName="hierChild5" presStyleCnt="0"/>
      <dgm:spPr/>
    </dgm:pt>
    <dgm:pt modelId="{E45A7626-DE35-4182-A32D-A69D730464F9}" type="pres">
      <dgm:prSet presAssocID="{A8925B08-4D72-432F-B411-A5318BE724C7}" presName="hierChild5" presStyleCnt="0"/>
      <dgm:spPr/>
    </dgm:pt>
    <dgm:pt modelId="{22CA6853-C094-4A63-A9CF-94B61AEC88F5}" type="pres">
      <dgm:prSet presAssocID="{2A69E926-AE05-4911-AE1F-9A9667EBCA23}" presName="Name37" presStyleLbl="parChTrans1D2" presStyleIdx="1" presStyleCnt="2"/>
      <dgm:spPr/>
    </dgm:pt>
    <dgm:pt modelId="{318A95DE-7D7A-450C-95CE-02C1EA2F6F5B}" type="pres">
      <dgm:prSet presAssocID="{B747B48A-B7D4-4AC7-8393-5226C68E9B52}" presName="hierRoot2" presStyleCnt="0">
        <dgm:presLayoutVars>
          <dgm:hierBranch val="init"/>
        </dgm:presLayoutVars>
      </dgm:prSet>
      <dgm:spPr/>
    </dgm:pt>
    <dgm:pt modelId="{18B1F18D-1E45-4DBF-A091-15359940AE61}" type="pres">
      <dgm:prSet presAssocID="{B747B48A-B7D4-4AC7-8393-5226C68E9B52}" presName="rootComposite" presStyleCnt="0"/>
      <dgm:spPr/>
    </dgm:pt>
    <dgm:pt modelId="{6023F9FD-0E08-4746-9F3C-80FA4CD40321}" type="pres">
      <dgm:prSet presAssocID="{B747B48A-B7D4-4AC7-8393-5226C68E9B52}" presName="rootText" presStyleLbl="node1" presStyleIdx="14" presStyleCnt="15">
        <dgm:presLayoutVars>
          <dgm:chMax/>
          <dgm:chPref val="3"/>
        </dgm:presLayoutVars>
      </dgm:prSet>
      <dgm:spPr/>
    </dgm:pt>
    <dgm:pt modelId="{0E19183A-AE8A-429D-8AF9-498360457E0C}" type="pres">
      <dgm:prSet presAssocID="{B747B48A-B7D4-4AC7-8393-5226C68E9B52}" presName="titleText2" presStyleLbl="fgAcc1" presStyleIdx="14" presStyleCnt="15">
        <dgm:presLayoutVars>
          <dgm:chMax val="0"/>
          <dgm:chPref val="0"/>
        </dgm:presLayoutVars>
      </dgm:prSet>
      <dgm:spPr/>
    </dgm:pt>
    <dgm:pt modelId="{28523AF1-DB8C-4980-A298-186B2EF000F7}" type="pres">
      <dgm:prSet presAssocID="{B747B48A-B7D4-4AC7-8393-5226C68E9B52}" presName="rootConnector" presStyleLbl="node2" presStyleIdx="0" presStyleCnt="0"/>
      <dgm:spPr/>
    </dgm:pt>
    <dgm:pt modelId="{5B160C12-7097-41F1-AE0C-334B586716B4}" type="pres">
      <dgm:prSet presAssocID="{B747B48A-B7D4-4AC7-8393-5226C68E9B52}" presName="hierChild4" presStyleCnt="0"/>
      <dgm:spPr/>
    </dgm:pt>
    <dgm:pt modelId="{F08D5FC7-DF84-4F24-985E-29D9560CD715}" type="pres">
      <dgm:prSet presAssocID="{B747B48A-B7D4-4AC7-8393-5226C68E9B52}" presName="hierChild5" presStyleCnt="0"/>
      <dgm:spPr/>
    </dgm:pt>
    <dgm:pt modelId="{C8557F84-3F30-428F-AABC-875CED72FF66}" type="pres">
      <dgm:prSet presAssocID="{1DDBF5C6-9D78-4D5A-984C-09AB40627FB8}" presName="hierChild3" presStyleCnt="0"/>
      <dgm:spPr/>
    </dgm:pt>
  </dgm:ptLst>
  <dgm:cxnLst>
    <dgm:cxn modelId="{CC523B02-C23B-4460-9FB2-386966A16BC3}" type="presOf" srcId="{CEFF32F7-FD2F-4437-B8EA-114B710677C4}" destId="{C611E043-D19F-472D-A90C-52854F0B3B34}" srcOrd="1" destOrd="0" presId="urn:microsoft.com/office/officeart/2008/layout/NameandTitleOrganizationalChart"/>
    <dgm:cxn modelId="{7AC84402-769E-4A61-BEFB-243CBEB4846F}" type="presOf" srcId="{AF17B404-82CA-4E17-9F53-74300825EFDC}" destId="{BDE3B060-8641-4E77-AA9E-2415AE71DFE3}" srcOrd="0" destOrd="0" presId="urn:microsoft.com/office/officeart/2008/layout/NameandTitleOrganizationalChart"/>
    <dgm:cxn modelId="{EB4A2C04-07A9-475D-ACB7-6BAD0F141AD4}" type="presOf" srcId="{B34A868E-B25F-4C15-86C1-8F2173DC2C9B}" destId="{A31EF86E-CF55-4C23-A0F9-42A3F5557DFC}" srcOrd="0" destOrd="0" presId="urn:microsoft.com/office/officeart/2008/layout/NameandTitleOrganizationalChart"/>
    <dgm:cxn modelId="{8CA21C05-EF70-4CFD-8368-5D50AF7DE91A}" type="presOf" srcId="{1130E136-2194-4DE1-A77F-1CA3089FCCA2}" destId="{8C02598D-54DB-4375-A473-14354439C1D0}" srcOrd="0" destOrd="0" presId="urn:microsoft.com/office/officeart/2008/layout/NameandTitleOrganizationalChart"/>
    <dgm:cxn modelId="{83662707-F1DB-47C7-89C6-0F2DA00D477B}" type="presOf" srcId="{90392663-9E66-465B-92A2-FC4F499F5916}" destId="{8A6CA2AA-C17B-4ABD-A881-16108669293E}" srcOrd="0" destOrd="0" presId="urn:microsoft.com/office/officeart/2008/layout/NameandTitleOrganizationalChart"/>
    <dgm:cxn modelId="{96C9CF14-CE21-4CCB-BCFA-084088F712B2}" type="presOf" srcId="{2C68D373-3C92-4562-A5AA-BF3EADC37B11}" destId="{CF0F8BD9-8988-42F4-912A-9BB8376E8623}" srcOrd="1" destOrd="0" presId="urn:microsoft.com/office/officeart/2008/layout/NameandTitleOrganizationalChart"/>
    <dgm:cxn modelId="{6D111816-6D19-4266-A241-FC281D5F82E8}" type="presOf" srcId="{6977E741-BB06-4C32-9A59-CD9898DC49D5}" destId="{6F9DDBAD-9058-446C-9F81-AC23C8FC1ED1}" srcOrd="0" destOrd="0" presId="urn:microsoft.com/office/officeart/2008/layout/NameandTitleOrganizationalChart"/>
    <dgm:cxn modelId="{C8259F19-CE6D-4414-8B42-1CDE997916B7}" type="presOf" srcId="{696C75DB-0D3A-47F8-9085-9887A929D0D4}" destId="{E2B7A1E7-F0C6-40DE-A64C-C8302CAA56D5}" srcOrd="1" destOrd="0" presId="urn:microsoft.com/office/officeart/2008/layout/NameandTitleOrganizationalChart"/>
    <dgm:cxn modelId="{2537801A-6190-4B86-9F8E-0789CBF4BA39}" type="presOf" srcId="{7F521583-6DBA-4352-9629-0CAE6E12F2E7}" destId="{9448770A-61AF-4D6C-A34E-D646EE748C6C}" srcOrd="1" destOrd="0" presId="urn:microsoft.com/office/officeart/2008/layout/NameandTitleOrganizationalChart"/>
    <dgm:cxn modelId="{0BDA0021-B9A3-4284-B189-8A856973B96F}" type="presOf" srcId="{F7E59C90-4079-46CB-976C-1A9044CE7796}" destId="{C09F4E3C-240C-4635-A929-947BB4A31A2D}" srcOrd="0" destOrd="0" presId="urn:microsoft.com/office/officeart/2008/layout/NameandTitleOrganizationalChart"/>
    <dgm:cxn modelId="{6BF76D24-593D-4283-AC0D-920327E7A6BC}" type="presOf" srcId="{696C75DB-0D3A-47F8-9085-9887A929D0D4}" destId="{A85805BF-A071-4DDF-8085-F152BA642CEC}" srcOrd="0" destOrd="0" presId="urn:microsoft.com/office/officeart/2008/layout/NameandTitleOrganizationalChart"/>
    <dgm:cxn modelId="{1C8B7427-F4B2-472E-AB67-32029D7DA7E2}" type="presOf" srcId="{69ED31C7-A37A-4676-B0EE-C2E507C9F399}" destId="{0C5AF612-3294-46F5-9504-06832A31D109}" srcOrd="0" destOrd="0" presId="urn:microsoft.com/office/officeart/2008/layout/NameandTitleOrganizationalChart"/>
    <dgm:cxn modelId="{B2F4212B-423E-42DC-AF0D-5A8D3E5EC8B9}" type="presOf" srcId="{8B1A6068-28A3-47C6-95A2-865D4BEEF466}" destId="{5567A4FA-470F-4E3D-A2E0-A01AB6233FCB}" srcOrd="0" destOrd="0" presId="urn:microsoft.com/office/officeart/2008/layout/NameandTitleOrganizationalChart"/>
    <dgm:cxn modelId="{59398C33-6317-4621-9BF2-493D7909F184}" srcId="{030585DA-07AC-4D58-8D95-AE6B426A42D8}" destId="{CEFF32F7-FD2F-4437-B8EA-114B710677C4}" srcOrd="0" destOrd="0" parTransId="{7A1F6283-E5B1-49F2-921F-79615472C7CE}" sibTransId="{F7E59C90-4079-46CB-976C-1A9044CE7796}"/>
    <dgm:cxn modelId="{7453FD37-E745-4528-9C24-91B82850919B}" srcId="{1DDBF5C6-9D78-4D5A-984C-09AB40627FB8}" destId="{A8925B08-4D72-432F-B411-A5318BE724C7}" srcOrd="0" destOrd="0" parTransId="{999A78C1-D829-429C-99D7-6FFDF1206783}" sibTransId="{67A381BE-2BC6-4D80-895E-63E7D3F260F4}"/>
    <dgm:cxn modelId="{B85BDF38-09A3-4D89-A6E3-BE40EEBF23D1}" srcId="{4397368E-E479-488C-BBD2-F924540130DE}" destId="{547E1556-94ED-4287-B2A1-ED90F8D34770}" srcOrd="1" destOrd="0" parTransId="{8B1A6068-28A3-47C6-95A2-865D4BEEF466}" sibTransId="{9EA0AA6A-25B8-46A1-9AFC-35C6A1241CAD}"/>
    <dgm:cxn modelId="{246B5339-6A29-4449-8748-6B37E31FA96B}" type="presOf" srcId="{339FD89A-F9F7-4436-AB9C-D35F5951BDC5}" destId="{6ADE0D54-257C-431F-AC80-A2D99D6940C7}" srcOrd="0" destOrd="0" presId="urn:microsoft.com/office/officeart/2008/layout/NameandTitleOrganizationalChart"/>
    <dgm:cxn modelId="{0A82703C-24F1-42DF-9212-654E65E0A272}" type="presOf" srcId="{030585DA-07AC-4D58-8D95-AE6B426A42D8}" destId="{71AAC912-465A-4F2E-BB1D-AB2596AA84E2}" srcOrd="1" destOrd="0" presId="urn:microsoft.com/office/officeart/2008/layout/NameandTitleOrganizationalChart"/>
    <dgm:cxn modelId="{80C7D73F-7194-4921-9E43-707C8A6A176F}" srcId="{A8925B08-4D72-432F-B411-A5318BE724C7}" destId="{E623AB15-41E6-42E9-B3A2-454E9D5EB7CC}" srcOrd="2" destOrd="0" parTransId="{02EDFC4D-5EB1-4B89-A643-D1ABF35CF993}" sibTransId="{3303C68A-4A2C-4E4F-A4A1-B6D4D2D4F7F3}"/>
    <dgm:cxn modelId="{0EDCF25C-89D3-4CC8-A8D1-CF3143A642E5}" type="presOf" srcId="{BE9A5236-6851-49F0-ABE9-4EF7A300BD16}" destId="{55043159-C98A-4B12-BA9C-51C001098C0D}" srcOrd="0" destOrd="0" presId="urn:microsoft.com/office/officeart/2008/layout/NameandTitleOrganizationalChart"/>
    <dgm:cxn modelId="{40C19D5D-D1CD-4550-9C1E-176AEBB9FDC2}" srcId="{BE9A5236-6851-49F0-ABE9-4EF7A300BD16}" destId="{1DDBF5C6-9D78-4D5A-984C-09AB40627FB8}" srcOrd="0" destOrd="0" parTransId="{ABA47DFB-2400-4AA2-A508-A16D36CB3E2F}" sibTransId="{E1DD10DB-A7E8-468B-ADA3-A4C106528A71}"/>
    <dgm:cxn modelId="{B9702965-FD20-43A2-8B43-D9640C4DB75B}" type="presOf" srcId="{4397368E-E479-488C-BBD2-F924540130DE}" destId="{5DBB7150-4E91-439F-BCD0-2A4D702E148D}" srcOrd="1" destOrd="0" presId="urn:microsoft.com/office/officeart/2008/layout/NameandTitleOrganizationalChart"/>
    <dgm:cxn modelId="{8BE4B367-EBB1-44EF-BBC2-0B3CDC08FC95}" type="presOf" srcId="{A8925B08-4D72-432F-B411-A5318BE724C7}" destId="{380180F5-431B-4482-B93F-8AD0C7890F76}" srcOrd="1" destOrd="0" presId="urn:microsoft.com/office/officeart/2008/layout/NameandTitleOrganizationalChart"/>
    <dgm:cxn modelId="{5FC6AC48-B606-4D62-A759-03180D14EF9F}" type="presOf" srcId="{999A78C1-D829-429C-99D7-6FFDF1206783}" destId="{91895501-E948-44EF-868C-FBA1391C6C83}" srcOrd="0" destOrd="0" presId="urn:microsoft.com/office/officeart/2008/layout/NameandTitleOrganizationalChart"/>
    <dgm:cxn modelId="{CFB6B749-3250-4221-8147-625730846162}" type="presOf" srcId="{EDEE8207-739D-4471-B34D-8588478BCFAC}" destId="{F7D0CAB8-EF90-47A9-8B39-A95CBA416EE5}" srcOrd="0" destOrd="0" presId="urn:microsoft.com/office/officeart/2008/layout/NameandTitleOrganizationalChart"/>
    <dgm:cxn modelId="{4169EC4E-C3B1-4FF0-A35A-C57040884B91}" type="presOf" srcId="{9EA0AA6A-25B8-46A1-9AFC-35C6A1241CAD}" destId="{111A8613-34BF-489B-872C-0773BE8EDC32}" srcOrd="0" destOrd="0" presId="urn:microsoft.com/office/officeart/2008/layout/NameandTitleOrganizationalChart"/>
    <dgm:cxn modelId="{62B0E06F-FA82-4970-8795-7C828B02E4EC}" srcId="{4397368E-E479-488C-BBD2-F924540130DE}" destId="{696C75DB-0D3A-47F8-9085-9887A929D0D4}" srcOrd="0" destOrd="0" parTransId="{52039FF1-9F22-434A-928E-FD9CC37FCEB9}" sibTransId="{9FBFBB4C-1C8D-461D-AB99-3DA3AEB7FEE2}"/>
    <dgm:cxn modelId="{746A5D70-2FB0-44AB-959B-80132A7AC584}" type="presOf" srcId="{98286EBA-2162-4A5E-A5BE-C484B1B91F08}" destId="{061699E1-9910-4D39-8792-73C3753A4DA6}" srcOrd="0" destOrd="0" presId="urn:microsoft.com/office/officeart/2008/layout/NameandTitleOrganizationalChart"/>
    <dgm:cxn modelId="{730F9151-B6B8-4B8B-B4B5-15270C740A5D}" type="presOf" srcId="{5B7B8300-9594-4E58-BD3C-E8C129D106D3}" destId="{1E689C11-49F5-494F-8715-27812F4DD152}" srcOrd="0" destOrd="0" presId="urn:microsoft.com/office/officeart/2008/layout/NameandTitleOrganizationalChart"/>
    <dgm:cxn modelId="{4C88EA52-597A-43E7-AC11-B38664568707}" type="presOf" srcId="{E335BE95-90CD-448A-B0CB-C1601A4D489A}" destId="{55A505F3-89BB-4977-A075-C1A454A0CB51}" srcOrd="0" destOrd="0" presId="urn:microsoft.com/office/officeart/2008/layout/NameandTitleOrganizationalChart"/>
    <dgm:cxn modelId="{556AED74-234C-458E-B43D-82E2BBEF6CEF}" type="presOf" srcId="{98286EBA-2162-4A5E-A5BE-C484B1B91F08}" destId="{B7EC54E7-2EF2-43B2-A608-52F97D92533F}" srcOrd="1" destOrd="0" presId="urn:microsoft.com/office/officeart/2008/layout/NameandTitleOrganizationalChart"/>
    <dgm:cxn modelId="{4F29A175-A0C2-4F99-9BB5-4A801837A540}" srcId="{4397368E-E479-488C-BBD2-F924540130DE}" destId="{69ED31C7-A37A-4676-B0EE-C2E507C9F399}" srcOrd="2" destOrd="0" parTransId="{193878C3-E5B2-4611-BC5A-44B2EB33FC7A}" sibTransId="{339FD89A-F9F7-4436-AB9C-D35F5951BDC5}"/>
    <dgm:cxn modelId="{6000FF55-A87E-46AA-80FE-B5A9C6F6B774}" type="presOf" srcId="{69ED31C7-A37A-4676-B0EE-C2E507C9F399}" destId="{F6F71C7E-518E-4F03-AF4C-6BC54E2E2178}" srcOrd="1" destOrd="0" presId="urn:microsoft.com/office/officeart/2008/layout/NameandTitleOrganizationalChart"/>
    <dgm:cxn modelId="{F1EB2257-A983-41C2-9D3A-F543093EF49C}" type="presOf" srcId="{D5F4804F-30B6-4DA0-9751-4BBA0EAA9DBF}" destId="{C1307551-5DFD-4015-86A5-F243BBD63D2D}" srcOrd="0" destOrd="0" presId="urn:microsoft.com/office/officeart/2008/layout/NameandTitleOrganizationalChart"/>
    <dgm:cxn modelId="{E7FCC57A-AFEC-457F-911B-3B83A727D2F3}" srcId="{E623AB15-41E6-42E9-B3A2-454E9D5EB7CC}" destId="{4397368E-E479-488C-BBD2-F924540130DE}" srcOrd="0" destOrd="0" parTransId="{6977E741-BB06-4C32-9A59-CD9898DC49D5}" sibTransId="{90392663-9E66-465B-92A2-FC4F499F5916}"/>
    <dgm:cxn modelId="{1C0B857D-285C-41C1-832D-F2F8B382C2B7}" type="presOf" srcId="{547E1556-94ED-4287-B2A1-ED90F8D34770}" destId="{35E2E1E2-1E5F-461D-900F-0A14D5827333}" srcOrd="1" destOrd="0" presId="urn:microsoft.com/office/officeart/2008/layout/NameandTitleOrganizationalChart"/>
    <dgm:cxn modelId="{FA150B7F-93E7-4254-B2E8-FAD16C48B4CC}" srcId="{030585DA-07AC-4D58-8D95-AE6B426A42D8}" destId="{D75AA5AF-3015-45AF-9215-2A8C8F09CD42}" srcOrd="1" destOrd="0" parTransId="{EDEE8207-739D-4471-B34D-8588478BCFAC}" sibTransId="{5B7B8300-9594-4E58-BD3C-E8C129D106D3}"/>
    <dgm:cxn modelId="{CC158380-440B-42A0-AF0A-3D02B20FEC13}" type="presOf" srcId="{1DDBF5C6-9D78-4D5A-984C-09AB40627FB8}" destId="{93DEBBEE-3067-4E7F-8626-B4B1391B9F86}" srcOrd="0" destOrd="0" presId="urn:microsoft.com/office/officeart/2008/layout/NameandTitleOrganizationalChart"/>
    <dgm:cxn modelId="{075EB785-95F5-4DE5-9EA7-9D2232015282}" type="presOf" srcId="{E1DD10DB-A7E8-468B-ADA3-A4C106528A71}" destId="{DFC48FE3-81FB-408E-84F8-64C78E9A2F88}" srcOrd="0" destOrd="0" presId="urn:microsoft.com/office/officeart/2008/layout/NameandTitleOrganizationalChart"/>
    <dgm:cxn modelId="{E7D83486-200D-4D7F-8CB5-35869A6E4752}" type="presOf" srcId="{47C4BFFE-259C-478A-8780-49BAE811D756}" destId="{B76D6BD5-17EE-4C9E-BE6A-4AFBCE684D18}" srcOrd="0" destOrd="0" presId="urn:microsoft.com/office/officeart/2008/layout/NameandTitleOrganizationalChart"/>
    <dgm:cxn modelId="{3AA63A88-2E96-4521-A44C-C80FA4A38BF7}" type="presOf" srcId="{2A69E926-AE05-4911-AE1F-9A9667EBCA23}" destId="{22CA6853-C094-4A63-A9CF-94B61AEC88F5}" srcOrd="0" destOrd="0" presId="urn:microsoft.com/office/officeart/2008/layout/NameandTitleOrganizationalChart"/>
    <dgm:cxn modelId="{45C6468B-6081-4283-AE3F-E351758B50B9}" type="presOf" srcId="{D0AD0D78-C9DC-46DE-B955-7401C3E8B1F1}" destId="{B214BC2C-CE81-4385-A357-D79B83ACAC2A}" srcOrd="1" destOrd="0" presId="urn:microsoft.com/office/officeart/2008/layout/NameandTitleOrganizationalChart"/>
    <dgm:cxn modelId="{FD8A1090-9CC9-4B64-9CE5-BF458B92E8D7}" srcId="{1DDBF5C6-9D78-4D5A-984C-09AB40627FB8}" destId="{B747B48A-B7D4-4AC7-8393-5226C68E9B52}" srcOrd="1" destOrd="0" parTransId="{2A69E926-AE05-4911-AE1F-9A9667EBCA23}" sibTransId="{16DD3BED-BB53-429E-91E9-70BC010505DA}"/>
    <dgm:cxn modelId="{0E5E7D90-C481-431B-B2CE-7D79C9CC253B}" type="presOf" srcId="{67A381BE-2BC6-4D80-895E-63E7D3F260F4}" destId="{623E1C32-39E5-49AF-9782-C0D930A12507}" srcOrd="0" destOrd="0" presId="urn:microsoft.com/office/officeart/2008/layout/NameandTitleOrganizationalChart"/>
    <dgm:cxn modelId="{3BBD2B92-FA43-41F8-8745-17321EF8C2EB}" type="presOf" srcId="{D0AD0D78-C9DC-46DE-B955-7401C3E8B1F1}" destId="{F7ACE348-D1F6-49C2-8E09-5BB4B6FEE38B}" srcOrd="0" destOrd="0" presId="urn:microsoft.com/office/officeart/2008/layout/NameandTitleOrganizationalChart"/>
    <dgm:cxn modelId="{10974F92-3D87-4BEF-9C58-AA81223C34A6}" type="presOf" srcId="{B747B48A-B7D4-4AC7-8393-5226C68E9B52}" destId="{6023F9FD-0E08-4746-9F3C-80FA4CD40321}" srcOrd="0" destOrd="0" presId="urn:microsoft.com/office/officeart/2008/layout/NameandTitleOrganizationalChart"/>
    <dgm:cxn modelId="{CF5CF192-0C00-4BF8-9907-94E13105E79B}" type="presOf" srcId="{D9118C04-66E4-4945-9001-4A77D4566E9F}" destId="{45B5C0EA-07EB-4D77-8246-00791C26155E}" srcOrd="0" destOrd="0" presId="urn:microsoft.com/office/officeart/2008/layout/NameandTitleOrganizationalChart"/>
    <dgm:cxn modelId="{F99C1194-DF3F-4775-BC66-72CC294BD10E}" type="presOf" srcId="{AA3AE8D9-6B10-4676-8AE0-ED8B9EB914D6}" destId="{0B483ACB-1AAC-41E0-B6A7-7BD16AE38012}" srcOrd="0" destOrd="0" presId="urn:microsoft.com/office/officeart/2008/layout/NameandTitleOrganizationalChart"/>
    <dgm:cxn modelId="{B5B06C94-C96D-4842-8E5A-C8FE756A155E}" type="presOf" srcId="{547E1556-94ED-4287-B2A1-ED90F8D34770}" destId="{B05E4C60-3827-4D61-858C-5921E7881C25}" srcOrd="0" destOrd="0" presId="urn:microsoft.com/office/officeart/2008/layout/NameandTitleOrganizationalChart"/>
    <dgm:cxn modelId="{26C2CA9F-0BCB-4A21-9BCB-C407FA58D100}" type="presOf" srcId="{52039FF1-9F22-434A-928E-FD9CC37FCEB9}" destId="{42B40E64-92F2-4745-82B9-EE83FFF30B5B}" srcOrd="0" destOrd="0" presId="urn:microsoft.com/office/officeart/2008/layout/NameandTitleOrganizationalChart"/>
    <dgm:cxn modelId="{27AE97A4-7E15-40C6-8E02-C45C666DE931}" type="presOf" srcId="{7F521583-6DBA-4352-9629-0CAE6E12F2E7}" destId="{DDE5E470-CA5D-40FE-8B20-ABD7B83FD26A}" srcOrd="0" destOrd="0" presId="urn:microsoft.com/office/officeart/2008/layout/NameandTitleOrganizationalChart"/>
    <dgm:cxn modelId="{F6DA4FA7-6DDB-425A-83E4-B88703FC6726}" srcId="{69ED31C7-A37A-4676-B0EE-C2E507C9F399}" destId="{7F521583-6DBA-4352-9629-0CAE6E12F2E7}" srcOrd="1" destOrd="0" parTransId="{AF17B404-82CA-4E17-9F53-74300825EFDC}" sibTransId="{624D0DE7-DC00-494A-A203-F75A291F76F3}"/>
    <dgm:cxn modelId="{2B5A42A8-C0AE-477A-9DBC-4B31D7B15B02}" srcId="{69ED31C7-A37A-4676-B0EE-C2E507C9F399}" destId="{D9118C04-66E4-4945-9001-4A77D4566E9F}" srcOrd="0" destOrd="0" parTransId="{702B2767-F9D0-45D1-B5B2-118225BCAF23}" sibTransId="{E335BE95-90CD-448A-B0CB-C1601A4D489A}"/>
    <dgm:cxn modelId="{8CEC90B6-5BF4-43DA-BD09-1A773176AB62}" type="presOf" srcId="{193878C3-E5B2-4611-BC5A-44B2EB33FC7A}" destId="{A44D44ED-745F-44C7-B8FD-DF65A15743BA}" srcOrd="0" destOrd="0" presId="urn:microsoft.com/office/officeart/2008/layout/NameandTitleOrganizationalChart"/>
    <dgm:cxn modelId="{A08F11BC-E617-447B-A2C1-A782D0F0F3EF}" type="presOf" srcId="{B747B48A-B7D4-4AC7-8393-5226C68E9B52}" destId="{28523AF1-DB8C-4980-A298-186B2EF000F7}" srcOrd="1" destOrd="0" presId="urn:microsoft.com/office/officeart/2008/layout/NameandTitleOrganizationalChart"/>
    <dgm:cxn modelId="{342A60C5-B0D6-46D3-BF19-41999F3927C4}" type="presOf" srcId="{02EDFC4D-5EB1-4B89-A643-D1ABF35CF993}" destId="{46BDFEF4-76FC-40A1-B6AB-6F57D4338210}" srcOrd="0" destOrd="0" presId="urn:microsoft.com/office/officeart/2008/layout/NameandTitleOrganizationalChart"/>
    <dgm:cxn modelId="{9A9865C6-03F0-41F6-845B-5DC8F409B8CF}" type="presOf" srcId="{CEFF32F7-FD2F-4437-B8EA-114B710677C4}" destId="{929F48AB-2C4D-4EB9-B18A-689394A11725}" srcOrd="0" destOrd="0" presId="urn:microsoft.com/office/officeart/2008/layout/NameandTitleOrganizationalChart"/>
    <dgm:cxn modelId="{4FE6B4C9-742E-4C3F-8EA6-074F2BBDB7AB}" srcId="{A8925B08-4D72-432F-B411-A5318BE724C7}" destId="{2C68D373-3C92-4562-A5AA-BF3EADC37B11}" srcOrd="0" destOrd="0" parTransId="{B34A868E-B25F-4C15-86C1-8F2173DC2C9B}" sibTransId="{1130E136-2194-4DE1-A77F-1CA3089FCCA2}"/>
    <dgm:cxn modelId="{7EC547CB-5C22-4A85-BA96-E2DA44C5E91E}" type="presOf" srcId="{E623AB15-41E6-42E9-B3A2-454E9D5EB7CC}" destId="{E86B5A93-6C41-4D3E-90B3-44046B299429}" srcOrd="0" destOrd="0" presId="urn:microsoft.com/office/officeart/2008/layout/NameandTitleOrganizationalChart"/>
    <dgm:cxn modelId="{572FD5CC-94EA-4528-A5BB-DAD6257556AF}" type="presOf" srcId="{7A1F6283-E5B1-49F2-921F-79615472C7CE}" destId="{91683C99-51DA-41B5-82AA-69C2AE3FA414}" srcOrd="0" destOrd="0" presId="urn:microsoft.com/office/officeart/2008/layout/NameandTitleOrganizationalChart"/>
    <dgm:cxn modelId="{2415D8CC-97AE-46DB-A964-756E2F918ABC}" type="presOf" srcId="{9FBFBB4C-1C8D-461D-AB99-3DA3AEB7FEE2}" destId="{FFE589D8-289F-4684-BFB2-AD7DAEF568B3}" srcOrd="0" destOrd="0" presId="urn:microsoft.com/office/officeart/2008/layout/NameandTitleOrganizationalChart"/>
    <dgm:cxn modelId="{C9F301CD-E101-4CBF-9CB6-CDDD51865C2C}" type="presOf" srcId="{4397368E-E479-488C-BBD2-F924540130DE}" destId="{1D04EAC5-D0B3-46E9-917D-9C2C5DB84BFC}" srcOrd="0" destOrd="0" presId="urn:microsoft.com/office/officeart/2008/layout/NameandTitleOrganizationalChart"/>
    <dgm:cxn modelId="{0168A7CD-B407-4338-9D2C-12FA1DCFA78D}" type="presOf" srcId="{D75AA5AF-3015-45AF-9215-2A8C8F09CD42}" destId="{40ABF336-7A6A-42FD-844B-D334F4627453}" srcOrd="0" destOrd="0" presId="urn:microsoft.com/office/officeart/2008/layout/NameandTitleOrganizationalChart"/>
    <dgm:cxn modelId="{56BCD4CD-DF7B-4A62-9FA5-4DCDEB173C9C}" srcId="{E623AB15-41E6-42E9-B3A2-454E9D5EB7CC}" destId="{030585DA-07AC-4D58-8D95-AE6B426A42D8}" srcOrd="1" destOrd="0" parTransId="{47C4BFFE-259C-478A-8780-49BAE811D756}" sibTransId="{FAB3BCB0-10AF-45A9-946B-86BF586EF1DE}"/>
    <dgm:cxn modelId="{05EC87D1-68E1-41F4-BABE-D3E1A55E5735}" type="presOf" srcId="{2C68D373-3C92-4562-A5AA-BF3EADC37B11}" destId="{16634BF4-6973-4246-94D0-C959AF2B635C}" srcOrd="0" destOrd="0" presId="urn:microsoft.com/office/officeart/2008/layout/NameandTitleOrganizationalChart"/>
    <dgm:cxn modelId="{26B45CD2-77C4-4006-8D7D-01F2C067ADE5}" type="presOf" srcId="{FAB3BCB0-10AF-45A9-946B-86BF586EF1DE}" destId="{51C77309-FCC7-432C-AAB2-43B250AA86FC}" srcOrd="0" destOrd="0" presId="urn:microsoft.com/office/officeart/2008/layout/NameandTitleOrganizationalChart"/>
    <dgm:cxn modelId="{37F28ED5-1705-476E-B8E0-7C73DD4B464C}" type="presOf" srcId="{16DD3BED-BB53-429E-91E9-70BC010505DA}" destId="{0E19183A-AE8A-429D-8AF9-498360457E0C}" srcOrd="0" destOrd="0" presId="urn:microsoft.com/office/officeart/2008/layout/NameandTitleOrganizationalChart"/>
    <dgm:cxn modelId="{88EB62DA-C8AA-4193-BE02-082FBFFD8EF8}" type="presOf" srcId="{D9118C04-66E4-4945-9001-4A77D4566E9F}" destId="{3BFD3216-8183-41DA-A9D4-4B3247989F3B}" srcOrd="1" destOrd="0" presId="urn:microsoft.com/office/officeart/2008/layout/NameandTitleOrganizationalChart"/>
    <dgm:cxn modelId="{E36645DA-DEFF-4A02-8B6F-D5E6E1DA2458}" type="presOf" srcId="{3303C68A-4A2C-4E4F-A4A1-B6D4D2D4F7F3}" destId="{714F4559-ABA6-4D68-BD8E-EE3D7EC60C47}" srcOrd="0" destOrd="0" presId="urn:microsoft.com/office/officeart/2008/layout/NameandTitleOrganizationalChart"/>
    <dgm:cxn modelId="{41A859DC-1C01-41ED-B3AF-981551380501}" srcId="{A8925B08-4D72-432F-B411-A5318BE724C7}" destId="{D0AD0D78-C9DC-46DE-B955-7401C3E8B1F1}" srcOrd="1" destOrd="0" parTransId="{E4293357-01E9-462B-90D3-71A0163F7BEF}" sibTransId="{AA3AE8D9-6B10-4676-8AE0-ED8B9EB914D6}"/>
    <dgm:cxn modelId="{19767ADD-C1AB-4717-8973-7096518A451D}" type="presOf" srcId="{1DDBF5C6-9D78-4D5A-984C-09AB40627FB8}" destId="{BA6286B6-64F1-4DD8-84FF-437901430792}" srcOrd="1" destOrd="0" presId="urn:microsoft.com/office/officeart/2008/layout/NameandTitleOrganizationalChart"/>
    <dgm:cxn modelId="{D6E379EB-CDDD-40B8-987C-7D8D85050833}" type="presOf" srcId="{E623AB15-41E6-42E9-B3A2-454E9D5EB7CC}" destId="{2105C014-A12C-49E5-B8DE-E255E172E91E}" srcOrd="1" destOrd="0" presId="urn:microsoft.com/office/officeart/2008/layout/NameandTitleOrganizationalChart"/>
    <dgm:cxn modelId="{D8D8C3EB-C0A5-41F2-B4D3-8C1D587C3088}" type="presOf" srcId="{030585DA-07AC-4D58-8D95-AE6B426A42D8}" destId="{DD40DE5C-AAB6-4F17-84C6-C87D195B6F75}" srcOrd="0" destOrd="0" presId="urn:microsoft.com/office/officeart/2008/layout/NameandTitleOrganizationalChart"/>
    <dgm:cxn modelId="{D35499EE-67B7-4E62-BB27-F16C5B84D1B9}" type="presOf" srcId="{E4293357-01E9-462B-90D3-71A0163F7BEF}" destId="{3853207F-4845-4B78-91D0-48B47512DDE4}" srcOrd="0" destOrd="0" presId="urn:microsoft.com/office/officeart/2008/layout/NameandTitleOrganizationalChart"/>
    <dgm:cxn modelId="{2F3F0CEF-BA57-48AA-A443-7891E9E31F06}" srcId="{69ED31C7-A37A-4676-B0EE-C2E507C9F399}" destId="{98286EBA-2162-4A5E-A5BE-C484B1B91F08}" srcOrd="2" destOrd="0" parTransId="{0B6DE0C8-D6CC-405E-9E6C-27DB65E0A9BC}" sibTransId="{D5F4804F-30B6-4DA0-9751-4BBA0EAA9DBF}"/>
    <dgm:cxn modelId="{5D42C0F1-A666-451E-B559-18BAC4E5FDAC}" type="presOf" srcId="{624D0DE7-DC00-494A-A203-F75A291F76F3}" destId="{40409F71-6C2E-4309-95F9-9EA8FA776A4B}" srcOrd="0" destOrd="0" presId="urn:microsoft.com/office/officeart/2008/layout/NameandTitleOrganizationalChart"/>
    <dgm:cxn modelId="{A42DE9F2-EEDA-4BF2-BE49-4F545F326D97}" type="presOf" srcId="{702B2767-F9D0-45D1-B5B2-118225BCAF23}" destId="{D6CD388C-88BC-4680-BAC0-8847956969F8}" srcOrd="0" destOrd="0" presId="urn:microsoft.com/office/officeart/2008/layout/NameandTitleOrganizationalChart"/>
    <dgm:cxn modelId="{E7CCB8F3-0F38-4234-B256-8B533BEEE64A}" type="presOf" srcId="{0B6DE0C8-D6CC-405E-9E6C-27DB65E0A9BC}" destId="{26D8BDDE-E61D-4315-AE1D-6265924BC2FF}" srcOrd="0" destOrd="0" presId="urn:microsoft.com/office/officeart/2008/layout/NameandTitleOrganizationalChart"/>
    <dgm:cxn modelId="{E65E18F4-4764-4C6B-8CE0-3E487359040F}" type="presOf" srcId="{D75AA5AF-3015-45AF-9215-2A8C8F09CD42}" destId="{74B2422C-B38D-4E24-8377-0B23E6913F23}" srcOrd="1" destOrd="0" presId="urn:microsoft.com/office/officeart/2008/layout/NameandTitleOrganizationalChart"/>
    <dgm:cxn modelId="{8D017DFB-0B5C-4D9E-B8BE-BFF3864B8702}" type="presOf" srcId="{A8925B08-4D72-432F-B411-A5318BE724C7}" destId="{2D933A05-BB78-41A9-B565-EF370D4DEE9B}" srcOrd="0" destOrd="0" presId="urn:microsoft.com/office/officeart/2008/layout/NameandTitleOrganizationalChart"/>
    <dgm:cxn modelId="{445B15AB-3351-4A27-BDE9-4E50DF060782}" type="presParOf" srcId="{55043159-C98A-4B12-BA9C-51C001098C0D}" destId="{C06F312F-139C-4ACE-BAE2-BD707F235A20}" srcOrd="0" destOrd="0" presId="urn:microsoft.com/office/officeart/2008/layout/NameandTitleOrganizationalChart"/>
    <dgm:cxn modelId="{7B2D8C22-1A7F-4A19-9691-767E3DFB215C}" type="presParOf" srcId="{C06F312F-139C-4ACE-BAE2-BD707F235A20}" destId="{526B9186-556C-4E12-9D8B-8D1E4241DDB3}" srcOrd="0" destOrd="0" presId="urn:microsoft.com/office/officeart/2008/layout/NameandTitleOrganizationalChart"/>
    <dgm:cxn modelId="{B02E1356-9BF7-42B9-9CE2-A30C2BE14183}" type="presParOf" srcId="{526B9186-556C-4E12-9D8B-8D1E4241DDB3}" destId="{93DEBBEE-3067-4E7F-8626-B4B1391B9F86}" srcOrd="0" destOrd="0" presId="urn:microsoft.com/office/officeart/2008/layout/NameandTitleOrganizationalChart"/>
    <dgm:cxn modelId="{5C8A7022-DD79-4945-8047-481331C645D7}" type="presParOf" srcId="{526B9186-556C-4E12-9D8B-8D1E4241DDB3}" destId="{DFC48FE3-81FB-408E-84F8-64C78E9A2F88}" srcOrd="1" destOrd="0" presId="urn:microsoft.com/office/officeart/2008/layout/NameandTitleOrganizationalChart"/>
    <dgm:cxn modelId="{4EA600ED-1CDE-45E8-9DC5-18606A410F56}" type="presParOf" srcId="{526B9186-556C-4E12-9D8B-8D1E4241DDB3}" destId="{BA6286B6-64F1-4DD8-84FF-437901430792}" srcOrd="2" destOrd="0" presId="urn:microsoft.com/office/officeart/2008/layout/NameandTitleOrganizationalChart"/>
    <dgm:cxn modelId="{792C38E5-C7B9-45F7-A951-80DC57B0CAD9}" type="presParOf" srcId="{C06F312F-139C-4ACE-BAE2-BD707F235A20}" destId="{66F88E71-1F42-43FB-AA39-3FE22DA3A611}" srcOrd="1" destOrd="0" presId="urn:microsoft.com/office/officeart/2008/layout/NameandTitleOrganizationalChart"/>
    <dgm:cxn modelId="{2B43701F-A196-48C2-AD11-B056F3DB5E8A}" type="presParOf" srcId="{66F88E71-1F42-43FB-AA39-3FE22DA3A611}" destId="{91895501-E948-44EF-868C-FBA1391C6C83}" srcOrd="0" destOrd="0" presId="urn:microsoft.com/office/officeart/2008/layout/NameandTitleOrganizationalChart"/>
    <dgm:cxn modelId="{439DB3A7-D52D-44CF-AB71-96540D5347FC}" type="presParOf" srcId="{66F88E71-1F42-43FB-AA39-3FE22DA3A611}" destId="{C61D6FD2-5356-4DC7-9C22-D5C6F1B410BF}" srcOrd="1" destOrd="0" presId="urn:microsoft.com/office/officeart/2008/layout/NameandTitleOrganizationalChart"/>
    <dgm:cxn modelId="{9D6BCCE4-72B4-429C-8699-09D223E558C4}" type="presParOf" srcId="{C61D6FD2-5356-4DC7-9C22-D5C6F1B410BF}" destId="{6B341350-AE64-4C01-8A1A-2B6AEAC568A3}" srcOrd="0" destOrd="0" presId="urn:microsoft.com/office/officeart/2008/layout/NameandTitleOrganizationalChart"/>
    <dgm:cxn modelId="{EAD15746-9473-4ACC-9F00-0082A2FADB0E}" type="presParOf" srcId="{6B341350-AE64-4C01-8A1A-2B6AEAC568A3}" destId="{2D933A05-BB78-41A9-B565-EF370D4DEE9B}" srcOrd="0" destOrd="0" presId="urn:microsoft.com/office/officeart/2008/layout/NameandTitleOrganizationalChart"/>
    <dgm:cxn modelId="{A71F2800-0D15-4D46-97EC-A3C5EBED86EB}" type="presParOf" srcId="{6B341350-AE64-4C01-8A1A-2B6AEAC568A3}" destId="{623E1C32-39E5-49AF-9782-C0D930A12507}" srcOrd="1" destOrd="0" presId="urn:microsoft.com/office/officeart/2008/layout/NameandTitleOrganizationalChart"/>
    <dgm:cxn modelId="{EB711D7C-A113-4D6B-B1A0-D240F0646D39}" type="presParOf" srcId="{6B341350-AE64-4C01-8A1A-2B6AEAC568A3}" destId="{380180F5-431B-4482-B93F-8AD0C7890F76}" srcOrd="2" destOrd="0" presId="urn:microsoft.com/office/officeart/2008/layout/NameandTitleOrganizationalChart"/>
    <dgm:cxn modelId="{AAB847FD-AB4E-433E-A5F5-BB747E6681CB}" type="presParOf" srcId="{C61D6FD2-5356-4DC7-9C22-D5C6F1B410BF}" destId="{55DA4654-5949-4BA6-8E24-B52DD56A2A51}" srcOrd="1" destOrd="0" presId="urn:microsoft.com/office/officeart/2008/layout/NameandTitleOrganizationalChart"/>
    <dgm:cxn modelId="{B13FFE32-DFF5-4BDC-9DD8-5D6349CB490B}" type="presParOf" srcId="{55DA4654-5949-4BA6-8E24-B52DD56A2A51}" destId="{A31EF86E-CF55-4C23-A0F9-42A3F5557DFC}" srcOrd="0" destOrd="0" presId="urn:microsoft.com/office/officeart/2008/layout/NameandTitleOrganizationalChart"/>
    <dgm:cxn modelId="{46FAC6F9-696A-493D-8F6D-74900AC6CB1E}" type="presParOf" srcId="{55DA4654-5949-4BA6-8E24-B52DD56A2A51}" destId="{BC88F056-E815-4467-BC28-2C7A522C5484}" srcOrd="1" destOrd="0" presId="urn:microsoft.com/office/officeart/2008/layout/NameandTitleOrganizationalChart"/>
    <dgm:cxn modelId="{920B7BE3-F995-444D-9252-5BEE8DAD54FA}" type="presParOf" srcId="{BC88F056-E815-4467-BC28-2C7A522C5484}" destId="{7C2BA260-3BDA-4870-9748-8B2A0F6B84E6}" srcOrd="0" destOrd="0" presId="urn:microsoft.com/office/officeart/2008/layout/NameandTitleOrganizationalChart"/>
    <dgm:cxn modelId="{55A70FF4-E6F2-4C85-AC70-73D33A83EFC5}" type="presParOf" srcId="{7C2BA260-3BDA-4870-9748-8B2A0F6B84E6}" destId="{16634BF4-6973-4246-94D0-C959AF2B635C}" srcOrd="0" destOrd="0" presId="urn:microsoft.com/office/officeart/2008/layout/NameandTitleOrganizationalChart"/>
    <dgm:cxn modelId="{C9CC5B56-5440-49AB-A9D1-335A95D78BDB}" type="presParOf" srcId="{7C2BA260-3BDA-4870-9748-8B2A0F6B84E6}" destId="{8C02598D-54DB-4375-A473-14354439C1D0}" srcOrd="1" destOrd="0" presId="urn:microsoft.com/office/officeart/2008/layout/NameandTitleOrganizationalChart"/>
    <dgm:cxn modelId="{F6A2E716-ACB4-4264-9CAC-EBC9BFC03228}" type="presParOf" srcId="{7C2BA260-3BDA-4870-9748-8B2A0F6B84E6}" destId="{CF0F8BD9-8988-42F4-912A-9BB8376E8623}" srcOrd="2" destOrd="0" presId="urn:microsoft.com/office/officeart/2008/layout/NameandTitleOrganizationalChart"/>
    <dgm:cxn modelId="{BA9FA554-65AE-416A-9E3A-119D1A247FDF}" type="presParOf" srcId="{BC88F056-E815-4467-BC28-2C7A522C5484}" destId="{37BF01B9-B62E-4FC0-96F1-4EE5F41C1799}" srcOrd="1" destOrd="0" presId="urn:microsoft.com/office/officeart/2008/layout/NameandTitleOrganizationalChart"/>
    <dgm:cxn modelId="{60609A21-71E2-4CA5-94AB-4138DF0A02B5}" type="presParOf" srcId="{BC88F056-E815-4467-BC28-2C7A522C5484}" destId="{D541B54A-C737-418B-9ADD-CE397187A77B}" srcOrd="2" destOrd="0" presId="urn:microsoft.com/office/officeart/2008/layout/NameandTitleOrganizationalChart"/>
    <dgm:cxn modelId="{95DFEB97-949E-4EF0-9E0D-C48AE386A7B7}" type="presParOf" srcId="{55DA4654-5949-4BA6-8E24-B52DD56A2A51}" destId="{3853207F-4845-4B78-91D0-48B47512DDE4}" srcOrd="2" destOrd="0" presId="urn:microsoft.com/office/officeart/2008/layout/NameandTitleOrganizationalChart"/>
    <dgm:cxn modelId="{061C12C4-0460-426A-B47E-F425C5D16706}" type="presParOf" srcId="{55DA4654-5949-4BA6-8E24-B52DD56A2A51}" destId="{6DAD6B09-B9BB-4BE7-B9E0-638C6A58E8FA}" srcOrd="3" destOrd="0" presId="urn:microsoft.com/office/officeart/2008/layout/NameandTitleOrganizationalChart"/>
    <dgm:cxn modelId="{7795FBB0-AB86-40EE-AEFE-39FCCD2FBC7F}" type="presParOf" srcId="{6DAD6B09-B9BB-4BE7-B9E0-638C6A58E8FA}" destId="{E0C4C433-0DCE-489B-8566-47EE16B0C5E8}" srcOrd="0" destOrd="0" presId="urn:microsoft.com/office/officeart/2008/layout/NameandTitleOrganizationalChart"/>
    <dgm:cxn modelId="{A8C17897-66AF-4EB7-A57E-76E082E2D76B}" type="presParOf" srcId="{E0C4C433-0DCE-489B-8566-47EE16B0C5E8}" destId="{F7ACE348-D1F6-49C2-8E09-5BB4B6FEE38B}" srcOrd="0" destOrd="0" presId="urn:microsoft.com/office/officeart/2008/layout/NameandTitleOrganizationalChart"/>
    <dgm:cxn modelId="{611192BD-FBEA-4961-AD2B-5D43644BB07D}" type="presParOf" srcId="{E0C4C433-0DCE-489B-8566-47EE16B0C5E8}" destId="{0B483ACB-1AAC-41E0-B6A7-7BD16AE38012}" srcOrd="1" destOrd="0" presId="urn:microsoft.com/office/officeart/2008/layout/NameandTitleOrganizationalChart"/>
    <dgm:cxn modelId="{116BBD4B-B1F9-44A9-B7D5-D87E8A4B9F27}" type="presParOf" srcId="{E0C4C433-0DCE-489B-8566-47EE16B0C5E8}" destId="{B214BC2C-CE81-4385-A357-D79B83ACAC2A}" srcOrd="2" destOrd="0" presId="urn:microsoft.com/office/officeart/2008/layout/NameandTitleOrganizationalChart"/>
    <dgm:cxn modelId="{BD952828-CD60-4CCF-8C63-CD1DCF6FBE9A}" type="presParOf" srcId="{6DAD6B09-B9BB-4BE7-B9E0-638C6A58E8FA}" destId="{47B581BA-89B6-4D77-9E6A-EA1155CBC1A3}" srcOrd="1" destOrd="0" presId="urn:microsoft.com/office/officeart/2008/layout/NameandTitleOrganizationalChart"/>
    <dgm:cxn modelId="{15408F2A-6D05-45A7-AE36-302A7382D9DC}" type="presParOf" srcId="{6DAD6B09-B9BB-4BE7-B9E0-638C6A58E8FA}" destId="{D435D05F-6F58-4FF7-9C7D-6A4E5C2B07AE}" srcOrd="2" destOrd="0" presId="urn:microsoft.com/office/officeart/2008/layout/NameandTitleOrganizationalChart"/>
    <dgm:cxn modelId="{6951D075-41C4-4332-A4D5-CE29E51CCB7B}" type="presParOf" srcId="{55DA4654-5949-4BA6-8E24-B52DD56A2A51}" destId="{46BDFEF4-76FC-40A1-B6AB-6F57D4338210}" srcOrd="4" destOrd="0" presId="urn:microsoft.com/office/officeart/2008/layout/NameandTitleOrganizationalChart"/>
    <dgm:cxn modelId="{02EE9D40-E82A-49BD-9679-4C61446BE465}" type="presParOf" srcId="{55DA4654-5949-4BA6-8E24-B52DD56A2A51}" destId="{8840AD9B-8C3E-4D89-B98A-E78917124B8C}" srcOrd="5" destOrd="0" presId="urn:microsoft.com/office/officeart/2008/layout/NameandTitleOrganizationalChart"/>
    <dgm:cxn modelId="{F202CFFD-AB08-4417-A103-6F8E5DDB92D7}" type="presParOf" srcId="{8840AD9B-8C3E-4D89-B98A-E78917124B8C}" destId="{1D5B22EE-BA97-43E0-AF54-72F62C74CB66}" srcOrd="0" destOrd="0" presId="urn:microsoft.com/office/officeart/2008/layout/NameandTitleOrganizationalChart"/>
    <dgm:cxn modelId="{9317324E-3B1D-4338-AF98-C3174B2AA31F}" type="presParOf" srcId="{1D5B22EE-BA97-43E0-AF54-72F62C74CB66}" destId="{E86B5A93-6C41-4D3E-90B3-44046B299429}" srcOrd="0" destOrd="0" presId="urn:microsoft.com/office/officeart/2008/layout/NameandTitleOrganizationalChart"/>
    <dgm:cxn modelId="{73FBC9EB-B961-48AF-83C6-B2FBB44132D9}" type="presParOf" srcId="{1D5B22EE-BA97-43E0-AF54-72F62C74CB66}" destId="{714F4559-ABA6-4D68-BD8E-EE3D7EC60C47}" srcOrd="1" destOrd="0" presId="urn:microsoft.com/office/officeart/2008/layout/NameandTitleOrganizationalChart"/>
    <dgm:cxn modelId="{6FF5937F-FF37-426E-AFD4-9B53C4A9ADBE}" type="presParOf" srcId="{1D5B22EE-BA97-43E0-AF54-72F62C74CB66}" destId="{2105C014-A12C-49E5-B8DE-E255E172E91E}" srcOrd="2" destOrd="0" presId="urn:microsoft.com/office/officeart/2008/layout/NameandTitleOrganizationalChart"/>
    <dgm:cxn modelId="{25F6CDFC-C8AF-4B7C-B871-8F5116C30CC1}" type="presParOf" srcId="{8840AD9B-8C3E-4D89-B98A-E78917124B8C}" destId="{37DA4996-C5F1-4813-9520-80767C9802B3}" srcOrd="1" destOrd="0" presId="urn:microsoft.com/office/officeart/2008/layout/NameandTitleOrganizationalChart"/>
    <dgm:cxn modelId="{4914364C-B322-4C47-BCF7-6642F3235994}" type="presParOf" srcId="{37DA4996-C5F1-4813-9520-80767C9802B3}" destId="{6F9DDBAD-9058-446C-9F81-AC23C8FC1ED1}" srcOrd="0" destOrd="0" presId="urn:microsoft.com/office/officeart/2008/layout/NameandTitleOrganizationalChart"/>
    <dgm:cxn modelId="{E624468F-240A-4D4C-B877-C5FD1CB68C97}" type="presParOf" srcId="{37DA4996-C5F1-4813-9520-80767C9802B3}" destId="{C9FBE3E5-0001-456F-B68B-6A52FF7F4973}" srcOrd="1" destOrd="0" presId="urn:microsoft.com/office/officeart/2008/layout/NameandTitleOrganizationalChart"/>
    <dgm:cxn modelId="{923B67A2-28DB-4A8F-A6C4-44F4A3F712DC}" type="presParOf" srcId="{C9FBE3E5-0001-456F-B68B-6A52FF7F4973}" destId="{F9CF45E0-0855-4422-A1D0-B24B6F513192}" srcOrd="0" destOrd="0" presId="urn:microsoft.com/office/officeart/2008/layout/NameandTitleOrganizationalChart"/>
    <dgm:cxn modelId="{3DEEB114-90BB-4F3D-81DC-B4B9A38CBBFF}" type="presParOf" srcId="{F9CF45E0-0855-4422-A1D0-B24B6F513192}" destId="{1D04EAC5-D0B3-46E9-917D-9C2C5DB84BFC}" srcOrd="0" destOrd="0" presId="urn:microsoft.com/office/officeart/2008/layout/NameandTitleOrganizationalChart"/>
    <dgm:cxn modelId="{02DB63B3-BA2A-4E92-B851-4A6B79CA0225}" type="presParOf" srcId="{F9CF45E0-0855-4422-A1D0-B24B6F513192}" destId="{8A6CA2AA-C17B-4ABD-A881-16108669293E}" srcOrd="1" destOrd="0" presId="urn:microsoft.com/office/officeart/2008/layout/NameandTitleOrganizationalChart"/>
    <dgm:cxn modelId="{18E9BEF2-2510-4BD9-BAA0-689D48A19CA2}" type="presParOf" srcId="{F9CF45E0-0855-4422-A1D0-B24B6F513192}" destId="{5DBB7150-4E91-439F-BCD0-2A4D702E148D}" srcOrd="2" destOrd="0" presId="urn:microsoft.com/office/officeart/2008/layout/NameandTitleOrganizationalChart"/>
    <dgm:cxn modelId="{CD3A5318-B639-496F-AD46-69418B1905E3}" type="presParOf" srcId="{C9FBE3E5-0001-456F-B68B-6A52FF7F4973}" destId="{A982747C-3675-4EF4-9AD2-EA704D7C5000}" srcOrd="1" destOrd="0" presId="urn:microsoft.com/office/officeart/2008/layout/NameandTitleOrganizationalChart"/>
    <dgm:cxn modelId="{F446B2C1-5516-473B-B59F-7EDF11D35A8E}" type="presParOf" srcId="{A982747C-3675-4EF4-9AD2-EA704D7C5000}" destId="{42B40E64-92F2-4745-82B9-EE83FFF30B5B}" srcOrd="0" destOrd="0" presId="urn:microsoft.com/office/officeart/2008/layout/NameandTitleOrganizationalChart"/>
    <dgm:cxn modelId="{DC5212A2-EC78-469E-AC0C-38FA7B94F40E}" type="presParOf" srcId="{A982747C-3675-4EF4-9AD2-EA704D7C5000}" destId="{6C706967-9F32-4A80-AD79-BA83C954F28C}" srcOrd="1" destOrd="0" presId="urn:microsoft.com/office/officeart/2008/layout/NameandTitleOrganizationalChart"/>
    <dgm:cxn modelId="{836928BC-BC43-4B50-A83D-C1B12729F510}" type="presParOf" srcId="{6C706967-9F32-4A80-AD79-BA83C954F28C}" destId="{FE467B05-A6D8-4868-B1B8-F281D0A2462B}" srcOrd="0" destOrd="0" presId="urn:microsoft.com/office/officeart/2008/layout/NameandTitleOrganizationalChart"/>
    <dgm:cxn modelId="{FF84F38B-432E-4778-BB74-72A7E46F3974}" type="presParOf" srcId="{FE467B05-A6D8-4868-B1B8-F281D0A2462B}" destId="{A85805BF-A071-4DDF-8085-F152BA642CEC}" srcOrd="0" destOrd="0" presId="urn:microsoft.com/office/officeart/2008/layout/NameandTitleOrganizationalChart"/>
    <dgm:cxn modelId="{5FC3BD3F-6287-4A9B-8872-B88C71B40B6D}" type="presParOf" srcId="{FE467B05-A6D8-4868-B1B8-F281D0A2462B}" destId="{FFE589D8-289F-4684-BFB2-AD7DAEF568B3}" srcOrd="1" destOrd="0" presId="urn:microsoft.com/office/officeart/2008/layout/NameandTitleOrganizationalChart"/>
    <dgm:cxn modelId="{708490E1-260C-4463-AAB0-64BB85F9964F}" type="presParOf" srcId="{FE467B05-A6D8-4868-B1B8-F281D0A2462B}" destId="{E2B7A1E7-F0C6-40DE-A64C-C8302CAA56D5}" srcOrd="2" destOrd="0" presId="urn:microsoft.com/office/officeart/2008/layout/NameandTitleOrganizationalChart"/>
    <dgm:cxn modelId="{456724D3-58AC-44E3-8C57-1CC19A5BFC51}" type="presParOf" srcId="{6C706967-9F32-4A80-AD79-BA83C954F28C}" destId="{BA7E884A-D6F4-4178-BC38-690A67FEAB13}" srcOrd="1" destOrd="0" presId="urn:microsoft.com/office/officeart/2008/layout/NameandTitleOrganizationalChart"/>
    <dgm:cxn modelId="{40D569EF-07BB-418B-82EA-E97EBEA4FD29}" type="presParOf" srcId="{6C706967-9F32-4A80-AD79-BA83C954F28C}" destId="{38DCBA39-C25A-49CE-A413-02E523ACF3DC}" srcOrd="2" destOrd="0" presId="urn:microsoft.com/office/officeart/2008/layout/NameandTitleOrganizationalChart"/>
    <dgm:cxn modelId="{15D83419-5C20-44FC-B57C-20A4CC243579}" type="presParOf" srcId="{A982747C-3675-4EF4-9AD2-EA704D7C5000}" destId="{5567A4FA-470F-4E3D-A2E0-A01AB6233FCB}" srcOrd="2" destOrd="0" presId="urn:microsoft.com/office/officeart/2008/layout/NameandTitleOrganizationalChart"/>
    <dgm:cxn modelId="{CFB44E7E-C3CB-418B-BC07-9C836742E3DF}" type="presParOf" srcId="{A982747C-3675-4EF4-9AD2-EA704D7C5000}" destId="{F4A67E0F-8C91-4E2A-AE38-ACB1176AEADD}" srcOrd="3" destOrd="0" presId="urn:microsoft.com/office/officeart/2008/layout/NameandTitleOrganizationalChart"/>
    <dgm:cxn modelId="{874AD745-8C92-4A99-9BA6-655D1A6B1C0E}" type="presParOf" srcId="{F4A67E0F-8C91-4E2A-AE38-ACB1176AEADD}" destId="{80042B3F-5D86-4778-B193-126485192C80}" srcOrd="0" destOrd="0" presId="urn:microsoft.com/office/officeart/2008/layout/NameandTitleOrganizationalChart"/>
    <dgm:cxn modelId="{12741AFD-026E-4B0C-8AB0-C0163FE61B72}" type="presParOf" srcId="{80042B3F-5D86-4778-B193-126485192C80}" destId="{B05E4C60-3827-4D61-858C-5921E7881C25}" srcOrd="0" destOrd="0" presId="urn:microsoft.com/office/officeart/2008/layout/NameandTitleOrganizationalChart"/>
    <dgm:cxn modelId="{26358F27-62BA-4025-9855-48726713D3F3}" type="presParOf" srcId="{80042B3F-5D86-4778-B193-126485192C80}" destId="{111A8613-34BF-489B-872C-0773BE8EDC32}" srcOrd="1" destOrd="0" presId="urn:microsoft.com/office/officeart/2008/layout/NameandTitleOrganizationalChart"/>
    <dgm:cxn modelId="{6B69572C-693D-4B6A-909C-520D64F7F22A}" type="presParOf" srcId="{80042B3F-5D86-4778-B193-126485192C80}" destId="{35E2E1E2-1E5F-461D-900F-0A14D5827333}" srcOrd="2" destOrd="0" presId="urn:microsoft.com/office/officeart/2008/layout/NameandTitleOrganizationalChart"/>
    <dgm:cxn modelId="{68AF90F4-F8ED-455F-B3F3-4CF25D9190D3}" type="presParOf" srcId="{F4A67E0F-8C91-4E2A-AE38-ACB1176AEADD}" destId="{5AD25A00-4868-4FE2-B2FA-DAF10501A92C}" srcOrd="1" destOrd="0" presId="urn:microsoft.com/office/officeart/2008/layout/NameandTitleOrganizationalChart"/>
    <dgm:cxn modelId="{96B8CFF3-F889-48EB-87BF-D88D6AA4524E}" type="presParOf" srcId="{F4A67E0F-8C91-4E2A-AE38-ACB1176AEADD}" destId="{E8828211-0E3C-4DF8-8769-33E4BC269647}" srcOrd="2" destOrd="0" presId="urn:microsoft.com/office/officeart/2008/layout/NameandTitleOrganizationalChart"/>
    <dgm:cxn modelId="{E45D5577-CD73-4DF1-95B2-B00374A63FE6}" type="presParOf" srcId="{A982747C-3675-4EF4-9AD2-EA704D7C5000}" destId="{A44D44ED-745F-44C7-B8FD-DF65A15743BA}" srcOrd="4" destOrd="0" presId="urn:microsoft.com/office/officeart/2008/layout/NameandTitleOrganizationalChart"/>
    <dgm:cxn modelId="{77EC4C37-9D1F-4F55-BF38-4E6E4455FE0C}" type="presParOf" srcId="{A982747C-3675-4EF4-9AD2-EA704D7C5000}" destId="{8C62E425-A669-41F5-97B7-9CA58F4694EF}" srcOrd="5" destOrd="0" presId="urn:microsoft.com/office/officeart/2008/layout/NameandTitleOrganizationalChart"/>
    <dgm:cxn modelId="{EFC9172C-A3C2-4216-8A0C-EF58D2D9E4F0}" type="presParOf" srcId="{8C62E425-A669-41F5-97B7-9CA58F4694EF}" destId="{57D9F133-0E3B-4D1E-80A1-8CE173291738}" srcOrd="0" destOrd="0" presId="urn:microsoft.com/office/officeart/2008/layout/NameandTitleOrganizationalChart"/>
    <dgm:cxn modelId="{4B4FB42A-ED4F-4237-8BC2-8515943BCF94}" type="presParOf" srcId="{57D9F133-0E3B-4D1E-80A1-8CE173291738}" destId="{0C5AF612-3294-46F5-9504-06832A31D109}" srcOrd="0" destOrd="0" presId="urn:microsoft.com/office/officeart/2008/layout/NameandTitleOrganizationalChart"/>
    <dgm:cxn modelId="{CF1D7F94-E987-4DE6-97B6-1AF5C49B0567}" type="presParOf" srcId="{57D9F133-0E3B-4D1E-80A1-8CE173291738}" destId="{6ADE0D54-257C-431F-AC80-A2D99D6940C7}" srcOrd="1" destOrd="0" presId="urn:microsoft.com/office/officeart/2008/layout/NameandTitleOrganizationalChart"/>
    <dgm:cxn modelId="{287C3ED1-9E55-41CE-BC8E-88EC8020EEF4}" type="presParOf" srcId="{57D9F133-0E3B-4D1E-80A1-8CE173291738}" destId="{F6F71C7E-518E-4F03-AF4C-6BC54E2E2178}" srcOrd="2" destOrd="0" presId="urn:microsoft.com/office/officeart/2008/layout/NameandTitleOrganizationalChart"/>
    <dgm:cxn modelId="{3EAD9C58-F87A-4725-9BE4-3F49D0217FBC}" type="presParOf" srcId="{8C62E425-A669-41F5-97B7-9CA58F4694EF}" destId="{13E282EE-99A7-4AEF-9334-9AB39E7C660B}" srcOrd="1" destOrd="0" presId="urn:microsoft.com/office/officeart/2008/layout/NameandTitleOrganizationalChart"/>
    <dgm:cxn modelId="{B4258515-8477-423B-9740-C431F9536C65}" type="presParOf" srcId="{13E282EE-99A7-4AEF-9334-9AB39E7C660B}" destId="{D6CD388C-88BC-4680-BAC0-8847956969F8}" srcOrd="0" destOrd="0" presId="urn:microsoft.com/office/officeart/2008/layout/NameandTitleOrganizationalChart"/>
    <dgm:cxn modelId="{C0715671-27DA-43D0-B44C-28D80E382E7A}" type="presParOf" srcId="{13E282EE-99A7-4AEF-9334-9AB39E7C660B}" destId="{A2495A40-7152-45D5-A2AC-9A5B98266324}" srcOrd="1" destOrd="0" presId="urn:microsoft.com/office/officeart/2008/layout/NameandTitleOrganizationalChart"/>
    <dgm:cxn modelId="{773F6F72-3431-4B63-AB85-D372C72B7353}" type="presParOf" srcId="{A2495A40-7152-45D5-A2AC-9A5B98266324}" destId="{A3AA22E9-FB38-464A-ADE9-BCA682DA2EEA}" srcOrd="0" destOrd="0" presId="urn:microsoft.com/office/officeart/2008/layout/NameandTitleOrganizationalChart"/>
    <dgm:cxn modelId="{6983ABF3-3AB9-46FB-A7A0-BD3ECF179A95}" type="presParOf" srcId="{A3AA22E9-FB38-464A-ADE9-BCA682DA2EEA}" destId="{45B5C0EA-07EB-4D77-8246-00791C26155E}" srcOrd="0" destOrd="0" presId="urn:microsoft.com/office/officeart/2008/layout/NameandTitleOrganizationalChart"/>
    <dgm:cxn modelId="{5F6BDAD8-761F-400A-8F0F-23F5F8D72CDC}" type="presParOf" srcId="{A3AA22E9-FB38-464A-ADE9-BCA682DA2EEA}" destId="{55A505F3-89BB-4977-A075-C1A454A0CB51}" srcOrd="1" destOrd="0" presId="urn:microsoft.com/office/officeart/2008/layout/NameandTitleOrganizationalChart"/>
    <dgm:cxn modelId="{E1BBEA98-4D6B-4038-9875-A4D466773981}" type="presParOf" srcId="{A3AA22E9-FB38-464A-ADE9-BCA682DA2EEA}" destId="{3BFD3216-8183-41DA-A9D4-4B3247989F3B}" srcOrd="2" destOrd="0" presId="urn:microsoft.com/office/officeart/2008/layout/NameandTitleOrganizationalChart"/>
    <dgm:cxn modelId="{B70D10FD-0B21-4BCF-A1F8-9AF24CB25AE5}" type="presParOf" srcId="{A2495A40-7152-45D5-A2AC-9A5B98266324}" destId="{CAE01580-8007-45B6-A608-8B9AD7A07857}" srcOrd="1" destOrd="0" presId="urn:microsoft.com/office/officeart/2008/layout/NameandTitleOrganizationalChart"/>
    <dgm:cxn modelId="{29019B21-FCC9-4540-8891-9E9D7F1BA01D}" type="presParOf" srcId="{A2495A40-7152-45D5-A2AC-9A5B98266324}" destId="{4A4FDD17-270F-4341-8774-40A9B3D327B5}" srcOrd="2" destOrd="0" presId="urn:microsoft.com/office/officeart/2008/layout/NameandTitleOrganizationalChart"/>
    <dgm:cxn modelId="{8C3BF1E6-19C2-41B0-BAB2-0FB004C6A429}" type="presParOf" srcId="{13E282EE-99A7-4AEF-9334-9AB39E7C660B}" destId="{BDE3B060-8641-4E77-AA9E-2415AE71DFE3}" srcOrd="2" destOrd="0" presId="urn:microsoft.com/office/officeart/2008/layout/NameandTitleOrganizationalChart"/>
    <dgm:cxn modelId="{E42509F6-EECD-4725-BD23-0D0B3220A695}" type="presParOf" srcId="{13E282EE-99A7-4AEF-9334-9AB39E7C660B}" destId="{370C6168-861F-4034-A916-83A8D1F77E36}" srcOrd="3" destOrd="0" presId="urn:microsoft.com/office/officeart/2008/layout/NameandTitleOrganizationalChart"/>
    <dgm:cxn modelId="{C0D4FC05-4CFC-43CE-9C70-90321F9CA164}" type="presParOf" srcId="{370C6168-861F-4034-A916-83A8D1F77E36}" destId="{5EA46964-93CA-4516-A3DF-1F9B85DD7FC0}" srcOrd="0" destOrd="0" presId="urn:microsoft.com/office/officeart/2008/layout/NameandTitleOrganizationalChart"/>
    <dgm:cxn modelId="{5C677F44-9CAE-4B4A-B42D-72A9FEC742F7}" type="presParOf" srcId="{5EA46964-93CA-4516-A3DF-1F9B85DD7FC0}" destId="{DDE5E470-CA5D-40FE-8B20-ABD7B83FD26A}" srcOrd="0" destOrd="0" presId="urn:microsoft.com/office/officeart/2008/layout/NameandTitleOrganizationalChart"/>
    <dgm:cxn modelId="{EEF2C3FD-DAFA-4061-90E7-9C172F14F61D}" type="presParOf" srcId="{5EA46964-93CA-4516-A3DF-1F9B85DD7FC0}" destId="{40409F71-6C2E-4309-95F9-9EA8FA776A4B}" srcOrd="1" destOrd="0" presId="urn:microsoft.com/office/officeart/2008/layout/NameandTitleOrganizationalChart"/>
    <dgm:cxn modelId="{D70E7BCE-D312-491D-8F8E-2627785AE801}" type="presParOf" srcId="{5EA46964-93CA-4516-A3DF-1F9B85DD7FC0}" destId="{9448770A-61AF-4D6C-A34E-D646EE748C6C}" srcOrd="2" destOrd="0" presId="urn:microsoft.com/office/officeart/2008/layout/NameandTitleOrganizationalChart"/>
    <dgm:cxn modelId="{4FCB6613-E794-45DA-8965-57E518AAA105}" type="presParOf" srcId="{370C6168-861F-4034-A916-83A8D1F77E36}" destId="{64E83AAA-DEC9-4BE7-B3BC-7527B413EE53}" srcOrd="1" destOrd="0" presId="urn:microsoft.com/office/officeart/2008/layout/NameandTitleOrganizationalChart"/>
    <dgm:cxn modelId="{2B1A6B1A-09C6-4FAB-9483-15DAA31162F2}" type="presParOf" srcId="{370C6168-861F-4034-A916-83A8D1F77E36}" destId="{D28B98DD-4D28-43E7-B844-5F851AD631F3}" srcOrd="2" destOrd="0" presId="urn:microsoft.com/office/officeart/2008/layout/NameandTitleOrganizationalChart"/>
    <dgm:cxn modelId="{28AB0751-0DB7-4D18-9E4A-B948B25197FD}" type="presParOf" srcId="{13E282EE-99A7-4AEF-9334-9AB39E7C660B}" destId="{26D8BDDE-E61D-4315-AE1D-6265924BC2FF}" srcOrd="4" destOrd="0" presId="urn:microsoft.com/office/officeart/2008/layout/NameandTitleOrganizationalChart"/>
    <dgm:cxn modelId="{5A431D5C-2010-4CD5-B3DE-10E6F3066FA6}" type="presParOf" srcId="{13E282EE-99A7-4AEF-9334-9AB39E7C660B}" destId="{D2AD5807-4A49-498F-8DA7-15C8C7878D4E}" srcOrd="5" destOrd="0" presId="urn:microsoft.com/office/officeart/2008/layout/NameandTitleOrganizationalChart"/>
    <dgm:cxn modelId="{DC38B0A6-3741-482A-B609-DE91F74AB450}" type="presParOf" srcId="{D2AD5807-4A49-498F-8DA7-15C8C7878D4E}" destId="{36806956-652B-4ABB-92E5-BA9A07C54A31}" srcOrd="0" destOrd="0" presId="urn:microsoft.com/office/officeart/2008/layout/NameandTitleOrganizationalChart"/>
    <dgm:cxn modelId="{D5611989-58B1-46E9-B20F-2AA4DDA7B50F}" type="presParOf" srcId="{36806956-652B-4ABB-92E5-BA9A07C54A31}" destId="{061699E1-9910-4D39-8792-73C3753A4DA6}" srcOrd="0" destOrd="0" presId="urn:microsoft.com/office/officeart/2008/layout/NameandTitleOrganizationalChart"/>
    <dgm:cxn modelId="{E7B41707-8EBD-4054-A1BC-1081DEE2DEEA}" type="presParOf" srcId="{36806956-652B-4ABB-92E5-BA9A07C54A31}" destId="{C1307551-5DFD-4015-86A5-F243BBD63D2D}" srcOrd="1" destOrd="0" presId="urn:microsoft.com/office/officeart/2008/layout/NameandTitleOrganizationalChart"/>
    <dgm:cxn modelId="{CD5F7443-131B-480D-8074-35693BBF8F04}" type="presParOf" srcId="{36806956-652B-4ABB-92E5-BA9A07C54A31}" destId="{B7EC54E7-2EF2-43B2-A608-52F97D92533F}" srcOrd="2" destOrd="0" presId="urn:microsoft.com/office/officeart/2008/layout/NameandTitleOrganizationalChart"/>
    <dgm:cxn modelId="{9738C90B-1FC6-45D9-BE35-F5498C3F682B}" type="presParOf" srcId="{D2AD5807-4A49-498F-8DA7-15C8C7878D4E}" destId="{E834DB1F-7593-4757-8FD6-484B68F1A5A3}" srcOrd="1" destOrd="0" presId="urn:microsoft.com/office/officeart/2008/layout/NameandTitleOrganizationalChart"/>
    <dgm:cxn modelId="{D3F2E265-F3C7-4EC0-9BD8-16F47E4D37B4}" type="presParOf" srcId="{D2AD5807-4A49-498F-8DA7-15C8C7878D4E}" destId="{A458D844-E78B-49EB-965E-CD8D3E0A40D5}" srcOrd="2" destOrd="0" presId="urn:microsoft.com/office/officeart/2008/layout/NameandTitleOrganizationalChart"/>
    <dgm:cxn modelId="{F16ED2F7-7E62-41CC-B08C-A63C3260833B}" type="presParOf" srcId="{8C62E425-A669-41F5-97B7-9CA58F4694EF}" destId="{56B3EAE2-54B9-4E05-AA17-DEF3A556C597}" srcOrd="2" destOrd="0" presId="urn:microsoft.com/office/officeart/2008/layout/NameandTitleOrganizationalChart"/>
    <dgm:cxn modelId="{28A3F7D6-A91C-441F-B751-3F9742B381D3}" type="presParOf" srcId="{C9FBE3E5-0001-456F-B68B-6A52FF7F4973}" destId="{25DD57CD-144F-4A5D-B2F6-C3434A41202C}" srcOrd="2" destOrd="0" presId="urn:microsoft.com/office/officeart/2008/layout/NameandTitleOrganizationalChart"/>
    <dgm:cxn modelId="{26D8BB4D-7D7F-4A10-BECA-609BC9BA9EE4}" type="presParOf" srcId="{37DA4996-C5F1-4813-9520-80767C9802B3}" destId="{B76D6BD5-17EE-4C9E-BE6A-4AFBCE684D18}" srcOrd="2" destOrd="0" presId="urn:microsoft.com/office/officeart/2008/layout/NameandTitleOrganizationalChart"/>
    <dgm:cxn modelId="{5A167120-20BF-4DDD-A03B-A6E756229D28}" type="presParOf" srcId="{37DA4996-C5F1-4813-9520-80767C9802B3}" destId="{7E855D7B-5894-43C4-89D4-81D3BDD81AE4}" srcOrd="3" destOrd="0" presId="urn:microsoft.com/office/officeart/2008/layout/NameandTitleOrganizationalChart"/>
    <dgm:cxn modelId="{6289138E-E115-491E-A646-E92D2904A513}" type="presParOf" srcId="{7E855D7B-5894-43C4-89D4-81D3BDD81AE4}" destId="{DDB3133C-0431-449E-968C-F6CDFEFC81FF}" srcOrd="0" destOrd="0" presId="urn:microsoft.com/office/officeart/2008/layout/NameandTitleOrganizationalChart"/>
    <dgm:cxn modelId="{E9B0691E-067D-4A13-A3D7-AB451D525B7B}" type="presParOf" srcId="{DDB3133C-0431-449E-968C-F6CDFEFC81FF}" destId="{DD40DE5C-AAB6-4F17-84C6-C87D195B6F75}" srcOrd="0" destOrd="0" presId="urn:microsoft.com/office/officeart/2008/layout/NameandTitleOrganizationalChart"/>
    <dgm:cxn modelId="{44FA65E8-97D0-4A91-85F2-62364498A7C8}" type="presParOf" srcId="{DDB3133C-0431-449E-968C-F6CDFEFC81FF}" destId="{51C77309-FCC7-432C-AAB2-43B250AA86FC}" srcOrd="1" destOrd="0" presId="urn:microsoft.com/office/officeart/2008/layout/NameandTitleOrganizationalChart"/>
    <dgm:cxn modelId="{B4434E01-6BF3-459A-A5E1-18EA0C7B48C4}" type="presParOf" srcId="{DDB3133C-0431-449E-968C-F6CDFEFC81FF}" destId="{71AAC912-465A-4F2E-BB1D-AB2596AA84E2}" srcOrd="2" destOrd="0" presId="urn:microsoft.com/office/officeart/2008/layout/NameandTitleOrganizationalChart"/>
    <dgm:cxn modelId="{00D38ACA-BCB5-4ED2-8D84-A69BC99F4A45}" type="presParOf" srcId="{7E855D7B-5894-43C4-89D4-81D3BDD81AE4}" destId="{CA26D472-0276-4D5C-A59D-904F07AF0742}" srcOrd="1" destOrd="0" presId="urn:microsoft.com/office/officeart/2008/layout/NameandTitleOrganizationalChart"/>
    <dgm:cxn modelId="{7D90FFB4-E708-4785-BCA1-1C248C4D4EFF}" type="presParOf" srcId="{CA26D472-0276-4D5C-A59D-904F07AF0742}" destId="{91683C99-51DA-41B5-82AA-69C2AE3FA414}" srcOrd="0" destOrd="0" presId="urn:microsoft.com/office/officeart/2008/layout/NameandTitleOrganizationalChart"/>
    <dgm:cxn modelId="{3F340808-048E-4A68-895F-54101E025085}" type="presParOf" srcId="{CA26D472-0276-4D5C-A59D-904F07AF0742}" destId="{38B73BD9-8600-4DDC-8096-683AF168F620}" srcOrd="1" destOrd="0" presId="urn:microsoft.com/office/officeart/2008/layout/NameandTitleOrganizationalChart"/>
    <dgm:cxn modelId="{16788F1E-E0E6-4E2F-91B3-DF9C10BD3A22}" type="presParOf" srcId="{38B73BD9-8600-4DDC-8096-683AF168F620}" destId="{F1B75A68-7D8F-4D21-BE2B-349766111FFC}" srcOrd="0" destOrd="0" presId="urn:microsoft.com/office/officeart/2008/layout/NameandTitleOrganizationalChart"/>
    <dgm:cxn modelId="{00EB435F-9F3F-4B38-BA0E-3E61F29C8B25}" type="presParOf" srcId="{F1B75A68-7D8F-4D21-BE2B-349766111FFC}" destId="{929F48AB-2C4D-4EB9-B18A-689394A11725}" srcOrd="0" destOrd="0" presId="urn:microsoft.com/office/officeart/2008/layout/NameandTitleOrganizationalChart"/>
    <dgm:cxn modelId="{2D80B203-0A2A-40EC-B21B-6D6007AEA75F}" type="presParOf" srcId="{F1B75A68-7D8F-4D21-BE2B-349766111FFC}" destId="{C09F4E3C-240C-4635-A929-947BB4A31A2D}" srcOrd="1" destOrd="0" presId="urn:microsoft.com/office/officeart/2008/layout/NameandTitleOrganizationalChart"/>
    <dgm:cxn modelId="{FD83B9DC-4852-4B50-825E-269AB22600D9}" type="presParOf" srcId="{F1B75A68-7D8F-4D21-BE2B-349766111FFC}" destId="{C611E043-D19F-472D-A90C-52854F0B3B34}" srcOrd="2" destOrd="0" presId="urn:microsoft.com/office/officeart/2008/layout/NameandTitleOrganizationalChart"/>
    <dgm:cxn modelId="{6357F0F8-72CA-4EC8-AC4C-FABBCCAD5774}" type="presParOf" srcId="{38B73BD9-8600-4DDC-8096-683AF168F620}" destId="{258E333C-44E1-43D3-BFB8-F1479C5BEE65}" srcOrd="1" destOrd="0" presId="urn:microsoft.com/office/officeart/2008/layout/NameandTitleOrganizationalChart"/>
    <dgm:cxn modelId="{8A2E045D-0374-4304-9EDE-37C15B3AC5BC}" type="presParOf" srcId="{38B73BD9-8600-4DDC-8096-683AF168F620}" destId="{391B5831-D4C4-4FAF-BD9B-CF1F83C4CE51}" srcOrd="2" destOrd="0" presId="urn:microsoft.com/office/officeart/2008/layout/NameandTitleOrganizationalChart"/>
    <dgm:cxn modelId="{18C9A87C-7986-42A0-9FCE-FBEEDB141E95}" type="presParOf" srcId="{CA26D472-0276-4D5C-A59D-904F07AF0742}" destId="{F7D0CAB8-EF90-47A9-8B39-A95CBA416EE5}" srcOrd="2" destOrd="0" presId="urn:microsoft.com/office/officeart/2008/layout/NameandTitleOrganizationalChart"/>
    <dgm:cxn modelId="{5A6A1297-96B3-45CE-B1D0-029547B176FC}" type="presParOf" srcId="{CA26D472-0276-4D5C-A59D-904F07AF0742}" destId="{54E2E53A-10FA-4EAF-962F-7D6F5852571D}" srcOrd="3" destOrd="0" presId="urn:microsoft.com/office/officeart/2008/layout/NameandTitleOrganizationalChart"/>
    <dgm:cxn modelId="{F94441B8-0666-45CD-A679-3B2466DB8EA4}" type="presParOf" srcId="{54E2E53A-10FA-4EAF-962F-7D6F5852571D}" destId="{207913FC-4F02-449B-B6F6-5D6CA644C69E}" srcOrd="0" destOrd="0" presId="urn:microsoft.com/office/officeart/2008/layout/NameandTitleOrganizationalChart"/>
    <dgm:cxn modelId="{6D4BA667-7236-4177-ADF1-B26D65DD535A}" type="presParOf" srcId="{207913FC-4F02-449B-B6F6-5D6CA644C69E}" destId="{40ABF336-7A6A-42FD-844B-D334F4627453}" srcOrd="0" destOrd="0" presId="urn:microsoft.com/office/officeart/2008/layout/NameandTitleOrganizationalChart"/>
    <dgm:cxn modelId="{AF6D1F6C-4A18-49A6-BDE8-17C7335F4D33}" type="presParOf" srcId="{207913FC-4F02-449B-B6F6-5D6CA644C69E}" destId="{1E689C11-49F5-494F-8715-27812F4DD152}" srcOrd="1" destOrd="0" presId="urn:microsoft.com/office/officeart/2008/layout/NameandTitleOrganizationalChart"/>
    <dgm:cxn modelId="{4122C673-BD0A-449F-8358-DF890B6AA21E}" type="presParOf" srcId="{207913FC-4F02-449B-B6F6-5D6CA644C69E}" destId="{74B2422C-B38D-4E24-8377-0B23E6913F23}" srcOrd="2" destOrd="0" presId="urn:microsoft.com/office/officeart/2008/layout/NameandTitleOrganizationalChart"/>
    <dgm:cxn modelId="{CE37BAD4-EECC-4745-8B49-D1219E524BB3}" type="presParOf" srcId="{54E2E53A-10FA-4EAF-962F-7D6F5852571D}" destId="{A0B37A07-7776-44CF-9CD2-38464D1DB05F}" srcOrd="1" destOrd="0" presId="urn:microsoft.com/office/officeart/2008/layout/NameandTitleOrganizationalChart"/>
    <dgm:cxn modelId="{60A87DF0-6AD9-4FB1-B129-E54FCA338A46}" type="presParOf" srcId="{54E2E53A-10FA-4EAF-962F-7D6F5852571D}" destId="{6C95726F-8302-4143-994D-1B1166C84B20}" srcOrd="2" destOrd="0" presId="urn:microsoft.com/office/officeart/2008/layout/NameandTitleOrganizationalChart"/>
    <dgm:cxn modelId="{50983B34-0231-47A3-BA4D-4E6BCA3DE0C8}" type="presParOf" srcId="{7E855D7B-5894-43C4-89D4-81D3BDD81AE4}" destId="{849294F3-EB7F-4133-93CB-F1EAB90916DE}" srcOrd="2" destOrd="0" presId="urn:microsoft.com/office/officeart/2008/layout/NameandTitleOrganizationalChart"/>
    <dgm:cxn modelId="{B1E9B48F-D988-48BC-A6DF-C80824B88D8B}" type="presParOf" srcId="{8840AD9B-8C3E-4D89-B98A-E78917124B8C}" destId="{18D2A04A-D0F0-4A90-8210-1BD8460F6AD3}" srcOrd="2" destOrd="0" presId="urn:microsoft.com/office/officeart/2008/layout/NameandTitleOrganizationalChart"/>
    <dgm:cxn modelId="{D1419A5E-8C02-42F6-8410-151FF5F5E237}" type="presParOf" srcId="{C61D6FD2-5356-4DC7-9C22-D5C6F1B410BF}" destId="{E45A7626-DE35-4182-A32D-A69D730464F9}" srcOrd="2" destOrd="0" presId="urn:microsoft.com/office/officeart/2008/layout/NameandTitleOrganizationalChart"/>
    <dgm:cxn modelId="{069B5857-D660-469A-AE5B-13A06BDC227C}" type="presParOf" srcId="{66F88E71-1F42-43FB-AA39-3FE22DA3A611}" destId="{22CA6853-C094-4A63-A9CF-94B61AEC88F5}" srcOrd="2" destOrd="0" presId="urn:microsoft.com/office/officeart/2008/layout/NameandTitleOrganizationalChart"/>
    <dgm:cxn modelId="{1F4ADE23-F5AE-4D18-8DD7-D0E4B9A670D4}" type="presParOf" srcId="{66F88E71-1F42-43FB-AA39-3FE22DA3A611}" destId="{318A95DE-7D7A-450C-95CE-02C1EA2F6F5B}" srcOrd="3" destOrd="0" presId="urn:microsoft.com/office/officeart/2008/layout/NameandTitleOrganizationalChart"/>
    <dgm:cxn modelId="{DAD02270-7C51-43E2-9111-B6E751C8E415}" type="presParOf" srcId="{318A95DE-7D7A-450C-95CE-02C1EA2F6F5B}" destId="{18B1F18D-1E45-4DBF-A091-15359940AE61}" srcOrd="0" destOrd="0" presId="urn:microsoft.com/office/officeart/2008/layout/NameandTitleOrganizationalChart"/>
    <dgm:cxn modelId="{8802698D-F594-4BD8-B579-00DD512FDE29}" type="presParOf" srcId="{18B1F18D-1E45-4DBF-A091-15359940AE61}" destId="{6023F9FD-0E08-4746-9F3C-80FA4CD40321}" srcOrd="0" destOrd="0" presId="urn:microsoft.com/office/officeart/2008/layout/NameandTitleOrganizationalChart"/>
    <dgm:cxn modelId="{107A6DA4-9D58-4C10-A13D-03B37BD33B67}" type="presParOf" srcId="{18B1F18D-1E45-4DBF-A091-15359940AE61}" destId="{0E19183A-AE8A-429D-8AF9-498360457E0C}" srcOrd="1" destOrd="0" presId="urn:microsoft.com/office/officeart/2008/layout/NameandTitleOrganizationalChart"/>
    <dgm:cxn modelId="{921E2295-B5A9-4409-96F9-840E3C03C048}" type="presParOf" srcId="{18B1F18D-1E45-4DBF-A091-15359940AE61}" destId="{28523AF1-DB8C-4980-A298-186B2EF000F7}" srcOrd="2" destOrd="0" presId="urn:microsoft.com/office/officeart/2008/layout/NameandTitleOrganizationalChart"/>
    <dgm:cxn modelId="{F376C026-2D93-4A8A-B3EC-9B5420E1A45F}" type="presParOf" srcId="{318A95DE-7D7A-450C-95CE-02C1EA2F6F5B}" destId="{5B160C12-7097-41F1-AE0C-334B586716B4}" srcOrd="1" destOrd="0" presId="urn:microsoft.com/office/officeart/2008/layout/NameandTitleOrganizationalChart"/>
    <dgm:cxn modelId="{32224DD1-4F47-4B50-83D6-E2B960DB47BD}" type="presParOf" srcId="{318A95DE-7D7A-450C-95CE-02C1EA2F6F5B}" destId="{F08D5FC7-DF84-4F24-985E-29D9560CD715}" srcOrd="2" destOrd="0" presId="urn:microsoft.com/office/officeart/2008/layout/NameandTitleOrganizationalChart"/>
    <dgm:cxn modelId="{7952EB04-4D72-4A20-8339-4AD001B92D40}" type="presParOf" srcId="{C06F312F-139C-4ACE-BAE2-BD707F235A20}" destId="{C8557F84-3F30-428F-AABC-875CED72FF66}" srcOrd="2" destOrd="0" presId="urn:microsoft.com/office/officeart/2008/layout/NameandTitleOrganizationalChart"/>
  </dgm:cxnLst>
  <dgm:bg>
    <a:solidFill>
      <a:schemeClr val="bg1"/>
    </a:solidFill>
  </dgm:bg>
  <dgm:whole>
    <a:ln w="19050">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E86A53-D043-44E3-9492-6E73FE1032E9}"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ACBC10E-4621-42D7-8CC4-1B6EE7C01235}">
      <dgm:prSet phldrT="[文本]"/>
      <dgm:spPr/>
      <dgm:t>
        <a:bodyPr/>
        <a:lstStyle/>
        <a:p>
          <a:r>
            <a:rPr lang="zh-CN" altLang="en-US" dirty="0">
              <a:latin typeface="微软雅黑" pitchFamily="34" charset="-122"/>
              <a:ea typeface="微软雅黑" pitchFamily="34" charset="-122"/>
            </a:rPr>
            <a:t>卡中心批核</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普通信用卡</a:t>
          </a:r>
        </a:p>
      </dgm:t>
    </dgm:pt>
    <dgm:pt modelId="{8B339470-1CB1-4D6D-BBB6-A595720BFE60}" type="parTrans" cxnId="{EB534851-204D-48C6-939A-017D31759942}">
      <dgm:prSet/>
      <dgm:spPr/>
      <dgm:t>
        <a:bodyPr/>
        <a:lstStyle/>
        <a:p>
          <a:endParaRPr lang="zh-CN" altLang="en-US"/>
        </a:p>
      </dgm:t>
    </dgm:pt>
    <dgm:pt modelId="{E62C3667-98CB-45CB-ABB9-64B67BCD6F4A}" type="sibTrans" cxnId="{EB534851-204D-48C6-939A-017D31759942}">
      <dgm:prSet/>
      <dgm:spPr/>
      <dgm:t>
        <a:bodyPr/>
        <a:lstStyle/>
        <a:p>
          <a:endParaRPr lang="zh-CN" altLang="en-US"/>
        </a:p>
      </dgm:t>
    </dgm:pt>
    <dgm:pt modelId="{59B50A70-8C8B-4F8F-92B2-38B87F5FDFDF}">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a:latin typeface="微软雅黑" pitchFamily="34" charset="-122"/>
              <a:ea typeface="微软雅黑" pitchFamily="34" charset="-122"/>
            </a:rPr>
            <a:t>前端欺诈</a:t>
          </a:r>
        </a:p>
      </dgm:t>
    </dgm:pt>
    <dgm:pt modelId="{B89071F8-4408-4C08-AA87-B1477C3337E1}" type="parTrans" cxnId="{3D4E5BEB-2C88-4C0B-A264-554FFB308F69}">
      <dgm:prSet/>
      <dgm:spPr/>
      <dgm:t>
        <a:bodyPr/>
        <a:lstStyle/>
        <a:p>
          <a:endParaRPr lang="zh-CN" altLang="en-US">
            <a:latin typeface="微软雅黑" pitchFamily="34" charset="-122"/>
            <a:ea typeface="微软雅黑" pitchFamily="34" charset="-122"/>
          </a:endParaRPr>
        </a:p>
      </dgm:t>
    </dgm:pt>
    <dgm:pt modelId="{E1EFBEAE-3597-4EC6-9496-C00B230BF4B8}" type="sibTrans" cxnId="{3D4E5BEB-2C88-4C0B-A264-554FFB308F69}">
      <dgm:prSet/>
      <dgm:spPr/>
      <dgm:t>
        <a:bodyPr/>
        <a:lstStyle/>
        <a:p>
          <a:endParaRPr lang="zh-CN" altLang="en-US"/>
        </a:p>
      </dgm:t>
    </dgm:pt>
    <dgm:pt modelId="{79635C0A-4049-4872-BD90-FA6FDFB42036}">
      <dgm:prSet phldrT="[文本]"/>
      <dgm:spPr/>
      <dgm:t>
        <a:bodyPr/>
        <a:lstStyle/>
        <a:p>
          <a:r>
            <a:rPr lang="zh-CN" altLang="en-US" dirty="0">
              <a:latin typeface="微软雅黑" pitchFamily="34" charset="-122"/>
              <a:ea typeface="微软雅黑" pitchFamily="34" charset="-122"/>
            </a:rPr>
            <a:t>伪冒欺诈</a:t>
          </a:r>
        </a:p>
      </dgm:t>
    </dgm:pt>
    <dgm:pt modelId="{7DFA9F46-BFCF-4B5C-B5FF-A0816A8ADF39}" type="parTrans" cxnId="{480BE531-98C0-435E-BA06-E8CA707AB1B7}">
      <dgm:prSet/>
      <dgm:spPr/>
      <dgm:t>
        <a:bodyPr/>
        <a:lstStyle/>
        <a:p>
          <a:endParaRPr lang="zh-CN" altLang="en-US">
            <a:latin typeface="微软雅黑" pitchFamily="34" charset="-122"/>
            <a:ea typeface="微软雅黑" pitchFamily="34" charset="-122"/>
          </a:endParaRPr>
        </a:p>
      </dgm:t>
    </dgm:pt>
    <dgm:pt modelId="{87681B85-CDEE-4A5F-9AF7-84417FC4ED3A}" type="sibTrans" cxnId="{480BE531-98C0-435E-BA06-E8CA707AB1B7}">
      <dgm:prSet/>
      <dgm:spPr/>
      <dgm:t>
        <a:bodyPr/>
        <a:lstStyle/>
        <a:p>
          <a:endParaRPr lang="zh-CN" altLang="en-US"/>
        </a:p>
      </dgm:t>
    </dgm:pt>
    <dgm:pt modelId="{3CDBB65D-A748-4EDA-A90D-4430DB242C4C}">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a:latin typeface="微软雅黑" pitchFamily="34" charset="-122"/>
              <a:ea typeface="微软雅黑" pitchFamily="34" charset="-122"/>
            </a:rPr>
            <a:t>虚假信息欺诈</a:t>
          </a:r>
        </a:p>
      </dgm:t>
    </dgm:pt>
    <dgm:pt modelId="{433A1971-0249-4483-9095-05E6BFFBBBAF}" type="parTrans" cxnId="{C07A7151-E821-4445-99BA-84729D7D97D2}">
      <dgm:prSet/>
      <dgm:spPr/>
      <dgm:t>
        <a:bodyPr/>
        <a:lstStyle/>
        <a:p>
          <a:endParaRPr lang="zh-CN" altLang="en-US">
            <a:latin typeface="微软雅黑" pitchFamily="34" charset="-122"/>
            <a:ea typeface="微软雅黑" pitchFamily="34" charset="-122"/>
          </a:endParaRPr>
        </a:p>
      </dgm:t>
    </dgm:pt>
    <dgm:pt modelId="{FCCF76B6-4E6C-484A-B2B1-61DD506EA1D4}" type="sibTrans" cxnId="{C07A7151-E821-4445-99BA-84729D7D97D2}">
      <dgm:prSet/>
      <dgm:spPr/>
      <dgm:t>
        <a:bodyPr/>
        <a:lstStyle/>
        <a:p>
          <a:endParaRPr lang="zh-CN" altLang="en-US"/>
        </a:p>
      </dgm:t>
    </dgm:pt>
    <dgm:pt modelId="{922BD629-43DD-48E8-8C61-18A6BBCC84DB}">
      <dgm:prSet phldrT="[文本]"/>
      <dgm:spPr/>
      <dgm:t>
        <a:bodyPr/>
        <a:lstStyle/>
        <a:p>
          <a:r>
            <a:rPr lang="zh-CN" altLang="en-US" dirty="0">
              <a:latin typeface="微软雅黑" pitchFamily="34" charset="-122"/>
              <a:ea typeface="微软雅黑" pitchFamily="34" charset="-122"/>
            </a:rPr>
            <a:t>后端欺诈</a:t>
          </a:r>
        </a:p>
      </dgm:t>
    </dgm:pt>
    <dgm:pt modelId="{E36A34E9-566D-42DF-BB3A-6ECF5824BEA0}" type="parTrans" cxnId="{40C4116F-2F3F-4598-9EE5-7D923FF759B5}">
      <dgm:prSet/>
      <dgm:spPr/>
      <dgm:t>
        <a:bodyPr/>
        <a:lstStyle/>
        <a:p>
          <a:endParaRPr lang="zh-CN" altLang="en-US">
            <a:latin typeface="微软雅黑" pitchFamily="34" charset="-122"/>
            <a:ea typeface="微软雅黑" pitchFamily="34" charset="-122"/>
          </a:endParaRPr>
        </a:p>
      </dgm:t>
    </dgm:pt>
    <dgm:pt modelId="{6C6879A7-07A5-43DA-ACE4-8A51CEC1677E}" type="sibTrans" cxnId="{40C4116F-2F3F-4598-9EE5-7D923FF759B5}">
      <dgm:prSet/>
      <dgm:spPr/>
      <dgm:t>
        <a:bodyPr/>
        <a:lstStyle/>
        <a:p>
          <a:endParaRPr lang="zh-CN" altLang="en-US"/>
        </a:p>
      </dgm:t>
    </dgm:pt>
    <dgm:pt modelId="{51A6CA89-7416-4233-A9EE-11EF585832C3}">
      <dgm:prSet phldrT="[文本]"/>
      <dgm:spPr/>
      <dgm:t>
        <a:bodyPr/>
        <a:lstStyle/>
        <a:p>
          <a:r>
            <a:rPr lang="zh-CN" altLang="en-US" dirty="0">
              <a:latin typeface="微软雅黑" pitchFamily="34" charset="-122"/>
              <a:ea typeface="微软雅黑" pitchFamily="34" charset="-122"/>
            </a:rPr>
            <a:t>伪冒欺诈</a:t>
          </a:r>
          <a:endParaRPr lang="en-US" altLang="zh-CN" dirty="0">
            <a:latin typeface="微软雅黑" pitchFamily="34" charset="-122"/>
            <a:ea typeface="微软雅黑" pitchFamily="34" charset="-122"/>
          </a:endParaRPr>
        </a:p>
      </dgm:t>
    </dgm:pt>
    <dgm:pt modelId="{D684235D-BA22-4634-BFC2-7CDBE0CB91EA}" type="parTrans" cxnId="{901B4A0F-390A-4059-A8C0-2549EEE2CD1C}">
      <dgm:prSet/>
      <dgm:spPr/>
      <dgm:t>
        <a:bodyPr/>
        <a:lstStyle/>
        <a:p>
          <a:endParaRPr lang="zh-CN" altLang="en-US">
            <a:latin typeface="微软雅黑" pitchFamily="34" charset="-122"/>
            <a:ea typeface="微软雅黑" pitchFamily="34" charset="-122"/>
          </a:endParaRPr>
        </a:p>
      </dgm:t>
    </dgm:pt>
    <dgm:pt modelId="{418B3ACD-6392-4DF6-808E-6018C7760BA8}" type="sibTrans" cxnId="{901B4A0F-390A-4059-A8C0-2549EEE2CD1C}">
      <dgm:prSet/>
      <dgm:spPr/>
      <dgm:t>
        <a:bodyPr/>
        <a:lstStyle/>
        <a:p>
          <a:endParaRPr lang="zh-CN" altLang="en-US"/>
        </a:p>
      </dgm:t>
    </dgm:pt>
    <dgm:pt modelId="{B2F182D8-7AAA-4596-8232-40BBBCA4282E}">
      <dgm:prSet phldrT="[文本]"/>
      <dgm:spPr/>
      <dgm:t>
        <a:bodyPr/>
        <a:lstStyle/>
        <a:p>
          <a:r>
            <a:rPr lang="zh-CN" altLang="en-US" dirty="0">
              <a:latin typeface="微软雅黑" pitchFamily="34" charset="-122"/>
              <a:ea typeface="微软雅黑" pitchFamily="34" charset="-122"/>
            </a:rPr>
            <a:t>虚假信息欺诈</a:t>
          </a:r>
          <a:endParaRPr lang="en-US" altLang="zh-CN" dirty="0">
            <a:latin typeface="微软雅黑" pitchFamily="34" charset="-122"/>
            <a:ea typeface="微软雅黑" pitchFamily="34" charset="-122"/>
          </a:endParaRPr>
        </a:p>
      </dgm:t>
    </dgm:pt>
    <dgm:pt modelId="{6C2FCC2B-9CD6-473A-B25A-984BF66C42C4}" type="parTrans" cxnId="{45A4264B-46FC-472D-A813-3EEE0FC5299B}">
      <dgm:prSet/>
      <dgm:spPr/>
      <dgm:t>
        <a:bodyPr/>
        <a:lstStyle/>
        <a:p>
          <a:endParaRPr lang="zh-CN" altLang="en-US">
            <a:latin typeface="微软雅黑" pitchFamily="34" charset="-122"/>
            <a:ea typeface="微软雅黑" pitchFamily="34" charset="-122"/>
          </a:endParaRPr>
        </a:p>
      </dgm:t>
    </dgm:pt>
    <dgm:pt modelId="{C8F2BFE1-DE89-456A-98D4-63275841E75E}" type="sibTrans" cxnId="{45A4264B-46FC-472D-A813-3EEE0FC5299B}">
      <dgm:prSet/>
      <dgm:spPr/>
      <dgm:t>
        <a:bodyPr/>
        <a:lstStyle/>
        <a:p>
          <a:endParaRPr lang="zh-CN" altLang="en-US"/>
        </a:p>
      </dgm:t>
    </dgm:pt>
    <dgm:pt modelId="{EE2D2E89-2AD6-4A88-9C46-635C90FD902D}">
      <dgm:prSet phldrT="[文本]"/>
      <dgm:spPr/>
      <dgm:t>
        <a:bodyPr/>
        <a:lstStyle/>
        <a:p>
          <a:r>
            <a:rPr lang="zh-CN" altLang="en-US" dirty="0">
              <a:latin typeface="微软雅黑" pitchFamily="34" charset="-122"/>
              <a:ea typeface="微软雅黑" pitchFamily="34" charset="-122"/>
            </a:rPr>
            <a:t>信息无矛盾第一方欺诈</a:t>
          </a:r>
          <a:endParaRPr lang="en-US" altLang="zh-CN" dirty="0">
            <a:latin typeface="微软雅黑" pitchFamily="34" charset="-122"/>
            <a:ea typeface="微软雅黑" pitchFamily="34" charset="-122"/>
          </a:endParaRPr>
        </a:p>
      </dgm:t>
    </dgm:pt>
    <dgm:pt modelId="{BC6DCCD6-876D-4877-8712-A061E7D016C5}" type="parTrans" cxnId="{281D7465-B02D-44E1-90B1-D40CA5AB1F11}">
      <dgm:prSet/>
      <dgm:spPr/>
      <dgm:t>
        <a:bodyPr/>
        <a:lstStyle/>
        <a:p>
          <a:endParaRPr lang="zh-CN" altLang="en-US">
            <a:latin typeface="微软雅黑" pitchFamily="34" charset="-122"/>
            <a:ea typeface="微软雅黑" pitchFamily="34" charset="-122"/>
          </a:endParaRPr>
        </a:p>
      </dgm:t>
    </dgm:pt>
    <dgm:pt modelId="{50E25E4B-49D9-463C-974D-8C678C078678}" type="sibTrans" cxnId="{281D7465-B02D-44E1-90B1-D40CA5AB1F11}">
      <dgm:prSet/>
      <dgm:spPr/>
      <dgm:t>
        <a:bodyPr/>
        <a:lstStyle/>
        <a:p>
          <a:endParaRPr lang="zh-CN" altLang="en-US"/>
        </a:p>
      </dgm:t>
    </dgm:pt>
    <dgm:pt modelId="{A0E02918-BC66-4663-B910-BE8F24DE14A5}" type="pres">
      <dgm:prSet presAssocID="{CEE86A53-D043-44E3-9492-6E73FE1032E9}" presName="diagram" presStyleCnt="0">
        <dgm:presLayoutVars>
          <dgm:chPref val="1"/>
          <dgm:dir/>
          <dgm:animOne val="branch"/>
          <dgm:animLvl val="lvl"/>
          <dgm:resizeHandles val="exact"/>
        </dgm:presLayoutVars>
      </dgm:prSet>
      <dgm:spPr/>
    </dgm:pt>
    <dgm:pt modelId="{A30D3269-9113-4EB9-BC78-AC5FCF95E695}" type="pres">
      <dgm:prSet presAssocID="{5ACBC10E-4621-42D7-8CC4-1B6EE7C01235}" presName="root1" presStyleCnt="0"/>
      <dgm:spPr/>
    </dgm:pt>
    <dgm:pt modelId="{A642459B-26D5-4C34-B273-C030075D59C4}" type="pres">
      <dgm:prSet presAssocID="{5ACBC10E-4621-42D7-8CC4-1B6EE7C01235}" presName="LevelOneTextNode" presStyleLbl="node0" presStyleIdx="0" presStyleCnt="1">
        <dgm:presLayoutVars>
          <dgm:chPref val="3"/>
        </dgm:presLayoutVars>
      </dgm:prSet>
      <dgm:spPr/>
    </dgm:pt>
    <dgm:pt modelId="{7B28EB0B-A5E6-4BE7-B357-2580A69291D7}" type="pres">
      <dgm:prSet presAssocID="{5ACBC10E-4621-42D7-8CC4-1B6EE7C01235}" presName="level2hierChild" presStyleCnt="0"/>
      <dgm:spPr/>
    </dgm:pt>
    <dgm:pt modelId="{4326691A-989B-4835-8F93-4BE7C4531402}" type="pres">
      <dgm:prSet presAssocID="{B89071F8-4408-4C08-AA87-B1477C3337E1}" presName="conn2-1" presStyleLbl="parChTrans1D2" presStyleIdx="0" presStyleCnt="2"/>
      <dgm:spPr/>
    </dgm:pt>
    <dgm:pt modelId="{641DA17B-1D09-4288-9748-0FDF98D4F86A}" type="pres">
      <dgm:prSet presAssocID="{B89071F8-4408-4C08-AA87-B1477C3337E1}" presName="connTx" presStyleLbl="parChTrans1D2" presStyleIdx="0" presStyleCnt="2"/>
      <dgm:spPr/>
    </dgm:pt>
    <dgm:pt modelId="{23A1EB34-B28C-4A69-BB60-E4952EE831D5}" type="pres">
      <dgm:prSet presAssocID="{59B50A70-8C8B-4F8F-92B2-38B87F5FDFDF}" presName="root2" presStyleCnt="0"/>
      <dgm:spPr/>
    </dgm:pt>
    <dgm:pt modelId="{69CFEB72-03DB-4CBF-994B-CBF57621CA35}" type="pres">
      <dgm:prSet presAssocID="{59B50A70-8C8B-4F8F-92B2-38B87F5FDFDF}" presName="LevelTwoTextNode" presStyleLbl="node2" presStyleIdx="0" presStyleCnt="2">
        <dgm:presLayoutVars>
          <dgm:chPref val="3"/>
        </dgm:presLayoutVars>
      </dgm:prSet>
      <dgm:spPr/>
    </dgm:pt>
    <dgm:pt modelId="{32B91B3D-7C54-4964-B434-244FF5CD987B}" type="pres">
      <dgm:prSet presAssocID="{59B50A70-8C8B-4F8F-92B2-38B87F5FDFDF}" presName="level3hierChild" presStyleCnt="0"/>
      <dgm:spPr/>
    </dgm:pt>
    <dgm:pt modelId="{7A2B5378-286A-4B32-B920-EE105DC70040}" type="pres">
      <dgm:prSet presAssocID="{7DFA9F46-BFCF-4B5C-B5FF-A0816A8ADF39}" presName="conn2-1" presStyleLbl="parChTrans1D3" presStyleIdx="0" presStyleCnt="5"/>
      <dgm:spPr/>
    </dgm:pt>
    <dgm:pt modelId="{BB5FADB5-4A2C-47BC-B6C0-0A7B8A55A601}" type="pres">
      <dgm:prSet presAssocID="{7DFA9F46-BFCF-4B5C-B5FF-A0816A8ADF39}" presName="connTx" presStyleLbl="parChTrans1D3" presStyleIdx="0" presStyleCnt="5"/>
      <dgm:spPr/>
    </dgm:pt>
    <dgm:pt modelId="{4D8B5F09-D465-4F2F-80E1-05CA50FC3E3E}" type="pres">
      <dgm:prSet presAssocID="{79635C0A-4049-4872-BD90-FA6FDFB42036}" presName="root2" presStyleCnt="0"/>
      <dgm:spPr/>
    </dgm:pt>
    <dgm:pt modelId="{A8308C32-D9C1-4812-AB7E-91A12B087467}" type="pres">
      <dgm:prSet presAssocID="{79635C0A-4049-4872-BD90-FA6FDFB42036}" presName="LevelTwoTextNode" presStyleLbl="node3" presStyleIdx="0" presStyleCnt="5">
        <dgm:presLayoutVars>
          <dgm:chPref val="3"/>
        </dgm:presLayoutVars>
      </dgm:prSet>
      <dgm:spPr/>
    </dgm:pt>
    <dgm:pt modelId="{A8ECE54F-AFBA-4AB6-A2EE-644528811BB2}" type="pres">
      <dgm:prSet presAssocID="{79635C0A-4049-4872-BD90-FA6FDFB42036}" presName="level3hierChild" presStyleCnt="0"/>
      <dgm:spPr/>
    </dgm:pt>
    <dgm:pt modelId="{983FAA94-F912-46FF-BC45-299EA6AB7EF7}" type="pres">
      <dgm:prSet presAssocID="{433A1971-0249-4483-9095-05E6BFFBBBAF}" presName="conn2-1" presStyleLbl="parChTrans1D3" presStyleIdx="1" presStyleCnt="5"/>
      <dgm:spPr/>
    </dgm:pt>
    <dgm:pt modelId="{194D4AA3-F531-491E-AE7A-53052FBF2627}" type="pres">
      <dgm:prSet presAssocID="{433A1971-0249-4483-9095-05E6BFFBBBAF}" presName="connTx" presStyleLbl="parChTrans1D3" presStyleIdx="1" presStyleCnt="5"/>
      <dgm:spPr/>
    </dgm:pt>
    <dgm:pt modelId="{29F04E37-9084-4CF3-8803-E79E52B34EEF}" type="pres">
      <dgm:prSet presAssocID="{3CDBB65D-A748-4EDA-A90D-4430DB242C4C}" presName="root2" presStyleCnt="0"/>
      <dgm:spPr/>
    </dgm:pt>
    <dgm:pt modelId="{3B0F3D3B-5A2B-4C49-B536-8387C566EB3F}" type="pres">
      <dgm:prSet presAssocID="{3CDBB65D-A748-4EDA-A90D-4430DB242C4C}" presName="LevelTwoTextNode" presStyleLbl="node3" presStyleIdx="1" presStyleCnt="5">
        <dgm:presLayoutVars>
          <dgm:chPref val="3"/>
        </dgm:presLayoutVars>
      </dgm:prSet>
      <dgm:spPr/>
    </dgm:pt>
    <dgm:pt modelId="{42127FC6-7B82-45A7-9184-A0A94A2A4517}" type="pres">
      <dgm:prSet presAssocID="{3CDBB65D-A748-4EDA-A90D-4430DB242C4C}" presName="level3hierChild" presStyleCnt="0"/>
      <dgm:spPr/>
    </dgm:pt>
    <dgm:pt modelId="{65527DB2-FC7F-46A5-BEEB-8CF59E474D86}" type="pres">
      <dgm:prSet presAssocID="{E36A34E9-566D-42DF-BB3A-6ECF5824BEA0}" presName="conn2-1" presStyleLbl="parChTrans1D2" presStyleIdx="1" presStyleCnt="2"/>
      <dgm:spPr/>
    </dgm:pt>
    <dgm:pt modelId="{E52BA1CC-417A-4741-978E-270930765A55}" type="pres">
      <dgm:prSet presAssocID="{E36A34E9-566D-42DF-BB3A-6ECF5824BEA0}" presName="connTx" presStyleLbl="parChTrans1D2" presStyleIdx="1" presStyleCnt="2"/>
      <dgm:spPr/>
    </dgm:pt>
    <dgm:pt modelId="{2E7C371C-4C14-480C-859F-AB53E6832FEF}" type="pres">
      <dgm:prSet presAssocID="{922BD629-43DD-48E8-8C61-18A6BBCC84DB}" presName="root2" presStyleCnt="0"/>
      <dgm:spPr/>
    </dgm:pt>
    <dgm:pt modelId="{726AE095-667D-41EA-A3EB-652F355D7382}" type="pres">
      <dgm:prSet presAssocID="{922BD629-43DD-48E8-8C61-18A6BBCC84DB}" presName="LevelTwoTextNode" presStyleLbl="node2" presStyleIdx="1" presStyleCnt="2">
        <dgm:presLayoutVars>
          <dgm:chPref val="3"/>
        </dgm:presLayoutVars>
      </dgm:prSet>
      <dgm:spPr/>
    </dgm:pt>
    <dgm:pt modelId="{69793E94-E251-401E-86A2-F91FEEA51C23}" type="pres">
      <dgm:prSet presAssocID="{922BD629-43DD-48E8-8C61-18A6BBCC84DB}" presName="level3hierChild" presStyleCnt="0"/>
      <dgm:spPr/>
    </dgm:pt>
    <dgm:pt modelId="{DEF867BB-2BE3-4BB0-B026-8AC1FEA2B7F6}" type="pres">
      <dgm:prSet presAssocID="{D684235D-BA22-4634-BFC2-7CDBE0CB91EA}" presName="conn2-1" presStyleLbl="parChTrans1D3" presStyleIdx="2" presStyleCnt="5"/>
      <dgm:spPr/>
    </dgm:pt>
    <dgm:pt modelId="{5BCD8A0C-BD02-465B-819A-96C77F4A4378}" type="pres">
      <dgm:prSet presAssocID="{D684235D-BA22-4634-BFC2-7CDBE0CB91EA}" presName="connTx" presStyleLbl="parChTrans1D3" presStyleIdx="2" presStyleCnt="5"/>
      <dgm:spPr/>
    </dgm:pt>
    <dgm:pt modelId="{AC092972-B1A3-4077-8087-C9EFBECBCB8E}" type="pres">
      <dgm:prSet presAssocID="{51A6CA89-7416-4233-A9EE-11EF585832C3}" presName="root2" presStyleCnt="0"/>
      <dgm:spPr/>
    </dgm:pt>
    <dgm:pt modelId="{D094B06D-50CC-4A07-B788-B61F0372EF05}" type="pres">
      <dgm:prSet presAssocID="{51A6CA89-7416-4233-A9EE-11EF585832C3}" presName="LevelTwoTextNode" presStyleLbl="node3" presStyleIdx="2" presStyleCnt="5">
        <dgm:presLayoutVars>
          <dgm:chPref val="3"/>
        </dgm:presLayoutVars>
      </dgm:prSet>
      <dgm:spPr/>
    </dgm:pt>
    <dgm:pt modelId="{DBC830B1-49F9-4727-A93B-AFF950B50828}" type="pres">
      <dgm:prSet presAssocID="{51A6CA89-7416-4233-A9EE-11EF585832C3}" presName="level3hierChild" presStyleCnt="0"/>
      <dgm:spPr/>
    </dgm:pt>
    <dgm:pt modelId="{637B380E-12A1-4C93-B86F-83D75A52011B}" type="pres">
      <dgm:prSet presAssocID="{6C2FCC2B-9CD6-473A-B25A-984BF66C42C4}" presName="conn2-1" presStyleLbl="parChTrans1D3" presStyleIdx="3" presStyleCnt="5"/>
      <dgm:spPr/>
    </dgm:pt>
    <dgm:pt modelId="{D0D4AC05-AC00-4375-AF45-AA09BD408693}" type="pres">
      <dgm:prSet presAssocID="{6C2FCC2B-9CD6-473A-B25A-984BF66C42C4}" presName="connTx" presStyleLbl="parChTrans1D3" presStyleIdx="3" presStyleCnt="5"/>
      <dgm:spPr/>
    </dgm:pt>
    <dgm:pt modelId="{24CCB844-C92F-46AC-B35E-FBFC324BE063}" type="pres">
      <dgm:prSet presAssocID="{B2F182D8-7AAA-4596-8232-40BBBCA4282E}" presName="root2" presStyleCnt="0"/>
      <dgm:spPr/>
    </dgm:pt>
    <dgm:pt modelId="{84589C9A-4FBB-4A7F-BA5F-3D6E15CCE795}" type="pres">
      <dgm:prSet presAssocID="{B2F182D8-7AAA-4596-8232-40BBBCA4282E}" presName="LevelTwoTextNode" presStyleLbl="node3" presStyleIdx="3" presStyleCnt="5">
        <dgm:presLayoutVars>
          <dgm:chPref val="3"/>
        </dgm:presLayoutVars>
      </dgm:prSet>
      <dgm:spPr/>
    </dgm:pt>
    <dgm:pt modelId="{B0C4F8D3-9798-42B0-B373-C04CCD4751BC}" type="pres">
      <dgm:prSet presAssocID="{B2F182D8-7AAA-4596-8232-40BBBCA4282E}" presName="level3hierChild" presStyleCnt="0"/>
      <dgm:spPr/>
    </dgm:pt>
    <dgm:pt modelId="{01DA824D-B844-4616-AE1C-6CD11976E9D7}" type="pres">
      <dgm:prSet presAssocID="{BC6DCCD6-876D-4877-8712-A061E7D016C5}" presName="conn2-1" presStyleLbl="parChTrans1D3" presStyleIdx="4" presStyleCnt="5"/>
      <dgm:spPr/>
    </dgm:pt>
    <dgm:pt modelId="{E8829F48-E010-4BC3-B0A4-BC9945E90554}" type="pres">
      <dgm:prSet presAssocID="{BC6DCCD6-876D-4877-8712-A061E7D016C5}" presName="connTx" presStyleLbl="parChTrans1D3" presStyleIdx="4" presStyleCnt="5"/>
      <dgm:spPr/>
    </dgm:pt>
    <dgm:pt modelId="{19A17169-CA94-4CF8-8988-C6350FC73AC5}" type="pres">
      <dgm:prSet presAssocID="{EE2D2E89-2AD6-4A88-9C46-635C90FD902D}" presName="root2" presStyleCnt="0"/>
      <dgm:spPr/>
    </dgm:pt>
    <dgm:pt modelId="{0DD54FF8-F495-4573-BF5B-EB38DDC05EDA}" type="pres">
      <dgm:prSet presAssocID="{EE2D2E89-2AD6-4A88-9C46-635C90FD902D}" presName="LevelTwoTextNode" presStyleLbl="node3" presStyleIdx="4" presStyleCnt="5">
        <dgm:presLayoutVars>
          <dgm:chPref val="3"/>
        </dgm:presLayoutVars>
      </dgm:prSet>
      <dgm:spPr/>
    </dgm:pt>
    <dgm:pt modelId="{BE98E169-A8A4-4EE3-86B5-BD98D3E4F974}" type="pres">
      <dgm:prSet presAssocID="{EE2D2E89-2AD6-4A88-9C46-635C90FD902D}" presName="level3hierChild" presStyleCnt="0"/>
      <dgm:spPr/>
    </dgm:pt>
  </dgm:ptLst>
  <dgm:cxnLst>
    <dgm:cxn modelId="{901B4A0F-390A-4059-A8C0-2549EEE2CD1C}" srcId="{922BD629-43DD-48E8-8C61-18A6BBCC84DB}" destId="{51A6CA89-7416-4233-A9EE-11EF585832C3}" srcOrd="0" destOrd="0" parTransId="{D684235D-BA22-4634-BFC2-7CDBE0CB91EA}" sibTransId="{418B3ACD-6392-4DF6-808E-6018C7760BA8}"/>
    <dgm:cxn modelId="{87F3151F-2690-42DC-B593-8A15400F46C0}" type="presOf" srcId="{433A1971-0249-4483-9095-05E6BFFBBBAF}" destId="{983FAA94-F912-46FF-BC45-299EA6AB7EF7}" srcOrd="0" destOrd="0" presId="urn:microsoft.com/office/officeart/2005/8/layout/hierarchy2"/>
    <dgm:cxn modelId="{4E44F727-F48E-4DF0-BA25-DCEAEA04960D}" type="presOf" srcId="{D684235D-BA22-4634-BFC2-7CDBE0CB91EA}" destId="{DEF867BB-2BE3-4BB0-B026-8AC1FEA2B7F6}" srcOrd="0" destOrd="0" presId="urn:microsoft.com/office/officeart/2005/8/layout/hierarchy2"/>
    <dgm:cxn modelId="{C34E9728-655B-48DD-A531-27E04C18F5AE}" type="presOf" srcId="{E36A34E9-566D-42DF-BB3A-6ECF5824BEA0}" destId="{65527DB2-FC7F-46A5-BEEB-8CF59E474D86}" srcOrd="0" destOrd="0" presId="urn:microsoft.com/office/officeart/2005/8/layout/hierarchy2"/>
    <dgm:cxn modelId="{480BE531-98C0-435E-BA06-E8CA707AB1B7}" srcId="{59B50A70-8C8B-4F8F-92B2-38B87F5FDFDF}" destId="{79635C0A-4049-4872-BD90-FA6FDFB42036}" srcOrd="0" destOrd="0" parTransId="{7DFA9F46-BFCF-4B5C-B5FF-A0816A8ADF39}" sibTransId="{87681B85-CDEE-4A5F-9AF7-84417FC4ED3A}"/>
    <dgm:cxn modelId="{53AF175B-9E87-4540-98C2-6DD3BAF7C32B}" type="presOf" srcId="{BC6DCCD6-876D-4877-8712-A061E7D016C5}" destId="{E8829F48-E010-4BC3-B0A4-BC9945E90554}" srcOrd="1" destOrd="0" presId="urn:microsoft.com/office/officeart/2005/8/layout/hierarchy2"/>
    <dgm:cxn modelId="{5189D35C-3D51-4082-B52B-439D2356F433}" type="presOf" srcId="{BC6DCCD6-876D-4877-8712-A061E7D016C5}" destId="{01DA824D-B844-4616-AE1C-6CD11976E9D7}" srcOrd="0" destOrd="0" presId="urn:microsoft.com/office/officeart/2005/8/layout/hierarchy2"/>
    <dgm:cxn modelId="{5E21B644-8BC0-4427-BD2F-B31077AF13C1}" type="presOf" srcId="{3CDBB65D-A748-4EDA-A90D-4430DB242C4C}" destId="{3B0F3D3B-5A2B-4C49-B536-8387C566EB3F}" srcOrd="0" destOrd="0" presId="urn:microsoft.com/office/officeart/2005/8/layout/hierarchy2"/>
    <dgm:cxn modelId="{281D7465-B02D-44E1-90B1-D40CA5AB1F11}" srcId="{922BD629-43DD-48E8-8C61-18A6BBCC84DB}" destId="{EE2D2E89-2AD6-4A88-9C46-635C90FD902D}" srcOrd="2" destOrd="0" parTransId="{BC6DCCD6-876D-4877-8712-A061E7D016C5}" sibTransId="{50E25E4B-49D9-463C-974D-8C678C078678}"/>
    <dgm:cxn modelId="{5F72FB6A-5071-464A-82E3-065A70C4D662}" type="presOf" srcId="{79635C0A-4049-4872-BD90-FA6FDFB42036}" destId="{A8308C32-D9C1-4812-AB7E-91A12B087467}" srcOrd="0" destOrd="0" presId="urn:microsoft.com/office/officeart/2005/8/layout/hierarchy2"/>
    <dgm:cxn modelId="{45A4264B-46FC-472D-A813-3EEE0FC5299B}" srcId="{922BD629-43DD-48E8-8C61-18A6BBCC84DB}" destId="{B2F182D8-7AAA-4596-8232-40BBBCA4282E}" srcOrd="1" destOrd="0" parTransId="{6C2FCC2B-9CD6-473A-B25A-984BF66C42C4}" sibTransId="{C8F2BFE1-DE89-456A-98D4-63275841E75E}"/>
    <dgm:cxn modelId="{1418964D-52D2-43A7-9E90-AF774A471E07}" type="presOf" srcId="{51A6CA89-7416-4233-A9EE-11EF585832C3}" destId="{D094B06D-50CC-4A07-B788-B61F0372EF05}" srcOrd="0" destOrd="0" presId="urn:microsoft.com/office/officeart/2005/8/layout/hierarchy2"/>
    <dgm:cxn modelId="{40C4116F-2F3F-4598-9EE5-7D923FF759B5}" srcId="{5ACBC10E-4621-42D7-8CC4-1B6EE7C01235}" destId="{922BD629-43DD-48E8-8C61-18A6BBCC84DB}" srcOrd="1" destOrd="0" parTransId="{E36A34E9-566D-42DF-BB3A-6ECF5824BEA0}" sibTransId="{6C6879A7-07A5-43DA-ACE4-8A51CEC1677E}"/>
    <dgm:cxn modelId="{EB534851-204D-48C6-939A-017D31759942}" srcId="{CEE86A53-D043-44E3-9492-6E73FE1032E9}" destId="{5ACBC10E-4621-42D7-8CC4-1B6EE7C01235}" srcOrd="0" destOrd="0" parTransId="{8B339470-1CB1-4D6D-BBB6-A595720BFE60}" sibTransId="{E62C3667-98CB-45CB-ABB9-64B67BCD6F4A}"/>
    <dgm:cxn modelId="{C07A7151-E821-4445-99BA-84729D7D97D2}" srcId="{59B50A70-8C8B-4F8F-92B2-38B87F5FDFDF}" destId="{3CDBB65D-A748-4EDA-A90D-4430DB242C4C}" srcOrd="1" destOrd="0" parTransId="{433A1971-0249-4483-9095-05E6BFFBBBAF}" sibTransId="{FCCF76B6-4E6C-484A-B2B1-61DD506EA1D4}"/>
    <dgm:cxn modelId="{F3389651-7FA5-4AD8-A197-044968EE9BA1}" type="presOf" srcId="{B2F182D8-7AAA-4596-8232-40BBBCA4282E}" destId="{84589C9A-4FBB-4A7F-BA5F-3D6E15CCE795}" srcOrd="0" destOrd="0" presId="urn:microsoft.com/office/officeart/2005/8/layout/hierarchy2"/>
    <dgm:cxn modelId="{E4730385-A70A-4334-9FD2-ED128310DCFF}" type="presOf" srcId="{7DFA9F46-BFCF-4B5C-B5FF-A0816A8ADF39}" destId="{BB5FADB5-4A2C-47BC-B6C0-0A7B8A55A601}" srcOrd="1" destOrd="0" presId="urn:microsoft.com/office/officeart/2005/8/layout/hierarchy2"/>
    <dgm:cxn modelId="{975B038A-3BD8-42FF-918C-5A0450778FC3}" type="presOf" srcId="{CEE86A53-D043-44E3-9492-6E73FE1032E9}" destId="{A0E02918-BC66-4663-B910-BE8F24DE14A5}" srcOrd="0" destOrd="0" presId="urn:microsoft.com/office/officeart/2005/8/layout/hierarchy2"/>
    <dgm:cxn modelId="{8DA14D91-1DBA-4841-9646-3E65E92B0C23}" type="presOf" srcId="{922BD629-43DD-48E8-8C61-18A6BBCC84DB}" destId="{726AE095-667D-41EA-A3EB-652F355D7382}" srcOrd="0" destOrd="0" presId="urn:microsoft.com/office/officeart/2005/8/layout/hierarchy2"/>
    <dgm:cxn modelId="{D7F66A92-FCFE-478E-B872-CC8C19E67B4B}" type="presOf" srcId="{6C2FCC2B-9CD6-473A-B25A-984BF66C42C4}" destId="{D0D4AC05-AC00-4375-AF45-AA09BD408693}" srcOrd="1" destOrd="0" presId="urn:microsoft.com/office/officeart/2005/8/layout/hierarchy2"/>
    <dgm:cxn modelId="{4637249B-3A54-4043-8E49-FDCBB9BE8396}" type="presOf" srcId="{D684235D-BA22-4634-BFC2-7CDBE0CB91EA}" destId="{5BCD8A0C-BD02-465B-819A-96C77F4A4378}" srcOrd="1" destOrd="0" presId="urn:microsoft.com/office/officeart/2005/8/layout/hierarchy2"/>
    <dgm:cxn modelId="{24B5929B-1A82-495D-B362-4C31272F8ECA}" type="presOf" srcId="{EE2D2E89-2AD6-4A88-9C46-635C90FD902D}" destId="{0DD54FF8-F495-4573-BF5B-EB38DDC05EDA}" srcOrd="0" destOrd="0" presId="urn:microsoft.com/office/officeart/2005/8/layout/hierarchy2"/>
    <dgm:cxn modelId="{83E7A59C-1560-4DCF-BC68-C9AD013DF26E}" type="presOf" srcId="{6C2FCC2B-9CD6-473A-B25A-984BF66C42C4}" destId="{637B380E-12A1-4C93-B86F-83D75A52011B}" srcOrd="0" destOrd="0" presId="urn:microsoft.com/office/officeart/2005/8/layout/hierarchy2"/>
    <dgm:cxn modelId="{D2F36CBD-EFE1-4F93-9E2E-40E973C77197}" type="presOf" srcId="{59B50A70-8C8B-4F8F-92B2-38B87F5FDFDF}" destId="{69CFEB72-03DB-4CBF-994B-CBF57621CA35}" srcOrd="0" destOrd="0" presId="urn:microsoft.com/office/officeart/2005/8/layout/hierarchy2"/>
    <dgm:cxn modelId="{D8D56CCC-CABE-4AC5-A865-4AA352A3582E}" type="presOf" srcId="{B89071F8-4408-4C08-AA87-B1477C3337E1}" destId="{641DA17B-1D09-4288-9748-0FDF98D4F86A}" srcOrd="1" destOrd="0" presId="urn:microsoft.com/office/officeart/2005/8/layout/hierarchy2"/>
    <dgm:cxn modelId="{8933B3D0-40C0-4409-82F9-9A8B6B66916C}" type="presOf" srcId="{7DFA9F46-BFCF-4B5C-B5FF-A0816A8ADF39}" destId="{7A2B5378-286A-4B32-B920-EE105DC70040}" srcOrd="0" destOrd="0" presId="urn:microsoft.com/office/officeart/2005/8/layout/hierarchy2"/>
    <dgm:cxn modelId="{83FE7AD1-85BD-44DF-9A66-4EB71F660D00}" type="presOf" srcId="{E36A34E9-566D-42DF-BB3A-6ECF5824BEA0}" destId="{E52BA1CC-417A-4741-978E-270930765A55}" srcOrd="1" destOrd="0" presId="urn:microsoft.com/office/officeart/2005/8/layout/hierarchy2"/>
    <dgm:cxn modelId="{88B498D1-BC69-40E4-9224-1119F74BA961}" type="presOf" srcId="{433A1971-0249-4483-9095-05E6BFFBBBAF}" destId="{194D4AA3-F531-491E-AE7A-53052FBF2627}" srcOrd="1" destOrd="0" presId="urn:microsoft.com/office/officeart/2005/8/layout/hierarchy2"/>
    <dgm:cxn modelId="{D49950DD-CA6C-4401-827B-C8FB7737A0C3}" type="presOf" srcId="{B89071F8-4408-4C08-AA87-B1477C3337E1}" destId="{4326691A-989B-4835-8F93-4BE7C4531402}" srcOrd="0" destOrd="0" presId="urn:microsoft.com/office/officeart/2005/8/layout/hierarchy2"/>
    <dgm:cxn modelId="{3D4E5BEB-2C88-4C0B-A264-554FFB308F69}" srcId="{5ACBC10E-4621-42D7-8CC4-1B6EE7C01235}" destId="{59B50A70-8C8B-4F8F-92B2-38B87F5FDFDF}" srcOrd="0" destOrd="0" parTransId="{B89071F8-4408-4C08-AA87-B1477C3337E1}" sibTransId="{E1EFBEAE-3597-4EC6-9496-C00B230BF4B8}"/>
    <dgm:cxn modelId="{8B5F3DF3-3775-4128-97E2-CD15D4D8A102}" type="presOf" srcId="{5ACBC10E-4621-42D7-8CC4-1B6EE7C01235}" destId="{A642459B-26D5-4C34-B273-C030075D59C4}" srcOrd="0" destOrd="0" presId="urn:microsoft.com/office/officeart/2005/8/layout/hierarchy2"/>
    <dgm:cxn modelId="{A467913F-82EF-43A9-9247-EB39A1C01854}" type="presParOf" srcId="{A0E02918-BC66-4663-B910-BE8F24DE14A5}" destId="{A30D3269-9113-4EB9-BC78-AC5FCF95E695}" srcOrd="0" destOrd="0" presId="urn:microsoft.com/office/officeart/2005/8/layout/hierarchy2"/>
    <dgm:cxn modelId="{B2DCADA5-C25D-41FB-9E7E-17BDCE440030}" type="presParOf" srcId="{A30D3269-9113-4EB9-BC78-AC5FCF95E695}" destId="{A642459B-26D5-4C34-B273-C030075D59C4}" srcOrd="0" destOrd="0" presId="urn:microsoft.com/office/officeart/2005/8/layout/hierarchy2"/>
    <dgm:cxn modelId="{3CB931AD-76BC-413B-B26A-36D0DD9BA5D4}" type="presParOf" srcId="{A30D3269-9113-4EB9-BC78-AC5FCF95E695}" destId="{7B28EB0B-A5E6-4BE7-B357-2580A69291D7}" srcOrd="1" destOrd="0" presId="urn:microsoft.com/office/officeart/2005/8/layout/hierarchy2"/>
    <dgm:cxn modelId="{AAE1E3DE-8B9F-4C0F-91B5-E8C76E7126F1}" type="presParOf" srcId="{7B28EB0B-A5E6-4BE7-B357-2580A69291D7}" destId="{4326691A-989B-4835-8F93-4BE7C4531402}" srcOrd="0" destOrd="0" presId="urn:microsoft.com/office/officeart/2005/8/layout/hierarchy2"/>
    <dgm:cxn modelId="{95697AF2-7F4E-455D-A4E3-EC492AC853FD}" type="presParOf" srcId="{4326691A-989B-4835-8F93-4BE7C4531402}" destId="{641DA17B-1D09-4288-9748-0FDF98D4F86A}" srcOrd="0" destOrd="0" presId="urn:microsoft.com/office/officeart/2005/8/layout/hierarchy2"/>
    <dgm:cxn modelId="{40ED46D4-C146-4FA5-BAA1-EB97FA945011}" type="presParOf" srcId="{7B28EB0B-A5E6-4BE7-B357-2580A69291D7}" destId="{23A1EB34-B28C-4A69-BB60-E4952EE831D5}" srcOrd="1" destOrd="0" presId="urn:microsoft.com/office/officeart/2005/8/layout/hierarchy2"/>
    <dgm:cxn modelId="{5BD92E5C-A4F6-4B0B-95C1-159A3D003782}" type="presParOf" srcId="{23A1EB34-B28C-4A69-BB60-E4952EE831D5}" destId="{69CFEB72-03DB-4CBF-994B-CBF57621CA35}" srcOrd="0" destOrd="0" presId="urn:microsoft.com/office/officeart/2005/8/layout/hierarchy2"/>
    <dgm:cxn modelId="{AB49696E-ECDC-43C4-ADAD-01EF141436A1}" type="presParOf" srcId="{23A1EB34-B28C-4A69-BB60-E4952EE831D5}" destId="{32B91B3D-7C54-4964-B434-244FF5CD987B}" srcOrd="1" destOrd="0" presId="urn:microsoft.com/office/officeart/2005/8/layout/hierarchy2"/>
    <dgm:cxn modelId="{101BD0F1-E841-4DDD-90A6-40F18F42FDA6}" type="presParOf" srcId="{32B91B3D-7C54-4964-B434-244FF5CD987B}" destId="{7A2B5378-286A-4B32-B920-EE105DC70040}" srcOrd="0" destOrd="0" presId="urn:microsoft.com/office/officeart/2005/8/layout/hierarchy2"/>
    <dgm:cxn modelId="{E71C6255-1F83-469A-A43F-AE8FC26CF360}" type="presParOf" srcId="{7A2B5378-286A-4B32-B920-EE105DC70040}" destId="{BB5FADB5-4A2C-47BC-B6C0-0A7B8A55A601}" srcOrd="0" destOrd="0" presId="urn:microsoft.com/office/officeart/2005/8/layout/hierarchy2"/>
    <dgm:cxn modelId="{E3989ABE-B858-43A8-A198-32377DB603AB}" type="presParOf" srcId="{32B91B3D-7C54-4964-B434-244FF5CD987B}" destId="{4D8B5F09-D465-4F2F-80E1-05CA50FC3E3E}" srcOrd="1" destOrd="0" presId="urn:microsoft.com/office/officeart/2005/8/layout/hierarchy2"/>
    <dgm:cxn modelId="{E431EAFB-5D44-4029-AFB6-E8CEB4C9B2D7}" type="presParOf" srcId="{4D8B5F09-D465-4F2F-80E1-05CA50FC3E3E}" destId="{A8308C32-D9C1-4812-AB7E-91A12B087467}" srcOrd="0" destOrd="0" presId="urn:microsoft.com/office/officeart/2005/8/layout/hierarchy2"/>
    <dgm:cxn modelId="{B71A0C5B-8AC1-4CB5-A1C5-BFE3954FE0D7}" type="presParOf" srcId="{4D8B5F09-D465-4F2F-80E1-05CA50FC3E3E}" destId="{A8ECE54F-AFBA-4AB6-A2EE-644528811BB2}" srcOrd="1" destOrd="0" presId="urn:microsoft.com/office/officeart/2005/8/layout/hierarchy2"/>
    <dgm:cxn modelId="{97EB0735-8198-4B6D-9A7B-C1FAB6F0F61B}" type="presParOf" srcId="{32B91B3D-7C54-4964-B434-244FF5CD987B}" destId="{983FAA94-F912-46FF-BC45-299EA6AB7EF7}" srcOrd="2" destOrd="0" presId="urn:microsoft.com/office/officeart/2005/8/layout/hierarchy2"/>
    <dgm:cxn modelId="{02BA045A-1EB7-46F5-9639-B88CC2C27C83}" type="presParOf" srcId="{983FAA94-F912-46FF-BC45-299EA6AB7EF7}" destId="{194D4AA3-F531-491E-AE7A-53052FBF2627}" srcOrd="0" destOrd="0" presId="urn:microsoft.com/office/officeart/2005/8/layout/hierarchy2"/>
    <dgm:cxn modelId="{C16C001F-2FDC-4EC7-87EE-43F9C6289B1A}" type="presParOf" srcId="{32B91B3D-7C54-4964-B434-244FF5CD987B}" destId="{29F04E37-9084-4CF3-8803-E79E52B34EEF}" srcOrd="3" destOrd="0" presId="urn:microsoft.com/office/officeart/2005/8/layout/hierarchy2"/>
    <dgm:cxn modelId="{3EE22553-274A-4E95-A121-E812F3A04B4C}" type="presParOf" srcId="{29F04E37-9084-4CF3-8803-E79E52B34EEF}" destId="{3B0F3D3B-5A2B-4C49-B536-8387C566EB3F}" srcOrd="0" destOrd="0" presId="urn:microsoft.com/office/officeart/2005/8/layout/hierarchy2"/>
    <dgm:cxn modelId="{A8CB10F4-FE66-4579-8B9C-AA26D600B04D}" type="presParOf" srcId="{29F04E37-9084-4CF3-8803-E79E52B34EEF}" destId="{42127FC6-7B82-45A7-9184-A0A94A2A4517}" srcOrd="1" destOrd="0" presId="urn:microsoft.com/office/officeart/2005/8/layout/hierarchy2"/>
    <dgm:cxn modelId="{EC9A8A70-16C5-435B-8524-A0C257780E1C}" type="presParOf" srcId="{7B28EB0B-A5E6-4BE7-B357-2580A69291D7}" destId="{65527DB2-FC7F-46A5-BEEB-8CF59E474D86}" srcOrd="2" destOrd="0" presId="urn:microsoft.com/office/officeart/2005/8/layout/hierarchy2"/>
    <dgm:cxn modelId="{D51B3369-D380-4B31-8D11-99DC7A64C1C1}" type="presParOf" srcId="{65527DB2-FC7F-46A5-BEEB-8CF59E474D86}" destId="{E52BA1CC-417A-4741-978E-270930765A55}" srcOrd="0" destOrd="0" presId="urn:microsoft.com/office/officeart/2005/8/layout/hierarchy2"/>
    <dgm:cxn modelId="{09A810C7-5855-4D5A-917A-92267A5571C6}" type="presParOf" srcId="{7B28EB0B-A5E6-4BE7-B357-2580A69291D7}" destId="{2E7C371C-4C14-480C-859F-AB53E6832FEF}" srcOrd="3" destOrd="0" presId="urn:microsoft.com/office/officeart/2005/8/layout/hierarchy2"/>
    <dgm:cxn modelId="{DE65716B-4895-494A-9B1B-3B261666528D}" type="presParOf" srcId="{2E7C371C-4C14-480C-859F-AB53E6832FEF}" destId="{726AE095-667D-41EA-A3EB-652F355D7382}" srcOrd="0" destOrd="0" presId="urn:microsoft.com/office/officeart/2005/8/layout/hierarchy2"/>
    <dgm:cxn modelId="{1E9AA7B1-F26A-456C-B871-8BAFA08224F3}" type="presParOf" srcId="{2E7C371C-4C14-480C-859F-AB53E6832FEF}" destId="{69793E94-E251-401E-86A2-F91FEEA51C23}" srcOrd="1" destOrd="0" presId="urn:microsoft.com/office/officeart/2005/8/layout/hierarchy2"/>
    <dgm:cxn modelId="{F145E092-20D9-4CF0-BD56-0CF77EFF0597}" type="presParOf" srcId="{69793E94-E251-401E-86A2-F91FEEA51C23}" destId="{DEF867BB-2BE3-4BB0-B026-8AC1FEA2B7F6}" srcOrd="0" destOrd="0" presId="urn:microsoft.com/office/officeart/2005/8/layout/hierarchy2"/>
    <dgm:cxn modelId="{12CD1883-6CE4-4B24-965D-5F84B0A40679}" type="presParOf" srcId="{DEF867BB-2BE3-4BB0-B026-8AC1FEA2B7F6}" destId="{5BCD8A0C-BD02-465B-819A-96C77F4A4378}" srcOrd="0" destOrd="0" presId="urn:microsoft.com/office/officeart/2005/8/layout/hierarchy2"/>
    <dgm:cxn modelId="{20A68DE4-7819-455D-937C-7C4A43668505}" type="presParOf" srcId="{69793E94-E251-401E-86A2-F91FEEA51C23}" destId="{AC092972-B1A3-4077-8087-C9EFBECBCB8E}" srcOrd="1" destOrd="0" presId="urn:microsoft.com/office/officeart/2005/8/layout/hierarchy2"/>
    <dgm:cxn modelId="{7CC1CFB0-84E8-4491-8AF7-E1BECFD51054}" type="presParOf" srcId="{AC092972-B1A3-4077-8087-C9EFBECBCB8E}" destId="{D094B06D-50CC-4A07-B788-B61F0372EF05}" srcOrd="0" destOrd="0" presId="urn:microsoft.com/office/officeart/2005/8/layout/hierarchy2"/>
    <dgm:cxn modelId="{C0789135-AFC0-430A-9AAF-F8C7C8C7AAF7}" type="presParOf" srcId="{AC092972-B1A3-4077-8087-C9EFBECBCB8E}" destId="{DBC830B1-49F9-4727-A93B-AFF950B50828}" srcOrd="1" destOrd="0" presId="urn:microsoft.com/office/officeart/2005/8/layout/hierarchy2"/>
    <dgm:cxn modelId="{2B6BDA25-1690-40FA-934C-B8183FFA0C16}" type="presParOf" srcId="{69793E94-E251-401E-86A2-F91FEEA51C23}" destId="{637B380E-12A1-4C93-B86F-83D75A52011B}" srcOrd="2" destOrd="0" presId="urn:microsoft.com/office/officeart/2005/8/layout/hierarchy2"/>
    <dgm:cxn modelId="{1876DE25-9A47-4DC3-85DB-8C948C5D26EE}" type="presParOf" srcId="{637B380E-12A1-4C93-B86F-83D75A52011B}" destId="{D0D4AC05-AC00-4375-AF45-AA09BD408693}" srcOrd="0" destOrd="0" presId="urn:microsoft.com/office/officeart/2005/8/layout/hierarchy2"/>
    <dgm:cxn modelId="{CDC6D32A-D832-462D-A64F-D33306551D07}" type="presParOf" srcId="{69793E94-E251-401E-86A2-F91FEEA51C23}" destId="{24CCB844-C92F-46AC-B35E-FBFC324BE063}" srcOrd="3" destOrd="0" presId="urn:microsoft.com/office/officeart/2005/8/layout/hierarchy2"/>
    <dgm:cxn modelId="{DE6DC575-6C5A-42A2-A901-BF9A8462AB99}" type="presParOf" srcId="{24CCB844-C92F-46AC-B35E-FBFC324BE063}" destId="{84589C9A-4FBB-4A7F-BA5F-3D6E15CCE795}" srcOrd="0" destOrd="0" presId="urn:microsoft.com/office/officeart/2005/8/layout/hierarchy2"/>
    <dgm:cxn modelId="{2BC9A086-2C5A-4DA1-8CA1-121DE549803A}" type="presParOf" srcId="{24CCB844-C92F-46AC-B35E-FBFC324BE063}" destId="{B0C4F8D3-9798-42B0-B373-C04CCD4751BC}" srcOrd="1" destOrd="0" presId="urn:microsoft.com/office/officeart/2005/8/layout/hierarchy2"/>
    <dgm:cxn modelId="{CAE6A58A-A436-4875-BC80-DA28EF11F78E}" type="presParOf" srcId="{69793E94-E251-401E-86A2-F91FEEA51C23}" destId="{01DA824D-B844-4616-AE1C-6CD11976E9D7}" srcOrd="4" destOrd="0" presId="urn:microsoft.com/office/officeart/2005/8/layout/hierarchy2"/>
    <dgm:cxn modelId="{61C0EF03-F857-4A04-8EE0-FC0C05EB0EBC}" type="presParOf" srcId="{01DA824D-B844-4616-AE1C-6CD11976E9D7}" destId="{E8829F48-E010-4BC3-B0A4-BC9945E90554}" srcOrd="0" destOrd="0" presId="urn:microsoft.com/office/officeart/2005/8/layout/hierarchy2"/>
    <dgm:cxn modelId="{E4F95F65-EE58-4D65-AD9F-5643C3D5E924}" type="presParOf" srcId="{69793E94-E251-401E-86A2-F91FEEA51C23}" destId="{19A17169-CA94-4CF8-8988-C6350FC73AC5}" srcOrd="5" destOrd="0" presId="urn:microsoft.com/office/officeart/2005/8/layout/hierarchy2"/>
    <dgm:cxn modelId="{9A91F761-40E0-4076-A361-B3F385A5656D}" type="presParOf" srcId="{19A17169-CA94-4CF8-8988-C6350FC73AC5}" destId="{0DD54FF8-F495-4573-BF5B-EB38DDC05EDA}" srcOrd="0" destOrd="0" presId="urn:microsoft.com/office/officeart/2005/8/layout/hierarchy2"/>
    <dgm:cxn modelId="{849B9F17-BA38-4D74-84AE-F6B5FC095157}" type="presParOf" srcId="{19A17169-CA94-4CF8-8988-C6350FC73AC5}" destId="{BE98E169-A8A4-4EE3-86B5-BD98D3E4F97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9E4C72-6BB5-44C0-BCE3-F17DA9FF3CF4}"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en-US"/>
        </a:p>
      </dgm:t>
    </dgm:pt>
    <dgm:pt modelId="{C787E80D-EFBA-4A5C-9EBC-418672FD3D54}">
      <dgm:prSet phldrT="[Text]" custT="1"/>
      <dgm:spPr/>
      <dgm:t>
        <a:bodyPr vert="vert"/>
        <a:lstStyle/>
        <a:p>
          <a:pPr>
            <a:lnSpc>
              <a:spcPct val="70000"/>
            </a:lnSpc>
          </a:pPr>
          <a:r>
            <a:rPr lang="zh-CN" altLang="en-US" sz="2000" b="1" dirty="0"/>
            <a:t>线上进件</a:t>
          </a:r>
          <a:endParaRPr lang="en-US" sz="2000" b="1" dirty="0"/>
        </a:p>
      </dgm:t>
    </dgm:pt>
    <dgm:pt modelId="{A2CC10F0-7FE0-47D0-90F1-C41DFEBFE000}" type="parTrans" cxnId="{03345C7B-3BCE-4249-8904-CD17878CF323}">
      <dgm:prSet/>
      <dgm:spPr/>
      <dgm:t>
        <a:bodyPr/>
        <a:lstStyle/>
        <a:p>
          <a:endParaRPr lang="en-US" sz="1050"/>
        </a:p>
      </dgm:t>
    </dgm:pt>
    <dgm:pt modelId="{2A27198C-3570-4EC3-BCDD-2B52E4543B68}" type="sibTrans" cxnId="{03345C7B-3BCE-4249-8904-CD17878CF323}">
      <dgm:prSet/>
      <dgm:spPr/>
      <dgm:t>
        <a:bodyPr/>
        <a:lstStyle/>
        <a:p>
          <a:endParaRPr lang="en-US" sz="1050"/>
        </a:p>
      </dgm:t>
    </dgm:pt>
    <dgm:pt modelId="{F371B61E-6B4C-4725-83C7-217326683D63}">
      <dgm:prSet phldrT="[Text]" custT="1"/>
      <dgm:spPr/>
      <dgm:t>
        <a:bodyPr/>
        <a:lstStyle/>
        <a:p>
          <a:r>
            <a:rPr lang="zh-CN" altLang="en-US" sz="1800" b="1" dirty="0">
              <a:latin typeface="微软雅黑" panose="020B0503020204020204" pitchFamily="34" charset="-122"/>
              <a:ea typeface="微软雅黑" panose="020B0503020204020204" pitchFamily="34" charset="-122"/>
            </a:rPr>
            <a:t>商户合作</a:t>
          </a:r>
          <a:endParaRPr lang="en-US" sz="1800" dirty="0"/>
        </a:p>
      </dgm:t>
    </dgm:pt>
    <dgm:pt modelId="{9C150BD1-767B-4D53-A294-93B7B9D56D70}" type="parTrans" cxnId="{001F676E-055A-4641-95BE-E34975B7F9F2}">
      <dgm:prSet custT="1"/>
      <dgm:spPr/>
      <dgm:t>
        <a:bodyPr/>
        <a:lstStyle/>
        <a:p>
          <a:endParaRPr lang="en-US" sz="200"/>
        </a:p>
      </dgm:t>
    </dgm:pt>
    <dgm:pt modelId="{4DF6B147-F006-42AC-A73C-704CAF9E8DCF}" type="sibTrans" cxnId="{001F676E-055A-4641-95BE-E34975B7F9F2}">
      <dgm:prSet/>
      <dgm:spPr/>
      <dgm:t>
        <a:bodyPr/>
        <a:lstStyle/>
        <a:p>
          <a:endParaRPr lang="en-US" sz="1050"/>
        </a:p>
      </dgm:t>
    </dgm:pt>
    <dgm:pt modelId="{AFF957DE-6F2D-4999-ADC2-A9DBF214F3F1}">
      <dgm:prSet phldrT="[Text]" custT="1"/>
      <dgm:spPr/>
      <dgm:t>
        <a:bodyPr/>
        <a:lstStyle/>
        <a:p>
          <a:r>
            <a:rPr lang="zh-CN" altLang="en-US" sz="1800" b="1" dirty="0">
              <a:latin typeface="微软雅黑" panose="020B0503020204020204" pitchFamily="34" charset="-122"/>
              <a:ea typeface="微软雅黑" panose="020B0503020204020204" pitchFamily="34" charset="-122"/>
            </a:rPr>
            <a:t>微信进件</a:t>
          </a:r>
          <a:endParaRPr lang="en-US" sz="1800" dirty="0"/>
        </a:p>
      </dgm:t>
    </dgm:pt>
    <dgm:pt modelId="{C8C953BF-F0CD-4155-83EE-7C7DA9BB53A8}" type="parTrans" cxnId="{67012797-B174-46FB-831E-F999A831264F}">
      <dgm:prSet custT="1"/>
      <dgm:spPr/>
      <dgm:t>
        <a:bodyPr/>
        <a:lstStyle/>
        <a:p>
          <a:endParaRPr lang="en-US" sz="200"/>
        </a:p>
      </dgm:t>
    </dgm:pt>
    <dgm:pt modelId="{145F9AF3-4EC1-4144-AAA1-EF5F35E04245}" type="sibTrans" cxnId="{67012797-B174-46FB-831E-F999A831264F}">
      <dgm:prSet/>
      <dgm:spPr/>
      <dgm:t>
        <a:bodyPr/>
        <a:lstStyle/>
        <a:p>
          <a:endParaRPr lang="en-US" sz="1050"/>
        </a:p>
      </dgm:t>
    </dgm:pt>
    <dgm:pt modelId="{FD94A33D-A66C-4D04-A3BE-012349CBDF38}">
      <dgm:prSet phldrT="[Text]" custT="1"/>
      <dgm:spPr/>
      <dgm:t>
        <a:bodyPr/>
        <a:lstStyle/>
        <a:p>
          <a:r>
            <a:rPr lang="zh-CN" altLang="en-US" sz="1800" b="1" dirty="0">
              <a:latin typeface="微软雅黑" panose="020B0503020204020204" pitchFamily="34" charset="-122"/>
              <a:ea typeface="微软雅黑" panose="020B0503020204020204" pitchFamily="34" charset="-122"/>
            </a:rPr>
            <a:t>移动</a:t>
          </a:r>
          <a:r>
            <a:rPr lang="en-US" altLang="zh-CN" sz="1800" b="1" dirty="0">
              <a:latin typeface="微软雅黑" panose="020B0503020204020204" pitchFamily="34" charset="-122"/>
              <a:ea typeface="微软雅黑" panose="020B0503020204020204" pitchFamily="34" charset="-122"/>
            </a:rPr>
            <a:t>WAP</a:t>
          </a:r>
          <a:endParaRPr lang="en-US" sz="1800" dirty="0"/>
        </a:p>
      </dgm:t>
    </dgm:pt>
    <dgm:pt modelId="{6B39A0BD-F386-4AD7-AA47-E38A35050CAE}" type="parTrans" cxnId="{C80B7551-A184-4850-BAD3-4D452409A84C}">
      <dgm:prSet custT="1"/>
      <dgm:spPr/>
      <dgm:t>
        <a:bodyPr/>
        <a:lstStyle/>
        <a:p>
          <a:endParaRPr lang="en-US" sz="200"/>
        </a:p>
      </dgm:t>
    </dgm:pt>
    <dgm:pt modelId="{904DB63D-11C9-42C6-937D-FB1BD4505069}" type="sibTrans" cxnId="{C80B7551-A184-4850-BAD3-4D452409A84C}">
      <dgm:prSet/>
      <dgm:spPr/>
      <dgm:t>
        <a:bodyPr/>
        <a:lstStyle/>
        <a:p>
          <a:endParaRPr lang="en-US" sz="1050"/>
        </a:p>
      </dgm:t>
    </dgm:pt>
    <dgm:pt modelId="{02739733-A881-47EC-A352-7CE42E421739}">
      <dgm:prSet phldrT="[Text]" custT="1"/>
      <dgm:spPr/>
      <dgm:t>
        <a:bodyPr/>
        <a:lstStyle/>
        <a:p>
          <a:r>
            <a:rPr lang="en-US" altLang="zh-CN" sz="1800" b="1" dirty="0">
              <a:latin typeface="微软雅黑" panose="020B0503020204020204" pitchFamily="34" charset="-122"/>
              <a:ea typeface="微软雅黑" panose="020B0503020204020204" pitchFamily="34" charset="-122"/>
            </a:rPr>
            <a:t>PC</a:t>
          </a:r>
          <a:r>
            <a:rPr lang="zh-CN" altLang="en-US" sz="1800" b="1" dirty="0">
              <a:latin typeface="微软雅黑" panose="020B0503020204020204" pitchFamily="34" charset="-122"/>
              <a:ea typeface="微软雅黑" panose="020B0503020204020204" pitchFamily="34" charset="-122"/>
            </a:rPr>
            <a:t>填表</a:t>
          </a:r>
          <a:endParaRPr lang="en-US" sz="1800" dirty="0"/>
        </a:p>
      </dgm:t>
    </dgm:pt>
    <dgm:pt modelId="{21F17AC7-FE9D-488F-A5BA-F0B8F2E16D30}" type="parTrans" cxnId="{27A1F114-1A7C-4AE2-993D-CA793541477D}">
      <dgm:prSet custT="1"/>
      <dgm:spPr/>
      <dgm:t>
        <a:bodyPr/>
        <a:lstStyle/>
        <a:p>
          <a:endParaRPr lang="en-US" sz="200"/>
        </a:p>
      </dgm:t>
    </dgm:pt>
    <dgm:pt modelId="{ADF27B68-F6DF-45F0-A617-333F073CC250}" type="sibTrans" cxnId="{27A1F114-1A7C-4AE2-993D-CA793541477D}">
      <dgm:prSet/>
      <dgm:spPr/>
      <dgm:t>
        <a:bodyPr/>
        <a:lstStyle/>
        <a:p>
          <a:endParaRPr lang="en-US" sz="1050"/>
        </a:p>
      </dgm:t>
    </dgm:pt>
    <dgm:pt modelId="{AE0C189C-08B6-4334-860F-72FA19C125B3}">
      <dgm:prSet phldrT="[Text]" custT="1"/>
      <dgm:spPr/>
      <dgm:t>
        <a:bodyPr vert="vert"/>
        <a:lstStyle/>
        <a:p>
          <a:r>
            <a:rPr lang="zh-CN" altLang="en-US" sz="2000" b="1" dirty="0"/>
            <a:t>线下进件</a:t>
          </a:r>
          <a:endParaRPr lang="en-US" sz="1600" dirty="0"/>
        </a:p>
      </dgm:t>
    </dgm:pt>
    <dgm:pt modelId="{435DC498-EAB5-496F-8FA3-3E0B3631EA78}" type="parTrans" cxnId="{BC25D689-BEAC-4675-9BF5-18DF3CC0A8A5}">
      <dgm:prSet/>
      <dgm:spPr/>
      <dgm:t>
        <a:bodyPr/>
        <a:lstStyle/>
        <a:p>
          <a:endParaRPr lang="en-US" sz="1050"/>
        </a:p>
      </dgm:t>
    </dgm:pt>
    <dgm:pt modelId="{CB7FD0C6-EA31-4984-82EB-210B5A223146}" type="sibTrans" cxnId="{BC25D689-BEAC-4675-9BF5-18DF3CC0A8A5}">
      <dgm:prSet/>
      <dgm:spPr/>
      <dgm:t>
        <a:bodyPr/>
        <a:lstStyle/>
        <a:p>
          <a:endParaRPr lang="en-US" sz="1050"/>
        </a:p>
      </dgm:t>
    </dgm:pt>
    <dgm:pt modelId="{5F84D9E7-41CF-4ECD-85CA-A5F542090B43}" type="pres">
      <dgm:prSet presAssocID="{6A9E4C72-6BB5-44C0-BCE3-F17DA9FF3CF4}" presName="Name0" presStyleCnt="0">
        <dgm:presLayoutVars>
          <dgm:chPref val="1"/>
          <dgm:dir/>
          <dgm:animOne val="branch"/>
          <dgm:animLvl val="lvl"/>
          <dgm:resizeHandles val="exact"/>
        </dgm:presLayoutVars>
      </dgm:prSet>
      <dgm:spPr/>
    </dgm:pt>
    <dgm:pt modelId="{EE29AC37-7053-44FE-9FB6-BC6F7578B8BF}" type="pres">
      <dgm:prSet presAssocID="{C787E80D-EFBA-4A5C-9EBC-418672FD3D54}" presName="root1" presStyleCnt="0"/>
      <dgm:spPr/>
    </dgm:pt>
    <dgm:pt modelId="{14C3CC6D-D61B-41CF-971C-45B0E528C293}" type="pres">
      <dgm:prSet presAssocID="{C787E80D-EFBA-4A5C-9EBC-418672FD3D54}" presName="LevelOneTextNode" presStyleLbl="node0" presStyleIdx="0" presStyleCnt="2">
        <dgm:presLayoutVars>
          <dgm:chPref val="3"/>
        </dgm:presLayoutVars>
      </dgm:prSet>
      <dgm:spPr/>
    </dgm:pt>
    <dgm:pt modelId="{EFA6BCF1-FED7-419E-9A8D-D39A2E89352D}" type="pres">
      <dgm:prSet presAssocID="{C787E80D-EFBA-4A5C-9EBC-418672FD3D54}" presName="level2hierChild" presStyleCnt="0"/>
      <dgm:spPr/>
    </dgm:pt>
    <dgm:pt modelId="{E46847B3-84E9-4D59-844E-1C419E870EBC}" type="pres">
      <dgm:prSet presAssocID="{9C150BD1-767B-4D53-A294-93B7B9D56D70}" presName="conn2-1" presStyleLbl="parChTrans1D2" presStyleIdx="0" presStyleCnt="4"/>
      <dgm:spPr/>
    </dgm:pt>
    <dgm:pt modelId="{43C9887D-2CF4-4AAA-8A16-785552375D0D}" type="pres">
      <dgm:prSet presAssocID="{9C150BD1-767B-4D53-A294-93B7B9D56D70}" presName="connTx" presStyleLbl="parChTrans1D2" presStyleIdx="0" presStyleCnt="4"/>
      <dgm:spPr/>
    </dgm:pt>
    <dgm:pt modelId="{A9E09865-9861-42B5-97B9-9D66C2AC0B11}" type="pres">
      <dgm:prSet presAssocID="{F371B61E-6B4C-4725-83C7-217326683D63}" presName="root2" presStyleCnt="0"/>
      <dgm:spPr/>
    </dgm:pt>
    <dgm:pt modelId="{6CE9092A-1E9D-4768-8F40-304D55857FE4}" type="pres">
      <dgm:prSet presAssocID="{F371B61E-6B4C-4725-83C7-217326683D63}" presName="LevelTwoTextNode" presStyleLbl="node2" presStyleIdx="0" presStyleCnt="4">
        <dgm:presLayoutVars>
          <dgm:chPref val="3"/>
        </dgm:presLayoutVars>
      </dgm:prSet>
      <dgm:spPr/>
    </dgm:pt>
    <dgm:pt modelId="{CB4D1339-0EE9-4194-8741-631DB7CDE1EB}" type="pres">
      <dgm:prSet presAssocID="{F371B61E-6B4C-4725-83C7-217326683D63}" presName="level3hierChild" presStyleCnt="0"/>
      <dgm:spPr/>
    </dgm:pt>
    <dgm:pt modelId="{FB1EB909-DC44-4A49-A73F-4F9F942174B6}" type="pres">
      <dgm:prSet presAssocID="{C8C953BF-F0CD-4155-83EE-7C7DA9BB53A8}" presName="conn2-1" presStyleLbl="parChTrans1D2" presStyleIdx="1" presStyleCnt="4"/>
      <dgm:spPr/>
    </dgm:pt>
    <dgm:pt modelId="{091AD839-399A-439A-A382-088A4A16424F}" type="pres">
      <dgm:prSet presAssocID="{C8C953BF-F0CD-4155-83EE-7C7DA9BB53A8}" presName="connTx" presStyleLbl="parChTrans1D2" presStyleIdx="1" presStyleCnt="4"/>
      <dgm:spPr/>
    </dgm:pt>
    <dgm:pt modelId="{07D36735-C00D-417E-93A3-B61D64E7326C}" type="pres">
      <dgm:prSet presAssocID="{AFF957DE-6F2D-4999-ADC2-A9DBF214F3F1}" presName="root2" presStyleCnt="0"/>
      <dgm:spPr/>
    </dgm:pt>
    <dgm:pt modelId="{8AF1BD86-041B-4C2E-90DC-120791D76631}" type="pres">
      <dgm:prSet presAssocID="{AFF957DE-6F2D-4999-ADC2-A9DBF214F3F1}" presName="LevelTwoTextNode" presStyleLbl="node2" presStyleIdx="1" presStyleCnt="4">
        <dgm:presLayoutVars>
          <dgm:chPref val="3"/>
        </dgm:presLayoutVars>
      </dgm:prSet>
      <dgm:spPr/>
    </dgm:pt>
    <dgm:pt modelId="{72A11CAB-FCCC-4109-A6AE-46C29AF9489C}" type="pres">
      <dgm:prSet presAssocID="{AFF957DE-6F2D-4999-ADC2-A9DBF214F3F1}" presName="level3hierChild" presStyleCnt="0"/>
      <dgm:spPr/>
    </dgm:pt>
    <dgm:pt modelId="{DD1E43C0-0F70-4D9B-B5C2-C5F286302655}" type="pres">
      <dgm:prSet presAssocID="{6B39A0BD-F386-4AD7-AA47-E38A35050CAE}" presName="conn2-1" presStyleLbl="parChTrans1D2" presStyleIdx="2" presStyleCnt="4"/>
      <dgm:spPr/>
    </dgm:pt>
    <dgm:pt modelId="{AA9D6F38-8A85-4743-BCB8-70E7EC9D258A}" type="pres">
      <dgm:prSet presAssocID="{6B39A0BD-F386-4AD7-AA47-E38A35050CAE}" presName="connTx" presStyleLbl="parChTrans1D2" presStyleIdx="2" presStyleCnt="4"/>
      <dgm:spPr/>
    </dgm:pt>
    <dgm:pt modelId="{66BA8766-CDCC-4201-8515-FFFD948F2ACB}" type="pres">
      <dgm:prSet presAssocID="{FD94A33D-A66C-4D04-A3BE-012349CBDF38}" presName="root2" presStyleCnt="0"/>
      <dgm:spPr/>
    </dgm:pt>
    <dgm:pt modelId="{F552746C-1F65-4725-9B3A-7597B4685890}" type="pres">
      <dgm:prSet presAssocID="{FD94A33D-A66C-4D04-A3BE-012349CBDF38}" presName="LevelTwoTextNode" presStyleLbl="node2" presStyleIdx="2" presStyleCnt="4">
        <dgm:presLayoutVars>
          <dgm:chPref val="3"/>
        </dgm:presLayoutVars>
      </dgm:prSet>
      <dgm:spPr/>
    </dgm:pt>
    <dgm:pt modelId="{B0CE9840-21FF-4B0A-BD30-7FF35B5E2880}" type="pres">
      <dgm:prSet presAssocID="{FD94A33D-A66C-4D04-A3BE-012349CBDF38}" presName="level3hierChild" presStyleCnt="0"/>
      <dgm:spPr/>
    </dgm:pt>
    <dgm:pt modelId="{D53B118E-A72C-4B88-A8D0-0273388AC5CD}" type="pres">
      <dgm:prSet presAssocID="{21F17AC7-FE9D-488F-A5BA-F0B8F2E16D30}" presName="conn2-1" presStyleLbl="parChTrans1D2" presStyleIdx="3" presStyleCnt="4"/>
      <dgm:spPr/>
    </dgm:pt>
    <dgm:pt modelId="{CD1F7D8B-7708-4CAC-A476-FB510A3F3EF8}" type="pres">
      <dgm:prSet presAssocID="{21F17AC7-FE9D-488F-A5BA-F0B8F2E16D30}" presName="connTx" presStyleLbl="parChTrans1D2" presStyleIdx="3" presStyleCnt="4"/>
      <dgm:spPr/>
    </dgm:pt>
    <dgm:pt modelId="{B5526692-D2F8-490A-9245-104E39064BB1}" type="pres">
      <dgm:prSet presAssocID="{02739733-A881-47EC-A352-7CE42E421739}" presName="root2" presStyleCnt="0"/>
      <dgm:spPr/>
    </dgm:pt>
    <dgm:pt modelId="{766E2890-1426-41A5-A777-FCFF0A5657BD}" type="pres">
      <dgm:prSet presAssocID="{02739733-A881-47EC-A352-7CE42E421739}" presName="LevelTwoTextNode" presStyleLbl="node2" presStyleIdx="3" presStyleCnt="4">
        <dgm:presLayoutVars>
          <dgm:chPref val="3"/>
        </dgm:presLayoutVars>
      </dgm:prSet>
      <dgm:spPr/>
    </dgm:pt>
    <dgm:pt modelId="{A29FDC77-EA91-46A4-A5AB-35505271A6AC}" type="pres">
      <dgm:prSet presAssocID="{02739733-A881-47EC-A352-7CE42E421739}" presName="level3hierChild" presStyleCnt="0"/>
      <dgm:spPr/>
    </dgm:pt>
    <dgm:pt modelId="{06678D08-63DC-4CB2-BAE4-EF081486DD05}" type="pres">
      <dgm:prSet presAssocID="{AE0C189C-08B6-4334-860F-72FA19C125B3}" presName="root1" presStyleCnt="0"/>
      <dgm:spPr/>
    </dgm:pt>
    <dgm:pt modelId="{8AFE0B2A-2725-4518-BDB8-6027206A08F7}" type="pres">
      <dgm:prSet presAssocID="{AE0C189C-08B6-4334-860F-72FA19C125B3}" presName="LevelOneTextNode" presStyleLbl="node0" presStyleIdx="1" presStyleCnt="2" custScaleX="493972" custScaleY="19815">
        <dgm:presLayoutVars>
          <dgm:chPref val="3"/>
        </dgm:presLayoutVars>
      </dgm:prSet>
      <dgm:spPr/>
    </dgm:pt>
    <dgm:pt modelId="{DCECFD00-F59A-4BCD-96C6-B2FC02F60916}" type="pres">
      <dgm:prSet presAssocID="{AE0C189C-08B6-4334-860F-72FA19C125B3}" presName="level2hierChild" presStyleCnt="0"/>
      <dgm:spPr/>
    </dgm:pt>
  </dgm:ptLst>
  <dgm:cxnLst>
    <dgm:cxn modelId="{B37EC203-1F1B-46A3-9A67-7FD52E27D973}" type="presOf" srcId="{21F17AC7-FE9D-488F-A5BA-F0B8F2E16D30}" destId="{CD1F7D8B-7708-4CAC-A476-FB510A3F3EF8}" srcOrd="1" destOrd="0" presId="urn:microsoft.com/office/officeart/2008/layout/HorizontalMultiLevelHierarchy"/>
    <dgm:cxn modelId="{27A1F114-1A7C-4AE2-993D-CA793541477D}" srcId="{C787E80D-EFBA-4A5C-9EBC-418672FD3D54}" destId="{02739733-A881-47EC-A352-7CE42E421739}" srcOrd="3" destOrd="0" parTransId="{21F17AC7-FE9D-488F-A5BA-F0B8F2E16D30}" sibTransId="{ADF27B68-F6DF-45F0-A617-333F073CC250}"/>
    <dgm:cxn modelId="{BC358A32-F3BF-4364-AAED-1F30839211FB}" type="presOf" srcId="{AE0C189C-08B6-4334-860F-72FA19C125B3}" destId="{8AFE0B2A-2725-4518-BDB8-6027206A08F7}" srcOrd="0" destOrd="0" presId="urn:microsoft.com/office/officeart/2008/layout/HorizontalMultiLevelHierarchy"/>
    <dgm:cxn modelId="{16C7AA3D-6A20-449D-B422-03A0080B0972}" type="presOf" srcId="{21F17AC7-FE9D-488F-A5BA-F0B8F2E16D30}" destId="{D53B118E-A72C-4B88-A8D0-0273388AC5CD}" srcOrd="0" destOrd="0" presId="urn:microsoft.com/office/officeart/2008/layout/HorizontalMultiLevelHierarchy"/>
    <dgm:cxn modelId="{A230424B-C760-45F0-A925-2FF976E0FC10}" type="presOf" srcId="{02739733-A881-47EC-A352-7CE42E421739}" destId="{766E2890-1426-41A5-A777-FCFF0A5657BD}" srcOrd="0" destOrd="0" presId="urn:microsoft.com/office/officeart/2008/layout/HorizontalMultiLevelHierarchy"/>
    <dgm:cxn modelId="{62FA0C4D-7664-4C7F-A01A-F46E988D0E9E}" type="presOf" srcId="{F371B61E-6B4C-4725-83C7-217326683D63}" destId="{6CE9092A-1E9D-4768-8F40-304D55857FE4}" srcOrd="0" destOrd="0" presId="urn:microsoft.com/office/officeart/2008/layout/HorizontalMultiLevelHierarchy"/>
    <dgm:cxn modelId="{001F676E-055A-4641-95BE-E34975B7F9F2}" srcId="{C787E80D-EFBA-4A5C-9EBC-418672FD3D54}" destId="{F371B61E-6B4C-4725-83C7-217326683D63}" srcOrd="0" destOrd="0" parTransId="{9C150BD1-767B-4D53-A294-93B7B9D56D70}" sibTransId="{4DF6B147-F006-42AC-A73C-704CAF9E8DCF}"/>
    <dgm:cxn modelId="{C80B7551-A184-4850-BAD3-4D452409A84C}" srcId="{C787E80D-EFBA-4A5C-9EBC-418672FD3D54}" destId="{FD94A33D-A66C-4D04-A3BE-012349CBDF38}" srcOrd="2" destOrd="0" parTransId="{6B39A0BD-F386-4AD7-AA47-E38A35050CAE}" sibTransId="{904DB63D-11C9-42C6-937D-FB1BD4505069}"/>
    <dgm:cxn modelId="{399AD771-25E5-43D8-BD58-1DD44F5D0A68}" type="presOf" srcId="{6B39A0BD-F386-4AD7-AA47-E38A35050CAE}" destId="{DD1E43C0-0F70-4D9B-B5C2-C5F286302655}" srcOrd="0" destOrd="0" presId="urn:microsoft.com/office/officeart/2008/layout/HorizontalMultiLevelHierarchy"/>
    <dgm:cxn modelId="{03345C7B-3BCE-4249-8904-CD17878CF323}" srcId="{6A9E4C72-6BB5-44C0-BCE3-F17DA9FF3CF4}" destId="{C787E80D-EFBA-4A5C-9EBC-418672FD3D54}" srcOrd="0" destOrd="0" parTransId="{A2CC10F0-7FE0-47D0-90F1-C41DFEBFE000}" sibTransId="{2A27198C-3570-4EC3-BCDD-2B52E4543B68}"/>
    <dgm:cxn modelId="{2F867A86-CBF6-496D-8321-2D19FB9F6C4F}" type="presOf" srcId="{C787E80D-EFBA-4A5C-9EBC-418672FD3D54}" destId="{14C3CC6D-D61B-41CF-971C-45B0E528C293}" srcOrd="0" destOrd="0" presId="urn:microsoft.com/office/officeart/2008/layout/HorizontalMultiLevelHierarchy"/>
    <dgm:cxn modelId="{AE80FB86-8C4F-46C3-B5E4-3AC0ADDD725E}" type="presOf" srcId="{C8C953BF-F0CD-4155-83EE-7C7DA9BB53A8}" destId="{091AD839-399A-439A-A382-088A4A16424F}" srcOrd="1" destOrd="0" presId="urn:microsoft.com/office/officeart/2008/layout/HorizontalMultiLevelHierarchy"/>
    <dgm:cxn modelId="{BC25D689-BEAC-4675-9BF5-18DF3CC0A8A5}" srcId="{6A9E4C72-6BB5-44C0-BCE3-F17DA9FF3CF4}" destId="{AE0C189C-08B6-4334-860F-72FA19C125B3}" srcOrd="1" destOrd="0" parTransId="{435DC498-EAB5-496F-8FA3-3E0B3631EA78}" sibTransId="{CB7FD0C6-EA31-4984-82EB-210B5A223146}"/>
    <dgm:cxn modelId="{70B5998C-D462-4790-9755-8D8B8ADC8F22}" type="presOf" srcId="{FD94A33D-A66C-4D04-A3BE-012349CBDF38}" destId="{F552746C-1F65-4725-9B3A-7597B4685890}" srcOrd="0" destOrd="0" presId="urn:microsoft.com/office/officeart/2008/layout/HorizontalMultiLevelHierarchy"/>
    <dgm:cxn modelId="{AFF1BC90-2D8B-4A8B-86F1-2A37326B7551}" type="presOf" srcId="{9C150BD1-767B-4D53-A294-93B7B9D56D70}" destId="{E46847B3-84E9-4D59-844E-1C419E870EBC}" srcOrd="0" destOrd="0" presId="urn:microsoft.com/office/officeart/2008/layout/HorizontalMultiLevelHierarchy"/>
    <dgm:cxn modelId="{67012797-B174-46FB-831E-F999A831264F}" srcId="{C787E80D-EFBA-4A5C-9EBC-418672FD3D54}" destId="{AFF957DE-6F2D-4999-ADC2-A9DBF214F3F1}" srcOrd="1" destOrd="0" parTransId="{C8C953BF-F0CD-4155-83EE-7C7DA9BB53A8}" sibTransId="{145F9AF3-4EC1-4144-AAA1-EF5F35E04245}"/>
    <dgm:cxn modelId="{3C330E99-B14B-44CE-AE3F-355F7CB692F0}" type="presOf" srcId="{6B39A0BD-F386-4AD7-AA47-E38A35050CAE}" destId="{AA9D6F38-8A85-4743-BCB8-70E7EC9D258A}" srcOrd="1" destOrd="0" presId="urn:microsoft.com/office/officeart/2008/layout/HorizontalMultiLevelHierarchy"/>
    <dgm:cxn modelId="{E6391DA5-7DC9-41E5-843E-64991BF2A028}" type="presOf" srcId="{AFF957DE-6F2D-4999-ADC2-A9DBF214F3F1}" destId="{8AF1BD86-041B-4C2E-90DC-120791D76631}" srcOrd="0" destOrd="0" presId="urn:microsoft.com/office/officeart/2008/layout/HorizontalMultiLevelHierarchy"/>
    <dgm:cxn modelId="{4B5DCBB3-69BF-49EA-9C71-2DDFBCE04352}" type="presOf" srcId="{6A9E4C72-6BB5-44C0-BCE3-F17DA9FF3CF4}" destId="{5F84D9E7-41CF-4ECD-85CA-A5F542090B43}" srcOrd="0" destOrd="0" presId="urn:microsoft.com/office/officeart/2008/layout/HorizontalMultiLevelHierarchy"/>
    <dgm:cxn modelId="{385583D8-6229-4CB7-BF41-7C764D20BEAB}" type="presOf" srcId="{9C150BD1-767B-4D53-A294-93B7B9D56D70}" destId="{43C9887D-2CF4-4AAA-8A16-785552375D0D}" srcOrd="1" destOrd="0" presId="urn:microsoft.com/office/officeart/2008/layout/HorizontalMultiLevelHierarchy"/>
    <dgm:cxn modelId="{898633DA-7BCD-45FC-8F56-43C260E87AF9}" type="presOf" srcId="{C8C953BF-F0CD-4155-83EE-7C7DA9BB53A8}" destId="{FB1EB909-DC44-4A49-A73F-4F9F942174B6}" srcOrd="0" destOrd="0" presId="urn:microsoft.com/office/officeart/2008/layout/HorizontalMultiLevelHierarchy"/>
    <dgm:cxn modelId="{3162F8ED-1576-4CA6-BB6E-53CD07E5F7AE}" type="presParOf" srcId="{5F84D9E7-41CF-4ECD-85CA-A5F542090B43}" destId="{EE29AC37-7053-44FE-9FB6-BC6F7578B8BF}" srcOrd="0" destOrd="0" presId="urn:microsoft.com/office/officeart/2008/layout/HorizontalMultiLevelHierarchy"/>
    <dgm:cxn modelId="{B62F0A91-2E66-4501-A748-96A4D043891E}" type="presParOf" srcId="{EE29AC37-7053-44FE-9FB6-BC6F7578B8BF}" destId="{14C3CC6D-D61B-41CF-971C-45B0E528C293}" srcOrd="0" destOrd="0" presId="urn:microsoft.com/office/officeart/2008/layout/HorizontalMultiLevelHierarchy"/>
    <dgm:cxn modelId="{22821F8B-D0D8-4806-9156-D04006E55C76}" type="presParOf" srcId="{EE29AC37-7053-44FE-9FB6-BC6F7578B8BF}" destId="{EFA6BCF1-FED7-419E-9A8D-D39A2E89352D}" srcOrd="1" destOrd="0" presId="urn:microsoft.com/office/officeart/2008/layout/HorizontalMultiLevelHierarchy"/>
    <dgm:cxn modelId="{A83BAE5E-A136-4215-994C-D3E191B3637B}" type="presParOf" srcId="{EFA6BCF1-FED7-419E-9A8D-D39A2E89352D}" destId="{E46847B3-84E9-4D59-844E-1C419E870EBC}" srcOrd="0" destOrd="0" presId="urn:microsoft.com/office/officeart/2008/layout/HorizontalMultiLevelHierarchy"/>
    <dgm:cxn modelId="{1757984B-FB6B-4B9D-8E02-9F89EAF9F6BB}" type="presParOf" srcId="{E46847B3-84E9-4D59-844E-1C419E870EBC}" destId="{43C9887D-2CF4-4AAA-8A16-785552375D0D}" srcOrd="0" destOrd="0" presId="urn:microsoft.com/office/officeart/2008/layout/HorizontalMultiLevelHierarchy"/>
    <dgm:cxn modelId="{DD9F8DB9-6529-4768-B89F-D799E639A1F7}" type="presParOf" srcId="{EFA6BCF1-FED7-419E-9A8D-D39A2E89352D}" destId="{A9E09865-9861-42B5-97B9-9D66C2AC0B11}" srcOrd="1" destOrd="0" presId="urn:microsoft.com/office/officeart/2008/layout/HorizontalMultiLevelHierarchy"/>
    <dgm:cxn modelId="{C0480557-CC4D-4FA2-B1F1-F194D9C6A99F}" type="presParOf" srcId="{A9E09865-9861-42B5-97B9-9D66C2AC0B11}" destId="{6CE9092A-1E9D-4768-8F40-304D55857FE4}" srcOrd="0" destOrd="0" presId="urn:microsoft.com/office/officeart/2008/layout/HorizontalMultiLevelHierarchy"/>
    <dgm:cxn modelId="{F0DDAAF0-016B-471E-9C3C-F9C283D8B885}" type="presParOf" srcId="{A9E09865-9861-42B5-97B9-9D66C2AC0B11}" destId="{CB4D1339-0EE9-4194-8741-631DB7CDE1EB}" srcOrd="1" destOrd="0" presId="urn:microsoft.com/office/officeart/2008/layout/HorizontalMultiLevelHierarchy"/>
    <dgm:cxn modelId="{7C4EE0F3-2E4D-4F83-B34B-DB917EBACAFA}" type="presParOf" srcId="{EFA6BCF1-FED7-419E-9A8D-D39A2E89352D}" destId="{FB1EB909-DC44-4A49-A73F-4F9F942174B6}" srcOrd="2" destOrd="0" presId="urn:microsoft.com/office/officeart/2008/layout/HorizontalMultiLevelHierarchy"/>
    <dgm:cxn modelId="{A15BD6DD-8BFB-4343-A503-E35932EBBD3F}" type="presParOf" srcId="{FB1EB909-DC44-4A49-A73F-4F9F942174B6}" destId="{091AD839-399A-439A-A382-088A4A16424F}" srcOrd="0" destOrd="0" presId="urn:microsoft.com/office/officeart/2008/layout/HorizontalMultiLevelHierarchy"/>
    <dgm:cxn modelId="{E8053A36-BF1F-414A-AC94-D75BC85C3D4A}" type="presParOf" srcId="{EFA6BCF1-FED7-419E-9A8D-D39A2E89352D}" destId="{07D36735-C00D-417E-93A3-B61D64E7326C}" srcOrd="3" destOrd="0" presId="urn:microsoft.com/office/officeart/2008/layout/HorizontalMultiLevelHierarchy"/>
    <dgm:cxn modelId="{45D0A153-1425-4638-A319-83FDFC454567}" type="presParOf" srcId="{07D36735-C00D-417E-93A3-B61D64E7326C}" destId="{8AF1BD86-041B-4C2E-90DC-120791D76631}" srcOrd="0" destOrd="0" presId="urn:microsoft.com/office/officeart/2008/layout/HorizontalMultiLevelHierarchy"/>
    <dgm:cxn modelId="{7C3629A0-FC8A-4848-812B-6E9B218E4244}" type="presParOf" srcId="{07D36735-C00D-417E-93A3-B61D64E7326C}" destId="{72A11CAB-FCCC-4109-A6AE-46C29AF9489C}" srcOrd="1" destOrd="0" presId="urn:microsoft.com/office/officeart/2008/layout/HorizontalMultiLevelHierarchy"/>
    <dgm:cxn modelId="{7FD8718B-85DF-4348-89DA-AC94C32D91FA}" type="presParOf" srcId="{EFA6BCF1-FED7-419E-9A8D-D39A2E89352D}" destId="{DD1E43C0-0F70-4D9B-B5C2-C5F286302655}" srcOrd="4" destOrd="0" presId="urn:microsoft.com/office/officeart/2008/layout/HorizontalMultiLevelHierarchy"/>
    <dgm:cxn modelId="{0EED4930-A378-4980-8171-6C7622061B93}" type="presParOf" srcId="{DD1E43C0-0F70-4D9B-B5C2-C5F286302655}" destId="{AA9D6F38-8A85-4743-BCB8-70E7EC9D258A}" srcOrd="0" destOrd="0" presId="urn:microsoft.com/office/officeart/2008/layout/HorizontalMultiLevelHierarchy"/>
    <dgm:cxn modelId="{926A4E4B-C99E-4BD1-AA0B-8A856F877145}" type="presParOf" srcId="{EFA6BCF1-FED7-419E-9A8D-D39A2E89352D}" destId="{66BA8766-CDCC-4201-8515-FFFD948F2ACB}" srcOrd="5" destOrd="0" presId="urn:microsoft.com/office/officeart/2008/layout/HorizontalMultiLevelHierarchy"/>
    <dgm:cxn modelId="{3DFD7264-B682-47F5-80D1-FFE520690F5E}" type="presParOf" srcId="{66BA8766-CDCC-4201-8515-FFFD948F2ACB}" destId="{F552746C-1F65-4725-9B3A-7597B4685890}" srcOrd="0" destOrd="0" presId="urn:microsoft.com/office/officeart/2008/layout/HorizontalMultiLevelHierarchy"/>
    <dgm:cxn modelId="{C41B01B2-8430-48BB-861F-2E8EFF6B9900}" type="presParOf" srcId="{66BA8766-CDCC-4201-8515-FFFD948F2ACB}" destId="{B0CE9840-21FF-4B0A-BD30-7FF35B5E2880}" srcOrd="1" destOrd="0" presId="urn:microsoft.com/office/officeart/2008/layout/HorizontalMultiLevelHierarchy"/>
    <dgm:cxn modelId="{D7AAE468-FA18-4285-A75C-E4F96BFF971C}" type="presParOf" srcId="{EFA6BCF1-FED7-419E-9A8D-D39A2E89352D}" destId="{D53B118E-A72C-4B88-A8D0-0273388AC5CD}" srcOrd="6" destOrd="0" presId="urn:microsoft.com/office/officeart/2008/layout/HorizontalMultiLevelHierarchy"/>
    <dgm:cxn modelId="{9291ED14-A14D-403A-B766-3C301C9AC02E}" type="presParOf" srcId="{D53B118E-A72C-4B88-A8D0-0273388AC5CD}" destId="{CD1F7D8B-7708-4CAC-A476-FB510A3F3EF8}" srcOrd="0" destOrd="0" presId="urn:microsoft.com/office/officeart/2008/layout/HorizontalMultiLevelHierarchy"/>
    <dgm:cxn modelId="{0DB86EAF-FFE8-4B48-9D67-487CECE38A07}" type="presParOf" srcId="{EFA6BCF1-FED7-419E-9A8D-D39A2E89352D}" destId="{B5526692-D2F8-490A-9245-104E39064BB1}" srcOrd="7" destOrd="0" presId="urn:microsoft.com/office/officeart/2008/layout/HorizontalMultiLevelHierarchy"/>
    <dgm:cxn modelId="{4DD3561D-1556-4240-8CC4-F087F5D23799}" type="presParOf" srcId="{B5526692-D2F8-490A-9245-104E39064BB1}" destId="{766E2890-1426-41A5-A777-FCFF0A5657BD}" srcOrd="0" destOrd="0" presId="urn:microsoft.com/office/officeart/2008/layout/HorizontalMultiLevelHierarchy"/>
    <dgm:cxn modelId="{AD999B1B-423F-4410-A1F5-2547D2DF0974}" type="presParOf" srcId="{B5526692-D2F8-490A-9245-104E39064BB1}" destId="{A29FDC77-EA91-46A4-A5AB-35505271A6AC}" srcOrd="1" destOrd="0" presId="urn:microsoft.com/office/officeart/2008/layout/HorizontalMultiLevelHierarchy"/>
    <dgm:cxn modelId="{586C0DD2-C092-4B8B-B309-29AA6907A7BA}" type="presParOf" srcId="{5F84D9E7-41CF-4ECD-85CA-A5F542090B43}" destId="{06678D08-63DC-4CB2-BAE4-EF081486DD05}" srcOrd="1" destOrd="0" presId="urn:microsoft.com/office/officeart/2008/layout/HorizontalMultiLevelHierarchy"/>
    <dgm:cxn modelId="{F0771732-74FB-41B0-AEFC-A655084FCC2C}" type="presParOf" srcId="{06678D08-63DC-4CB2-BAE4-EF081486DD05}" destId="{8AFE0B2A-2725-4518-BDB8-6027206A08F7}" srcOrd="0" destOrd="0" presId="urn:microsoft.com/office/officeart/2008/layout/HorizontalMultiLevelHierarchy"/>
    <dgm:cxn modelId="{6A905C98-5AC2-4052-9CBB-51C5C3425851}" type="presParOf" srcId="{06678D08-63DC-4CB2-BAE4-EF081486DD05}" destId="{DCECFD00-F59A-4BCD-96C6-B2FC02F60916}"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9E4C72-6BB5-44C0-BCE3-F17DA9FF3CF4}"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en-US"/>
        </a:p>
      </dgm:t>
    </dgm:pt>
    <dgm:pt modelId="{C787E80D-EFBA-4A5C-9EBC-418672FD3D54}">
      <dgm:prSet phldrT="[Text]" custT="1"/>
      <dgm:spPr/>
      <dgm:t>
        <a:bodyPr vert="vert"/>
        <a:lstStyle/>
        <a:p>
          <a:pPr>
            <a:lnSpc>
              <a:spcPct val="70000"/>
            </a:lnSpc>
          </a:pPr>
          <a:r>
            <a:rPr lang="zh-CN" altLang="en-US" sz="2000" b="1" dirty="0"/>
            <a:t>线上进件</a:t>
          </a:r>
          <a:endParaRPr lang="en-US" sz="2000" b="1" dirty="0"/>
        </a:p>
      </dgm:t>
    </dgm:pt>
    <dgm:pt modelId="{A2CC10F0-7FE0-47D0-90F1-C41DFEBFE000}" type="parTrans" cxnId="{03345C7B-3BCE-4249-8904-CD17878CF323}">
      <dgm:prSet/>
      <dgm:spPr/>
      <dgm:t>
        <a:bodyPr/>
        <a:lstStyle/>
        <a:p>
          <a:endParaRPr lang="en-US" sz="1050"/>
        </a:p>
      </dgm:t>
    </dgm:pt>
    <dgm:pt modelId="{2A27198C-3570-4EC3-BCDD-2B52E4543B68}" type="sibTrans" cxnId="{03345C7B-3BCE-4249-8904-CD17878CF323}">
      <dgm:prSet/>
      <dgm:spPr/>
      <dgm:t>
        <a:bodyPr/>
        <a:lstStyle/>
        <a:p>
          <a:endParaRPr lang="en-US" sz="1050"/>
        </a:p>
      </dgm:t>
    </dgm:pt>
    <dgm:pt modelId="{F371B61E-6B4C-4725-83C7-217326683D63}">
      <dgm:prSet phldrT="[Text]" custT="1"/>
      <dgm:spPr/>
      <dgm:t>
        <a:bodyPr/>
        <a:lstStyle/>
        <a:p>
          <a:r>
            <a:rPr lang="zh-CN" altLang="en-US" sz="1800" b="1" dirty="0">
              <a:latin typeface="微软雅黑" panose="020B0503020204020204" pitchFamily="34" charset="-122"/>
              <a:ea typeface="微软雅黑" panose="020B0503020204020204" pitchFamily="34" charset="-122"/>
            </a:rPr>
            <a:t>商户合作</a:t>
          </a:r>
          <a:endParaRPr lang="en-US" sz="1800" dirty="0"/>
        </a:p>
      </dgm:t>
    </dgm:pt>
    <dgm:pt modelId="{9C150BD1-767B-4D53-A294-93B7B9D56D70}" type="parTrans" cxnId="{001F676E-055A-4641-95BE-E34975B7F9F2}">
      <dgm:prSet custT="1"/>
      <dgm:spPr/>
      <dgm:t>
        <a:bodyPr/>
        <a:lstStyle/>
        <a:p>
          <a:endParaRPr lang="en-US" sz="200"/>
        </a:p>
      </dgm:t>
    </dgm:pt>
    <dgm:pt modelId="{4DF6B147-F006-42AC-A73C-704CAF9E8DCF}" type="sibTrans" cxnId="{001F676E-055A-4641-95BE-E34975B7F9F2}">
      <dgm:prSet/>
      <dgm:spPr/>
      <dgm:t>
        <a:bodyPr/>
        <a:lstStyle/>
        <a:p>
          <a:endParaRPr lang="en-US" sz="1050"/>
        </a:p>
      </dgm:t>
    </dgm:pt>
    <dgm:pt modelId="{AFF957DE-6F2D-4999-ADC2-A9DBF214F3F1}">
      <dgm:prSet phldrT="[Text]" custT="1"/>
      <dgm:spPr/>
      <dgm:t>
        <a:bodyPr/>
        <a:lstStyle/>
        <a:p>
          <a:r>
            <a:rPr lang="zh-CN" altLang="en-US" sz="1800" b="1" dirty="0">
              <a:latin typeface="微软雅黑" panose="020B0503020204020204" pitchFamily="34" charset="-122"/>
              <a:ea typeface="微软雅黑" panose="020B0503020204020204" pitchFamily="34" charset="-122"/>
            </a:rPr>
            <a:t>微信进件</a:t>
          </a:r>
          <a:endParaRPr lang="en-US" sz="1800" dirty="0"/>
        </a:p>
      </dgm:t>
    </dgm:pt>
    <dgm:pt modelId="{C8C953BF-F0CD-4155-83EE-7C7DA9BB53A8}" type="parTrans" cxnId="{67012797-B174-46FB-831E-F999A831264F}">
      <dgm:prSet custT="1"/>
      <dgm:spPr/>
      <dgm:t>
        <a:bodyPr/>
        <a:lstStyle/>
        <a:p>
          <a:endParaRPr lang="en-US" sz="200"/>
        </a:p>
      </dgm:t>
    </dgm:pt>
    <dgm:pt modelId="{145F9AF3-4EC1-4144-AAA1-EF5F35E04245}" type="sibTrans" cxnId="{67012797-B174-46FB-831E-F999A831264F}">
      <dgm:prSet/>
      <dgm:spPr/>
      <dgm:t>
        <a:bodyPr/>
        <a:lstStyle/>
        <a:p>
          <a:endParaRPr lang="en-US" sz="1050"/>
        </a:p>
      </dgm:t>
    </dgm:pt>
    <dgm:pt modelId="{FD94A33D-A66C-4D04-A3BE-012349CBDF38}">
      <dgm:prSet phldrT="[Text]" custT="1"/>
      <dgm:spPr/>
      <dgm:t>
        <a:bodyPr/>
        <a:lstStyle/>
        <a:p>
          <a:r>
            <a:rPr lang="zh-CN" altLang="en-US" sz="1800" b="1" dirty="0">
              <a:latin typeface="微软雅黑" panose="020B0503020204020204" pitchFamily="34" charset="-122"/>
              <a:ea typeface="微软雅黑" panose="020B0503020204020204" pitchFamily="34" charset="-122"/>
            </a:rPr>
            <a:t>移动</a:t>
          </a:r>
          <a:r>
            <a:rPr lang="en-US" altLang="zh-CN" sz="1800" b="1" dirty="0">
              <a:latin typeface="微软雅黑" panose="020B0503020204020204" pitchFamily="34" charset="-122"/>
              <a:ea typeface="微软雅黑" panose="020B0503020204020204" pitchFamily="34" charset="-122"/>
            </a:rPr>
            <a:t>WAP</a:t>
          </a:r>
          <a:endParaRPr lang="en-US" sz="1800" dirty="0"/>
        </a:p>
      </dgm:t>
    </dgm:pt>
    <dgm:pt modelId="{6B39A0BD-F386-4AD7-AA47-E38A35050CAE}" type="parTrans" cxnId="{C80B7551-A184-4850-BAD3-4D452409A84C}">
      <dgm:prSet custT="1"/>
      <dgm:spPr/>
      <dgm:t>
        <a:bodyPr/>
        <a:lstStyle/>
        <a:p>
          <a:endParaRPr lang="en-US" sz="200"/>
        </a:p>
      </dgm:t>
    </dgm:pt>
    <dgm:pt modelId="{904DB63D-11C9-42C6-937D-FB1BD4505069}" type="sibTrans" cxnId="{C80B7551-A184-4850-BAD3-4D452409A84C}">
      <dgm:prSet/>
      <dgm:spPr/>
      <dgm:t>
        <a:bodyPr/>
        <a:lstStyle/>
        <a:p>
          <a:endParaRPr lang="en-US" sz="1050"/>
        </a:p>
      </dgm:t>
    </dgm:pt>
    <dgm:pt modelId="{02739733-A881-47EC-A352-7CE42E421739}">
      <dgm:prSet phldrT="[Text]" custT="1"/>
      <dgm:spPr/>
      <dgm:t>
        <a:bodyPr/>
        <a:lstStyle/>
        <a:p>
          <a:r>
            <a:rPr lang="en-US" altLang="zh-CN" sz="1800" b="1" dirty="0">
              <a:latin typeface="微软雅黑" panose="020B0503020204020204" pitchFamily="34" charset="-122"/>
              <a:ea typeface="微软雅黑" panose="020B0503020204020204" pitchFamily="34" charset="-122"/>
            </a:rPr>
            <a:t>PC</a:t>
          </a:r>
          <a:r>
            <a:rPr lang="zh-CN" altLang="en-US" sz="1800" b="1" dirty="0">
              <a:latin typeface="微软雅黑" panose="020B0503020204020204" pitchFamily="34" charset="-122"/>
              <a:ea typeface="微软雅黑" panose="020B0503020204020204" pitchFamily="34" charset="-122"/>
            </a:rPr>
            <a:t>填表</a:t>
          </a:r>
          <a:endParaRPr lang="en-US" sz="1800" dirty="0"/>
        </a:p>
      </dgm:t>
    </dgm:pt>
    <dgm:pt modelId="{21F17AC7-FE9D-488F-A5BA-F0B8F2E16D30}" type="parTrans" cxnId="{27A1F114-1A7C-4AE2-993D-CA793541477D}">
      <dgm:prSet custT="1"/>
      <dgm:spPr/>
      <dgm:t>
        <a:bodyPr/>
        <a:lstStyle/>
        <a:p>
          <a:endParaRPr lang="en-US" sz="200"/>
        </a:p>
      </dgm:t>
    </dgm:pt>
    <dgm:pt modelId="{ADF27B68-F6DF-45F0-A617-333F073CC250}" type="sibTrans" cxnId="{27A1F114-1A7C-4AE2-993D-CA793541477D}">
      <dgm:prSet/>
      <dgm:spPr/>
      <dgm:t>
        <a:bodyPr/>
        <a:lstStyle/>
        <a:p>
          <a:endParaRPr lang="en-US" sz="1050"/>
        </a:p>
      </dgm:t>
    </dgm:pt>
    <dgm:pt modelId="{AE0C189C-08B6-4334-860F-72FA19C125B3}">
      <dgm:prSet phldrT="[Text]" custT="1"/>
      <dgm:spPr/>
      <dgm:t>
        <a:bodyPr vert="vert"/>
        <a:lstStyle/>
        <a:p>
          <a:r>
            <a:rPr lang="zh-CN" altLang="en-US" sz="2000" b="1" dirty="0"/>
            <a:t>线下进件</a:t>
          </a:r>
          <a:endParaRPr lang="en-US" sz="1600" dirty="0"/>
        </a:p>
      </dgm:t>
    </dgm:pt>
    <dgm:pt modelId="{435DC498-EAB5-496F-8FA3-3E0B3631EA78}" type="parTrans" cxnId="{BC25D689-BEAC-4675-9BF5-18DF3CC0A8A5}">
      <dgm:prSet/>
      <dgm:spPr/>
      <dgm:t>
        <a:bodyPr/>
        <a:lstStyle/>
        <a:p>
          <a:endParaRPr lang="en-US" sz="1050"/>
        </a:p>
      </dgm:t>
    </dgm:pt>
    <dgm:pt modelId="{CB7FD0C6-EA31-4984-82EB-210B5A223146}" type="sibTrans" cxnId="{BC25D689-BEAC-4675-9BF5-18DF3CC0A8A5}">
      <dgm:prSet/>
      <dgm:spPr/>
      <dgm:t>
        <a:bodyPr/>
        <a:lstStyle/>
        <a:p>
          <a:endParaRPr lang="en-US" sz="1050"/>
        </a:p>
      </dgm:t>
    </dgm:pt>
    <dgm:pt modelId="{5F84D9E7-41CF-4ECD-85CA-A5F542090B43}" type="pres">
      <dgm:prSet presAssocID="{6A9E4C72-6BB5-44C0-BCE3-F17DA9FF3CF4}" presName="Name0" presStyleCnt="0">
        <dgm:presLayoutVars>
          <dgm:chPref val="1"/>
          <dgm:dir/>
          <dgm:animOne val="branch"/>
          <dgm:animLvl val="lvl"/>
          <dgm:resizeHandles val="exact"/>
        </dgm:presLayoutVars>
      </dgm:prSet>
      <dgm:spPr/>
    </dgm:pt>
    <dgm:pt modelId="{EE29AC37-7053-44FE-9FB6-BC6F7578B8BF}" type="pres">
      <dgm:prSet presAssocID="{C787E80D-EFBA-4A5C-9EBC-418672FD3D54}" presName="root1" presStyleCnt="0"/>
      <dgm:spPr/>
    </dgm:pt>
    <dgm:pt modelId="{14C3CC6D-D61B-41CF-971C-45B0E528C293}" type="pres">
      <dgm:prSet presAssocID="{C787E80D-EFBA-4A5C-9EBC-418672FD3D54}" presName="LevelOneTextNode" presStyleLbl="node0" presStyleIdx="0" presStyleCnt="2">
        <dgm:presLayoutVars>
          <dgm:chPref val="3"/>
        </dgm:presLayoutVars>
      </dgm:prSet>
      <dgm:spPr/>
    </dgm:pt>
    <dgm:pt modelId="{EFA6BCF1-FED7-419E-9A8D-D39A2E89352D}" type="pres">
      <dgm:prSet presAssocID="{C787E80D-EFBA-4A5C-9EBC-418672FD3D54}" presName="level2hierChild" presStyleCnt="0"/>
      <dgm:spPr/>
    </dgm:pt>
    <dgm:pt modelId="{E46847B3-84E9-4D59-844E-1C419E870EBC}" type="pres">
      <dgm:prSet presAssocID="{9C150BD1-767B-4D53-A294-93B7B9D56D70}" presName="conn2-1" presStyleLbl="parChTrans1D2" presStyleIdx="0" presStyleCnt="4"/>
      <dgm:spPr/>
    </dgm:pt>
    <dgm:pt modelId="{43C9887D-2CF4-4AAA-8A16-785552375D0D}" type="pres">
      <dgm:prSet presAssocID="{9C150BD1-767B-4D53-A294-93B7B9D56D70}" presName="connTx" presStyleLbl="parChTrans1D2" presStyleIdx="0" presStyleCnt="4"/>
      <dgm:spPr/>
    </dgm:pt>
    <dgm:pt modelId="{A9E09865-9861-42B5-97B9-9D66C2AC0B11}" type="pres">
      <dgm:prSet presAssocID="{F371B61E-6B4C-4725-83C7-217326683D63}" presName="root2" presStyleCnt="0"/>
      <dgm:spPr/>
    </dgm:pt>
    <dgm:pt modelId="{6CE9092A-1E9D-4768-8F40-304D55857FE4}" type="pres">
      <dgm:prSet presAssocID="{F371B61E-6B4C-4725-83C7-217326683D63}" presName="LevelTwoTextNode" presStyleLbl="node2" presStyleIdx="0" presStyleCnt="4">
        <dgm:presLayoutVars>
          <dgm:chPref val="3"/>
        </dgm:presLayoutVars>
      </dgm:prSet>
      <dgm:spPr/>
    </dgm:pt>
    <dgm:pt modelId="{CB4D1339-0EE9-4194-8741-631DB7CDE1EB}" type="pres">
      <dgm:prSet presAssocID="{F371B61E-6B4C-4725-83C7-217326683D63}" presName="level3hierChild" presStyleCnt="0"/>
      <dgm:spPr/>
    </dgm:pt>
    <dgm:pt modelId="{FB1EB909-DC44-4A49-A73F-4F9F942174B6}" type="pres">
      <dgm:prSet presAssocID="{C8C953BF-F0CD-4155-83EE-7C7DA9BB53A8}" presName="conn2-1" presStyleLbl="parChTrans1D2" presStyleIdx="1" presStyleCnt="4"/>
      <dgm:spPr/>
    </dgm:pt>
    <dgm:pt modelId="{091AD839-399A-439A-A382-088A4A16424F}" type="pres">
      <dgm:prSet presAssocID="{C8C953BF-F0CD-4155-83EE-7C7DA9BB53A8}" presName="connTx" presStyleLbl="parChTrans1D2" presStyleIdx="1" presStyleCnt="4"/>
      <dgm:spPr/>
    </dgm:pt>
    <dgm:pt modelId="{07D36735-C00D-417E-93A3-B61D64E7326C}" type="pres">
      <dgm:prSet presAssocID="{AFF957DE-6F2D-4999-ADC2-A9DBF214F3F1}" presName="root2" presStyleCnt="0"/>
      <dgm:spPr/>
    </dgm:pt>
    <dgm:pt modelId="{8AF1BD86-041B-4C2E-90DC-120791D76631}" type="pres">
      <dgm:prSet presAssocID="{AFF957DE-6F2D-4999-ADC2-A9DBF214F3F1}" presName="LevelTwoTextNode" presStyleLbl="node2" presStyleIdx="1" presStyleCnt="4" custLinFactNeighborX="239" custLinFactNeighborY="2513">
        <dgm:presLayoutVars>
          <dgm:chPref val="3"/>
        </dgm:presLayoutVars>
      </dgm:prSet>
      <dgm:spPr/>
    </dgm:pt>
    <dgm:pt modelId="{72A11CAB-FCCC-4109-A6AE-46C29AF9489C}" type="pres">
      <dgm:prSet presAssocID="{AFF957DE-6F2D-4999-ADC2-A9DBF214F3F1}" presName="level3hierChild" presStyleCnt="0"/>
      <dgm:spPr/>
    </dgm:pt>
    <dgm:pt modelId="{DD1E43C0-0F70-4D9B-B5C2-C5F286302655}" type="pres">
      <dgm:prSet presAssocID="{6B39A0BD-F386-4AD7-AA47-E38A35050CAE}" presName="conn2-1" presStyleLbl="parChTrans1D2" presStyleIdx="2" presStyleCnt="4"/>
      <dgm:spPr/>
    </dgm:pt>
    <dgm:pt modelId="{AA9D6F38-8A85-4743-BCB8-70E7EC9D258A}" type="pres">
      <dgm:prSet presAssocID="{6B39A0BD-F386-4AD7-AA47-E38A35050CAE}" presName="connTx" presStyleLbl="parChTrans1D2" presStyleIdx="2" presStyleCnt="4"/>
      <dgm:spPr/>
    </dgm:pt>
    <dgm:pt modelId="{66BA8766-CDCC-4201-8515-FFFD948F2ACB}" type="pres">
      <dgm:prSet presAssocID="{FD94A33D-A66C-4D04-A3BE-012349CBDF38}" presName="root2" presStyleCnt="0"/>
      <dgm:spPr/>
    </dgm:pt>
    <dgm:pt modelId="{F552746C-1F65-4725-9B3A-7597B4685890}" type="pres">
      <dgm:prSet presAssocID="{FD94A33D-A66C-4D04-A3BE-012349CBDF38}" presName="LevelTwoTextNode" presStyleLbl="node2" presStyleIdx="2" presStyleCnt="4">
        <dgm:presLayoutVars>
          <dgm:chPref val="3"/>
        </dgm:presLayoutVars>
      </dgm:prSet>
      <dgm:spPr/>
    </dgm:pt>
    <dgm:pt modelId="{B0CE9840-21FF-4B0A-BD30-7FF35B5E2880}" type="pres">
      <dgm:prSet presAssocID="{FD94A33D-A66C-4D04-A3BE-012349CBDF38}" presName="level3hierChild" presStyleCnt="0"/>
      <dgm:spPr/>
    </dgm:pt>
    <dgm:pt modelId="{D53B118E-A72C-4B88-A8D0-0273388AC5CD}" type="pres">
      <dgm:prSet presAssocID="{21F17AC7-FE9D-488F-A5BA-F0B8F2E16D30}" presName="conn2-1" presStyleLbl="parChTrans1D2" presStyleIdx="3" presStyleCnt="4"/>
      <dgm:spPr/>
    </dgm:pt>
    <dgm:pt modelId="{CD1F7D8B-7708-4CAC-A476-FB510A3F3EF8}" type="pres">
      <dgm:prSet presAssocID="{21F17AC7-FE9D-488F-A5BA-F0B8F2E16D30}" presName="connTx" presStyleLbl="parChTrans1D2" presStyleIdx="3" presStyleCnt="4"/>
      <dgm:spPr/>
    </dgm:pt>
    <dgm:pt modelId="{B5526692-D2F8-490A-9245-104E39064BB1}" type="pres">
      <dgm:prSet presAssocID="{02739733-A881-47EC-A352-7CE42E421739}" presName="root2" presStyleCnt="0"/>
      <dgm:spPr/>
    </dgm:pt>
    <dgm:pt modelId="{766E2890-1426-41A5-A777-FCFF0A5657BD}" type="pres">
      <dgm:prSet presAssocID="{02739733-A881-47EC-A352-7CE42E421739}" presName="LevelTwoTextNode" presStyleLbl="node2" presStyleIdx="3" presStyleCnt="4">
        <dgm:presLayoutVars>
          <dgm:chPref val="3"/>
        </dgm:presLayoutVars>
      </dgm:prSet>
      <dgm:spPr/>
    </dgm:pt>
    <dgm:pt modelId="{A29FDC77-EA91-46A4-A5AB-35505271A6AC}" type="pres">
      <dgm:prSet presAssocID="{02739733-A881-47EC-A352-7CE42E421739}" presName="level3hierChild" presStyleCnt="0"/>
      <dgm:spPr/>
    </dgm:pt>
    <dgm:pt modelId="{06678D08-63DC-4CB2-BAE4-EF081486DD05}" type="pres">
      <dgm:prSet presAssocID="{AE0C189C-08B6-4334-860F-72FA19C125B3}" presName="root1" presStyleCnt="0"/>
      <dgm:spPr/>
    </dgm:pt>
    <dgm:pt modelId="{8AFE0B2A-2725-4518-BDB8-6027206A08F7}" type="pres">
      <dgm:prSet presAssocID="{AE0C189C-08B6-4334-860F-72FA19C125B3}" presName="LevelOneTextNode" presStyleLbl="node0" presStyleIdx="1" presStyleCnt="2" custScaleX="493972" custScaleY="19815">
        <dgm:presLayoutVars>
          <dgm:chPref val="3"/>
        </dgm:presLayoutVars>
      </dgm:prSet>
      <dgm:spPr/>
    </dgm:pt>
    <dgm:pt modelId="{DCECFD00-F59A-4BCD-96C6-B2FC02F60916}" type="pres">
      <dgm:prSet presAssocID="{AE0C189C-08B6-4334-860F-72FA19C125B3}" presName="level2hierChild" presStyleCnt="0"/>
      <dgm:spPr/>
    </dgm:pt>
  </dgm:ptLst>
  <dgm:cxnLst>
    <dgm:cxn modelId="{A8557008-0F49-4BC3-B166-CFA245E3A9FC}" type="presOf" srcId="{6B39A0BD-F386-4AD7-AA47-E38A35050CAE}" destId="{AA9D6F38-8A85-4743-BCB8-70E7EC9D258A}" srcOrd="1" destOrd="0" presId="urn:microsoft.com/office/officeart/2008/layout/HorizontalMultiLevelHierarchy"/>
    <dgm:cxn modelId="{AE36A509-CEE4-45AB-9952-8A77294B29F3}" type="presOf" srcId="{21F17AC7-FE9D-488F-A5BA-F0B8F2E16D30}" destId="{CD1F7D8B-7708-4CAC-A476-FB510A3F3EF8}" srcOrd="1" destOrd="0" presId="urn:microsoft.com/office/officeart/2008/layout/HorizontalMultiLevelHierarchy"/>
    <dgm:cxn modelId="{27A1F114-1A7C-4AE2-993D-CA793541477D}" srcId="{C787E80D-EFBA-4A5C-9EBC-418672FD3D54}" destId="{02739733-A881-47EC-A352-7CE42E421739}" srcOrd="3" destOrd="0" parTransId="{21F17AC7-FE9D-488F-A5BA-F0B8F2E16D30}" sibTransId="{ADF27B68-F6DF-45F0-A617-333F073CC250}"/>
    <dgm:cxn modelId="{96ADCD22-D8C4-432A-80A3-605B20216917}" type="presOf" srcId="{21F17AC7-FE9D-488F-A5BA-F0B8F2E16D30}" destId="{D53B118E-A72C-4B88-A8D0-0273388AC5CD}" srcOrd="0" destOrd="0" presId="urn:microsoft.com/office/officeart/2008/layout/HorizontalMultiLevelHierarchy"/>
    <dgm:cxn modelId="{CA074027-F413-4AB8-9E07-530891E73E8B}" type="presOf" srcId="{6A9E4C72-6BB5-44C0-BCE3-F17DA9FF3CF4}" destId="{5F84D9E7-41CF-4ECD-85CA-A5F542090B43}" srcOrd="0" destOrd="0" presId="urn:microsoft.com/office/officeart/2008/layout/HorizontalMultiLevelHierarchy"/>
    <dgm:cxn modelId="{57CAFE30-C830-4720-98A9-6EED698FE494}" type="presOf" srcId="{6B39A0BD-F386-4AD7-AA47-E38A35050CAE}" destId="{DD1E43C0-0F70-4D9B-B5C2-C5F286302655}" srcOrd="0" destOrd="0" presId="urn:microsoft.com/office/officeart/2008/layout/HorizontalMultiLevelHierarchy"/>
    <dgm:cxn modelId="{6EFD7936-1C48-4BE0-BF38-546ECD3BC2C7}" type="presOf" srcId="{AFF957DE-6F2D-4999-ADC2-A9DBF214F3F1}" destId="{8AF1BD86-041B-4C2E-90DC-120791D76631}" srcOrd="0" destOrd="0" presId="urn:microsoft.com/office/officeart/2008/layout/HorizontalMultiLevelHierarchy"/>
    <dgm:cxn modelId="{EFE13337-9E30-4CA1-90CC-DFDCF92683A5}" type="presOf" srcId="{F371B61E-6B4C-4725-83C7-217326683D63}" destId="{6CE9092A-1E9D-4768-8F40-304D55857FE4}" srcOrd="0" destOrd="0" presId="urn:microsoft.com/office/officeart/2008/layout/HorizontalMultiLevelHierarchy"/>
    <dgm:cxn modelId="{EA32F743-A131-43A5-A1BB-8A9B6D88799F}" type="presOf" srcId="{C787E80D-EFBA-4A5C-9EBC-418672FD3D54}" destId="{14C3CC6D-D61B-41CF-971C-45B0E528C293}" srcOrd="0" destOrd="0" presId="urn:microsoft.com/office/officeart/2008/layout/HorizontalMultiLevelHierarchy"/>
    <dgm:cxn modelId="{06DDDD49-1EA4-453A-BDB2-D749C94DCC3D}" type="presOf" srcId="{C8C953BF-F0CD-4155-83EE-7C7DA9BB53A8}" destId="{FB1EB909-DC44-4A49-A73F-4F9F942174B6}" srcOrd="0" destOrd="0" presId="urn:microsoft.com/office/officeart/2008/layout/HorizontalMultiLevelHierarchy"/>
    <dgm:cxn modelId="{001F676E-055A-4641-95BE-E34975B7F9F2}" srcId="{C787E80D-EFBA-4A5C-9EBC-418672FD3D54}" destId="{F371B61E-6B4C-4725-83C7-217326683D63}" srcOrd="0" destOrd="0" parTransId="{9C150BD1-767B-4D53-A294-93B7B9D56D70}" sibTransId="{4DF6B147-F006-42AC-A73C-704CAF9E8DCF}"/>
    <dgm:cxn modelId="{C80B7551-A184-4850-BAD3-4D452409A84C}" srcId="{C787E80D-EFBA-4A5C-9EBC-418672FD3D54}" destId="{FD94A33D-A66C-4D04-A3BE-012349CBDF38}" srcOrd="2" destOrd="0" parTransId="{6B39A0BD-F386-4AD7-AA47-E38A35050CAE}" sibTransId="{904DB63D-11C9-42C6-937D-FB1BD4505069}"/>
    <dgm:cxn modelId="{03345C7B-3BCE-4249-8904-CD17878CF323}" srcId="{6A9E4C72-6BB5-44C0-BCE3-F17DA9FF3CF4}" destId="{C787E80D-EFBA-4A5C-9EBC-418672FD3D54}" srcOrd="0" destOrd="0" parTransId="{A2CC10F0-7FE0-47D0-90F1-C41DFEBFE000}" sibTransId="{2A27198C-3570-4EC3-BCDD-2B52E4543B68}"/>
    <dgm:cxn modelId="{BC25D689-BEAC-4675-9BF5-18DF3CC0A8A5}" srcId="{6A9E4C72-6BB5-44C0-BCE3-F17DA9FF3CF4}" destId="{AE0C189C-08B6-4334-860F-72FA19C125B3}" srcOrd="1" destOrd="0" parTransId="{435DC498-EAB5-496F-8FA3-3E0B3631EA78}" sibTransId="{CB7FD0C6-EA31-4984-82EB-210B5A223146}"/>
    <dgm:cxn modelId="{2781808D-6B8B-49BE-8FA2-073D0D1DF3AD}" type="presOf" srcId="{02739733-A881-47EC-A352-7CE42E421739}" destId="{766E2890-1426-41A5-A777-FCFF0A5657BD}" srcOrd="0" destOrd="0" presId="urn:microsoft.com/office/officeart/2008/layout/HorizontalMultiLevelHierarchy"/>
    <dgm:cxn modelId="{67012797-B174-46FB-831E-F999A831264F}" srcId="{C787E80D-EFBA-4A5C-9EBC-418672FD3D54}" destId="{AFF957DE-6F2D-4999-ADC2-A9DBF214F3F1}" srcOrd="1" destOrd="0" parTransId="{C8C953BF-F0CD-4155-83EE-7C7DA9BB53A8}" sibTransId="{145F9AF3-4EC1-4144-AAA1-EF5F35E04245}"/>
    <dgm:cxn modelId="{953ED6B1-087B-4433-8C89-838ABC47B505}" type="presOf" srcId="{FD94A33D-A66C-4D04-A3BE-012349CBDF38}" destId="{F552746C-1F65-4725-9B3A-7597B4685890}" srcOrd="0" destOrd="0" presId="urn:microsoft.com/office/officeart/2008/layout/HorizontalMultiLevelHierarchy"/>
    <dgm:cxn modelId="{8E944FB5-F2D1-43A6-8925-770A960B2256}" type="presOf" srcId="{9C150BD1-767B-4D53-A294-93B7B9D56D70}" destId="{E46847B3-84E9-4D59-844E-1C419E870EBC}" srcOrd="0" destOrd="0" presId="urn:microsoft.com/office/officeart/2008/layout/HorizontalMultiLevelHierarchy"/>
    <dgm:cxn modelId="{169823DC-32AA-4BD8-A33D-45E026C74877}" type="presOf" srcId="{C8C953BF-F0CD-4155-83EE-7C7DA9BB53A8}" destId="{091AD839-399A-439A-A382-088A4A16424F}" srcOrd="1" destOrd="0" presId="urn:microsoft.com/office/officeart/2008/layout/HorizontalMultiLevelHierarchy"/>
    <dgm:cxn modelId="{657DFFE2-DE7B-4AE4-8026-ABDEBDCEF6EA}" type="presOf" srcId="{AE0C189C-08B6-4334-860F-72FA19C125B3}" destId="{8AFE0B2A-2725-4518-BDB8-6027206A08F7}" srcOrd="0" destOrd="0" presId="urn:microsoft.com/office/officeart/2008/layout/HorizontalMultiLevelHierarchy"/>
    <dgm:cxn modelId="{C906E8E8-88E7-494B-B8AE-F2EF93D3A487}" type="presOf" srcId="{9C150BD1-767B-4D53-A294-93B7B9D56D70}" destId="{43C9887D-2CF4-4AAA-8A16-785552375D0D}" srcOrd="1" destOrd="0" presId="urn:microsoft.com/office/officeart/2008/layout/HorizontalMultiLevelHierarchy"/>
    <dgm:cxn modelId="{EDE8C1C4-9524-4EF1-9973-FD2463CF7B51}" type="presParOf" srcId="{5F84D9E7-41CF-4ECD-85CA-A5F542090B43}" destId="{EE29AC37-7053-44FE-9FB6-BC6F7578B8BF}" srcOrd="0" destOrd="0" presId="urn:microsoft.com/office/officeart/2008/layout/HorizontalMultiLevelHierarchy"/>
    <dgm:cxn modelId="{160A274B-AFD8-42CB-8E72-6E12DB5EC117}" type="presParOf" srcId="{EE29AC37-7053-44FE-9FB6-BC6F7578B8BF}" destId="{14C3CC6D-D61B-41CF-971C-45B0E528C293}" srcOrd="0" destOrd="0" presId="urn:microsoft.com/office/officeart/2008/layout/HorizontalMultiLevelHierarchy"/>
    <dgm:cxn modelId="{D32CDBFB-AE73-48F2-AAFC-DF8DCCD5ED68}" type="presParOf" srcId="{EE29AC37-7053-44FE-9FB6-BC6F7578B8BF}" destId="{EFA6BCF1-FED7-419E-9A8D-D39A2E89352D}" srcOrd="1" destOrd="0" presId="urn:microsoft.com/office/officeart/2008/layout/HorizontalMultiLevelHierarchy"/>
    <dgm:cxn modelId="{FAA0F48C-D7A1-4CB2-9380-775E034D8FD9}" type="presParOf" srcId="{EFA6BCF1-FED7-419E-9A8D-D39A2E89352D}" destId="{E46847B3-84E9-4D59-844E-1C419E870EBC}" srcOrd="0" destOrd="0" presId="urn:microsoft.com/office/officeart/2008/layout/HorizontalMultiLevelHierarchy"/>
    <dgm:cxn modelId="{FA06235F-5745-40B2-9E4B-A8B380E2F6EB}" type="presParOf" srcId="{E46847B3-84E9-4D59-844E-1C419E870EBC}" destId="{43C9887D-2CF4-4AAA-8A16-785552375D0D}" srcOrd="0" destOrd="0" presId="urn:microsoft.com/office/officeart/2008/layout/HorizontalMultiLevelHierarchy"/>
    <dgm:cxn modelId="{2231B037-D6E9-46EA-BD1F-273270047861}" type="presParOf" srcId="{EFA6BCF1-FED7-419E-9A8D-D39A2E89352D}" destId="{A9E09865-9861-42B5-97B9-9D66C2AC0B11}" srcOrd="1" destOrd="0" presId="urn:microsoft.com/office/officeart/2008/layout/HorizontalMultiLevelHierarchy"/>
    <dgm:cxn modelId="{2318E794-C9C6-4B08-8B98-49F3EAEB2B14}" type="presParOf" srcId="{A9E09865-9861-42B5-97B9-9D66C2AC0B11}" destId="{6CE9092A-1E9D-4768-8F40-304D55857FE4}" srcOrd="0" destOrd="0" presId="urn:microsoft.com/office/officeart/2008/layout/HorizontalMultiLevelHierarchy"/>
    <dgm:cxn modelId="{0449C1D2-6F66-495B-8420-895DC7606369}" type="presParOf" srcId="{A9E09865-9861-42B5-97B9-9D66C2AC0B11}" destId="{CB4D1339-0EE9-4194-8741-631DB7CDE1EB}" srcOrd="1" destOrd="0" presId="urn:microsoft.com/office/officeart/2008/layout/HorizontalMultiLevelHierarchy"/>
    <dgm:cxn modelId="{4F4ED3C5-052C-40E7-AA3A-7A48CA40F435}" type="presParOf" srcId="{EFA6BCF1-FED7-419E-9A8D-D39A2E89352D}" destId="{FB1EB909-DC44-4A49-A73F-4F9F942174B6}" srcOrd="2" destOrd="0" presId="urn:microsoft.com/office/officeart/2008/layout/HorizontalMultiLevelHierarchy"/>
    <dgm:cxn modelId="{7D3DFE50-269B-407F-B7C7-84F4CB54F85E}" type="presParOf" srcId="{FB1EB909-DC44-4A49-A73F-4F9F942174B6}" destId="{091AD839-399A-439A-A382-088A4A16424F}" srcOrd="0" destOrd="0" presId="urn:microsoft.com/office/officeart/2008/layout/HorizontalMultiLevelHierarchy"/>
    <dgm:cxn modelId="{B3C56A64-13D2-4139-842E-FA69F5F02D4C}" type="presParOf" srcId="{EFA6BCF1-FED7-419E-9A8D-D39A2E89352D}" destId="{07D36735-C00D-417E-93A3-B61D64E7326C}" srcOrd="3" destOrd="0" presId="urn:microsoft.com/office/officeart/2008/layout/HorizontalMultiLevelHierarchy"/>
    <dgm:cxn modelId="{93A6A7AA-875E-4187-94FD-E3ED44773FD8}" type="presParOf" srcId="{07D36735-C00D-417E-93A3-B61D64E7326C}" destId="{8AF1BD86-041B-4C2E-90DC-120791D76631}" srcOrd="0" destOrd="0" presId="urn:microsoft.com/office/officeart/2008/layout/HorizontalMultiLevelHierarchy"/>
    <dgm:cxn modelId="{AD353B07-E506-4DD2-BAD5-591E5C0CC50F}" type="presParOf" srcId="{07D36735-C00D-417E-93A3-B61D64E7326C}" destId="{72A11CAB-FCCC-4109-A6AE-46C29AF9489C}" srcOrd="1" destOrd="0" presId="urn:microsoft.com/office/officeart/2008/layout/HorizontalMultiLevelHierarchy"/>
    <dgm:cxn modelId="{3715BA68-2E15-42ED-A8DE-7F613293C517}" type="presParOf" srcId="{EFA6BCF1-FED7-419E-9A8D-D39A2E89352D}" destId="{DD1E43C0-0F70-4D9B-B5C2-C5F286302655}" srcOrd="4" destOrd="0" presId="urn:microsoft.com/office/officeart/2008/layout/HorizontalMultiLevelHierarchy"/>
    <dgm:cxn modelId="{B7724440-674A-4924-9E67-DCA84445DD96}" type="presParOf" srcId="{DD1E43C0-0F70-4D9B-B5C2-C5F286302655}" destId="{AA9D6F38-8A85-4743-BCB8-70E7EC9D258A}" srcOrd="0" destOrd="0" presId="urn:microsoft.com/office/officeart/2008/layout/HorizontalMultiLevelHierarchy"/>
    <dgm:cxn modelId="{EC5C9368-09C7-46A5-B9FB-338E76B45AB5}" type="presParOf" srcId="{EFA6BCF1-FED7-419E-9A8D-D39A2E89352D}" destId="{66BA8766-CDCC-4201-8515-FFFD948F2ACB}" srcOrd="5" destOrd="0" presId="urn:microsoft.com/office/officeart/2008/layout/HorizontalMultiLevelHierarchy"/>
    <dgm:cxn modelId="{3D102702-F144-4B64-A05A-8F4D9A6919DC}" type="presParOf" srcId="{66BA8766-CDCC-4201-8515-FFFD948F2ACB}" destId="{F552746C-1F65-4725-9B3A-7597B4685890}" srcOrd="0" destOrd="0" presId="urn:microsoft.com/office/officeart/2008/layout/HorizontalMultiLevelHierarchy"/>
    <dgm:cxn modelId="{F511F4F9-E8D6-4A0E-B5C5-818EA8BB2986}" type="presParOf" srcId="{66BA8766-CDCC-4201-8515-FFFD948F2ACB}" destId="{B0CE9840-21FF-4B0A-BD30-7FF35B5E2880}" srcOrd="1" destOrd="0" presId="urn:microsoft.com/office/officeart/2008/layout/HorizontalMultiLevelHierarchy"/>
    <dgm:cxn modelId="{0AF29BA8-7470-47DE-9F10-EFC11C33F874}" type="presParOf" srcId="{EFA6BCF1-FED7-419E-9A8D-D39A2E89352D}" destId="{D53B118E-A72C-4B88-A8D0-0273388AC5CD}" srcOrd="6" destOrd="0" presId="urn:microsoft.com/office/officeart/2008/layout/HorizontalMultiLevelHierarchy"/>
    <dgm:cxn modelId="{AD687F1C-71E6-4225-A535-F93504DCDE19}" type="presParOf" srcId="{D53B118E-A72C-4B88-A8D0-0273388AC5CD}" destId="{CD1F7D8B-7708-4CAC-A476-FB510A3F3EF8}" srcOrd="0" destOrd="0" presId="urn:microsoft.com/office/officeart/2008/layout/HorizontalMultiLevelHierarchy"/>
    <dgm:cxn modelId="{AFC2EE8E-6651-4256-890B-077D8405E0E8}" type="presParOf" srcId="{EFA6BCF1-FED7-419E-9A8D-D39A2E89352D}" destId="{B5526692-D2F8-490A-9245-104E39064BB1}" srcOrd="7" destOrd="0" presId="urn:microsoft.com/office/officeart/2008/layout/HorizontalMultiLevelHierarchy"/>
    <dgm:cxn modelId="{21E70B6C-37DC-4BE5-9E15-6D2BC5E8038E}" type="presParOf" srcId="{B5526692-D2F8-490A-9245-104E39064BB1}" destId="{766E2890-1426-41A5-A777-FCFF0A5657BD}" srcOrd="0" destOrd="0" presId="urn:microsoft.com/office/officeart/2008/layout/HorizontalMultiLevelHierarchy"/>
    <dgm:cxn modelId="{CAF210AA-C3C8-4A3E-AD23-98C267971ABD}" type="presParOf" srcId="{B5526692-D2F8-490A-9245-104E39064BB1}" destId="{A29FDC77-EA91-46A4-A5AB-35505271A6AC}" srcOrd="1" destOrd="0" presId="urn:microsoft.com/office/officeart/2008/layout/HorizontalMultiLevelHierarchy"/>
    <dgm:cxn modelId="{0BDF2475-0DF1-4266-B013-CFF384036ED5}" type="presParOf" srcId="{5F84D9E7-41CF-4ECD-85CA-A5F542090B43}" destId="{06678D08-63DC-4CB2-BAE4-EF081486DD05}" srcOrd="1" destOrd="0" presId="urn:microsoft.com/office/officeart/2008/layout/HorizontalMultiLevelHierarchy"/>
    <dgm:cxn modelId="{662E1980-391E-4756-97CB-AFD08FD2651E}" type="presParOf" srcId="{06678D08-63DC-4CB2-BAE4-EF081486DD05}" destId="{8AFE0B2A-2725-4518-BDB8-6027206A08F7}" srcOrd="0" destOrd="0" presId="urn:microsoft.com/office/officeart/2008/layout/HorizontalMultiLevelHierarchy"/>
    <dgm:cxn modelId="{910EBB38-E16F-4FB9-90CC-8309BA877D97}" type="presParOf" srcId="{06678D08-63DC-4CB2-BAE4-EF081486DD05}" destId="{DCECFD00-F59A-4BCD-96C6-B2FC02F60916}"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9E4C72-6BB5-44C0-BCE3-F17DA9FF3CF4}"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en-US"/>
        </a:p>
      </dgm:t>
    </dgm:pt>
    <dgm:pt modelId="{C787E80D-EFBA-4A5C-9EBC-418672FD3D54}">
      <dgm:prSet phldrT="[Text]" custT="1"/>
      <dgm:spPr/>
      <dgm:t>
        <a:bodyPr vert="vert"/>
        <a:lstStyle/>
        <a:p>
          <a:pPr>
            <a:lnSpc>
              <a:spcPct val="70000"/>
            </a:lnSpc>
          </a:pPr>
          <a:r>
            <a:rPr lang="zh-CN" altLang="en-US" sz="2000" b="1" dirty="0"/>
            <a:t>线上进件</a:t>
          </a:r>
          <a:endParaRPr lang="en-US" sz="2000" b="1" dirty="0"/>
        </a:p>
      </dgm:t>
    </dgm:pt>
    <dgm:pt modelId="{A2CC10F0-7FE0-47D0-90F1-C41DFEBFE000}" type="parTrans" cxnId="{03345C7B-3BCE-4249-8904-CD17878CF323}">
      <dgm:prSet/>
      <dgm:spPr/>
      <dgm:t>
        <a:bodyPr/>
        <a:lstStyle/>
        <a:p>
          <a:endParaRPr lang="en-US" sz="1050"/>
        </a:p>
      </dgm:t>
    </dgm:pt>
    <dgm:pt modelId="{2A27198C-3570-4EC3-BCDD-2B52E4543B68}" type="sibTrans" cxnId="{03345C7B-3BCE-4249-8904-CD17878CF323}">
      <dgm:prSet/>
      <dgm:spPr/>
      <dgm:t>
        <a:bodyPr/>
        <a:lstStyle/>
        <a:p>
          <a:endParaRPr lang="en-US" sz="1050"/>
        </a:p>
      </dgm:t>
    </dgm:pt>
    <dgm:pt modelId="{F371B61E-6B4C-4725-83C7-217326683D63}">
      <dgm:prSet phldrT="[Text]" custT="1"/>
      <dgm:spPr/>
      <dgm:t>
        <a:bodyPr/>
        <a:lstStyle/>
        <a:p>
          <a:r>
            <a:rPr lang="zh-CN" altLang="en-US" sz="1800" b="1" dirty="0">
              <a:latin typeface="微软雅黑" panose="020B0503020204020204" pitchFamily="34" charset="-122"/>
              <a:ea typeface="微软雅黑" panose="020B0503020204020204" pitchFamily="34" charset="-122"/>
            </a:rPr>
            <a:t>商户合作</a:t>
          </a:r>
          <a:endParaRPr lang="en-US" sz="1800" dirty="0"/>
        </a:p>
      </dgm:t>
    </dgm:pt>
    <dgm:pt modelId="{9C150BD1-767B-4D53-A294-93B7B9D56D70}" type="parTrans" cxnId="{001F676E-055A-4641-95BE-E34975B7F9F2}">
      <dgm:prSet custT="1"/>
      <dgm:spPr/>
      <dgm:t>
        <a:bodyPr/>
        <a:lstStyle/>
        <a:p>
          <a:endParaRPr lang="en-US" sz="200"/>
        </a:p>
      </dgm:t>
    </dgm:pt>
    <dgm:pt modelId="{4DF6B147-F006-42AC-A73C-704CAF9E8DCF}" type="sibTrans" cxnId="{001F676E-055A-4641-95BE-E34975B7F9F2}">
      <dgm:prSet/>
      <dgm:spPr/>
      <dgm:t>
        <a:bodyPr/>
        <a:lstStyle/>
        <a:p>
          <a:endParaRPr lang="en-US" sz="1050"/>
        </a:p>
      </dgm:t>
    </dgm:pt>
    <dgm:pt modelId="{AFF957DE-6F2D-4999-ADC2-A9DBF214F3F1}">
      <dgm:prSet phldrT="[Text]" custT="1"/>
      <dgm:spPr/>
      <dgm:t>
        <a:bodyPr/>
        <a:lstStyle/>
        <a:p>
          <a:r>
            <a:rPr lang="zh-CN" altLang="en-US" sz="1800" b="1" dirty="0">
              <a:latin typeface="微软雅黑" panose="020B0503020204020204" pitchFamily="34" charset="-122"/>
              <a:ea typeface="微软雅黑" panose="020B0503020204020204" pitchFamily="34" charset="-122"/>
            </a:rPr>
            <a:t>微信进件</a:t>
          </a:r>
          <a:endParaRPr lang="en-US" sz="1800" dirty="0"/>
        </a:p>
      </dgm:t>
    </dgm:pt>
    <dgm:pt modelId="{C8C953BF-F0CD-4155-83EE-7C7DA9BB53A8}" type="parTrans" cxnId="{67012797-B174-46FB-831E-F999A831264F}">
      <dgm:prSet custT="1"/>
      <dgm:spPr/>
      <dgm:t>
        <a:bodyPr/>
        <a:lstStyle/>
        <a:p>
          <a:endParaRPr lang="en-US" sz="200"/>
        </a:p>
      </dgm:t>
    </dgm:pt>
    <dgm:pt modelId="{145F9AF3-4EC1-4144-AAA1-EF5F35E04245}" type="sibTrans" cxnId="{67012797-B174-46FB-831E-F999A831264F}">
      <dgm:prSet/>
      <dgm:spPr/>
      <dgm:t>
        <a:bodyPr/>
        <a:lstStyle/>
        <a:p>
          <a:endParaRPr lang="en-US" sz="1050"/>
        </a:p>
      </dgm:t>
    </dgm:pt>
    <dgm:pt modelId="{FD94A33D-A66C-4D04-A3BE-012349CBDF38}">
      <dgm:prSet phldrT="[Text]" custT="1"/>
      <dgm:spPr/>
      <dgm:t>
        <a:bodyPr/>
        <a:lstStyle/>
        <a:p>
          <a:r>
            <a:rPr lang="zh-CN" altLang="en-US" sz="1800" b="1" dirty="0">
              <a:latin typeface="微软雅黑" panose="020B0503020204020204" pitchFamily="34" charset="-122"/>
              <a:ea typeface="微软雅黑" panose="020B0503020204020204" pitchFamily="34" charset="-122"/>
            </a:rPr>
            <a:t>移动</a:t>
          </a:r>
          <a:r>
            <a:rPr lang="en-US" altLang="zh-CN" sz="1800" b="1" dirty="0">
              <a:latin typeface="微软雅黑" panose="020B0503020204020204" pitchFamily="34" charset="-122"/>
              <a:ea typeface="微软雅黑" panose="020B0503020204020204" pitchFamily="34" charset="-122"/>
            </a:rPr>
            <a:t>WAP</a:t>
          </a:r>
          <a:endParaRPr lang="en-US" sz="1800" dirty="0"/>
        </a:p>
      </dgm:t>
    </dgm:pt>
    <dgm:pt modelId="{6B39A0BD-F386-4AD7-AA47-E38A35050CAE}" type="parTrans" cxnId="{C80B7551-A184-4850-BAD3-4D452409A84C}">
      <dgm:prSet custT="1"/>
      <dgm:spPr/>
      <dgm:t>
        <a:bodyPr/>
        <a:lstStyle/>
        <a:p>
          <a:endParaRPr lang="en-US" sz="200"/>
        </a:p>
      </dgm:t>
    </dgm:pt>
    <dgm:pt modelId="{904DB63D-11C9-42C6-937D-FB1BD4505069}" type="sibTrans" cxnId="{C80B7551-A184-4850-BAD3-4D452409A84C}">
      <dgm:prSet/>
      <dgm:spPr/>
      <dgm:t>
        <a:bodyPr/>
        <a:lstStyle/>
        <a:p>
          <a:endParaRPr lang="en-US" sz="1050"/>
        </a:p>
      </dgm:t>
    </dgm:pt>
    <dgm:pt modelId="{02739733-A881-47EC-A352-7CE42E421739}">
      <dgm:prSet phldrT="[Text]" custT="1"/>
      <dgm:spPr/>
      <dgm:t>
        <a:bodyPr/>
        <a:lstStyle/>
        <a:p>
          <a:r>
            <a:rPr lang="en-US" altLang="zh-CN" sz="1800" b="1" dirty="0">
              <a:latin typeface="微软雅黑" panose="020B0503020204020204" pitchFamily="34" charset="-122"/>
              <a:ea typeface="微软雅黑" panose="020B0503020204020204" pitchFamily="34" charset="-122"/>
            </a:rPr>
            <a:t>PC</a:t>
          </a:r>
          <a:r>
            <a:rPr lang="zh-CN" altLang="en-US" sz="1800" b="1" dirty="0">
              <a:latin typeface="微软雅黑" panose="020B0503020204020204" pitchFamily="34" charset="-122"/>
              <a:ea typeface="微软雅黑" panose="020B0503020204020204" pitchFamily="34" charset="-122"/>
            </a:rPr>
            <a:t>填表</a:t>
          </a:r>
          <a:endParaRPr lang="en-US" sz="1800" dirty="0"/>
        </a:p>
      </dgm:t>
    </dgm:pt>
    <dgm:pt modelId="{21F17AC7-FE9D-488F-A5BA-F0B8F2E16D30}" type="parTrans" cxnId="{27A1F114-1A7C-4AE2-993D-CA793541477D}">
      <dgm:prSet custT="1"/>
      <dgm:spPr/>
      <dgm:t>
        <a:bodyPr/>
        <a:lstStyle/>
        <a:p>
          <a:endParaRPr lang="en-US" sz="200"/>
        </a:p>
      </dgm:t>
    </dgm:pt>
    <dgm:pt modelId="{ADF27B68-F6DF-45F0-A617-333F073CC250}" type="sibTrans" cxnId="{27A1F114-1A7C-4AE2-993D-CA793541477D}">
      <dgm:prSet/>
      <dgm:spPr/>
      <dgm:t>
        <a:bodyPr/>
        <a:lstStyle/>
        <a:p>
          <a:endParaRPr lang="en-US" sz="1050"/>
        </a:p>
      </dgm:t>
    </dgm:pt>
    <dgm:pt modelId="{AE0C189C-08B6-4334-860F-72FA19C125B3}">
      <dgm:prSet phldrT="[Text]" custT="1"/>
      <dgm:spPr/>
      <dgm:t>
        <a:bodyPr vert="vert"/>
        <a:lstStyle/>
        <a:p>
          <a:r>
            <a:rPr lang="zh-CN" altLang="en-US" sz="2000" b="1" dirty="0"/>
            <a:t>线下进件</a:t>
          </a:r>
          <a:endParaRPr lang="en-US" sz="1600" dirty="0"/>
        </a:p>
      </dgm:t>
    </dgm:pt>
    <dgm:pt modelId="{435DC498-EAB5-496F-8FA3-3E0B3631EA78}" type="parTrans" cxnId="{BC25D689-BEAC-4675-9BF5-18DF3CC0A8A5}">
      <dgm:prSet/>
      <dgm:spPr/>
      <dgm:t>
        <a:bodyPr/>
        <a:lstStyle/>
        <a:p>
          <a:endParaRPr lang="en-US" sz="1050"/>
        </a:p>
      </dgm:t>
    </dgm:pt>
    <dgm:pt modelId="{CB7FD0C6-EA31-4984-82EB-210B5A223146}" type="sibTrans" cxnId="{BC25D689-BEAC-4675-9BF5-18DF3CC0A8A5}">
      <dgm:prSet/>
      <dgm:spPr/>
      <dgm:t>
        <a:bodyPr/>
        <a:lstStyle/>
        <a:p>
          <a:endParaRPr lang="en-US" sz="1050"/>
        </a:p>
      </dgm:t>
    </dgm:pt>
    <dgm:pt modelId="{5F84D9E7-41CF-4ECD-85CA-A5F542090B43}" type="pres">
      <dgm:prSet presAssocID="{6A9E4C72-6BB5-44C0-BCE3-F17DA9FF3CF4}" presName="Name0" presStyleCnt="0">
        <dgm:presLayoutVars>
          <dgm:chPref val="1"/>
          <dgm:dir/>
          <dgm:animOne val="branch"/>
          <dgm:animLvl val="lvl"/>
          <dgm:resizeHandles val="exact"/>
        </dgm:presLayoutVars>
      </dgm:prSet>
      <dgm:spPr/>
    </dgm:pt>
    <dgm:pt modelId="{EE29AC37-7053-44FE-9FB6-BC6F7578B8BF}" type="pres">
      <dgm:prSet presAssocID="{C787E80D-EFBA-4A5C-9EBC-418672FD3D54}" presName="root1" presStyleCnt="0"/>
      <dgm:spPr/>
    </dgm:pt>
    <dgm:pt modelId="{14C3CC6D-D61B-41CF-971C-45B0E528C293}" type="pres">
      <dgm:prSet presAssocID="{C787E80D-EFBA-4A5C-9EBC-418672FD3D54}" presName="LevelOneTextNode" presStyleLbl="node0" presStyleIdx="0" presStyleCnt="2">
        <dgm:presLayoutVars>
          <dgm:chPref val="3"/>
        </dgm:presLayoutVars>
      </dgm:prSet>
      <dgm:spPr/>
    </dgm:pt>
    <dgm:pt modelId="{EFA6BCF1-FED7-419E-9A8D-D39A2E89352D}" type="pres">
      <dgm:prSet presAssocID="{C787E80D-EFBA-4A5C-9EBC-418672FD3D54}" presName="level2hierChild" presStyleCnt="0"/>
      <dgm:spPr/>
    </dgm:pt>
    <dgm:pt modelId="{E46847B3-84E9-4D59-844E-1C419E870EBC}" type="pres">
      <dgm:prSet presAssocID="{9C150BD1-767B-4D53-A294-93B7B9D56D70}" presName="conn2-1" presStyleLbl="parChTrans1D2" presStyleIdx="0" presStyleCnt="4"/>
      <dgm:spPr/>
    </dgm:pt>
    <dgm:pt modelId="{43C9887D-2CF4-4AAA-8A16-785552375D0D}" type="pres">
      <dgm:prSet presAssocID="{9C150BD1-767B-4D53-A294-93B7B9D56D70}" presName="connTx" presStyleLbl="parChTrans1D2" presStyleIdx="0" presStyleCnt="4"/>
      <dgm:spPr/>
    </dgm:pt>
    <dgm:pt modelId="{A9E09865-9861-42B5-97B9-9D66C2AC0B11}" type="pres">
      <dgm:prSet presAssocID="{F371B61E-6B4C-4725-83C7-217326683D63}" presName="root2" presStyleCnt="0"/>
      <dgm:spPr/>
    </dgm:pt>
    <dgm:pt modelId="{6CE9092A-1E9D-4768-8F40-304D55857FE4}" type="pres">
      <dgm:prSet presAssocID="{F371B61E-6B4C-4725-83C7-217326683D63}" presName="LevelTwoTextNode" presStyleLbl="node2" presStyleIdx="0" presStyleCnt="4">
        <dgm:presLayoutVars>
          <dgm:chPref val="3"/>
        </dgm:presLayoutVars>
      </dgm:prSet>
      <dgm:spPr/>
    </dgm:pt>
    <dgm:pt modelId="{CB4D1339-0EE9-4194-8741-631DB7CDE1EB}" type="pres">
      <dgm:prSet presAssocID="{F371B61E-6B4C-4725-83C7-217326683D63}" presName="level3hierChild" presStyleCnt="0"/>
      <dgm:spPr/>
    </dgm:pt>
    <dgm:pt modelId="{FB1EB909-DC44-4A49-A73F-4F9F942174B6}" type="pres">
      <dgm:prSet presAssocID="{C8C953BF-F0CD-4155-83EE-7C7DA9BB53A8}" presName="conn2-1" presStyleLbl="parChTrans1D2" presStyleIdx="1" presStyleCnt="4"/>
      <dgm:spPr/>
    </dgm:pt>
    <dgm:pt modelId="{091AD839-399A-439A-A382-088A4A16424F}" type="pres">
      <dgm:prSet presAssocID="{C8C953BF-F0CD-4155-83EE-7C7DA9BB53A8}" presName="connTx" presStyleLbl="parChTrans1D2" presStyleIdx="1" presStyleCnt="4"/>
      <dgm:spPr/>
    </dgm:pt>
    <dgm:pt modelId="{07D36735-C00D-417E-93A3-B61D64E7326C}" type="pres">
      <dgm:prSet presAssocID="{AFF957DE-6F2D-4999-ADC2-A9DBF214F3F1}" presName="root2" presStyleCnt="0"/>
      <dgm:spPr/>
    </dgm:pt>
    <dgm:pt modelId="{8AF1BD86-041B-4C2E-90DC-120791D76631}" type="pres">
      <dgm:prSet presAssocID="{AFF957DE-6F2D-4999-ADC2-A9DBF214F3F1}" presName="LevelTwoTextNode" presStyleLbl="node2" presStyleIdx="1" presStyleCnt="4">
        <dgm:presLayoutVars>
          <dgm:chPref val="3"/>
        </dgm:presLayoutVars>
      </dgm:prSet>
      <dgm:spPr/>
    </dgm:pt>
    <dgm:pt modelId="{72A11CAB-FCCC-4109-A6AE-46C29AF9489C}" type="pres">
      <dgm:prSet presAssocID="{AFF957DE-6F2D-4999-ADC2-A9DBF214F3F1}" presName="level3hierChild" presStyleCnt="0"/>
      <dgm:spPr/>
    </dgm:pt>
    <dgm:pt modelId="{DD1E43C0-0F70-4D9B-B5C2-C5F286302655}" type="pres">
      <dgm:prSet presAssocID="{6B39A0BD-F386-4AD7-AA47-E38A35050CAE}" presName="conn2-1" presStyleLbl="parChTrans1D2" presStyleIdx="2" presStyleCnt="4"/>
      <dgm:spPr/>
    </dgm:pt>
    <dgm:pt modelId="{AA9D6F38-8A85-4743-BCB8-70E7EC9D258A}" type="pres">
      <dgm:prSet presAssocID="{6B39A0BD-F386-4AD7-AA47-E38A35050CAE}" presName="connTx" presStyleLbl="parChTrans1D2" presStyleIdx="2" presStyleCnt="4"/>
      <dgm:spPr/>
    </dgm:pt>
    <dgm:pt modelId="{66BA8766-CDCC-4201-8515-FFFD948F2ACB}" type="pres">
      <dgm:prSet presAssocID="{FD94A33D-A66C-4D04-A3BE-012349CBDF38}" presName="root2" presStyleCnt="0"/>
      <dgm:spPr/>
    </dgm:pt>
    <dgm:pt modelId="{F552746C-1F65-4725-9B3A-7597B4685890}" type="pres">
      <dgm:prSet presAssocID="{FD94A33D-A66C-4D04-A3BE-012349CBDF38}" presName="LevelTwoTextNode" presStyleLbl="node2" presStyleIdx="2" presStyleCnt="4">
        <dgm:presLayoutVars>
          <dgm:chPref val="3"/>
        </dgm:presLayoutVars>
      </dgm:prSet>
      <dgm:spPr/>
    </dgm:pt>
    <dgm:pt modelId="{B0CE9840-21FF-4B0A-BD30-7FF35B5E2880}" type="pres">
      <dgm:prSet presAssocID="{FD94A33D-A66C-4D04-A3BE-012349CBDF38}" presName="level3hierChild" presStyleCnt="0"/>
      <dgm:spPr/>
    </dgm:pt>
    <dgm:pt modelId="{D53B118E-A72C-4B88-A8D0-0273388AC5CD}" type="pres">
      <dgm:prSet presAssocID="{21F17AC7-FE9D-488F-A5BA-F0B8F2E16D30}" presName="conn2-1" presStyleLbl="parChTrans1D2" presStyleIdx="3" presStyleCnt="4"/>
      <dgm:spPr/>
    </dgm:pt>
    <dgm:pt modelId="{CD1F7D8B-7708-4CAC-A476-FB510A3F3EF8}" type="pres">
      <dgm:prSet presAssocID="{21F17AC7-FE9D-488F-A5BA-F0B8F2E16D30}" presName="connTx" presStyleLbl="parChTrans1D2" presStyleIdx="3" presStyleCnt="4"/>
      <dgm:spPr/>
    </dgm:pt>
    <dgm:pt modelId="{B5526692-D2F8-490A-9245-104E39064BB1}" type="pres">
      <dgm:prSet presAssocID="{02739733-A881-47EC-A352-7CE42E421739}" presName="root2" presStyleCnt="0"/>
      <dgm:spPr/>
    </dgm:pt>
    <dgm:pt modelId="{766E2890-1426-41A5-A777-FCFF0A5657BD}" type="pres">
      <dgm:prSet presAssocID="{02739733-A881-47EC-A352-7CE42E421739}" presName="LevelTwoTextNode" presStyleLbl="node2" presStyleIdx="3" presStyleCnt="4">
        <dgm:presLayoutVars>
          <dgm:chPref val="3"/>
        </dgm:presLayoutVars>
      </dgm:prSet>
      <dgm:spPr/>
    </dgm:pt>
    <dgm:pt modelId="{A29FDC77-EA91-46A4-A5AB-35505271A6AC}" type="pres">
      <dgm:prSet presAssocID="{02739733-A881-47EC-A352-7CE42E421739}" presName="level3hierChild" presStyleCnt="0"/>
      <dgm:spPr/>
    </dgm:pt>
    <dgm:pt modelId="{06678D08-63DC-4CB2-BAE4-EF081486DD05}" type="pres">
      <dgm:prSet presAssocID="{AE0C189C-08B6-4334-860F-72FA19C125B3}" presName="root1" presStyleCnt="0"/>
      <dgm:spPr/>
    </dgm:pt>
    <dgm:pt modelId="{8AFE0B2A-2725-4518-BDB8-6027206A08F7}" type="pres">
      <dgm:prSet presAssocID="{AE0C189C-08B6-4334-860F-72FA19C125B3}" presName="LevelOneTextNode" presStyleLbl="node0" presStyleIdx="1" presStyleCnt="2" custScaleX="493972" custScaleY="19815">
        <dgm:presLayoutVars>
          <dgm:chPref val="3"/>
        </dgm:presLayoutVars>
      </dgm:prSet>
      <dgm:spPr/>
    </dgm:pt>
    <dgm:pt modelId="{DCECFD00-F59A-4BCD-96C6-B2FC02F60916}" type="pres">
      <dgm:prSet presAssocID="{AE0C189C-08B6-4334-860F-72FA19C125B3}" presName="level2hierChild" presStyleCnt="0"/>
      <dgm:spPr/>
    </dgm:pt>
  </dgm:ptLst>
  <dgm:cxnLst>
    <dgm:cxn modelId="{CEDEFA00-6BE0-4236-9966-17B1D896A9CF}" type="presOf" srcId="{C8C953BF-F0CD-4155-83EE-7C7DA9BB53A8}" destId="{091AD839-399A-439A-A382-088A4A16424F}" srcOrd="1" destOrd="0" presId="urn:microsoft.com/office/officeart/2008/layout/HorizontalMultiLevelHierarchy"/>
    <dgm:cxn modelId="{3F810E0D-01AB-45EE-B91E-16462F3AF97A}" type="presOf" srcId="{6B39A0BD-F386-4AD7-AA47-E38A35050CAE}" destId="{DD1E43C0-0F70-4D9B-B5C2-C5F286302655}" srcOrd="0" destOrd="0" presId="urn:microsoft.com/office/officeart/2008/layout/HorizontalMultiLevelHierarchy"/>
    <dgm:cxn modelId="{27A1F114-1A7C-4AE2-993D-CA793541477D}" srcId="{C787E80D-EFBA-4A5C-9EBC-418672FD3D54}" destId="{02739733-A881-47EC-A352-7CE42E421739}" srcOrd="3" destOrd="0" parTransId="{21F17AC7-FE9D-488F-A5BA-F0B8F2E16D30}" sibTransId="{ADF27B68-F6DF-45F0-A617-333F073CC250}"/>
    <dgm:cxn modelId="{019A6220-B134-41FA-9257-CB6AB62AAD47}" type="presOf" srcId="{AFF957DE-6F2D-4999-ADC2-A9DBF214F3F1}" destId="{8AF1BD86-041B-4C2E-90DC-120791D76631}" srcOrd="0" destOrd="0" presId="urn:microsoft.com/office/officeart/2008/layout/HorizontalMultiLevelHierarchy"/>
    <dgm:cxn modelId="{33142221-7074-4001-A5C6-16CAC203AA80}" type="presOf" srcId="{6A9E4C72-6BB5-44C0-BCE3-F17DA9FF3CF4}" destId="{5F84D9E7-41CF-4ECD-85CA-A5F542090B43}" srcOrd="0" destOrd="0" presId="urn:microsoft.com/office/officeart/2008/layout/HorizontalMultiLevelHierarchy"/>
    <dgm:cxn modelId="{F834D335-A7B7-481F-B1EC-B5188585EC20}" type="presOf" srcId="{C787E80D-EFBA-4A5C-9EBC-418672FD3D54}" destId="{14C3CC6D-D61B-41CF-971C-45B0E528C293}" srcOrd="0" destOrd="0" presId="urn:microsoft.com/office/officeart/2008/layout/HorizontalMultiLevelHierarchy"/>
    <dgm:cxn modelId="{7E2AF941-CEA0-4B6F-8DD9-94355D652D6C}" type="presOf" srcId="{21F17AC7-FE9D-488F-A5BA-F0B8F2E16D30}" destId="{CD1F7D8B-7708-4CAC-A476-FB510A3F3EF8}" srcOrd="1" destOrd="0" presId="urn:microsoft.com/office/officeart/2008/layout/HorizontalMultiLevelHierarchy"/>
    <dgm:cxn modelId="{001F676E-055A-4641-95BE-E34975B7F9F2}" srcId="{C787E80D-EFBA-4A5C-9EBC-418672FD3D54}" destId="{F371B61E-6B4C-4725-83C7-217326683D63}" srcOrd="0" destOrd="0" parTransId="{9C150BD1-767B-4D53-A294-93B7B9D56D70}" sibTransId="{4DF6B147-F006-42AC-A73C-704CAF9E8DCF}"/>
    <dgm:cxn modelId="{C80B7551-A184-4850-BAD3-4D452409A84C}" srcId="{C787E80D-EFBA-4A5C-9EBC-418672FD3D54}" destId="{FD94A33D-A66C-4D04-A3BE-012349CBDF38}" srcOrd="2" destOrd="0" parTransId="{6B39A0BD-F386-4AD7-AA47-E38A35050CAE}" sibTransId="{904DB63D-11C9-42C6-937D-FB1BD4505069}"/>
    <dgm:cxn modelId="{DD1AB152-A211-46A0-9D79-9A685CAD1FA6}" type="presOf" srcId="{AE0C189C-08B6-4334-860F-72FA19C125B3}" destId="{8AFE0B2A-2725-4518-BDB8-6027206A08F7}" srcOrd="0" destOrd="0" presId="urn:microsoft.com/office/officeart/2008/layout/HorizontalMultiLevelHierarchy"/>
    <dgm:cxn modelId="{86C8C257-9291-407E-866B-ACCD8CD1F313}" type="presOf" srcId="{6B39A0BD-F386-4AD7-AA47-E38A35050CAE}" destId="{AA9D6F38-8A85-4743-BCB8-70E7EC9D258A}" srcOrd="1" destOrd="0" presId="urn:microsoft.com/office/officeart/2008/layout/HorizontalMultiLevelHierarchy"/>
    <dgm:cxn modelId="{03345C7B-3BCE-4249-8904-CD17878CF323}" srcId="{6A9E4C72-6BB5-44C0-BCE3-F17DA9FF3CF4}" destId="{C787E80D-EFBA-4A5C-9EBC-418672FD3D54}" srcOrd="0" destOrd="0" parTransId="{A2CC10F0-7FE0-47D0-90F1-C41DFEBFE000}" sibTransId="{2A27198C-3570-4EC3-BCDD-2B52E4543B68}"/>
    <dgm:cxn modelId="{99FFB47E-7649-46C5-A93D-C02A678D8768}" type="presOf" srcId="{02739733-A881-47EC-A352-7CE42E421739}" destId="{766E2890-1426-41A5-A777-FCFF0A5657BD}" srcOrd="0" destOrd="0" presId="urn:microsoft.com/office/officeart/2008/layout/HorizontalMultiLevelHierarchy"/>
    <dgm:cxn modelId="{BC25D689-BEAC-4675-9BF5-18DF3CC0A8A5}" srcId="{6A9E4C72-6BB5-44C0-BCE3-F17DA9FF3CF4}" destId="{AE0C189C-08B6-4334-860F-72FA19C125B3}" srcOrd="1" destOrd="0" parTransId="{435DC498-EAB5-496F-8FA3-3E0B3631EA78}" sibTransId="{CB7FD0C6-EA31-4984-82EB-210B5A223146}"/>
    <dgm:cxn modelId="{50E77E95-E446-491E-94FE-FC9E3A1D0E41}" type="presOf" srcId="{21F17AC7-FE9D-488F-A5BA-F0B8F2E16D30}" destId="{D53B118E-A72C-4B88-A8D0-0273388AC5CD}" srcOrd="0" destOrd="0" presId="urn:microsoft.com/office/officeart/2008/layout/HorizontalMultiLevelHierarchy"/>
    <dgm:cxn modelId="{67012797-B174-46FB-831E-F999A831264F}" srcId="{C787E80D-EFBA-4A5C-9EBC-418672FD3D54}" destId="{AFF957DE-6F2D-4999-ADC2-A9DBF214F3F1}" srcOrd="1" destOrd="0" parTransId="{C8C953BF-F0CD-4155-83EE-7C7DA9BB53A8}" sibTransId="{145F9AF3-4EC1-4144-AAA1-EF5F35E04245}"/>
    <dgm:cxn modelId="{B0C470B3-FADD-4F89-BBE1-C8BF67BE6F9E}" type="presOf" srcId="{9C150BD1-767B-4D53-A294-93B7B9D56D70}" destId="{43C9887D-2CF4-4AAA-8A16-785552375D0D}" srcOrd="1" destOrd="0" presId="urn:microsoft.com/office/officeart/2008/layout/HorizontalMultiLevelHierarchy"/>
    <dgm:cxn modelId="{EC428DD7-DD68-4FBE-A1D5-D9429820CAE1}" type="presOf" srcId="{C8C953BF-F0CD-4155-83EE-7C7DA9BB53A8}" destId="{FB1EB909-DC44-4A49-A73F-4F9F942174B6}" srcOrd="0" destOrd="0" presId="urn:microsoft.com/office/officeart/2008/layout/HorizontalMultiLevelHierarchy"/>
    <dgm:cxn modelId="{897158D9-DF73-4F6F-BA6B-1649E7604B56}" type="presOf" srcId="{9C150BD1-767B-4D53-A294-93B7B9D56D70}" destId="{E46847B3-84E9-4D59-844E-1C419E870EBC}" srcOrd="0" destOrd="0" presId="urn:microsoft.com/office/officeart/2008/layout/HorizontalMultiLevelHierarchy"/>
    <dgm:cxn modelId="{80F5B6E8-331E-4DDE-85B4-49699B74B72F}" type="presOf" srcId="{F371B61E-6B4C-4725-83C7-217326683D63}" destId="{6CE9092A-1E9D-4768-8F40-304D55857FE4}" srcOrd="0" destOrd="0" presId="urn:microsoft.com/office/officeart/2008/layout/HorizontalMultiLevelHierarchy"/>
    <dgm:cxn modelId="{195099F1-5D06-4E0E-8D49-6EBA813788D3}" type="presOf" srcId="{FD94A33D-A66C-4D04-A3BE-012349CBDF38}" destId="{F552746C-1F65-4725-9B3A-7597B4685890}" srcOrd="0" destOrd="0" presId="urn:microsoft.com/office/officeart/2008/layout/HorizontalMultiLevelHierarchy"/>
    <dgm:cxn modelId="{745FFB11-FEEC-44B8-9267-9528E812B6F5}" type="presParOf" srcId="{5F84D9E7-41CF-4ECD-85CA-A5F542090B43}" destId="{EE29AC37-7053-44FE-9FB6-BC6F7578B8BF}" srcOrd="0" destOrd="0" presId="urn:microsoft.com/office/officeart/2008/layout/HorizontalMultiLevelHierarchy"/>
    <dgm:cxn modelId="{C2612B44-E688-46C3-AA67-C56569BAD47E}" type="presParOf" srcId="{EE29AC37-7053-44FE-9FB6-BC6F7578B8BF}" destId="{14C3CC6D-D61B-41CF-971C-45B0E528C293}" srcOrd="0" destOrd="0" presId="urn:microsoft.com/office/officeart/2008/layout/HorizontalMultiLevelHierarchy"/>
    <dgm:cxn modelId="{2D966A1E-C313-444F-9138-BD29160A12F4}" type="presParOf" srcId="{EE29AC37-7053-44FE-9FB6-BC6F7578B8BF}" destId="{EFA6BCF1-FED7-419E-9A8D-D39A2E89352D}" srcOrd="1" destOrd="0" presId="urn:microsoft.com/office/officeart/2008/layout/HorizontalMultiLevelHierarchy"/>
    <dgm:cxn modelId="{43FF2AF8-EA44-4084-AC7E-A550B4B044AC}" type="presParOf" srcId="{EFA6BCF1-FED7-419E-9A8D-D39A2E89352D}" destId="{E46847B3-84E9-4D59-844E-1C419E870EBC}" srcOrd="0" destOrd="0" presId="urn:microsoft.com/office/officeart/2008/layout/HorizontalMultiLevelHierarchy"/>
    <dgm:cxn modelId="{56A61FC4-DE6F-418E-A8C0-89CF99FF0530}" type="presParOf" srcId="{E46847B3-84E9-4D59-844E-1C419E870EBC}" destId="{43C9887D-2CF4-4AAA-8A16-785552375D0D}" srcOrd="0" destOrd="0" presId="urn:microsoft.com/office/officeart/2008/layout/HorizontalMultiLevelHierarchy"/>
    <dgm:cxn modelId="{825E156A-3E81-4C85-905A-0A428110C8A8}" type="presParOf" srcId="{EFA6BCF1-FED7-419E-9A8D-D39A2E89352D}" destId="{A9E09865-9861-42B5-97B9-9D66C2AC0B11}" srcOrd="1" destOrd="0" presId="urn:microsoft.com/office/officeart/2008/layout/HorizontalMultiLevelHierarchy"/>
    <dgm:cxn modelId="{81AAB177-AEA3-4D8E-A47B-83BA3BFD0E8F}" type="presParOf" srcId="{A9E09865-9861-42B5-97B9-9D66C2AC0B11}" destId="{6CE9092A-1E9D-4768-8F40-304D55857FE4}" srcOrd="0" destOrd="0" presId="urn:microsoft.com/office/officeart/2008/layout/HorizontalMultiLevelHierarchy"/>
    <dgm:cxn modelId="{2C492421-23A2-401F-9AA4-0A2D9791ECC8}" type="presParOf" srcId="{A9E09865-9861-42B5-97B9-9D66C2AC0B11}" destId="{CB4D1339-0EE9-4194-8741-631DB7CDE1EB}" srcOrd="1" destOrd="0" presId="urn:microsoft.com/office/officeart/2008/layout/HorizontalMultiLevelHierarchy"/>
    <dgm:cxn modelId="{F10E2A2D-93EA-450D-B21B-5C9827182E9F}" type="presParOf" srcId="{EFA6BCF1-FED7-419E-9A8D-D39A2E89352D}" destId="{FB1EB909-DC44-4A49-A73F-4F9F942174B6}" srcOrd="2" destOrd="0" presId="urn:microsoft.com/office/officeart/2008/layout/HorizontalMultiLevelHierarchy"/>
    <dgm:cxn modelId="{C84E6D7F-DE62-446B-879C-0460C798425C}" type="presParOf" srcId="{FB1EB909-DC44-4A49-A73F-4F9F942174B6}" destId="{091AD839-399A-439A-A382-088A4A16424F}" srcOrd="0" destOrd="0" presId="urn:microsoft.com/office/officeart/2008/layout/HorizontalMultiLevelHierarchy"/>
    <dgm:cxn modelId="{24D75AC9-1C7F-4CE4-B179-6EF57579FED4}" type="presParOf" srcId="{EFA6BCF1-FED7-419E-9A8D-D39A2E89352D}" destId="{07D36735-C00D-417E-93A3-B61D64E7326C}" srcOrd="3" destOrd="0" presId="urn:microsoft.com/office/officeart/2008/layout/HorizontalMultiLevelHierarchy"/>
    <dgm:cxn modelId="{8F489D74-7166-46B4-9DAF-64D5B43D5881}" type="presParOf" srcId="{07D36735-C00D-417E-93A3-B61D64E7326C}" destId="{8AF1BD86-041B-4C2E-90DC-120791D76631}" srcOrd="0" destOrd="0" presId="urn:microsoft.com/office/officeart/2008/layout/HorizontalMultiLevelHierarchy"/>
    <dgm:cxn modelId="{B1009822-0408-4991-9098-DD74A700ABB8}" type="presParOf" srcId="{07D36735-C00D-417E-93A3-B61D64E7326C}" destId="{72A11CAB-FCCC-4109-A6AE-46C29AF9489C}" srcOrd="1" destOrd="0" presId="urn:microsoft.com/office/officeart/2008/layout/HorizontalMultiLevelHierarchy"/>
    <dgm:cxn modelId="{A932A220-4EF3-4887-BE10-5DC69681D3CD}" type="presParOf" srcId="{EFA6BCF1-FED7-419E-9A8D-D39A2E89352D}" destId="{DD1E43C0-0F70-4D9B-B5C2-C5F286302655}" srcOrd="4" destOrd="0" presId="urn:microsoft.com/office/officeart/2008/layout/HorizontalMultiLevelHierarchy"/>
    <dgm:cxn modelId="{36EB3BDC-2324-43FD-A468-59DD2F776010}" type="presParOf" srcId="{DD1E43C0-0F70-4D9B-B5C2-C5F286302655}" destId="{AA9D6F38-8A85-4743-BCB8-70E7EC9D258A}" srcOrd="0" destOrd="0" presId="urn:microsoft.com/office/officeart/2008/layout/HorizontalMultiLevelHierarchy"/>
    <dgm:cxn modelId="{F83879B4-8563-430A-B5E6-44DBD0054D5F}" type="presParOf" srcId="{EFA6BCF1-FED7-419E-9A8D-D39A2E89352D}" destId="{66BA8766-CDCC-4201-8515-FFFD948F2ACB}" srcOrd="5" destOrd="0" presId="urn:microsoft.com/office/officeart/2008/layout/HorizontalMultiLevelHierarchy"/>
    <dgm:cxn modelId="{B60A8BB1-5334-4D90-9BCC-4081E508E5B1}" type="presParOf" srcId="{66BA8766-CDCC-4201-8515-FFFD948F2ACB}" destId="{F552746C-1F65-4725-9B3A-7597B4685890}" srcOrd="0" destOrd="0" presId="urn:microsoft.com/office/officeart/2008/layout/HorizontalMultiLevelHierarchy"/>
    <dgm:cxn modelId="{BA6BCF8F-2968-4AFD-AB28-ADBF9461C9F5}" type="presParOf" srcId="{66BA8766-CDCC-4201-8515-FFFD948F2ACB}" destId="{B0CE9840-21FF-4B0A-BD30-7FF35B5E2880}" srcOrd="1" destOrd="0" presId="urn:microsoft.com/office/officeart/2008/layout/HorizontalMultiLevelHierarchy"/>
    <dgm:cxn modelId="{15D1EFAA-0E4D-4C35-9896-14CEB03D5F8E}" type="presParOf" srcId="{EFA6BCF1-FED7-419E-9A8D-D39A2E89352D}" destId="{D53B118E-A72C-4B88-A8D0-0273388AC5CD}" srcOrd="6" destOrd="0" presId="urn:microsoft.com/office/officeart/2008/layout/HorizontalMultiLevelHierarchy"/>
    <dgm:cxn modelId="{93BACD44-8E31-4EDB-BA4F-C5F7FDACE3E4}" type="presParOf" srcId="{D53B118E-A72C-4B88-A8D0-0273388AC5CD}" destId="{CD1F7D8B-7708-4CAC-A476-FB510A3F3EF8}" srcOrd="0" destOrd="0" presId="urn:microsoft.com/office/officeart/2008/layout/HorizontalMultiLevelHierarchy"/>
    <dgm:cxn modelId="{8B635697-AE04-4F0F-B2AB-19761E3D893A}" type="presParOf" srcId="{EFA6BCF1-FED7-419E-9A8D-D39A2E89352D}" destId="{B5526692-D2F8-490A-9245-104E39064BB1}" srcOrd="7" destOrd="0" presId="urn:microsoft.com/office/officeart/2008/layout/HorizontalMultiLevelHierarchy"/>
    <dgm:cxn modelId="{DD70DAD5-24B6-431A-BFAC-60867D1F27A3}" type="presParOf" srcId="{B5526692-D2F8-490A-9245-104E39064BB1}" destId="{766E2890-1426-41A5-A777-FCFF0A5657BD}" srcOrd="0" destOrd="0" presId="urn:microsoft.com/office/officeart/2008/layout/HorizontalMultiLevelHierarchy"/>
    <dgm:cxn modelId="{F1ABF916-BBAE-418C-82E7-2A2349158C34}" type="presParOf" srcId="{B5526692-D2F8-490A-9245-104E39064BB1}" destId="{A29FDC77-EA91-46A4-A5AB-35505271A6AC}" srcOrd="1" destOrd="0" presId="urn:microsoft.com/office/officeart/2008/layout/HorizontalMultiLevelHierarchy"/>
    <dgm:cxn modelId="{CDCFD838-C27E-49A7-AF2D-D95D4221BED4}" type="presParOf" srcId="{5F84D9E7-41CF-4ECD-85CA-A5F542090B43}" destId="{06678D08-63DC-4CB2-BAE4-EF081486DD05}" srcOrd="1" destOrd="0" presId="urn:microsoft.com/office/officeart/2008/layout/HorizontalMultiLevelHierarchy"/>
    <dgm:cxn modelId="{6C1FB9E2-2409-4C2D-B328-943B99EBD739}" type="presParOf" srcId="{06678D08-63DC-4CB2-BAE4-EF081486DD05}" destId="{8AFE0B2A-2725-4518-BDB8-6027206A08F7}" srcOrd="0" destOrd="0" presId="urn:microsoft.com/office/officeart/2008/layout/HorizontalMultiLevelHierarchy"/>
    <dgm:cxn modelId="{367A79CB-3DBA-4835-9C64-361FA26A10C0}" type="presParOf" srcId="{06678D08-63DC-4CB2-BAE4-EF081486DD05}" destId="{DCECFD00-F59A-4BCD-96C6-B2FC02F60916}"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9E4C72-6BB5-44C0-BCE3-F17DA9FF3CF4}"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en-US"/>
        </a:p>
      </dgm:t>
    </dgm:pt>
    <dgm:pt modelId="{C787E80D-EFBA-4A5C-9EBC-418672FD3D54}">
      <dgm:prSet phldrT="[Text]" custT="1"/>
      <dgm:spPr/>
      <dgm:t>
        <a:bodyPr vert="vert"/>
        <a:lstStyle/>
        <a:p>
          <a:pPr>
            <a:lnSpc>
              <a:spcPct val="70000"/>
            </a:lnSpc>
          </a:pPr>
          <a:r>
            <a:rPr lang="zh-CN" altLang="en-US" sz="2000" b="1" dirty="0"/>
            <a:t>线上进件</a:t>
          </a:r>
          <a:endParaRPr lang="en-US" sz="2000" b="1" dirty="0"/>
        </a:p>
      </dgm:t>
    </dgm:pt>
    <dgm:pt modelId="{A2CC10F0-7FE0-47D0-90F1-C41DFEBFE000}" type="parTrans" cxnId="{03345C7B-3BCE-4249-8904-CD17878CF323}">
      <dgm:prSet/>
      <dgm:spPr/>
      <dgm:t>
        <a:bodyPr/>
        <a:lstStyle/>
        <a:p>
          <a:endParaRPr lang="en-US" sz="1050"/>
        </a:p>
      </dgm:t>
    </dgm:pt>
    <dgm:pt modelId="{2A27198C-3570-4EC3-BCDD-2B52E4543B68}" type="sibTrans" cxnId="{03345C7B-3BCE-4249-8904-CD17878CF323}">
      <dgm:prSet/>
      <dgm:spPr/>
      <dgm:t>
        <a:bodyPr/>
        <a:lstStyle/>
        <a:p>
          <a:endParaRPr lang="en-US" sz="1050"/>
        </a:p>
      </dgm:t>
    </dgm:pt>
    <dgm:pt modelId="{F371B61E-6B4C-4725-83C7-217326683D63}">
      <dgm:prSet phldrT="[Text]" custT="1"/>
      <dgm:spPr/>
      <dgm:t>
        <a:bodyPr/>
        <a:lstStyle/>
        <a:p>
          <a:r>
            <a:rPr lang="zh-CN" altLang="en-US" sz="1800" b="1" dirty="0">
              <a:latin typeface="微软雅黑" panose="020B0503020204020204" pitchFamily="34" charset="-122"/>
              <a:ea typeface="微软雅黑" panose="020B0503020204020204" pitchFamily="34" charset="-122"/>
            </a:rPr>
            <a:t>商户合作</a:t>
          </a:r>
          <a:endParaRPr lang="en-US" sz="1800" dirty="0"/>
        </a:p>
      </dgm:t>
    </dgm:pt>
    <dgm:pt modelId="{9C150BD1-767B-4D53-A294-93B7B9D56D70}" type="parTrans" cxnId="{001F676E-055A-4641-95BE-E34975B7F9F2}">
      <dgm:prSet custT="1"/>
      <dgm:spPr/>
      <dgm:t>
        <a:bodyPr/>
        <a:lstStyle/>
        <a:p>
          <a:endParaRPr lang="en-US" sz="200"/>
        </a:p>
      </dgm:t>
    </dgm:pt>
    <dgm:pt modelId="{4DF6B147-F006-42AC-A73C-704CAF9E8DCF}" type="sibTrans" cxnId="{001F676E-055A-4641-95BE-E34975B7F9F2}">
      <dgm:prSet/>
      <dgm:spPr/>
      <dgm:t>
        <a:bodyPr/>
        <a:lstStyle/>
        <a:p>
          <a:endParaRPr lang="en-US" sz="1050"/>
        </a:p>
      </dgm:t>
    </dgm:pt>
    <dgm:pt modelId="{AFF957DE-6F2D-4999-ADC2-A9DBF214F3F1}">
      <dgm:prSet phldrT="[Text]" custT="1"/>
      <dgm:spPr/>
      <dgm:t>
        <a:bodyPr/>
        <a:lstStyle/>
        <a:p>
          <a:r>
            <a:rPr lang="zh-CN" altLang="en-US" sz="1800" b="1" dirty="0">
              <a:latin typeface="微软雅黑" panose="020B0503020204020204" pitchFamily="34" charset="-122"/>
              <a:ea typeface="微软雅黑" panose="020B0503020204020204" pitchFamily="34" charset="-122"/>
            </a:rPr>
            <a:t>微信进件</a:t>
          </a:r>
          <a:endParaRPr lang="en-US" sz="1800" dirty="0"/>
        </a:p>
      </dgm:t>
    </dgm:pt>
    <dgm:pt modelId="{C8C953BF-F0CD-4155-83EE-7C7DA9BB53A8}" type="parTrans" cxnId="{67012797-B174-46FB-831E-F999A831264F}">
      <dgm:prSet custT="1"/>
      <dgm:spPr/>
      <dgm:t>
        <a:bodyPr/>
        <a:lstStyle/>
        <a:p>
          <a:endParaRPr lang="en-US" sz="200"/>
        </a:p>
      </dgm:t>
    </dgm:pt>
    <dgm:pt modelId="{145F9AF3-4EC1-4144-AAA1-EF5F35E04245}" type="sibTrans" cxnId="{67012797-B174-46FB-831E-F999A831264F}">
      <dgm:prSet/>
      <dgm:spPr/>
      <dgm:t>
        <a:bodyPr/>
        <a:lstStyle/>
        <a:p>
          <a:endParaRPr lang="en-US" sz="1050"/>
        </a:p>
      </dgm:t>
    </dgm:pt>
    <dgm:pt modelId="{FD94A33D-A66C-4D04-A3BE-012349CBDF38}">
      <dgm:prSet phldrT="[Text]" custT="1"/>
      <dgm:spPr/>
      <dgm:t>
        <a:bodyPr/>
        <a:lstStyle/>
        <a:p>
          <a:r>
            <a:rPr lang="zh-CN" altLang="en-US" sz="1800" b="1" dirty="0">
              <a:latin typeface="微软雅黑" panose="020B0503020204020204" pitchFamily="34" charset="-122"/>
              <a:ea typeface="微软雅黑" panose="020B0503020204020204" pitchFamily="34" charset="-122"/>
            </a:rPr>
            <a:t>移动</a:t>
          </a:r>
          <a:r>
            <a:rPr lang="en-US" altLang="zh-CN" sz="1800" b="1" dirty="0">
              <a:latin typeface="微软雅黑" panose="020B0503020204020204" pitchFamily="34" charset="-122"/>
              <a:ea typeface="微软雅黑" panose="020B0503020204020204" pitchFamily="34" charset="-122"/>
            </a:rPr>
            <a:t>WAP</a:t>
          </a:r>
          <a:endParaRPr lang="en-US" sz="1800" dirty="0"/>
        </a:p>
      </dgm:t>
    </dgm:pt>
    <dgm:pt modelId="{6B39A0BD-F386-4AD7-AA47-E38A35050CAE}" type="parTrans" cxnId="{C80B7551-A184-4850-BAD3-4D452409A84C}">
      <dgm:prSet custT="1"/>
      <dgm:spPr/>
      <dgm:t>
        <a:bodyPr/>
        <a:lstStyle/>
        <a:p>
          <a:endParaRPr lang="en-US" sz="200"/>
        </a:p>
      </dgm:t>
    </dgm:pt>
    <dgm:pt modelId="{904DB63D-11C9-42C6-937D-FB1BD4505069}" type="sibTrans" cxnId="{C80B7551-A184-4850-BAD3-4D452409A84C}">
      <dgm:prSet/>
      <dgm:spPr/>
      <dgm:t>
        <a:bodyPr/>
        <a:lstStyle/>
        <a:p>
          <a:endParaRPr lang="en-US" sz="1050"/>
        </a:p>
      </dgm:t>
    </dgm:pt>
    <dgm:pt modelId="{02739733-A881-47EC-A352-7CE42E421739}">
      <dgm:prSet phldrT="[Text]" custT="1"/>
      <dgm:spPr/>
      <dgm:t>
        <a:bodyPr/>
        <a:lstStyle/>
        <a:p>
          <a:r>
            <a:rPr lang="en-US" altLang="zh-CN" sz="1800" b="1" dirty="0">
              <a:latin typeface="微软雅黑" panose="020B0503020204020204" pitchFamily="34" charset="-122"/>
              <a:ea typeface="微软雅黑" panose="020B0503020204020204" pitchFamily="34" charset="-122"/>
            </a:rPr>
            <a:t>PC</a:t>
          </a:r>
          <a:r>
            <a:rPr lang="zh-CN" altLang="en-US" sz="1800" b="1" dirty="0">
              <a:latin typeface="微软雅黑" panose="020B0503020204020204" pitchFamily="34" charset="-122"/>
              <a:ea typeface="微软雅黑" panose="020B0503020204020204" pitchFamily="34" charset="-122"/>
            </a:rPr>
            <a:t>填表</a:t>
          </a:r>
          <a:endParaRPr lang="en-US" sz="1800" dirty="0"/>
        </a:p>
      </dgm:t>
    </dgm:pt>
    <dgm:pt modelId="{21F17AC7-FE9D-488F-A5BA-F0B8F2E16D30}" type="parTrans" cxnId="{27A1F114-1A7C-4AE2-993D-CA793541477D}">
      <dgm:prSet custT="1"/>
      <dgm:spPr/>
      <dgm:t>
        <a:bodyPr/>
        <a:lstStyle/>
        <a:p>
          <a:endParaRPr lang="en-US" sz="200"/>
        </a:p>
      </dgm:t>
    </dgm:pt>
    <dgm:pt modelId="{ADF27B68-F6DF-45F0-A617-333F073CC250}" type="sibTrans" cxnId="{27A1F114-1A7C-4AE2-993D-CA793541477D}">
      <dgm:prSet/>
      <dgm:spPr/>
      <dgm:t>
        <a:bodyPr/>
        <a:lstStyle/>
        <a:p>
          <a:endParaRPr lang="en-US" sz="1050"/>
        </a:p>
      </dgm:t>
    </dgm:pt>
    <dgm:pt modelId="{AE0C189C-08B6-4334-860F-72FA19C125B3}">
      <dgm:prSet phldrT="[Text]" custT="1"/>
      <dgm:spPr/>
      <dgm:t>
        <a:bodyPr vert="vert"/>
        <a:lstStyle/>
        <a:p>
          <a:r>
            <a:rPr lang="zh-CN" altLang="en-US" sz="2000" b="1" dirty="0"/>
            <a:t>线下进件</a:t>
          </a:r>
          <a:endParaRPr lang="en-US" sz="1600" dirty="0"/>
        </a:p>
      </dgm:t>
    </dgm:pt>
    <dgm:pt modelId="{435DC498-EAB5-496F-8FA3-3E0B3631EA78}" type="parTrans" cxnId="{BC25D689-BEAC-4675-9BF5-18DF3CC0A8A5}">
      <dgm:prSet/>
      <dgm:spPr/>
      <dgm:t>
        <a:bodyPr/>
        <a:lstStyle/>
        <a:p>
          <a:endParaRPr lang="en-US" sz="1050"/>
        </a:p>
      </dgm:t>
    </dgm:pt>
    <dgm:pt modelId="{CB7FD0C6-EA31-4984-82EB-210B5A223146}" type="sibTrans" cxnId="{BC25D689-BEAC-4675-9BF5-18DF3CC0A8A5}">
      <dgm:prSet/>
      <dgm:spPr/>
      <dgm:t>
        <a:bodyPr/>
        <a:lstStyle/>
        <a:p>
          <a:endParaRPr lang="en-US" sz="1050"/>
        </a:p>
      </dgm:t>
    </dgm:pt>
    <dgm:pt modelId="{5F84D9E7-41CF-4ECD-85CA-A5F542090B43}" type="pres">
      <dgm:prSet presAssocID="{6A9E4C72-6BB5-44C0-BCE3-F17DA9FF3CF4}" presName="Name0" presStyleCnt="0">
        <dgm:presLayoutVars>
          <dgm:chPref val="1"/>
          <dgm:dir/>
          <dgm:animOne val="branch"/>
          <dgm:animLvl val="lvl"/>
          <dgm:resizeHandles val="exact"/>
        </dgm:presLayoutVars>
      </dgm:prSet>
      <dgm:spPr/>
    </dgm:pt>
    <dgm:pt modelId="{EE29AC37-7053-44FE-9FB6-BC6F7578B8BF}" type="pres">
      <dgm:prSet presAssocID="{C787E80D-EFBA-4A5C-9EBC-418672FD3D54}" presName="root1" presStyleCnt="0"/>
      <dgm:spPr/>
    </dgm:pt>
    <dgm:pt modelId="{14C3CC6D-D61B-41CF-971C-45B0E528C293}" type="pres">
      <dgm:prSet presAssocID="{C787E80D-EFBA-4A5C-9EBC-418672FD3D54}" presName="LevelOneTextNode" presStyleLbl="node0" presStyleIdx="0" presStyleCnt="2">
        <dgm:presLayoutVars>
          <dgm:chPref val="3"/>
        </dgm:presLayoutVars>
      </dgm:prSet>
      <dgm:spPr/>
    </dgm:pt>
    <dgm:pt modelId="{EFA6BCF1-FED7-419E-9A8D-D39A2E89352D}" type="pres">
      <dgm:prSet presAssocID="{C787E80D-EFBA-4A5C-9EBC-418672FD3D54}" presName="level2hierChild" presStyleCnt="0"/>
      <dgm:spPr/>
    </dgm:pt>
    <dgm:pt modelId="{E46847B3-84E9-4D59-844E-1C419E870EBC}" type="pres">
      <dgm:prSet presAssocID="{9C150BD1-767B-4D53-A294-93B7B9D56D70}" presName="conn2-1" presStyleLbl="parChTrans1D2" presStyleIdx="0" presStyleCnt="4"/>
      <dgm:spPr/>
    </dgm:pt>
    <dgm:pt modelId="{43C9887D-2CF4-4AAA-8A16-785552375D0D}" type="pres">
      <dgm:prSet presAssocID="{9C150BD1-767B-4D53-A294-93B7B9D56D70}" presName="connTx" presStyleLbl="parChTrans1D2" presStyleIdx="0" presStyleCnt="4"/>
      <dgm:spPr/>
    </dgm:pt>
    <dgm:pt modelId="{A9E09865-9861-42B5-97B9-9D66C2AC0B11}" type="pres">
      <dgm:prSet presAssocID="{F371B61E-6B4C-4725-83C7-217326683D63}" presName="root2" presStyleCnt="0"/>
      <dgm:spPr/>
    </dgm:pt>
    <dgm:pt modelId="{6CE9092A-1E9D-4768-8F40-304D55857FE4}" type="pres">
      <dgm:prSet presAssocID="{F371B61E-6B4C-4725-83C7-217326683D63}" presName="LevelTwoTextNode" presStyleLbl="node2" presStyleIdx="0" presStyleCnt="4">
        <dgm:presLayoutVars>
          <dgm:chPref val="3"/>
        </dgm:presLayoutVars>
      </dgm:prSet>
      <dgm:spPr/>
    </dgm:pt>
    <dgm:pt modelId="{CB4D1339-0EE9-4194-8741-631DB7CDE1EB}" type="pres">
      <dgm:prSet presAssocID="{F371B61E-6B4C-4725-83C7-217326683D63}" presName="level3hierChild" presStyleCnt="0"/>
      <dgm:spPr/>
    </dgm:pt>
    <dgm:pt modelId="{FB1EB909-DC44-4A49-A73F-4F9F942174B6}" type="pres">
      <dgm:prSet presAssocID="{C8C953BF-F0CD-4155-83EE-7C7DA9BB53A8}" presName="conn2-1" presStyleLbl="parChTrans1D2" presStyleIdx="1" presStyleCnt="4"/>
      <dgm:spPr/>
    </dgm:pt>
    <dgm:pt modelId="{091AD839-399A-439A-A382-088A4A16424F}" type="pres">
      <dgm:prSet presAssocID="{C8C953BF-F0CD-4155-83EE-7C7DA9BB53A8}" presName="connTx" presStyleLbl="parChTrans1D2" presStyleIdx="1" presStyleCnt="4"/>
      <dgm:spPr/>
    </dgm:pt>
    <dgm:pt modelId="{07D36735-C00D-417E-93A3-B61D64E7326C}" type="pres">
      <dgm:prSet presAssocID="{AFF957DE-6F2D-4999-ADC2-A9DBF214F3F1}" presName="root2" presStyleCnt="0"/>
      <dgm:spPr/>
    </dgm:pt>
    <dgm:pt modelId="{8AF1BD86-041B-4C2E-90DC-120791D76631}" type="pres">
      <dgm:prSet presAssocID="{AFF957DE-6F2D-4999-ADC2-A9DBF214F3F1}" presName="LevelTwoTextNode" presStyleLbl="node2" presStyleIdx="1" presStyleCnt="4" custLinFactNeighborX="239" custLinFactNeighborY="2513">
        <dgm:presLayoutVars>
          <dgm:chPref val="3"/>
        </dgm:presLayoutVars>
      </dgm:prSet>
      <dgm:spPr/>
    </dgm:pt>
    <dgm:pt modelId="{72A11CAB-FCCC-4109-A6AE-46C29AF9489C}" type="pres">
      <dgm:prSet presAssocID="{AFF957DE-6F2D-4999-ADC2-A9DBF214F3F1}" presName="level3hierChild" presStyleCnt="0"/>
      <dgm:spPr/>
    </dgm:pt>
    <dgm:pt modelId="{DD1E43C0-0F70-4D9B-B5C2-C5F286302655}" type="pres">
      <dgm:prSet presAssocID="{6B39A0BD-F386-4AD7-AA47-E38A35050CAE}" presName="conn2-1" presStyleLbl="parChTrans1D2" presStyleIdx="2" presStyleCnt="4"/>
      <dgm:spPr/>
    </dgm:pt>
    <dgm:pt modelId="{AA9D6F38-8A85-4743-BCB8-70E7EC9D258A}" type="pres">
      <dgm:prSet presAssocID="{6B39A0BD-F386-4AD7-AA47-E38A35050CAE}" presName="connTx" presStyleLbl="parChTrans1D2" presStyleIdx="2" presStyleCnt="4"/>
      <dgm:spPr/>
    </dgm:pt>
    <dgm:pt modelId="{66BA8766-CDCC-4201-8515-FFFD948F2ACB}" type="pres">
      <dgm:prSet presAssocID="{FD94A33D-A66C-4D04-A3BE-012349CBDF38}" presName="root2" presStyleCnt="0"/>
      <dgm:spPr/>
    </dgm:pt>
    <dgm:pt modelId="{F552746C-1F65-4725-9B3A-7597B4685890}" type="pres">
      <dgm:prSet presAssocID="{FD94A33D-A66C-4D04-A3BE-012349CBDF38}" presName="LevelTwoTextNode" presStyleLbl="node2" presStyleIdx="2" presStyleCnt="4">
        <dgm:presLayoutVars>
          <dgm:chPref val="3"/>
        </dgm:presLayoutVars>
      </dgm:prSet>
      <dgm:spPr/>
    </dgm:pt>
    <dgm:pt modelId="{B0CE9840-21FF-4B0A-BD30-7FF35B5E2880}" type="pres">
      <dgm:prSet presAssocID="{FD94A33D-A66C-4D04-A3BE-012349CBDF38}" presName="level3hierChild" presStyleCnt="0"/>
      <dgm:spPr/>
    </dgm:pt>
    <dgm:pt modelId="{D53B118E-A72C-4B88-A8D0-0273388AC5CD}" type="pres">
      <dgm:prSet presAssocID="{21F17AC7-FE9D-488F-A5BA-F0B8F2E16D30}" presName="conn2-1" presStyleLbl="parChTrans1D2" presStyleIdx="3" presStyleCnt="4"/>
      <dgm:spPr/>
    </dgm:pt>
    <dgm:pt modelId="{CD1F7D8B-7708-4CAC-A476-FB510A3F3EF8}" type="pres">
      <dgm:prSet presAssocID="{21F17AC7-FE9D-488F-A5BA-F0B8F2E16D30}" presName="connTx" presStyleLbl="parChTrans1D2" presStyleIdx="3" presStyleCnt="4"/>
      <dgm:spPr/>
    </dgm:pt>
    <dgm:pt modelId="{B5526692-D2F8-490A-9245-104E39064BB1}" type="pres">
      <dgm:prSet presAssocID="{02739733-A881-47EC-A352-7CE42E421739}" presName="root2" presStyleCnt="0"/>
      <dgm:spPr/>
    </dgm:pt>
    <dgm:pt modelId="{766E2890-1426-41A5-A777-FCFF0A5657BD}" type="pres">
      <dgm:prSet presAssocID="{02739733-A881-47EC-A352-7CE42E421739}" presName="LevelTwoTextNode" presStyleLbl="node2" presStyleIdx="3" presStyleCnt="4">
        <dgm:presLayoutVars>
          <dgm:chPref val="3"/>
        </dgm:presLayoutVars>
      </dgm:prSet>
      <dgm:spPr/>
    </dgm:pt>
    <dgm:pt modelId="{A29FDC77-EA91-46A4-A5AB-35505271A6AC}" type="pres">
      <dgm:prSet presAssocID="{02739733-A881-47EC-A352-7CE42E421739}" presName="level3hierChild" presStyleCnt="0"/>
      <dgm:spPr/>
    </dgm:pt>
    <dgm:pt modelId="{06678D08-63DC-4CB2-BAE4-EF081486DD05}" type="pres">
      <dgm:prSet presAssocID="{AE0C189C-08B6-4334-860F-72FA19C125B3}" presName="root1" presStyleCnt="0"/>
      <dgm:spPr/>
    </dgm:pt>
    <dgm:pt modelId="{8AFE0B2A-2725-4518-BDB8-6027206A08F7}" type="pres">
      <dgm:prSet presAssocID="{AE0C189C-08B6-4334-860F-72FA19C125B3}" presName="LevelOneTextNode" presStyleLbl="node0" presStyleIdx="1" presStyleCnt="2" custScaleX="493972" custScaleY="19815">
        <dgm:presLayoutVars>
          <dgm:chPref val="3"/>
        </dgm:presLayoutVars>
      </dgm:prSet>
      <dgm:spPr/>
    </dgm:pt>
    <dgm:pt modelId="{DCECFD00-F59A-4BCD-96C6-B2FC02F60916}" type="pres">
      <dgm:prSet presAssocID="{AE0C189C-08B6-4334-860F-72FA19C125B3}" presName="level2hierChild" presStyleCnt="0"/>
      <dgm:spPr/>
    </dgm:pt>
  </dgm:ptLst>
  <dgm:cxnLst>
    <dgm:cxn modelId="{F696AB03-E794-41DC-A169-256E508502F5}" type="presOf" srcId="{C8C953BF-F0CD-4155-83EE-7C7DA9BB53A8}" destId="{FB1EB909-DC44-4A49-A73F-4F9F942174B6}" srcOrd="0" destOrd="0" presId="urn:microsoft.com/office/officeart/2008/layout/HorizontalMultiLevelHierarchy"/>
    <dgm:cxn modelId="{FF21DD08-00DB-4E8D-BA48-DFB65943DF9C}" type="presOf" srcId="{6B39A0BD-F386-4AD7-AA47-E38A35050CAE}" destId="{DD1E43C0-0F70-4D9B-B5C2-C5F286302655}" srcOrd="0" destOrd="0" presId="urn:microsoft.com/office/officeart/2008/layout/HorizontalMultiLevelHierarchy"/>
    <dgm:cxn modelId="{27A1F114-1A7C-4AE2-993D-CA793541477D}" srcId="{C787E80D-EFBA-4A5C-9EBC-418672FD3D54}" destId="{02739733-A881-47EC-A352-7CE42E421739}" srcOrd="3" destOrd="0" parTransId="{21F17AC7-FE9D-488F-A5BA-F0B8F2E16D30}" sibTransId="{ADF27B68-F6DF-45F0-A617-333F073CC250}"/>
    <dgm:cxn modelId="{B5112226-4F9C-4394-B3A2-9047A85C59C0}" type="presOf" srcId="{21F17AC7-FE9D-488F-A5BA-F0B8F2E16D30}" destId="{D53B118E-A72C-4B88-A8D0-0273388AC5CD}" srcOrd="0" destOrd="0" presId="urn:microsoft.com/office/officeart/2008/layout/HorizontalMultiLevelHierarchy"/>
    <dgm:cxn modelId="{7E50A928-64A9-4B1E-A4B9-4C89E35ED290}" type="presOf" srcId="{02739733-A881-47EC-A352-7CE42E421739}" destId="{766E2890-1426-41A5-A777-FCFF0A5657BD}" srcOrd="0" destOrd="0" presId="urn:microsoft.com/office/officeart/2008/layout/HorizontalMultiLevelHierarchy"/>
    <dgm:cxn modelId="{B1934B45-3797-4C5E-8EB9-0A14A5E11E9B}" type="presOf" srcId="{9C150BD1-767B-4D53-A294-93B7B9D56D70}" destId="{E46847B3-84E9-4D59-844E-1C419E870EBC}" srcOrd="0" destOrd="0" presId="urn:microsoft.com/office/officeart/2008/layout/HorizontalMultiLevelHierarchy"/>
    <dgm:cxn modelId="{001F676E-055A-4641-95BE-E34975B7F9F2}" srcId="{C787E80D-EFBA-4A5C-9EBC-418672FD3D54}" destId="{F371B61E-6B4C-4725-83C7-217326683D63}" srcOrd="0" destOrd="0" parTransId="{9C150BD1-767B-4D53-A294-93B7B9D56D70}" sibTransId="{4DF6B147-F006-42AC-A73C-704CAF9E8DCF}"/>
    <dgm:cxn modelId="{B8EFB74F-FAD0-4FFC-8BB4-0B5DF37F630B}" type="presOf" srcId="{F371B61E-6B4C-4725-83C7-217326683D63}" destId="{6CE9092A-1E9D-4768-8F40-304D55857FE4}" srcOrd="0" destOrd="0" presId="urn:microsoft.com/office/officeart/2008/layout/HorizontalMultiLevelHierarchy"/>
    <dgm:cxn modelId="{C80B7551-A184-4850-BAD3-4D452409A84C}" srcId="{C787E80D-EFBA-4A5C-9EBC-418672FD3D54}" destId="{FD94A33D-A66C-4D04-A3BE-012349CBDF38}" srcOrd="2" destOrd="0" parTransId="{6B39A0BD-F386-4AD7-AA47-E38A35050CAE}" sibTransId="{904DB63D-11C9-42C6-937D-FB1BD4505069}"/>
    <dgm:cxn modelId="{03345C7B-3BCE-4249-8904-CD17878CF323}" srcId="{6A9E4C72-6BB5-44C0-BCE3-F17DA9FF3CF4}" destId="{C787E80D-EFBA-4A5C-9EBC-418672FD3D54}" srcOrd="0" destOrd="0" parTransId="{A2CC10F0-7FE0-47D0-90F1-C41DFEBFE000}" sibTransId="{2A27198C-3570-4EC3-BCDD-2B52E4543B68}"/>
    <dgm:cxn modelId="{9DA25282-CAA7-40F9-A02C-46D4AF3E5BB2}" type="presOf" srcId="{C8C953BF-F0CD-4155-83EE-7C7DA9BB53A8}" destId="{091AD839-399A-439A-A382-088A4A16424F}" srcOrd="1" destOrd="0" presId="urn:microsoft.com/office/officeart/2008/layout/HorizontalMultiLevelHierarchy"/>
    <dgm:cxn modelId="{BC25D689-BEAC-4675-9BF5-18DF3CC0A8A5}" srcId="{6A9E4C72-6BB5-44C0-BCE3-F17DA9FF3CF4}" destId="{AE0C189C-08B6-4334-860F-72FA19C125B3}" srcOrd="1" destOrd="0" parTransId="{435DC498-EAB5-496F-8FA3-3E0B3631EA78}" sibTransId="{CB7FD0C6-EA31-4984-82EB-210B5A223146}"/>
    <dgm:cxn modelId="{67012797-B174-46FB-831E-F999A831264F}" srcId="{C787E80D-EFBA-4A5C-9EBC-418672FD3D54}" destId="{AFF957DE-6F2D-4999-ADC2-A9DBF214F3F1}" srcOrd="1" destOrd="0" parTransId="{C8C953BF-F0CD-4155-83EE-7C7DA9BB53A8}" sibTransId="{145F9AF3-4EC1-4144-AAA1-EF5F35E04245}"/>
    <dgm:cxn modelId="{83BD0D9E-0B76-44AE-86BF-A917B0380586}" type="presOf" srcId="{C787E80D-EFBA-4A5C-9EBC-418672FD3D54}" destId="{14C3CC6D-D61B-41CF-971C-45B0E528C293}" srcOrd="0" destOrd="0" presId="urn:microsoft.com/office/officeart/2008/layout/HorizontalMultiLevelHierarchy"/>
    <dgm:cxn modelId="{E487FDA1-2C0D-4AD4-BDAD-84BD972E7165}" type="presOf" srcId="{AE0C189C-08B6-4334-860F-72FA19C125B3}" destId="{8AFE0B2A-2725-4518-BDB8-6027206A08F7}" srcOrd="0" destOrd="0" presId="urn:microsoft.com/office/officeart/2008/layout/HorizontalMultiLevelHierarchy"/>
    <dgm:cxn modelId="{903C64A4-1AF9-42CA-9D5C-F0989BC9CBBF}" type="presOf" srcId="{6A9E4C72-6BB5-44C0-BCE3-F17DA9FF3CF4}" destId="{5F84D9E7-41CF-4ECD-85CA-A5F542090B43}" srcOrd="0" destOrd="0" presId="urn:microsoft.com/office/officeart/2008/layout/HorizontalMultiLevelHierarchy"/>
    <dgm:cxn modelId="{F6F136A5-7F06-4CE5-BD79-C00FBA75D071}" type="presOf" srcId="{21F17AC7-FE9D-488F-A5BA-F0B8F2E16D30}" destId="{CD1F7D8B-7708-4CAC-A476-FB510A3F3EF8}" srcOrd="1" destOrd="0" presId="urn:microsoft.com/office/officeart/2008/layout/HorizontalMultiLevelHierarchy"/>
    <dgm:cxn modelId="{1BD224C0-2FD1-4101-8097-724445BCE1F4}" type="presOf" srcId="{AFF957DE-6F2D-4999-ADC2-A9DBF214F3F1}" destId="{8AF1BD86-041B-4C2E-90DC-120791D76631}" srcOrd="0" destOrd="0" presId="urn:microsoft.com/office/officeart/2008/layout/HorizontalMultiLevelHierarchy"/>
    <dgm:cxn modelId="{DC7472E2-BC84-4D2F-A9F4-4B69D40CABE7}" type="presOf" srcId="{FD94A33D-A66C-4D04-A3BE-012349CBDF38}" destId="{F552746C-1F65-4725-9B3A-7597B4685890}" srcOrd="0" destOrd="0" presId="urn:microsoft.com/office/officeart/2008/layout/HorizontalMultiLevelHierarchy"/>
    <dgm:cxn modelId="{292F3FF4-6E28-41E3-B0F5-3917C53F461B}" type="presOf" srcId="{6B39A0BD-F386-4AD7-AA47-E38A35050CAE}" destId="{AA9D6F38-8A85-4743-BCB8-70E7EC9D258A}" srcOrd="1" destOrd="0" presId="urn:microsoft.com/office/officeart/2008/layout/HorizontalMultiLevelHierarchy"/>
    <dgm:cxn modelId="{7BEDDFFB-0926-419E-925A-633F49D65467}" type="presOf" srcId="{9C150BD1-767B-4D53-A294-93B7B9D56D70}" destId="{43C9887D-2CF4-4AAA-8A16-785552375D0D}" srcOrd="1" destOrd="0" presId="urn:microsoft.com/office/officeart/2008/layout/HorizontalMultiLevelHierarchy"/>
    <dgm:cxn modelId="{CFDADFD6-952E-4DA6-91BE-8DD3B6F8CECF}" type="presParOf" srcId="{5F84D9E7-41CF-4ECD-85CA-A5F542090B43}" destId="{EE29AC37-7053-44FE-9FB6-BC6F7578B8BF}" srcOrd="0" destOrd="0" presId="urn:microsoft.com/office/officeart/2008/layout/HorizontalMultiLevelHierarchy"/>
    <dgm:cxn modelId="{0E76EB2B-ABC4-465C-AA7E-7B448BA09DFD}" type="presParOf" srcId="{EE29AC37-7053-44FE-9FB6-BC6F7578B8BF}" destId="{14C3CC6D-D61B-41CF-971C-45B0E528C293}" srcOrd="0" destOrd="0" presId="urn:microsoft.com/office/officeart/2008/layout/HorizontalMultiLevelHierarchy"/>
    <dgm:cxn modelId="{9BEDD186-BFDC-4761-A529-C9E021616734}" type="presParOf" srcId="{EE29AC37-7053-44FE-9FB6-BC6F7578B8BF}" destId="{EFA6BCF1-FED7-419E-9A8D-D39A2E89352D}" srcOrd="1" destOrd="0" presId="urn:microsoft.com/office/officeart/2008/layout/HorizontalMultiLevelHierarchy"/>
    <dgm:cxn modelId="{26EA48EB-4462-4BB7-943B-9E7F566BD944}" type="presParOf" srcId="{EFA6BCF1-FED7-419E-9A8D-D39A2E89352D}" destId="{E46847B3-84E9-4D59-844E-1C419E870EBC}" srcOrd="0" destOrd="0" presId="urn:microsoft.com/office/officeart/2008/layout/HorizontalMultiLevelHierarchy"/>
    <dgm:cxn modelId="{44E1BE08-3710-4E86-BE8B-4BF32C701421}" type="presParOf" srcId="{E46847B3-84E9-4D59-844E-1C419E870EBC}" destId="{43C9887D-2CF4-4AAA-8A16-785552375D0D}" srcOrd="0" destOrd="0" presId="urn:microsoft.com/office/officeart/2008/layout/HorizontalMultiLevelHierarchy"/>
    <dgm:cxn modelId="{431C960F-709F-4322-B924-AA29188D18E4}" type="presParOf" srcId="{EFA6BCF1-FED7-419E-9A8D-D39A2E89352D}" destId="{A9E09865-9861-42B5-97B9-9D66C2AC0B11}" srcOrd="1" destOrd="0" presId="urn:microsoft.com/office/officeart/2008/layout/HorizontalMultiLevelHierarchy"/>
    <dgm:cxn modelId="{9CA10C1B-B1E3-4FD2-AFDC-CE67BDC7C8CB}" type="presParOf" srcId="{A9E09865-9861-42B5-97B9-9D66C2AC0B11}" destId="{6CE9092A-1E9D-4768-8F40-304D55857FE4}" srcOrd="0" destOrd="0" presId="urn:microsoft.com/office/officeart/2008/layout/HorizontalMultiLevelHierarchy"/>
    <dgm:cxn modelId="{ADF34295-3559-4484-AC7E-459B965C4E94}" type="presParOf" srcId="{A9E09865-9861-42B5-97B9-9D66C2AC0B11}" destId="{CB4D1339-0EE9-4194-8741-631DB7CDE1EB}" srcOrd="1" destOrd="0" presId="urn:microsoft.com/office/officeart/2008/layout/HorizontalMultiLevelHierarchy"/>
    <dgm:cxn modelId="{D80DCD35-B654-4C66-A410-87704F660C7D}" type="presParOf" srcId="{EFA6BCF1-FED7-419E-9A8D-D39A2E89352D}" destId="{FB1EB909-DC44-4A49-A73F-4F9F942174B6}" srcOrd="2" destOrd="0" presId="urn:microsoft.com/office/officeart/2008/layout/HorizontalMultiLevelHierarchy"/>
    <dgm:cxn modelId="{F3513EE7-4558-47F2-8506-1DCDCBC0E63B}" type="presParOf" srcId="{FB1EB909-DC44-4A49-A73F-4F9F942174B6}" destId="{091AD839-399A-439A-A382-088A4A16424F}" srcOrd="0" destOrd="0" presId="urn:microsoft.com/office/officeart/2008/layout/HorizontalMultiLevelHierarchy"/>
    <dgm:cxn modelId="{89BA69CC-3BCB-49F9-92B6-8541C89590D0}" type="presParOf" srcId="{EFA6BCF1-FED7-419E-9A8D-D39A2E89352D}" destId="{07D36735-C00D-417E-93A3-B61D64E7326C}" srcOrd="3" destOrd="0" presId="urn:microsoft.com/office/officeart/2008/layout/HorizontalMultiLevelHierarchy"/>
    <dgm:cxn modelId="{F4D04900-8386-41E0-8B71-39567C243354}" type="presParOf" srcId="{07D36735-C00D-417E-93A3-B61D64E7326C}" destId="{8AF1BD86-041B-4C2E-90DC-120791D76631}" srcOrd="0" destOrd="0" presId="urn:microsoft.com/office/officeart/2008/layout/HorizontalMultiLevelHierarchy"/>
    <dgm:cxn modelId="{2E5E51F0-5838-42AA-BDAD-A7183540B3FA}" type="presParOf" srcId="{07D36735-C00D-417E-93A3-B61D64E7326C}" destId="{72A11CAB-FCCC-4109-A6AE-46C29AF9489C}" srcOrd="1" destOrd="0" presId="urn:microsoft.com/office/officeart/2008/layout/HorizontalMultiLevelHierarchy"/>
    <dgm:cxn modelId="{E6D92AA5-1AC9-4A0F-9C99-62B74C025949}" type="presParOf" srcId="{EFA6BCF1-FED7-419E-9A8D-D39A2E89352D}" destId="{DD1E43C0-0F70-4D9B-B5C2-C5F286302655}" srcOrd="4" destOrd="0" presId="urn:microsoft.com/office/officeart/2008/layout/HorizontalMultiLevelHierarchy"/>
    <dgm:cxn modelId="{DAEB6A6C-6515-49C0-84CA-FAE418B9D039}" type="presParOf" srcId="{DD1E43C0-0F70-4D9B-B5C2-C5F286302655}" destId="{AA9D6F38-8A85-4743-BCB8-70E7EC9D258A}" srcOrd="0" destOrd="0" presId="urn:microsoft.com/office/officeart/2008/layout/HorizontalMultiLevelHierarchy"/>
    <dgm:cxn modelId="{25EF534E-7BB3-40D5-8162-E35FA072B23F}" type="presParOf" srcId="{EFA6BCF1-FED7-419E-9A8D-D39A2E89352D}" destId="{66BA8766-CDCC-4201-8515-FFFD948F2ACB}" srcOrd="5" destOrd="0" presId="urn:microsoft.com/office/officeart/2008/layout/HorizontalMultiLevelHierarchy"/>
    <dgm:cxn modelId="{D429FB94-3C4F-4C40-B676-AE4806F79992}" type="presParOf" srcId="{66BA8766-CDCC-4201-8515-FFFD948F2ACB}" destId="{F552746C-1F65-4725-9B3A-7597B4685890}" srcOrd="0" destOrd="0" presId="urn:microsoft.com/office/officeart/2008/layout/HorizontalMultiLevelHierarchy"/>
    <dgm:cxn modelId="{7C417F92-B2F9-45C6-A2F3-A0D9C7595395}" type="presParOf" srcId="{66BA8766-CDCC-4201-8515-FFFD948F2ACB}" destId="{B0CE9840-21FF-4B0A-BD30-7FF35B5E2880}" srcOrd="1" destOrd="0" presId="urn:microsoft.com/office/officeart/2008/layout/HorizontalMultiLevelHierarchy"/>
    <dgm:cxn modelId="{47B5D923-10EB-46E6-88C7-8BED6FA19181}" type="presParOf" srcId="{EFA6BCF1-FED7-419E-9A8D-D39A2E89352D}" destId="{D53B118E-A72C-4B88-A8D0-0273388AC5CD}" srcOrd="6" destOrd="0" presId="urn:microsoft.com/office/officeart/2008/layout/HorizontalMultiLevelHierarchy"/>
    <dgm:cxn modelId="{540FD758-675B-4CCC-BFE0-09AD92CE9D71}" type="presParOf" srcId="{D53B118E-A72C-4B88-A8D0-0273388AC5CD}" destId="{CD1F7D8B-7708-4CAC-A476-FB510A3F3EF8}" srcOrd="0" destOrd="0" presId="urn:microsoft.com/office/officeart/2008/layout/HorizontalMultiLevelHierarchy"/>
    <dgm:cxn modelId="{6CD667A8-5E51-4380-A81B-E00A3CCB7F4A}" type="presParOf" srcId="{EFA6BCF1-FED7-419E-9A8D-D39A2E89352D}" destId="{B5526692-D2F8-490A-9245-104E39064BB1}" srcOrd="7" destOrd="0" presId="urn:microsoft.com/office/officeart/2008/layout/HorizontalMultiLevelHierarchy"/>
    <dgm:cxn modelId="{0D4262CD-F3E4-4C06-958F-50B9E472279C}" type="presParOf" srcId="{B5526692-D2F8-490A-9245-104E39064BB1}" destId="{766E2890-1426-41A5-A777-FCFF0A5657BD}" srcOrd="0" destOrd="0" presId="urn:microsoft.com/office/officeart/2008/layout/HorizontalMultiLevelHierarchy"/>
    <dgm:cxn modelId="{F71520CE-0006-4149-900D-CFEB67DA0562}" type="presParOf" srcId="{B5526692-D2F8-490A-9245-104E39064BB1}" destId="{A29FDC77-EA91-46A4-A5AB-35505271A6AC}" srcOrd="1" destOrd="0" presId="urn:microsoft.com/office/officeart/2008/layout/HorizontalMultiLevelHierarchy"/>
    <dgm:cxn modelId="{2260E73B-96ED-4FEB-95B8-C82DE7C650B5}" type="presParOf" srcId="{5F84D9E7-41CF-4ECD-85CA-A5F542090B43}" destId="{06678D08-63DC-4CB2-BAE4-EF081486DD05}" srcOrd="1" destOrd="0" presId="urn:microsoft.com/office/officeart/2008/layout/HorizontalMultiLevelHierarchy"/>
    <dgm:cxn modelId="{F8BF10BE-D847-4AD4-BE7F-1E82FAA1D096}" type="presParOf" srcId="{06678D08-63DC-4CB2-BAE4-EF081486DD05}" destId="{8AFE0B2A-2725-4518-BDB8-6027206A08F7}" srcOrd="0" destOrd="0" presId="urn:microsoft.com/office/officeart/2008/layout/HorizontalMultiLevelHierarchy"/>
    <dgm:cxn modelId="{E0A45038-B44C-46F7-84EB-C2E4ABA44585}" type="presParOf" srcId="{06678D08-63DC-4CB2-BAE4-EF081486DD05}" destId="{DCECFD00-F59A-4BCD-96C6-B2FC02F60916}"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BAD49-4A19-4785-B9BD-C53BEFFE2528}">
      <dsp:nvSpPr>
        <dsp:cNvPr id="0" name=""/>
        <dsp:cNvSpPr/>
      </dsp:nvSpPr>
      <dsp:spPr>
        <a:xfrm>
          <a:off x="1894017" y="535728"/>
          <a:ext cx="3575680" cy="3575680"/>
        </a:xfrm>
        <a:prstGeom prst="blockArc">
          <a:avLst>
            <a:gd name="adj1" fmla="val 11880000"/>
            <a:gd name="adj2" fmla="val 16200000"/>
            <a:gd name="adj3" fmla="val 4642"/>
          </a:avLst>
        </a:prstGeom>
        <a:solidFill>
          <a:schemeClr val="accent5">
            <a:hueOff val="-11747334"/>
            <a:satOff val="79133"/>
            <a:lumOff val="-1862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319EB1-3F7D-4E7F-AA19-A6745C30FDFC}">
      <dsp:nvSpPr>
        <dsp:cNvPr id="0" name=""/>
        <dsp:cNvSpPr/>
      </dsp:nvSpPr>
      <dsp:spPr>
        <a:xfrm>
          <a:off x="1894017" y="535728"/>
          <a:ext cx="3575680" cy="3575680"/>
        </a:xfrm>
        <a:prstGeom prst="blockArc">
          <a:avLst>
            <a:gd name="adj1" fmla="val 7560000"/>
            <a:gd name="adj2" fmla="val 11880000"/>
            <a:gd name="adj3" fmla="val 4642"/>
          </a:avLst>
        </a:prstGeom>
        <a:solidFill>
          <a:schemeClr val="accent5">
            <a:hueOff val="-8810500"/>
            <a:satOff val="59350"/>
            <a:lumOff val="-1397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325707-D01E-4061-B3CF-C36377071D14}">
      <dsp:nvSpPr>
        <dsp:cNvPr id="0" name=""/>
        <dsp:cNvSpPr/>
      </dsp:nvSpPr>
      <dsp:spPr>
        <a:xfrm>
          <a:off x="1894017" y="535728"/>
          <a:ext cx="3575680" cy="3575680"/>
        </a:xfrm>
        <a:prstGeom prst="blockArc">
          <a:avLst>
            <a:gd name="adj1" fmla="val 3240000"/>
            <a:gd name="adj2" fmla="val 7560000"/>
            <a:gd name="adj3" fmla="val 4642"/>
          </a:avLst>
        </a:prstGeom>
        <a:solidFill>
          <a:schemeClr val="accent5">
            <a:hueOff val="-5873667"/>
            <a:satOff val="39566"/>
            <a:lumOff val="-9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F2434C-2014-49AA-BC1C-5BF3BFF1736F}">
      <dsp:nvSpPr>
        <dsp:cNvPr id="0" name=""/>
        <dsp:cNvSpPr/>
      </dsp:nvSpPr>
      <dsp:spPr>
        <a:xfrm>
          <a:off x="1894017" y="535728"/>
          <a:ext cx="3575680" cy="3575680"/>
        </a:xfrm>
        <a:prstGeom prst="blockArc">
          <a:avLst>
            <a:gd name="adj1" fmla="val 20520000"/>
            <a:gd name="adj2" fmla="val 3240000"/>
            <a:gd name="adj3" fmla="val 4642"/>
          </a:avLst>
        </a:prstGeom>
        <a:solidFill>
          <a:schemeClr val="accent5">
            <a:hueOff val="-2936833"/>
            <a:satOff val="19783"/>
            <a:lumOff val="-46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4C0378-18CE-4E67-939F-69ECFEF45D7E}">
      <dsp:nvSpPr>
        <dsp:cNvPr id="0" name=""/>
        <dsp:cNvSpPr/>
      </dsp:nvSpPr>
      <dsp:spPr>
        <a:xfrm>
          <a:off x="1894017" y="535728"/>
          <a:ext cx="3575680" cy="3575680"/>
        </a:xfrm>
        <a:prstGeom prst="blockArc">
          <a:avLst>
            <a:gd name="adj1" fmla="val 16200000"/>
            <a:gd name="adj2" fmla="val 20520000"/>
            <a:gd name="adj3" fmla="val 464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4C503D-7692-45FE-AA40-EE03B5D8B79D}">
      <dsp:nvSpPr>
        <dsp:cNvPr id="0" name=""/>
        <dsp:cNvSpPr/>
      </dsp:nvSpPr>
      <dsp:spPr>
        <a:xfrm>
          <a:off x="2680548" y="1322259"/>
          <a:ext cx="2002618" cy="200261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申请反欺诈规则和模型</a:t>
          </a:r>
          <a:endParaRPr lang="en-US" sz="2400" b="1" kern="1200" dirty="0"/>
        </a:p>
      </dsp:txBody>
      <dsp:txXfrm>
        <a:off x="2973825" y="1615536"/>
        <a:ext cx="1416064" cy="1416064"/>
      </dsp:txXfrm>
    </dsp:sp>
    <dsp:sp modelId="{F3BBB3A4-38C9-43C0-8E10-10DBA7000383}">
      <dsp:nvSpPr>
        <dsp:cNvPr id="0" name=""/>
        <dsp:cNvSpPr/>
      </dsp:nvSpPr>
      <dsp:spPr>
        <a:xfrm>
          <a:off x="3105489" y="857"/>
          <a:ext cx="1152737" cy="115273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 </a:t>
          </a:r>
          <a:endParaRPr lang="en-US" sz="1800" b="1" kern="1200" dirty="0"/>
        </a:p>
      </dsp:txBody>
      <dsp:txXfrm>
        <a:off x="3274303" y="169671"/>
        <a:ext cx="815109" cy="815109"/>
      </dsp:txXfrm>
    </dsp:sp>
    <dsp:sp modelId="{805408DA-6C76-43DA-B7E0-878011FE658B}">
      <dsp:nvSpPr>
        <dsp:cNvPr id="0" name=""/>
        <dsp:cNvSpPr/>
      </dsp:nvSpPr>
      <dsp:spPr>
        <a:xfrm>
          <a:off x="4766358" y="1207550"/>
          <a:ext cx="1152737" cy="1152737"/>
        </a:xfrm>
        <a:prstGeom prst="ellipse">
          <a:avLst/>
        </a:prstGeom>
        <a:solidFill>
          <a:schemeClr val="accent5">
            <a:hueOff val="-2936833"/>
            <a:satOff val="19783"/>
            <a:lumOff val="-46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 </a:t>
          </a:r>
          <a:endParaRPr lang="en-US" sz="1800" b="1" kern="1200" dirty="0"/>
        </a:p>
      </dsp:txBody>
      <dsp:txXfrm>
        <a:off x="4935172" y="1376364"/>
        <a:ext cx="815109" cy="815109"/>
      </dsp:txXfrm>
    </dsp:sp>
    <dsp:sp modelId="{205443B5-2B75-4284-8BAF-894D7BEAA4D2}">
      <dsp:nvSpPr>
        <dsp:cNvPr id="0" name=""/>
        <dsp:cNvSpPr/>
      </dsp:nvSpPr>
      <dsp:spPr>
        <a:xfrm>
          <a:off x="4131963" y="3160019"/>
          <a:ext cx="1152737" cy="1152737"/>
        </a:xfrm>
        <a:prstGeom prst="ellipse">
          <a:avLst/>
        </a:prstGeom>
        <a:solidFill>
          <a:schemeClr val="accent5">
            <a:hueOff val="-5873667"/>
            <a:satOff val="39566"/>
            <a:lumOff val="-9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 </a:t>
          </a:r>
          <a:endParaRPr lang="en-US" sz="1800" b="1" kern="1200" dirty="0"/>
        </a:p>
      </dsp:txBody>
      <dsp:txXfrm>
        <a:off x="4300777" y="3328833"/>
        <a:ext cx="815109" cy="815109"/>
      </dsp:txXfrm>
    </dsp:sp>
    <dsp:sp modelId="{5D95FC3F-F30B-4404-96BF-BA8A41DB5D58}">
      <dsp:nvSpPr>
        <dsp:cNvPr id="0" name=""/>
        <dsp:cNvSpPr/>
      </dsp:nvSpPr>
      <dsp:spPr>
        <a:xfrm>
          <a:off x="2079015" y="3160019"/>
          <a:ext cx="1152737" cy="1152737"/>
        </a:xfrm>
        <a:prstGeom prst="ellipse">
          <a:avLst/>
        </a:prstGeom>
        <a:solidFill>
          <a:schemeClr val="accent5">
            <a:hueOff val="-8810500"/>
            <a:satOff val="59350"/>
            <a:lumOff val="-139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 </a:t>
          </a:r>
          <a:endParaRPr lang="en-US" sz="1800" b="1" kern="1200" dirty="0"/>
        </a:p>
      </dsp:txBody>
      <dsp:txXfrm>
        <a:off x="2247829" y="3328833"/>
        <a:ext cx="815109" cy="815109"/>
      </dsp:txXfrm>
    </dsp:sp>
    <dsp:sp modelId="{65CF3051-6B8C-4398-B48E-C5269DEDCFD6}">
      <dsp:nvSpPr>
        <dsp:cNvPr id="0" name=""/>
        <dsp:cNvSpPr/>
      </dsp:nvSpPr>
      <dsp:spPr>
        <a:xfrm>
          <a:off x="1444619" y="1207550"/>
          <a:ext cx="1152737" cy="1152737"/>
        </a:xfrm>
        <a:prstGeom prst="ellipse">
          <a:avLst/>
        </a:prstGeom>
        <a:solidFill>
          <a:schemeClr val="accent5">
            <a:hueOff val="-11747334"/>
            <a:satOff val="79133"/>
            <a:lumOff val="-186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 </a:t>
          </a:r>
          <a:endParaRPr lang="en-US" sz="1800" b="1" kern="1200" dirty="0"/>
        </a:p>
      </dsp:txBody>
      <dsp:txXfrm>
        <a:off x="1613433" y="1376364"/>
        <a:ext cx="815109" cy="815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0BEF2-3797-4A3C-B776-B3E6019D7B0D}">
      <dsp:nvSpPr>
        <dsp:cNvPr id="0" name=""/>
        <dsp:cNvSpPr/>
      </dsp:nvSpPr>
      <dsp:spPr>
        <a:xfrm>
          <a:off x="1707323" y="940570"/>
          <a:ext cx="361233" cy="91440"/>
        </a:xfrm>
        <a:custGeom>
          <a:avLst/>
          <a:gdLst/>
          <a:ahLst/>
          <a:cxnLst/>
          <a:rect l="0" t="0" r="0" b="0"/>
          <a:pathLst>
            <a:path>
              <a:moveTo>
                <a:pt x="0" y="45720"/>
              </a:moveTo>
              <a:lnTo>
                <a:pt x="361233" y="45720"/>
              </a:lnTo>
            </a:path>
          </a:pathLst>
        </a:custGeom>
        <a:noFill/>
        <a:ln w="38100" cap="flat" cmpd="sng" algn="ctr">
          <a:solidFill>
            <a:schemeClr val="accent1"/>
          </a:solidFill>
          <a:prstDash val="solid"/>
          <a:tailEnd type="arrow"/>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1878144" y="984329"/>
        <a:ext cx="19591" cy="3922"/>
      </dsp:txXfrm>
    </dsp:sp>
    <dsp:sp modelId="{7EE21349-F5BB-4D75-81A9-847A34F46A32}">
      <dsp:nvSpPr>
        <dsp:cNvPr id="0" name=""/>
        <dsp:cNvSpPr/>
      </dsp:nvSpPr>
      <dsp:spPr>
        <a:xfrm>
          <a:off x="5497" y="475202"/>
          <a:ext cx="1703625" cy="1022175"/>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训练和验证样本切分</a:t>
          </a:r>
          <a:endParaRPr lang="en-US" sz="2000" b="1" kern="1200" dirty="0"/>
        </a:p>
      </dsp:txBody>
      <dsp:txXfrm>
        <a:off x="5497" y="475202"/>
        <a:ext cx="1703625" cy="1022175"/>
      </dsp:txXfrm>
    </dsp:sp>
    <dsp:sp modelId="{F9D3B4B7-841A-444A-9FFF-870FA30544BF}">
      <dsp:nvSpPr>
        <dsp:cNvPr id="0" name=""/>
        <dsp:cNvSpPr/>
      </dsp:nvSpPr>
      <dsp:spPr>
        <a:xfrm>
          <a:off x="3802783" y="940570"/>
          <a:ext cx="361233" cy="91440"/>
        </a:xfrm>
        <a:custGeom>
          <a:avLst/>
          <a:gdLst/>
          <a:ahLst/>
          <a:cxnLst/>
          <a:rect l="0" t="0" r="0" b="0"/>
          <a:pathLst>
            <a:path>
              <a:moveTo>
                <a:pt x="0" y="45720"/>
              </a:moveTo>
              <a:lnTo>
                <a:pt x="361233" y="45720"/>
              </a:lnTo>
            </a:path>
          </a:pathLst>
        </a:custGeom>
        <a:noFill/>
        <a:ln w="38100" cap="flat" cmpd="sng" algn="ctr">
          <a:solidFill>
            <a:schemeClr val="accent1"/>
          </a:solidFill>
          <a:prstDash val="solid"/>
          <a:tailEnd type="arrow"/>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3973604" y="984329"/>
        <a:ext cx="19591" cy="3922"/>
      </dsp:txXfrm>
    </dsp:sp>
    <dsp:sp modelId="{821D8500-FD39-4D36-BBF7-8BB7EFE9CF81}">
      <dsp:nvSpPr>
        <dsp:cNvPr id="0" name=""/>
        <dsp:cNvSpPr/>
      </dsp:nvSpPr>
      <dsp:spPr>
        <a:xfrm>
          <a:off x="2100957" y="475202"/>
          <a:ext cx="1703625" cy="1022175"/>
        </a:xfrm>
        <a:prstGeom prst="rect">
          <a:avLst/>
        </a:prstGeom>
        <a:gradFill rotWithShape="0">
          <a:gsLst>
            <a:gs pos="0">
              <a:schemeClr val="accent5">
                <a:hueOff val="-1067939"/>
                <a:satOff val="7194"/>
                <a:lumOff val="-1694"/>
                <a:alphaOff val="0"/>
                <a:shade val="51000"/>
                <a:satMod val="130000"/>
              </a:schemeClr>
            </a:gs>
            <a:gs pos="80000">
              <a:schemeClr val="accent5">
                <a:hueOff val="-1067939"/>
                <a:satOff val="7194"/>
                <a:lumOff val="-1694"/>
                <a:alphaOff val="0"/>
                <a:shade val="93000"/>
                <a:satMod val="130000"/>
              </a:schemeClr>
            </a:gs>
            <a:gs pos="100000">
              <a:schemeClr val="accent5">
                <a:hueOff val="-1067939"/>
                <a:satOff val="7194"/>
                <a:lumOff val="-169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数据描述性统计分析</a:t>
          </a:r>
          <a:endParaRPr lang="en-US" sz="2000" b="1" kern="1200" dirty="0"/>
        </a:p>
      </dsp:txBody>
      <dsp:txXfrm>
        <a:off x="2100957" y="475202"/>
        <a:ext cx="1703625" cy="1022175"/>
      </dsp:txXfrm>
    </dsp:sp>
    <dsp:sp modelId="{168461A5-4A35-45B4-80CF-6F9D7FEECD72}">
      <dsp:nvSpPr>
        <dsp:cNvPr id="0" name=""/>
        <dsp:cNvSpPr/>
      </dsp:nvSpPr>
      <dsp:spPr>
        <a:xfrm>
          <a:off x="5898242" y="940570"/>
          <a:ext cx="361233" cy="91440"/>
        </a:xfrm>
        <a:custGeom>
          <a:avLst/>
          <a:gdLst/>
          <a:ahLst/>
          <a:cxnLst/>
          <a:rect l="0" t="0" r="0" b="0"/>
          <a:pathLst>
            <a:path>
              <a:moveTo>
                <a:pt x="0" y="45720"/>
              </a:moveTo>
              <a:lnTo>
                <a:pt x="361233" y="45720"/>
              </a:lnTo>
            </a:path>
          </a:pathLst>
        </a:custGeom>
        <a:noFill/>
        <a:ln w="38100" cap="flat" cmpd="sng" algn="ctr">
          <a:solidFill>
            <a:schemeClr val="accent1"/>
          </a:solidFill>
          <a:prstDash val="solid"/>
          <a:tailEnd type="arrow"/>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1" kern="1200" dirty="0"/>
        </a:p>
      </dsp:txBody>
      <dsp:txXfrm>
        <a:off x="6069064" y="984329"/>
        <a:ext cx="19591" cy="3922"/>
      </dsp:txXfrm>
    </dsp:sp>
    <dsp:sp modelId="{813CC92C-E767-4531-946A-AD6C2DA81437}">
      <dsp:nvSpPr>
        <dsp:cNvPr id="0" name=""/>
        <dsp:cNvSpPr/>
      </dsp:nvSpPr>
      <dsp:spPr>
        <a:xfrm>
          <a:off x="4196416" y="475202"/>
          <a:ext cx="1703625" cy="1022175"/>
        </a:xfrm>
        <a:prstGeom prst="rect">
          <a:avLst/>
        </a:prstGeom>
        <a:gradFill rotWithShape="0">
          <a:gsLst>
            <a:gs pos="0">
              <a:schemeClr val="accent5">
                <a:hueOff val="-2135879"/>
                <a:satOff val="14388"/>
                <a:lumOff val="-3387"/>
                <a:alphaOff val="0"/>
                <a:shade val="51000"/>
                <a:satMod val="130000"/>
              </a:schemeClr>
            </a:gs>
            <a:gs pos="80000">
              <a:schemeClr val="accent5">
                <a:hueOff val="-2135879"/>
                <a:satOff val="14388"/>
                <a:lumOff val="-3387"/>
                <a:alphaOff val="0"/>
                <a:shade val="93000"/>
                <a:satMod val="130000"/>
              </a:schemeClr>
            </a:gs>
            <a:gs pos="100000">
              <a:schemeClr val="accent5">
                <a:hueOff val="-2135879"/>
                <a:satOff val="14388"/>
                <a:lumOff val="-338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数据质量</a:t>
          </a:r>
          <a:br>
            <a:rPr lang="en-US" altLang="zh-CN" sz="2000" b="1" kern="1200" dirty="0"/>
          </a:br>
          <a:r>
            <a:rPr lang="zh-CN" altLang="en-US" sz="2000" b="1" kern="1200" dirty="0"/>
            <a:t>变量筛选</a:t>
          </a:r>
          <a:endParaRPr lang="en-US" sz="2000" b="1" kern="1200" dirty="0"/>
        </a:p>
      </dsp:txBody>
      <dsp:txXfrm>
        <a:off x="4196416" y="475202"/>
        <a:ext cx="1703625" cy="1022175"/>
      </dsp:txXfrm>
    </dsp:sp>
    <dsp:sp modelId="{CDE3B4E0-520A-4BB5-9FD6-A41334D1B357}">
      <dsp:nvSpPr>
        <dsp:cNvPr id="0" name=""/>
        <dsp:cNvSpPr/>
      </dsp:nvSpPr>
      <dsp:spPr>
        <a:xfrm>
          <a:off x="857310" y="1495578"/>
          <a:ext cx="6286379" cy="361233"/>
        </a:xfrm>
        <a:custGeom>
          <a:avLst/>
          <a:gdLst/>
          <a:ahLst/>
          <a:cxnLst/>
          <a:rect l="0" t="0" r="0" b="0"/>
          <a:pathLst>
            <a:path>
              <a:moveTo>
                <a:pt x="6286379" y="0"/>
              </a:moveTo>
              <a:lnTo>
                <a:pt x="6286379" y="197716"/>
              </a:lnTo>
              <a:lnTo>
                <a:pt x="0" y="197716"/>
              </a:lnTo>
              <a:lnTo>
                <a:pt x="0" y="361233"/>
              </a:lnTo>
            </a:path>
          </a:pathLst>
        </a:custGeom>
        <a:noFill/>
        <a:ln w="38100" cap="flat" cmpd="sng" algn="ctr">
          <a:solidFill>
            <a:schemeClr val="accent1"/>
          </a:solidFill>
          <a:prstDash val="solid"/>
          <a:tailEnd type="arrow"/>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3843035" y="1674234"/>
        <a:ext cx="314928" cy="3922"/>
      </dsp:txXfrm>
    </dsp:sp>
    <dsp:sp modelId="{DFB6C262-350D-49C6-ADA1-340C1EE419A4}">
      <dsp:nvSpPr>
        <dsp:cNvPr id="0" name=""/>
        <dsp:cNvSpPr/>
      </dsp:nvSpPr>
      <dsp:spPr>
        <a:xfrm>
          <a:off x="6291876" y="475202"/>
          <a:ext cx="1703625" cy="1022175"/>
        </a:xfrm>
        <a:prstGeom prst="rect">
          <a:avLst/>
        </a:prstGeom>
        <a:gradFill rotWithShape="0">
          <a:gsLst>
            <a:gs pos="0">
              <a:schemeClr val="accent5">
                <a:hueOff val="-3203818"/>
                <a:satOff val="21582"/>
                <a:lumOff val="-5081"/>
                <a:alphaOff val="0"/>
                <a:shade val="51000"/>
                <a:satMod val="130000"/>
              </a:schemeClr>
            </a:gs>
            <a:gs pos="80000">
              <a:schemeClr val="accent5">
                <a:hueOff val="-3203818"/>
                <a:satOff val="21582"/>
                <a:lumOff val="-5081"/>
                <a:alphaOff val="0"/>
                <a:shade val="93000"/>
                <a:satMod val="130000"/>
              </a:schemeClr>
            </a:gs>
            <a:gs pos="100000">
              <a:schemeClr val="accent5">
                <a:hueOff val="-3203818"/>
                <a:satOff val="21582"/>
                <a:lumOff val="-50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变量细分栏</a:t>
          </a:r>
          <a:endParaRPr lang="en-US" sz="2000" b="1" kern="1200" dirty="0"/>
        </a:p>
      </dsp:txBody>
      <dsp:txXfrm>
        <a:off x="6291876" y="475202"/>
        <a:ext cx="1703625" cy="1022175"/>
      </dsp:txXfrm>
    </dsp:sp>
    <dsp:sp modelId="{8FE49D70-2674-4DEC-8FDB-4F6B2BD97C44}">
      <dsp:nvSpPr>
        <dsp:cNvPr id="0" name=""/>
        <dsp:cNvSpPr/>
      </dsp:nvSpPr>
      <dsp:spPr>
        <a:xfrm>
          <a:off x="1707323" y="2354580"/>
          <a:ext cx="361233" cy="91440"/>
        </a:xfrm>
        <a:custGeom>
          <a:avLst/>
          <a:gdLst/>
          <a:ahLst/>
          <a:cxnLst/>
          <a:rect l="0" t="0" r="0" b="0"/>
          <a:pathLst>
            <a:path>
              <a:moveTo>
                <a:pt x="0" y="45720"/>
              </a:moveTo>
              <a:lnTo>
                <a:pt x="361233" y="45720"/>
              </a:lnTo>
            </a:path>
          </a:pathLst>
        </a:custGeom>
        <a:noFill/>
        <a:ln w="38100" cap="flat" cmpd="sng" algn="ctr">
          <a:solidFill>
            <a:schemeClr val="accent1"/>
          </a:solidFill>
          <a:prstDash val="solid"/>
          <a:tailEnd type="arrow"/>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1878144" y="2398338"/>
        <a:ext cx="19591" cy="3922"/>
      </dsp:txXfrm>
    </dsp:sp>
    <dsp:sp modelId="{E2BC1814-EC8A-4D74-951C-FAC255495889}">
      <dsp:nvSpPr>
        <dsp:cNvPr id="0" name=""/>
        <dsp:cNvSpPr/>
      </dsp:nvSpPr>
      <dsp:spPr>
        <a:xfrm>
          <a:off x="5497" y="1889212"/>
          <a:ext cx="1703625" cy="1022175"/>
        </a:xfrm>
        <a:prstGeom prst="rect">
          <a:avLst/>
        </a:prstGeom>
        <a:gradFill rotWithShape="0">
          <a:gsLst>
            <a:gs pos="0">
              <a:schemeClr val="accent5">
                <a:hueOff val="-4271758"/>
                <a:satOff val="28776"/>
                <a:lumOff val="-6774"/>
                <a:alphaOff val="0"/>
                <a:shade val="51000"/>
                <a:satMod val="130000"/>
              </a:schemeClr>
            </a:gs>
            <a:gs pos="80000">
              <a:schemeClr val="accent5">
                <a:hueOff val="-4271758"/>
                <a:satOff val="28776"/>
                <a:lumOff val="-6774"/>
                <a:alphaOff val="0"/>
                <a:shade val="93000"/>
                <a:satMod val="130000"/>
              </a:schemeClr>
            </a:gs>
            <a:gs pos="100000">
              <a:schemeClr val="accent5">
                <a:hueOff val="-4271758"/>
                <a:satOff val="28776"/>
                <a:lumOff val="-677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t>IV</a:t>
          </a:r>
          <a:r>
            <a:rPr lang="zh-CN" altLang="en-US" sz="2000" b="1" kern="1200" dirty="0"/>
            <a:t>值标准变量筛选</a:t>
          </a:r>
          <a:endParaRPr lang="en-US" sz="2000" b="1" kern="1200" dirty="0"/>
        </a:p>
      </dsp:txBody>
      <dsp:txXfrm>
        <a:off x="5497" y="1889212"/>
        <a:ext cx="1703625" cy="1022175"/>
      </dsp:txXfrm>
    </dsp:sp>
    <dsp:sp modelId="{FB5BA10E-D323-4768-8CD1-349524DC93BD}">
      <dsp:nvSpPr>
        <dsp:cNvPr id="0" name=""/>
        <dsp:cNvSpPr/>
      </dsp:nvSpPr>
      <dsp:spPr>
        <a:xfrm>
          <a:off x="3802783" y="2354580"/>
          <a:ext cx="361233" cy="91440"/>
        </a:xfrm>
        <a:custGeom>
          <a:avLst/>
          <a:gdLst/>
          <a:ahLst/>
          <a:cxnLst/>
          <a:rect l="0" t="0" r="0" b="0"/>
          <a:pathLst>
            <a:path>
              <a:moveTo>
                <a:pt x="0" y="45720"/>
              </a:moveTo>
              <a:lnTo>
                <a:pt x="361233" y="45720"/>
              </a:lnTo>
            </a:path>
          </a:pathLst>
        </a:custGeom>
        <a:noFill/>
        <a:ln w="38100" cap="flat" cmpd="sng" algn="ctr">
          <a:solidFill>
            <a:schemeClr val="accent1"/>
          </a:solidFill>
          <a:prstDash val="solid"/>
          <a:tailEnd type="arrow"/>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3973604" y="2398338"/>
        <a:ext cx="19591" cy="3922"/>
      </dsp:txXfrm>
    </dsp:sp>
    <dsp:sp modelId="{88841145-816D-4090-9031-D84FE1438A9E}">
      <dsp:nvSpPr>
        <dsp:cNvPr id="0" name=""/>
        <dsp:cNvSpPr/>
      </dsp:nvSpPr>
      <dsp:spPr>
        <a:xfrm>
          <a:off x="2100957" y="1889212"/>
          <a:ext cx="1703625" cy="1022175"/>
        </a:xfrm>
        <a:prstGeom prst="rect">
          <a:avLst/>
        </a:prstGeom>
        <a:gradFill rotWithShape="0">
          <a:gsLst>
            <a:gs pos="0">
              <a:schemeClr val="accent5">
                <a:hueOff val="-5339697"/>
                <a:satOff val="35970"/>
                <a:lumOff val="-8468"/>
                <a:alphaOff val="0"/>
                <a:shade val="51000"/>
                <a:satMod val="130000"/>
              </a:schemeClr>
            </a:gs>
            <a:gs pos="80000">
              <a:schemeClr val="accent5">
                <a:hueOff val="-5339697"/>
                <a:satOff val="35970"/>
                <a:lumOff val="-8468"/>
                <a:alphaOff val="0"/>
                <a:shade val="93000"/>
                <a:satMod val="130000"/>
              </a:schemeClr>
            </a:gs>
            <a:gs pos="100000">
              <a:schemeClr val="accent5">
                <a:hueOff val="-5339697"/>
                <a:satOff val="35970"/>
                <a:lumOff val="-846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变量粗分栏</a:t>
          </a:r>
          <a:endParaRPr lang="en-US" sz="2000" b="1" kern="1200" dirty="0"/>
        </a:p>
      </dsp:txBody>
      <dsp:txXfrm>
        <a:off x="2100957" y="1889212"/>
        <a:ext cx="1703625" cy="1022175"/>
      </dsp:txXfrm>
    </dsp:sp>
    <dsp:sp modelId="{B8D1F731-2C10-4CE5-999C-DAE00499B15D}">
      <dsp:nvSpPr>
        <dsp:cNvPr id="0" name=""/>
        <dsp:cNvSpPr/>
      </dsp:nvSpPr>
      <dsp:spPr>
        <a:xfrm>
          <a:off x="5898242" y="2354580"/>
          <a:ext cx="361233" cy="91440"/>
        </a:xfrm>
        <a:custGeom>
          <a:avLst/>
          <a:gdLst/>
          <a:ahLst/>
          <a:cxnLst/>
          <a:rect l="0" t="0" r="0" b="0"/>
          <a:pathLst>
            <a:path>
              <a:moveTo>
                <a:pt x="0" y="45720"/>
              </a:moveTo>
              <a:lnTo>
                <a:pt x="361233" y="45720"/>
              </a:lnTo>
            </a:path>
          </a:pathLst>
        </a:custGeom>
        <a:noFill/>
        <a:ln w="38100" cap="flat" cmpd="sng" algn="ctr">
          <a:solidFill>
            <a:schemeClr val="accent1"/>
          </a:solidFill>
          <a:prstDash val="solid"/>
          <a:tailEnd type="arrow"/>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6069064" y="2398338"/>
        <a:ext cx="19591" cy="3922"/>
      </dsp:txXfrm>
    </dsp:sp>
    <dsp:sp modelId="{1DED8F61-390D-4370-A5E1-1123A92E58F6}">
      <dsp:nvSpPr>
        <dsp:cNvPr id="0" name=""/>
        <dsp:cNvSpPr/>
      </dsp:nvSpPr>
      <dsp:spPr>
        <a:xfrm>
          <a:off x="4196416" y="1889212"/>
          <a:ext cx="1703625" cy="1022175"/>
        </a:xfrm>
        <a:prstGeom prst="rect">
          <a:avLst/>
        </a:prstGeom>
        <a:gradFill rotWithShape="0">
          <a:gsLst>
            <a:gs pos="0">
              <a:schemeClr val="accent5">
                <a:hueOff val="-6407637"/>
                <a:satOff val="43163"/>
                <a:lumOff val="-10161"/>
                <a:alphaOff val="0"/>
                <a:shade val="51000"/>
                <a:satMod val="130000"/>
              </a:schemeClr>
            </a:gs>
            <a:gs pos="80000">
              <a:schemeClr val="accent5">
                <a:hueOff val="-6407637"/>
                <a:satOff val="43163"/>
                <a:lumOff val="-10161"/>
                <a:alphaOff val="0"/>
                <a:shade val="93000"/>
                <a:satMod val="130000"/>
              </a:schemeClr>
            </a:gs>
            <a:gs pos="100000">
              <a:schemeClr val="accent5">
                <a:hueOff val="-6407637"/>
                <a:satOff val="43163"/>
                <a:lumOff val="-1016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t>WOE</a:t>
          </a:r>
          <a:br>
            <a:rPr lang="en-US" altLang="zh-CN" sz="2000" b="1" kern="1200" dirty="0"/>
          </a:br>
          <a:r>
            <a:rPr lang="zh-CN" altLang="en-US" sz="2000" b="1" kern="1200" dirty="0"/>
            <a:t>趋势分析</a:t>
          </a:r>
          <a:endParaRPr lang="en-US" sz="2000" b="1" kern="1200" dirty="0"/>
        </a:p>
      </dsp:txBody>
      <dsp:txXfrm>
        <a:off x="4196416" y="1889212"/>
        <a:ext cx="1703625" cy="1022175"/>
      </dsp:txXfrm>
    </dsp:sp>
    <dsp:sp modelId="{B6FD1F93-2B34-42E8-A3E2-4A7D9BD18EFF}">
      <dsp:nvSpPr>
        <dsp:cNvPr id="0" name=""/>
        <dsp:cNvSpPr/>
      </dsp:nvSpPr>
      <dsp:spPr>
        <a:xfrm>
          <a:off x="857310" y="2909587"/>
          <a:ext cx="6286379" cy="361233"/>
        </a:xfrm>
        <a:custGeom>
          <a:avLst/>
          <a:gdLst/>
          <a:ahLst/>
          <a:cxnLst/>
          <a:rect l="0" t="0" r="0" b="0"/>
          <a:pathLst>
            <a:path>
              <a:moveTo>
                <a:pt x="6286379" y="0"/>
              </a:moveTo>
              <a:lnTo>
                <a:pt x="6286379" y="197716"/>
              </a:lnTo>
              <a:lnTo>
                <a:pt x="0" y="197716"/>
              </a:lnTo>
              <a:lnTo>
                <a:pt x="0" y="361233"/>
              </a:lnTo>
            </a:path>
          </a:pathLst>
        </a:custGeom>
        <a:noFill/>
        <a:ln w="38100" cap="flat" cmpd="sng" algn="ctr">
          <a:solidFill>
            <a:srgbClr val="00B050"/>
          </a:solidFill>
          <a:prstDash val="solid"/>
          <a:tailEnd type="arrow"/>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3843035" y="3088243"/>
        <a:ext cx="314928" cy="3922"/>
      </dsp:txXfrm>
    </dsp:sp>
    <dsp:sp modelId="{4C1A8C08-FBE1-4C86-99AA-EF1D430A5261}">
      <dsp:nvSpPr>
        <dsp:cNvPr id="0" name=""/>
        <dsp:cNvSpPr/>
      </dsp:nvSpPr>
      <dsp:spPr>
        <a:xfrm>
          <a:off x="6291876" y="1889212"/>
          <a:ext cx="1703625" cy="1022175"/>
        </a:xfrm>
        <a:prstGeom prst="rect">
          <a:avLst/>
        </a:prstGeom>
        <a:gradFill rotWithShape="0">
          <a:gsLst>
            <a:gs pos="0">
              <a:schemeClr val="accent5">
                <a:hueOff val="-7475576"/>
                <a:satOff val="50357"/>
                <a:lumOff val="-11855"/>
                <a:alphaOff val="0"/>
                <a:shade val="51000"/>
                <a:satMod val="130000"/>
              </a:schemeClr>
            </a:gs>
            <a:gs pos="80000">
              <a:schemeClr val="accent5">
                <a:hueOff val="-7475576"/>
                <a:satOff val="50357"/>
                <a:lumOff val="-11855"/>
                <a:alphaOff val="0"/>
                <a:shade val="93000"/>
                <a:satMod val="130000"/>
              </a:schemeClr>
            </a:gs>
            <a:gs pos="100000">
              <a:schemeClr val="accent5">
                <a:hueOff val="-7475576"/>
                <a:satOff val="50357"/>
                <a:lumOff val="-1185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变量</a:t>
          </a:r>
          <a:r>
            <a:rPr lang="en-US" altLang="zh-CN" sz="2000" b="1" kern="1200" dirty="0"/>
            <a:t>WOE</a:t>
          </a:r>
          <a:br>
            <a:rPr lang="en-US" altLang="zh-CN" sz="2000" b="1" kern="1200" dirty="0"/>
          </a:br>
          <a:r>
            <a:rPr lang="zh-CN" altLang="en-US" sz="2000" b="1" kern="1200" dirty="0"/>
            <a:t>值转换</a:t>
          </a:r>
          <a:endParaRPr lang="en-US" sz="2000" b="1" kern="1200" dirty="0"/>
        </a:p>
      </dsp:txBody>
      <dsp:txXfrm>
        <a:off x="6291876" y="1889212"/>
        <a:ext cx="1703625" cy="1022175"/>
      </dsp:txXfrm>
    </dsp:sp>
    <dsp:sp modelId="{F84A354D-CA28-417D-B36D-40F980D1EC5B}">
      <dsp:nvSpPr>
        <dsp:cNvPr id="0" name=""/>
        <dsp:cNvSpPr/>
      </dsp:nvSpPr>
      <dsp:spPr>
        <a:xfrm>
          <a:off x="1707323" y="3768589"/>
          <a:ext cx="361233" cy="91440"/>
        </a:xfrm>
        <a:custGeom>
          <a:avLst/>
          <a:gdLst/>
          <a:ahLst/>
          <a:cxnLst/>
          <a:rect l="0" t="0" r="0" b="0"/>
          <a:pathLst>
            <a:path>
              <a:moveTo>
                <a:pt x="0" y="45720"/>
              </a:moveTo>
              <a:lnTo>
                <a:pt x="361233" y="45720"/>
              </a:lnTo>
            </a:path>
          </a:pathLst>
        </a:custGeom>
        <a:noFill/>
        <a:ln w="38100" cap="flat" cmpd="sng" algn="ctr">
          <a:solidFill>
            <a:srgbClr val="92D050"/>
          </a:solidFill>
          <a:prstDash val="solid"/>
          <a:tailEnd type="arrow"/>
        </a:ln>
        <a:effectLst>
          <a:outerShdw blurRad="40000" dist="23000" dir="5400000" rotWithShape="0">
            <a:srgbClr val="000000">
              <a:alpha val="35000"/>
            </a:srgbClr>
          </a:out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1878144" y="3812348"/>
        <a:ext cx="19591" cy="3922"/>
      </dsp:txXfrm>
    </dsp:sp>
    <dsp:sp modelId="{676BD54E-D8C6-42EA-87C9-5A23B4674207}">
      <dsp:nvSpPr>
        <dsp:cNvPr id="0" name=""/>
        <dsp:cNvSpPr/>
      </dsp:nvSpPr>
      <dsp:spPr>
        <a:xfrm>
          <a:off x="5497" y="3303221"/>
          <a:ext cx="1703625" cy="1022175"/>
        </a:xfrm>
        <a:prstGeom prst="rect">
          <a:avLst/>
        </a:prstGeom>
        <a:gradFill rotWithShape="0">
          <a:gsLst>
            <a:gs pos="0">
              <a:schemeClr val="accent5">
                <a:hueOff val="-8543515"/>
                <a:satOff val="57551"/>
                <a:lumOff val="-13548"/>
                <a:alphaOff val="0"/>
                <a:shade val="51000"/>
                <a:satMod val="130000"/>
              </a:schemeClr>
            </a:gs>
            <a:gs pos="80000">
              <a:schemeClr val="accent5">
                <a:hueOff val="-8543515"/>
                <a:satOff val="57551"/>
                <a:lumOff val="-13548"/>
                <a:alphaOff val="0"/>
                <a:shade val="93000"/>
                <a:satMod val="130000"/>
              </a:schemeClr>
            </a:gs>
            <a:gs pos="100000">
              <a:schemeClr val="accent5">
                <a:hueOff val="-8543515"/>
                <a:satOff val="57551"/>
                <a:lumOff val="-1354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广义线性模型变量筛选</a:t>
          </a:r>
          <a:r>
            <a:rPr lang="zh-CN" altLang="en-US" sz="1200" b="1" kern="1200" dirty="0"/>
            <a:t>（</a:t>
          </a:r>
          <a:r>
            <a:rPr lang="en-US" altLang="zh-CN" sz="1200" b="1" kern="1200" dirty="0"/>
            <a:t>GLMSELECT</a:t>
          </a:r>
          <a:r>
            <a:rPr lang="zh-CN" altLang="en-US" sz="1200" b="1" kern="1200" dirty="0"/>
            <a:t>）</a:t>
          </a:r>
          <a:endParaRPr lang="en-US" sz="1200" b="1" kern="1200" dirty="0"/>
        </a:p>
      </dsp:txBody>
      <dsp:txXfrm>
        <a:off x="5497" y="3303221"/>
        <a:ext cx="1703625" cy="1022175"/>
      </dsp:txXfrm>
    </dsp:sp>
    <dsp:sp modelId="{B5070B43-4E70-4640-9F05-CAA0F69DDBE8}">
      <dsp:nvSpPr>
        <dsp:cNvPr id="0" name=""/>
        <dsp:cNvSpPr/>
      </dsp:nvSpPr>
      <dsp:spPr>
        <a:xfrm>
          <a:off x="3802783" y="3768589"/>
          <a:ext cx="361233" cy="91440"/>
        </a:xfrm>
        <a:custGeom>
          <a:avLst/>
          <a:gdLst/>
          <a:ahLst/>
          <a:cxnLst/>
          <a:rect l="0" t="0" r="0" b="0"/>
          <a:pathLst>
            <a:path>
              <a:moveTo>
                <a:pt x="0" y="45720"/>
              </a:moveTo>
              <a:lnTo>
                <a:pt x="361233" y="45720"/>
              </a:lnTo>
            </a:path>
          </a:pathLst>
        </a:custGeom>
        <a:noFill/>
        <a:ln w="38100" cap="flat" cmpd="sng" algn="ctr">
          <a:solidFill>
            <a:schemeClr val="accent6"/>
          </a:solidFill>
          <a:prstDash val="solid"/>
          <a:tailEnd type="arrow"/>
        </a:ln>
        <a:effectLst>
          <a:outerShdw blurRad="40000" dist="23000" dir="5400000" rotWithShape="0">
            <a:srgbClr val="000000">
              <a:alpha val="35000"/>
            </a:srgbClr>
          </a:out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3973604" y="3812348"/>
        <a:ext cx="19591" cy="3922"/>
      </dsp:txXfrm>
    </dsp:sp>
    <dsp:sp modelId="{AB250D5E-7BB1-4C0D-B158-CD8E5A00DB7E}">
      <dsp:nvSpPr>
        <dsp:cNvPr id="0" name=""/>
        <dsp:cNvSpPr/>
      </dsp:nvSpPr>
      <dsp:spPr>
        <a:xfrm>
          <a:off x="2100957" y="3303221"/>
          <a:ext cx="1703625" cy="1022175"/>
        </a:xfrm>
        <a:prstGeom prst="rect">
          <a:avLst/>
        </a:prstGeom>
        <a:gradFill rotWithShape="0">
          <a:gsLst>
            <a:gs pos="0">
              <a:schemeClr val="accent5">
                <a:hueOff val="-9611455"/>
                <a:satOff val="64745"/>
                <a:lumOff val="-15242"/>
                <a:alphaOff val="0"/>
                <a:shade val="51000"/>
                <a:satMod val="130000"/>
              </a:schemeClr>
            </a:gs>
            <a:gs pos="80000">
              <a:schemeClr val="accent5">
                <a:hueOff val="-9611455"/>
                <a:satOff val="64745"/>
                <a:lumOff val="-15242"/>
                <a:alphaOff val="0"/>
                <a:shade val="93000"/>
                <a:satMod val="130000"/>
              </a:schemeClr>
            </a:gs>
            <a:gs pos="100000">
              <a:schemeClr val="accent5">
                <a:hueOff val="-9611455"/>
                <a:satOff val="64745"/>
                <a:lumOff val="-1524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逻辑回归模型拟合</a:t>
          </a:r>
          <a:endParaRPr lang="en-US" sz="2000" b="1" kern="1200" dirty="0"/>
        </a:p>
      </dsp:txBody>
      <dsp:txXfrm>
        <a:off x="2100957" y="3303221"/>
        <a:ext cx="1703625" cy="1022175"/>
      </dsp:txXfrm>
    </dsp:sp>
    <dsp:sp modelId="{5AD2A1AE-B2A4-4904-BC5D-443714FF8D32}">
      <dsp:nvSpPr>
        <dsp:cNvPr id="0" name=""/>
        <dsp:cNvSpPr/>
      </dsp:nvSpPr>
      <dsp:spPr>
        <a:xfrm>
          <a:off x="5898242" y="3768589"/>
          <a:ext cx="361233" cy="91440"/>
        </a:xfrm>
        <a:custGeom>
          <a:avLst/>
          <a:gdLst/>
          <a:ahLst/>
          <a:cxnLst/>
          <a:rect l="0" t="0" r="0" b="0"/>
          <a:pathLst>
            <a:path>
              <a:moveTo>
                <a:pt x="0" y="45720"/>
              </a:moveTo>
              <a:lnTo>
                <a:pt x="361233" y="45720"/>
              </a:lnTo>
            </a:path>
          </a:pathLst>
        </a:custGeom>
        <a:noFill/>
        <a:ln w="38100" cap="flat" cmpd="sng" algn="ctr">
          <a:solidFill>
            <a:schemeClr val="accent6"/>
          </a:solidFill>
          <a:prstDash val="solid"/>
          <a:tailEnd type="arrow"/>
        </a:ln>
        <a:effectLst>
          <a:outerShdw blurRad="40000" dist="23000" dir="5400000" rotWithShape="0">
            <a:srgbClr val="000000">
              <a:alpha val="35000"/>
            </a:srgbClr>
          </a:out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1" kern="1200"/>
        </a:p>
      </dsp:txBody>
      <dsp:txXfrm>
        <a:off x="6069064" y="3812348"/>
        <a:ext cx="19591" cy="3922"/>
      </dsp:txXfrm>
    </dsp:sp>
    <dsp:sp modelId="{DEDCEAB3-DFC5-4D4D-8026-07FDA6BB3928}">
      <dsp:nvSpPr>
        <dsp:cNvPr id="0" name=""/>
        <dsp:cNvSpPr/>
      </dsp:nvSpPr>
      <dsp:spPr>
        <a:xfrm>
          <a:off x="4196416" y="3303221"/>
          <a:ext cx="1703625" cy="1022175"/>
        </a:xfrm>
        <a:prstGeom prst="rect">
          <a:avLst/>
        </a:prstGeom>
        <a:gradFill rotWithShape="0">
          <a:gsLst>
            <a:gs pos="0">
              <a:schemeClr val="accent5">
                <a:hueOff val="-10679395"/>
                <a:satOff val="71939"/>
                <a:lumOff val="-16935"/>
                <a:alphaOff val="0"/>
                <a:shade val="51000"/>
                <a:satMod val="130000"/>
              </a:schemeClr>
            </a:gs>
            <a:gs pos="80000">
              <a:schemeClr val="accent5">
                <a:hueOff val="-10679395"/>
                <a:satOff val="71939"/>
                <a:lumOff val="-16935"/>
                <a:alphaOff val="0"/>
                <a:shade val="93000"/>
                <a:satMod val="130000"/>
              </a:schemeClr>
            </a:gs>
            <a:gs pos="100000">
              <a:schemeClr val="accent5">
                <a:hueOff val="-10679395"/>
                <a:satOff val="71939"/>
                <a:lumOff val="-169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评分卡转换</a:t>
          </a:r>
          <a:endParaRPr lang="en-US" sz="2000" b="1" kern="1200" dirty="0"/>
        </a:p>
      </dsp:txBody>
      <dsp:txXfrm>
        <a:off x="4196416" y="3303221"/>
        <a:ext cx="1703625" cy="1022175"/>
      </dsp:txXfrm>
    </dsp:sp>
    <dsp:sp modelId="{8E4A6FA0-9462-433C-A7B3-64A4F226733E}">
      <dsp:nvSpPr>
        <dsp:cNvPr id="0" name=""/>
        <dsp:cNvSpPr/>
      </dsp:nvSpPr>
      <dsp:spPr>
        <a:xfrm>
          <a:off x="6291876" y="3303221"/>
          <a:ext cx="1703625" cy="1022175"/>
        </a:xfrm>
        <a:prstGeom prst="rect">
          <a:avLst/>
        </a:prstGeom>
        <a:gradFill rotWithShape="0">
          <a:gsLst>
            <a:gs pos="0">
              <a:schemeClr val="accent5">
                <a:hueOff val="-11747334"/>
                <a:satOff val="79133"/>
                <a:lumOff val="-18629"/>
                <a:alphaOff val="0"/>
                <a:shade val="51000"/>
                <a:satMod val="130000"/>
              </a:schemeClr>
            </a:gs>
            <a:gs pos="80000">
              <a:schemeClr val="accent5">
                <a:hueOff val="-11747334"/>
                <a:satOff val="79133"/>
                <a:lumOff val="-18629"/>
                <a:alphaOff val="0"/>
                <a:shade val="93000"/>
                <a:satMod val="130000"/>
              </a:schemeClr>
            </a:gs>
            <a:gs pos="100000">
              <a:schemeClr val="accent5">
                <a:hueOff val="-11747334"/>
                <a:satOff val="79133"/>
                <a:lumOff val="-1862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模型验证</a:t>
          </a:r>
          <a:endParaRPr lang="en-US" sz="2000" b="1" kern="1200" dirty="0"/>
        </a:p>
      </dsp:txBody>
      <dsp:txXfrm>
        <a:off x="6291876" y="3303221"/>
        <a:ext cx="1703625" cy="1022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A44C3-FAA8-444E-AB1E-5E7086F4A001}">
      <dsp:nvSpPr>
        <dsp:cNvPr id="0" name=""/>
        <dsp:cNvSpPr/>
      </dsp:nvSpPr>
      <dsp:spPr>
        <a:xfrm>
          <a:off x="1368727" y="252602"/>
          <a:ext cx="3264408" cy="3264408"/>
        </a:xfrm>
        <a:prstGeom prst="pie">
          <a:avLst>
            <a:gd name="adj1" fmla="val 16200000"/>
            <a:gd name="adj2" fmla="val 180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欺诈监控体系</a:t>
          </a:r>
          <a:endParaRPr lang="en-US" sz="2200" kern="1200" dirty="0"/>
        </a:p>
      </dsp:txBody>
      <dsp:txXfrm>
        <a:off x="3089148" y="944346"/>
        <a:ext cx="1165860" cy="971550"/>
      </dsp:txXfrm>
    </dsp:sp>
    <dsp:sp modelId="{1D6481A0-E383-4EB3-9011-B1E374577A23}">
      <dsp:nvSpPr>
        <dsp:cNvPr id="0" name=""/>
        <dsp:cNvSpPr/>
      </dsp:nvSpPr>
      <dsp:spPr>
        <a:xfrm>
          <a:off x="1301495" y="369188"/>
          <a:ext cx="3264408" cy="3264408"/>
        </a:xfrm>
        <a:prstGeom prst="pie">
          <a:avLst>
            <a:gd name="adj1" fmla="val 1800000"/>
            <a:gd name="adj2" fmla="val 9000000"/>
          </a:avLst>
        </a:prstGeom>
        <a:gradFill rotWithShape="0">
          <a:gsLst>
            <a:gs pos="0">
              <a:schemeClr val="accent4">
                <a:hueOff val="1170002"/>
                <a:satOff val="-49650"/>
                <a:lumOff val="28137"/>
                <a:alphaOff val="0"/>
                <a:shade val="51000"/>
                <a:satMod val="130000"/>
              </a:schemeClr>
            </a:gs>
            <a:gs pos="80000">
              <a:schemeClr val="accent4">
                <a:hueOff val="1170002"/>
                <a:satOff val="-49650"/>
                <a:lumOff val="28137"/>
                <a:alphaOff val="0"/>
                <a:shade val="93000"/>
                <a:satMod val="130000"/>
              </a:schemeClr>
            </a:gs>
            <a:gs pos="100000">
              <a:schemeClr val="accent4">
                <a:hueOff val="1170002"/>
                <a:satOff val="-49650"/>
                <a:lumOff val="281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规则模型调优</a:t>
          </a:r>
          <a:endParaRPr lang="en-US" sz="2200" kern="1200" dirty="0"/>
        </a:p>
      </dsp:txBody>
      <dsp:txXfrm>
        <a:off x="2078736" y="2487168"/>
        <a:ext cx="1748790" cy="854964"/>
      </dsp:txXfrm>
    </dsp:sp>
    <dsp:sp modelId="{91745A62-FD40-47FE-8BD4-7A9B00676588}">
      <dsp:nvSpPr>
        <dsp:cNvPr id="0" name=""/>
        <dsp:cNvSpPr/>
      </dsp:nvSpPr>
      <dsp:spPr>
        <a:xfrm>
          <a:off x="1234264" y="252602"/>
          <a:ext cx="3264408" cy="3264408"/>
        </a:xfrm>
        <a:prstGeom prst="pie">
          <a:avLst>
            <a:gd name="adj1" fmla="val 9000000"/>
            <a:gd name="adj2" fmla="val 16200000"/>
          </a:avLst>
        </a:prstGeom>
        <a:gradFill rotWithShape="0">
          <a:gsLst>
            <a:gs pos="0">
              <a:schemeClr val="accent4">
                <a:hueOff val="2340005"/>
                <a:satOff val="-99301"/>
                <a:lumOff val="56275"/>
                <a:alphaOff val="0"/>
                <a:shade val="51000"/>
                <a:satMod val="130000"/>
              </a:schemeClr>
            </a:gs>
            <a:gs pos="80000">
              <a:schemeClr val="accent4">
                <a:hueOff val="2340005"/>
                <a:satOff val="-99301"/>
                <a:lumOff val="56275"/>
                <a:alphaOff val="0"/>
                <a:shade val="93000"/>
                <a:satMod val="130000"/>
              </a:schemeClr>
            </a:gs>
            <a:gs pos="100000">
              <a:schemeClr val="accent4">
                <a:hueOff val="2340005"/>
                <a:satOff val="-99301"/>
                <a:lumOff val="5627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人工欺诈审核</a:t>
          </a:r>
          <a:endParaRPr lang="en-US" sz="2200" kern="1200" dirty="0"/>
        </a:p>
      </dsp:txBody>
      <dsp:txXfrm>
        <a:off x="1612391" y="944346"/>
        <a:ext cx="1165860" cy="971550"/>
      </dsp:txXfrm>
    </dsp:sp>
    <dsp:sp modelId="{3BBEBF8B-2FF4-4FDE-8FF6-3497A2894916}">
      <dsp:nvSpPr>
        <dsp:cNvPr id="0" name=""/>
        <dsp:cNvSpPr/>
      </dsp:nvSpPr>
      <dsp:spPr>
        <a:xfrm>
          <a:off x="1166914" y="50520"/>
          <a:ext cx="3668572" cy="3668572"/>
        </a:xfrm>
        <a:prstGeom prst="circularArrow">
          <a:avLst>
            <a:gd name="adj1" fmla="val 5085"/>
            <a:gd name="adj2" fmla="val 327528"/>
            <a:gd name="adj3" fmla="val 1472472"/>
            <a:gd name="adj4" fmla="val 16199432"/>
            <a:gd name="adj5" fmla="val 5932"/>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69EE1A4-4300-4271-95EA-59A43E1194FC}">
      <dsp:nvSpPr>
        <dsp:cNvPr id="0" name=""/>
        <dsp:cNvSpPr/>
      </dsp:nvSpPr>
      <dsp:spPr>
        <a:xfrm>
          <a:off x="1099413" y="166900"/>
          <a:ext cx="3668572" cy="3668572"/>
        </a:xfrm>
        <a:prstGeom prst="circularArrow">
          <a:avLst>
            <a:gd name="adj1" fmla="val 5085"/>
            <a:gd name="adj2" fmla="val 327528"/>
            <a:gd name="adj3" fmla="val 8671970"/>
            <a:gd name="adj4" fmla="val 1800502"/>
            <a:gd name="adj5" fmla="val 5932"/>
          </a:avLst>
        </a:prstGeom>
        <a:gradFill rotWithShape="0">
          <a:gsLst>
            <a:gs pos="0">
              <a:schemeClr val="accent4">
                <a:hueOff val="1170002"/>
                <a:satOff val="-49650"/>
                <a:lumOff val="28137"/>
                <a:alphaOff val="0"/>
                <a:shade val="51000"/>
                <a:satMod val="130000"/>
              </a:schemeClr>
            </a:gs>
            <a:gs pos="80000">
              <a:schemeClr val="accent4">
                <a:hueOff val="1170002"/>
                <a:satOff val="-49650"/>
                <a:lumOff val="28137"/>
                <a:alphaOff val="0"/>
                <a:shade val="93000"/>
                <a:satMod val="130000"/>
              </a:schemeClr>
            </a:gs>
            <a:gs pos="100000">
              <a:schemeClr val="accent4">
                <a:hueOff val="1170002"/>
                <a:satOff val="-49650"/>
                <a:lumOff val="281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10EE8BC-2726-4A95-AAA0-83C4E146B559}">
      <dsp:nvSpPr>
        <dsp:cNvPr id="0" name=""/>
        <dsp:cNvSpPr/>
      </dsp:nvSpPr>
      <dsp:spPr>
        <a:xfrm>
          <a:off x="1031912" y="50520"/>
          <a:ext cx="3668572" cy="3668572"/>
        </a:xfrm>
        <a:prstGeom prst="circularArrow">
          <a:avLst>
            <a:gd name="adj1" fmla="val 5085"/>
            <a:gd name="adj2" fmla="val 327528"/>
            <a:gd name="adj3" fmla="val 15873039"/>
            <a:gd name="adj4" fmla="val 9000000"/>
            <a:gd name="adj5" fmla="val 5932"/>
          </a:avLst>
        </a:prstGeom>
        <a:gradFill rotWithShape="0">
          <a:gsLst>
            <a:gs pos="0">
              <a:schemeClr val="accent4">
                <a:hueOff val="2340005"/>
                <a:satOff val="-99301"/>
                <a:lumOff val="56275"/>
                <a:alphaOff val="0"/>
                <a:shade val="51000"/>
                <a:satMod val="130000"/>
              </a:schemeClr>
            </a:gs>
            <a:gs pos="80000">
              <a:schemeClr val="accent4">
                <a:hueOff val="2340005"/>
                <a:satOff val="-99301"/>
                <a:lumOff val="56275"/>
                <a:alphaOff val="0"/>
                <a:shade val="93000"/>
                <a:satMod val="130000"/>
              </a:schemeClr>
            </a:gs>
            <a:gs pos="100000">
              <a:schemeClr val="accent4">
                <a:hueOff val="2340005"/>
                <a:satOff val="-99301"/>
                <a:lumOff val="5627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A6853-C094-4A63-A9CF-94B61AEC88F5}">
      <dsp:nvSpPr>
        <dsp:cNvPr id="0" name=""/>
        <dsp:cNvSpPr/>
      </dsp:nvSpPr>
      <dsp:spPr>
        <a:xfrm>
          <a:off x="3687705" y="561334"/>
          <a:ext cx="725151" cy="323381"/>
        </a:xfrm>
        <a:custGeom>
          <a:avLst/>
          <a:gdLst/>
          <a:ahLst/>
          <a:cxnLst/>
          <a:rect l="0" t="0" r="0" b="0"/>
          <a:pathLst>
            <a:path>
              <a:moveTo>
                <a:pt x="0" y="0"/>
              </a:moveTo>
              <a:lnTo>
                <a:pt x="0" y="192785"/>
              </a:lnTo>
              <a:lnTo>
                <a:pt x="725151" y="192785"/>
              </a:lnTo>
              <a:lnTo>
                <a:pt x="725151" y="323381"/>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0CAB8-EF90-47A9-8B39-A95CBA416EE5}">
      <dsp:nvSpPr>
        <dsp:cNvPr id="0" name=""/>
        <dsp:cNvSpPr/>
      </dsp:nvSpPr>
      <dsp:spPr>
        <a:xfrm>
          <a:off x="6225736" y="3210575"/>
          <a:ext cx="725151" cy="323381"/>
        </a:xfrm>
        <a:custGeom>
          <a:avLst/>
          <a:gdLst/>
          <a:ahLst/>
          <a:cxnLst/>
          <a:rect l="0" t="0" r="0" b="0"/>
          <a:pathLst>
            <a:path>
              <a:moveTo>
                <a:pt x="0" y="0"/>
              </a:moveTo>
              <a:lnTo>
                <a:pt x="0" y="192785"/>
              </a:lnTo>
              <a:lnTo>
                <a:pt x="725151" y="192785"/>
              </a:lnTo>
              <a:lnTo>
                <a:pt x="725151"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683C99-51DA-41B5-82AA-69C2AE3FA414}">
      <dsp:nvSpPr>
        <dsp:cNvPr id="0" name=""/>
        <dsp:cNvSpPr/>
      </dsp:nvSpPr>
      <dsp:spPr>
        <a:xfrm>
          <a:off x="5500584" y="3210575"/>
          <a:ext cx="725151" cy="323381"/>
        </a:xfrm>
        <a:custGeom>
          <a:avLst/>
          <a:gdLst/>
          <a:ahLst/>
          <a:cxnLst/>
          <a:rect l="0" t="0" r="0" b="0"/>
          <a:pathLst>
            <a:path>
              <a:moveTo>
                <a:pt x="725151" y="0"/>
              </a:moveTo>
              <a:lnTo>
                <a:pt x="725151" y="192785"/>
              </a:lnTo>
              <a:lnTo>
                <a:pt x="0" y="192785"/>
              </a:lnTo>
              <a:lnTo>
                <a:pt x="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6D6BD5-17EE-4C9E-BE6A-4AFBCE684D18}">
      <dsp:nvSpPr>
        <dsp:cNvPr id="0" name=""/>
        <dsp:cNvSpPr/>
      </dsp:nvSpPr>
      <dsp:spPr>
        <a:xfrm>
          <a:off x="4412857" y="2327494"/>
          <a:ext cx="1812878" cy="323381"/>
        </a:xfrm>
        <a:custGeom>
          <a:avLst/>
          <a:gdLst/>
          <a:ahLst/>
          <a:cxnLst/>
          <a:rect l="0" t="0" r="0" b="0"/>
          <a:pathLst>
            <a:path>
              <a:moveTo>
                <a:pt x="0" y="0"/>
              </a:moveTo>
              <a:lnTo>
                <a:pt x="0" y="192785"/>
              </a:lnTo>
              <a:lnTo>
                <a:pt x="1812878" y="192785"/>
              </a:lnTo>
              <a:lnTo>
                <a:pt x="1812878"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D8BDDE-E61D-4315-AE1D-6265924BC2FF}">
      <dsp:nvSpPr>
        <dsp:cNvPr id="0" name=""/>
        <dsp:cNvSpPr/>
      </dsp:nvSpPr>
      <dsp:spPr>
        <a:xfrm>
          <a:off x="4050281" y="4093655"/>
          <a:ext cx="1450302" cy="323381"/>
        </a:xfrm>
        <a:custGeom>
          <a:avLst/>
          <a:gdLst/>
          <a:ahLst/>
          <a:cxnLst/>
          <a:rect l="0" t="0" r="0" b="0"/>
          <a:pathLst>
            <a:path>
              <a:moveTo>
                <a:pt x="0" y="0"/>
              </a:moveTo>
              <a:lnTo>
                <a:pt x="0" y="192785"/>
              </a:lnTo>
              <a:lnTo>
                <a:pt x="1450302" y="192785"/>
              </a:lnTo>
              <a:lnTo>
                <a:pt x="1450302"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E3B060-8641-4E77-AA9E-2415AE71DFE3}">
      <dsp:nvSpPr>
        <dsp:cNvPr id="0" name=""/>
        <dsp:cNvSpPr/>
      </dsp:nvSpPr>
      <dsp:spPr>
        <a:xfrm>
          <a:off x="4004561" y="4093655"/>
          <a:ext cx="91440" cy="323381"/>
        </a:xfrm>
        <a:custGeom>
          <a:avLst/>
          <a:gdLst/>
          <a:ahLst/>
          <a:cxnLst/>
          <a:rect l="0" t="0" r="0" b="0"/>
          <a:pathLst>
            <a:path>
              <a:moveTo>
                <a:pt x="45720" y="0"/>
              </a:moveTo>
              <a:lnTo>
                <a:pt x="4572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D388C-88BC-4680-BAC0-8847956969F8}">
      <dsp:nvSpPr>
        <dsp:cNvPr id="0" name=""/>
        <dsp:cNvSpPr/>
      </dsp:nvSpPr>
      <dsp:spPr>
        <a:xfrm>
          <a:off x="2599978" y="4093655"/>
          <a:ext cx="1450302" cy="323381"/>
        </a:xfrm>
        <a:custGeom>
          <a:avLst/>
          <a:gdLst/>
          <a:ahLst/>
          <a:cxnLst/>
          <a:rect l="0" t="0" r="0" b="0"/>
          <a:pathLst>
            <a:path>
              <a:moveTo>
                <a:pt x="1450302" y="0"/>
              </a:moveTo>
              <a:lnTo>
                <a:pt x="1450302" y="192785"/>
              </a:lnTo>
              <a:lnTo>
                <a:pt x="0" y="192785"/>
              </a:lnTo>
              <a:lnTo>
                <a:pt x="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D44ED-745F-44C7-B8FD-DF65A15743BA}">
      <dsp:nvSpPr>
        <dsp:cNvPr id="0" name=""/>
        <dsp:cNvSpPr/>
      </dsp:nvSpPr>
      <dsp:spPr>
        <a:xfrm>
          <a:off x="2599978" y="3210575"/>
          <a:ext cx="1450302" cy="323381"/>
        </a:xfrm>
        <a:custGeom>
          <a:avLst/>
          <a:gdLst/>
          <a:ahLst/>
          <a:cxnLst/>
          <a:rect l="0" t="0" r="0" b="0"/>
          <a:pathLst>
            <a:path>
              <a:moveTo>
                <a:pt x="0" y="0"/>
              </a:moveTo>
              <a:lnTo>
                <a:pt x="0" y="192785"/>
              </a:lnTo>
              <a:lnTo>
                <a:pt x="1450302" y="192785"/>
              </a:lnTo>
              <a:lnTo>
                <a:pt x="1450302"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67A4FA-470F-4E3D-A2E0-A01AB6233FCB}">
      <dsp:nvSpPr>
        <dsp:cNvPr id="0" name=""/>
        <dsp:cNvSpPr/>
      </dsp:nvSpPr>
      <dsp:spPr>
        <a:xfrm>
          <a:off x="2554258" y="3210575"/>
          <a:ext cx="91440" cy="323381"/>
        </a:xfrm>
        <a:custGeom>
          <a:avLst/>
          <a:gdLst/>
          <a:ahLst/>
          <a:cxnLst/>
          <a:rect l="0" t="0" r="0" b="0"/>
          <a:pathLst>
            <a:path>
              <a:moveTo>
                <a:pt x="45720" y="0"/>
              </a:moveTo>
              <a:lnTo>
                <a:pt x="4572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40E64-92F2-4745-82B9-EE83FFF30B5B}">
      <dsp:nvSpPr>
        <dsp:cNvPr id="0" name=""/>
        <dsp:cNvSpPr/>
      </dsp:nvSpPr>
      <dsp:spPr>
        <a:xfrm>
          <a:off x="1149675" y="3210575"/>
          <a:ext cx="1450302" cy="323381"/>
        </a:xfrm>
        <a:custGeom>
          <a:avLst/>
          <a:gdLst/>
          <a:ahLst/>
          <a:cxnLst/>
          <a:rect l="0" t="0" r="0" b="0"/>
          <a:pathLst>
            <a:path>
              <a:moveTo>
                <a:pt x="1450302" y="0"/>
              </a:moveTo>
              <a:lnTo>
                <a:pt x="1450302" y="192785"/>
              </a:lnTo>
              <a:lnTo>
                <a:pt x="0" y="192785"/>
              </a:lnTo>
              <a:lnTo>
                <a:pt x="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9DDBAD-9058-446C-9F81-AC23C8FC1ED1}">
      <dsp:nvSpPr>
        <dsp:cNvPr id="0" name=""/>
        <dsp:cNvSpPr/>
      </dsp:nvSpPr>
      <dsp:spPr>
        <a:xfrm>
          <a:off x="2599978" y="2327494"/>
          <a:ext cx="1812878" cy="323381"/>
        </a:xfrm>
        <a:custGeom>
          <a:avLst/>
          <a:gdLst/>
          <a:ahLst/>
          <a:cxnLst/>
          <a:rect l="0" t="0" r="0" b="0"/>
          <a:pathLst>
            <a:path>
              <a:moveTo>
                <a:pt x="1812878" y="0"/>
              </a:moveTo>
              <a:lnTo>
                <a:pt x="1812878" y="192785"/>
              </a:lnTo>
              <a:lnTo>
                <a:pt x="0" y="192785"/>
              </a:lnTo>
              <a:lnTo>
                <a:pt x="0" y="323381"/>
              </a:lnTo>
            </a:path>
          </a:pathLst>
        </a:custGeom>
        <a:noFill/>
        <a:ln w="25400" cap="flat" cmpd="sng" algn="ctr">
          <a:solidFill>
            <a:schemeClr val="accent4">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BDFEF4-76FC-40A1-B6AB-6F57D4338210}">
      <dsp:nvSpPr>
        <dsp:cNvPr id="0" name=""/>
        <dsp:cNvSpPr/>
      </dsp:nvSpPr>
      <dsp:spPr>
        <a:xfrm>
          <a:off x="2962554" y="1444414"/>
          <a:ext cx="1450302" cy="323381"/>
        </a:xfrm>
        <a:custGeom>
          <a:avLst/>
          <a:gdLst/>
          <a:ahLst/>
          <a:cxnLst/>
          <a:rect l="0" t="0" r="0" b="0"/>
          <a:pathLst>
            <a:path>
              <a:moveTo>
                <a:pt x="0" y="0"/>
              </a:moveTo>
              <a:lnTo>
                <a:pt x="0" y="192785"/>
              </a:lnTo>
              <a:lnTo>
                <a:pt x="1450302" y="192785"/>
              </a:lnTo>
              <a:lnTo>
                <a:pt x="1450302" y="323381"/>
              </a:lnTo>
            </a:path>
          </a:pathLst>
        </a:custGeom>
        <a:noFill/>
        <a:ln w="25400" cap="flat"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53207F-4845-4B78-91D0-48B47512DDE4}">
      <dsp:nvSpPr>
        <dsp:cNvPr id="0" name=""/>
        <dsp:cNvSpPr/>
      </dsp:nvSpPr>
      <dsp:spPr>
        <a:xfrm>
          <a:off x="2916834" y="1444414"/>
          <a:ext cx="91440" cy="323381"/>
        </a:xfrm>
        <a:custGeom>
          <a:avLst/>
          <a:gdLst/>
          <a:ahLst/>
          <a:cxnLst/>
          <a:rect l="0" t="0" r="0" b="0"/>
          <a:pathLst>
            <a:path>
              <a:moveTo>
                <a:pt x="45720" y="0"/>
              </a:moveTo>
              <a:lnTo>
                <a:pt x="45720" y="323381"/>
              </a:lnTo>
            </a:path>
          </a:pathLst>
        </a:custGeom>
        <a:noFill/>
        <a:ln w="25400" cap="flat"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1EF86E-CF55-4C23-A0F9-42A3F5557DFC}">
      <dsp:nvSpPr>
        <dsp:cNvPr id="0" name=""/>
        <dsp:cNvSpPr/>
      </dsp:nvSpPr>
      <dsp:spPr>
        <a:xfrm>
          <a:off x="1512251" y="1444414"/>
          <a:ext cx="1450302" cy="323381"/>
        </a:xfrm>
        <a:custGeom>
          <a:avLst/>
          <a:gdLst/>
          <a:ahLst/>
          <a:cxnLst/>
          <a:rect l="0" t="0" r="0" b="0"/>
          <a:pathLst>
            <a:path>
              <a:moveTo>
                <a:pt x="1450302" y="0"/>
              </a:moveTo>
              <a:lnTo>
                <a:pt x="1450302" y="192785"/>
              </a:lnTo>
              <a:lnTo>
                <a:pt x="0" y="192785"/>
              </a:lnTo>
              <a:lnTo>
                <a:pt x="0" y="323381"/>
              </a:lnTo>
            </a:path>
          </a:pathLst>
        </a:custGeom>
        <a:noFill/>
        <a:ln w="25400" cap="flat" cmpd="sng" algn="ctr">
          <a:solidFill>
            <a:schemeClr val="accent4">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895501-E948-44EF-868C-FBA1391C6C83}">
      <dsp:nvSpPr>
        <dsp:cNvPr id="0" name=""/>
        <dsp:cNvSpPr/>
      </dsp:nvSpPr>
      <dsp:spPr>
        <a:xfrm>
          <a:off x="2962554" y="561334"/>
          <a:ext cx="725151" cy="323381"/>
        </a:xfrm>
        <a:custGeom>
          <a:avLst/>
          <a:gdLst/>
          <a:ahLst/>
          <a:cxnLst/>
          <a:rect l="0" t="0" r="0" b="0"/>
          <a:pathLst>
            <a:path>
              <a:moveTo>
                <a:pt x="725151" y="0"/>
              </a:moveTo>
              <a:lnTo>
                <a:pt x="725151" y="192785"/>
              </a:lnTo>
              <a:lnTo>
                <a:pt x="0" y="192785"/>
              </a:lnTo>
              <a:lnTo>
                <a:pt x="0" y="323381"/>
              </a:lnTo>
            </a:path>
          </a:pathLst>
        </a:cu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EBBEE-3067-4E7F-8626-B4B1391B9F86}">
      <dsp:nvSpPr>
        <dsp:cNvPr id="0" name=""/>
        <dsp:cNvSpPr/>
      </dsp:nvSpPr>
      <dsp:spPr>
        <a:xfrm>
          <a:off x="3147201" y="1635"/>
          <a:ext cx="1081009" cy="559698"/>
        </a:xfrm>
        <a:prstGeom prst="rect">
          <a:avLst/>
        </a:prstGeom>
        <a:solidFill>
          <a:schemeClr val="accent4">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进件</a:t>
          </a:r>
        </a:p>
      </dsp:txBody>
      <dsp:txXfrm>
        <a:off x="3147201" y="1635"/>
        <a:ext cx="1081009" cy="559698"/>
      </dsp:txXfrm>
    </dsp:sp>
    <dsp:sp modelId="{DFC48FE3-81FB-408E-84F8-64C78E9A2F88}">
      <dsp:nvSpPr>
        <dsp:cNvPr id="0" name=""/>
        <dsp:cNvSpPr/>
      </dsp:nvSpPr>
      <dsp:spPr>
        <a:xfrm>
          <a:off x="3363402" y="436956"/>
          <a:ext cx="972908" cy="186566"/>
        </a:xfrm>
        <a:prstGeom prst="rect">
          <a:avLst/>
        </a:prstGeom>
        <a:solidFill>
          <a:schemeClr val="lt1">
            <a:alpha val="90000"/>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altLang="zh-CN" sz="800" kern="1200" dirty="0">
              <a:latin typeface="微软雅黑" pitchFamily="34" charset="-122"/>
              <a:ea typeface="微软雅黑" pitchFamily="34" charset="-122"/>
            </a:rPr>
            <a:t>4,539,449 </a:t>
          </a:r>
          <a:r>
            <a:rPr lang="en-US" altLang="zh-CN" sz="800" b="1" kern="1200" dirty="0">
              <a:latin typeface="微软雅黑" pitchFamily="34" charset="-122"/>
              <a:ea typeface="微软雅黑" pitchFamily="34" charset="-122"/>
            </a:rPr>
            <a:t>| 100%</a:t>
          </a:r>
          <a:endParaRPr lang="zh-CN" altLang="en-US" sz="800" b="1" kern="1200" dirty="0">
            <a:latin typeface="微软雅黑" pitchFamily="34" charset="-122"/>
            <a:ea typeface="微软雅黑" pitchFamily="34" charset="-122"/>
          </a:endParaRPr>
        </a:p>
      </dsp:txBody>
      <dsp:txXfrm>
        <a:off x="3363402" y="436956"/>
        <a:ext cx="972908" cy="186566"/>
      </dsp:txXfrm>
    </dsp:sp>
    <dsp:sp modelId="{2D933A05-BB78-41A9-B565-EF370D4DEE9B}">
      <dsp:nvSpPr>
        <dsp:cNvPr id="0" name=""/>
        <dsp:cNvSpPr/>
      </dsp:nvSpPr>
      <dsp:spPr>
        <a:xfrm>
          <a:off x="2422049" y="884715"/>
          <a:ext cx="1081009" cy="559698"/>
        </a:xfrm>
        <a:prstGeom prst="rect">
          <a:avLst/>
        </a:prstGeom>
        <a:solidFill>
          <a:schemeClr val="accent4">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卡中心审批</a:t>
          </a:r>
        </a:p>
      </dsp:txBody>
      <dsp:txXfrm>
        <a:off x="2422049" y="884715"/>
        <a:ext cx="1081009" cy="559698"/>
      </dsp:txXfrm>
    </dsp:sp>
    <dsp:sp modelId="{623E1C32-39E5-49AF-9782-C0D930A12507}">
      <dsp:nvSpPr>
        <dsp:cNvPr id="0" name=""/>
        <dsp:cNvSpPr/>
      </dsp:nvSpPr>
      <dsp:spPr>
        <a:xfrm>
          <a:off x="2638251" y="132003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altLang="zh-CN" sz="700" kern="1200" dirty="0">
              <a:latin typeface="微软雅黑" pitchFamily="34" charset="-122"/>
              <a:ea typeface="微软雅黑" pitchFamily="34" charset="-122"/>
            </a:rPr>
            <a:t>4,263,790 </a:t>
          </a:r>
          <a:r>
            <a:rPr lang="en-US" altLang="zh-CN" sz="700" b="1" kern="1200" dirty="0">
              <a:latin typeface="微软雅黑" pitchFamily="34" charset="-122"/>
              <a:ea typeface="微软雅黑" pitchFamily="34" charset="-122"/>
            </a:rPr>
            <a:t>| 93.93%</a:t>
          </a:r>
          <a:endParaRPr lang="zh-CN" altLang="en-US" sz="700" b="1" kern="1200" dirty="0">
            <a:latin typeface="微软雅黑" pitchFamily="34" charset="-122"/>
            <a:ea typeface="微软雅黑" pitchFamily="34" charset="-122"/>
          </a:endParaRPr>
        </a:p>
      </dsp:txBody>
      <dsp:txXfrm>
        <a:off x="2638251" y="1320037"/>
        <a:ext cx="972908" cy="186566"/>
      </dsp:txXfrm>
    </dsp:sp>
    <dsp:sp modelId="{16634BF4-6973-4246-94D0-C959AF2B635C}">
      <dsp:nvSpPr>
        <dsp:cNvPr id="0" name=""/>
        <dsp:cNvSpPr/>
      </dsp:nvSpPr>
      <dsp:spPr>
        <a:xfrm>
          <a:off x="971746" y="1767796"/>
          <a:ext cx="1081009" cy="559698"/>
        </a:xfrm>
        <a:prstGeom prst="rect">
          <a:avLst/>
        </a:prstGeom>
        <a:solidFill>
          <a:schemeClr val="accent4">
            <a:alpha val="90000"/>
            <a:hueOff val="0"/>
            <a:satOff val="0"/>
            <a:lumOff val="0"/>
            <a:alphaOff val="-285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决策系统</a:t>
          </a:r>
          <a:br>
            <a:rPr lang="en-US" altLang="zh-CN" sz="1100" kern="1200" dirty="0">
              <a:latin typeface="微软雅黑" pitchFamily="34" charset="-122"/>
              <a:ea typeface="微软雅黑" pitchFamily="34" charset="-122"/>
            </a:rPr>
          </a:br>
          <a:r>
            <a:rPr lang="zh-CN" altLang="en-US" sz="1100" kern="1200" dirty="0">
              <a:latin typeface="微软雅黑" pitchFamily="34" charset="-122"/>
              <a:ea typeface="微软雅黑" pitchFamily="34" charset="-122"/>
            </a:rPr>
            <a:t>自动拒绝</a:t>
          </a:r>
        </a:p>
      </dsp:txBody>
      <dsp:txXfrm>
        <a:off x="971746" y="1767796"/>
        <a:ext cx="1081009" cy="559698"/>
      </dsp:txXfrm>
    </dsp:sp>
    <dsp:sp modelId="{8C02598D-54DB-4375-A473-14354439C1D0}">
      <dsp:nvSpPr>
        <dsp:cNvPr id="0" name=""/>
        <dsp:cNvSpPr/>
      </dsp:nvSpPr>
      <dsp:spPr>
        <a:xfrm>
          <a:off x="1187948" y="220311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285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altLang="zh-CN" sz="800" kern="1200" dirty="0">
              <a:latin typeface="微软雅黑" pitchFamily="34" charset="-122"/>
              <a:ea typeface="微软雅黑" pitchFamily="34" charset="-122"/>
            </a:rPr>
            <a:t>1,294,956 | </a:t>
          </a:r>
          <a:r>
            <a:rPr lang="en-US" altLang="zh-CN" sz="800" b="1" kern="1200" dirty="0">
              <a:latin typeface="微软雅黑" pitchFamily="34" charset="-122"/>
              <a:ea typeface="微软雅黑" pitchFamily="34" charset="-122"/>
            </a:rPr>
            <a:t>28.52%</a:t>
          </a:r>
          <a:endParaRPr lang="zh-CN" altLang="en-US" sz="800" b="1" kern="1200" dirty="0">
            <a:latin typeface="微软雅黑" pitchFamily="34" charset="-122"/>
            <a:ea typeface="微软雅黑" pitchFamily="34" charset="-122"/>
          </a:endParaRPr>
        </a:p>
      </dsp:txBody>
      <dsp:txXfrm>
        <a:off x="1187948" y="2203117"/>
        <a:ext cx="972908" cy="186566"/>
      </dsp:txXfrm>
    </dsp:sp>
    <dsp:sp modelId="{F7ACE348-D1F6-49C2-8E09-5BB4B6FEE38B}">
      <dsp:nvSpPr>
        <dsp:cNvPr id="0" name=""/>
        <dsp:cNvSpPr/>
      </dsp:nvSpPr>
      <dsp:spPr>
        <a:xfrm>
          <a:off x="2422049" y="1767796"/>
          <a:ext cx="1081009" cy="559698"/>
        </a:xfrm>
        <a:prstGeom prst="rect">
          <a:avLst/>
        </a:prstGeom>
        <a:solidFill>
          <a:schemeClr val="accent4">
            <a:alpha val="90000"/>
            <a:hueOff val="0"/>
            <a:satOff val="0"/>
            <a:lumOff val="0"/>
            <a:alphaOff val="-571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客户主动取消</a:t>
          </a:r>
        </a:p>
      </dsp:txBody>
      <dsp:txXfrm>
        <a:off x="2422049" y="1767796"/>
        <a:ext cx="1081009" cy="559698"/>
      </dsp:txXfrm>
    </dsp:sp>
    <dsp:sp modelId="{0B483ACB-1AAC-41E0-B6A7-7BD16AE38012}">
      <dsp:nvSpPr>
        <dsp:cNvPr id="0" name=""/>
        <dsp:cNvSpPr/>
      </dsp:nvSpPr>
      <dsp:spPr>
        <a:xfrm>
          <a:off x="2638251" y="220311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5714"/>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altLang="zh-CN" sz="800" kern="1200" dirty="0">
              <a:latin typeface="微软雅黑" pitchFamily="34" charset="-122"/>
              <a:ea typeface="微软雅黑" pitchFamily="34" charset="-122"/>
            </a:rPr>
            <a:t>28,7479 | </a:t>
          </a:r>
          <a:r>
            <a:rPr lang="en-US" altLang="zh-CN" sz="800" b="1" kern="1200" dirty="0">
              <a:latin typeface="微软雅黑" pitchFamily="34" charset="-122"/>
              <a:ea typeface="微软雅黑" pitchFamily="34" charset="-122"/>
            </a:rPr>
            <a:t>0.62%</a:t>
          </a:r>
          <a:endParaRPr lang="zh-CN" altLang="en-US" sz="800" b="1" kern="1200" dirty="0">
            <a:latin typeface="微软雅黑" pitchFamily="34" charset="-122"/>
            <a:ea typeface="微软雅黑" pitchFamily="34" charset="-122"/>
          </a:endParaRPr>
        </a:p>
      </dsp:txBody>
      <dsp:txXfrm>
        <a:off x="2638251" y="2203117"/>
        <a:ext cx="972908" cy="186566"/>
      </dsp:txXfrm>
    </dsp:sp>
    <dsp:sp modelId="{E86B5A93-6C41-4D3E-90B3-44046B299429}">
      <dsp:nvSpPr>
        <dsp:cNvPr id="0" name=""/>
        <dsp:cNvSpPr/>
      </dsp:nvSpPr>
      <dsp:spPr>
        <a:xfrm>
          <a:off x="3872352" y="1767796"/>
          <a:ext cx="1081009" cy="559698"/>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进入</a:t>
          </a:r>
          <a:r>
            <a:rPr lang="en-US" altLang="zh-CN" sz="1100" kern="1200" dirty="0">
              <a:latin typeface="微软雅黑" pitchFamily="34" charset="-122"/>
              <a:ea typeface="微软雅黑" pitchFamily="34" charset="-122"/>
            </a:rPr>
            <a:t>Instinct</a:t>
          </a:r>
          <a:r>
            <a:rPr lang="zh-CN" altLang="en-US" sz="1100" kern="1200" dirty="0">
              <a:latin typeface="微软雅黑" pitchFamily="34" charset="-122"/>
              <a:ea typeface="微软雅黑" pitchFamily="34" charset="-122"/>
            </a:rPr>
            <a:t>系统</a:t>
          </a:r>
        </a:p>
      </dsp:txBody>
      <dsp:txXfrm>
        <a:off x="3872352" y="1767796"/>
        <a:ext cx="1081009" cy="559698"/>
      </dsp:txXfrm>
    </dsp:sp>
    <dsp:sp modelId="{714F4559-ABA6-4D68-BD8E-EE3D7EC60C47}">
      <dsp:nvSpPr>
        <dsp:cNvPr id="0" name=""/>
        <dsp:cNvSpPr/>
      </dsp:nvSpPr>
      <dsp:spPr>
        <a:xfrm>
          <a:off x="4088554" y="220311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8571"/>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altLang="zh-CN" sz="700" kern="1200" dirty="0">
              <a:latin typeface="微软雅黑" pitchFamily="34" charset="-122"/>
              <a:ea typeface="微软雅黑" pitchFamily="34" charset="-122"/>
            </a:rPr>
            <a:t>2,940,087 | </a:t>
          </a:r>
          <a:r>
            <a:rPr lang="en-US" altLang="zh-CN" sz="900" b="1" kern="1200" dirty="0">
              <a:latin typeface="微软雅黑" pitchFamily="34" charset="-122"/>
              <a:ea typeface="微软雅黑" pitchFamily="34" charset="-122"/>
            </a:rPr>
            <a:t>64.74%</a:t>
          </a:r>
          <a:endParaRPr lang="zh-CN" altLang="en-US" sz="700" b="1" kern="1200" dirty="0">
            <a:latin typeface="微软雅黑" pitchFamily="34" charset="-122"/>
            <a:ea typeface="微软雅黑" pitchFamily="34" charset="-122"/>
          </a:endParaRPr>
        </a:p>
      </dsp:txBody>
      <dsp:txXfrm>
        <a:off x="4088554" y="2203117"/>
        <a:ext cx="972908" cy="186566"/>
      </dsp:txXfrm>
    </dsp:sp>
    <dsp:sp modelId="{1D04EAC5-D0B3-46E9-917D-9C2C5DB84BFC}">
      <dsp:nvSpPr>
        <dsp:cNvPr id="0" name=""/>
        <dsp:cNvSpPr/>
      </dsp:nvSpPr>
      <dsp:spPr>
        <a:xfrm>
          <a:off x="2059473" y="2650876"/>
          <a:ext cx="1081009" cy="559698"/>
        </a:xfrm>
        <a:prstGeom prst="rect">
          <a:avLst/>
        </a:prstGeom>
        <a:solidFill>
          <a:schemeClr val="accent4">
            <a:alpha val="90000"/>
            <a:hueOff val="0"/>
            <a:satOff val="0"/>
            <a:lumOff val="0"/>
            <a:alphaOff val="-11429"/>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普通信用卡</a:t>
          </a:r>
        </a:p>
      </dsp:txBody>
      <dsp:txXfrm>
        <a:off x="2059473" y="2650876"/>
        <a:ext cx="1081009" cy="559698"/>
      </dsp:txXfrm>
    </dsp:sp>
    <dsp:sp modelId="{8A6CA2AA-C17B-4ABD-A881-16108669293E}">
      <dsp:nvSpPr>
        <dsp:cNvPr id="0" name=""/>
        <dsp:cNvSpPr/>
      </dsp:nvSpPr>
      <dsp:spPr>
        <a:xfrm>
          <a:off x="2275675" y="308619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11429"/>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2,898,183 | </a:t>
          </a:r>
          <a:r>
            <a:rPr lang="en-US" sz="800" b="1" kern="1200" dirty="0"/>
            <a:t>63.83%</a:t>
          </a:r>
        </a:p>
      </dsp:txBody>
      <dsp:txXfrm>
        <a:off x="2275675" y="3086197"/>
        <a:ext cx="972908" cy="186566"/>
      </dsp:txXfrm>
    </dsp:sp>
    <dsp:sp modelId="{A85805BF-A071-4DDF-8085-F152BA642CEC}">
      <dsp:nvSpPr>
        <dsp:cNvPr id="0" name=""/>
        <dsp:cNvSpPr/>
      </dsp:nvSpPr>
      <dsp:spPr>
        <a:xfrm>
          <a:off x="609170" y="3533956"/>
          <a:ext cx="1081009" cy="559698"/>
        </a:xfrm>
        <a:prstGeom prst="rect">
          <a:avLst/>
        </a:prstGeom>
        <a:solidFill>
          <a:schemeClr val="accent4">
            <a:alpha val="90000"/>
            <a:hueOff val="0"/>
            <a:satOff val="0"/>
            <a:lumOff val="0"/>
            <a:alphaOff val="-14286"/>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latin typeface="微软雅黑" pitchFamily="34" charset="-122"/>
              <a:ea typeface="微软雅黑" pitchFamily="34" charset="-122"/>
            </a:rPr>
            <a:t>Instinct</a:t>
          </a:r>
          <a:br>
            <a:rPr lang="en-US" altLang="zh-CN" sz="1100" kern="1200" dirty="0">
              <a:latin typeface="微软雅黑" pitchFamily="34" charset="-122"/>
              <a:ea typeface="微软雅黑" pitchFamily="34" charset="-122"/>
            </a:rPr>
          </a:br>
          <a:r>
            <a:rPr lang="zh-CN" altLang="en-US" sz="1100" kern="1200" dirty="0">
              <a:latin typeface="微软雅黑" pitchFamily="34" charset="-122"/>
              <a:ea typeface="微软雅黑" pitchFamily="34" charset="-122"/>
            </a:rPr>
            <a:t>自动决策</a:t>
          </a:r>
        </a:p>
      </dsp:txBody>
      <dsp:txXfrm>
        <a:off x="609170" y="3533956"/>
        <a:ext cx="1081009" cy="559698"/>
      </dsp:txXfrm>
    </dsp:sp>
    <dsp:sp modelId="{FFE589D8-289F-4684-BFB2-AD7DAEF568B3}">
      <dsp:nvSpPr>
        <dsp:cNvPr id="0" name=""/>
        <dsp:cNvSpPr/>
      </dsp:nvSpPr>
      <dsp:spPr>
        <a:xfrm>
          <a:off x="825372" y="396927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14286"/>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altLang="zh-CN" sz="800" kern="1200" dirty="0">
              <a:latin typeface="微软雅黑" pitchFamily="34" charset="-122"/>
              <a:ea typeface="微软雅黑" pitchFamily="34" charset="-122"/>
            </a:rPr>
            <a:t>77,940 | </a:t>
          </a:r>
          <a:r>
            <a:rPr lang="en-US" altLang="zh-CN" sz="800" b="1" kern="1200" dirty="0">
              <a:latin typeface="微软雅黑" pitchFamily="34" charset="-122"/>
              <a:ea typeface="微软雅黑" pitchFamily="34" charset="-122"/>
            </a:rPr>
            <a:t>1.72%</a:t>
          </a:r>
          <a:endParaRPr lang="zh-CN" altLang="en-US" sz="800" b="1" kern="1200" dirty="0">
            <a:latin typeface="微软雅黑" pitchFamily="34" charset="-122"/>
            <a:ea typeface="微软雅黑" pitchFamily="34" charset="-122"/>
          </a:endParaRPr>
        </a:p>
      </dsp:txBody>
      <dsp:txXfrm>
        <a:off x="825372" y="3969277"/>
        <a:ext cx="972908" cy="186566"/>
      </dsp:txXfrm>
    </dsp:sp>
    <dsp:sp modelId="{B05E4C60-3827-4D61-858C-5921E7881C25}">
      <dsp:nvSpPr>
        <dsp:cNvPr id="0" name=""/>
        <dsp:cNvSpPr/>
      </dsp:nvSpPr>
      <dsp:spPr>
        <a:xfrm>
          <a:off x="2059473" y="3533956"/>
          <a:ext cx="1081009" cy="559698"/>
        </a:xfrm>
        <a:prstGeom prst="rect">
          <a:avLst/>
        </a:prstGeom>
        <a:solidFill>
          <a:schemeClr val="accent4">
            <a:alpha val="90000"/>
            <a:hueOff val="0"/>
            <a:satOff val="0"/>
            <a:lumOff val="0"/>
            <a:alphaOff val="-1714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itchFamily="34" charset="-122"/>
              <a:ea typeface="微软雅黑" pitchFamily="34" charset="-122"/>
            </a:rPr>
            <a:t>无任何处理</a:t>
          </a:r>
          <a:endParaRPr lang="zh-CN" altLang="en-US" sz="1100" kern="1200" dirty="0">
            <a:latin typeface="微软雅黑" pitchFamily="34" charset="-122"/>
            <a:ea typeface="微软雅黑" pitchFamily="34" charset="-122"/>
          </a:endParaRPr>
        </a:p>
      </dsp:txBody>
      <dsp:txXfrm>
        <a:off x="2059473" y="3533956"/>
        <a:ext cx="1081009" cy="559698"/>
      </dsp:txXfrm>
    </dsp:sp>
    <dsp:sp modelId="{111A8613-34BF-489B-872C-0773BE8EDC32}">
      <dsp:nvSpPr>
        <dsp:cNvPr id="0" name=""/>
        <dsp:cNvSpPr/>
      </dsp:nvSpPr>
      <dsp:spPr>
        <a:xfrm>
          <a:off x="2275675" y="396927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1714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1,149,102 |</a:t>
          </a:r>
          <a:r>
            <a:rPr lang="en-US" sz="800" b="1" kern="1200" dirty="0"/>
            <a:t>25.31%</a:t>
          </a:r>
          <a:r>
            <a:rPr lang="en-US" sz="800" kern="1200" dirty="0"/>
            <a:t> </a:t>
          </a:r>
        </a:p>
      </dsp:txBody>
      <dsp:txXfrm>
        <a:off x="2275675" y="3969277"/>
        <a:ext cx="972908" cy="186566"/>
      </dsp:txXfrm>
    </dsp:sp>
    <dsp:sp modelId="{0C5AF612-3294-46F5-9504-06832A31D109}">
      <dsp:nvSpPr>
        <dsp:cNvPr id="0" name=""/>
        <dsp:cNvSpPr/>
      </dsp:nvSpPr>
      <dsp:spPr>
        <a:xfrm>
          <a:off x="3509776" y="3533956"/>
          <a:ext cx="1081009" cy="559698"/>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人工处理</a:t>
          </a:r>
        </a:p>
      </dsp:txBody>
      <dsp:txXfrm>
        <a:off x="3509776" y="3533956"/>
        <a:ext cx="1081009" cy="559698"/>
      </dsp:txXfrm>
    </dsp:sp>
    <dsp:sp modelId="{6ADE0D54-257C-431F-AC80-A2D99D6940C7}">
      <dsp:nvSpPr>
        <dsp:cNvPr id="0" name=""/>
        <dsp:cNvSpPr/>
      </dsp:nvSpPr>
      <dsp:spPr>
        <a:xfrm>
          <a:off x="3725978" y="396927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kern="1200" dirty="0"/>
            <a:t>1,671,141 |</a:t>
          </a:r>
          <a:r>
            <a:rPr lang="en-US" sz="900" b="1" kern="1200" dirty="0"/>
            <a:t>36.8%</a:t>
          </a:r>
          <a:r>
            <a:rPr lang="en-US" sz="1000" b="1" kern="1200" dirty="0"/>
            <a:t> </a:t>
          </a:r>
        </a:p>
      </dsp:txBody>
      <dsp:txXfrm>
        <a:off x="3725978" y="3969277"/>
        <a:ext cx="972908" cy="186566"/>
      </dsp:txXfrm>
    </dsp:sp>
    <dsp:sp modelId="{45B5C0EA-07EB-4D77-8246-00791C26155E}">
      <dsp:nvSpPr>
        <dsp:cNvPr id="0" name=""/>
        <dsp:cNvSpPr/>
      </dsp:nvSpPr>
      <dsp:spPr>
        <a:xfrm>
          <a:off x="2059473" y="4417036"/>
          <a:ext cx="1081009" cy="559698"/>
        </a:xfrm>
        <a:prstGeom prst="rect">
          <a:avLst/>
        </a:prstGeom>
        <a:solidFill>
          <a:schemeClr val="accent4">
            <a:alpha val="90000"/>
            <a:hueOff val="0"/>
            <a:satOff val="0"/>
            <a:lumOff val="0"/>
            <a:alphaOff val="-2285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欺诈侦测团队</a:t>
          </a:r>
        </a:p>
      </dsp:txBody>
      <dsp:txXfrm>
        <a:off x="2059473" y="4417036"/>
        <a:ext cx="1081009" cy="559698"/>
      </dsp:txXfrm>
    </dsp:sp>
    <dsp:sp modelId="{55A505F3-89BB-4977-A075-C1A454A0CB51}">
      <dsp:nvSpPr>
        <dsp:cNvPr id="0" name=""/>
        <dsp:cNvSpPr/>
      </dsp:nvSpPr>
      <dsp:spPr>
        <a:xfrm>
          <a:off x="2275675" y="485235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2285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kern="1200" dirty="0"/>
            <a:t>177,832 | </a:t>
          </a:r>
          <a:r>
            <a:rPr lang="en-US" sz="900" b="1" kern="1200" dirty="0"/>
            <a:t>3.91%</a:t>
          </a:r>
        </a:p>
      </dsp:txBody>
      <dsp:txXfrm>
        <a:off x="2275675" y="4852357"/>
        <a:ext cx="972908" cy="186566"/>
      </dsp:txXfrm>
    </dsp:sp>
    <dsp:sp modelId="{DDE5E470-CA5D-40FE-8B20-ABD7B83FD26A}">
      <dsp:nvSpPr>
        <dsp:cNvPr id="0" name=""/>
        <dsp:cNvSpPr/>
      </dsp:nvSpPr>
      <dsp:spPr>
        <a:xfrm>
          <a:off x="3509776" y="4417036"/>
          <a:ext cx="1081009" cy="559698"/>
        </a:xfrm>
        <a:prstGeom prst="rect">
          <a:avLst/>
        </a:prstGeom>
        <a:solidFill>
          <a:schemeClr val="accent4">
            <a:alpha val="90000"/>
            <a:hueOff val="0"/>
            <a:satOff val="0"/>
            <a:lumOff val="0"/>
            <a:alphaOff val="-25714"/>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欺诈侦测</a:t>
          </a:r>
          <a:r>
            <a:rPr lang="en-US" altLang="zh-CN" sz="1100" kern="1200" dirty="0">
              <a:latin typeface="微软雅黑" pitchFamily="34" charset="-122"/>
              <a:ea typeface="微软雅黑" pitchFamily="34" charset="-122"/>
            </a:rPr>
            <a:t>+</a:t>
          </a:r>
          <a:r>
            <a:rPr lang="zh-CN" altLang="en-US" sz="1100" kern="1200" dirty="0">
              <a:latin typeface="微软雅黑" pitchFamily="34" charset="-122"/>
              <a:ea typeface="微软雅黑" pitchFamily="34" charset="-122"/>
            </a:rPr>
            <a:t>电核</a:t>
          </a:r>
        </a:p>
      </dsp:txBody>
      <dsp:txXfrm>
        <a:off x="3509776" y="4417036"/>
        <a:ext cx="1081009" cy="559698"/>
      </dsp:txXfrm>
    </dsp:sp>
    <dsp:sp modelId="{40409F71-6C2E-4309-95F9-9EA8FA776A4B}">
      <dsp:nvSpPr>
        <dsp:cNvPr id="0" name=""/>
        <dsp:cNvSpPr/>
      </dsp:nvSpPr>
      <dsp:spPr>
        <a:xfrm>
          <a:off x="3725978" y="485235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25714"/>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kern="1200" dirty="0"/>
            <a:t>827,619 | </a:t>
          </a:r>
          <a:r>
            <a:rPr lang="en-US" sz="900" b="1" kern="1200" dirty="0"/>
            <a:t>18.23%</a:t>
          </a:r>
        </a:p>
      </dsp:txBody>
      <dsp:txXfrm>
        <a:off x="3725978" y="4852357"/>
        <a:ext cx="972908" cy="186566"/>
      </dsp:txXfrm>
    </dsp:sp>
    <dsp:sp modelId="{061699E1-9910-4D39-8792-73C3753A4DA6}">
      <dsp:nvSpPr>
        <dsp:cNvPr id="0" name=""/>
        <dsp:cNvSpPr/>
      </dsp:nvSpPr>
      <dsp:spPr>
        <a:xfrm>
          <a:off x="4960079" y="4417036"/>
          <a:ext cx="1081009" cy="559698"/>
        </a:xfrm>
        <a:prstGeom prst="rect">
          <a:avLst/>
        </a:prstGeom>
        <a:solidFill>
          <a:schemeClr val="accent4">
            <a:alpha val="90000"/>
            <a:hueOff val="0"/>
            <a:satOff val="0"/>
            <a:lumOff val="0"/>
            <a:alphaOff val="-28571"/>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电核团队</a:t>
          </a:r>
        </a:p>
      </dsp:txBody>
      <dsp:txXfrm>
        <a:off x="4960079" y="4417036"/>
        <a:ext cx="1081009" cy="559698"/>
      </dsp:txXfrm>
    </dsp:sp>
    <dsp:sp modelId="{C1307551-5DFD-4015-86A5-F243BBD63D2D}">
      <dsp:nvSpPr>
        <dsp:cNvPr id="0" name=""/>
        <dsp:cNvSpPr/>
      </dsp:nvSpPr>
      <dsp:spPr>
        <a:xfrm>
          <a:off x="5176281" y="485235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28571"/>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kern="1200" dirty="0"/>
            <a:t>665,690 </a:t>
          </a:r>
          <a:r>
            <a:rPr lang="en-US" sz="900" b="1" kern="1200" dirty="0"/>
            <a:t>| 14.66%</a:t>
          </a:r>
        </a:p>
      </dsp:txBody>
      <dsp:txXfrm>
        <a:off x="5176281" y="4852357"/>
        <a:ext cx="972908" cy="186566"/>
      </dsp:txXfrm>
    </dsp:sp>
    <dsp:sp modelId="{DD40DE5C-AAB6-4F17-84C6-C87D195B6F75}">
      <dsp:nvSpPr>
        <dsp:cNvPr id="0" name=""/>
        <dsp:cNvSpPr/>
      </dsp:nvSpPr>
      <dsp:spPr>
        <a:xfrm>
          <a:off x="5685231" y="2650876"/>
          <a:ext cx="1081009" cy="559698"/>
        </a:xfrm>
        <a:prstGeom prst="rect">
          <a:avLst/>
        </a:prstGeom>
        <a:solidFill>
          <a:schemeClr val="accent4">
            <a:alpha val="90000"/>
            <a:hueOff val="0"/>
            <a:satOff val="0"/>
            <a:lumOff val="0"/>
            <a:alphaOff val="-31429"/>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微软雅黑" pitchFamily="34" charset="-122"/>
              <a:ea typeface="微软雅黑" pitchFamily="34" charset="-122"/>
            </a:rPr>
            <a:t>特殊类产品</a:t>
          </a:r>
          <a:endParaRPr lang="zh-CN" altLang="en-US" sz="1100" kern="1200" dirty="0">
            <a:latin typeface="微软雅黑" pitchFamily="34" charset="-122"/>
            <a:ea typeface="微软雅黑" pitchFamily="34" charset="-122"/>
          </a:endParaRPr>
        </a:p>
      </dsp:txBody>
      <dsp:txXfrm>
        <a:off x="5685231" y="2650876"/>
        <a:ext cx="1081009" cy="559698"/>
      </dsp:txXfrm>
    </dsp:sp>
    <dsp:sp modelId="{51C77309-FCC7-432C-AAB2-43B250AA86FC}">
      <dsp:nvSpPr>
        <dsp:cNvPr id="0" name=""/>
        <dsp:cNvSpPr/>
      </dsp:nvSpPr>
      <dsp:spPr>
        <a:xfrm>
          <a:off x="5901433" y="308619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31429"/>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41,904 | </a:t>
          </a:r>
          <a:r>
            <a:rPr lang="en-US" sz="1000" b="1" kern="1200" dirty="0"/>
            <a:t>0.91%</a:t>
          </a:r>
        </a:p>
      </dsp:txBody>
      <dsp:txXfrm>
        <a:off x="5901433" y="3086197"/>
        <a:ext cx="972908" cy="186566"/>
      </dsp:txXfrm>
    </dsp:sp>
    <dsp:sp modelId="{929F48AB-2C4D-4EB9-B18A-689394A11725}">
      <dsp:nvSpPr>
        <dsp:cNvPr id="0" name=""/>
        <dsp:cNvSpPr/>
      </dsp:nvSpPr>
      <dsp:spPr>
        <a:xfrm>
          <a:off x="4960079" y="3533956"/>
          <a:ext cx="1081009" cy="559698"/>
        </a:xfrm>
        <a:prstGeom prst="rect">
          <a:avLst/>
        </a:prstGeom>
        <a:solidFill>
          <a:schemeClr val="accent4">
            <a:alpha val="90000"/>
            <a:hueOff val="0"/>
            <a:satOff val="0"/>
            <a:lumOff val="0"/>
            <a:alphaOff val="-34286"/>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万用金</a:t>
          </a:r>
        </a:p>
      </dsp:txBody>
      <dsp:txXfrm>
        <a:off x="4960079" y="3533956"/>
        <a:ext cx="1081009" cy="559698"/>
      </dsp:txXfrm>
    </dsp:sp>
    <dsp:sp modelId="{C09F4E3C-240C-4635-A929-947BB4A31A2D}">
      <dsp:nvSpPr>
        <dsp:cNvPr id="0" name=""/>
        <dsp:cNvSpPr/>
      </dsp:nvSpPr>
      <dsp:spPr>
        <a:xfrm>
          <a:off x="5176281" y="396927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34286"/>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29,906 | </a:t>
          </a:r>
          <a:r>
            <a:rPr lang="en-US" sz="1000" b="1" kern="1200" dirty="0"/>
            <a:t>0.65%</a:t>
          </a:r>
        </a:p>
      </dsp:txBody>
      <dsp:txXfrm>
        <a:off x="5176281" y="3969277"/>
        <a:ext cx="972908" cy="186566"/>
      </dsp:txXfrm>
    </dsp:sp>
    <dsp:sp modelId="{40ABF336-7A6A-42FD-844B-D334F4627453}">
      <dsp:nvSpPr>
        <dsp:cNvPr id="0" name=""/>
        <dsp:cNvSpPr/>
      </dsp:nvSpPr>
      <dsp:spPr>
        <a:xfrm>
          <a:off x="6410382" y="3533956"/>
          <a:ext cx="1081009" cy="559698"/>
        </a:xfrm>
        <a:prstGeom prst="rect">
          <a:avLst/>
        </a:prstGeom>
        <a:solidFill>
          <a:schemeClr val="accent4">
            <a:alpha val="90000"/>
            <a:hueOff val="0"/>
            <a:satOff val="0"/>
            <a:lumOff val="0"/>
            <a:alphaOff val="-3714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大额分期</a:t>
          </a:r>
        </a:p>
      </dsp:txBody>
      <dsp:txXfrm>
        <a:off x="6410382" y="3533956"/>
        <a:ext cx="1081009" cy="559698"/>
      </dsp:txXfrm>
    </dsp:sp>
    <dsp:sp modelId="{1E689C11-49F5-494F-8715-27812F4DD152}">
      <dsp:nvSpPr>
        <dsp:cNvPr id="0" name=""/>
        <dsp:cNvSpPr/>
      </dsp:nvSpPr>
      <dsp:spPr>
        <a:xfrm>
          <a:off x="6626584" y="396927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3714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11,998 | </a:t>
          </a:r>
          <a:r>
            <a:rPr lang="en-US" sz="1000" b="1" kern="1200" dirty="0"/>
            <a:t>0.26%</a:t>
          </a:r>
        </a:p>
      </dsp:txBody>
      <dsp:txXfrm>
        <a:off x="6626584" y="3969277"/>
        <a:ext cx="972908" cy="186566"/>
      </dsp:txXfrm>
    </dsp:sp>
    <dsp:sp modelId="{6023F9FD-0E08-4746-9F3C-80FA4CD40321}">
      <dsp:nvSpPr>
        <dsp:cNvPr id="0" name=""/>
        <dsp:cNvSpPr/>
      </dsp:nvSpPr>
      <dsp:spPr>
        <a:xfrm>
          <a:off x="3872352" y="884715"/>
          <a:ext cx="1081009" cy="559698"/>
        </a:xfrm>
        <a:prstGeom prst="rect">
          <a:avLst/>
        </a:prstGeom>
        <a:solidFill>
          <a:schemeClr val="accent4">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898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latin typeface="微软雅黑" pitchFamily="34" charset="-122"/>
              <a:ea typeface="微软雅黑" pitchFamily="34" charset="-122"/>
            </a:rPr>
            <a:t>分行审批</a:t>
          </a:r>
        </a:p>
      </dsp:txBody>
      <dsp:txXfrm>
        <a:off x="3872352" y="884715"/>
        <a:ext cx="1081009" cy="559698"/>
      </dsp:txXfrm>
    </dsp:sp>
    <dsp:sp modelId="{0E19183A-AE8A-429D-8AF9-498360457E0C}">
      <dsp:nvSpPr>
        <dsp:cNvPr id="0" name=""/>
        <dsp:cNvSpPr/>
      </dsp:nvSpPr>
      <dsp:spPr>
        <a:xfrm>
          <a:off x="4088554" y="1320037"/>
          <a:ext cx="972908" cy="186566"/>
        </a:xfrm>
        <a:prstGeom prst="rect">
          <a:avLst/>
        </a:prstGeom>
        <a:solidFill>
          <a:schemeClr val="lt1">
            <a:alpha val="90000"/>
            <a:hueOff val="0"/>
            <a:satOff val="0"/>
            <a:lumOff val="0"/>
            <a:alphaOff val="0"/>
          </a:schemeClr>
        </a:solidFill>
        <a:ln w="25400" cap="flat" cmpd="sng" algn="ctr">
          <a:solidFill>
            <a:schemeClr val="accent4">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altLang="zh-CN" sz="800" kern="1200" dirty="0">
              <a:latin typeface="微软雅黑" pitchFamily="34" charset="-122"/>
              <a:ea typeface="微软雅黑" pitchFamily="34" charset="-122"/>
            </a:rPr>
            <a:t>275,659 | </a:t>
          </a:r>
          <a:r>
            <a:rPr lang="en-US" altLang="zh-CN" sz="800" b="1" kern="1200" dirty="0">
              <a:latin typeface="微软雅黑" pitchFamily="34" charset="-122"/>
              <a:ea typeface="微软雅黑" pitchFamily="34" charset="-122"/>
            </a:rPr>
            <a:t>6.07%</a:t>
          </a:r>
          <a:endParaRPr lang="zh-CN" altLang="en-US" sz="800" b="1" kern="1200" dirty="0">
            <a:latin typeface="微软雅黑" pitchFamily="34" charset="-122"/>
            <a:ea typeface="微软雅黑" pitchFamily="34" charset="-122"/>
          </a:endParaRPr>
        </a:p>
      </dsp:txBody>
      <dsp:txXfrm>
        <a:off x="4088554" y="1320037"/>
        <a:ext cx="972908" cy="1865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2459B-26D5-4C34-B273-C030075D59C4}">
      <dsp:nvSpPr>
        <dsp:cNvPr id="0" name=""/>
        <dsp:cNvSpPr/>
      </dsp:nvSpPr>
      <dsp:spPr>
        <a:xfrm>
          <a:off x="1265" y="1547723"/>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卡中心批核</a:t>
          </a:r>
          <a:r>
            <a:rPr lang="en-US" altLang="zh-CN" sz="1200" kern="1200" dirty="0">
              <a:latin typeface="微软雅黑" pitchFamily="34" charset="-122"/>
              <a:ea typeface="微软雅黑" pitchFamily="34" charset="-122"/>
            </a:rPr>
            <a:t>+</a:t>
          </a:r>
          <a:r>
            <a:rPr lang="zh-CN" altLang="en-US" sz="1200" kern="1200" dirty="0">
              <a:latin typeface="微软雅黑" pitchFamily="34" charset="-122"/>
              <a:ea typeface="微软雅黑" pitchFamily="34" charset="-122"/>
            </a:rPr>
            <a:t>普通信用卡</a:t>
          </a:r>
        </a:p>
      </dsp:txBody>
      <dsp:txXfrm>
        <a:off x="17351" y="1563809"/>
        <a:ext cx="1066231" cy="517029"/>
      </dsp:txXfrm>
    </dsp:sp>
    <dsp:sp modelId="{4326691A-989B-4835-8F93-4BE7C4531402}">
      <dsp:nvSpPr>
        <dsp:cNvPr id="0" name=""/>
        <dsp:cNvSpPr/>
      </dsp:nvSpPr>
      <dsp:spPr>
        <a:xfrm rot="17945813">
          <a:off x="867599" y="1415105"/>
          <a:ext cx="903500" cy="24960"/>
        </a:xfrm>
        <a:custGeom>
          <a:avLst/>
          <a:gdLst/>
          <a:ahLst/>
          <a:cxnLst/>
          <a:rect l="0" t="0" r="0" b="0"/>
          <a:pathLst>
            <a:path>
              <a:moveTo>
                <a:pt x="0" y="12480"/>
              </a:moveTo>
              <a:lnTo>
                <a:pt x="903500" y="124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1296762" y="1404998"/>
        <a:ext cx="45175" cy="45175"/>
      </dsp:txXfrm>
    </dsp:sp>
    <dsp:sp modelId="{69CFEB72-03DB-4CBF-994B-CBF57621CA35}">
      <dsp:nvSpPr>
        <dsp:cNvPr id="0" name=""/>
        <dsp:cNvSpPr/>
      </dsp:nvSpPr>
      <dsp:spPr>
        <a:xfrm>
          <a:off x="1539030" y="758246"/>
          <a:ext cx="1098403" cy="549201"/>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前端欺诈</a:t>
          </a:r>
        </a:p>
      </dsp:txBody>
      <dsp:txXfrm>
        <a:off x="1555116" y="774332"/>
        <a:ext cx="1066231" cy="517029"/>
      </dsp:txXfrm>
    </dsp:sp>
    <dsp:sp modelId="{7A2B5378-286A-4B32-B920-EE105DC70040}">
      <dsp:nvSpPr>
        <dsp:cNvPr id="0" name=""/>
        <dsp:cNvSpPr/>
      </dsp:nvSpPr>
      <dsp:spPr>
        <a:xfrm rot="19457599">
          <a:off x="2586576" y="862471"/>
          <a:ext cx="541075" cy="24960"/>
        </a:xfrm>
        <a:custGeom>
          <a:avLst/>
          <a:gdLst/>
          <a:ahLst/>
          <a:cxnLst/>
          <a:rect l="0" t="0" r="0" b="0"/>
          <a:pathLst>
            <a:path>
              <a:moveTo>
                <a:pt x="0" y="12480"/>
              </a:moveTo>
              <a:lnTo>
                <a:pt x="541075" y="124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843587" y="861424"/>
        <a:ext cx="27053" cy="27053"/>
      </dsp:txXfrm>
    </dsp:sp>
    <dsp:sp modelId="{A8308C32-D9C1-4812-AB7E-91A12B087467}">
      <dsp:nvSpPr>
        <dsp:cNvPr id="0" name=""/>
        <dsp:cNvSpPr/>
      </dsp:nvSpPr>
      <dsp:spPr>
        <a:xfrm>
          <a:off x="3076794" y="442455"/>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伪冒欺诈</a:t>
          </a:r>
        </a:p>
      </dsp:txBody>
      <dsp:txXfrm>
        <a:off x="3092880" y="458541"/>
        <a:ext cx="1066231" cy="517029"/>
      </dsp:txXfrm>
    </dsp:sp>
    <dsp:sp modelId="{983FAA94-F912-46FF-BC45-299EA6AB7EF7}">
      <dsp:nvSpPr>
        <dsp:cNvPr id="0" name=""/>
        <dsp:cNvSpPr/>
      </dsp:nvSpPr>
      <dsp:spPr>
        <a:xfrm rot="2142401">
          <a:off x="2586576" y="1178262"/>
          <a:ext cx="541075" cy="24960"/>
        </a:xfrm>
        <a:custGeom>
          <a:avLst/>
          <a:gdLst/>
          <a:ahLst/>
          <a:cxnLst/>
          <a:rect l="0" t="0" r="0" b="0"/>
          <a:pathLst>
            <a:path>
              <a:moveTo>
                <a:pt x="0" y="12480"/>
              </a:moveTo>
              <a:lnTo>
                <a:pt x="541075" y="124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843587" y="1177215"/>
        <a:ext cx="27053" cy="27053"/>
      </dsp:txXfrm>
    </dsp:sp>
    <dsp:sp modelId="{3B0F3D3B-5A2B-4C49-B536-8387C566EB3F}">
      <dsp:nvSpPr>
        <dsp:cNvPr id="0" name=""/>
        <dsp:cNvSpPr/>
      </dsp:nvSpPr>
      <dsp:spPr>
        <a:xfrm>
          <a:off x="3076794" y="1074037"/>
          <a:ext cx="1098403" cy="549201"/>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虚假信息欺诈</a:t>
          </a:r>
        </a:p>
      </dsp:txBody>
      <dsp:txXfrm>
        <a:off x="3092880" y="1090123"/>
        <a:ext cx="1066231" cy="517029"/>
      </dsp:txXfrm>
    </dsp:sp>
    <dsp:sp modelId="{65527DB2-FC7F-46A5-BEEB-8CF59E474D86}">
      <dsp:nvSpPr>
        <dsp:cNvPr id="0" name=""/>
        <dsp:cNvSpPr/>
      </dsp:nvSpPr>
      <dsp:spPr>
        <a:xfrm rot="3654187">
          <a:off x="867599" y="2204582"/>
          <a:ext cx="903500" cy="24960"/>
        </a:xfrm>
        <a:custGeom>
          <a:avLst/>
          <a:gdLst/>
          <a:ahLst/>
          <a:cxnLst/>
          <a:rect l="0" t="0" r="0" b="0"/>
          <a:pathLst>
            <a:path>
              <a:moveTo>
                <a:pt x="0" y="12480"/>
              </a:moveTo>
              <a:lnTo>
                <a:pt x="903500" y="124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1296762" y="2194475"/>
        <a:ext cx="45175" cy="45175"/>
      </dsp:txXfrm>
    </dsp:sp>
    <dsp:sp modelId="{726AE095-667D-41EA-A3EB-652F355D7382}">
      <dsp:nvSpPr>
        <dsp:cNvPr id="0" name=""/>
        <dsp:cNvSpPr/>
      </dsp:nvSpPr>
      <dsp:spPr>
        <a:xfrm>
          <a:off x="1539030" y="2337201"/>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后端欺诈</a:t>
          </a:r>
        </a:p>
      </dsp:txBody>
      <dsp:txXfrm>
        <a:off x="1555116" y="2353287"/>
        <a:ext cx="1066231" cy="517029"/>
      </dsp:txXfrm>
    </dsp:sp>
    <dsp:sp modelId="{DEF867BB-2BE3-4BB0-B026-8AC1FEA2B7F6}">
      <dsp:nvSpPr>
        <dsp:cNvPr id="0" name=""/>
        <dsp:cNvSpPr/>
      </dsp:nvSpPr>
      <dsp:spPr>
        <a:xfrm rot="18289469">
          <a:off x="2472428" y="2283530"/>
          <a:ext cx="769372" cy="24960"/>
        </a:xfrm>
        <a:custGeom>
          <a:avLst/>
          <a:gdLst/>
          <a:ahLst/>
          <a:cxnLst/>
          <a:rect l="0" t="0" r="0" b="0"/>
          <a:pathLst>
            <a:path>
              <a:moveTo>
                <a:pt x="0" y="12480"/>
              </a:moveTo>
              <a:lnTo>
                <a:pt x="769372" y="124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837879" y="2276776"/>
        <a:ext cx="38468" cy="38468"/>
      </dsp:txXfrm>
    </dsp:sp>
    <dsp:sp modelId="{D094B06D-50CC-4A07-B788-B61F0372EF05}">
      <dsp:nvSpPr>
        <dsp:cNvPr id="0" name=""/>
        <dsp:cNvSpPr/>
      </dsp:nvSpPr>
      <dsp:spPr>
        <a:xfrm>
          <a:off x="3076794" y="1705619"/>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伪冒欺诈</a:t>
          </a:r>
          <a:endParaRPr lang="en-US" altLang="zh-CN" sz="1200" kern="1200" dirty="0">
            <a:latin typeface="微软雅黑" pitchFamily="34" charset="-122"/>
            <a:ea typeface="微软雅黑" pitchFamily="34" charset="-122"/>
          </a:endParaRPr>
        </a:p>
      </dsp:txBody>
      <dsp:txXfrm>
        <a:off x="3092880" y="1721705"/>
        <a:ext cx="1066231" cy="517029"/>
      </dsp:txXfrm>
    </dsp:sp>
    <dsp:sp modelId="{637B380E-12A1-4C93-B86F-83D75A52011B}">
      <dsp:nvSpPr>
        <dsp:cNvPr id="0" name=""/>
        <dsp:cNvSpPr/>
      </dsp:nvSpPr>
      <dsp:spPr>
        <a:xfrm>
          <a:off x="2637433" y="2599321"/>
          <a:ext cx="439361" cy="24960"/>
        </a:xfrm>
        <a:custGeom>
          <a:avLst/>
          <a:gdLst/>
          <a:ahLst/>
          <a:cxnLst/>
          <a:rect l="0" t="0" r="0" b="0"/>
          <a:pathLst>
            <a:path>
              <a:moveTo>
                <a:pt x="0" y="12480"/>
              </a:moveTo>
              <a:lnTo>
                <a:pt x="439361" y="124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846130" y="2600817"/>
        <a:ext cx="21968" cy="21968"/>
      </dsp:txXfrm>
    </dsp:sp>
    <dsp:sp modelId="{84589C9A-4FBB-4A7F-BA5F-3D6E15CCE795}">
      <dsp:nvSpPr>
        <dsp:cNvPr id="0" name=""/>
        <dsp:cNvSpPr/>
      </dsp:nvSpPr>
      <dsp:spPr>
        <a:xfrm>
          <a:off x="3076794" y="2337201"/>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虚假信息欺诈</a:t>
          </a:r>
          <a:endParaRPr lang="en-US" altLang="zh-CN" sz="1200" kern="1200" dirty="0">
            <a:latin typeface="微软雅黑" pitchFamily="34" charset="-122"/>
            <a:ea typeface="微软雅黑" pitchFamily="34" charset="-122"/>
          </a:endParaRPr>
        </a:p>
      </dsp:txBody>
      <dsp:txXfrm>
        <a:off x="3092880" y="2353287"/>
        <a:ext cx="1066231" cy="517029"/>
      </dsp:txXfrm>
    </dsp:sp>
    <dsp:sp modelId="{01DA824D-B844-4616-AE1C-6CD11976E9D7}">
      <dsp:nvSpPr>
        <dsp:cNvPr id="0" name=""/>
        <dsp:cNvSpPr/>
      </dsp:nvSpPr>
      <dsp:spPr>
        <a:xfrm rot="3310531">
          <a:off x="2472428" y="2915112"/>
          <a:ext cx="769372" cy="24960"/>
        </a:xfrm>
        <a:custGeom>
          <a:avLst/>
          <a:gdLst/>
          <a:ahLst/>
          <a:cxnLst/>
          <a:rect l="0" t="0" r="0" b="0"/>
          <a:pathLst>
            <a:path>
              <a:moveTo>
                <a:pt x="0" y="12480"/>
              </a:moveTo>
              <a:lnTo>
                <a:pt x="769372" y="124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微软雅黑" pitchFamily="34" charset="-122"/>
            <a:ea typeface="微软雅黑" pitchFamily="34" charset="-122"/>
          </a:endParaRPr>
        </a:p>
      </dsp:txBody>
      <dsp:txXfrm>
        <a:off x="2837879" y="2908358"/>
        <a:ext cx="38468" cy="38468"/>
      </dsp:txXfrm>
    </dsp:sp>
    <dsp:sp modelId="{0DD54FF8-F495-4573-BF5B-EB38DDC05EDA}">
      <dsp:nvSpPr>
        <dsp:cNvPr id="0" name=""/>
        <dsp:cNvSpPr/>
      </dsp:nvSpPr>
      <dsp:spPr>
        <a:xfrm>
          <a:off x="3076794" y="2968782"/>
          <a:ext cx="1098403" cy="5492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微软雅黑" pitchFamily="34" charset="-122"/>
              <a:ea typeface="微软雅黑" pitchFamily="34" charset="-122"/>
            </a:rPr>
            <a:t>信息无矛盾第一方欺诈</a:t>
          </a:r>
          <a:endParaRPr lang="en-US" altLang="zh-CN" sz="1200" kern="1200" dirty="0">
            <a:latin typeface="微软雅黑" pitchFamily="34" charset="-122"/>
            <a:ea typeface="微软雅黑" pitchFamily="34" charset="-122"/>
          </a:endParaRPr>
        </a:p>
      </dsp:txBody>
      <dsp:txXfrm>
        <a:off x="3092880" y="2984868"/>
        <a:ext cx="1066231" cy="517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B118E-A72C-4B88-A8D0-0273388AC5CD}">
      <dsp:nvSpPr>
        <dsp:cNvPr id="0" name=""/>
        <dsp:cNvSpPr/>
      </dsp:nvSpPr>
      <dsp:spPr>
        <a:xfrm>
          <a:off x="396696" y="2127910"/>
          <a:ext cx="259405" cy="741439"/>
        </a:xfrm>
        <a:custGeom>
          <a:avLst/>
          <a:gdLst/>
          <a:ahLst/>
          <a:cxnLst/>
          <a:rect l="0" t="0" r="0" b="0"/>
          <a:pathLst>
            <a:path>
              <a:moveTo>
                <a:pt x="0" y="0"/>
              </a:moveTo>
              <a:lnTo>
                <a:pt x="129702" y="0"/>
              </a:lnTo>
              <a:lnTo>
                <a:pt x="129702" y="741439"/>
              </a:lnTo>
              <a:lnTo>
                <a:pt x="259405" y="7414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06760" y="2478993"/>
        <a:ext cx="39275" cy="39275"/>
      </dsp:txXfrm>
    </dsp:sp>
    <dsp:sp modelId="{DD1E43C0-0F70-4D9B-B5C2-C5F286302655}">
      <dsp:nvSpPr>
        <dsp:cNvPr id="0" name=""/>
        <dsp:cNvSpPr/>
      </dsp:nvSpPr>
      <dsp:spPr>
        <a:xfrm>
          <a:off x="396696" y="2127910"/>
          <a:ext cx="259405" cy="247146"/>
        </a:xfrm>
        <a:custGeom>
          <a:avLst/>
          <a:gdLst/>
          <a:ahLst/>
          <a:cxnLst/>
          <a:rect l="0" t="0" r="0" b="0"/>
          <a:pathLst>
            <a:path>
              <a:moveTo>
                <a:pt x="0" y="0"/>
              </a:moveTo>
              <a:lnTo>
                <a:pt x="129702" y="0"/>
              </a:lnTo>
              <a:lnTo>
                <a:pt x="129702" y="247146"/>
              </a:lnTo>
              <a:lnTo>
                <a:pt x="259405" y="24714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17441" y="2242526"/>
        <a:ext cx="17914" cy="17914"/>
      </dsp:txXfrm>
    </dsp:sp>
    <dsp:sp modelId="{FB1EB909-DC44-4A49-A73F-4F9F942174B6}">
      <dsp:nvSpPr>
        <dsp:cNvPr id="0" name=""/>
        <dsp:cNvSpPr/>
      </dsp:nvSpPr>
      <dsp:spPr>
        <a:xfrm>
          <a:off x="396696" y="1880764"/>
          <a:ext cx="259405" cy="247146"/>
        </a:xfrm>
        <a:custGeom>
          <a:avLst/>
          <a:gdLst/>
          <a:ahLst/>
          <a:cxnLst/>
          <a:rect l="0" t="0" r="0" b="0"/>
          <a:pathLst>
            <a:path>
              <a:moveTo>
                <a:pt x="0" y="247146"/>
              </a:moveTo>
              <a:lnTo>
                <a:pt x="129702" y="247146"/>
              </a:lnTo>
              <a:lnTo>
                <a:pt x="129702" y="0"/>
              </a:lnTo>
              <a:lnTo>
                <a:pt x="259405"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17441" y="1995380"/>
        <a:ext cx="17914" cy="17914"/>
      </dsp:txXfrm>
    </dsp:sp>
    <dsp:sp modelId="{E46847B3-84E9-4D59-844E-1C419E870EBC}">
      <dsp:nvSpPr>
        <dsp:cNvPr id="0" name=""/>
        <dsp:cNvSpPr/>
      </dsp:nvSpPr>
      <dsp:spPr>
        <a:xfrm>
          <a:off x="396696" y="1386471"/>
          <a:ext cx="259405" cy="741439"/>
        </a:xfrm>
        <a:custGeom>
          <a:avLst/>
          <a:gdLst/>
          <a:ahLst/>
          <a:cxnLst/>
          <a:rect l="0" t="0" r="0" b="0"/>
          <a:pathLst>
            <a:path>
              <a:moveTo>
                <a:pt x="0" y="741439"/>
              </a:moveTo>
              <a:lnTo>
                <a:pt x="129702" y="741439"/>
              </a:lnTo>
              <a:lnTo>
                <a:pt x="129702" y="0"/>
              </a:lnTo>
              <a:lnTo>
                <a:pt x="259405"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06760" y="1737553"/>
        <a:ext cx="39275" cy="39275"/>
      </dsp:txXfrm>
    </dsp:sp>
    <dsp:sp modelId="{14C3CC6D-D61B-41CF-971C-45B0E528C293}">
      <dsp:nvSpPr>
        <dsp:cNvPr id="0" name=""/>
        <dsp:cNvSpPr/>
      </dsp:nvSpPr>
      <dsp:spPr>
        <a:xfrm rot="16200000">
          <a:off x="-841638" y="1930193"/>
          <a:ext cx="2081234" cy="3954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2700" tIns="12700" rIns="12700" bIns="12700" numCol="1" spcCol="1270" anchor="ctr" anchorCtr="0">
          <a:noAutofit/>
        </a:bodyPr>
        <a:lstStyle/>
        <a:p>
          <a:pPr marL="0" lvl="0" indent="0" algn="ctr" defTabSz="889000">
            <a:lnSpc>
              <a:spcPct val="70000"/>
            </a:lnSpc>
            <a:spcBef>
              <a:spcPct val="0"/>
            </a:spcBef>
            <a:spcAft>
              <a:spcPct val="35000"/>
            </a:spcAft>
            <a:buNone/>
          </a:pPr>
          <a:r>
            <a:rPr lang="zh-CN" altLang="en-US" sz="2000" b="1" kern="1200" dirty="0"/>
            <a:t>线上进件</a:t>
          </a:r>
          <a:endParaRPr lang="en-US" sz="2000" b="1" kern="1200" dirty="0"/>
        </a:p>
      </dsp:txBody>
      <dsp:txXfrm>
        <a:off x="-841638" y="1930193"/>
        <a:ext cx="2081234" cy="395434"/>
      </dsp:txXfrm>
    </dsp:sp>
    <dsp:sp modelId="{6CE9092A-1E9D-4768-8F40-304D55857FE4}">
      <dsp:nvSpPr>
        <dsp:cNvPr id="0" name=""/>
        <dsp:cNvSpPr/>
      </dsp:nvSpPr>
      <dsp:spPr>
        <a:xfrm>
          <a:off x="656101" y="1188754"/>
          <a:ext cx="1297025" cy="3954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商户合作</a:t>
          </a:r>
          <a:endParaRPr lang="en-US" sz="1800" kern="1200" dirty="0"/>
        </a:p>
      </dsp:txBody>
      <dsp:txXfrm>
        <a:off x="656101" y="1188754"/>
        <a:ext cx="1297025" cy="395434"/>
      </dsp:txXfrm>
    </dsp:sp>
    <dsp:sp modelId="{8AF1BD86-041B-4C2E-90DC-120791D76631}">
      <dsp:nvSpPr>
        <dsp:cNvPr id="0" name=""/>
        <dsp:cNvSpPr/>
      </dsp:nvSpPr>
      <dsp:spPr>
        <a:xfrm>
          <a:off x="656101" y="1683047"/>
          <a:ext cx="1297025" cy="3954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微信进件</a:t>
          </a:r>
          <a:endParaRPr lang="en-US" sz="1800" kern="1200" dirty="0"/>
        </a:p>
      </dsp:txBody>
      <dsp:txXfrm>
        <a:off x="656101" y="1683047"/>
        <a:ext cx="1297025" cy="395434"/>
      </dsp:txXfrm>
    </dsp:sp>
    <dsp:sp modelId="{F552746C-1F65-4725-9B3A-7597B4685890}">
      <dsp:nvSpPr>
        <dsp:cNvPr id="0" name=""/>
        <dsp:cNvSpPr/>
      </dsp:nvSpPr>
      <dsp:spPr>
        <a:xfrm>
          <a:off x="656101" y="2177340"/>
          <a:ext cx="1297025" cy="3954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移动</a:t>
          </a:r>
          <a:r>
            <a:rPr lang="en-US" altLang="zh-CN" sz="1800" b="1" kern="1200" dirty="0">
              <a:latin typeface="微软雅黑" panose="020B0503020204020204" pitchFamily="34" charset="-122"/>
              <a:ea typeface="微软雅黑" panose="020B0503020204020204" pitchFamily="34" charset="-122"/>
            </a:rPr>
            <a:t>WAP</a:t>
          </a:r>
          <a:endParaRPr lang="en-US" sz="1800" kern="1200" dirty="0"/>
        </a:p>
      </dsp:txBody>
      <dsp:txXfrm>
        <a:off x="656101" y="2177340"/>
        <a:ext cx="1297025" cy="395434"/>
      </dsp:txXfrm>
    </dsp:sp>
    <dsp:sp modelId="{766E2890-1426-41A5-A777-FCFF0A5657BD}">
      <dsp:nvSpPr>
        <dsp:cNvPr id="0" name=""/>
        <dsp:cNvSpPr/>
      </dsp:nvSpPr>
      <dsp:spPr>
        <a:xfrm>
          <a:off x="656101" y="2671633"/>
          <a:ext cx="1297025" cy="3954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微软雅黑" panose="020B0503020204020204" pitchFamily="34" charset="-122"/>
              <a:ea typeface="微软雅黑" panose="020B0503020204020204" pitchFamily="34" charset="-122"/>
            </a:rPr>
            <a:t>PC</a:t>
          </a:r>
          <a:r>
            <a:rPr lang="zh-CN" altLang="en-US" sz="1800" b="1" kern="1200" dirty="0">
              <a:latin typeface="微软雅黑" panose="020B0503020204020204" pitchFamily="34" charset="-122"/>
              <a:ea typeface="微软雅黑" panose="020B0503020204020204" pitchFamily="34" charset="-122"/>
            </a:rPr>
            <a:t>填表</a:t>
          </a:r>
          <a:endParaRPr lang="en-US" sz="1800" kern="1200" dirty="0"/>
        </a:p>
      </dsp:txBody>
      <dsp:txXfrm>
        <a:off x="656101" y="2671633"/>
        <a:ext cx="1297025" cy="395434"/>
      </dsp:txXfrm>
    </dsp:sp>
    <dsp:sp modelId="{8AFE0B2A-2725-4518-BDB8-6027206A08F7}">
      <dsp:nvSpPr>
        <dsp:cNvPr id="0" name=""/>
        <dsp:cNvSpPr/>
      </dsp:nvSpPr>
      <dsp:spPr>
        <a:xfrm rot="16200000">
          <a:off x="771731" y="2496917"/>
          <a:ext cx="412396" cy="19533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线下进件</a:t>
          </a:r>
          <a:endParaRPr lang="en-US" sz="1600" kern="1200" dirty="0"/>
        </a:p>
      </dsp:txBody>
      <dsp:txXfrm>
        <a:off x="771731" y="2496917"/>
        <a:ext cx="412396" cy="19533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B118E-A72C-4B88-A8D0-0273388AC5CD}">
      <dsp:nvSpPr>
        <dsp:cNvPr id="0" name=""/>
        <dsp:cNvSpPr/>
      </dsp:nvSpPr>
      <dsp:spPr>
        <a:xfrm>
          <a:off x="396912" y="1347831"/>
          <a:ext cx="259308" cy="741163"/>
        </a:xfrm>
        <a:custGeom>
          <a:avLst/>
          <a:gdLst/>
          <a:ahLst/>
          <a:cxnLst/>
          <a:rect l="0" t="0" r="0" b="0"/>
          <a:pathLst>
            <a:path>
              <a:moveTo>
                <a:pt x="0" y="0"/>
              </a:moveTo>
              <a:lnTo>
                <a:pt x="129654" y="0"/>
              </a:lnTo>
              <a:lnTo>
                <a:pt x="129654" y="741163"/>
              </a:lnTo>
              <a:lnTo>
                <a:pt x="259308" y="74116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06936" y="1698782"/>
        <a:ext cx="39260" cy="39260"/>
      </dsp:txXfrm>
    </dsp:sp>
    <dsp:sp modelId="{DD1E43C0-0F70-4D9B-B5C2-C5F286302655}">
      <dsp:nvSpPr>
        <dsp:cNvPr id="0" name=""/>
        <dsp:cNvSpPr/>
      </dsp:nvSpPr>
      <dsp:spPr>
        <a:xfrm>
          <a:off x="396912" y="1347831"/>
          <a:ext cx="259308" cy="247054"/>
        </a:xfrm>
        <a:custGeom>
          <a:avLst/>
          <a:gdLst/>
          <a:ahLst/>
          <a:cxnLst/>
          <a:rect l="0" t="0" r="0" b="0"/>
          <a:pathLst>
            <a:path>
              <a:moveTo>
                <a:pt x="0" y="0"/>
              </a:moveTo>
              <a:lnTo>
                <a:pt x="129654" y="0"/>
              </a:lnTo>
              <a:lnTo>
                <a:pt x="129654" y="247054"/>
              </a:lnTo>
              <a:lnTo>
                <a:pt x="259308" y="24705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17612" y="1462404"/>
        <a:ext cx="17907" cy="17907"/>
      </dsp:txXfrm>
    </dsp:sp>
    <dsp:sp modelId="{FB1EB909-DC44-4A49-A73F-4F9F942174B6}">
      <dsp:nvSpPr>
        <dsp:cNvPr id="0" name=""/>
        <dsp:cNvSpPr/>
      </dsp:nvSpPr>
      <dsp:spPr>
        <a:xfrm>
          <a:off x="396912" y="1110709"/>
          <a:ext cx="262403" cy="237121"/>
        </a:xfrm>
        <a:custGeom>
          <a:avLst/>
          <a:gdLst/>
          <a:ahLst/>
          <a:cxnLst/>
          <a:rect l="0" t="0" r="0" b="0"/>
          <a:pathLst>
            <a:path>
              <a:moveTo>
                <a:pt x="0" y="237121"/>
              </a:moveTo>
              <a:lnTo>
                <a:pt x="131201" y="237121"/>
              </a:lnTo>
              <a:lnTo>
                <a:pt x="131201" y="0"/>
              </a:lnTo>
              <a:lnTo>
                <a:pt x="262403"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19272" y="1220428"/>
        <a:ext cx="17683" cy="17683"/>
      </dsp:txXfrm>
    </dsp:sp>
    <dsp:sp modelId="{E46847B3-84E9-4D59-844E-1C419E870EBC}">
      <dsp:nvSpPr>
        <dsp:cNvPr id="0" name=""/>
        <dsp:cNvSpPr/>
      </dsp:nvSpPr>
      <dsp:spPr>
        <a:xfrm>
          <a:off x="396912" y="606667"/>
          <a:ext cx="259308" cy="741163"/>
        </a:xfrm>
        <a:custGeom>
          <a:avLst/>
          <a:gdLst/>
          <a:ahLst/>
          <a:cxnLst/>
          <a:rect l="0" t="0" r="0" b="0"/>
          <a:pathLst>
            <a:path>
              <a:moveTo>
                <a:pt x="0" y="741163"/>
              </a:moveTo>
              <a:lnTo>
                <a:pt x="129654" y="741163"/>
              </a:lnTo>
              <a:lnTo>
                <a:pt x="129654" y="0"/>
              </a:lnTo>
              <a:lnTo>
                <a:pt x="259308"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06936" y="957618"/>
        <a:ext cx="39260" cy="39260"/>
      </dsp:txXfrm>
    </dsp:sp>
    <dsp:sp modelId="{14C3CC6D-D61B-41CF-971C-45B0E528C293}">
      <dsp:nvSpPr>
        <dsp:cNvPr id="0" name=""/>
        <dsp:cNvSpPr/>
      </dsp:nvSpPr>
      <dsp:spPr>
        <a:xfrm rot="16200000">
          <a:off x="-840961" y="1150187"/>
          <a:ext cx="2080459" cy="3952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2700" tIns="12700" rIns="12700" bIns="12700" numCol="1" spcCol="1270" anchor="ctr" anchorCtr="0">
          <a:noAutofit/>
        </a:bodyPr>
        <a:lstStyle/>
        <a:p>
          <a:pPr marL="0" lvl="0" indent="0" algn="ctr" defTabSz="889000">
            <a:lnSpc>
              <a:spcPct val="70000"/>
            </a:lnSpc>
            <a:spcBef>
              <a:spcPct val="0"/>
            </a:spcBef>
            <a:spcAft>
              <a:spcPct val="35000"/>
            </a:spcAft>
            <a:buNone/>
          </a:pPr>
          <a:r>
            <a:rPr lang="zh-CN" altLang="en-US" sz="2000" b="1" kern="1200" dirty="0"/>
            <a:t>线上进件</a:t>
          </a:r>
          <a:endParaRPr lang="en-US" sz="2000" b="1" kern="1200" dirty="0"/>
        </a:p>
      </dsp:txBody>
      <dsp:txXfrm>
        <a:off x="-840961" y="1150187"/>
        <a:ext cx="2080459" cy="395287"/>
      </dsp:txXfrm>
    </dsp:sp>
    <dsp:sp modelId="{6CE9092A-1E9D-4768-8F40-304D55857FE4}">
      <dsp:nvSpPr>
        <dsp:cNvPr id="0" name=""/>
        <dsp:cNvSpPr/>
      </dsp:nvSpPr>
      <dsp:spPr>
        <a:xfrm>
          <a:off x="656220" y="409023"/>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商户合作</a:t>
          </a:r>
          <a:endParaRPr lang="en-US" sz="1800" kern="1200" dirty="0"/>
        </a:p>
      </dsp:txBody>
      <dsp:txXfrm>
        <a:off x="656220" y="409023"/>
        <a:ext cx="1296542" cy="395287"/>
      </dsp:txXfrm>
    </dsp:sp>
    <dsp:sp modelId="{8AF1BD86-041B-4C2E-90DC-120791D76631}">
      <dsp:nvSpPr>
        <dsp:cNvPr id="0" name=""/>
        <dsp:cNvSpPr/>
      </dsp:nvSpPr>
      <dsp:spPr>
        <a:xfrm>
          <a:off x="659316" y="913066"/>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微信进件</a:t>
          </a:r>
          <a:endParaRPr lang="en-US" sz="1800" kern="1200" dirty="0"/>
        </a:p>
      </dsp:txBody>
      <dsp:txXfrm>
        <a:off x="659316" y="913066"/>
        <a:ext cx="1296542" cy="395287"/>
      </dsp:txXfrm>
    </dsp:sp>
    <dsp:sp modelId="{F552746C-1F65-4725-9B3A-7597B4685890}">
      <dsp:nvSpPr>
        <dsp:cNvPr id="0" name=""/>
        <dsp:cNvSpPr/>
      </dsp:nvSpPr>
      <dsp:spPr>
        <a:xfrm>
          <a:off x="656220" y="1397241"/>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移动</a:t>
          </a:r>
          <a:r>
            <a:rPr lang="en-US" altLang="zh-CN" sz="1800" b="1" kern="1200" dirty="0">
              <a:latin typeface="微软雅黑" panose="020B0503020204020204" pitchFamily="34" charset="-122"/>
              <a:ea typeface="微软雅黑" panose="020B0503020204020204" pitchFamily="34" charset="-122"/>
            </a:rPr>
            <a:t>WAP</a:t>
          </a:r>
          <a:endParaRPr lang="en-US" sz="1800" kern="1200" dirty="0"/>
        </a:p>
      </dsp:txBody>
      <dsp:txXfrm>
        <a:off x="656220" y="1397241"/>
        <a:ext cx="1296542" cy="395287"/>
      </dsp:txXfrm>
    </dsp:sp>
    <dsp:sp modelId="{766E2890-1426-41A5-A777-FCFF0A5657BD}">
      <dsp:nvSpPr>
        <dsp:cNvPr id="0" name=""/>
        <dsp:cNvSpPr/>
      </dsp:nvSpPr>
      <dsp:spPr>
        <a:xfrm>
          <a:off x="656220" y="1891351"/>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微软雅黑" panose="020B0503020204020204" pitchFamily="34" charset="-122"/>
              <a:ea typeface="微软雅黑" panose="020B0503020204020204" pitchFamily="34" charset="-122"/>
            </a:rPr>
            <a:t>PC</a:t>
          </a:r>
          <a:r>
            <a:rPr lang="zh-CN" altLang="en-US" sz="1800" b="1" kern="1200" dirty="0">
              <a:latin typeface="微软雅黑" panose="020B0503020204020204" pitchFamily="34" charset="-122"/>
              <a:ea typeface="微软雅黑" panose="020B0503020204020204" pitchFamily="34" charset="-122"/>
            </a:rPr>
            <a:t>填表</a:t>
          </a:r>
          <a:endParaRPr lang="en-US" sz="1800" kern="1200" dirty="0"/>
        </a:p>
      </dsp:txBody>
      <dsp:txXfrm>
        <a:off x="656220" y="1891351"/>
        <a:ext cx="1296542" cy="395287"/>
      </dsp:txXfrm>
    </dsp:sp>
    <dsp:sp modelId="{8AFE0B2A-2725-4518-BDB8-6027206A08F7}">
      <dsp:nvSpPr>
        <dsp:cNvPr id="0" name=""/>
        <dsp:cNvSpPr/>
      </dsp:nvSpPr>
      <dsp:spPr>
        <a:xfrm rot="16200000">
          <a:off x="771807" y="1716699"/>
          <a:ext cx="412243" cy="19526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线下进件</a:t>
          </a:r>
          <a:endParaRPr lang="en-US" sz="1600" kern="1200" dirty="0"/>
        </a:p>
      </dsp:txBody>
      <dsp:txXfrm>
        <a:off x="771807" y="1716699"/>
        <a:ext cx="412243" cy="1952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B118E-A72C-4B88-A8D0-0273388AC5CD}">
      <dsp:nvSpPr>
        <dsp:cNvPr id="0" name=""/>
        <dsp:cNvSpPr/>
      </dsp:nvSpPr>
      <dsp:spPr>
        <a:xfrm>
          <a:off x="396912" y="1347831"/>
          <a:ext cx="259308" cy="741163"/>
        </a:xfrm>
        <a:custGeom>
          <a:avLst/>
          <a:gdLst/>
          <a:ahLst/>
          <a:cxnLst/>
          <a:rect l="0" t="0" r="0" b="0"/>
          <a:pathLst>
            <a:path>
              <a:moveTo>
                <a:pt x="0" y="0"/>
              </a:moveTo>
              <a:lnTo>
                <a:pt x="129654" y="0"/>
              </a:lnTo>
              <a:lnTo>
                <a:pt x="129654" y="741163"/>
              </a:lnTo>
              <a:lnTo>
                <a:pt x="259308" y="74116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06936" y="1698782"/>
        <a:ext cx="39260" cy="39260"/>
      </dsp:txXfrm>
    </dsp:sp>
    <dsp:sp modelId="{DD1E43C0-0F70-4D9B-B5C2-C5F286302655}">
      <dsp:nvSpPr>
        <dsp:cNvPr id="0" name=""/>
        <dsp:cNvSpPr/>
      </dsp:nvSpPr>
      <dsp:spPr>
        <a:xfrm>
          <a:off x="396912" y="1347831"/>
          <a:ext cx="259308" cy="247054"/>
        </a:xfrm>
        <a:custGeom>
          <a:avLst/>
          <a:gdLst/>
          <a:ahLst/>
          <a:cxnLst/>
          <a:rect l="0" t="0" r="0" b="0"/>
          <a:pathLst>
            <a:path>
              <a:moveTo>
                <a:pt x="0" y="0"/>
              </a:moveTo>
              <a:lnTo>
                <a:pt x="129654" y="0"/>
              </a:lnTo>
              <a:lnTo>
                <a:pt x="129654" y="247054"/>
              </a:lnTo>
              <a:lnTo>
                <a:pt x="259308" y="24705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17612" y="1462404"/>
        <a:ext cx="17907" cy="17907"/>
      </dsp:txXfrm>
    </dsp:sp>
    <dsp:sp modelId="{FB1EB909-DC44-4A49-A73F-4F9F942174B6}">
      <dsp:nvSpPr>
        <dsp:cNvPr id="0" name=""/>
        <dsp:cNvSpPr/>
      </dsp:nvSpPr>
      <dsp:spPr>
        <a:xfrm>
          <a:off x="396912" y="1100776"/>
          <a:ext cx="259308" cy="247054"/>
        </a:xfrm>
        <a:custGeom>
          <a:avLst/>
          <a:gdLst/>
          <a:ahLst/>
          <a:cxnLst/>
          <a:rect l="0" t="0" r="0" b="0"/>
          <a:pathLst>
            <a:path>
              <a:moveTo>
                <a:pt x="0" y="247054"/>
              </a:moveTo>
              <a:lnTo>
                <a:pt x="129654" y="247054"/>
              </a:lnTo>
              <a:lnTo>
                <a:pt x="129654" y="0"/>
              </a:lnTo>
              <a:lnTo>
                <a:pt x="259308"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17612" y="1215349"/>
        <a:ext cx="17907" cy="17907"/>
      </dsp:txXfrm>
    </dsp:sp>
    <dsp:sp modelId="{E46847B3-84E9-4D59-844E-1C419E870EBC}">
      <dsp:nvSpPr>
        <dsp:cNvPr id="0" name=""/>
        <dsp:cNvSpPr/>
      </dsp:nvSpPr>
      <dsp:spPr>
        <a:xfrm>
          <a:off x="396912" y="606667"/>
          <a:ext cx="259308" cy="741163"/>
        </a:xfrm>
        <a:custGeom>
          <a:avLst/>
          <a:gdLst/>
          <a:ahLst/>
          <a:cxnLst/>
          <a:rect l="0" t="0" r="0" b="0"/>
          <a:pathLst>
            <a:path>
              <a:moveTo>
                <a:pt x="0" y="741163"/>
              </a:moveTo>
              <a:lnTo>
                <a:pt x="129654" y="741163"/>
              </a:lnTo>
              <a:lnTo>
                <a:pt x="129654" y="0"/>
              </a:lnTo>
              <a:lnTo>
                <a:pt x="259308"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06936" y="957618"/>
        <a:ext cx="39260" cy="39260"/>
      </dsp:txXfrm>
    </dsp:sp>
    <dsp:sp modelId="{14C3CC6D-D61B-41CF-971C-45B0E528C293}">
      <dsp:nvSpPr>
        <dsp:cNvPr id="0" name=""/>
        <dsp:cNvSpPr/>
      </dsp:nvSpPr>
      <dsp:spPr>
        <a:xfrm rot="16200000">
          <a:off x="-840961" y="1150187"/>
          <a:ext cx="2080459" cy="3952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2700" tIns="12700" rIns="12700" bIns="12700" numCol="1" spcCol="1270" anchor="ctr" anchorCtr="0">
          <a:noAutofit/>
        </a:bodyPr>
        <a:lstStyle/>
        <a:p>
          <a:pPr marL="0" lvl="0" indent="0" algn="ctr" defTabSz="889000">
            <a:lnSpc>
              <a:spcPct val="70000"/>
            </a:lnSpc>
            <a:spcBef>
              <a:spcPct val="0"/>
            </a:spcBef>
            <a:spcAft>
              <a:spcPct val="35000"/>
            </a:spcAft>
            <a:buNone/>
          </a:pPr>
          <a:r>
            <a:rPr lang="zh-CN" altLang="en-US" sz="2000" b="1" kern="1200" dirty="0"/>
            <a:t>线上进件</a:t>
          </a:r>
          <a:endParaRPr lang="en-US" sz="2000" b="1" kern="1200" dirty="0"/>
        </a:p>
      </dsp:txBody>
      <dsp:txXfrm>
        <a:off x="-840961" y="1150187"/>
        <a:ext cx="2080459" cy="395287"/>
      </dsp:txXfrm>
    </dsp:sp>
    <dsp:sp modelId="{6CE9092A-1E9D-4768-8F40-304D55857FE4}">
      <dsp:nvSpPr>
        <dsp:cNvPr id="0" name=""/>
        <dsp:cNvSpPr/>
      </dsp:nvSpPr>
      <dsp:spPr>
        <a:xfrm>
          <a:off x="656220" y="409023"/>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商户合作</a:t>
          </a:r>
          <a:endParaRPr lang="en-US" sz="1800" kern="1200" dirty="0"/>
        </a:p>
      </dsp:txBody>
      <dsp:txXfrm>
        <a:off x="656220" y="409023"/>
        <a:ext cx="1296542" cy="395287"/>
      </dsp:txXfrm>
    </dsp:sp>
    <dsp:sp modelId="{8AF1BD86-041B-4C2E-90DC-120791D76631}">
      <dsp:nvSpPr>
        <dsp:cNvPr id="0" name=""/>
        <dsp:cNvSpPr/>
      </dsp:nvSpPr>
      <dsp:spPr>
        <a:xfrm>
          <a:off x="656220" y="903132"/>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微信进件</a:t>
          </a:r>
          <a:endParaRPr lang="en-US" sz="1800" kern="1200" dirty="0"/>
        </a:p>
      </dsp:txBody>
      <dsp:txXfrm>
        <a:off x="656220" y="903132"/>
        <a:ext cx="1296542" cy="395287"/>
      </dsp:txXfrm>
    </dsp:sp>
    <dsp:sp modelId="{F552746C-1F65-4725-9B3A-7597B4685890}">
      <dsp:nvSpPr>
        <dsp:cNvPr id="0" name=""/>
        <dsp:cNvSpPr/>
      </dsp:nvSpPr>
      <dsp:spPr>
        <a:xfrm>
          <a:off x="656220" y="1397241"/>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移动</a:t>
          </a:r>
          <a:r>
            <a:rPr lang="en-US" altLang="zh-CN" sz="1800" b="1" kern="1200" dirty="0">
              <a:latin typeface="微软雅黑" panose="020B0503020204020204" pitchFamily="34" charset="-122"/>
              <a:ea typeface="微软雅黑" panose="020B0503020204020204" pitchFamily="34" charset="-122"/>
            </a:rPr>
            <a:t>WAP</a:t>
          </a:r>
          <a:endParaRPr lang="en-US" sz="1800" kern="1200" dirty="0"/>
        </a:p>
      </dsp:txBody>
      <dsp:txXfrm>
        <a:off x="656220" y="1397241"/>
        <a:ext cx="1296542" cy="395287"/>
      </dsp:txXfrm>
    </dsp:sp>
    <dsp:sp modelId="{766E2890-1426-41A5-A777-FCFF0A5657BD}">
      <dsp:nvSpPr>
        <dsp:cNvPr id="0" name=""/>
        <dsp:cNvSpPr/>
      </dsp:nvSpPr>
      <dsp:spPr>
        <a:xfrm>
          <a:off x="656220" y="1891351"/>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微软雅黑" panose="020B0503020204020204" pitchFamily="34" charset="-122"/>
              <a:ea typeface="微软雅黑" panose="020B0503020204020204" pitchFamily="34" charset="-122"/>
            </a:rPr>
            <a:t>PC</a:t>
          </a:r>
          <a:r>
            <a:rPr lang="zh-CN" altLang="en-US" sz="1800" b="1" kern="1200" dirty="0">
              <a:latin typeface="微软雅黑" panose="020B0503020204020204" pitchFamily="34" charset="-122"/>
              <a:ea typeface="微软雅黑" panose="020B0503020204020204" pitchFamily="34" charset="-122"/>
            </a:rPr>
            <a:t>填表</a:t>
          </a:r>
          <a:endParaRPr lang="en-US" sz="1800" kern="1200" dirty="0"/>
        </a:p>
      </dsp:txBody>
      <dsp:txXfrm>
        <a:off x="656220" y="1891351"/>
        <a:ext cx="1296542" cy="395287"/>
      </dsp:txXfrm>
    </dsp:sp>
    <dsp:sp modelId="{8AFE0B2A-2725-4518-BDB8-6027206A08F7}">
      <dsp:nvSpPr>
        <dsp:cNvPr id="0" name=""/>
        <dsp:cNvSpPr/>
      </dsp:nvSpPr>
      <dsp:spPr>
        <a:xfrm rot="16200000">
          <a:off x="771807" y="1716699"/>
          <a:ext cx="412243" cy="19526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线下进件</a:t>
          </a:r>
          <a:endParaRPr lang="en-US" sz="1600" kern="1200" dirty="0"/>
        </a:p>
      </dsp:txBody>
      <dsp:txXfrm>
        <a:off x="771807" y="1716699"/>
        <a:ext cx="412243" cy="19526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B118E-A72C-4B88-A8D0-0273388AC5CD}">
      <dsp:nvSpPr>
        <dsp:cNvPr id="0" name=""/>
        <dsp:cNvSpPr/>
      </dsp:nvSpPr>
      <dsp:spPr>
        <a:xfrm>
          <a:off x="396912" y="1347831"/>
          <a:ext cx="259308" cy="741163"/>
        </a:xfrm>
        <a:custGeom>
          <a:avLst/>
          <a:gdLst/>
          <a:ahLst/>
          <a:cxnLst/>
          <a:rect l="0" t="0" r="0" b="0"/>
          <a:pathLst>
            <a:path>
              <a:moveTo>
                <a:pt x="0" y="0"/>
              </a:moveTo>
              <a:lnTo>
                <a:pt x="129654" y="0"/>
              </a:lnTo>
              <a:lnTo>
                <a:pt x="129654" y="741163"/>
              </a:lnTo>
              <a:lnTo>
                <a:pt x="259308" y="74116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06936" y="1698782"/>
        <a:ext cx="39260" cy="39260"/>
      </dsp:txXfrm>
    </dsp:sp>
    <dsp:sp modelId="{DD1E43C0-0F70-4D9B-B5C2-C5F286302655}">
      <dsp:nvSpPr>
        <dsp:cNvPr id="0" name=""/>
        <dsp:cNvSpPr/>
      </dsp:nvSpPr>
      <dsp:spPr>
        <a:xfrm>
          <a:off x="396912" y="1347831"/>
          <a:ext cx="259308" cy="247054"/>
        </a:xfrm>
        <a:custGeom>
          <a:avLst/>
          <a:gdLst/>
          <a:ahLst/>
          <a:cxnLst/>
          <a:rect l="0" t="0" r="0" b="0"/>
          <a:pathLst>
            <a:path>
              <a:moveTo>
                <a:pt x="0" y="0"/>
              </a:moveTo>
              <a:lnTo>
                <a:pt x="129654" y="0"/>
              </a:lnTo>
              <a:lnTo>
                <a:pt x="129654" y="247054"/>
              </a:lnTo>
              <a:lnTo>
                <a:pt x="259308" y="24705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17612" y="1462404"/>
        <a:ext cx="17907" cy="17907"/>
      </dsp:txXfrm>
    </dsp:sp>
    <dsp:sp modelId="{FB1EB909-DC44-4A49-A73F-4F9F942174B6}">
      <dsp:nvSpPr>
        <dsp:cNvPr id="0" name=""/>
        <dsp:cNvSpPr/>
      </dsp:nvSpPr>
      <dsp:spPr>
        <a:xfrm>
          <a:off x="396912" y="1110709"/>
          <a:ext cx="262403" cy="237121"/>
        </a:xfrm>
        <a:custGeom>
          <a:avLst/>
          <a:gdLst/>
          <a:ahLst/>
          <a:cxnLst/>
          <a:rect l="0" t="0" r="0" b="0"/>
          <a:pathLst>
            <a:path>
              <a:moveTo>
                <a:pt x="0" y="237121"/>
              </a:moveTo>
              <a:lnTo>
                <a:pt x="131201" y="237121"/>
              </a:lnTo>
              <a:lnTo>
                <a:pt x="131201" y="0"/>
              </a:lnTo>
              <a:lnTo>
                <a:pt x="262403"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19272" y="1220428"/>
        <a:ext cx="17683" cy="17683"/>
      </dsp:txXfrm>
    </dsp:sp>
    <dsp:sp modelId="{E46847B3-84E9-4D59-844E-1C419E870EBC}">
      <dsp:nvSpPr>
        <dsp:cNvPr id="0" name=""/>
        <dsp:cNvSpPr/>
      </dsp:nvSpPr>
      <dsp:spPr>
        <a:xfrm>
          <a:off x="396912" y="606667"/>
          <a:ext cx="259308" cy="741163"/>
        </a:xfrm>
        <a:custGeom>
          <a:avLst/>
          <a:gdLst/>
          <a:ahLst/>
          <a:cxnLst/>
          <a:rect l="0" t="0" r="0" b="0"/>
          <a:pathLst>
            <a:path>
              <a:moveTo>
                <a:pt x="0" y="741163"/>
              </a:moveTo>
              <a:lnTo>
                <a:pt x="129654" y="741163"/>
              </a:lnTo>
              <a:lnTo>
                <a:pt x="129654" y="0"/>
              </a:lnTo>
              <a:lnTo>
                <a:pt x="259308" y="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en-US" sz="200" kern="1200"/>
        </a:p>
      </dsp:txBody>
      <dsp:txXfrm>
        <a:off x="506936" y="957618"/>
        <a:ext cx="39260" cy="39260"/>
      </dsp:txXfrm>
    </dsp:sp>
    <dsp:sp modelId="{14C3CC6D-D61B-41CF-971C-45B0E528C293}">
      <dsp:nvSpPr>
        <dsp:cNvPr id="0" name=""/>
        <dsp:cNvSpPr/>
      </dsp:nvSpPr>
      <dsp:spPr>
        <a:xfrm rot="16200000">
          <a:off x="-840961" y="1150187"/>
          <a:ext cx="2080459" cy="3952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2700" tIns="12700" rIns="12700" bIns="12700" numCol="1" spcCol="1270" anchor="ctr" anchorCtr="0">
          <a:noAutofit/>
        </a:bodyPr>
        <a:lstStyle/>
        <a:p>
          <a:pPr marL="0" lvl="0" indent="0" algn="ctr" defTabSz="889000">
            <a:lnSpc>
              <a:spcPct val="70000"/>
            </a:lnSpc>
            <a:spcBef>
              <a:spcPct val="0"/>
            </a:spcBef>
            <a:spcAft>
              <a:spcPct val="35000"/>
            </a:spcAft>
            <a:buNone/>
          </a:pPr>
          <a:r>
            <a:rPr lang="zh-CN" altLang="en-US" sz="2000" b="1" kern="1200" dirty="0"/>
            <a:t>线上进件</a:t>
          </a:r>
          <a:endParaRPr lang="en-US" sz="2000" b="1" kern="1200" dirty="0"/>
        </a:p>
      </dsp:txBody>
      <dsp:txXfrm>
        <a:off x="-840961" y="1150187"/>
        <a:ext cx="2080459" cy="395287"/>
      </dsp:txXfrm>
    </dsp:sp>
    <dsp:sp modelId="{6CE9092A-1E9D-4768-8F40-304D55857FE4}">
      <dsp:nvSpPr>
        <dsp:cNvPr id="0" name=""/>
        <dsp:cNvSpPr/>
      </dsp:nvSpPr>
      <dsp:spPr>
        <a:xfrm>
          <a:off x="656220" y="409023"/>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商户合作</a:t>
          </a:r>
          <a:endParaRPr lang="en-US" sz="1800" kern="1200" dirty="0"/>
        </a:p>
      </dsp:txBody>
      <dsp:txXfrm>
        <a:off x="656220" y="409023"/>
        <a:ext cx="1296542" cy="395287"/>
      </dsp:txXfrm>
    </dsp:sp>
    <dsp:sp modelId="{8AF1BD86-041B-4C2E-90DC-120791D76631}">
      <dsp:nvSpPr>
        <dsp:cNvPr id="0" name=""/>
        <dsp:cNvSpPr/>
      </dsp:nvSpPr>
      <dsp:spPr>
        <a:xfrm>
          <a:off x="659316" y="913066"/>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微信进件</a:t>
          </a:r>
          <a:endParaRPr lang="en-US" sz="1800" kern="1200" dirty="0"/>
        </a:p>
      </dsp:txBody>
      <dsp:txXfrm>
        <a:off x="659316" y="913066"/>
        <a:ext cx="1296542" cy="395287"/>
      </dsp:txXfrm>
    </dsp:sp>
    <dsp:sp modelId="{F552746C-1F65-4725-9B3A-7597B4685890}">
      <dsp:nvSpPr>
        <dsp:cNvPr id="0" name=""/>
        <dsp:cNvSpPr/>
      </dsp:nvSpPr>
      <dsp:spPr>
        <a:xfrm>
          <a:off x="656220" y="1397241"/>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移动</a:t>
          </a:r>
          <a:r>
            <a:rPr lang="en-US" altLang="zh-CN" sz="1800" b="1" kern="1200" dirty="0">
              <a:latin typeface="微软雅黑" panose="020B0503020204020204" pitchFamily="34" charset="-122"/>
              <a:ea typeface="微软雅黑" panose="020B0503020204020204" pitchFamily="34" charset="-122"/>
            </a:rPr>
            <a:t>WAP</a:t>
          </a:r>
          <a:endParaRPr lang="en-US" sz="1800" kern="1200" dirty="0"/>
        </a:p>
      </dsp:txBody>
      <dsp:txXfrm>
        <a:off x="656220" y="1397241"/>
        <a:ext cx="1296542" cy="395287"/>
      </dsp:txXfrm>
    </dsp:sp>
    <dsp:sp modelId="{766E2890-1426-41A5-A777-FCFF0A5657BD}">
      <dsp:nvSpPr>
        <dsp:cNvPr id="0" name=""/>
        <dsp:cNvSpPr/>
      </dsp:nvSpPr>
      <dsp:spPr>
        <a:xfrm>
          <a:off x="656220" y="1891351"/>
          <a:ext cx="1296542" cy="39528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latin typeface="微软雅黑" panose="020B0503020204020204" pitchFamily="34" charset="-122"/>
              <a:ea typeface="微软雅黑" panose="020B0503020204020204" pitchFamily="34" charset="-122"/>
            </a:rPr>
            <a:t>PC</a:t>
          </a:r>
          <a:r>
            <a:rPr lang="zh-CN" altLang="en-US" sz="1800" b="1" kern="1200" dirty="0">
              <a:latin typeface="微软雅黑" panose="020B0503020204020204" pitchFamily="34" charset="-122"/>
              <a:ea typeface="微软雅黑" panose="020B0503020204020204" pitchFamily="34" charset="-122"/>
            </a:rPr>
            <a:t>填表</a:t>
          </a:r>
          <a:endParaRPr lang="en-US" sz="1800" kern="1200" dirty="0"/>
        </a:p>
      </dsp:txBody>
      <dsp:txXfrm>
        <a:off x="656220" y="1891351"/>
        <a:ext cx="1296542" cy="395287"/>
      </dsp:txXfrm>
    </dsp:sp>
    <dsp:sp modelId="{8AFE0B2A-2725-4518-BDB8-6027206A08F7}">
      <dsp:nvSpPr>
        <dsp:cNvPr id="0" name=""/>
        <dsp:cNvSpPr/>
      </dsp:nvSpPr>
      <dsp:spPr>
        <a:xfrm rot="16200000">
          <a:off x="771807" y="1716699"/>
          <a:ext cx="412243" cy="19526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线下进件</a:t>
          </a:r>
          <a:endParaRPr lang="en-US" sz="1600" kern="1200" dirty="0"/>
        </a:p>
      </dsp:txBody>
      <dsp:txXfrm>
        <a:off x="771807" y="1716699"/>
        <a:ext cx="412243" cy="195260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7E29208-3B2F-448E-96C1-6CF49B3613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9966D8D-ACC4-4DCA-AC3D-FFE452C7E2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9C3DD-8243-4034-83E1-0BB585E54234}" type="datetimeFigureOut">
              <a:rPr lang="zh-CN" altLang="en-US" smtClean="0"/>
              <a:t>2020/8/22</a:t>
            </a:fld>
            <a:endParaRPr lang="zh-CN" altLang="en-US"/>
          </a:p>
        </p:txBody>
      </p:sp>
      <p:sp>
        <p:nvSpPr>
          <p:cNvPr id="4" name="页脚占位符 3">
            <a:extLst>
              <a:ext uri="{FF2B5EF4-FFF2-40B4-BE49-F238E27FC236}">
                <a16:creationId xmlns:a16="http://schemas.microsoft.com/office/drawing/2014/main" id="{6D2A0A74-2885-4B9A-B1B6-E516827039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1AD15CE-C664-492D-B6B2-2E068D21A8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49DA56-B20D-4A63-ABE3-C11B30F4BB6A}" type="slidenum">
              <a:rPr lang="zh-CN" altLang="en-US" smtClean="0"/>
              <a:t>‹#›</a:t>
            </a:fld>
            <a:endParaRPr lang="zh-CN" altLang="en-US"/>
          </a:p>
        </p:txBody>
      </p:sp>
    </p:spTree>
    <p:extLst>
      <p:ext uri="{BB962C8B-B14F-4D97-AF65-F5344CB8AC3E}">
        <p14:creationId xmlns:p14="http://schemas.microsoft.com/office/powerpoint/2010/main" val="196432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8E5B7-B4E1-4B30-95E0-75509E4F0181}" type="datetimeFigureOut">
              <a:rPr lang="zh-CN" altLang="en-US" smtClean="0"/>
              <a:t>2020/8/22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1F2BF-9D64-46E7-87F1-3FFEF9E14EC6}" type="slidenum">
              <a:rPr lang="zh-CN" altLang="en-US" smtClean="0"/>
              <a:t>‹#›</a:t>
            </a:fld>
            <a:endParaRPr lang="zh-CN" altLang="en-US"/>
          </a:p>
        </p:txBody>
      </p:sp>
    </p:spTree>
    <p:extLst>
      <p:ext uri="{BB962C8B-B14F-4D97-AF65-F5344CB8AC3E}">
        <p14:creationId xmlns:p14="http://schemas.microsoft.com/office/powerpoint/2010/main" val="187944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不同额度信用卡的风险策略应不同。</a:t>
            </a:r>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6</a:t>
            </a:fld>
            <a:endParaRPr lang="en-US"/>
          </a:p>
        </p:txBody>
      </p:sp>
    </p:spTree>
    <p:extLst>
      <p:ext uri="{BB962C8B-B14F-4D97-AF65-F5344CB8AC3E}">
        <p14:creationId xmlns:p14="http://schemas.microsoft.com/office/powerpoint/2010/main" val="363988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aseline="0" dirty="0"/>
              <a:t>对于信息无显著矛盾点的第一方欺诈，申请端只能做自动拒绝，无法做人工核实。</a:t>
            </a:r>
            <a:endParaRPr lang="en-US" altLang="zh-CN" baseline="0" dirty="0"/>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200" b="1" dirty="0">
                <a:ln/>
                <a:latin typeface="微软雅黑" panose="020B0503020204020204" pitchFamily="34" charset="-122"/>
                <a:ea typeface="微软雅黑" panose="020B0503020204020204" pitchFamily="34" charset="-122"/>
              </a:rPr>
              <a:t>运用全面成本管理方法实现在更大的决策空间上平衡风险、人工成本和审批通过率</a:t>
            </a:r>
            <a:endParaRPr lang="en-US" altLang="zh-CN" sz="12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200" b="1" dirty="0">
                <a:ln/>
                <a:latin typeface="微软雅黑" panose="020B0503020204020204" pitchFamily="34" charset="-122"/>
                <a:ea typeface="微软雅黑" panose="020B0503020204020204" pitchFamily="34" charset="-122"/>
              </a:rPr>
              <a:t>策略开发监控生产三位一体闭环设计，实现策略的敏捷动态管理和全生命周期管理</a:t>
            </a:r>
            <a:endParaRPr lang="en-US" altLang="zh-CN" sz="12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200" b="1" dirty="0">
                <a:ln/>
                <a:latin typeface="微软雅黑" panose="020B0503020204020204" pitchFamily="34" charset="-122"/>
                <a:ea typeface="微软雅黑" panose="020B0503020204020204" pitchFamily="34" charset="-122"/>
              </a:rPr>
              <a:t>对规则库</a:t>
            </a:r>
            <a:r>
              <a:rPr lang="zh-CN" altLang="en-US" sz="1200" b="1">
                <a:ln/>
                <a:latin typeface="微软雅黑" panose="020B0503020204020204" pitchFamily="34" charset="-122"/>
                <a:ea typeface="微软雅黑" panose="020B0503020204020204" pitchFamily="34" charset="-122"/>
              </a:rPr>
              <a:t>分为自动决</a:t>
            </a:r>
            <a:r>
              <a:rPr lang="zh-CN" altLang="en-US" sz="1200" b="1" dirty="0">
                <a:ln/>
                <a:latin typeface="微软雅黑" panose="020B0503020204020204" pitchFamily="34" charset="-122"/>
                <a:ea typeface="微软雅黑" panose="020B0503020204020204" pitchFamily="34" charset="-122"/>
              </a:rPr>
              <a:t>策、监控和人工策略三类，对规则的功能进行更完善的切分</a:t>
            </a:r>
            <a:endParaRPr lang="en-US" altLang="zh-CN" sz="1200" b="1" dirty="0">
              <a:ln/>
              <a:latin typeface="微软雅黑" panose="020B0503020204020204" pitchFamily="34" charset="-122"/>
              <a:ea typeface="微软雅黑" panose="020B0503020204020204" pitchFamily="34" charset="-122"/>
            </a:endParaRPr>
          </a:p>
          <a:p>
            <a:pPr marL="285750" indent="-285750" eaLnBrk="1" hangingPunct="1">
              <a:lnSpc>
                <a:spcPct val="125000"/>
              </a:lnSpc>
              <a:spcBef>
                <a:spcPct val="20000"/>
              </a:spcBef>
              <a:buClr>
                <a:srgbClr val="000066"/>
              </a:buClr>
              <a:buFont typeface="Courier New" panose="02070309020205020404" pitchFamily="49" charset="0"/>
              <a:buChar char="o"/>
              <a:tabLst>
                <a:tab pos="363538" algn="l"/>
              </a:tabLst>
            </a:pPr>
            <a:r>
              <a:rPr lang="zh-CN" altLang="en-US" sz="1200" b="1" dirty="0">
                <a:ln/>
                <a:latin typeface="微软雅黑" panose="020B0503020204020204" pitchFamily="34" charset="-122"/>
                <a:ea typeface="微软雅黑" panose="020B0503020204020204" pitchFamily="34" charset="-122"/>
              </a:rPr>
              <a:t>在提升自动策略的同时，最大程度地保留现有人工策略，新架构的实施不需要对人工运营进行较大调整</a:t>
            </a:r>
            <a:endParaRPr lang="en-US" altLang="zh-CN" sz="1200" b="1" dirty="0">
              <a:ln/>
              <a:latin typeface="微软雅黑" panose="020B0503020204020204" pitchFamily="34" charset="-122"/>
              <a:ea typeface="微软雅黑" panose="020B0503020204020204" pitchFamily="34" charset="-122"/>
            </a:endParaRPr>
          </a:p>
          <a:p>
            <a:endParaRPr lang="en-US" dirty="0"/>
          </a:p>
        </p:txBody>
      </p:sp>
      <p:sp>
        <p:nvSpPr>
          <p:cNvPr id="4" name="Slide Number Placeholder 3"/>
          <p:cNvSpPr>
            <a:spLocks noGrp="1"/>
          </p:cNvSpPr>
          <p:nvPr>
            <p:ph type="sldNum" sz="quarter" idx="10"/>
          </p:nvPr>
        </p:nvSpPr>
        <p:spPr/>
        <p:txBody>
          <a:bodyPr/>
          <a:lstStyle/>
          <a:p>
            <a:fld id="{EDCFA3CB-64EA-422B-9246-51E1258C726B}" type="slidenum">
              <a:rPr lang="en-US" smtClean="0"/>
              <a:t>7</a:t>
            </a:fld>
            <a:endParaRPr lang="en-US"/>
          </a:p>
        </p:txBody>
      </p:sp>
    </p:spTree>
    <p:extLst>
      <p:ext uri="{BB962C8B-B14F-4D97-AF65-F5344CB8AC3E}">
        <p14:creationId xmlns:p14="http://schemas.microsoft.com/office/powerpoint/2010/main" val="174023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8</a:t>
            </a:fld>
            <a:endParaRPr lang="en-US"/>
          </a:p>
        </p:txBody>
      </p:sp>
    </p:spTree>
    <p:extLst>
      <p:ext uri="{BB962C8B-B14F-4D97-AF65-F5344CB8AC3E}">
        <p14:creationId xmlns:p14="http://schemas.microsoft.com/office/powerpoint/2010/main" val="2406075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9</a:t>
            </a:fld>
            <a:endParaRPr lang="en-US"/>
          </a:p>
        </p:txBody>
      </p:sp>
    </p:spTree>
    <p:extLst>
      <p:ext uri="{BB962C8B-B14F-4D97-AF65-F5344CB8AC3E}">
        <p14:creationId xmlns:p14="http://schemas.microsoft.com/office/powerpoint/2010/main" val="3145107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10</a:t>
            </a:fld>
            <a:endParaRPr lang="en-US"/>
          </a:p>
        </p:txBody>
      </p:sp>
    </p:spTree>
    <p:extLst>
      <p:ext uri="{BB962C8B-B14F-4D97-AF65-F5344CB8AC3E}">
        <p14:creationId xmlns:p14="http://schemas.microsoft.com/office/powerpoint/2010/main" val="295232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11</a:t>
            </a:fld>
            <a:endParaRPr lang="en-US"/>
          </a:p>
        </p:txBody>
      </p:sp>
    </p:spTree>
    <p:extLst>
      <p:ext uri="{BB962C8B-B14F-4D97-AF65-F5344CB8AC3E}">
        <p14:creationId xmlns:p14="http://schemas.microsoft.com/office/powerpoint/2010/main" val="236883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19</a:t>
            </a:fld>
            <a:endParaRPr lang="en-US"/>
          </a:p>
        </p:txBody>
      </p:sp>
    </p:spTree>
    <p:extLst>
      <p:ext uri="{BB962C8B-B14F-4D97-AF65-F5344CB8AC3E}">
        <p14:creationId xmlns:p14="http://schemas.microsoft.com/office/powerpoint/2010/main" val="202434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26</a:t>
            </a:fld>
            <a:endParaRPr lang="en-US"/>
          </a:p>
        </p:txBody>
      </p:sp>
    </p:spTree>
    <p:extLst>
      <p:ext uri="{BB962C8B-B14F-4D97-AF65-F5344CB8AC3E}">
        <p14:creationId xmlns:p14="http://schemas.microsoft.com/office/powerpoint/2010/main" val="192821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BD723-70DB-4C9F-A076-51D1D6BB786E}" type="slidenum">
              <a:rPr lang="en-US" smtClean="0"/>
              <a:t>28</a:t>
            </a:fld>
            <a:endParaRPr lang="en-US"/>
          </a:p>
        </p:txBody>
      </p:sp>
    </p:spTree>
    <p:extLst>
      <p:ext uri="{BB962C8B-B14F-4D97-AF65-F5344CB8AC3E}">
        <p14:creationId xmlns:p14="http://schemas.microsoft.com/office/powerpoint/2010/main" val="3598602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3"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Rectangle 5"/>
          <p:cNvSpPr>
            <a:spLocks noChangeArrowheads="1"/>
          </p:cNvSpPr>
          <p:nvPr/>
        </p:nvSpPr>
        <p:spPr bwMode="black">
          <a:xfrm>
            <a:off x="101600" y="6707206"/>
            <a:ext cx="366184" cy="90487"/>
          </a:xfrm>
          <a:prstGeom prst="rect">
            <a:avLst/>
          </a:prstGeom>
          <a:noFill/>
          <a:ln w="9525">
            <a:noFill/>
            <a:miter lim="800000"/>
            <a:headEnd/>
            <a:tailEnd/>
          </a:ln>
        </p:spPr>
        <p:txBody>
          <a:bodyPr lIns="0" tIns="0" rIns="0" bIns="0" anchor="b"/>
          <a:lstStyle/>
          <a:p>
            <a:pPr algn="ctr" defTabSz="925513" eaLnBrk="1" hangingPunct="1">
              <a:lnSpc>
                <a:spcPct val="85000"/>
              </a:lnSpc>
              <a:spcBef>
                <a:spcPct val="0"/>
              </a:spcBef>
              <a:spcAft>
                <a:spcPct val="30000"/>
              </a:spcAft>
              <a:buClrTx/>
              <a:buFontTx/>
              <a:buNone/>
              <a:defRPr/>
            </a:pPr>
            <a:fld id="{770DB0AD-893C-4BF3-8004-6AB2EF27F05F}" type="slidenum">
              <a:rPr lang="zh-CN" altLang="en-US" sz="800">
                <a:solidFill>
                  <a:schemeClr val="hlink"/>
                </a:solidFill>
                <a:latin typeface="Arial" charset="0"/>
                <a:ea typeface="宋体" pitchFamily="2" charset="-122"/>
                <a:cs typeface="Arial" charset="0"/>
              </a:rPr>
              <a:pPr algn="ctr" defTabSz="925513" eaLnBrk="1" hangingPunct="1">
                <a:lnSpc>
                  <a:spcPct val="85000"/>
                </a:lnSpc>
                <a:spcBef>
                  <a:spcPct val="0"/>
                </a:spcBef>
                <a:spcAft>
                  <a:spcPct val="30000"/>
                </a:spcAft>
                <a:buClrTx/>
                <a:buFontTx/>
                <a:buNone/>
                <a:defRPr/>
              </a:pPr>
              <a:t>‹#›</a:t>
            </a:fld>
            <a:endParaRPr lang="en-US" altLang="zh-CN" sz="800">
              <a:solidFill>
                <a:schemeClr val="hlink"/>
              </a:solidFill>
              <a:latin typeface="Arial" charset="0"/>
              <a:ea typeface="宋体" pitchFamily="2" charset="-122"/>
              <a:cs typeface="Arial" charset="0"/>
            </a:endParaRPr>
          </a:p>
        </p:txBody>
      </p:sp>
      <p:sp>
        <p:nvSpPr>
          <p:cNvPr id="4640770" name="Rectangle 2"/>
          <p:cNvSpPr>
            <a:spLocks noGrp="1" noChangeArrowheads="1"/>
          </p:cNvSpPr>
          <p:nvPr>
            <p:ph type="ctrTitle" sz="quarter"/>
          </p:nvPr>
        </p:nvSpPr>
        <p:spPr>
          <a:xfrm>
            <a:off x="673102" y="1600203"/>
            <a:ext cx="10807700" cy="1155700"/>
          </a:xfrm>
        </p:spPr>
        <p:txBody>
          <a:bodyPr lIns="0" rIns="0"/>
          <a:lstStyle>
            <a:lvl1pPr>
              <a:lnSpc>
                <a:spcPct val="90000"/>
              </a:lnSpc>
              <a:defRPr sz="3200">
                <a:cs typeface="Arial" pitchFamily="34" charset="0"/>
              </a:defRPr>
            </a:lvl1pPr>
          </a:lstStyle>
          <a:p>
            <a:r>
              <a:rPr lang="en-US"/>
              <a:t>Click to edit Master title style</a:t>
            </a:r>
          </a:p>
        </p:txBody>
      </p:sp>
      <p:sp>
        <p:nvSpPr>
          <p:cNvPr id="4640771" name="Rectangle 3"/>
          <p:cNvSpPr>
            <a:spLocks noGrp="1" noChangeArrowheads="1"/>
          </p:cNvSpPr>
          <p:nvPr>
            <p:ph type="subTitle" sz="quarter" idx="1"/>
          </p:nvPr>
        </p:nvSpPr>
        <p:spPr bwMode="white">
          <a:xfrm>
            <a:off x="673102" y="2849580"/>
            <a:ext cx="10807700" cy="276999"/>
          </a:xfrm>
        </p:spPr>
        <p:txBody>
          <a:bodyPr lIns="0" tIns="0" rIns="0" bIns="0"/>
          <a:lstStyle>
            <a:lvl1pPr marL="0" indent="0">
              <a:spcBef>
                <a:spcPct val="0"/>
              </a:spcBef>
              <a:buClrTx/>
              <a:buFontTx/>
              <a:buNone/>
              <a:defRPr sz="2000">
                <a:solidFill>
                  <a:schemeClr val="accent2"/>
                </a:solidFill>
              </a:defRPr>
            </a:lvl1pPr>
          </a:lstStyle>
          <a:p>
            <a:r>
              <a:rPr lang="en-US"/>
              <a:t>Click to edit Master subtitle style</a:t>
            </a:r>
          </a:p>
        </p:txBody>
      </p:sp>
    </p:spTree>
    <p:extLst>
      <p:ext uri="{BB962C8B-B14F-4D97-AF65-F5344CB8AC3E}">
        <p14:creationId xmlns:p14="http://schemas.microsoft.com/office/powerpoint/2010/main" val="1017782485"/>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549111" y="1143000"/>
            <a:ext cx="4338111" cy="17338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398626"/>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
            <a:ext cx="2844800" cy="24336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78609" y="1"/>
            <a:ext cx="2260619" cy="24336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74603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3"/>
            <a:ext cx="9652000" cy="825500"/>
          </a:xfrm>
        </p:spPr>
        <p:txBody>
          <a:bodyPr/>
          <a:lstStyle/>
          <a:p>
            <a:r>
              <a:rPr lang="en-US"/>
              <a:t>Click to edit Master title style</a:t>
            </a:r>
          </a:p>
        </p:txBody>
      </p:sp>
      <p:sp>
        <p:nvSpPr>
          <p:cNvPr id="3" name="Table Placeholder 2"/>
          <p:cNvSpPr>
            <a:spLocks noGrp="1"/>
          </p:cNvSpPr>
          <p:nvPr>
            <p:ph type="tbl" idx="1"/>
          </p:nvPr>
        </p:nvSpPr>
        <p:spPr>
          <a:xfrm>
            <a:off x="508000" y="1143000"/>
            <a:ext cx="11379200" cy="397032"/>
          </a:xfrm>
        </p:spPr>
        <p:txBody>
          <a:bodyPr/>
          <a:lstStyle/>
          <a:p>
            <a:pPr lvl="0"/>
            <a:r>
              <a:rPr lang="en-US" noProof="0"/>
              <a:t>Click icon to add table</a:t>
            </a:r>
          </a:p>
        </p:txBody>
      </p:sp>
    </p:spTree>
    <p:extLst>
      <p:ext uri="{BB962C8B-B14F-4D97-AF65-F5344CB8AC3E}">
        <p14:creationId xmlns:p14="http://schemas.microsoft.com/office/powerpoint/2010/main" val="3760706283"/>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
            <a:ext cx="9652000" cy="825500"/>
          </a:xfrm>
        </p:spPr>
        <p:txBody>
          <a:bodyPr/>
          <a:lstStyle/>
          <a:p>
            <a:r>
              <a:rPr lang="en-US"/>
              <a:t>Click to edit Master title style</a:t>
            </a:r>
          </a:p>
        </p:txBody>
      </p:sp>
      <p:sp>
        <p:nvSpPr>
          <p:cNvPr id="3" name="Text Placeholder 2"/>
          <p:cNvSpPr>
            <a:spLocks noGrp="1"/>
          </p:cNvSpPr>
          <p:nvPr>
            <p:ph type="body" sz="half" idx="1"/>
          </p:nvPr>
        </p:nvSpPr>
        <p:spPr>
          <a:xfrm>
            <a:off x="508000" y="1143000"/>
            <a:ext cx="5588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99200" y="1143000"/>
            <a:ext cx="5588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99200" y="1863727"/>
            <a:ext cx="5588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1334120"/>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
            <a:ext cx="9652000" cy="825500"/>
          </a:xfrm>
        </p:spPr>
        <p:txBody>
          <a:bodyPr/>
          <a:lstStyle/>
          <a:p>
            <a:r>
              <a:rPr lang="en-US"/>
              <a:t>Click to edit Master title style</a:t>
            </a:r>
          </a:p>
        </p:txBody>
      </p:sp>
      <p:sp>
        <p:nvSpPr>
          <p:cNvPr id="3" name="Text Placeholder 2"/>
          <p:cNvSpPr>
            <a:spLocks noGrp="1"/>
          </p:cNvSpPr>
          <p:nvPr>
            <p:ph type="body" sz="half" idx="1"/>
          </p:nvPr>
        </p:nvSpPr>
        <p:spPr>
          <a:xfrm>
            <a:off x="508000" y="1143000"/>
            <a:ext cx="5588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143000"/>
            <a:ext cx="5588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5498531"/>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3"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Rectangle 5"/>
          <p:cNvSpPr>
            <a:spLocks noChangeArrowheads="1"/>
          </p:cNvSpPr>
          <p:nvPr/>
        </p:nvSpPr>
        <p:spPr bwMode="black">
          <a:xfrm>
            <a:off x="101600" y="6707206"/>
            <a:ext cx="366184" cy="90487"/>
          </a:xfrm>
          <a:prstGeom prst="rect">
            <a:avLst/>
          </a:prstGeom>
          <a:noFill/>
          <a:ln w="9525">
            <a:noFill/>
            <a:miter lim="800000"/>
            <a:headEnd/>
            <a:tailEnd/>
          </a:ln>
        </p:spPr>
        <p:txBody>
          <a:bodyPr lIns="0" tIns="0" rIns="0" bIns="0" anchor="b"/>
          <a:lstStyle/>
          <a:p>
            <a:pPr algn="ctr" defTabSz="925513" eaLnBrk="1" hangingPunct="1">
              <a:lnSpc>
                <a:spcPct val="85000"/>
              </a:lnSpc>
              <a:spcBef>
                <a:spcPct val="0"/>
              </a:spcBef>
              <a:spcAft>
                <a:spcPct val="30000"/>
              </a:spcAft>
              <a:buClrTx/>
              <a:buFontTx/>
              <a:buNone/>
              <a:defRPr/>
            </a:pPr>
            <a:fld id="{770DB0AD-893C-4BF3-8004-6AB2EF27F05F}" type="slidenum">
              <a:rPr lang="zh-CN" altLang="en-US" sz="800">
                <a:solidFill>
                  <a:schemeClr val="hlink"/>
                </a:solidFill>
                <a:latin typeface="Arial" charset="0"/>
                <a:ea typeface="宋体" pitchFamily="2" charset="-122"/>
                <a:cs typeface="Arial" charset="0"/>
              </a:rPr>
              <a:pPr algn="ctr" defTabSz="925513" eaLnBrk="1" hangingPunct="1">
                <a:lnSpc>
                  <a:spcPct val="85000"/>
                </a:lnSpc>
                <a:spcBef>
                  <a:spcPct val="0"/>
                </a:spcBef>
                <a:spcAft>
                  <a:spcPct val="30000"/>
                </a:spcAft>
                <a:buClrTx/>
                <a:buFontTx/>
                <a:buNone/>
                <a:defRPr/>
              </a:pPr>
              <a:t>‹#›</a:t>
            </a:fld>
            <a:endParaRPr lang="en-US" altLang="zh-CN" sz="800">
              <a:solidFill>
                <a:schemeClr val="hlink"/>
              </a:solidFill>
              <a:latin typeface="Arial" charset="0"/>
              <a:ea typeface="宋体" pitchFamily="2" charset="-122"/>
              <a:cs typeface="Arial" charset="0"/>
            </a:endParaRPr>
          </a:p>
        </p:txBody>
      </p:sp>
      <p:sp>
        <p:nvSpPr>
          <p:cNvPr id="4640770" name="Rectangle 2"/>
          <p:cNvSpPr>
            <a:spLocks noGrp="1" noChangeArrowheads="1"/>
          </p:cNvSpPr>
          <p:nvPr>
            <p:ph type="ctrTitle" sz="quarter"/>
          </p:nvPr>
        </p:nvSpPr>
        <p:spPr>
          <a:xfrm>
            <a:off x="673102" y="1600203"/>
            <a:ext cx="10807700" cy="1155700"/>
          </a:xfrm>
        </p:spPr>
        <p:txBody>
          <a:bodyPr lIns="0" rIns="0"/>
          <a:lstStyle>
            <a:lvl1pPr>
              <a:lnSpc>
                <a:spcPct val="90000"/>
              </a:lnSpc>
              <a:defRPr sz="3200">
                <a:cs typeface="Arial" pitchFamily="34" charset="0"/>
              </a:defRPr>
            </a:lvl1pPr>
          </a:lstStyle>
          <a:p>
            <a:r>
              <a:rPr lang="en-US"/>
              <a:t>Click to edit Master title style</a:t>
            </a:r>
          </a:p>
        </p:txBody>
      </p:sp>
      <p:sp>
        <p:nvSpPr>
          <p:cNvPr id="4640771" name="Rectangle 3"/>
          <p:cNvSpPr>
            <a:spLocks noGrp="1" noChangeArrowheads="1"/>
          </p:cNvSpPr>
          <p:nvPr>
            <p:ph type="subTitle" sz="quarter" idx="1"/>
          </p:nvPr>
        </p:nvSpPr>
        <p:spPr bwMode="white">
          <a:xfrm>
            <a:off x="673102" y="2849580"/>
            <a:ext cx="10807700" cy="276999"/>
          </a:xfrm>
        </p:spPr>
        <p:txBody>
          <a:bodyPr lIns="0" tIns="0" rIns="0" bIns="0"/>
          <a:lstStyle>
            <a:lvl1pPr marL="0" indent="0">
              <a:spcBef>
                <a:spcPct val="0"/>
              </a:spcBef>
              <a:buClrTx/>
              <a:buFontTx/>
              <a:buNone/>
              <a:defRPr sz="2000">
                <a:solidFill>
                  <a:schemeClr val="accent2"/>
                </a:solidFill>
              </a:defRPr>
            </a:lvl1pPr>
          </a:lstStyle>
          <a:p>
            <a:r>
              <a:rPr lang="en-US"/>
              <a:t>Click to edit Master subtitle style</a:t>
            </a:r>
          </a:p>
        </p:txBody>
      </p:sp>
    </p:spTree>
    <p:extLst>
      <p:ext uri="{BB962C8B-B14F-4D97-AF65-F5344CB8AC3E}">
        <p14:creationId xmlns:p14="http://schemas.microsoft.com/office/powerpoint/2010/main" val="2667454584"/>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08000" y="1143000"/>
            <a:ext cx="113792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7181196"/>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4037568"/>
            <a:ext cx="1036320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8111844"/>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143017"/>
            <a:ext cx="5588000" cy="18097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143017"/>
            <a:ext cx="5588000" cy="18097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9036746"/>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750144"/>
            <a:ext cx="538691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97"/>
            <a:ext cx="5386917" cy="15865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1750144"/>
            <a:ext cx="5389033"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174897"/>
            <a:ext cx="5389033" cy="15865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06194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08000" y="1143000"/>
            <a:ext cx="113792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0666547"/>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81475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363941"/>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70"/>
            <a:ext cx="6815667" cy="20651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1"/>
            <a:ext cx="4011084"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60482"/>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94"/>
            <a:ext cx="73152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7"/>
            <a:ext cx="73152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47999214"/>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549111" y="1143000"/>
            <a:ext cx="4338111" cy="17338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047337"/>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
            <a:ext cx="2844800" cy="24336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78609" y="1"/>
            <a:ext cx="2260619" cy="24336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0766869"/>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3"/>
            <a:ext cx="9652000" cy="825500"/>
          </a:xfrm>
        </p:spPr>
        <p:txBody>
          <a:bodyPr/>
          <a:lstStyle/>
          <a:p>
            <a:r>
              <a:rPr lang="en-US"/>
              <a:t>Click to edit Master title style</a:t>
            </a:r>
          </a:p>
        </p:txBody>
      </p:sp>
      <p:sp>
        <p:nvSpPr>
          <p:cNvPr id="3" name="Table Placeholder 2"/>
          <p:cNvSpPr>
            <a:spLocks noGrp="1"/>
          </p:cNvSpPr>
          <p:nvPr>
            <p:ph type="tbl" idx="1"/>
          </p:nvPr>
        </p:nvSpPr>
        <p:spPr>
          <a:xfrm>
            <a:off x="508000" y="1143000"/>
            <a:ext cx="11379200" cy="397032"/>
          </a:xfrm>
        </p:spPr>
        <p:txBody>
          <a:bodyPr/>
          <a:lstStyle/>
          <a:p>
            <a:pPr lvl="0"/>
            <a:r>
              <a:rPr lang="en-US" noProof="0"/>
              <a:t>Click icon to add table</a:t>
            </a:r>
          </a:p>
        </p:txBody>
      </p:sp>
    </p:spTree>
    <p:extLst>
      <p:ext uri="{BB962C8B-B14F-4D97-AF65-F5344CB8AC3E}">
        <p14:creationId xmlns:p14="http://schemas.microsoft.com/office/powerpoint/2010/main" val="1426104554"/>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
            <a:ext cx="9652000" cy="825500"/>
          </a:xfrm>
        </p:spPr>
        <p:txBody>
          <a:bodyPr/>
          <a:lstStyle/>
          <a:p>
            <a:r>
              <a:rPr lang="en-US"/>
              <a:t>Click to edit Master title style</a:t>
            </a:r>
          </a:p>
        </p:txBody>
      </p:sp>
      <p:sp>
        <p:nvSpPr>
          <p:cNvPr id="3" name="Text Placeholder 2"/>
          <p:cNvSpPr>
            <a:spLocks noGrp="1"/>
          </p:cNvSpPr>
          <p:nvPr>
            <p:ph type="body" sz="half" idx="1"/>
          </p:nvPr>
        </p:nvSpPr>
        <p:spPr>
          <a:xfrm>
            <a:off x="508000" y="1143000"/>
            <a:ext cx="5588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99200" y="1143000"/>
            <a:ext cx="5588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99200" y="1863727"/>
            <a:ext cx="5588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416685"/>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
            <a:ext cx="9652000" cy="825500"/>
          </a:xfrm>
        </p:spPr>
        <p:txBody>
          <a:bodyPr/>
          <a:lstStyle/>
          <a:p>
            <a:r>
              <a:rPr lang="en-US"/>
              <a:t>Click to edit Master title style</a:t>
            </a:r>
          </a:p>
        </p:txBody>
      </p:sp>
      <p:sp>
        <p:nvSpPr>
          <p:cNvPr id="3" name="Text Placeholder 2"/>
          <p:cNvSpPr>
            <a:spLocks noGrp="1"/>
          </p:cNvSpPr>
          <p:nvPr>
            <p:ph type="body" sz="half" idx="1"/>
          </p:nvPr>
        </p:nvSpPr>
        <p:spPr>
          <a:xfrm>
            <a:off x="508000" y="1143000"/>
            <a:ext cx="5588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143000"/>
            <a:ext cx="5588000" cy="1558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366538"/>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4037568"/>
            <a:ext cx="1036320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512351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143017"/>
            <a:ext cx="5588000" cy="18097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143017"/>
            <a:ext cx="5588000" cy="18097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40235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750144"/>
            <a:ext cx="538691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97"/>
            <a:ext cx="5386917" cy="15865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1750144"/>
            <a:ext cx="5389033"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174897"/>
            <a:ext cx="5389033" cy="15865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534948"/>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44235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2991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70"/>
            <a:ext cx="6815667" cy="20651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1"/>
            <a:ext cx="4011084"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3725272"/>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94"/>
            <a:ext cx="73152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7"/>
            <a:ext cx="73152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880112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png"/><Relationship Id="rId2" Type="http://schemas.openxmlformats.org/officeDocument/2006/relationships/slideLayout" Target="../slideLayouts/slideLayout16.xml"/><Relationship Id="rId16" Type="http://schemas.openxmlformats.org/officeDocument/2006/relationships/image" Target="../media/image3.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7" name="Picture 3" descr="FIC-PPT-Template-Format-top"/>
          <p:cNvPicPr>
            <a:picLocks noChangeAspect="1" noChangeArrowheads="1"/>
          </p:cNvPicPr>
          <p:nvPr/>
        </p:nvPicPr>
        <p:blipFill>
          <a:blip r:embed="rId16" cstate="print">
            <a:extLst>
              <a:ext uri="{28A0092B-C50C-407E-A947-70E740481C1C}">
                <a14:useLocalDpi xmlns:a14="http://schemas.microsoft.com/office/drawing/2010/main"/>
              </a:ext>
            </a:extLst>
          </a:blip>
          <a:srcRect/>
          <a:stretch>
            <a:fillRect/>
          </a:stretch>
        </p:blipFill>
        <p:spPr bwMode="auto">
          <a:xfrm>
            <a:off x="0" y="0"/>
            <a:ext cx="12192000" cy="914400"/>
          </a:xfrm>
          <a:prstGeom prst="rect">
            <a:avLst/>
          </a:prstGeom>
          <a:noFill/>
          <a:ln w="9525">
            <a:noFill/>
            <a:miter lim="800000"/>
            <a:headEnd/>
            <a:tailEnd/>
          </a:ln>
        </p:spPr>
      </p:pic>
      <p:sp>
        <p:nvSpPr>
          <p:cNvPr id="1028" name="Rectangle 4"/>
          <p:cNvSpPr>
            <a:spLocks noGrp="1" noChangeArrowheads="1"/>
          </p:cNvSpPr>
          <p:nvPr>
            <p:ph type="body" idx="1"/>
          </p:nvPr>
        </p:nvSpPr>
        <p:spPr bwMode="gray">
          <a:xfrm>
            <a:off x="508000" y="1143000"/>
            <a:ext cx="11379200" cy="13003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p:txBody>
      </p:sp>
      <p:sp>
        <p:nvSpPr>
          <p:cNvPr id="1029" name="Rectangle 5"/>
          <p:cNvSpPr>
            <a:spLocks noGrp="1" noChangeArrowheads="1"/>
          </p:cNvSpPr>
          <p:nvPr>
            <p:ph type="title"/>
          </p:nvPr>
        </p:nvSpPr>
        <p:spPr bwMode="white">
          <a:xfrm>
            <a:off x="508000" y="3"/>
            <a:ext cx="9652000" cy="825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p>
            <a:pPr lvl="0"/>
            <a:r>
              <a:rPr lang="en-US" altLang="zh-CN"/>
              <a:t>Click to edit Master title style</a:t>
            </a:r>
          </a:p>
        </p:txBody>
      </p:sp>
      <p:sp>
        <p:nvSpPr>
          <p:cNvPr id="4639751" name="Rectangle 7"/>
          <p:cNvSpPr>
            <a:spLocks noChangeArrowheads="1"/>
          </p:cNvSpPr>
          <p:nvPr/>
        </p:nvSpPr>
        <p:spPr bwMode="black">
          <a:xfrm>
            <a:off x="101600" y="6707206"/>
            <a:ext cx="366184" cy="90487"/>
          </a:xfrm>
          <a:prstGeom prst="rect">
            <a:avLst/>
          </a:prstGeom>
          <a:noFill/>
          <a:ln w="9525">
            <a:noFill/>
            <a:miter lim="800000"/>
            <a:headEnd/>
            <a:tailEnd/>
          </a:ln>
        </p:spPr>
        <p:txBody>
          <a:bodyPr lIns="0" tIns="0" rIns="0" bIns="0" anchor="b"/>
          <a:lstStyle/>
          <a:p>
            <a:pPr algn="ctr" defTabSz="925513" eaLnBrk="1" hangingPunct="1">
              <a:lnSpc>
                <a:spcPct val="85000"/>
              </a:lnSpc>
              <a:spcBef>
                <a:spcPct val="0"/>
              </a:spcBef>
              <a:spcAft>
                <a:spcPct val="30000"/>
              </a:spcAft>
              <a:buClrTx/>
              <a:buFontTx/>
              <a:buNone/>
              <a:defRPr/>
            </a:pPr>
            <a:fld id="{A262D726-3B3D-4035-BDAE-A17BCC58EA64}" type="slidenum">
              <a:rPr lang="zh-CN" altLang="en-US" sz="800">
                <a:solidFill>
                  <a:schemeClr val="hlink"/>
                </a:solidFill>
                <a:latin typeface="Arial" charset="0"/>
                <a:ea typeface="宋体" pitchFamily="2" charset="-122"/>
                <a:cs typeface="Arial" charset="0"/>
              </a:rPr>
              <a:pPr algn="ctr" defTabSz="925513" eaLnBrk="1" hangingPunct="1">
                <a:lnSpc>
                  <a:spcPct val="85000"/>
                </a:lnSpc>
                <a:spcBef>
                  <a:spcPct val="0"/>
                </a:spcBef>
                <a:spcAft>
                  <a:spcPct val="30000"/>
                </a:spcAft>
                <a:buClrTx/>
                <a:buFontTx/>
                <a:buNone/>
                <a:defRPr/>
              </a:pPr>
              <a:t>‹#›</a:t>
            </a:fld>
            <a:endParaRPr lang="en-US" altLang="zh-CN" sz="800">
              <a:solidFill>
                <a:schemeClr val="hlink"/>
              </a:solidFill>
              <a:latin typeface="Arial" charset="0"/>
              <a:ea typeface="宋体" pitchFamily="2" charset="-122"/>
              <a:cs typeface="Arial" charset="0"/>
            </a:endParaRPr>
          </a:p>
        </p:txBody>
      </p:sp>
    </p:spTree>
    <p:extLst>
      <p:ext uri="{BB962C8B-B14F-4D97-AF65-F5344CB8AC3E}">
        <p14:creationId xmlns:p14="http://schemas.microsoft.com/office/powerpoint/2010/main" val="1800973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wipe dir="r"/>
  </p:transition>
  <p:txStyles>
    <p:title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p:titleStyle>
    <p:bodyStyle>
      <a:lvl1pPr marL="233363" indent="-233363" algn="l" defTabSz="158750" rtl="0" eaLnBrk="1" fontAlgn="base" hangingPunct="1">
        <a:lnSpc>
          <a:spcPct val="90000"/>
        </a:lnSpc>
        <a:spcBef>
          <a:spcPct val="55000"/>
        </a:spcBef>
        <a:spcAft>
          <a:spcPct val="0"/>
        </a:spcAft>
        <a:buClr>
          <a:schemeClr val="tx1"/>
        </a:buClr>
        <a:buFont typeface="Arial" pitchFamily="34" charset="0"/>
        <a:buChar char="»"/>
        <a:defRPr sz="2200">
          <a:solidFill>
            <a:schemeClr val="tx1"/>
          </a:solidFill>
          <a:latin typeface="+mn-lt"/>
          <a:ea typeface="+mn-ea"/>
          <a:cs typeface="+mn-cs"/>
        </a:defRPr>
      </a:lvl1pPr>
      <a:lvl2pPr marL="574675" indent="-227013" algn="l" defTabSz="158750" rtl="0" eaLnBrk="1" fontAlgn="base" hangingPunct="1">
        <a:lnSpc>
          <a:spcPct val="90000"/>
        </a:lnSpc>
        <a:spcBef>
          <a:spcPct val="25000"/>
        </a:spcBef>
        <a:spcAft>
          <a:spcPct val="0"/>
        </a:spcAft>
        <a:buClr>
          <a:schemeClr val="tx1"/>
        </a:buClr>
        <a:buFont typeface="Arial" pitchFamily="34" charset="0"/>
        <a:buChar char="»"/>
        <a:defRPr sz="2000">
          <a:solidFill>
            <a:schemeClr val="tx1"/>
          </a:solidFill>
          <a:latin typeface="+mn-lt"/>
          <a:cs typeface="+mn-cs"/>
        </a:defRPr>
      </a:lvl2pPr>
      <a:lvl3pPr marL="858838" indent="-169863" algn="l" defTabSz="158750" rtl="0" eaLnBrk="1" fontAlgn="base" hangingPunct="1">
        <a:lnSpc>
          <a:spcPct val="90000"/>
        </a:lnSpc>
        <a:spcBef>
          <a:spcPct val="15000"/>
        </a:spcBef>
        <a:spcAft>
          <a:spcPct val="0"/>
        </a:spcAft>
        <a:buClr>
          <a:schemeClr val="tx1"/>
        </a:buClr>
        <a:buSzPct val="90000"/>
        <a:buFont typeface="Arial" pitchFamily="34" charset="0"/>
        <a:buChar char="»"/>
        <a:defRPr>
          <a:solidFill>
            <a:schemeClr val="tx1"/>
          </a:solidFill>
          <a:latin typeface="+mn-lt"/>
          <a:cs typeface="+mn-cs"/>
        </a:defRPr>
      </a:lvl3pPr>
      <a:lvl4pPr marL="1139825" indent="-166688"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chemeClr val="tx1"/>
          </a:solidFill>
          <a:latin typeface="+mn-lt"/>
          <a:cs typeface="+mn-cs"/>
        </a:defRPr>
      </a:lvl4pPr>
      <a:lvl5pPr marL="14684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5pPr>
      <a:lvl6pPr marL="19256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6pPr>
      <a:lvl7pPr marL="23828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7pPr>
      <a:lvl8pPr marL="28400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8pPr>
      <a:lvl9pPr marL="32972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FIC-PPT-Template-Format-base"/>
          <p:cNvPicPr>
            <a:picLocks noChangeAspect="1" noChangeArrowheads="1"/>
          </p:cNvPicPr>
          <p:nvPr/>
        </p:nvPicPr>
        <p:blipFill>
          <a:blip r:embed="rId16" cstate="print">
            <a:extLst>
              <a:ext uri="{28A0092B-C50C-407E-A947-70E740481C1C}">
                <a14:useLocalDpi xmlns:a14="http://schemas.microsoft.com/office/drawing/2010/main"/>
              </a:ext>
            </a:extLst>
          </a:blip>
          <a:srcRect/>
          <a:stretch>
            <a:fillRect/>
          </a:stretch>
        </p:blipFill>
        <p:spPr bwMode="white">
          <a:xfrm>
            <a:off x="4234" y="917583"/>
            <a:ext cx="12187767" cy="5940425"/>
          </a:xfrm>
          <a:prstGeom prst="rect">
            <a:avLst/>
          </a:prstGeom>
          <a:noFill/>
          <a:ln w="9525">
            <a:noFill/>
            <a:miter lim="800000"/>
            <a:headEnd/>
            <a:tailEnd/>
          </a:ln>
        </p:spPr>
      </p:pic>
      <p:pic>
        <p:nvPicPr>
          <p:cNvPr id="1027" name="Picture 3" descr="FIC-PPT-Template-Format-top"/>
          <p:cNvPicPr>
            <a:picLocks noChangeAspect="1" noChangeArrowheads="1"/>
          </p:cNvPicPr>
          <p:nvPr/>
        </p:nvPicPr>
        <p:blipFill>
          <a:blip r:embed="rId17" cstate="print">
            <a:extLst>
              <a:ext uri="{28A0092B-C50C-407E-A947-70E740481C1C}">
                <a14:useLocalDpi xmlns:a14="http://schemas.microsoft.com/office/drawing/2010/main"/>
              </a:ext>
            </a:extLst>
          </a:blip>
          <a:srcRect/>
          <a:stretch>
            <a:fillRect/>
          </a:stretch>
        </p:blipFill>
        <p:spPr bwMode="auto">
          <a:xfrm>
            <a:off x="0" y="0"/>
            <a:ext cx="12192000" cy="914400"/>
          </a:xfrm>
          <a:prstGeom prst="rect">
            <a:avLst/>
          </a:prstGeom>
          <a:noFill/>
          <a:ln w="9525">
            <a:noFill/>
            <a:miter lim="800000"/>
            <a:headEnd/>
            <a:tailEnd/>
          </a:ln>
        </p:spPr>
      </p:pic>
      <p:sp>
        <p:nvSpPr>
          <p:cNvPr id="1028" name="Rectangle 4"/>
          <p:cNvSpPr>
            <a:spLocks noGrp="1" noChangeArrowheads="1"/>
          </p:cNvSpPr>
          <p:nvPr>
            <p:ph type="body" idx="1"/>
          </p:nvPr>
        </p:nvSpPr>
        <p:spPr bwMode="gray">
          <a:xfrm>
            <a:off x="508000" y="1143000"/>
            <a:ext cx="11379200" cy="13003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p:txBody>
      </p:sp>
      <p:sp>
        <p:nvSpPr>
          <p:cNvPr id="1029" name="Rectangle 5"/>
          <p:cNvSpPr>
            <a:spLocks noGrp="1" noChangeArrowheads="1"/>
          </p:cNvSpPr>
          <p:nvPr>
            <p:ph type="title"/>
          </p:nvPr>
        </p:nvSpPr>
        <p:spPr bwMode="white">
          <a:xfrm>
            <a:off x="508000" y="3"/>
            <a:ext cx="9652000" cy="825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p>
            <a:pPr lvl="0"/>
            <a:r>
              <a:rPr lang="en-US" altLang="zh-CN"/>
              <a:t>Click to edit Master title style</a:t>
            </a:r>
          </a:p>
        </p:txBody>
      </p:sp>
      <p:sp>
        <p:nvSpPr>
          <p:cNvPr id="4639751" name="Rectangle 7"/>
          <p:cNvSpPr>
            <a:spLocks noChangeArrowheads="1"/>
          </p:cNvSpPr>
          <p:nvPr/>
        </p:nvSpPr>
        <p:spPr bwMode="black">
          <a:xfrm>
            <a:off x="101600" y="6707206"/>
            <a:ext cx="366184" cy="90487"/>
          </a:xfrm>
          <a:prstGeom prst="rect">
            <a:avLst/>
          </a:prstGeom>
          <a:noFill/>
          <a:ln w="9525">
            <a:noFill/>
            <a:miter lim="800000"/>
            <a:headEnd/>
            <a:tailEnd/>
          </a:ln>
        </p:spPr>
        <p:txBody>
          <a:bodyPr lIns="0" tIns="0" rIns="0" bIns="0" anchor="b"/>
          <a:lstStyle/>
          <a:p>
            <a:pPr algn="ctr" defTabSz="925513" eaLnBrk="1" hangingPunct="1">
              <a:lnSpc>
                <a:spcPct val="85000"/>
              </a:lnSpc>
              <a:spcBef>
                <a:spcPct val="0"/>
              </a:spcBef>
              <a:spcAft>
                <a:spcPct val="30000"/>
              </a:spcAft>
              <a:buClrTx/>
              <a:buFontTx/>
              <a:buNone/>
              <a:defRPr/>
            </a:pPr>
            <a:fld id="{A262D726-3B3D-4035-BDAE-A17BCC58EA64}" type="slidenum">
              <a:rPr lang="zh-CN" altLang="en-US" sz="800">
                <a:solidFill>
                  <a:schemeClr val="hlink"/>
                </a:solidFill>
                <a:latin typeface="Arial" charset="0"/>
                <a:ea typeface="宋体" pitchFamily="2" charset="-122"/>
                <a:cs typeface="Arial" charset="0"/>
              </a:rPr>
              <a:pPr algn="ctr" defTabSz="925513" eaLnBrk="1" hangingPunct="1">
                <a:lnSpc>
                  <a:spcPct val="85000"/>
                </a:lnSpc>
                <a:spcBef>
                  <a:spcPct val="0"/>
                </a:spcBef>
                <a:spcAft>
                  <a:spcPct val="30000"/>
                </a:spcAft>
                <a:buClrTx/>
                <a:buFontTx/>
                <a:buNone/>
                <a:defRPr/>
              </a:pPr>
              <a:t>‹#›</a:t>
            </a:fld>
            <a:endParaRPr lang="en-US" altLang="zh-CN" sz="800">
              <a:solidFill>
                <a:schemeClr val="hlink"/>
              </a:solidFill>
              <a:latin typeface="Arial" charset="0"/>
              <a:ea typeface="宋体" pitchFamily="2" charset="-122"/>
              <a:cs typeface="Arial" charset="0"/>
            </a:endParaRPr>
          </a:p>
        </p:txBody>
      </p:sp>
    </p:spTree>
    <p:extLst>
      <p:ext uri="{BB962C8B-B14F-4D97-AF65-F5344CB8AC3E}">
        <p14:creationId xmlns:p14="http://schemas.microsoft.com/office/powerpoint/2010/main" val="39021497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wipe dir="r"/>
  </p:transition>
  <p:txStyles>
    <p:title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p:titleStyle>
    <p:bodyStyle>
      <a:lvl1pPr marL="233363" indent="-233363" algn="l" defTabSz="158750" rtl="0" eaLnBrk="1" fontAlgn="base" hangingPunct="1">
        <a:lnSpc>
          <a:spcPct val="90000"/>
        </a:lnSpc>
        <a:spcBef>
          <a:spcPct val="55000"/>
        </a:spcBef>
        <a:spcAft>
          <a:spcPct val="0"/>
        </a:spcAft>
        <a:buClr>
          <a:schemeClr val="tx1"/>
        </a:buClr>
        <a:buFont typeface="Arial" pitchFamily="34" charset="0"/>
        <a:buChar char="»"/>
        <a:defRPr sz="2200">
          <a:solidFill>
            <a:schemeClr val="tx1"/>
          </a:solidFill>
          <a:latin typeface="+mn-lt"/>
          <a:ea typeface="+mn-ea"/>
          <a:cs typeface="+mn-cs"/>
        </a:defRPr>
      </a:lvl1pPr>
      <a:lvl2pPr marL="574675" indent="-227013" algn="l" defTabSz="158750" rtl="0" eaLnBrk="1" fontAlgn="base" hangingPunct="1">
        <a:lnSpc>
          <a:spcPct val="90000"/>
        </a:lnSpc>
        <a:spcBef>
          <a:spcPct val="25000"/>
        </a:spcBef>
        <a:spcAft>
          <a:spcPct val="0"/>
        </a:spcAft>
        <a:buClr>
          <a:schemeClr val="tx1"/>
        </a:buClr>
        <a:buFont typeface="Arial" pitchFamily="34" charset="0"/>
        <a:buChar char="»"/>
        <a:defRPr sz="2000">
          <a:solidFill>
            <a:schemeClr val="tx1"/>
          </a:solidFill>
          <a:latin typeface="+mn-lt"/>
          <a:cs typeface="+mn-cs"/>
        </a:defRPr>
      </a:lvl2pPr>
      <a:lvl3pPr marL="858838" indent="-169863" algn="l" defTabSz="158750" rtl="0" eaLnBrk="1" fontAlgn="base" hangingPunct="1">
        <a:lnSpc>
          <a:spcPct val="90000"/>
        </a:lnSpc>
        <a:spcBef>
          <a:spcPct val="15000"/>
        </a:spcBef>
        <a:spcAft>
          <a:spcPct val="0"/>
        </a:spcAft>
        <a:buClr>
          <a:schemeClr val="tx1"/>
        </a:buClr>
        <a:buSzPct val="90000"/>
        <a:buFont typeface="Arial" pitchFamily="34" charset="0"/>
        <a:buChar char="»"/>
        <a:defRPr>
          <a:solidFill>
            <a:schemeClr val="tx1"/>
          </a:solidFill>
          <a:latin typeface="+mn-lt"/>
          <a:cs typeface="+mn-cs"/>
        </a:defRPr>
      </a:lvl3pPr>
      <a:lvl4pPr marL="1139825" indent="-166688"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chemeClr val="tx1"/>
          </a:solidFill>
          <a:latin typeface="+mn-lt"/>
          <a:cs typeface="+mn-cs"/>
        </a:defRPr>
      </a:lvl4pPr>
      <a:lvl5pPr marL="14684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5pPr>
      <a:lvl6pPr marL="19256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6pPr>
      <a:lvl7pPr marL="23828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7pPr>
      <a:lvl8pPr marL="28400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8pPr>
      <a:lvl9pPr marL="3297238" indent="-95250" algn="l" defTabSz="158750" rtl="0" eaLnBrk="1" fontAlgn="base" hangingPunct="1">
        <a:lnSpc>
          <a:spcPct val="90000"/>
        </a:lnSpc>
        <a:spcBef>
          <a:spcPct val="15000"/>
        </a:spcBef>
        <a:spcAft>
          <a:spcPct val="0"/>
        </a:spcAft>
        <a:buClr>
          <a:schemeClr val="tx1"/>
        </a:buClr>
        <a:buSzPct val="80000"/>
        <a:buFont typeface="Arial" pitchFamily="34" charset="0"/>
        <a:buChar char="»"/>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package" Target="../embeddings/Microsoft_Excel_Worksheet.xlsx"/></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7.gif"/><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44.jpeg"/><Relationship Id="rId7" Type="http://schemas.openxmlformats.org/officeDocument/2006/relationships/diagramColors" Target="../diagrams/colors6.xml"/><Relationship Id="rId2" Type="http://schemas.openxmlformats.org/officeDocument/2006/relationships/image" Target="../media/image43.jpeg"/><Relationship Id="rId1" Type="http://schemas.openxmlformats.org/officeDocument/2006/relationships/slideLayout" Target="../slideLayouts/slideLayout16.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46.png"/><Relationship Id="rId4" Type="http://schemas.openxmlformats.org/officeDocument/2006/relationships/diagramData" Target="../diagrams/data6.xml"/><Relationship Id="rId9"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7.png"/><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6.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8" Type="http://schemas.microsoft.com/office/2007/relationships/diagramDrawing" Target="../diagrams/drawing8.xml"/><Relationship Id="rId13" Type="http://schemas.microsoft.com/office/2007/relationships/diagramDrawing" Target="../diagrams/drawing9.xml"/><Relationship Id="rId3" Type="http://schemas.openxmlformats.org/officeDocument/2006/relationships/image" Target="../media/image52.png"/><Relationship Id="rId7" Type="http://schemas.openxmlformats.org/officeDocument/2006/relationships/diagramColors" Target="../diagrams/colors8.xml"/><Relationship Id="rId12" Type="http://schemas.openxmlformats.org/officeDocument/2006/relationships/diagramColors" Target="../diagrams/colors9.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QuickStyle" Target="../diagrams/quickStyle8.xml"/><Relationship Id="rId11" Type="http://schemas.openxmlformats.org/officeDocument/2006/relationships/diagramQuickStyle" Target="../diagrams/quickStyle9.xml"/><Relationship Id="rId5" Type="http://schemas.openxmlformats.org/officeDocument/2006/relationships/diagramLayout" Target="../diagrams/layout8.xml"/><Relationship Id="rId10" Type="http://schemas.openxmlformats.org/officeDocument/2006/relationships/diagramLayout" Target="../diagrams/layout9.xml"/><Relationship Id="rId4" Type="http://schemas.openxmlformats.org/officeDocument/2006/relationships/diagramData" Target="../diagrams/data8.xml"/><Relationship Id="rId9" Type="http://schemas.openxmlformats.org/officeDocument/2006/relationships/diagramData" Target="../diagrams/data9.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8" Type="http://schemas.openxmlformats.org/officeDocument/2006/relationships/image" Target="../media/image60.jpeg"/><Relationship Id="rId3" Type="http://schemas.openxmlformats.org/officeDocument/2006/relationships/image" Target="../media/image27.png"/><Relationship Id="rId7" Type="http://schemas.openxmlformats.org/officeDocument/2006/relationships/image" Target="../media/image59.jpeg"/><Relationship Id="rId2" Type="http://schemas.openxmlformats.org/officeDocument/2006/relationships/image" Target="../media/image56.png"/><Relationship Id="rId1" Type="http://schemas.openxmlformats.org/officeDocument/2006/relationships/slideLayout" Target="../slideLayouts/slideLayout16.xml"/><Relationship Id="rId6" Type="http://schemas.openxmlformats.org/officeDocument/2006/relationships/image" Target="../media/image58.png"/><Relationship Id="rId5" Type="http://schemas.openxmlformats.org/officeDocument/2006/relationships/image" Target="../media/image7.png"/><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360</a:t>
            </a:r>
            <a:r>
              <a:rPr lang="zh-CN" altLang="en-US" dirty="0"/>
              <a:t>度全方位欺诈风险扫描</a:t>
            </a:r>
            <a:br>
              <a:rPr lang="en-US" altLang="zh-CN" dirty="0"/>
            </a:br>
            <a:r>
              <a:rPr lang="zh-CN" altLang="en-US" dirty="0"/>
              <a:t>确保模型和规则的高覆盖度、高侦测率</a:t>
            </a:r>
            <a:endParaRPr lang="en-US" dirty="0"/>
          </a:p>
        </p:txBody>
      </p:sp>
      <p:sp>
        <p:nvSpPr>
          <p:cNvPr id="32" name="TextBox 31"/>
          <p:cNvSpPr txBox="1"/>
          <p:nvPr/>
        </p:nvSpPr>
        <p:spPr>
          <a:xfrm>
            <a:off x="3838833" y="1065895"/>
            <a:ext cx="4847964" cy="535531"/>
          </a:xfrm>
          <a:prstGeom prst="rect">
            <a:avLst/>
          </a:prstGeom>
          <a:noFill/>
        </p:spPr>
        <p:txBody>
          <a:bodyPr wrap="square" rtlCol="0">
            <a:spAutoFit/>
          </a:bodyPr>
          <a:lstStyle/>
          <a:p>
            <a:pPr eaLnBrk="0" fontAlgn="base" hangingPunct="0">
              <a:lnSpc>
                <a:spcPct val="90000"/>
              </a:lnSpc>
              <a:spcBef>
                <a:spcPct val="50000"/>
              </a:spcBef>
              <a:spcAft>
                <a:spcPct val="0"/>
              </a:spcAft>
              <a:buClr>
                <a:srgbClr val="003F5F"/>
              </a:buClr>
            </a:pPr>
            <a:r>
              <a:rPr lang="zh-CN" altLang="en-US" sz="3200" b="1" dirty="0">
                <a:solidFill>
                  <a:srgbClr val="003F5F"/>
                </a:solidFill>
                <a:effectLst>
                  <a:outerShdw blurRad="38100" dist="38100" dir="2700000" algn="tl">
                    <a:srgbClr val="000000">
                      <a:alpha val="43137"/>
                    </a:srgbClr>
                  </a:outerShdw>
                </a:effectLst>
                <a:latin typeface="Arial" pitchFamily="34" charset="0"/>
                <a:cs typeface="Arial" pitchFamily="34" charset="0"/>
              </a:rPr>
              <a:t>规则、模型预选变量设计</a:t>
            </a:r>
            <a:endParaRPr lang="en-US" sz="3200" b="1" dirty="0">
              <a:solidFill>
                <a:srgbClr val="003F5F"/>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3" name="Diagram 2"/>
          <p:cNvGraphicFramePr/>
          <p:nvPr/>
        </p:nvGraphicFramePr>
        <p:xfrm>
          <a:off x="560173" y="1948248"/>
          <a:ext cx="7363716"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6750783" y="2601641"/>
            <a:ext cx="3262432" cy="1089529"/>
          </a:xfrm>
          <a:prstGeom prst="rect">
            <a:avLst/>
          </a:prstGeom>
        </p:spPr>
        <p:txBody>
          <a:bodyPr wrap="none">
            <a:spAutoFit/>
          </a:bodyPr>
          <a:lstStyle/>
          <a:p>
            <a:pPr eaLnBrk="0" fontAlgn="base" hangingPunct="0">
              <a:lnSpc>
                <a:spcPct val="90000"/>
              </a:lnSpc>
              <a:spcBef>
                <a:spcPct val="50000"/>
              </a:spcBef>
              <a:spcAft>
                <a:spcPct val="0"/>
              </a:spcAft>
              <a:buClr>
                <a:srgbClr val="003F5F"/>
              </a:buClr>
            </a:pPr>
            <a:r>
              <a:rPr lang="en-US" altLang="zh-CN" sz="7200" b="1" dirty="0">
                <a:solidFill>
                  <a:srgbClr val="A3120D">
                    <a:lumMod val="50000"/>
                  </a:srgbClr>
                </a:solidFill>
                <a:effectLst>
                  <a:outerShdw blurRad="38100" dist="38100" dir="2700000" algn="tl">
                    <a:srgbClr val="000000">
                      <a:alpha val="43137"/>
                    </a:srgbClr>
                  </a:outerShdw>
                </a:effectLst>
                <a:latin typeface="Arial" pitchFamily="34" charset="0"/>
                <a:cs typeface="Arial" pitchFamily="34" charset="0"/>
              </a:rPr>
              <a:t>170</a:t>
            </a:r>
            <a:r>
              <a:rPr lang="zh-CN" altLang="en-US" sz="2400" b="1" dirty="0">
                <a:solidFill>
                  <a:srgbClr val="A3120D">
                    <a:lumMod val="50000"/>
                  </a:srgbClr>
                </a:solidFill>
                <a:effectLst>
                  <a:outerShdw blurRad="38100" dist="38100" dir="2700000" algn="tl">
                    <a:srgbClr val="000000">
                      <a:alpha val="43137"/>
                    </a:srgbClr>
                  </a:outerShdw>
                </a:effectLst>
                <a:latin typeface="Arial" pitchFamily="34" charset="0"/>
                <a:cs typeface="Arial" pitchFamily="34" charset="0"/>
              </a:rPr>
              <a:t>个风险指标</a:t>
            </a:r>
            <a:endParaRPr lang="en-US" sz="2400" dirty="0">
              <a:solidFill>
                <a:srgbClr val="A3120D">
                  <a:lumMod val="50000"/>
                </a:srgbClr>
              </a:solidFill>
              <a:latin typeface="Arial" pitchFamily="34" charset="0"/>
              <a:cs typeface="Arial" pitchFamily="34" charset="0"/>
            </a:endParaRPr>
          </a:p>
        </p:txBody>
      </p:sp>
      <p:sp>
        <p:nvSpPr>
          <p:cNvPr id="19" name="Rectangle 18"/>
          <p:cNvSpPr/>
          <p:nvPr/>
        </p:nvSpPr>
        <p:spPr>
          <a:xfrm>
            <a:off x="7718745" y="1679301"/>
            <a:ext cx="2660641" cy="1089529"/>
          </a:xfrm>
          <a:prstGeom prst="rect">
            <a:avLst/>
          </a:prstGeom>
        </p:spPr>
        <p:txBody>
          <a:bodyPr wrap="square">
            <a:spAutoFit/>
          </a:bodyPr>
          <a:lstStyle/>
          <a:p>
            <a:pPr eaLnBrk="0" fontAlgn="base" hangingPunct="0">
              <a:lnSpc>
                <a:spcPct val="90000"/>
              </a:lnSpc>
              <a:spcBef>
                <a:spcPct val="50000"/>
              </a:spcBef>
              <a:spcAft>
                <a:spcPct val="0"/>
              </a:spcAft>
              <a:buClr>
                <a:srgbClr val="003F5F"/>
              </a:buClr>
            </a:pPr>
            <a:r>
              <a:rPr lang="en-US" altLang="zh-CN" sz="7200" b="1" dirty="0">
                <a:solidFill>
                  <a:srgbClr val="A3120D">
                    <a:lumMod val="50000"/>
                  </a:srgbClr>
                </a:solidFill>
                <a:effectLst>
                  <a:outerShdw blurRad="38100" dist="38100" dir="2700000" algn="tl">
                    <a:srgbClr val="000000">
                      <a:alpha val="43137"/>
                    </a:srgbClr>
                  </a:outerShdw>
                </a:effectLst>
                <a:latin typeface="Arial" pitchFamily="34" charset="0"/>
                <a:cs typeface="Arial" pitchFamily="34" charset="0"/>
              </a:rPr>
              <a:t>5</a:t>
            </a:r>
            <a:r>
              <a:rPr lang="zh-CN" altLang="en-US" sz="2400" b="1" dirty="0">
                <a:solidFill>
                  <a:srgbClr val="A3120D">
                    <a:lumMod val="50000"/>
                  </a:srgbClr>
                </a:solidFill>
                <a:effectLst>
                  <a:outerShdw blurRad="38100" dist="38100" dir="2700000" algn="tl">
                    <a:srgbClr val="000000">
                      <a:alpha val="43137"/>
                    </a:srgbClr>
                  </a:outerShdw>
                </a:effectLst>
                <a:latin typeface="Arial" pitchFamily="34" charset="0"/>
                <a:cs typeface="Arial" pitchFamily="34" charset="0"/>
              </a:rPr>
              <a:t>大指标维度</a:t>
            </a:r>
            <a:endParaRPr lang="en-US" sz="2400" dirty="0">
              <a:solidFill>
                <a:srgbClr val="A3120D">
                  <a:lumMod val="50000"/>
                </a:srgbClr>
              </a:solidFill>
              <a:latin typeface="Arial" pitchFamily="34" charset="0"/>
              <a:cs typeface="Arial" pitchFamily="34" charset="0"/>
            </a:endParaRPr>
          </a:p>
        </p:txBody>
      </p:sp>
      <p:sp>
        <p:nvSpPr>
          <p:cNvPr id="4" name="Rectangle 3"/>
          <p:cNvSpPr/>
          <p:nvPr/>
        </p:nvSpPr>
        <p:spPr>
          <a:xfrm>
            <a:off x="3993014" y="2690102"/>
            <a:ext cx="527709" cy="424732"/>
          </a:xfrm>
          <a:prstGeom prst="rect">
            <a:avLst/>
          </a:prstGeom>
        </p:spPr>
        <p:txBody>
          <a:bodyPr wrap="none">
            <a:spAutoFit/>
          </a:bodyPr>
          <a:lstStyle/>
          <a:p>
            <a:pPr eaLnBrk="0" fontAlgn="base" hangingPunct="0">
              <a:lnSpc>
                <a:spcPct val="90000"/>
              </a:lnSpc>
              <a:spcBef>
                <a:spcPct val="50000"/>
              </a:spcBef>
              <a:spcAft>
                <a:spcPct val="0"/>
              </a:spcAft>
              <a:buClr>
                <a:srgbClr val="003F5F"/>
              </a:buClr>
            </a:pPr>
            <a:r>
              <a:rPr lang="en-US" sz="24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23</a:t>
            </a:r>
          </a:p>
        </p:txBody>
      </p:sp>
      <p:sp>
        <p:nvSpPr>
          <p:cNvPr id="11" name="Rectangle 10"/>
          <p:cNvSpPr/>
          <p:nvPr/>
        </p:nvSpPr>
        <p:spPr>
          <a:xfrm>
            <a:off x="5659467" y="3876816"/>
            <a:ext cx="540533" cy="424732"/>
          </a:xfrm>
          <a:prstGeom prst="rect">
            <a:avLst/>
          </a:prstGeom>
        </p:spPr>
        <p:txBody>
          <a:bodyPr wrap="none">
            <a:spAutoFit/>
          </a:bodyPr>
          <a:lstStyle/>
          <a:p>
            <a:pPr eaLnBrk="0" fontAlgn="base" hangingPunct="0">
              <a:lnSpc>
                <a:spcPct val="90000"/>
              </a:lnSpc>
              <a:spcBef>
                <a:spcPct val="50000"/>
              </a:spcBef>
              <a:spcAft>
                <a:spcPct val="0"/>
              </a:spcAft>
              <a:buClr>
                <a:srgbClr val="003F5F"/>
              </a:buClr>
            </a:pPr>
            <a:r>
              <a:rPr lang="en-US" sz="24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18</a:t>
            </a:r>
          </a:p>
        </p:txBody>
      </p:sp>
      <p:sp>
        <p:nvSpPr>
          <p:cNvPr id="12" name="Rectangle 11"/>
          <p:cNvSpPr/>
          <p:nvPr/>
        </p:nvSpPr>
        <p:spPr>
          <a:xfrm>
            <a:off x="5000440" y="5847635"/>
            <a:ext cx="527709" cy="424732"/>
          </a:xfrm>
          <a:prstGeom prst="rect">
            <a:avLst/>
          </a:prstGeom>
        </p:spPr>
        <p:txBody>
          <a:bodyPr wrap="none">
            <a:spAutoFit/>
          </a:bodyPr>
          <a:lstStyle/>
          <a:p>
            <a:pPr eaLnBrk="0" fontAlgn="base" hangingPunct="0">
              <a:lnSpc>
                <a:spcPct val="90000"/>
              </a:lnSpc>
              <a:spcBef>
                <a:spcPct val="50000"/>
              </a:spcBef>
              <a:spcAft>
                <a:spcPct val="0"/>
              </a:spcAft>
              <a:buClr>
                <a:srgbClr val="003F5F"/>
              </a:buClr>
            </a:pPr>
            <a:r>
              <a:rPr lang="en-US" sz="24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10</a:t>
            </a:r>
          </a:p>
        </p:txBody>
      </p:sp>
      <p:sp>
        <p:nvSpPr>
          <p:cNvPr id="14" name="Rectangle 13"/>
          <p:cNvSpPr/>
          <p:nvPr/>
        </p:nvSpPr>
        <p:spPr>
          <a:xfrm>
            <a:off x="2937968" y="5839397"/>
            <a:ext cx="527709" cy="424732"/>
          </a:xfrm>
          <a:prstGeom prst="rect">
            <a:avLst/>
          </a:prstGeom>
        </p:spPr>
        <p:txBody>
          <a:bodyPr wrap="none">
            <a:spAutoFit/>
          </a:bodyPr>
          <a:lstStyle/>
          <a:p>
            <a:pPr eaLnBrk="0" fontAlgn="base" hangingPunct="0">
              <a:lnSpc>
                <a:spcPct val="90000"/>
              </a:lnSpc>
              <a:spcBef>
                <a:spcPct val="50000"/>
              </a:spcBef>
              <a:spcAft>
                <a:spcPct val="0"/>
              </a:spcAft>
              <a:buClr>
                <a:srgbClr val="003F5F"/>
              </a:buClr>
            </a:pPr>
            <a:r>
              <a:rPr lang="en-US" sz="24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20</a:t>
            </a:r>
          </a:p>
        </p:txBody>
      </p:sp>
      <p:sp>
        <p:nvSpPr>
          <p:cNvPr id="15" name="Rectangle 14"/>
          <p:cNvSpPr/>
          <p:nvPr/>
        </p:nvSpPr>
        <p:spPr>
          <a:xfrm>
            <a:off x="2273720" y="3898669"/>
            <a:ext cx="527709" cy="424732"/>
          </a:xfrm>
          <a:prstGeom prst="rect">
            <a:avLst/>
          </a:prstGeom>
        </p:spPr>
        <p:txBody>
          <a:bodyPr wrap="none">
            <a:spAutoFit/>
          </a:bodyPr>
          <a:lstStyle/>
          <a:p>
            <a:pPr eaLnBrk="0" fontAlgn="base" hangingPunct="0">
              <a:lnSpc>
                <a:spcPct val="90000"/>
              </a:lnSpc>
              <a:spcBef>
                <a:spcPct val="50000"/>
              </a:spcBef>
              <a:spcAft>
                <a:spcPct val="0"/>
              </a:spcAft>
              <a:buClr>
                <a:srgbClr val="003F5F"/>
              </a:buClr>
            </a:pPr>
            <a:r>
              <a:rPr lang="en-US" sz="24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99</a:t>
            </a:r>
          </a:p>
        </p:txBody>
      </p:sp>
      <p:sp>
        <p:nvSpPr>
          <p:cNvPr id="5" name="Rectangle 4"/>
          <p:cNvSpPr/>
          <p:nvPr/>
        </p:nvSpPr>
        <p:spPr>
          <a:xfrm>
            <a:off x="6517709" y="3506314"/>
            <a:ext cx="3787206" cy="1477328"/>
          </a:xfrm>
          <a:prstGeom prst="rect">
            <a:avLst/>
          </a:prstGeom>
        </p:spPr>
        <p:txBody>
          <a:bodyPr wrap="square">
            <a:spAutoFit/>
          </a:bodyPr>
          <a:lstStyle/>
          <a:p>
            <a:pPr marL="1490663" indent="-1490663" algn="ctr" defTabSz="1658938" eaLnBrk="0" fontAlgn="base" hangingPunct="0">
              <a:lnSpc>
                <a:spcPct val="90000"/>
              </a:lnSpc>
              <a:spcBef>
                <a:spcPct val="50000"/>
              </a:spcBef>
              <a:spcAft>
                <a:spcPct val="0"/>
              </a:spcAft>
              <a:buClr>
                <a:srgbClr val="003F5F"/>
              </a:buClr>
            </a:pPr>
            <a:r>
              <a:rPr lang="en-US" altLang="zh-CN" sz="7200" b="1" dirty="0">
                <a:solidFill>
                  <a:srgbClr val="A3120D">
                    <a:lumMod val="50000"/>
                  </a:srgbClr>
                </a:solidFill>
                <a:effectLst>
                  <a:outerShdw blurRad="38100" dist="38100" dir="2700000" algn="tl">
                    <a:srgbClr val="000000">
                      <a:alpha val="43137"/>
                    </a:srgbClr>
                  </a:outerShdw>
                </a:effectLst>
                <a:latin typeface="Arial" pitchFamily="34" charset="0"/>
                <a:cs typeface="Arial" pitchFamily="34" charset="0"/>
              </a:rPr>
              <a:t>360</a:t>
            </a:r>
            <a:r>
              <a:rPr lang="zh-CN" altLang="en-US" sz="2400" b="1" dirty="0">
                <a:solidFill>
                  <a:srgbClr val="A3120D">
                    <a:lumMod val="50000"/>
                  </a:srgbClr>
                </a:solidFill>
                <a:effectLst>
                  <a:outerShdw blurRad="38100" dist="38100" dir="2700000" algn="tl">
                    <a:srgbClr val="000000">
                      <a:alpha val="43137"/>
                    </a:srgbClr>
                  </a:outerShdw>
                </a:effectLst>
                <a:latin typeface="Arial" pitchFamily="34" charset="0"/>
                <a:cs typeface="Arial" pitchFamily="34" charset="0"/>
              </a:rPr>
              <a:t>度风险扫描</a:t>
            </a:r>
            <a:br>
              <a:rPr lang="en-US" altLang="zh-CN" sz="2400" b="1" dirty="0">
                <a:solidFill>
                  <a:srgbClr val="A3120D">
                    <a:lumMod val="50000"/>
                  </a:srgbClr>
                </a:solidFill>
                <a:effectLst>
                  <a:outerShdw blurRad="38100" dist="38100" dir="2700000" algn="tl">
                    <a:srgbClr val="000000">
                      <a:alpha val="43137"/>
                    </a:srgbClr>
                  </a:outerShdw>
                </a:effectLst>
                <a:latin typeface="Arial" pitchFamily="34" charset="0"/>
                <a:cs typeface="Arial" pitchFamily="34" charset="0"/>
              </a:rPr>
            </a:br>
            <a:endParaRPr lang="en-US" sz="2400" b="1" dirty="0">
              <a:solidFill>
                <a:srgbClr val="A3120D">
                  <a:lumMod val="50000"/>
                </a:srgbClr>
              </a:solidFill>
              <a:effectLst>
                <a:outerShdw blurRad="38100" dist="38100" dir="2700000" algn="tl">
                  <a:srgbClr val="000000">
                    <a:alpha val="43137"/>
                  </a:srgbClr>
                </a:outerShdw>
              </a:effectLst>
              <a:latin typeface="Arial" pitchFamily="34" charset="0"/>
              <a:cs typeface="Arial" pitchFamily="34" charset="0"/>
            </a:endParaRPr>
          </a:p>
        </p:txBody>
      </p:sp>
      <p:sp>
        <p:nvSpPr>
          <p:cNvPr id="16" name="Right Arrow 15"/>
          <p:cNvSpPr/>
          <p:nvPr/>
        </p:nvSpPr>
        <p:spPr bwMode="auto">
          <a:xfrm rot="5400000">
            <a:off x="8091776" y="4370840"/>
            <a:ext cx="547499" cy="1105921"/>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3600">
              <a:solidFill>
                <a:srgbClr val="003F5F"/>
              </a:solidFill>
              <a:latin typeface="Arial" pitchFamily="34" charset="0"/>
              <a:cs typeface="Arial" pitchFamily="34" charset="0"/>
            </a:endParaRPr>
          </a:p>
        </p:txBody>
      </p:sp>
      <p:sp>
        <p:nvSpPr>
          <p:cNvPr id="6" name="Rectangle 5"/>
          <p:cNvSpPr/>
          <p:nvPr/>
        </p:nvSpPr>
        <p:spPr>
          <a:xfrm>
            <a:off x="6143808" y="5353507"/>
            <a:ext cx="4535009" cy="1200329"/>
          </a:xfrm>
          <a:prstGeom prst="rect">
            <a:avLst/>
          </a:prstGeom>
        </p:spPr>
        <p:txBody>
          <a:bodyPr wrap="square">
            <a:spAutoFit/>
          </a:bodyPr>
          <a:lstStyle/>
          <a:p>
            <a:pPr algn="ctr" eaLnBrk="0" fontAlgn="base" hangingPunct="0">
              <a:lnSpc>
                <a:spcPct val="90000"/>
              </a:lnSpc>
              <a:spcBef>
                <a:spcPct val="50000"/>
              </a:spcBef>
              <a:spcAft>
                <a:spcPct val="0"/>
              </a:spcAft>
              <a:buClr>
                <a:srgbClr val="003F5F"/>
              </a:buClr>
            </a:pPr>
            <a:r>
              <a:rPr lang="zh-CN" altLang="en-US" sz="2400" b="1" dirty="0">
                <a:ln/>
                <a:pattFill prst="dkUpDiag">
                  <a:fgClr>
                    <a:srgbClr val="FFFFFF">
                      <a:lumMod val="50000"/>
                    </a:srgbClr>
                  </a:fgClr>
                  <a:bgClr>
                    <a:srgbClr val="003F5F">
                      <a:lumMod val="75000"/>
                      <a:lumOff val="25000"/>
                    </a:srgbClr>
                  </a:bgClr>
                </a:pattFill>
                <a:effectLst>
                  <a:outerShdw blurRad="38100" dist="19050" dir="2700000" algn="tl" rotWithShape="0">
                    <a:srgbClr val="003F5F">
                      <a:lumMod val="50000"/>
                      <a:alpha val="40000"/>
                    </a:srgbClr>
                  </a:outerShdw>
                </a:effectLst>
                <a:latin typeface="Arial" pitchFamily="34" charset="0"/>
                <a:cs typeface="Arial" pitchFamily="34" charset="0"/>
              </a:rPr>
              <a:t>深度数据挖掘确保</a:t>
            </a:r>
            <a:br>
              <a:rPr lang="en-US" altLang="zh-CN" sz="2400" b="1" dirty="0">
                <a:ln/>
                <a:pattFill prst="dkUpDiag">
                  <a:fgClr>
                    <a:srgbClr val="FFFFFF">
                      <a:lumMod val="50000"/>
                    </a:srgbClr>
                  </a:fgClr>
                  <a:bgClr>
                    <a:srgbClr val="003F5F">
                      <a:lumMod val="75000"/>
                      <a:lumOff val="25000"/>
                    </a:srgbClr>
                  </a:bgClr>
                </a:pattFill>
                <a:effectLst>
                  <a:outerShdw blurRad="38100" dist="19050" dir="2700000" algn="tl" rotWithShape="0">
                    <a:srgbClr val="003F5F">
                      <a:lumMod val="50000"/>
                      <a:alpha val="40000"/>
                    </a:srgbClr>
                  </a:outerShdw>
                </a:effectLst>
                <a:latin typeface="Arial" pitchFamily="34" charset="0"/>
                <a:cs typeface="Arial" pitchFamily="34" charset="0"/>
              </a:rPr>
            </a:br>
            <a:r>
              <a:rPr lang="zh-CN" altLang="en-US" sz="2400" b="1" dirty="0">
                <a:ln/>
                <a:pattFill prst="dkUpDiag">
                  <a:fgClr>
                    <a:srgbClr val="FFFFFF">
                      <a:lumMod val="50000"/>
                    </a:srgbClr>
                  </a:fgClr>
                  <a:bgClr>
                    <a:srgbClr val="003F5F">
                      <a:lumMod val="75000"/>
                      <a:lumOff val="25000"/>
                    </a:srgbClr>
                  </a:bgClr>
                </a:pattFill>
                <a:effectLst>
                  <a:outerShdw blurRad="38100" dist="19050" dir="2700000" algn="tl" rotWithShape="0">
                    <a:srgbClr val="003F5F">
                      <a:lumMod val="50000"/>
                      <a:alpha val="40000"/>
                    </a:srgbClr>
                  </a:outerShdw>
                </a:effectLst>
                <a:latin typeface="Arial" pitchFamily="34" charset="0"/>
                <a:cs typeface="Arial" pitchFamily="34" charset="0"/>
              </a:rPr>
              <a:t>模型和规则对各种欺诈形式</a:t>
            </a:r>
            <a:br>
              <a:rPr lang="en-US" altLang="zh-CN" sz="2400" b="1" dirty="0">
                <a:ln/>
                <a:pattFill prst="dkUpDiag">
                  <a:fgClr>
                    <a:srgbClr val="FFFFFF">
                      <a:lumMod val="50000"/>
                    </a:srgbClr>
                  </a:fgClr>
                  <a:bgClr>
                    <a:srgbClr val="003F5F">
                      <a:lumMod val="75000"/>
                      <a:lumOff val="25000"/>
                    </a:srgbClr>
                  </a:bgClr>
                </a:pattFill>
                <a:effectLst>
                  <a:outerShdw blurRad="38100" dist="19050" dir="2700000" algn="tl" rotWithShape="0">
                    <a:srgbClr val="003F5F">
                      <a:lumMod val="50000"/>
                      <a:alpha val="40000"/>
                    </a:srgbClr>
                  </a:outerShdw>
                </a:effectLst>
                <a:latin typeface="Arial" pitchFamily="34" charset="0"/>
                <a:cs typeface="Arial" pitchFamily="34" charset="0"/>
              </a:rPr>
            </a:br>
            <a:r>
              <a:rPr lang="zh-CN" altLang="en-US" sz="3200" b="1" dirty="0">
                <a:ln w="9525">
                  <a:solidFill>
                    <a:srgbClr val="FFFFFF"/>
                  </a:solidFill>
                  <a:prstDash val="solid"/>
                </a:ln>
                <a:solidFill>
                  <a:srgbClr val="003F5F"/>
                </a:solidFill>
                <a:effectLst>
                  <a:outerShdw blurRad="12700" dist="38100" dir="2700000" algn="tl" rotWithShape="0">
                    <a:srgbClr val="FFFFFF">
                      <a:lumMod val="50000"/>
                    </a:srgbClr>
                  </a:outerShdw>
                </a:effectLst>
                <a:latin typeface="Arial" pitchFamily="34" charset="0"/>
                <a:cs typeface="Arial" pitchFamily="34" charset="0"/>
              </a:rPr>
              <a:t>高覆盖度、高侦测率</a:t>
            </a:r>
            <a:endParaRPr lang="en-US" sz="2000" b="1" dirty="0">
              <a:ln/>
              <a:pattFill prst="dkUpDiag">
                <a:fgClr>
                  <a:srgbClr val="FFFFFF">
                    <a:lumMod val="50000"/>
                  </a:srgbClr>
                </a:fgClr>
                <a:bgClr>
                  <a:srgbClr val="003F5F">
                    <a:lumMod val="75000"/>
                    <a:lumOff val="25000"/>
                  </a:srgbClr>
                </a:bgClr>
              </a:pattFill>
              <a:effectLst>
                <a:outerShdw blurRad="38100" dist="19050" dir="2700000" algn="tl" rotWithShape="0">
                  <a:srgbClr val="003F5F">
                    <a:lumMod val="50000"/>
                    <a:alpha val="40000"/>
                  </a:srgbClr>
                </a:outerShdw>
              </a:effectLst>
              <a:latin typeface="Arial" pitchFamily="34" charset="0"/>
              <a:cs typeface="Arial" pitchFamily="34" charset="0"/>
            </a:endParaRPr>
          </a:p>
        </p:txBody>
      </p:sp>
      <p:sp>
        <p:nvSpPr>
          <p:cNvPr id="8" name="Rectangle 7"/>
          <p:cNvSpPr/>
          <p:nvPr/>
        </p:nvSpPr>
        <p:spPr>
          <a:xfrm>
            <a:off x="5585204" y="3347052"/>
            <a:ext cx="872060" cy="646331"/>
          </a:xfrm>
          <a:prstGeom prst="rect">
            <a:avLst/>
          </a:prstGeom>
        </p:spPr>
        <p:txBody>
          <a:bodyPr wrap="square">
            <a:spAutoFit/>
          </a:bodyPr>
          <a:lstStyle/>
          <a:p>
            <a:pPr eaLnBrk="0" fontAlgn="base" hangingPunct="0">
              <a:lnSpc>
                <a:spcPct val="90000"/>
              </a:lnSpc>
              <a:spcBef>
                <a:spcPct val="50000"/>
              </a:spcBef>
              <a:spcAft>
                <a:spcPct val="0"/>
              </a:spcAft>
              <a:buClr>
                <a:srgbClr val="003F5F"/>
              </a:buClr>
            </a:pPr>
            <a:r>
              <a:rPr lang="zh-CN" altLang="en-US" sz="20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逻辑</a:t>
            </a:r>
            <a:br>
              <a:rPr lang="en-US" altLang="zh-CN" sz="20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br>
            <a:r>
              <a:rPr lang="zh-CN" altLang="en-US" sz="20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校验</a:t>
            </a:r>
            <a:endParaRPr lang="en-US" sz="28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endParaRPr>
          </a:p>
        </p:txBody>
      </p:sp>
      <p:sp>
        <p:nvSpPr>
          <p:cNvPr id="17" name="Rectangle 16"/>
          <p:cNvSpPr/>
          <p:nvPr/>
        </p:nvSpPr>
        <p:spPr>
          <a:xfrm>
            <a:off x="3768196" y="2134074"/>
            <a:ext cx="1067921" cy="646331"/>
          </a:xfrm>
          <a:prstGeom prst="rect">
            <a:avLst/>
          </a:prstGeom>
        </p:spPr>
        <p:txBody>
          <a:bodyPr wrap="square">
            <a:spAutoFit/>
          </a:bodyPr>
          <a:lstStyle/>
          <a:p>
            <a:pPr eaLnBrk="0" fontAlgn="base" hangingPunct="0">
              <a:lnSpc>
                <a:spcPct val="90000"/>
              </a:lnSpc>
              <a:spcBef>
                <a:spcPct val="50000"/>
              </a:spcBef>
              <a:spcAft>
                <a:spcPct val="0"/>
              </a:spcAft>
              <a:buClr>
                <a:srgbClr val="003F5F"/>
              </a:buClr>
            </a:pPr>
            <a:r>
              <a:rPr lang="zh-CN" altLang="en-US" sz="20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基本申请信息</a:t>
            </a:r>
            <a:endParaRPr lang="en-US" sz="28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endParaRPr>
          </a:p>
        </p:txBody>
      </p:sp>
      <p:sp>
        <p:nvSpPr>
          <p:cNvPr id="18" name="Rectangle 17"/>
          <p:cNvSpPr/>
          <p:nvPr/>
        </p:nvSpPr>
        <p:spPr>
          <a:xfrm>
            <a:off x="4930165" y="5274472"/>
            <a:ext cx="872060" cy="646331"/>
          </a:xfrm>
          <a:prstGeom prst="rect">
            <a:avLst/>
          </a:prstGeom>
        </p:spPr>
        <p:txBody>
          <a:bodyPr wrap="square">
            <a:spAutoFit/>
          </a:bodyPr>
          <a:lstStyle/>
          <a:p>
            <a:pPr eaLnBrk="0" fontAlgn="base" hangingPunct="0">
              <a:lnSpc>
                <a:spcPct val="90000"/>
              </a:lnSpc>
              <a:spcBef>
                <a:spcPct val="50000"/>
              </a:spcBef>
              <a:spcAft>
                <a:spcPct val="0"/>
              </a:spcAft>
              <a:buClr>
                <a:srgbClr val="003F5F"/>
              </a:buClr>
            </a:pPr>
            <a:r>
              <a:rPr lang="zh-CN" altLang="en-US" sz="20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征信校验</a:t>
            </a:r>
            <a:endParaRPr lang="en-US" sz="28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endParaRPr>
          </a:p>
        </p:txBody>
      </p:sp>
      <p:sp>
        <p:nvSpPr>
          <p:cNvPr id="9" name="Rectangle 8"/>
          <p:cNvSpPr/>
          <p:nvPr/>
        </p:nvSpPr>
        <p:spPr>
          <a:xfrm>
            <a:off x="2729358" y="5267209"/>
            <a:ext cx="944931" cy="646331"/>
          </a:xfrm>
          <a:prstGeom prst="rect">
            <a:avLst/>
          </a:prstGeom>
        </p:spPr>
        <p:txBody>
          <a:bodyPr wrap="square">
            <a:spAutoFit/>
          </a:bodyPr>
          <a:lstStyle/>
          <a:p>
            <a:pPr eaLnBrk="0" fontAlgn="base" hangingPunct="0">
              <a:lnSpc>
                <a:spcPct val="90000"/>
              </a:lnSpc>
              <a:spcBef>
                <a:spcPct val="50000"/>
              </a:spcBef>
              <a:spcAft>
                <a:spcPct val="0"/>
              </a:spcAft>
              <a:buClr>
                <a:srgbClr val="003F5F"/>
              </a:buClr>
            </a:pPr>
            <a:r>
              <a:rPr lang="zh-CN" altLang="en-US" sz="20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申请历史校验</a:t>
            </a:r>
            <a:endParaRPr lang="en-US" sz="20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endParaRPr>
          </a:p>
        </p:txBody>
      </p:sp>
      <p:sp>
        <p:nvSpPr>
          <p:cNvPr id="10" name="Rectangle 9"/>
          <p:cNvSpPr/>
          <p:nvPr/>
        </p:nvSpPr>
        <p:spPr>
          <a:xfrm>
            <a:off x="2088429" y="3322752"/>
            <a:ext cx="1150049" cy="646331"/>
          </a:xfrm>
          <a:prstGeom prst="rect">
            <a:avLst/>
          </a:prstGeom>
        </p:spPr>
        <p:txBody>
          <a:bodyPr wrap="square">
            <a:spAutoFit/>
          </a:bodyPr>
          <a:lstStyle/>
          <a:p>
            <a:pPr eaLnBrk="0" fontAlgn="base" hangingPunct="0">
              <a:lnSpc>
                <a:spcPct val="90000"/>
              </a:lnSpc>
              <a:spcBef>
                <a:spcPct val="50000"/>
              </a:spcBef>
              <a:spcAft>
                <a:spcPct val="0"/>
              </a:spcAft>
              <a:buClr>
                <a:srgbClr val="003F5F"/>
              </a:buClr>
            </a:pPr>
            <a:r>
              <a:rPr lang="zh-CN" altLang="en-US" sz="20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中介欺诈校验</a:t>
            </a:r>
            <a:endParaRPr lang="en-US" sz="2000" b="1" dirty="0">
              <a:ln w="10160">
                <a:solidFill>
                  <a:srgbClr val="B7B7B8"/>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endParaRPr>
          </a:p>
        </p:txBody>
      </p:sp>
    </p:spTree>
    <p:extLst>
      <p:ext uri="{BB962C8B-B14F-4D97-AF65-F5344CB8AC3E}">
        <p14:creationId xmlns:p14="http://schemas.microsoft.com/office/powerpoint/2010/main" val="2988892733"/>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欺诈类型统计分析</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前后端虚假信息欺诈占比高达</a:t>
            </a:r>
            <a:r>
              <a:rPr lang="en-US" altLang="zh-CN" dirty="0">
                <a:latin typeface="微软雅黑" panose="020B0503020204020204" pitchFamily="34" charset="-122"/>
                <a:ea typeface="微软雅黑" panose="020B0503020204020204" pitchFamily="34" charset="-122"/>
              </a:rPr>
              <a:t>97%</a:t>
            </a:r>
            <a:r>
              <a:rPr lang="zh-CN" altLang="en-US" dirty="0">
                <a:latin typeface="微软雅黑" panose="020B0503020204020204" pitchFamily="34" charset="-122"/>
                <a:ea typeface="微软雅黑" panose="020B0503020204020204" pitchFamily="34" charset="-122"/>
              </a:rPr>
              <a:t>，应重点防范</a:t>
            </a:r>
          </a:p>
        </p:txBody>
      </p:sp>
      <p:graphicFrame>
        <p:nvGraphicFramePr>
          <p:cNvPr id="6" name="图示 3"/>
          <p:cNvGraphicFramePr/>
          <p:nvPr/>
        </p:nvGraphicFramePr>
        <p:xfrm>
          <a:off x="2228722" y="1558419"/>
          <a:ext cx="4176464"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table"/>
          <p:cNvPicPr>
            <a:picLocks noChangeAspect="1"/>
          </p:cNvPicPr>
          <p:nvPr/>
        </p:nvPicPr>
        <p:blipFill>
          <a:blip r:embed="rId8"/>
          <a:stretch>
            <a:fillRect/>
          </a:stretch>
        </p:blipFill>
        <p:spPr>
          <a:xfrm>
            <a:off x="6411661" y="1329078"/>
            <a:ext cx="3528393" cy="3815991"/>
          </a:xfrm>
          <a:prstGeom prst="rect">
            <a:avLst/>
          </a:prstGeom>
        </p:spPr>
      </p:pic>
      <p:sp>
        <p:nvSpPr>
          <p:cNvPr id="8" name="TextBox 8"/>
          <p:cNvSpPr txBox="1"/>
          <p:nvPr/>
        </p:nvSpPr>
        <p:spPr>
          <a:xfrm>
            <a:off x="2419726" y="5738844"/>
            <a:ext cx="7494359" cy="61369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buFont typeface="Arial" pitchFamily="34" charset="0"/>
              <a:buChar char="•"/>
            </a:pPr>
            <a:r>
              <a:rPr lang="zh-CN" altLang="en-US" sz="1200" b="1" dirty="0">
                <a:latin typeface="微软雅黑" pitchFamily="34" charset="-122"/>
                <a:ea typeface="微软雅黑" pitchFamily="34" charset="-122"/>
              </a:rPr>
              <a:t>前端伪冒欺诈、前段虚假信息欺诈、后端伪冒欺诈、后端虚假信息欺诈数据统计窗口为</a:t>
            </a:r>
            <a:r>
              <a:rPr lang="en-US" altLang="zh-CN" sz="1200" b="1" dirty="0">
                <a:latin typeface="微软雅黑" pitchFamily="34" charset="-122"/>
                <a:ea typeface="微软雅黑" pitchFamily="34" charset="-122"/>
              </a:rPr>
              <a:t>2015.09-2016.02</a:t>
            </a:r>
          </a:p>
          <a:p>
            <a:pPr marL="171450" indent="-171450">
              <a:lnSpc>
                <a:spcPct val="150000"/>
              </a:lnSpc>
              <a:buFont typeface="Arial" pitchFamily="34" charset="0"/>
              <a:buChar char="•"/>
            </a:pPr>
            <a:r>
              <a:rPr lang="zh-CN" altLang="en-US" sz="1200" b="1" dirty="0">
                <a:latin typeface="微软雅黑" pitchFamily="34" charset="-122"/>
                <a:ea typeface="微软雅黑" pitchFamily="34" charset="-122"/>
              </a:rPr>
              <a:t>后端信息无矛盾第一方欺诈为</a:t>
            </a:r>
            <a:r>
              <a:rPr lang="en-US" altLang="zh-CN" sz="1200" b="1" dirty="0">
                <a:latin typeface="微软雅黑" pitchFamily="34" charset="-122"/>
                <a:ea typeface="微软雅黑" pitchFamily="34" charset="-122"/>
              </a:rPr>
              <a:t>2015</a:t>
            </a:r>
            <a:r>
              <a:rPr lang="zh-CN" altLang="en-US" sz="1200" b="1" dirty="0">
                <a:latin typeface="微软雅黑" pitchFamily="34" charset="-122"/>
                <a:ea typeface="微软雅黑" pitchFamily="34" charset="-122"/>
              </a:rPr>
              <a:t>年</a:t>
            </a:r>
            <a:r>
              <a:rPr lang="en-US" altLang="zh-CN" sz="1200" b="1" dirty="0">
                <a:latin typeface="微软雅黑" pitchFamily="34" charset="-122"/>
                <a:ea typeface="微软雅黑" pitchFamily="34" charset="-122"/>
              </a:rPr>
              <a:t>1</a:t>
            </a:r>
            <a:r>
              <a:rPr lang="zh-CN" altLang="en-US" sz="1200" b="1" dirty="0">
                <a:latin typeface="微软雅黑" pitchFamily="34" charset="-122"/>
                <a:ea typeface="微软雅黑" pitchFamily="34" charset="-122"/>
              </a:rPr>
              <a:t>月</a:t>
            </a:r>
            <a:r>
              <a:rPr lang="en-US" altLang="zh-CN" sz="1200" b="1" dirty="0">
                <a:latin typeface="微软雅黑" pitchFamily="34" charset="-122"/>
                <a:ea typeface="微软雅黑" pitchFamily="34" charset="-122"/>
              </a:rPr>
              <a:t>-12</a:t>
            </a:r>
            <a:r>
              <a:rPr lang="zh-CN" altLang="en-US" sz="1200" b="1" dirty="0">
                <a:latin typeface="微软雅黑" pitchFamily="34" charset="-122"/>
                <a:ea typeface="微软雅黑" pitchFamily="34" charset="-122"/>
              </a:rPr>
              <a:t>月的统计结果除以</a:t>
            </a:r>
            <a:r>
              <a:rPr lang="en-US" altLang="zh-CN" sz="1200" b="1" dirty="0">
                <a:latin typeface="微软雅黑" pitchFamily="34" charset="-122"/>
                <a:ea typeface="微软雅黑" pitchFamily="34" charset="-122"/>
              </a:rPr>
              <a:t>2</a:t>
            </a:r>
            <a:r>
              <a:rPr lang="zh-CN" altLang="en-US" sz="1200" b="1" dirty="0">
                <a:latin typeface="微软雅黑" pitchFamily="34" charset="-122"/>
                <a:ea typeface="微软雅黑" pitchFamily="34" charset="-122"/>
              </a:rPr>
              <a:t>所得。</a:t>
            </a:r>
          </a:p>
        </p:txBody>
      </p:sp>
    </p:spTree>
    <p:extLst>
      <p:ext uri="{BB962C8B-B14F-4D97-AF65-F5344CB8AC3E}">
        <p14:creationId xmlns:p14="http://schemas.microsoft.com/office/powerpoint/2010/main" val="887950564"/>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905000" y="5429575"/>
            <a:ext cx="4335016" cy="1125368"/>
          </a:xfrm>
          <a:prstGeom prst="rect">
            <a:avLst/>
          </a:prstGeom>
          <a:solidFill>
            <a:srgbClr val="FFFFCC"/>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latin typeface="微软雅黑" panose="020B0503020204020204" pitchFamily="34" charset="-122"/>
              <a:ea typeface="微软雅黑" panose="020B0503020204020204" pitchFamily="34" charset="-122"/>
            </a:endParaRPr>
          </a:p>
        </p:txBody>
      </p:sp>
      <p:sp>
        <p:nvSpPr>
          <p:cNvPr id="2" name="Title 1"/>
          <p:cNvSpPr>
            <a:spLocks noGrp="1"/>
          </p:cNvSpPr>
          <p:nvPr>
            <p:ph type="title"/>
          </p:nvPr>
        </p:nvSpPr>
        <p:spPr>
          <a:xfrm>
            <a:off x="1754279" y="3"/>
            <a:ext cx="7426569" cy="825500"/>
          </a:xfrm>
        </p:spPr>
        <p:txBody>
          <a:bodyPr/>
          <a:lstStyle/>
          <a:p>
            <a:r>
              <a:rPr lang="zh-CN" altLang="en-US" dirty="0">
                <a:latin typeface="微软雅黑" panose="020B0503020204020204" pitchFamily="34" charset="-122"/>
                <a:ea typeface="微软雅黑" panose="020B0503020204020204" pitchFamily="34" charset="-122"/>
              </a:rPr>
              <a:t>运用前沿风险聚类技术，实现对欺诈风险的系统化归类为欺诈管理提供更丰富的数据洞见和决策依据</a:t>
            </a:r>
          </a:p>
        </p:txBody>
      </p:sp>
      <p:sp>
        <p:nvSpPr>
          <p:cNvPr id="9" name="TextBox 8"/>
          <p:cNvSpPr txBox="1"/>
          <p:nvPr/>
        </p:nvSpPr>
        <p:spPr>
          <a:xfrm>
            <a:off x="6240015" y="1119297"/>
            <a:ext cx="3973312" cy="5435647"/>
          </a:xfrm>
          <a:prstGeom prst="rect">
            <a:avLst/>
          </a:prstGeom>
          <a:solidFill>
            <a:schemeClr val="bg1">
              <a:lumMod val="95000"/>
            </a:schemeClr>
          </a:solidFill>
          <a:ln w="25400">
            <a:solidFill>
              <a:schemeClr val="tx1"/>
            </a:solidFill>
            <a:prstDash val="solid"/>
          </a:ln>
        </p:spPr>
        <p:txBody>
          <a:bodyPr wrap="square" rtlCol="0">
            <a:noAutofit/>
          </a:bodyPr>
          <a:lstStyle/>
          <a:p>
            <a:pPr marL="342900" indent="-342900">
              <a:buAutoNum type="arabicPeriod"/>
            </a:pPr>
            <a:r>
              <a:rPr lang="zh-CN" altLang="en-US" sz="1600" b="1" dirty="0">
                <a:latin typeface="微软雅黑" pitchFamily="34" charset="-122"/>
                <a:ea typeface="微软雅黑" pitchFamily="34" charset="-122"/>
              </a:rPr>
              <a:t>线上申请合伙人项目 </a:t>
            </a:r>
            <a:r>
              <a:rPr lang="en-US" altLang="zh-CN" b="1" i="1" dirty="0">
                <a:solidFill>
                  <a:srgbClr val="C00000"/>
                </a:solidFill>
                <a:latin typeface="微软雅黑" pitchFamily="34" charset="-122"/>
                <a:ea typeface="微软雅黑" pitchFamily="34" charset="-122"/>
              </a:rPr>
              <a:t>3.062%</a:t>
            </a:r>
            <a:endParaRPr lang="en-US" altLang="zh-CN" b="1" dirty="0">
              <a:latin typeface="微软雅黑" pitchFamily="34" charset="-122"/>
              <a:ea typeface="微软雅黑" pitchFamily="34" charset="-122"/>
            </a:endParaRPr>
          </a:p>
          <a:p>
            <a:pPr marL="628650" lvl="1" indent="-171450">
              <a:buFont typeface="Arial" pitchFamily="34" charset="0"/>
              <a:buChar char="•"/>
            </a:pPr>
            <a:r>
              <a:rPr lang="zh-CN" altLang="en-US" sz="1200" dirty="0">
                <a:latin typeface="微软雅黑" pitchFamily="34" charset="-122"/>
                <a:ea typeface="微软雅黑" pitchFamily="34" charset="-122"/>
              </a:rPr>
              <a:t>浦发信用卡合伙人项目（线上申请）</a:t>
            </a:r>
            <a:endParaRPr lang="en-US" altLang="zh-CN" sz="1200" dirty="0">
              <a:latin typeface="微软雅黑" pitchFamily="34" charset="-122"/>
              <a:ea typeface="微软雅黑" pitchFamily="34" charset="-122"/>
            </a:endParaRPr>
          </a:p>
          <a:p>
            <a:pPr>
              <a:buNone/>
            </a:pP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一般线上申请进件 </a:t>
            </a:r>
            <a:r>
              <a:rPr lang="en-US" altLang="zh-CN" b="1" i="1" dirty="0">
                <a:solidFill>
                  <a:srgbClr val="FF0000"/>
                </a:solidFill>
                <a:latin typeface="微软雅黑" pitchFamily="34" charset="-122"/>
                <a:ea typeface="微软雅黑" pitchFamily="34" charset="-122"/>
              </a:rPr>
              <a:t>1.12%</a:t>
            </a:r>
            <a:r>
              <a:rPr lang="en-US" altLang="zh-CN" sz="1400" dirty="0">
                <a:solidFill>
                  <a:srgbClr val="FF0000"/>
                </a:solidFill>
                <a:latin typeface="微软雅黑" pitchFamily="34" charset="-122"/>
                <a:ea typeface="微软雅黑" pitchFamily="34" charset="-122"/>
              </a:rPr>
              <a:t> </a:t>
            </a:r>
            <a:endParaRPr lang="en-US" altLang="zh-CN" sz="2400" b="1" dirty="0">
              <a:latin typeface="微软雅黑" pitchFamily="34" charset="-122"/>
              <a:ea typeface="微软雅黑" pitchFamily="34" charset="-122"/>
            </a:endParaRPr>
          </a:p>
          <a:p>
            <a:pPr marL="628650" lvl="1" indent="-171450">
              <a:buFont typeface="Arial" pitchFamily="34" charset="0"/>
              <a:buChar char="•"/>
            </a:pPr>
            <a:r>
              <a:rPr lang="zh-CN" altLang="en-US" sz="1200" dirty="0">
                <a:latin typeface="微软雅黑" pitchFamily="34" charset="-122"/>
                <a:ea typeface="微软雅黑" pitchFamily="34" charset="-122"/>
              </a:rPr>
              <a:t>网上申请征信进件</a:t>
            </a:r>
          </a:p>
          <a:p>
            <a:pPr marL="628650" lvl="1" indent="-171450">
              <a:buFont typeface="Arial" pitchFamily="34" charset="0"/>
              <a:buChar char="•"/>
            </a:pPr>
            <a:r>
              <a:rPr lang="zh-CN" altLang="en-US" sz="1200" dirty="0">
                <a:latin typeface="微软雅黑" pitchFamily="34" charset="-122"/>
                <a:ea typeface="微软雅黑" pitchFamily="34" charset="-122"/>
              </a:rPr>
              <a:t>青春卡项目进件</a:t>
            </a:r>
            <a:endParaRPr lang="en-US" altLang="zh-CN" sz="1200" dirty="0">
              <a:latin typeface="微软雅黑" pitchFamily="34" charset="-122"/>
              <a:ea typeface="微软雅黑" pitchFamily="34" charset="-122"/>
            </a:endParaRPr>
          </a:p>
          <a:p>
            <a:pPr>
              <a:buNone/>
            </a:pPr>
            <a:r>
              <a:rPr lang="en-US" altLang="zh-CN" sz="1600" b="1" dirty="0">
                <a:latin typeface="微软雅黑" pitchFamily="34" charset="-122"/>
                <a:ea typeface="微软雅黑" pitchFamily="34" charset="-122"/>
              </a:rPr>
              <a:t>3. </a:t>
            </a:r>
            <a:r>
              <a:rPr lang="zh-CN" altLang="en-US" sz="1600" b="1" dirty="0">
                <a:latin typeface="微软雅黑" pitchFamily="34" charset="-122"/>
                <a:ea typeface="微软雅黑" pitchFamily="34" charset="-122"/>
              </a:rPr>
              <a:t>一般线下进件 </a:t>
            </a:r>
            <a:r>
              <a:rPr lang="en-US" altLang="zh-CN" b="1" i="1" dirty="0">
                <a:solidFill>
                  <a:srgbClr val="FFC000"/>
                </a:solidFill>
                <a:latin typeface="微软雅黑" pitchFamily="34" charset="-122"/>
                <a:ea typeface="微软雅黑" pitchFamily="34" charset="-122"/>
              </a:rPr>
              <a:t>0.271%</a:t>
            </a:r>
            <a:r>
              <a:rPr lang="en-US" altLang="zh-CN" sz="1400" b="1" dirty="0">
                <a:solidFill>
                  <a:srgbClr val="FFC000"/>
                </a:solidFill>
                <a:latin typeface="微软雅黑" pitchFamily="34" charset="-122"/>
                <a:ea typeface="微软雅黑" pitchFamily="34" charset="-122"/>
              </a:rPr>
              <a:t> </a:t>
            </a:r>
            <a:endParaRPr lang="en-US" altLang="zh-CN" b="1" dirty="0">
              <a:solidFill>
                <a:srgbClr val="FFC000"/>
              </a:solidFill>
              <a:latin typeface="微软雅黑" pitchFamily="34" charset="-122"/>
              <a:ea typeface="微软雅黑" pitchFamily="34" charset="-122"/>
            </a:endParaRPr>
          </a:p>
          <a:p>
            <a:pPr marL="628650" lvl="1" indent="-171450">
              <a:buFont typeface="Arial" pitchFamily="34" charset="0"/>
              <a:buChar char="•"/>
            </a:pPr>
            <a:r>
              <a:rPr lang="zh-CN" altLang="en-US" sz="1200" dirty="0">
                <a:latin typeface="微软雅黑" pitchFamily="34" charset="-122"/>
                <a:ea typeface="微软雅黑" pitchFamily="34" charset="-122"/>
              </a:rPr>
              <a:t>以卡办卡</a:t>
            </a:r>
          </a:p>
          <a:p>
            <a:pPr marL="628650" lvl="1" indent="-171450">
              <a:buFont typeface="Arial" pitchFamily="34" charset="0"/>
              <a:buChar char="•"/>
            </a:pPr>
            <a:r>
              <a:rPr lang="zh-CN" altLang="en-US" sz="1200" dirty="0">
                <a:latin typeface="微软雅黑" pitchFamily="34" charset="-122"/>
                <a:ea typeface="微软雅黑" pitchFamily="34" charset="-122"/>
              </a:rPr>
              <a:t>房产进件</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非预批</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直邮非预批</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三证一表进件</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二卡</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升级</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其他</a:t>
            </a:r>
          </a:p>
          <a:p>
            <a:pPr marL="628650" lvl="1" indent="-171450">
              <a:buFont typeface="Arial" pitchFamily="34" charset="0"/>
              <a:buChar char="•"/>
            </a:pPr>
            <a:r>
              <a:rPr lang="zh-CN" altLang="en-US" sz="1200" dirty="0">
                <a:latin typeface="微软雅黑" pitchFamily="34" charset="-122"/>
                <a:ea typeface="微软雅黑" pitchFamily="34" charset="-122"/>
              </a:rPr>
              <a:t>社保</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医保</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公积金</a:t>
            </a:r>
            <a:endParaRPr lang="en-US" altLang="zh-CN" sz="1200" dirty="0">
              <a:latin typeface="微软雅黑" pitchFamily="34" charset="-122"/>
              <a:ea typeface="微软雅黑" pitchFamily="34" charset="-122"/>
            </a:endParaRPr>
          </a:p>
          <a:p>
            <a:pPr>
              <a:buNone/>
            </a:pP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以团办为主线下低风险进件 </a:t>
            </a:r>
            <a:r>
              <a:rPr lang="en-US" altLang="zh-CN" b="1" i="1" dirty="0">
                <a:solidFill>
                  <a:srgbClr val="00B050"/>
                </a:solidFill>
                <a:latin typeface="微软雅黑" pitchFamily="34" charset="-122"/>
                <a:ea typeface="微软雅黑" pitchFamily="34" charset="-122"/>
              </a:rPr>
              <a:t>0.023%</a:t>
            </a:r>
            <a:r>
              <a:rPr lang="en-US" altLang="zh-CN" sz="1400" b="1" dirty="0">
                <a:solidFill>
                  <a:srgbClr val="00B050"/>
                </a:solidFill>
                <a:latin typeface="微软雅黑" pitchFamily="34" charset="-122"/>
                <a:ea typeface="微软雅黑" pitchFamily="34" charset="-122"/>
              </a:rPr>
              <a:t> </a:t>
            </a:r>
            <a:endParaRPr lang="en-US" altLang="zh-CN" sz="1600" b="1" dirty="0">
              <a:solidFill>
                <a:srgbClr val="00B050"/>
              </a:solidFill>
              <a:latin typeface="微软雅黑" pitchFamily="34" charset="-122"/>
              <a:ea typeface="微软雅黑" pitchFamily="34" charset="-122"/>
            </a:endParaRPr>
          </a:p>
          <a:p>
            <a:pPr marL="628650" lvl="1" indent="-171450">
              <a:buFont typeface="Arial" pitchFamily="34" charset="0"/>
              <a:buChar char="•"/>
            </a:pPr>
            <a:r>
              <a:rPr lang="zh-CN" altLang="en-US" sz="1200" dirty="0">
                <a:latin typeface="微软雅黑" pitchFamily="34" charset="-122"/>
                <a:ea typeface="微软雅黑" pitchFamily="34" charset="-122"/>
              </a:rPr>
              <a:t>学生卡（在校生项目）</a:t>
            </a:r>
          </a:p>
          <a:p>
            <a:pPr marL="628650" lvl="1" indent="-171450">
              <a:buFont typeface="Arial" pitchFamily="34" charset="0"/>
              <a:buChar char="•"/>
            </a:pPr>
            <a:r>
              <a:rPr lang="zh-CN" altLang="en-US" sz="1200" dirty="0">
                <a:latin typeface="微软雅黑" pitchFamily="34" charset="-122"/>
                <a:ea typeface="微软雅黑" pitchFamily="34" charset="-122"/>
              </a:rPr>
              <a:t>移动项目移动网点进件</a:t>
            </a:r>
          </a:p>
          <a:p>
            <a:pPr marL="628650" lvl="1" indent="-171450">
              <a:buFont typeface="Arial" pitchFamily="34" charset="0"/>
              <a:buChar char="•"/>
            </a:pPr>
            <a:r>
              <a:rPr lang="zh-CN" altLang="en-US" sz="1200" dirty="0">
                <a:latin typeface="微软雅黑" pitchFamily="34" charset="-122"/>
                <a:ea typeface="微软雅黑" pitchFamily="34" charset="-122"/>
              </a:rPr>
              <a:t>分行批量团办收入证明进件</a:t>
            </a:r>
          </a:p>
          <a:p>
            <a:pPr marL="628650" lvl="1" indent="-171450">
              <a:buFont typeface="Arial" pitchFamily="34" charset="0"/>
              <a:buChar char="•"/>
            </a:pPr>
            <a:r>
              <a:rPr lang="zh-CN" altLang="en-US" sz="1200" dirty="0">
                <a:latin typeface="微软雅黑" pitchFamily="34" charset="-122"/>
                <a:ea typeface="微软雅黑" pitchFamily="34" charset="-122"/>
              </a:rPr>
              <a:t>东方卡代发客户</a:t>
            </a:r>
          </a:p>
          <a:p>
            <a:pPr marL="628650" lvl="1" indent="-171450">
              <a:buFont typeface="Arial" pitchFamily="34" charset="0"/>
              <a:buChar char="•"/>
            </a:pPr>
            <a:r>
              <a:rPr lang="zh-CN" altLang="en-US" sz="1200" dirty="0">
                <a:latin typeface="微软雅黑" pitchFamily="34" charset="-122"/>
                <a:ea typeface="微软雅黑" pitchFamily="34" charset="-122"/>
              </a:rPr>
              <a:t>分行批量团办职级证明进件</a:t>
            </a:r>
          </a:p>
          <a:p>
            <a:pPr marL="628650" lvl="1" indent="-171450">
              <a:buFont typeface="Arial" pitchFamily="34" charset="0"/>
              <a:buChar char="•"/>
            </a:pPr>
            <a:r>
              <a:rPr lang="zh-CN" altLang="en-US" sz="1200" dirty="0">
                <a:latin typeface="微软雅黑" pitchFamily="34" charset="-122"/>
                <a:ea typeface="微软雅黑" pitchFamily="34" charset="-122"/>
              </a:rPr>
              <a:t>分行批量团办代发证明进件</a:t>
            </a:r>
          </a:p>
          <a:p>
            <a:pPr marL="628650" lvl="1" indent="-171450">
              <a:buFont typeface="Arial" pitchFamily="34" charset="0"/>
              <a:buChar char="•"/>
            </a:pPr>
            <a:r>
              <a:rPr lang="zh-CN" altLang="en-US" sz="1200" dirty="0">
                <a:latin typeface="微软雅黑" pitchFamily="34" charset="-122"/>
                <a:ea typeface="微软雅黑" pitchFamily="34" charset="-122"/>
              </a:rPr>
              <a:t>批发类客户申请吉利卡二卡进件</a:t>
            </a:r>
            <a:endParaRPr lang="en-US" altLang="zh-CN" sz="1200" dirty="0">
              <a:latin typeface="微软雅黑" pitchFamily="34" charset="-122"/>
              <a:ea typeface="微软雅黑" pitchFamily="34" charset="-122"/>
            </a:endParaRPr>
          </a:p>
        </p:txBody>
      </p:sp>
      <p:sp>
        <p:nvSpPr>
          <p:cNvPr id="10" name="TextBox 9"/>
          <p:cNvSpPr txBox="1"/>
          <p:nvPr/>
        </p:nvSpPr>
        <p:spPr>
          <a:xfrm>
            <a:off x="1932707" y="5548243"/>
            <a:ext cx="1800493" cy="307777"/>
          </a:xfrm>
          <a:prstGeom prst="rect">
            <a:avLst/>
          </a:prstGeom>
          <a:noFill/>
        </p:spPr>
        <p:txBody>
          <a:bodyPr wrap="none" rtlCol="0">
            <a:spAutoFit/>
          </a:bodyPr>
          <a:lstStyle/>
          <a:p>
            <a:pPr>
              <a:buNone/>
            </a:pPr>
            <a:r>
              <a:rPr lang="zh-CN" altLang="en-US" sz="1400" dirty="0">
                <a:latin typeface="微软雅黑" panose="020B0503020204020204" pitchFamily="34" charset="-122"/>
                <a:ea typeface="微软雅黑" panose="020B0503020204020204" pitchFamily="34" charset="-122"/>
              </a:rPr>
              <a:t>聚类分析结果数据：</a:t>
            </a:r>
          </a:p>
        </p:txBody>
      </p:sp>
      <p:graphicFrame>
        <p:nvGraphicFramePr>
          <p:cNvPr id="11" name="对象 10"/>
          <p:cNvGraphicFramePr>
            <a:graphicFrameLocks noChangeAspect="1"/>
          </p:cNvGraphicFramePr>
          <p:nvPr/>
        </p:nvGraphicFramePr>
        <p:xfrm>
          <a:off x="3601154" y="5679943"/>
          <a:ext cx="914400" cy="828675"/>
        </p:xfrm>
        <a:graphic>
          <a:graphicData uri="http://schemas.openxmlformats.org/presentationml/2006/ole">
            <mc:AlternateContent xmlns:mc="http://schemas.openxmlformats.org/markup-compatibility/2006">
              <mc:Choice xmlns:v="urn:schemas-microsoft-com:vml" Requires="v">
                <p:oleObj spid="_x0000_s1028" name="Worksheet" showAsIcon="1" r:id="rId4" imgW="914400" imgH="828720" progId="Excel.Sheet.12">
                  <p:embed/>
                </p:oleObj>
              </mc:Choice>
              <mc:Fallback>
                <p:oleObj name="Worksheet" showAsIcon="1" r:id="rId4" imgW="914400" imgH="828720" progId="Excel.Sheet.12">
                  <p:embed/>
                  <p:pic>
                    <p:nvPicPr>
                      <p:cNvPr id="11" name="对象 10"/>
                      <p:cNvPicPr/>
                      <p:nvPr/>
                    </p:nvPicPr>
                    <p:blipFill>
                      <a:blip r:embed="rId5"/>
                      <a:stretch>
                        <a:fillRect/>
                      </a:stretch>
                    </p:blipFill>
                    <p:spPr>
                      <a:xfrm>
                        <a:off x="3601154" y="5679943"/>
                        <a:ext cx="914400" cy="828675"/>
                      </a:xfrm>
                      <a:prstGeom prst="rect">
                        <a:avLst/>
                      </a:prstGeom>
                    </p:spPr>
                  </p:pic>
                </p:oleObj>
              </mc:Fallback>
            </mc:AlternateContent>
          </a:graphicData>
        </a:graphic>
      </p:graphicFrame>
      <p:pic>
        <p:nvPicPr>
          <p:cNvPr id="12" name="Picture 13" descr="img0.png"/>
          <p:cNvPicPr>
            <a:picLocks noChangeAspect="1" noChangeArrowheads="1"/>
          </p:cNvPicPr>
          <p:nvPr/>
        </p:nvPicPr>
        <p:blipFill rotWithShape="1">
          <a:blip r:embed="rId6">
            <a:extLst>
              <a:ext uri="{28A0092B-C50C-407E-A947-70E740481C1C}">
                <a14:useLocalDpi xmlns:a14="http://schemas.microsoft.com/office/drawing/2010/main" val="0"/>
              </a:ext>
            </a:extLst>
          </a:blip>
          <a:srcRect l="1899"/>
          <a:stretch/>
        </p:blipFill>
        <p:spPr bwMode="auto">
          <a:xfrm>
            <a:off x="1931406" y="1270271"/>
            <a:ext cx="4308610" cy="396986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6" name="椭圆 17"/>
          <p:cNvSpPr/>
          <p:nvPr/>
        </p:nvSpPr>
        <p:spPr>
          <a:xfrm>
            <a:off x="4079775" y="4368973"/>
            <a:ext cx="216000" cy="216000"/>
          </a:xfrm>
          <a:prstGeom prst="ellipse">
            <a:avLst/>
          </a:prstGeom>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buNone/>
            </a:pPr>
            <a:r>
              <a:rPr lang="en-US" altLang="zh-CN" sz="1600" b="1" dirty="0">
                <a:latin typeface="微软雅黑" panose="020B0503020204020204" pitchFamily="34" charset="-122"/>
                <a:ea typeface="微软雅黑" panose="020B0503020204020204" pitchFamily="34" charset="-122"/>
              </a:rPr>
              <a:t>4</a:t>
            </a:r>
            <a:endParaRPr lang="zh-CN" altLang="en-US" sz="1600" b="1" dirty="0">
              <a:latin typeface="微软雅黑" panose="020B0503020204020204" pitchFamily="34" charset="-122"/>
              <a:ea typeface="微软雅黑" panose="020B0503020204020204" pitchFamily="34" charset="-122"/>
            </a:endParaRPr>
          </a:p>
        </p:txBody>
      </p:sp>
      <p:sp>
        <p:nvSpPr>
          <p:cNvPr id="17" name="椭圆 17"/>
          <p:cNvSpPr/>
          <p:nvPr/>
        </p:nvSpPr>
        <p:spPr>
          <a:xfrm>
            <a:off x="4785342" y="4368973"/>
            <a:ext cx="216000" cy="216000"/>
          </a:xfrm>
          <a:prstGeom prst="ellipse">
            <a:avLst/>
          </a:prstGeom>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buNone/>
            </a:pPr>
            <a:r>
              <a:rPr lang="en-US" altLang="zh-CN" sz="1600" b="1" dirty="0">
                <a:latin typeface="微软雅黑" panose="020B0503020204020204" pitchFamily="34" charset="-122"/>
                <a:ea typeface="微软雅黑" panose="020B0503020204020204" pitchFamily="34" charset="-122"/>
              </a:rPr>
              <a:t>3</a:t>
            </a:r>
            <a:endParaRPr lang="zh-CN" altLang="en-US" sz="1600" b="1" dirty="0">
              <a:latin typeface="微软雅黑" panose="020B0503020204020204" pitchFamily="34" charset="-122"/>
              <a:ea typeface="微软雅黑" panose="020B0503020204020204" pitchFamily="34" charset="-122"/>
            </a:endParaRPr>
          </a:p>
        </p:txBody>
      </p:sp>
      <p:sp>
        <p:nvSpPr>
          <p:cNvPr id="18" name="椭圆 17"/>
          <p:cNvSpPr/>
          <p:nvPr/>
        </p:nvSpPr>
        <p:spPr>
          <a:xfrm>
            <a:off x="5514412" y="4094705"/>
            <a:ext cx="216000" cy="216000"/>
          </a:xfrm>
          <a:prstGeom prst="ellipse">
            <a:avLst/>
          </a:prstGeom>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buNone/>
            </a:pPr>
            <a:r>
              <a:rPr lang="en-US" altLang="zh-CN" sz="1600" b="1" dirty="0">
                <a:latin typeface="微软雅黑" panose="020B0503020204020204" pitchFamily="34" charset="-122"/>
                <a:ea typeface="微软雅黑" panose="020B0503020204020204" pitchFamily="34" charset="-122"/>
              </a:rPr>
              <a:t>2</a:t>
            </a:r>
            <a:endParaRPr lang="zh-CN" altLang="en-US" sz="1600" b="1" dirty="0">
              <a:latin typeface="微软雅黑" panose="020B0503020204020204" pitchFamily="34" charset="-122"/>
              <a:ea typeface="微软雅黑" panose="020B0503020204020204" pitchFamily="34" charset="-122"/>
            </a:endParaRPr>
          </a:p>
        </p:txBody>
      </p:sp>
      <p:sp>
        <p:nvSpPr>
          <p:cNvPr id="19" name="椭圆 17"/>
          <p:cNvSpPr/>
          <p:nvPr/>
        </p:nvSpPr>
        <p:spPr>
          <a:xfrm>
            <a:off x="5849141" y="4097034"/>
            <a:ext cx="216000" cy="216000"/>
          </a:xfrm>
          <a:prstGeom prst="ellipse">
            <a:avLst/>
          </a:prstGeom>
          <a:solidFill>
            <a:schemeClr val="accent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buNone/>
            </a:pPr>
            <a:r>
              <a:rPr lang="en-US" altLang="zh-CN" sz="1600" b="1" dirty="0">
                <a:latin typeface="微软雅黑" panose="020B0503020204020204" pitchFamily="34" charset="-122"/>
                <a:ea typeface="微软雅黑" panose="020B0503020204020204" pitchFamily="34" charset="-122"/>
              </a:rPr>
              <a:t>1</a:t>
            </a:r>
            <a:endParaRPr lang="zh-CN" altLang="en-US" sz="1600" b="1" dirty="0">
              <a:latin typeface="微软雅黑" panose="020B0503020204020204" pitchFamily="34" charset="-122"/>
              <a:ea typeface="微软雅黑" panose="020B0503020204020204" pitchFamily="34" charset="-122"/>
            </a:endParaRPr>
          </a:p>
        </p:txBody>
      </p:sp>
      <p:sp>
        <p:nvSpPr>
          <p:cNvPr id="4" name="Rectangle 3"/>
          <p:cNvSpPr/>
          <p:nvPr/>
        </p:nvSpPr>
        <p:spPr>
          <a:xfrm>
            <a:off x="2178991" y="2090762"/>
            <a:ext cx="2339102" cy="1200329"/>
          </a:xfrm>
          <a:prstGeom prst="rect">
            <a:avLst/>
          </a:prstGeom>
        </p:spPr>
        <p:txBody>
          <a:bodyPr wrap="none">
            <a:spAutoFit/>
          </a:bodyPr>
          <a:lstStyle/>
          <a:p>
            <a:pPr>
              <a:buNone/>
            </a:pPr>
            <a:r>
              <a:rPr lang="en-US" altLang="zh-CN" sz="2400" b="1" dirty="0" err="1">
                <a:latin typeface="微软雅黑" panose="020B0503020204020204" pitchFamily="34" charset="-122"/>
                <a:ea typeface="微软雅黑" panose="020B0503020204020204" pitchFamily="34" charset="-122"/>
              </a:rPr>
              <a:t>Greenarce</a:t>
            </a:r>
            <a:r>
              <a:rPr lang="en-US" altLang="zh-CN" sz="2400" b="1" dirty="0">
                <a:latin typeface="微软雅黑" panose="020B0503020204020204" pitchFamily="34" charset="-122"/>
                <a:ea typeface="微软雅黑" panose="020B0503020204020204" pitchFamily="34" charset="-122"/>
              </a:rPr>
              <a:t> </a:t>
            </a:r>
            <a:br>
              <a:rPr lang="en-US" altLang="zh-CN" sz="2400" b="1" dirty="0">
                <a:latin typeface="微软雅黑" panose="020B0503020204020204" pitchFamily="34" charset="-122"/>
                <a:ea typeface="微软雅黑" panose="020B0503020204020204" pitchFamily="34" charset="-122"/>
              </a:rPr>
            </a:br>
            <a:r>
              <a:rPr lang="en-US" altLang="zh-CN" sz="2400" b="1" dirty="0">
                <a:latin typeface="微软雅黑" panose="020B0503020204020204" pitchFamily="34" charset="-122"/>
                <a:ea typeface="微软雅黑" panose="020B0503020204020204" pitchFamily="34" charset="-122"/>
              </a:rPr>
              <a:t>Clustering</a:t>
            </a:r>
            <a:br>
              <a:rPr lang="en-US" altLang="zh-CN" sz="2400" b="1" dirty="0">
                <a:latin typeface="微软雅黑" panose="020B0503020204020204" pitchFamily="34" charset="-122"/>
                <a:ea typeface="微软雅黑" panose="020B0503020204020204" pitchFamily="34" charset="-122"/>
              </a:rPr>
            </a:br>
            <a:r>
              <a:rPr lang="zh-CN" altLang="en-US" sz="2400" b="1" dirty="0">
                <a:latin typeface="微软雅黑" panose="020B0503020204020204" pitchFamily="34" charset="-122"/>
                <a:ea typeface="微软雅黑" panose="020B0503020204020204" pitchFamily="34" charset="-122"/>
              </a:rPr>
              <a:t>有监督聚类方法</a:t>
            </a:r>
            <a:endParaRPr lang="en-US" sz="2400" b="1" dirty="0">
              <a:latin typeface="微软雅黑" panose="020B0503020204020204" pitchFamily="34" charset="-122"/>
              <a:ea typeface="微软雅黑" panose="020B0503020204020204" pitchFamily="34" charset="-122"/>
            </a:endParaRPr>
          </a:p>
        </p:txBody>
      </p:sp>
      <p:sp>
        <p:nvSpPr>
          <p:cNvPr id="15" name="Rectangle 14"/>
          <p:cNvSpPr/>
          <p:nvPr/>
        </p:nvSpPr>
        <p:spPr bwMode="auto">
          <a:xfrm>
            <a:off x="1905001" y="1119297"/>
            <a:ext cx="4335015" cy="543564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76092722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2062705" y="689346"/>
            <a:ext cx="8417395" cy="1206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a:t>
            </a:r>
            <a:r>
              <a:rPr lang="zh-CN" altLang="en-US"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欺诈规则分析与评估</a:t>
            </a:r>
          </a:p>
        </p:txBody>
      </p:sp>
      <p:pic>
        <p:nvPicPr>
          <p:cNvPr id="6" name="Picture 6" descr="http://homeforgoodla.org/wp-content/uploads/2015/01/icon3-0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224" t="13912" r="22489" b="16120"/>
          <a:stretch/>
        </p:blipFill>
        <p:spPr bwMode="auto">
          <a:xfrm flipV="1">
            <a:off x="2162887" y="2503806"/>
            <a:ext cx="1875241" cy="1829357"/>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8" name="Rectangle 7"/>
          <p:cNvSpPr/>
          <p:nvPr/>
        </p:nvSpPr>
        <p:spPr>
          <a:xfrm>
            <a:off x="3100507" y="5144282"/>
            <a:ext cx="1355692" cy="707886"/>
          </a:xfrm>
          <a:prstGeom prst="rect">
            <a:avLst/>
          </a:prstGeom>
        </p:spPr>
        <p:txBody>
          <a:bodyPr wrap="square">
            <a:spAutoFit/>
          </a:bodyPr>
          <a:lstStyle/>
          <a:p>
            <a:pPr>
              <a:buClr>
                <a:srgbClr val="003F5F"/>
              </a:buClr>
              <a:buNone/>
            </a:pPr>
            <a:r>
              <a:rPr lang="zh-CN" altLang="en-US" sz="2000" b="1" dirty="0">
                <a:solidFill>
                  <a:srgbClr val="000000"/>
                </a:solidFill>
                <a:latin typeface="微软雅黑" panose="020B0503020204020204" pitchFamily="34" charset="-122"/>
                <a:ea typeface="微软雅黑" panose="020B0503020204020204" pitchFamily="34" charset="-122"/>
              </a:rPr>
              <a:t>规则动态评估技术</a:t>
            </a:r>
            <a:endParaRPr lang="en-US" sz="2000" b="1" dirty="0">
              <a:solidFill>
                <a:srgbClr val="000000"/>
              </a:solidFill>
              <a:latin typeface="微软雅黑" panose="020B0503020204020204" pitchFamily="34" charset="-122"/>
              <a:ea typeface="微软雅黑" panose="020B0503020204020204" pitchFamily="34" charset="-122"/>
            </a:endParaRPr>
          </a:p>
        </p:txBody>
      </p:sp>
      <p:pic>
        <p:nvPicPr>
          <p:cNvPr id="9" name="Picture 4" descr="http://pic.ffpic.com/files/2014/1031/sl1020u8hgn.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2427" t="33740" r="34353" b="35477"/>
          <a:stretch/>
        </p:blipFill>
        <p:spPr bwMode="auto">
          <a:xfrm>
            <a:off x="2332411" y="5076807"/>
            <a:ext cx="768096" cy="711739"/>
          </a:xfrm>
          <a:prstGeom prst="roundRect">
            <a:avLst>
              <a:gd name="adj" fmla="val 21490"/>
            </a:avLst>
          </a:prstGeom>
          <a:solidFill>
            <a:schemeClr val="bg1">
              <a:lumMod val="95000"/>
            </a:schemeClr>
          </a:solidFill>
          <a:ln w="38100">
            <a:solidFill>
              <a:srgbClr val="333333"/>
            </a:solidFill>
          </a:ln>
          <a:effectLst/>
        </p:spPr>
      </p:pic>
      <p:sp>
        <p:nvSpPr>
          <p:cNvPr id="10" name="Rectangle 9"/>
          <p:cNvSpPr/>
          <p:nvPr/>
        </p:nvSpPr>
        <p:spPr>
          <a:xfrm>
            <a:off x="5061203" y="2488299"/>
            <a:ext cx="5078896" cy="2042097"/>
          </a:xfrm>
          <a:prstGeom prst="rect">
            <a:avLst/>
          </a:prstGeom>
        </p:spPr>
        <p:txBody>
          <a:bodyPr wrap="square">
            <a:spAutoFit/>
          </a:bodyPr>
          <a:lstStyle/>
          <a:p>
            <a:pPr marL="285750" indent="-285750">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如何提高规则效果评估的体系化和自动化</a:t>
            </a:r>
            <a:endParaRPr lang="en-US" altLang="zh-CN" sz="1600" b="1" dirty="0">
              <a:ln/>
              <a:latin typeface="微软雅黑" panose="020B0503020204020204" pitchFamily="34" charset="-122"/>
              <a:ea typeface="微软雅黑" panose="020B0503020204020204" pitchFamily="34" charset="-122"/>
            </a:endParaRPr>
          </a:p>
          <a:p>
            <a:pPr marL="285750" indent="-285750">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如何对规则的效果评估不仅仅停留在静态层面，而是对规则效果的变化趋势有更深入的洞见和掌握</a:t>
            </a:r>
            <a:endParaRPr lang="en-US" altLang="zh-CN" sz="1600" b="1" dirty="0">
              <a:ln/>
              <a:latin typeface="微软雅黑" panose="020B0503020204020204" pitchFamily="34" charset="-122"/>
              <a:ea typeface="微软雅黑" panose="020B0503020204020204" pitchFamily="34" charset="-122"/>
            </a:endParaRPr>
          </a:p>
          <a:p>
            <a:pPr marL="285750" indent="-285750">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如何改进规则的上线下线标准，基于效果评估对规则进行分类和细化管理</a:t>
            </a:r>
            <a:endParaRPr lang="en-US" altLang="zh-CN" sz="1600" b="1" dirty="0">
              <a:ln/>
              <a:latin typeface="微软雅黑" panose="020B0503020204020204" pitchFamily="34" charset="-122"/>
              <a:ea typeface="微软雅黑" panose="020B0503020204020204" pitchFamily="34" charset="-122"/>
            </a:endParaRPr>
          </a:p>
          <a:p>
            <a:pPr marL="171450" indent="-171450">
              <a:lnSpc>
                <a:spcPct val="125000"/>
              </a:lnSpc>
              <a:spcBef>
                <a:spcPct val="20000"/>
              </a:spcBef>
              <a:buClr>
                <a:srgbClr val="000066"/>
              </a:buClr>
              <a:buFont typeface="Arial" panose="020B0604020202020204" pitchFamily="34" charset="0"/>
              <a:buChar char="•"/>
              <a:tabLst>
                <a:tab pos="363538" algn="l"/>
              </a:tabLst>
            </a:pPr>
            <a:endParaRPr lang="en-US" altLang="zh-CN" sz="1400" b="1" dirty="0">
              <a:ln/>
              <a:latin typeface="微软雅黑" panose="020B0503020204020204" pitchFamily="34" charset="-122"/>
              <a:ea typeface="微软雅黑" panose="020B0503020204020204" pitchFamily="34" charset="-122"/>
            </a:endParaRPr>
          </a:p>
        </p:txBody>
      </p:sp>
      <p:sp>
        <p:nvSpPr>
          <p:cNvPr id="11" name="Rectangle 10"/>
          <p:cNvSpPr/>
          <p:nvPr/>
        </p:nvSpPr>
        <p:spPr>
          <a:xfrm>
            <a:off x="5165977" y="2118966"/>
            <a:ext cx="1724390" cy="400110"/>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挑战点</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Rectangle 11"/>
          <p:cNvSpPr/>
          <p:nvPr/>
        </p:nvSpPr>
        <p:spPr>
          <a:xfrm>
            <a:off x="5165977" y="4304105"/>
            <a:ext cx="1724390" cy="400110"/>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解决效果</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Rectangle 12"/>
          <p:cNvSpPr/>
          <p:nvPr/>
        </p:nvSpPr>
        <p:spPr>
          <a:xfrm>
            <a:off x="5061204" y="4674082"/>
            <a:ext cx="4882897" cy="2037481"/>
          </a:xfrm>
          <a:prstGeom prst="rect">
            <a:avLst/>
          </a:prstGeom>
        </p:spPr>
        <p:txBody>
          <a:bodyPr wrap="square">
            <a:spAutoFit/>
          </a:bodyPr>
          <a:lstStyle/>
          <a:p>
            <a:pPr marL="285750" indent="-285750">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基于触发率、命中率和动态变化关联度，建立完善三维度规则动态评估体系</a:t>
            </a:r>
            <a:endParaRPr lang="en-US" altLang="zh-CN" sz="1600" b="1" dirty="0">
              <a:ln/>
              <a:latin typeface="微软雅黑" panose="020B0503020204020204" pitchFamily="34" charset="-122"/>
              <a:ea typeface="微软雅黑" panose="020B0503020204020204" pitchFamily="34" charset="-122"/>
            </a:endParaRPr>
          </a:p>
          <a:p>
            <a:pPr marL="285750" indent="-285750">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根据效果评估体系对规则进行系统分类，并制定具体细化的上下线标准和管理方法</a:t>
            </a:r>
            <a:endParaRPr lang="en-US" altLang="zh-CN" sz="1600" b="1" dirty="0">
              <a:ln/>
              <a:latin typeface="微软雅黑" panose="020B0503020204020204" pitchFamily="34" charset="-122"/>
              <a:ea typeface="微软雅黑" panose="020B0503020204020204" pitchFamily="34" charset="-122"/>
            </a:endParaRPr>
          </a:p>
          <a:p>
            <a:pPr marL="285750" indent="-285750">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对规则效果的时间趋势进行深度分析，并建立可视化的报表体系</a:t>
            </a:r>
            <a:endParaRPr lang="en-US" altLang="zh-CN" sz="1600" b="1" dirty="0">
              <a:l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2667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792359" y="1013792"/>
            <a:ext cx="3916582" cy="4664362"/>
            <a:chOff x="268359" y="1013792"/>
            <a:chExt cx="3916582" cy="4664362"/>
          </a:xfrm>
        </p:grpSpPr>
        <p:grpSp>
          <p:nvGrpSpPr>
            <p:cNvPr id="26" name="Group 25"/>
            <p:cNvGrpSpPr/>
            <p:nvPr/>
          </p:nvGrpSpPr>
          <p:grpSpPr>
            <a:xfrm>
              <a:off x="268359" y="1013792"/>
              <a:ext cx="3916582" cy="4664362"/>
              <a:chOff x="268359" y="1013792"/>
              <a:chExt cx="3916582" cy="4664362"/>
            </a:xfrm>
          </p:grpSpPr>
          <p:pic>
            <p:nvPicPr>
              <p:cNvPr id="4" name="图片 3" descr="img0.png"/>
              <p:cNvPicPr/>
              <p:nvPr/>
            </p:nvPicPr>
            <p:blipFill>
              <a:blip r:embed="rId2">
                <a:extLst>
                  <a:ext uri="{28A0092B-C50C-407E-A947-70E740481C1C}">
                    <a14:useLocalDpi xmlns:a14="http://schemas.microsoft.com/office/drawing/2010/main" val="0"/>
                  </a:ext>
                </a:extLst>
              </a:blip>
              <a:srcRect/>
              <a:stretch>
                <a:fillRect/>
              </a:stretch>
            </p:blipFill>
            <p:spPr bwMode="auto">
              <a:xfrm>
                <a:off x="278086" y="1751517"/>
                <a:ext cx="3831078" cy="3589768"/>
              </a:xfrm>
              <a:prstGeom prst="rect">
                <a:avLst/>
              </a:prstGeom>
              <a:noFill/>
              <a:ln>
                <a:noFill/>
              </a:ln>
            </p:spPr>
          </p:pic>
          <p:sp>
            <p:nvSpPr>
              <p:cNvPr id="3" name="Rectangle 2"/>
              <p:cNvSpPr/>
              <p:nvPr/>
            </p:nvSpPr>
            <p:spPr>
              <a:xfrm>
                <a:off x="778215" y="1121645"/>
                <a:ext cx="3054485" cy="523220"/>
              </a:xfrm>
              <a:prstGeom prst="rect">
                <a:avLst/>
              </a:prstGeom>
            </p:spPr>
            <p:txBody>
              <a:bodyPr wrap="square">
                <a:spAutoFit/>
              </a:bodyPr>
              <a:lstStyle/>
              <a:p>
                <a:pPr>
                  <a:buNone/>
                </a:pPr>
                <a:r>
                  <a:rPr lang="zh-CN" altLang="en-US" sz="2800" b="1" dirty="0">
                    <a:ln/>
                    <a:latin typeface="微软雅黑" panose="020B0503020204020204" pitchFamily="34" charset="-122"/>
                    <a:ea typeface="微软雅黑" panose="020B0503020204020204" pitchFamily="34" charset="-122"/>
                  </a:rPr>
                  <a:t>规则静态评估分析</a:t>
                </a:r>
                <a:endParaRPr lang="en-US" dirty="0">
                  <a:latin typeface="微软雅黑" panose="020B0503020204020204" pitchFamily="34" charset="-122"/>
                  <a:ea typeface="微软雅黑" panose="020B0503020204020204" pitchFamily="34" charset="-122"/>
                </a:endParaRPr>
              </a:p>
            </p:txBody>
          </p:sp>
          <p:sp>
            <p:nvSpPr>
              <p:cNvPr id="9" name="Rectangle 8"/>
              <p:cNvSpPr/>
              <p:nvPr/>
            </p:nvSpPr>
            <p:spPr>
              <a:xfrm>
                <a:off x="2561358" y="1933920"/>
                <a:ext cx="1419659" cy="830997"/>
              </a:xfrm>
              <a:prstGeom prst="rect">
                <a:avLst/>
              </a:prstGeom>
            </p:spPr>
            <p:txBody>
              <a:bodyPr wrap="square">
                <a:spAutoFit/>
              </a:bodyPr>
              <a:lstStyle/>
              <a:p>
                <a:pPr lvl="0" algn="ctr">
                  <a:buClr>
                    <a:srgbClr val="003F5F"/>
                  </a:buClr>
                  <a:buNone/>
                </a:pPr>
                <a:r>
                  <a:rPr lang="zh-CN" altLang="en-US" sz="1600" b="1" dirty="0">
                    <a:ln/>
                    <a:solidFill>
                      <a:srgbClr val="003F5F"/>
                    </a:solidFill>
                    <a:latin typeface="微软雅黑" panose="020B0503020204020204" pitchFamily="34" charset="-122"/>
                    <a:ea typeface="微软雅黑" panose="020B0503020204020204" pitchFamily="34" charset="-122"/>
                  </a:rPr>
                  <a:t>全部规则</a:t>
                </a:r>
                <a:br>
                  <a:rPr lang="en-US" altLang="zh-CN" sz="1600" b="1" dirty="0">
                    <a:ln/>
                    <a:solidFill>
                      <a:srgbClr val="003F5F"/>
                    </a:solidFill>
                    <a:latin typeface="微软雅黑" panose="020B0503020204020204" pitchFamily="34" charset="-122"/>
                    <a:ea typeface="微软雅黑" panose="020B0503020204020204" pitchFamily="34" charset="-122"/>
                  </a:rPr>
                </a:br>
                <a:r>
                  <a:rPr lang="zh-CN" altLang="en-US" sz="1600" b="1" dirty="0">
                    <a:ln/>
                    <a:solidFill>
                      <a:srgbClr val="003F5F"/>
                    </a:solidFill>
                    <a:latin typeface="微软雅黑" panose="020B0503020204020204" pitchFamily="34" charset="-122"/>
                    <a:ea typeface="微软雅黑" panose="020B0503020204020204" pitchFamily="34" charset="-122"/>
                  </a:rPr>
                  <a:t>触发率命中率关联度分析</a:t>
                </a:r>
                <a:endParaRPr lang="en-US" sz="1600" dirty="0">
                  <a:solidFill>
                    <a:srgbClr val="003F5F"/>
                  </a:solidFill>
                  <a:latin typeface="微软雅黑" panose="020B0503020204020204" pitchFamily="34" charset="-122"/>
                  <a:ea typeface="微软雅黑" panose="020B0503020204020204" pitchFamily="34" charset="-122"/>
                </a:endParaRPr>
              </a:p>
            </p:txBody>
          </p:sp>
          <p:sp>
            <p:nvSpPr>
              <p:cNvPr id="12" name="Rectangle 11"/>
              <p:cNvSpPr/>
              <p:nvPr/>
            </p:nvSpPr>
            <p:spPr bwMode="auto">
              <a:xfrm>
                <a:off x="268359" y="1013792"/>
                <a:ext cx="3916582" cy="46523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4" name="TextBox 23"/>
              <p:cNvSpPr txBox="1"/>
              <p:nvPr/>
            </p:nvSpPr>
            <p:spPr>
              <a:xfrm>
                <a:off x="302622" y="5401155"/>
                <a:ext cx="2358338" cy="276999"/>
              </a:xfrm>
              <a:prstGeom prst="rect">
                <a:avLst/>
              </a:prstGeom>
              <a:noFill/>
            </p:spPr>
            <p:txBody>
              <a:bodyPr wrap="none" rtlCol="0">
                <a:spAutoFit/>
              </a:bodyPr>
              <a:lstStyle/>
              <a:p>
                <a:pPr>
                  <a:buNone/>
                </a:pPr>
                <a:r>
                  <a:rPr lang="zh-CN" altLang="en-US" sz="1200" b="1" dirty="0">
                    <a:solidFill>
                      <a:srgbClr val="002060"/>
                    </a:solidFill>
                    <a:latin typeface="微软雅黑" panose="020B0503020204020204" pitchFamily="34" charset="-122"/>
                    <a:ea typeface="微软雅黑" panose="020B0503020204020204" pitchFamily="34" charset="-122"/>
                  </a:rPr>
                  <a:t>数据统计窗口：</a:t>
                </a:r>
                <a:r>
                  <a:rPr lang="en-US" altLang="zh-CN" sz="1200" b="1" dirty="0">
                    <a:solidFill>
                      <a:srgbClr val="002060"/>
                    </a:solidFill>
                    <a:latin typeface="微软雅黑" panose="020B0503020204020204" pitchFamily="34" charset="-122"/>
                    <a:ea typeface="微软雅黑" panose="020B0503020204020204" pitchFamily="34" charset="-122"/>
                  </a:rPr>
                  <a:t>2016</a:t>
                </a:r>
                <a:r>
                  <a:rPr lang="zh-CN" altLang="en-US" sz="1200" b="1" dirty="0">
                    <a:solidFill>
                      <a:srgbClr val="002060"/>
                    </a:solidFill>
                    <a:latin typeface="微软雅黑" panose="020B0503020204020204" pitchFamily="34" charset="-122"/>
                    <a:ea typeface="微软雅黑" panose="020B0503020204020204" pitchFamily="34" charset="-122"/>
                  </a:rPr>
                  <a:t>年</a:t>
                </a:r>
                <a:r>
                  <a:rPr lang="en-US" altLang="zh-CN" sz="1200" b="1" dirty="0">
                    <a:solidFill>
                      <a:srgbClr val="002060"/>
                    </a:solidFill>
                    <a:latin typeface="微软雅黑" panose="020B0503020204020204" pitchFamily="34" charset="-122"/>
                    <a:ea typeface="微软雅黑" panose="020B0503020204020204" pitchFamily="34" charset="-122"/>
                  </a:rPr>
                  <a:t>1</a:t>
                </a:r>
                <a:r>
                  <a:rPr lang="zh-CN" altLang="en-US" sz="1200" b="1" dirty="0">
                    <a:solidFill>
                      <a:srgbClr val="002060"/>
                    </a:solidFill>
                    <a:latin typeface="微软雅黑" panose="020B0503020204020204" pitchFamily="34" charset="-122"/>
                    <a:ea typeface="微软雅黑" panose="020B0503020204020204" pitchFamily="34" charset="-122"/>
                  </a:rPr>
                  <a:t>月</a:t>
                </a:r>
                <a:r>
                  <a:rPr lang="en-US" altLang="zh-CN" sz="1200" b="1" dirty="0">
                    <a:solidFill>
                      <a:srgbClr val="002060"/>
                    </a:solidFill>
                    <a:latin typeface="微软雅黑" panose="020B0503020204020204" pitchFamily="34" charset="-122"/>
                    <a:ea typeface="微软雅黑" panose="020B0503020204020204" pitchFamily="34" charset="-122"/>
                  </a:rPr>
                  <a:t>-2</a:t>
                </a:r>
                <a:r>
                  <a:rPr lang="zh-CN" altLang="en-US" sz="1200" b="1" dirty="0">
                    <a:solidFill>
                      <a:srgbClr val="002060"/>
                    </a:solidFill>
                    <a:latin typeface="微软雅黑" panose="020B0503020204020204" pitchFamily="34" charset="-122"/>
                    <a:ea typeface="微软雅黑" panose="020B0503020204020204" pitchFamily="34" charset="-122"/>
                  </a:rPr>
                  <a:t>月</a:t>
                </a:r>
                <a:endParaRPr lang="en-US" sz="1200" b="1" dirty="0">
                  <a:solidFill>
                    <a:srgbClr val="002060"/>
                  </a:solidFill>
                  <a:latin typeface="微软雅黑" panose="020B0503020204020204" pitchFamily="34" charset="-122"/>
                  <a:ea typeface="微软雅黑" panose="020B0503020204020204" pitchFamily="34" charset="-122"/>
                </a:endParaRPr>
              </a:p>
            </p:txBody>
          </p:sp>
          <p:sp>
            <p:nvSpPr>
              <p:cNvPr id="29" name="Rectangle 28"/>
              <p:cNvSpPr/>
              <p:nvPr/>
            </p:nvSpPr>
            <p:spPr>
              <a:xfrm>
                <a:off x="1852000" y="5083287"/>
                <a:ext cx="1092014" cy="307777"/>
              </a:xfrm>
              <a:prstGeom prst="rect">
                <a:avLst/>
              </a:prstGeom>
              <a:solidFill>
                <a:schemeClr val="bg1"/>
              </a:solidFill>
            </p:spPr>
            <p:txBody>
              <a:bodyPr wrap="square">
                <a:spAutoFit/>
              </a:bodyPr>
              <a:lstStyle/>
              <a:p>
                <a:pPr lvl="0" algn="ctr">
                  <a:buClr>
                    <a:srgbClr val="003F5F"/>
                  </a:buClr>
                  <a:buNone/>
                </a:pPr>
                <a:r>
                  <a:rPr lang="zh-CN" altLang="en-US" sz="1400" b="1" dirty="0">
                    <a:latin typeface="微软雅黑" panose="020B0503020204020204" pitchFamily="34" charset="-122"/>
                    <a:ea typeface="微软雅黑" panose="020B0503020204020204" pitchFamily="34" charset="-122"/>
                  </a:rPr>
                  <a:t>平均触发率</a:t>
                </a:r>
                <a:endParaRPr lang="en-US" sz="1400" b="1" dirty="0">
                  <a:latin typeface="微软雅黑" panose="020B0503020204020204" pitchFamily="34" charset="-122"/>
                  <a:ea typeface="微软雅黑" panose="020B0503020204020204" pitchFamily="34" charset="-122"/>
                </a:endParaRPr>
              </a:p>
            </p:txBody>
          </p:sp>
        </p:grpSp>
        <p:sp>
          <p:nvSpPr>
            <p:cNvPr id="30" name="Rectangle 29"/>
            <p:cNvSpPr/>
            <p:nvPr/>
          </p:nvSpPr>
          <p:spPr>
            <a:xfrm>
              <a:off x="350819" y="2809046"/>
              <a:ext cx="192940" cy="1169551"/>
            </a:xfrm>
            <a:prstGeom prst="rect">
              <a:avLst/>
            </a:prstGeom>
            <a:solidFill>
              <a:schemeClr val="bg1"/>
            </a:solidFill>
          </p:spPr>
          <p:txBody>
            <a:bodyPr wrap="square">
              <a:spAutoFit/>
            </a:bodyPr>
            <a:lstStyle/>
            <a:p>
              <a:pPr lvl="0" algn="ctr">
                <a:buClr>
                  <a:srgbClr val="003F5F"/>
                </a:buClr>
                <a:buNone/>
              </a:pPr>
              <a:r>
                <a:rPr lang="zh-CN" altLang="en-US" sz="1400" b="1" dirty="0">
                  <a:latin typeface="微软雅黑" panose="020B0503020204020204" pitchFamily="34" charset="-122"/>
                  <a:ea typeface="微软雅黑" panose="020B0503020204020204" pitchFamily="34" charset="-122"/>
                </a:rPr>
                <a:t>平均命中率</a:t>
              </a:r>
              <a:endParaRPr lang="en-US" sz="1400" b="1" dirty="0">
                <a:latin typeface="微软雅黑" panose="020B0503020204020204" pitchFamily="34" charset="-122"/>
                <a:ea typeface="微软雅黑" panose="020B0503020204020204" pitchFamily="34" charset="-122"/>
              </a:endParaRPr>
            </a:p>
          </p:txBody>
        </p:sp>
      </p:gr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基于触发率、命中率和动态变化关联度</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建立完善三维规则动态评估体系</a:t>
            </a:r>
          </a:p>
        </p:txBody>
      </p:sp>
      <p:grpSp>
        <p:nvGrpSpPr>
          <p:cNvPr id="32" name="Group 31"/>
          <p:cNvGrpSpPr/>
          <p:nvPr/>
        </p:nvGrpSpPr>
        <p:grpSpPr>
          <a:xfrm>
            <a:off x="1802085" y="6112437"/>
            <a:ext cx="8693090" cy="583985"/>
            <a:chOff x="278085" y="6112436"/>
            <a:chExt cx="8693090" cy="583985"/>
          </a:xfrm>
        </p:grpSpPr>
        <p:sp>
          <p:nvSpPr>
            <p:cNvPr id="17" name="Rectangle 16"/>
            <p:cNvSpPr/>
            <p:nvPr/>
          </p:nvSpPr>
          <p:spPr bwMode="auto">
            <a:xfrm>
              <a:off x="278085" y="6112436"/>
              <a:ext cx="8693089" cy="583985"/>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4" name="Rectangle 13"/>
            <p:cNvSpPr/>
            <p:nvPr/>
          </p:nvSpPr>
          <p:spPr>
            <a:xfrm>
              <a:off x="445729" y="6157922"/>
              <a:ext cx="4019267" cy="523220"/>
            </a:xfrm>
            <a:prstGeom prst="rect">
              <a:avLst/>
            </a:prstGeom>
          </p:spPr>
          <p:txBody>
            <a:bodyPr wrap="square">
              <a:spAutoFit/>
            </a:bodyPr>
            <a:lstStyle/>
            <a:p>
              <a:pPr>
                <a:buNone/>
              </a:pPr>
              <a:r>
                <a:rPr lang="zh-CN" alt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规则三维动态评估体系</a:t>
              </a:r>
              <a:endPar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15" name="Rectangle 14"/>
            <p:cNvSpPr/>
            <p:nvPr/>
          </p:nvSpPr>
          <p:spPr>
            <a:xfrm>
              <a:off x="4299625" y="6227172"/>
              <a:ext cx="4671550" cy="369332"/>
            </a:xfrm>
            <a:prstGeom prst="rect">
              <a:avLst/>
            </a:prstGeom>
          </p:spPr>
          <p:txBody>
            <a:bodyPr wrap="square">
              <a:spAutoFit/>
            </a:bodyPr>
            <a:lstStyle/>
            <a:p>
              <a:pPr>
                <a:buNone/>
              </a:pPr>
              <a:r>
                <a:rPr lang="zh-CN" alt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平均触发率</a:t>
              </a:r>
              <a:r>
                <a:rPr lang="en-US" altLang="zh-CN"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a:t>
              </a:r>
              <a:r>
                <a:rPr lang="zh-CN" alt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平均命中率</a:t>
              </a:r>
              <a:r>
                <a:rPr lang="en-US" altLang="zh-CN"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a:t>
              </a:r>
              <a:r>
                <a:rPr lang="zh-CN" alt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动态变化关联度</a:t>
              </a: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grpSp>
      <p:sp>
        <p:nvSpPr>
          <p:cNvPr id="16" name="Rectangle 15"/>
          <p:cNvSpPr/>
          <p:nvPr/>
        </p:nvSpPr>
        <p:spPr>
          <a:xfrm>
            <a:off x="5560243" y="2686944"/>
            <a:ext cx="1107996" cy="1200329"/>
          </a:xfrm>
          <a:prstGeom prst="rect">
            <a:avLst/>
          </a:prstGeom>
        </p:spPr>
        <p:txBody>
          <a:bodyPr wrap="none">
            <a:spAutoFit/>
          </a:bodyPr>
          <a:lstStyle/>
          <a:p>
            <a:pPr>
              <a:buNone/>
            </a:pPr>
            <a:r>
              <a:rPr lang="zh-CN" altLang="en-US" sz="7200" b="1" dirty="0">
                <a:latin typeface="微软雅黑" panose="020B0503020204020204" pitchFamily="34" charset="-122"/>
                <a:ea typeface="微软雅黑" panose="020B0503020204020204" pitchFamily="34" charset="-122"/>
              </a:rPr>
              <a:t>＋</a:t>
            </a:r>
            <a:endParaRPr lang="en-US" sz="7200" b="1" dirty="0">
              <a:latin typeface="微软雅黑" panose="020B0503020204020204" pitchFamily="34" charset="-122"/>
              <a:ea typeface="微软雅黑" panose="020B0503020204020204" pitchFamily="34" charset="-122"/>
            </a:endParaRPr>
          </a:p>
        </p:txBody>
      </p:sp>
      <p:grpSp>
        <p:nvGrpSpPr>
          <p:cNvPr id="7" name="Group 6"/>
          <p:cNvGrpSpPr/>
          <p:nvPr/>
        </p:nvGrpSpPr>
        <p:grpSpPr>
          <a:xfrm>
            <a:off x="2131979" y="1913186"/>
            <a:ext cx="796868" cy="2485010"/>
            <a:chOff x="607979" y="1913186"/>
            <a:chExt cx="796868" cy="2485010"/>
          </a:xfrm>
        </p:grpSpPr>
        <p:sp>
          <p:nvSpPr>
            <p:cNvPr id="18" name="Oval 17"/>
            <p:cNvSpPr/>
            <p:nvPr/>
          </p:nvSpPr>
          <p:spPr bwMode="auto">
            <a:xfrm>
              <a:off x="607979" y="1913186"/>
              <a:ext cx="632298" cy="2485010"/>
            </a:xfrm>
            <a:prstGeom prst="ellipse">
              <a:avLst/>
            </a:prstGeom>
            <a:noFill/>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0" name="Rectangle 19"/>
            <p:cNvSpPr/>
            <p:nvPr/>
          </p:nvSpPr>
          <p:spPr>
            <a:xfrm>
              <a:off x="784223" y="2682030"/>
              <a:ext cx="620624" cy="1200329"/>
            </a:xfrm>
            <a:prstGeom prst="rect">
              <a:avLst/>
            </a:prstGeom>
          </p:spPr>
          <p:txBody>
            <a:bodyPr wrap="square">
              <a:spAutoFit/>
            </a:bodyPr>
            <a:lstStyle/>
            <a:p>
              <a:pPr lvl="0" algn="ctr">
                <a:buClr>
                  <a:srgbClr val="003F5F"/>
                </a:buClr>
                <a:buNone/>
              </a:pPr>
              <a:r>
                <a:rPr lang="zh-CN" altLang="en-US" b="1" dirty="0">
                  <a:solidFill>
                    <a:srgbClr val="00B050"/>
                  </a:solidFill>
                  <a:latin typeface="微软雅黑" panose="020B0503020204020204" pitchFamily="34" charset="-122"/>
                  <a:ea typeface="微软雅黑" panose="020B0503020204020204" pitchFamily="34" charset="-122"/>
                </a:rPr>
                <a:t>高效规则</a:t>
              </a:r>
              <a:endParaRPr lang="en-US" b="1" dirty="0">
                <a:solidFill>
                  <a:srgbClr val="00B050"/>
                </a:solidFill>
                <a:latin typeface="微软雅黑" panose="020B0503020204020204" pitchFamily="34" charset="-122"/>
                <a:ea typeface="微软雅黑" panose="020B0503020204020204" pitchFamily="34" charset="-122"/>
              </a:endParaRPr>
            </a:p>
          </p:txBody>
        </p:sp>
      </p:grpSp>
      <p:grpSp>
        <p:nvGrpSpPr>
          <p:cNvPr id="8" name="Group 7"/>
          <p:cNvGrpSpPr/>
          <p:nvPr/>
        </p:nvGrpSpPr>
        <p:grpSpPr>
          <a:xfrm>
            <a:off x="3946186" y="4398197"/>
            <a:ext cx="1723842" cy="639917"/>
            <a:chOff x="2422186" y="4398196"/>
            <a:chExt cx="1723842" cy="639917"/>
          </a:xfrm>
        </p:grpSpPr>
        <p:sp>
          <p:nvSpPr>
            <p:cNvPr id="19" name="Oval 18"/>
            <p:cNvSpPr/>
            <p:nvPr/>
          </p:nvSpPr>
          <p:spPr bwMode="auto">
            <a:xfrm rot="5400000">
              <a:off x="2964148" y="3856234"/>
              <a:ext cx="639917" cy="1723842"/>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1" name="Rectangle 20"/>
            <p:cNvSpPr/>
            <p:nvPr/>
          </p:nvSpPr>
          <p:spPr>
            <a:xfrm>
              <a:off x="2686525" y="4405406"/>
              <a:ext cx="1193708" cy="369332"/>
            </a:xfrm>
            <a:prstGeom prst="rect">
              <a:avLst/>
            </a:prstGeom>
          </p:spPr>
          <p:txBody>
            <a:bodyPr wrap="square">
              <a:spAutoFit/>
            </a:bodyPr>
            <a:lstStyle/>
            <a:p>
              <a:pPr lvl="0" algn="ctr">
                <a:buClr>
                  <a:srgbClr val="003F5F"/>
                </a:buClr>
                <a:buNone/>
              </a:pPr>
              <a:r>
                <a:rPr lang="zh-CN" altLang="en-US" b="1" dirty="0">
                  <a:solidFill>
                    <a:srgbClr val="FF0000"/>
                  </a:solidFill>
                  <a:latin typeface="微软雅黑" panose="020B0503020204020204" pitchFamily="34" charset="-122"/>
                  <a:ea typeface="微软雅黑" panose="020B0503020204020204" pitchFamily="34" charset="-122"/>
                </a:rPr>
                <a:t>低效规则</a:t>
              </a:r>
              <a:endParaRPr lang="en-US" b="1" dirty="0">
                <a:solidFill>
                  <a:srgbClr val="FF0000"/>
                </a:solidFill>
                <a:latin typeface="微软雅黑" panose="020B0503020204020204" pitchFamily="34" charset="-122"/>
                <a:ea typeface="微软雅黑" panose="020B0503020204020204" pitchFamily="34" charset="-122"/>
              </a:endParaRPr>
            </a:p>
          </p:txBody>
        </p:sp>
      </p:grpSp>
      <p:sp>
        <p:nvSpPr>
          <p:cNvPr id="23" name="Left Brace 22"/>
          <p:cNvSpPr/>
          <p:nvPr/>
        </p:nvSpPr>
        <p:spPr bwMode="auto">
          <a:xfrm rot="16200000">
            <a:off x="5793710" y="3323089"/>
            <a:ext cx="390572" cy="5109256"/>
          </a:xfrm>
          <a:prstGeom prst="leftBrace">
            <a:avLst>
              <a:gd name="adj1" fmla="val 93014"/>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8" name="Group 27"/>
          <p:cNvGrpSpPr/>
          <p:nvPr/>
        </p:nvGrpSpPr>
        <p:grpSpPr>
          <a:xfrm>
            <a:off x="6443768" y="1013792"/>
            <a:ext cx="3874037" cy="4652338"/>
            <a:chOff x="4919767" y="1013792"/>
            <a:chExt cx="3874037" cy="4652338"/>
          </a:xfrm>
        </p:grpSpPr>
        <p:pic>
          <p:nvPicPr>
            <p:cNvPr id="6" name="图片 45" descr="img23.png"/>
            <p:cNvPicPr/>
            <p:nvPr/>
          </p:nvPicPr>
          <p:blipFill>
            <a:blip r:embed="rId3">
              <a:extLst>
                <a:ext uri="{28A0092B-C50C-407E-A947-70E740481C1C}">
                  <a14:useLocalDpi xmlns:a14="http://schemas.microsoft.com/office/drawing/2010/main" val="0"/>
                </a:ext>
              </a:extLst>
            </a:blip>
            <a:srcRect/>
            <a:stretch>
              <a:fillRect/>
            </a:stretch>
          </p:blipFill>
          <p:spPr bwMode="auto">
            <a:xfrm>
              <a:off x="5131564" y="3637735"/>
              <a:ext cx="2298364" cy="1970026"/>
            </a:xfrm>
            <a:prstGeom prst="rect">
              <a:avLst/>
            </a:prstGeom>
            <a:noFill/>
            <a:ln>
              <a:noFill/>
            </a:ln>
          </p:spPr>
        </p:pic>
        <p:pic>
          <p:nvPicPr>
            <p:cNvPr id="10" name="图片 46" descr="img22.png"/>
            <p:cNvPicPr/>
            <p:nvPr/>
          </p:nvPicPr>
          <p:blipFill>
            <a:blip r:embed="rId4">
              <a:extLst>
                <a:ext uri="{28A0092B-C50C-407E-A947-70E740481C1C}">
                  <a14:useLocalDpi xmlns:a14="http://schemas.microsoft.com/office/drawing/2010/main" val="0"/>
                </a:ext>
              </a:extLst>
            </a:blip>
            <a:srcRect/>
            <a:stretch>
              <a:fillRect/>
            </a:stretch>
          </p:blipFill>
          <p:spPr bwMode="auto">
            <a:xfrm>
              <a:off x="5202603" y="1615728"/>
              <a:ext cx="3319449" cy="1991670"/>
            </a:xfrm>
            <a:prstGeom prst="rect">
              <a:avLst/>
            </a:prstGeom>
            <a:noFill/>
            <a:ln>
              <a:noFill/>
            </a:ln>
          </p:spPr>
        </p:pic>
        <p:sp>
          <p:nvSpPr>
            <p:cNvPr id="11" name="Rectangle 10"/>
            <p:cNvSpPr/>
            <p:nvPr/>
          </p:nvSpPr>
          <p:spPr>
            <a:xfrm>
              <a:off x="5231787" y="1093358"/>
              <a:ext cx="3054485" cy="523220"/>
            </a:xfrm>
            <a:prstGeom prst="rect">
              <a:avLst/>
            </a:prstGeom>
          </p:spPr>
          <p:txBody>
            <a:bodyPr wrap="square">
              <a:spAutoFit/>
            </a:bodyPr>
            <a:lstStyle/>
            <a:p>
              <a:pPr>
                <a:buNone/>
              </a:pPr>
              <a:r>
                <a:rPr lang="zh-CN" altLang="en-US" sz="2800" b="1" dirty="0">
                  <a:ln/>
                  <a:latin typeface="微软雅黑" panose="020B0503020204020204" pitchFamily="34" charset="-122"/>
                  <a:ea typeface="微软雅黑" panose="020B0503020204020204" pitchFamily="34" charset="-122"/>
                </a:rPr>
                <a:t>规则动态评估分析</a:t>
              </a:r>
              <a:endParaRPr lang="en-US" dirty="0">
                <a:latin typeface="微软雅黑" panose="020B0503020204020204" pitchFamily="34" charset="-122"/>
                <a:ea typeface="微软雅黑" panose="020B0503020204020204" pitchFamily="34" charset="-122"/>
              </a:endParaRPr>
            </a:p>
          </p:txBody>
        </p:sp>
        <p:sp>
          <p:nvSpPr>
            <p:cNvPr id="13" name="Rectangle 12"/>
            <p:cNvSpPr/>
            <p:nvPr/>
          </p:nvSpPr>
          <p:spPr bwMode="auto">
            <a:xfrm>
              <a:off x="4919767" y="1013792"/>
              <a:ext cx="3874037" cy="46523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2" name="Rectangle 21"/>
            <p:cNvSpPr/>
            <p:nvPr/>
          </p:nvSpPr>
          <p:spPr>
            <a:xfrm>
              <a:off x="7620000" y="4368308"/>
              <a:ext cx="1140764" cy="646331"/>
            </a:xfrm>
            <a:prstGeom prst="rect">
              <a:avLst/>
            </a:prstGeom>
          </p:spPr>
          <p:txBody>
            <a:bodyPr wrap="square">
              <a:spAutoFit/>
            </a:bodyPr>
            <a:lstStyle/>
            <a:p>
              <a:pPr lvl="0" algn="ctr">
                <a:buClr>
                  <a:srgbClr val="003F5F"/>
                </a:buClr>
                <a:buNone/>
              </a:pPr>
              <a:r>
                <a:rPr lang="zh-CN" altLang="en-US" b="1" dirty="0">
                  <a:solidFill>
                    <a:srgbClr val="003F5F"/>
                  </a:solidFill>
                  <a:latin typeface="微软雅黑" panose="020B0503020204020204" pitchFamily="34" charset="-122"/>
                  <a:ea typeface="微软雅黑" panose="020B0503020204020204" pitchFamily="34" charset="-122"/>
                </a:rPr>
                <a:t>动态变化关联度</a:t>
              </a:r>
              <a:endParaRPr lang="en-US" b="1" dirty="0">
                <a:solidFill>
                  <a:srgbClr val="003F5F"/>
                </a:solidFill>
                <a:latin typeface="微软雅黑" panose="020B0503020204020204" pitchFamily="34" charset="-122"/>
                <a:ea typeface="微软雅黑" panose="020B0503020204020204" pitchFamily="34" charset="-122"/>
              </a:endParaRPr>
            </a:p>
          </p:txBody>
        </p:sp>
        <p:cxnSp>
          <p:nvCxnSpPr>
            <p:cNvPr id="25" name="Straight Arrow Connector 24"/>
            <p:cNvCxnSpPr/>
            <p:nvPr/>
          </p:nvCxnSpPr>
          <p:spPr bwMode="auto">
            <a:xfrm flipH="1" flipV="1">
              <a:off x="7231939" y="4450427"/>
              <a:ext cx="429018" cy="254438"/>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31" name="Rectangle 30"/>
            <p:cNvSpPr/>
            <p:nvPr/>
          </p:nvSpPr>
          <p:spPr>
            <a:xfrm>
              <a:off x="7019625" y="1852304"/>
              <a:ext cx="1003164" cy="954107"/>
            </a:xfrm>
            <a:prstGeom prst="rect">
              <a:avLst/>
            </a:prstGeom>
          </p:spPr>
          <p:txBody>
            <a:bodyPr wrap="square">
              <a:spAutoFit/>
            </a:bodyPr>
            <a:lstStyle/>
            <a:p>
              <a:pPr lvl="0" algn="ctr">
                <a:buClr>
                  <a:srgbClr val="003F5F"/>
                </a:buClr>
                <a:buNone/>
              </a:pPr>
              <a:r>
                <a:rPr lang="zh-CN" altLang="en-US" sz="1400" b="1" dirty="0">
                  <a:ln/>
                  <a:solidFill>
                    <a:srgbClr val="003F5F"/>
                  </a:solidFill>
                  <a:latin typeface="微软雅黑" panose="020B0503020204020204" pitchFamily="34" charset="-122"/>
                  <a:ea typeface="微软雅黑" panose="020B0503020204020204" pitchFamily="34" charset="-122"/>
                </a:rPr>
                <a:t>单条规则触发率命中率时间序列分析</a:t>
              </a:r>
              <a:endParaRPr lang="en-US" sz="1400" dirty="0">
                <a:solidFill>
                  <a:srgbClr val="003F5F"/>
                </a:solidFill>
                <a:latin typeface="微软雅黑" panose="020B0503020204020204" pitchFamily="34" charset="-122"/>
                <a:ea typeface="微软雅黑" panose="020B0503020204020204" pitchFamily="34" charset="-122"/>
              </a:endParaRPr>
            </a:p>
          </p:txBody>
        </p:sp>
        <p:sp>
          <p:nvSpPr>
            <p:cNvPr id="33" name="Rectangle 32"/>
            <p:cNvSpPr/>
            <p:nvPr/>
          </p:nvSpPr>
          <p:spPr>
            <a:xfrm>
              <a:off x="5777095" y="5349229"/>
              <a:ext cx="1092014" cy="276999"/>
            </a:xfrm>
            <a:prstGeom prst="rect">
              <a:avLst/>
            </a:prstGeom>
            <a:solidFill>
              <a:schemeClr val="bg1"/>
            </a:solidFill>
          </p:spPr>
          <p:txBody>
            <a:bodyPr wrap="square">
              <a:spAutoFit/>
            </a:bodyPr>
            <a:lstStyle/>
            <a:p>
              <a:pPr lvl="0" algn="ctr">
                <a:buClr>
                  <a:srgbClr val="003F5F"/>
                </a:buClr>
                <a:buNone/>
              </a:pPr>
              <a:r>
                <a:rPr lang="zh-CN" altLang="en-US" sz="1200" b="1" dirty="0">
                  <a:latin typeface="微软雅黑" panose="020B0503020204020204" pitchFamily="34" charset="-122"/>
                  <a:ea typeface="微软雅黑" panose="020B0503020204020204" pitchFamily="34" charset="-122"/>
                </a:rPr>
                <a:t>触发率</a:t>
              </a:r>
              <a:endParaRPr lang="en-US" sz="1200" b="1" dirty="0">
                <a:latin typeface="微软雅黑" panose="020B0503020204020204" pitchFamily="34" charset="-122"/>
                <a:ea typeface="微软雅黑" panose="020B0503020204020204" pitchFamily="34" charset="-122"/>
              </a:endParaRPr>
            </a:p>
          </p:txBody>
        </p:sp>
        <p:sp>
          <p:nvSpPr>
            <p:cNvPr id="34" name="Rectangle 33"/>
            <p:cNvSpPr/>
            <p:nvPr/>
          </p:nvSpPr>
          <p:spPr>
            <a:xfrm>
              <a:off x="5008095" y="4222778"/>
              <a:ext cx="285850" cy="646331"/>
            </a:xfrm>
            <a:prstGeom prst="rect">
              <a:avLst/>
            </a:prstGeom>
            <a:solidFill>
              <a:schemeClr val="bg1"/>
            </a:solidFill>
          </p:spPr>
          <p:txBody>
            <a:bodyPr wrap="square">
              <a:spAutoFit/>
            </a:bodyPr>
            <a:lstStyle/>
            <a:p>
              <a:pPr lvl="0" algn="ctr">
                <a:buClr>
                  <a:srgbClr val="003F5F"/>
                </a:buClr>
                <a:buNone/>
              </a:pPr>
              <a:r>
                <a:rPr lang="zh-CN" altLang="en-US" sz="1200" b="1" dirty="0">
                  <a:latin typeface="微软雅黑" panose="020B0503020204020204" pitchFamily="34" charset="-122"/>
                  <a:ea typeface="微软雅黑" panose="020B0503020204020204" pitchFamily="34" charset="-122"/>
                </a:rPr>
                <a:t>命中率</a:t>
              </a:r>
              <a:endParaRPr lang="en-US" sz="1200" b="1" dirty="0">
                <a:latin typeface="微软雅黑" panose="020B0503020204020204" pitchFamily="34" charset="-122"/>
                <a:ea typeface="微软雅黑" panose="020B0503020204020204" pitchFamily="34" charset="-122"/>
              </a:endParaRPr>
            </a:p>
          </p:txBody>
        </p:sp>
        <p:sp>
          <p:nvSpPr>
            <p:cNvPr id="35" name="Rectangle 34"/>
            <p:cNvSpPr/>
            <p:nvPr/>
          </p:nvSpPr>
          <p:spPr>
            <a:xfrm>
              <a:off x="8342908" y="2104455"/>
              <a:ext cx="285850" cy="646331"/>
            </a:xfrm>
            <a:prstGeom prst="rect">
              <a:avLst/>
            </a:prstGeom>
            <a:solidFill>
              <a:schemeClr val="bg1"/>
            </a:solidFill>
          </p:spPr>
          <p:txBody>
            <a:bodyPr wrap="square">
              <a:spAutoFit/>
            </a:bodyPr>
            <a:lstStyle/>
            <a:p>
              <a:pPr lvl="0" algn="ctr">
                <a:buClr>
                  <a:srgbClr val="003F5F"/>
                </a:buClr>
                <a:buNone/>
              </a:pPr>
              <a:r>
                <a:rPr lang="zh-CN" altLang="en-US" sz="1200" b="1" dirty="0">
                  <a:latin typeface="微软雅黑" panose="020B0503020204020204" pitchFamily="34" charset="-122"/>
                  <a:ea typeface="微软雅黑" panose="020B0503020204020204" pitchFamily="34" charset="-122"/>
                </a:rPr>
                <a:t>命中率</a:t>
              </a:r>
              <a:endParaRPr lang="en-US" sz="1200" b="1" dirty="0">
                <a:latin typeface="微软雅黑" panose="020B0503020204020204" pitchFamily="34" charset="-122"/>
                <a:ea typeface="微软雅黑" panose="020B0503020204020204" pitchFamily="34" charset="-122"/>
              </a:endParaRPr>
            </a:p>
          </p:txBody>
        </p:sp>
        <p:sp>
          <p:nvSpPr>
            <p:cNvPr id="36" name="Rectangle 35"/>
            <p:cNvSpPr/>
            <p:nvPr/>
          </p:nvSpPr>
          <p:spPr>
            <a:xfrm>
              <a:off x="5073819" y="2114183"/>
              <a:ext cx="285850" cy="646331"/>
            </a:xfrm>
            <a:prstGeom prst="rect">
              <a:avLst/>
            </a:prstGeom>
            <a:solidFill>
              <a:schemeClr val="bg1"/>
            </a:solidFill>
          </p:spPr>
          <p:txBody>
            <a:bodyPr wrap="square">
              <a:spAutoFit/>
            </a:bodyPr>
            <a:lstStyle/>
            <a:p>
              <a:pPr lvl="0" algn="ctr">
                <a:buClr>
                  <a:srgbClr val="003F5F"/>
                </a:buClr>
                <a:buNone/>
              </a:pPr>
              <a:r>
                <a:rPr lang="zh-CN" altLang="en-US" sz="1200" b="1" dirty="0">
                  <a:latin typeface="微软雅黑" panose="020B0503020204020204" pitchFamily="34" charset="-122"/>
                  <a:ea typeface="微软雅黑" panose="020B0503020204020204" pitchFamily="34" charset="-122"/>
                </a:rPr>
                <a:t>触发率</a:t>
              </a:r>
              <a:endParaRPr lang="en-US" sz="1200" b="1" dirty="0">
                <a:latin typeface="微软雅黑" panose="020B0503020204020204" pitchFamily="34" charset="-122"/>
                <a:ea typeface="微软雅黑" panose="020B0503020204020204" pitchFamily="34" charset="-122"/>
              </a:endParaRPr>
            </a:p>
          </p:txBody>
        </p:sp>
        <p:sp>
          <p:nvSpPr>
            <p:cNvPr id="5" name="Rectangle 4"/>
            <p:cNvSpPr/>
            <p:nvPr/>
          </p:nvSpPr>
          <p:spPr>
            <a:xfrm>
              <a:off x="7634101" y="4090224"/>
              <a:ext cx="1107996" cy="369332"/>
            </a:xfrm>
            <a:prstGeom prst="rect">
              <a:avLst/>
            </a:prstGeom>
          </p:spPr>
          <p:txBody>
            <a:bodyPr wrap="none">
              <a:spAutoFit/>
            </a:bodyPr>
            <a:lstStyle/>
            <a:p>
              <a:pPr>
                <a:buNone/>
              </a:pPr>
              <a:r>
                <a:rPr lang="zh-CN" altLang="en-US" b="1" dirty="0">
                  <a:ln/>
                  <a:solidFill>
                    <a:srgbClr val="003F5F"/>
                  </a:solidFill>
                  <a:latin typeface="微软雅黑" panose="020B0503020204020204" pitchFamily="34" charset="-122"/>
                  <a:ea typeface="微软雅黑" panose="020B0503020204020204" pitchFamily="34" charset="-122"/>
                </a:rPr>
                <a:t>单条规则</a:t>
              </a:r>
              <a:endParaRPr 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950017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1000"/>
                                        <p:tgtEl>
                                          <p:spTgt spid="23"/>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up)">
                                      <p:cBhvr>
                                        <p:cTn id="36"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根据动态评估体系对规则进行系统分类</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制定具体细化的上下线标准和管理方法</a:t>
            </a:r>
          </a:p>
        </p:txBody>
      </p:sp>
      <p:graphicFrame>
        <p:nvGraphicFramePr>
          <p:cNvPr id="6" name="表格 2"/>
          <p:cNvGraphicFramePr>
            <a:graphicFrameLocks noGrp="1"/>
          </p:cNvGraphicFramePr>
          <p:nvPr/>
        </p:nvGraphicFramePr>
        <p:xfrm>
          <a:off x="1925529" y="4194153"/>
          <a:ext cx="8320927" cy="2308425"/>
        </p:xfrm>
        <a:graphic>
          <a:graphicData uri="http://schemas.openxmlformats.org/drawingml/2006/table">
            <a:tbl>
              <a:tblPr firstRow="1" firstCol="1" bandRow="1">
                <a:tableStyleId>{5C22544A-7EE6-4342-B048-85BDC9FD1C3A}</a:tableStyleId>
              </a:tblPr>
              <a:tblGrid>
                <a:gridCol w="617356">
                  <a:extLst>
                    <a:ext uri="{9D8B030D-6E8A-4147-A177-3AD203B41FA5}">
                      <a16:colId xmlns:a16="http://schemas.microsoft.com/office/drawing/2014/main" val="20000"/>
                    </a:ext>
                  </a:extLst>
                </a:gridCol>
                <a:gridCol w="1055066">
                  <a:extLst>
                    <a:ext uri="{9D8B030D-6E8A-4147-A177-3AD203B41FA5}">
                      <a16:colId xmlns:a16="http://schemas.microsoft.com/office/drawing/2014/main" val="20001"/>
                    </a:ext>
                  </a:extLst>
                </a:gridCol>
                <a:gridCol w="755656">
                  <a:extLst>
                    <a:ext uri="{9D8B030D-6E8A-4147-A177-3AD203B41FA5}">
                      <a16:colId xmlns:a16="http://schemas.microsoft.com/office/drawing/2014/main" val="20002"/>
                    </a:ext>
                  </a:extLst>
                </a:gridCol>
                <a:gridCol w="755656">
                  <a:extLst>
                    <a:ext uri="{9D8B030D-6E8A-4147-A177-3AD203B41FA5}">
                      <a16:colId xmlns:a16="http://schemas.microsoft.com/office/drawing/2014/main" val="20003"/>
                    </a:ext>
                  </a:extLst>
                </a:gridCol>
                <a:gridCol w="1430955">
                  <a:extLst>
                    <a:ext uri="{9D8B030D-6E8A-4147-A177-3AD203B41FA5}">
                      <a16:colId xmlns:a16="http://schemas.microsoft.com/office/drawing/2014/main" val="20004"/>
                    </a:ext>
                  </a:extLst>
                </a:gridCol>
                <a:gridCol w="651753">
                  <a:extLst>
                    <a:ext uri="{9D8B030D-6E8A-4147-A177-3AD203B41FA5}">
                      <a16:colId xmlns:a16="http://schemas.microsoft.com/office/drawing/2014/main" val="20005"/>
                    </a:ext>
                  </a:extLst>
                </a:gridCol>
                <a:gridCol w="719847">
                  <a:extLst>
                    <a:ext uri="{9D8B030D-6E8A-4147-A177-3AD203B41FA5}">
                      <a16:colId xmlns:a16="http://schemas.microsoft.com/office/drawing/2014/main" val="20006"/>
                    </a:ext>
                  </a:extLst>
                </a:gridCol>
                <a:gridCol w="2334638">
                  <a:extLst>
                    <a:ext uri="{9D8B030D-6E8A-4147-A177-3AD203B41FA5}">
                      <a16:colId xmlns:a16="http://schemas.microsoft.com/office/drawing/2014/main" val="20007"/>
                    </a:ext>
                  </a:extLst>
                </a:gridCol>
              </a:tblGrid>
              <a:tr h="416727">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性能</a:t>
                      </a:r>
                      <a:br>
                        <a:rPr lang="en-US" sz="1400" kern="0" dirty="0">
                          <a:effectLst/>
                          <a:latin typeface="微软雅黑" panose="020B0503020204020204" pitchFamily="34" charset="-122"/>
                          <a:ea typeface="微软雅黑" panose="020B0503020204020204" pitchFamily="34" charset="-122"/>
                        </a:rPr>
                      </a:br>
                      <a:r>
                        <a:rPr lang="zh-CN" sz="1400" kern="0" dirty="0">
                          <a:effectLst/>
                          <a:latin typeface="微软雅黑" panose="020B0503020204020204" pitchFamily="34" charset="-122"/>
                          <a:ea typeface="微软雅黑" panose="020B0503020204020204" pitchFamily="34" charset="-122"/>
                        </a:rPr>
                        <a:t>排序</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规则类型</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触发率</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命中率</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关联度</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频数</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百分比</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管理建议</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0"/>
                  </a:ext>
                </a:extLst>
              </a:tr>
              <a:tr h="24743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altLang="en-US" sz="1400" b="1" kern="0" dirty="0">
                          <a:solidFill>
                            <a:schemeClr val="dk1"/>
                          </a:solidFill>
                          <a:effectLst/>
                          <a:latin typeface="微软雅黑" panose="020B0503020204020204" pitchFamily="34" charset="-122"/>
                          <a:ea typeface="微软雅黑" panose="020B0503020204020204" pitchFamily="34" charset="-122"/>
                          <a:cs typeface="+mn-cs"/>
                        </a:rPr>
                        <a:t>高效型</a:t>
                      </a:r>
                      <a:endParaRPr lang="zh-CN" sz="1400" b="1" kern="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低</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高</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无关联</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32</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15.38</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上线使用</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1"/>
                  </a:ext>
                </a:extLst>
              </a:tr>
              <a:tr h="247432">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2</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b="1" kern="0" dirty="0">
                          <a:effectLst/>
                          <a:latin typeface="微软雅黑" panose="020B0503020204020204" pitchFamily="34" charset="-122"/>
                          <a:ea typeface="微软雅黑" panose="020B0503020204020204" pitchFamily="34" charset="-122"/>
                        </a:rPr>
                        <a:t>稳健</a:t>
                      </a:r>
                      <a:r>
                        <a:rPr lang="zh-CN" altLang="en-US" sz="1400" b="1" kern="0" dirty="0">
                          <a:effectLst/>
                          <a:latin typeface="微软雅黑" panose="020B0503020204020204" pitchFamily="34" charset="-122"/>
                          <a:ea typeface="微软雅黑" panose="020B0503020204020204" pitchFamily="34" charset="-122"/>
                        </a:rPr>
                        <a:t>型</a:t>
                      </a:r>
                      <a:endParaRPr lang="zh-CN" sz="1600" b="1"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低</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中</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无关联</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134</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a:effectLst/>
                          <a:latin typeface="微软雅黑" panose="020B0503020204020204" pitchFamily="34" charset="-122"/>
                          <a:ea typeface="微软雅黑" panose="020B0503020204020204" pitchFamily="34" charset="-122"/>
                        </a:rPr>
                        <a:t>64.42</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上线使用</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2"/>
                  </a:ext>
                </a:extLst>
              </a:tr>
              <a:tr h="465257">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b="1" kern="0" dirty="0">
                          <a:effectLst/>
                          <a:latin typeface="微软雅黑" panose="020B0503020204020204" pitchFamily="34" charset="-122"/>
                          <a:ea typeface="微软雅黑" panose="020B0503020204020204" pitchFamily="34" charset="-122"/>
                        </a:rPr>
                        <a:t>退化</a:t>
                      </a:r>
                      <a:r>
                        <a:rPr lang="zh-CN" altLang="en-US" sz="1400" b="1" kern="0" dirty="0">
                          <a:effectLst/>
                          <a:latin typeface="微软雅黑" panose="020B0503020204020204" pitchFamily="34" charset="-122"/>
                          <a:ea typeface="微软雅黑" panose="020B0503020204020204" pitchFamily="34" charset="-122"/>
                        </a:rPr>
                        <a:t>型</a:t>
                      </a:r>
                      <a:endParaRPr lang="zh-CN" sz="1600" b="1"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低</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高</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负关联</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6</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a:effectLst/>
                          <a:latin typeface="微软雅黑" panose="020B0503020204020204" pitchFamily="34" charset="-122"/>
                          <a:ea typeface="微软雅黑" panose="020B0503020204020204" pitchFamily="34" charset="-122"/>
                        </a:rPr>
                        <a:t>2.88</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上线使用，密切监控，发现触发率上升时及时下线</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3"/>
                  </a:ext>
                </a:extLst>
              </a:tr>
              <a:tr h="416727">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4</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b="1" kern="0" dirty="0">
                          <a:effectLst/>
                          <a:latin typeface="微软雅黑" panose="020B0503020204020204" pitchFamily="34" charset="-122"/>
                          <a:ea typeface="微软雅黑" panose="020B0503020204020204" pitchFamily="34" charset="-122"/>
                        </a:rPr>
                        <a:t>潜力</a:t>
                      </a:r>
                      <a:r>
                        <a:rPr lang="zh-CN" altLang="en-US" sz="1400" b="1" kern="0" dirty="0">
                          <a:effectLst/>
                          <a:latin typeface="微软雅黑" panose="020B0503020204020204" pitchFamily="34" charset="-122"/>
                          <a:ea typeface="微软雅黑" panose="020B0503020204020204" pitchFamily="34" charset="-122"/>
                        </a:rPr>
                        <a:t>型</a:t>
                      </a:r>
                      <a:endParaRPr lang="zh-CN" sz="1600" b="1"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低</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低</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正关联或无关联</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5</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a:effectLst/>
                          <a:latin typeface="微软雅黑" panose="020B0503020204020204" pitchFamily="34" charset="-122"/>
                          <a:ea typeface="微软雅黑" panose="020B0503020204020204" pitchFamily="34" charset="-122"/>
                        </a:rPr>
                        <a:t>2.4</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密切监控，发现触发率上升时及时上线</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4"/>
                  </a:ext>
                </a:extLst>
              </a:tr>
              <a:tr h="24743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b="1" kern="0" dirty="0">
                          <a:effectLst/>
                          <a:latin typeface="微软雅黑" panose="020B0503020204020204" pitchFamily="34" charset="-122"/>
                          <a:ea typeface="微软雅黑" panose="020B0503020204020204" pitchFamily="34" charset="-122"/>
                        </a:rPr>
                        <a:t>低效</a:t>
                      </a:r>
                      <a:r>
                        <a:rPr lang="zh-CN" altLang="en-US" sz="1400" b="1" kern="0" dirty="0">
                          <a:effectLst/>
                          <a:latin typeface="微软雅黑" panose="020B0503020204020204" pitchFamily="34" charset="-122"/>
                          <a:ea typeface="微软雅黑" panose="020B0503020204020204" pitchFamily="34" charset="-122"/>
                        </a:rPr>
                        <a:t>型</a:t>
                      </a:r>
                      <a:endParaRPr lang="zh-CN" sz="1600" b="1"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中</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中、低</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无关联</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19</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9.13</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altLang="en-US" sz="1400" kern="0" dirty="0">
                          <a:effectLst/>
                          <a:latin typeface="微软雅黑" panose="020B0503020204020204" pitchFamily="34" charset="-122"/>
                          <a:ea typeface="微软雅黑" panose="020B0503020204020204" pitchFamily="34" charset="-122"/>
                        </a:rPr>
                        <a:t>建议</a:t>
                      </a:r>
                      <a:r>
                        <a:rPr lang="zh-CN" sz="1400" kern="0" dirty="0">
                          <a:effectLst/>
                          <a:latin typeface="微软雅黑" panose="020B0503020204020204" pitchFamily="34" charset="-122"/>
                          <a:ea typeface="微软雅黑" panose="020B0503020204020204" pitchFamily="34" charset="-122"/>
                        </a:rPr>
                        <a:t>线下监控</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5"/>
                  </a:ext>
                </a:extLst>
              </a:tr>
              <a:tr h="247432">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6</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altLang="en-US" sz="1400" b="1" kern="0" dirty="0">
                          <a:effectLst/>
                          <a:latin typeface="微软雅黑" panose="020B0503020204020204" pitchFamily="34" charset="-122"/>
                          <a:ea typeface="微软雅黑" panose="020B0503020204020204" pitchFamily="34" charset="-122"/>
                        </a:rPr>
                        <a:t>严重低效型</a:t>
                      </a:r>
                      <a:endParaRPr lang="zh-CN" sz="1600" b="1"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高</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中、低</a:t>
                      </a:r>
                      <a:endParaRPr lang="zh-CN" sz="1600" kern="10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无关联</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12</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r">
                        <a:spcAft>
                          <a:spcPts val="0"/>
                        </a:spcAft>
                      </a:pPr>
                      <a:r>
                        <a:rPr lang="en-US" sz="1400" kern="0" dirty="0">
                          <a:effectLst/>
                          <a:latin typeface="微软雅黑" panose="020B0503020204020204" pitchFamily="34" charset="-122"/>
                          <a:ea typeface="微软雅黑" panose="020B0503020204020204" pitchFamily="34" charset="-122"/>
                        </a:rPr>
                        <a:t>5.77</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线下监控或考虑淘汰</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grpSp>
        <p:nvGrpSpPr>
          <p:cNvPr id="3" name="Group 2"/>
          <p:cNvGrpSpPr/>
          <p:nvPr/>
        </p:nvGrpSpPr>
        <p:grpSpPr>
          <a:xfrm>
            <a:off x="5901443" y="825504"/>
            <a:ext cx="4385874" cy="3243653"/>
            <a:chOff x="622567" y="825503"/>
            <a:chExt cx="4385874" cy="3243653"/>
          </a:xfrm>
        </p:grpSpPr>
        <p:pic>
          <p:nvPicPr>
            <p:cNvPr id="4"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567" y="825503"/>
              <a:ext cx="4259634" cy="3162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943589" y="1651003"/>
              <a:ext cx="428017" cy="2031325"/>
            </a:xfrm>
            <a:prstGeom prst="rect">
              <a:avLst/>
            </a:prstGeom>
          </p:spPr>
          <p:txBody>
            <a:bodyPr wrap="square">
              <a:spAutoFit/>
            </a:bodyPr>
            <a:lstStyle/>
            <a:p>
              <a:pPr lvl="0" algn="ctr">
                <a:buClr>
                  <a:srgbClr val="003F5F"/>
                </a:buClr>
                <a:buNone/>
              </a:pPr>
              <a:r>
                <a:rPr lang="zh-CN" altLang="en-US" b="1" dirty="0">
                  <a:solidFill>
                    <a:srgbClr val="003F5F"/>
                  </a:solidFill>
                  <a:latin typeface="微软雅黑" panose="020B0503020204020204" pitchFamily="34" charset="-122"/>
                  <a:ea typeface="微软雅黑" panose="020B0503020204020204" pitchFamily="34" charset="-122"/>
                </a:rPr>
                <a:t>动态变化关联度</a:t>
              </a:r>
              <a:endParaRPr lang="en-US" b="1" dirty="0">
                <a:solidFill>
                  <a:srgbClr val="003F5F"/>
                </a:solidFill>
                <a:latin typeface="微软雅黑" panose="020B0503020204020204" pitchFamily="34" charset="-122"/>
                <a:ea typeface="微软雅黑" panose="020B0503020204020204" pitchFamily="34" charset="-122"/>
              </a:endParaRPr>
            </a:p>
          </p:txBody>
        </p:sp>
        <p:sp>
          <p:nvSpPr>
            <p:cNvPr id="7" name="Rectangle 6"/>
            <p:cNvSpPr/>
            <p:nvPr/>
          </p:nvSpPr>
          <p:spPr>
            <a:xfrm rot="19384364">
              <a:off x="2881324" y="3233949"/>
              <a:ext cx="2127117" cy="369332"/>
            </a:xfrm>
            <a:prstGeom prst="rect">
              <a:avLst/>
            </a:prstGeom>
          </p:spPr>
          <p:txBody>
            <a:bodyPr wrap="square">
              <a:spAutoFit/>
            </a:bodyPr>
            <a:lstStyle/>
            <a:p>
              <a:pPr lvl="0" algn="ctr">
                <a:buClr>
                  <a:srgbClr val="003F5F"/>
                </a:buClr>
                <a:buNone/>
              </a:pPr>
              <a:r>
                <a:rPr lang="zh-CN" altLang="en-US" b="1" dirty="0">
                  <a:solidFill>
                    <a:srgbClr val="003F5F"/>
                  </a:solidFill>
                  <a:latin typeface="微软雅黑" panose="020B0503020204020204" pitchFamily="34" charset="-122"/>
                  <a:ea typeface="微软雅黑" panose="020B0503020204020204" pitchFamily="34" charset="-122"/>
                </a:rPr>
                <a:t>触发率</a:t>
              </a:r>
              <a:endParaRPr lang="en-US" b="1" dirty="0">
                <a:solidFill>
                  <a:srgbClr val="003F5F"/>
                </a:solidFill>
                <a:latin typeface="微软雅黑" panose="020B0503020204020204" pitchFamily="34" charset="-122"/>
                <a:ea typeface="微软雅黑" panose="020B0503020204020204" pitchFamily="34" charset="-122"/>
              </a:endParaRPr>
            </a:p>
          </p:txBody>
        </p:sp>
        <p:sp>
          <p:nvSpPr>
            <p:cNvPr id="8" name="Rectangle 7"/>
            <p:cNvSpPr/>
            <p:nvPr/>
          </p:nvSpPr>
          <p:spPr>
            <a:xfrm rot="373152">
              <a:off x="1674792" y="3369973"/>
              <a:ext cx="2127117" cy="369332"/>
            </a:xfrm>
            <a:prstGeom prst="rect">
              <a:avLst/>
            </a:prstGeom>
          </p:spPr>
          <p:txBody>
            <a:bodyPr wrap="square">
              <a:spAutoFit/>
            </a:bodyPr>
            <a:lstStyle/>
            <a:p>
              <a:pPr lvl="0" algn="ctr">
                <a:buClr>
                  <a:srgbClr val="003F5F"/>
                </a:buClr>
                <a:buNone/>
              </a:pPr>
              <a:r>
                <a:rPr lang="zh-CN" altLang="en-US" b="1" dirty="0">
                  <a:solidFill>
                    <a:srgbClr val="003F5F"/>
                  </a:solidFill>
                  <a:latin typeface="微软雅黑" panose="020B0503020204020204" pitchFamily="34" charset="-122"/>
                  <a:ea typeface="微软雅黑" panose="020B0503020204020204" pitchFamily="34" charset="-122"/>
                </a:rPr>
                <a:t>命中率</a:t>
              </a:r>
              <a:endParaRPr lang="en-US" b="1" dirty="0">
                <a:solidFill>
                  <a:srgbClr val="003F5F"/>
                </a:solidFill>
                <a:latin typeface="微软雅黑" panose="020B0503020204020204" pitchFamily="34" charset="-122"/>
                <a:ea typeface="微软雅黑" panose="020B0503020204020204" pitchFamily="34" charset="-122"/>
              </a:endParaRPr>
            </a:p>
          </p:txBody>
        </p:sp>
        <p:sp>
          <p:nvSpPr>
            <p:cNvPr id="9" name="Rectangle 8"/>
            <p:cNvSpPr/>
            <p:nvPr/>
          </p:nvSpPr>
          <p:spPr>
            <a:xfrm rot="373152">
              <a:off x="1041288" y="3599948"/>
              <a:ext cx="593486" cy="276999"/>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低</a:t>
              </a:r>
              <a:endParaRPr lang="en-US" sz="1200" b="1" dirty="0">
                <a:solidFill>
                  <a:srgbClr val="003F5F"/>
                </a:solidFill>
                <a:latin typeface="微软雅黑" panose="020B0503020204020204" pitchFamily="34" charset="-122"/>
                <a:ea typeface="微软雅黑" panose="020B0503020204020204" pitchFamily="34" charset="-122"/>
              </a:endParaRPr>
            </a:p>
          </p:txBody>
        </p:sp>
        <p:sp>
          <p:nvSpPr>
            <p:cNvPr id="10" name="Rectangle 9"/>
            <p:cNvSpPr/>
            <p:nvPr/>
          </p:nvSpPr>
          <p:spPr>
            <a:xfrm rot="373152">
              <a:off x="3339139" y="3792157"/>
              <a:ext cx="593486" cy="276999"/>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高</a:t>
              </a:r>
              <a:endParaRPr lang="en-US" sz="1200" b="1" dirty="0">
                <a:solidFill>
                  <a:srgbClr val="003F5F"/>
                </a:solidFill>
                <a:latin typeface="微软雅黑" panose="020B0503020204020204" pitchFamily="34" charset="-122"/>
                <a:ea typeface="微软雅黑" panose="020B0503020204020204" pitchFamily="34" charset="-122"/>
              </a:endParaRPr>
            </a:p>
          </p:txBody>
        </p:sp>
        <p:sp>
          <p:nvSpPr>
            <p:cNvPr id="11" name="Rectangle 10"/>
            <p:cNvSpPr/>
            <p:nvPr/>
          </p:nvSpPr>
          <p:spPr>
            <a:xfrm rot="373152">
              <a:off x="1169131" y="1608164"/>
              <a:ext cx="821910" cy="276999"/>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正关联</a:t>
              </a:r>
              <a:endParaRPr lang="en-US" sz="1200" b="1" dirty="0">
                <a:solidFill>
                  <a:srgbClr val="003F5F"/>
                </a:solidFill>
                <a:latin typeface="微软雅黑" panose="020B0503020204020204" pitchFamily="34" charset="-122"/>
                <a:ea typeface="微软雅黑" panose="020B0503020204020204" pitchFamily="34" charset="-122"/>
              </a:endParaRPr>
            </a:p>
          </p:txBody>
        </p:sp>
        <p:sp>
          <p:nvSpPr>
            <p:cNvPr id="12" name="Rectangle 11"/>
            <p:cNvSpPr/>
            <p:nvPr/>
          </p:nvSpPr>
          <p:spPr>
            <a:xfrm rot="373152">
              <a:off x="4341822" y="2970460"/>
              <a:ext cx="593486" cy="276999"/>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低</a:t>
              </a:r>
              <a:endParaRPr lang="en-US" sz="1200" b="1" dirty="0">
                <a:solidFill>
                  <a:srgbClr val="003F5F"/>
                </a:solidFill>
                <a:latin typeface="微软雅黑" panose="020B0503020204020204" pitchFamily="34" charset="-122"/>
                <a:ea typeface="微软雅黑" panose="020B0503020204020204" pitchFamily="34" charset="-122"/>
              </a:endParaRPr>
            </a:p>
          </p:txBody>
        </p:sp>
        <p:sp>
          <p:nvSpPr>
            <p:cNvPr id="13" name="Rectangle 12"/>
            <p:cNvSpPr/>
            <p:nvPr/>
          </p:nvSpPr>
          <p:spPr>
            <a:xfrm rot="373152">
              <a:off x="1169131" y="2471795"/>
              <a:ext cx="821910" cy="276999"/>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无关联</a:t>
              </a:r>
              <a:endParaRPr lang="en-US" sz="1200" b="1" dirty="0">
                <a:solidFill>
                  <a:srgbClr val="003F5F"/>
                </a:solidFill>
                <a:latin typeface="微软雅黑" panose="020B0503020204020204" pitchFamily="34" charset="-122"/>
                <a:ea typeface="微软雅黑" panose="020B0503020204020204" pitchFamily="34" charset="-122"/>
              </a:endParaRPr>
            </a:p>
          </p:txBody>
        </p:sp>
        <p:sp>
          <p:nvSpPr>
            <p:cNvPr id="14" name="Rectangle 13"/>
            <p:cNvSpPr/>
            <p:nvPr/>
          </p:nvSpPr>
          <p:spPr>
            <a:xfrm rot="373152">
              <a:off x="1229625" y="3394613"/>
              <a:ext cx="821910" cy="276999"/>
            </a:xfrm>
            <a:prstGeom prst="rect">
              <a:avLst/>
            </a:prstGeom>
          </p:spPr>
          <p:txBody>
            <a:bodyPr wrap="square">
              <a:spAutoFit/>
            </a:bodyPr>
            <a:lstStyle/>
            <a:p>
              <a:pPr lvl="0" algn="ctr">
                <a:buClr>
                  <a:srgbClr val="003F5F"/>
                </a:buClr>
                <a:buNone/>
              </a:pPr>
              <a:r>
                <a:rPr lang="zh-CN" altLang="en-US" sz="1200" b="1" dirty="0">
                  <a:solidFill>
                    <a:srgbClr val="003F5F"/>
                  </a:solidFill>
                  <a:latin typeface="微软雅黑" panose="020B0503020204020204" pitchFamily="34" charset="-122"/>
                  <a:ea typeface="微软雅黑" panose="020B0503020204020204" pitchFamily="34" charset="-122"/>
                </a:rPr>
                <a:t>负关联</a:t>
              </a:r>
              <a:endParaRPr lang="en-US" sz="1200" b="1" dirty="0">
                <a:solidFill>
                  <a:srgbClr val="003F5F"/>
                </a:solidFill>
                <a:latin typeface="微软雅黑" panose="020B0503020204020204" pitchFamily="34" charset="-122"/>
                <a:ea typeface="微软雅黑" panose="020B0503020204020204" pitchFamily="34" charset="-122"/>
              </a:endParaRPr>
            </a:p>
          </p:txBody>
        </p:sp>
      </p:grpSp>
      <p:sp>
        <p:nvSpPr>
          <p:cNvPr id="15" name="Rectangle 14"/>
          <p:cNvSpPr/>
          <p:nvPr/>
        </p:nvSpPr>
        <p:spPr bwMode="auto">
          <a:xfrm>
            <a:off x="1905000" y="1445316"/>
            <a:ext cx="3968376" cy="2260823"/>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6" name="Rectangle 15"/>
          <p:cNvSpPr/>
          <p:nvPr/>
        </p:nvSpPr>
        <p:spPr>
          <a:xfrm>
            <a:off x="1992550" y="1619350"/>
            <a:ext cx="4019267" cy="523220"/>
          </a:xfrm>
          <a:prstGeom prst="rect">
            <a:avLst/>
          </a:prstGeom>
        </p:spPr>
        <p:txBody>
          <a:bodyPr wrap="square">
            <a:spAutoFit/>
          </a:bodyPr>
          <a:lstStyle/>
          <a:p>
            <a:pPr>
              <a:buNone/>
            </a:pPr>
            <a:r>
              <a:rPr lang="zh-CN" alt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规则三维动态评估体系</a:t>
            </a:r>
            <a:endPar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17" name="Rectangle 16"/>
          <p:cNvSpPr/>
          <p:nvPr/>
        </p:nvSpPr>
        <p:spPr>
          <a:xfrm>
            <a:off x="2789154" y="2398854"/>
            <a:ext cx="2718341" cy="1200329"/>
          </a:xfrm>
          <a:prstGeom prst="rect">
            <a:avLst/>
          </a:prstGeom>
        </p:spPr>
        <p:txBody>
          <a:bodyPr wrap="square">
            <a:spAutoFit/>
          </a:bodyPr>
          <a:lstStyle/>
          <a:p>
            <a:pPr>
              <a:buNone/>
            </a:pPr>
            <a:r>
              <a:rPr lang="zh-CN" alt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平均触发率</a:t>
            </a:r>
            <a:r>
              <a:rPr lang="en-US" altLang="zh-CN"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a:t>
            </a:r>
            <a:br>
              <a:rPr lang="en-US" altLang="zh-CN"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br>
            <a:r>
              <a:rPr lang="zh-CN" alt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平均命中率</a:t>
            </a:r>
            <a:r>
              <a:rPr lang="en-US" altLang="zh-CN"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a:t>
            </a:r>
            <a:br>
              <a:rPr lang="en-US" altLang="zh-CN"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br>
            <a:r>
              <a:rPr lang="zh-CN" alt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动态变化关联度</a:t>
            </a:r>
            <a:endPar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19" name="TextBox 18"/>
          <p:cNvSpPr txBox="1"/>
          <p:nvPr/>
        </p:nvSpPr>
        <p:spPr>
          <a:xfrm>
            <a:off x="1881378" y="3962044"/>
            <a:ext cx="2042547" cy="276999"/>
          </a:xfrm>
          <a:prstGeom prst="rect">
            <a:avLst/>
          </a:prstGeom>
          <a:noFill/>
        </p:spPr>
        <p:txBody>
          <a:bodyPr wrap="none" rtlCol="0">
            <a:spAutoFit/>
          </a:bodyPr>
          <a:lstStyle/>
          <a:p>
            <a:pPr>
              <a:buNone/>
            </a:pPr>
            <a:r>
              <a:rPr lang="zh-CN" altLang="en-US" sz="1200" b="1" dirty="0">
                <a:solidFill>
                  <a:srgbClr val="002060"/>
                </a:solidFill>
                <a:latin typeface="微软雅黑" panose="020B0503020204020204" pitchFamily="34" charset="-122"/>
                <a:ea typeface="微软雅黑" panose="020B0503020204020204" pitchFamily="34" charset="-122"/>
              </a:rPr>
              <a:t>数据统计窗口：</a:t>
            </a:r>
            <a:r>
              <a:rPr lang="en-US" altLang="zh-CN" sz="1200" b="1" dirty="0">
                <a:solidFill>
                  <a:srgbClr val="002060"/>
                </a:solidFill>
                <a:latin typeface="微软雅黑" panose="020B0503020204020204" pitchFamily="34" charset="-122"/>
                <a:ea typeface="微软雅黑" panose="020B0503020204020204" pitchFamily="34" charset="-122"/>
              </a:rPr>
              <a:t>2016</a:t>
            </a:r>
            <a:r>
              <a:rPr lang="zh-CN" altLang="en-US" sz="1200" b="1" dirty="0">
                <a:solidFill>
                  <a:srgbClr val="002060"/>
                </a:solidFill>
                <a:latin typeface="微软雅黑" panose="020B0503020204020204" pitchFamily="34" charset="-122"/>
                <a:ea typeface="微软雅黑" panose="020B0503020204020204" pitchFamily="34" charset="-122"/>
              </a:rPr>
              <a:t>年</a:t>
            </a:r>
            <a:r>
              <a:rPr lang="en-US" altLang="zh-CN" sz="1200" b="1" dirty="0">
                <a:solidFill>
                  <a:srgbClr val="002060"/>
                </a:solidFill>
                <a:latin typeface="微软雅黑" panose="020B0503020204020204" pitchFamily="34" charset="-122"/>
                <a:ea typeface="微软雅黑" panose="020B0503020204020204" pitchFamily="34" charset="-122"/>
              </a:rPr>
              <a:t>2</a:t>
            </a:r>
            <a:r>
              <a:rPr lang="zh-CN" altLang="en-US" sz="1200" b="1" dirty="0">
                <a:solidFill>
                  <a:srgbClr val="002060"/>
                </a:solidFill>
                <a:latin typeface="微软雅黑" panose="020B0503020204020204" pitchFamily="34" charset="-122"/>
                <a:ea typeface="微软雅黑" panose="020B0503020204020204" pitchFamily="34" charset="-122"/>
              </a:rPr>
              <a:t>月</a:t>
            </a:r>
            <a:endParaRPr lang="en-US" sz="1200" b="1" dirty="0">
              <a:solidFill>
                <a:srgbClr val="002060"/>
              </a:solidFill>
              <a:latin typeface="微软雅黑" panose="020B0503020204020204" pitchFamily="34" charset="-122"/>
              <a:ea typeface="微软雅黑" panose="020B0503020204020204" pitchFamily="34" charset="-122"/>
            </a:endParaRPr>
          </a:p>
        </p:txBody>
      </p:sp>
      <p:sp>
        <p:nvSpPr>
          <p:cNvPr id="18" name="Rectangle 17"/>
          <p:cNvSpPr/>
          <p:nvPr/>
        </p:nvSpPr>
        <p:spPr>
          <a:xfrm>
            <a:off x="5284752" y="6565555"/>
            <a:ext cx="5081591" cy="261610"/>
          </a:xfrm>
          <a:prstGeom prst="rect">
            <a:avLst/>
          </a:prstGeom>
        </p:spPr>
        <p:txBody>
          <a:bodyPr wrap="square">
            <a:spAutoFit/>
          </a:bodyPr>
          <a:lstStyle/>
          <a:p>
            <a:pPr>
              <a:buNone/>
            </a:pPr>
            <a:r>
              <a:rPr lang="zh-CN" altLang="en-US" sz="1100" b="1" dirty="0">
                <a:latin typeface="微软雅黑" panose="020B0503020204020204" pitchFamily="34" charset="-122"/>
                <a:ea typeface="微软雅黑" panose="020B0503020204020204" pitchFamily="34" charset="-122"/>
              </a:rPr>
              <a:t>现有</a:t>
            </a:r>
            <a:r>
              <a:rPr lang="en-US" altLang="zh-CN" sz="1100" b="1" dirty="0">
                <a:latin typeface="微软雅黑" panose="020B0503020204020204" pitchFamily="34" charset="-122"/>
                <a:ea typeface="微软雅黑" panose="020B0503020204020204" pitchFamily="34" charset="-122"/>
              </a:rPr>
              <a:t>INSTINCT</a:t>
            </a:r>
            <a:r>
              <a:rPr lang="zh-CN" altLang="en-US" sz="1100" b="1" dirty="0">
                <a:latin typeface="微软雅黑" panose="020B0503020204020204" pitchFamily="34" charset="-122"/>
                <a:ea typeface="微软雅黑" panose="020B0503020204020204" pitchFamily="34" charset="-122"/>
              </a:rPr>
              <a:t>规则库中共</a:t>
            </a:r>
            <a:r>
              <a:rPr lang="en-US" altLang="zh-CN" sz="1100" b="1" dirty="0">
                <a:latin typeface="微软雅黑" panose="020B0503020204020204" pitchFamily="34" charset="-122"/>
                <a:ea typeface="微软雅黑" panose="020B0503020204020204" pitchFamily="34" charset="-122"/>
              </a:rPr>
              <a:t>551</a:t>
            </a:r>
            <a:r>
              <a:rPr lang="zh-CN" altLang="en-US" sz="1100" b="1" dirty="0">
                <a:latin typeface="微软雅黑" panose="020B0503020204020204" pitchFamily="34" charset="-122"/>
                <a:ea typeface="微软雅黑" panose="020B0503020204020204" pitchFamily="34" charset="-122"/>
              </a:rPr>
              <a:t>条生产规则，其中</a:t>
            </a:r>
            <a:r>
              <a:rPr lang="en-US" altLang="zh-CN" sz="1100" b="1" dirty="0">
                <a:latin typeface="微软雅黑" panose="020B0503020204020204" pitchFamily="34" charset="-122"/>
                <a:ea typeface="微软雅黑" panose="020B0503020204020204" pitchFamily="34" charset="-122"/>
              </a:rPr>
              <a:t>208</a:t>
            </a:r>
            <a:r>
              <a:rPr lang="zh-CN" altLang="en-US" sz="1100" b="1" dirty="0">
                <a:latin typeface="微软雅黑" panose="020B0503020204020204" pitchFamily="34" charset="-122"/>
                <a:ea typeface="微软雅黑" panose="020B0503020204020204" pitchFamily="34" charset="-122"/>
              </a:rPr>
              <a:t>条在</a:t>
            </a:r>
            <a:r>
              <a:rPr lang="en-US" altLang="zh-CN" sz="1100" b="1" dirty="0">
                <a:latin typeface="微软雅黑" panose="020B0503020204020204" pitchFamily="34" charset="-122"/>
                <a:ea typeface="微软雅黑" panose="020B0503020204020204" pitchFamily="34" charset="-122"/>
              </a:rPr>
              <a:t>2016</a:t>
            </a:r>
            <a:r>
              <a:rPr lang="zh-CN" altLang="en-US" sz="1100" b="1" dirty="0">
                <a:latin typeface="微软雅黑" panose="020B0503020204020204" pitchFamily="34" charset="-122"/>
                <a:ea typeface="微软雅黑" panose="020B0503020204020204" pitchFamily="34" charset="-122"/>
              </a:rPr>
              <a:t>年</a:t>
            </a:r>
            <a:r>
              <a:rPr lang="en-US" altLang="zh-CN" sz="1100" b="1" dirty="0">
                <a:latin typeface="微软雅黑" panose="020B0503020204020204" pitchFamily="34" charset="-122"/>
                <a:ea typeface="微软雅黑" panose="020B0503020204020204" pitchFamily="34" charset="-122"/>
              </a:rPr>
              <a:t>2</a:t>
            </a:r>
            <a:r>
              <a:rPr lang="zh-CN" altLang="en-US" sz="1100" b="1" dirty="0">
                <a:latin typeface="微软雅黑" panose="020B0503020204020204" pitchFamily="34" charset="-122"/>
                <a:ea typeface="微软雅黑" panose="020B0503020204020204" pitchFamily="34" charset="-122"/>
              </a:rPr>
              <a:t>月被触发过</a:t>
            </a:r>
          </a:p>
        </p:txBody>
      </p:sp>
    </p:spTree>
    <p:extLst>
      <p:ext uri="{BB962C8B-B14F-4D97-AF65-F5344CB8AC3E}">
        <p14:creationId xmlns:p14="http://schemas.microsoft.com/office/powerpoint/2010/main" val="3273735694"/>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对规则效果的时间趋势进行深度分析</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建立可视化的动态监控报表体系</a:t>
            </a:r>
          </a:p>
        </p:txBody>
      </p:sp>
      <p:grpSp>
        <p:nvGrpSpPr>
          <p:cNvPr id="3" name="Group 2"/>
          <p:cNvGrpSpPr/>
          <p:nvPr/>
        </p:nvGrpSpPr>
        <p:grpSpPr>
          <a:xfrm>
            <a:off x="1946358" y="1013792"/>
            <a:ext cx="8104118" cy="2779234"/>
            <a:chOff x="268358" y="1013792"/>
            <a:chExt cx="8104118" cy="2779234"/>
          </a:xfrm>
        </p:grpSpPr>
        <p:sp>
          <p:nvSpPr>
            <p:cNvPr id="12" name="Rectangle 11"/>
            <p:cNvSpPr/>
            <p:nvPr/>
          </p:nvSpPr>
          <p:spPr bwMode="auto">
            <a:xfrm>
              <a:off x="268358" y="1013792"/>
              <a:ext cx="8104118" cy="27792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pic>
          <p:nvPicPr>
            <p:cNvPr id="6" name="图片 68" descr="img0.png"/>
            <p:cNvPicPr/>
            <p:nvPr/>
          </p:nvPicPr>
          <p:blipFill rotWithShape="1">
            <a:blip r:embed="rId2">
              <a:extLst>
                <a:ext uri="{28A0092B-C50C-407E-A947-70E740481C1C}">
                  <a14:useLocalDpi xmlns:a14="http://schemas.microsoft.com/office/drawing/2010/main" val="0"/>
                </a:ext>
              </a:extLst>
            </a:blip>
            <a:srcRect b="11742"/>
            <a:stretch/>
          </p:blipFill>
          <p:spPr bwMode="auto">
            <a:xfrm>
              <a:off x="623398" y="1364605"/>
              <a:ext cx="4495083" cy="2380377"/>
            </a:xfrm>
            <a:prstGeom prst="rect">
              <a:avLst/>
            </a:prstGeom>
            <a:noFill/>
            <a:ln>
              <a:noFill/>
            </a:ln>
          </p:spPr>
        </p:pic>
        <p:pic>
          <p:nvPicPr>
            <p:cNvPr id="7" name="图片 67" descr="img1.png"/>
            <p:cNvPicPr/>
            <p:nvPr/>
          </p:nvPicPr>
          <p:blipFill>
            <a:blip r:embed="rId3">
              <a:extLst>
                <a:ext uri="{28A0092B-C50C-407E-A947-70E740481C1C}">
                  <a14:useLocalDpi xmlns:a14="http://schemas.microsoft.com/office/drawing/2010/main" val="0"/>
                </a:ext>
              </a:extLst>
            </a:blip>
            <a:srcRect/>
            <a:stretch>
              <a:fillRect/>
            </a:stretch>
          </p:blipFill>
          <p:spPr bwMode="auto">
            <a:xfrm>
              <a:off x="5187053" y="1398955"/>
              <a:ext cx="2882462" cy="2363616"/>
            </a:xfrm>
            <a:prstGeom prst="rect">
              <a:avLst/>
            </a:prstGeom>
            <a:noFill/>
            <a:ln>
              <a:noFill/>
            </a:ln>
          </p:spPr>
        </p:pic>
        <p:sp>
          <p:nvSpPr>
            <p:cNvPr id="8" name="Rectangle 7"/>
            <p:cNvSpPr/>
            <p:nvPr/>
          </p:nvSpPr>
          <p:spPr>
            <a:xfrm>
              <a:off x="1798982" y="1035645"/>
              <a:ext cx="5804452" cy="369332"/>
            </a:xfrm>
            <a:prstGeom prst="rect">
              <a:avLst/>
            </a:prstGeom>
          </p:spPr>
          <p:txBody>
            <a:bodyPr wrap="square">
              <a:spAutoFit/>
            </a:bodyPr>
            <a:lstStyle/>
            <a:p>
              <a:pPr algn="ctr">
                <a:buNone/>
              </a:pPr>
              <a:r>
                <a:rPr lang="zh-CN" altLang="en-US" b="1" dirty="0">
                  <a:latin typeface="微软雅黑" panose="020B0503020204020204" pitchFamily="34" charset="-122"/>
                  <a:ea typeface="微软雅黑" panose="020B0503020204020204" pitchFamily="34" charset="-122"/>
                </a:rPr>
                <a:t>高效型 </a:t>
              </a:r>
              <a:r>
                <a:rPr lang="en-US" b="1" dirty="0">
                  <a:latin typeface="微软雅黑" panose="020B0503020204020204" pitchFamily="34" charset="-122"/>
                  <a:ea typeface="微软雅黑" panose="020B0503020204020204" pitchFamily="34" charset="-122"/>
                </a:rPr>
                <a:t>B09</a:t>
              </a:r>
            </a:p>
          </p:txBody>
        </p:sp>
        <p:pic>
          <p:nvPicPr>
            <p:cNvPr id="17" name="图片 68" descr="img0.png"/>
            <p:cNvPicPr/>
            <p:nvPr/>
          </p:nvPicPr>
          <p:blipFill rotWithShape="1">
            <a:blip r:embed="rId2">
              <a:extLst>
                <a:ext uri="{28A0092B-C50C-407E-A947-70E740481C1C}">
                  <a14:useLocalDpi xmlns:a14="http://schemas.microsoft.com/office/drawing/2010/main" val="0"/>
                </a:ext>
              </a:extLst>
            </a:blip>
            <a:srcRect l="41035" t="93886" r="41494" b="2524"/>
            <a:stretch/>
          </p:blipFill>
          <p:spPr bwMode="auto">
            <a:xfrm>
              <a:off x="3418736" y="3217348"/>
              <a:ext cx="1119674" cy="138093"/>
            </a:xfrm>
            <a:prstGeom prst="rect">
              <a:avLst/>
            </a:prstGeom>
            <a:noFill/>
            <a:ln w="19050">
              <a:solidFill>
                <a:schemeClr val="dk1"/>
              </a:solidFill>
            </a:ln>
          </p:spPr>
        </p:pic>
      </p:grpSp>
      <p:grpSp>
        <p:nvGrpSpPr>
          <p:cNvPr id="4" name="Group 3"/>
          <p:cNvGrpSpPr/>
          <p:nvPr/>
        </p:nvGrpSpPr>
        <p:grpSpPr>
          <a:xfrm>
            <a:off x="1946358" y="3879409"/>
            <a:ext cx="8104119" cy="2799210"/>
            <a:chOff x="268357" y="3879409"/>
            <a:chExt cx="8104119" cy="2799210"/>
          </a:xfrm>
        </p:grpSpPr>
        <p:pic>
          <p:nvPicPr>
            <p:cNvPr id="9" name="图片 66" descr="img2.png"/>
            <p:cNvPicPr/>
            <p:nvPr/>
          </p:nvPicPr>
          <p:blipFill rotWithShape="1">
            <a:blip r:embed="rId4">
              <a:extLst>
                <a:ext uri="{28A0092B-C50C-407E-A947-70E740481C1C}">
                  <a14:useLocalDpi xmlns:a14="http://schemas.microsoft.com/office/drawing/2010/main" val="0"/>
                </a:ext>
              </a:extLst>
            </a:blip>
            <a:srcRect b="11247"/>
            <a:stretch/>
          </p:blipFill>
          <p:spPr bwMode="auto">
            <a:xfrm>
              <a:off x="516539" y="4227989"/>
              <a:ext cx="4601942" cy="2450630"/>
            </a:xfrm>
            <a:prstGeom prst="rect">
              <a:avLst/>
            </a:prstGeom>
            <a:noFill/>
            <a:ln>
              <a:noFill/>
            </a:ln>
          </p:spPr>
        </p:pic>
        <p:pic>
          <p:nvPicPr>
            <p:cNvPr id="10" name="图片 65" descr="img3.png"/>
            <p:cNvPicPr/>
            <p:nvPr/>
          </p:nvPicPr>
          <p:blipFill>
            <a:blip r:embed="rId5">
              <a:extLst>
                <a:ext uri="{28A0092B-C50C-407E-A947-70E740481C1C}">
                  <a14:useLocalDpi xmlns:a14="http://schemas.microsoft.com/office/drawing/2010/main" val="0"/>
                </a:ext>
              </a:extLst>
            </a:blip>
            <a:srcRect/>
            <a:stretch>
              <a:fillRect/>
            </a:stretch>
          </p:blipFill>
          <p:spPr bwMode="auto">
            <a:xfrm>
              <a:off x="5314807" y="4278775"/>
              <a:ext cx="2754708" cy="2361178"/>
            </a:xfrm>
            <a:prstGeom prst="rect">
              <a:avLst/>
            </a:prstGeom>
            <a:noFill/>
            <a:ln>
              <a:noFill/>
            </a:ln>
          </p:spPr>
        </p:pic>
        <p:sp>
          <p:nvSpPr>
            <p:cNvPr id="11" name="Rectangle 10"/>
            <p:cNvSpPr/>
            <p:nvPr/>
          </p:nvSpPr>
          <p:spPr>
            <a:xfrm>
              <a:off x="1858112" y="3918453"/>
              <a:ext cx="5685183" cy="369332"/>
            </a:xfrm>
            <a:prstGeom prst="rect">
              <a:avLst/>
            </a:prstGeom>
          </p:spPr>
          <p:txBody>
            <a:bodyPr wrap="square">
              <a:spAutoFit/>
            </a:bodyPr>
            <a:lstStyle/>
            <a:p>
              <a:pPr algn="ctr">
                <a:buNone/>
              </a:pPr>
              <a:r>
                <a:rPr lang="zh-CN" altLang="en-US" b="1" dirty="0">
                  <a:latin typeface="微软雅黑" panose="020B0503020204020204" pitchFamily="34" charset="-122"/>
                  <a:ea typeface="微软雅黑" panose="020B0503020204020204" pitchFamily="34" charset="-122"/>
                </a:rPr>
                <a:t>低效型</a:t>
              </a:r>
              <a:r>
                <a:rPr lang="en-US" b="1" dirty="0">
                  <a:latin typeface="微软雅黑" panose="020B0503020204020204" pitchFamily="34" charset="-122"/>
                  <a:ea typeface="微软雅黑" panose="020B0503020204020204" pitchFamily="34" charset="-122"/>
                </a:rPr>
                <a:t> B10</a:t>
              </a:r>
            </a:p>
          </p:txBody>
        </p:sp>
        <p:pic>
          <p:nvPicPr>
            <p:cNvPr id="16" name="图片 68" descr="img0.png"/>
            <p:cNvPicPr/>
            <p:nvPr/>
          </p:nvPicPr>
          <p:blipFill rotWithShape="1">
            <a:blip r:embed="rId2">
              <a:extLst>
                <a:ext uri="{28A0092B-C50C-407E-A947-70E740481C1C}">
                  <a14:useLocalDpi xmlns:a14="http://schemas.microsoft.com/office/drawing/2010/main" val="0"/>
                </a:ext>
              </a:extLst>
            </a:blip>
            <a:srcRect l="41035" t="93886" r="41494" b="2524"/>
            <a:stretch/>
          </p:blipFill>
          <p:spPr bwMode="auto">
            <a:xfrm>
              <a:off x="3418736" y="6143275"/>
              <a:ext cx="1119674" cy="138093"/>
            </a:xfrm>
            <a:prstGeom prst="rect">
              <a:avLst/>
            </a:prstGeom>
            <a:noFill/>
            <a:ln w="19050">
              <a:solidFill>
                <a:schemeClr val="dk1"/>
              </a:solidFill>
            </a:ln>
          </p:spPr>
        </p:pic>
        <p:sp>
          <p:nvSpPr>
            <p:cNvPr id="14" name="Rectangle 13"/>
            <p:cNvSpPr/>
            <p:nvPr/>
          </p:nvSpPr>
          <p:spPr bwMode="auto">
            <a:xfrm>
              <a:off x="268357" y="3879409"/>
              <a:ext cx="8104119" cy="27792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grpSp>
    </p:spTree>
    <p:extLst>
      <p:ext uri="{BB962C8B-B14F-4D97-AF65-F5344CB8AC3E}">
        <p14:creationId xmlns:p14="http://schemas.microsoft.com/office/powerpoint/2010/main" val="22563488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1976980" y="621451"/>
            <a:ext cx="8417395" cy="1206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5.</a:t>
            </a:r>
            <a:r>
              <a:rPr lang="zh-CN" altLang="en-US"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决策优化与策略模拟算法</a:t>
            </a:r>
          </a:p>
        </p:txBody>
      </p:sp>
      <p:pic>
        <p:nvPicPr>
          <p:cNvPr id="4" name="Picture 4" descr="http://tutorial.math.lamar.edu/Classes/CalcIII/QuadricSurfaces_files/image006.gif"/>
          <p:cNvPicPr>
            <a:picLocks noChangeAspect="1" noChangeArrowheads="1"/>
          </p:cNvPicPr>
          <p:nvPr/>
        </p:nvPicPr>
        <p:blipFill rotWithShape="1">
          <a:blip r:embed="rId2">
            <a:clrChange>
              <a:clrFrom>
                <a:srgbClr val="FFAC20"/>
              </a:clrFrom>
              <a:clrTo>
                <a:srgbClr val="FFAC20">
                  <a:alpha val="0"/>
                </a:srgbClr>
              </a:clrTo>
            </a:clrChange>
            <a:extLst>
              <a:ext uri="{28A0092B-C50C-407E-A947-70E740481C1C}">
                <a14:useLocalDpi xmlns:a14="http://schemas.microsoft.com/office/drawing/2010/main" val="0"/>
              </a:ext>
            </a:extLst>
          </a:blip>
          <a:srcRect b="17151"/>
          <a:stretch/>
        </p:blipFill>
        <p:spPr bwMode="auto">
          <a:xfrm>
            <a:off x="2334484" y="2062230"/>
            <a:ext cx="2064924" cy="1997004"/>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6" name="Rectangle 5"/>
          <p:cNvSpPr/>
          <p:nvPr/>
        </p:nvSpPr>
        <p:spPr>
          <a:xfrm>
            <a:off x="3221036" y="5109971"/>
            <a:ext cx="1628968" cy="707886"/>
          </a:xfrm>
          <a:prstGeom prst="rect">
            <a:avLst/>
          </a:prstGeom>
        </p:spPr>
        <p:txBody>
          <a:bodyPr wrap="square">
            <a:spAutoFit/>
          </a:bodyPr>
          <a:lstStyle/>
          <a:p>
            <a:pPr>
              <a:buNone/>
            </a:pPr>
            <a:r>
              <a:rPr lang="zh-CN" altLang="en-US" sz="2000" b="1" dirty="0">
                <a:solidFill>
                  <a:srgbClr val="000000"/>
                </a:solidFill>
                <a:latin typeface="微软雅黑" panose="020B0503020204020204" pitchFamily="34" charset="-122"/>
                <a:ea typeface="微软雅黑" panose="020B0503020204020204" pitchFamily="34" charset="-122"/>
              </a:rPr>
              <a:t>决策模拟</a:t>
            </a:r>
            <a:br>
              <a:rPr lang="en-US" altLang="zh-CN" sz="2000" b="1" dirty="0">
                <a:solidFill>
                  <a:srgbClr val="000000"/>
                </a:solidFill>
                <a:latin typeface="微软雅黑" panose="020B0503020204020204" pitchFamily="34" charset="-122"/>
                <a:ea typeface="微软雅黑" panose="020B0503020204020204" pitchFamily="34" charset="-122"/>
              </a:rPr>
            </a:br>
            <a:r>
              <a:rPr lang="zh-CN" altLang="en-US" sz="2000" b="1" dirty="0">
                <a:solidFill>
                  <a:srgbClr val="000000"/>
                </a:solidFill>
                <a:latin typeface="微软雅黑" panose="020B0503020204020204" pitchFamily="34" charset="-122"/>
                <a:ea typeface="微软雅黑" panose="020B0503020204020204" pitchFamily="34" charset="-122"/>
              </a:rPr>
              <a:t>优化方法论</a:t>
            </a:r>
          </a:p>
        </p:txBody>
      </p:sp>
      <p:sp>
        <p:nvSpPr>
          <p:cNvPr id="8" name="Rectangle 7"/>
          <p:cNvSpPr/>
          <p:nvPr/>
        </p:nvSpPr>
        <p:spPr>
          <a:xfrm>
            <a:off x="3221037" y="6026127"/>
            <a:ext cx="1723549" cy="400110"/>
          </a:xfrm>
          <a:prstGeom prst="rect">
            <a:avLst/>
          </a:prstGeom>
        </p:spPr>
        <p:txBody>
          <a:bodyPr wrap="none">
            <a:spAutoFit/>
          </a:bodyPr>
          <a:lstStyle/>
          <a:p>
            <a:pPr>
              <a:buNone/>
            </a:pPr>
            <a:r>
              <a:rPr lang="zh-CN" altLang="en-US" sz="2000" b="1" dirty="0">
                <a:solidFill>
                  <a:srgbClr val="000000"/>
                </a:solidFill>
                <a:latin typeface="微软雅黑" panose="020B0503020204020204" pitchFamily="34" charset="-122"/>
                <a:ea typeface="微软雅黑" panose="020B0503020204020204" pitchFamily="34" charset="-122"/>
              </a:rPr>
              <a:t>决策空间分析</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pic>
        <p:nvPicPr>
          <p:cNvPr id="9" name="Picture 4" descr="http://pic.ffpic.com/files/2014/1031/sl1020u8hgn.jpg"/>
          <p:cNvPicPr>
            <a:picLocks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86" t="34260" r="67666" b="34957"/>
          <a:stretch/>
        </p:blipFill>
        <p:spPr bwMode="auto">
          <a:xfrm>
            <a:off x="2462084" y="5864674"/>
            <a:ext cx="713232" cy="667512"/>
          </a:xfrm>
          <a:prstGeom prst="roundRect">
            <a:avLst>
              <a:gd name="adj" fmla="val 21490"/>
            </a:avLst>
          </a:prstGeom>
          <a:solidFill>
            <a:schemeClr val="bg1">
              <a:lumMod val="95000"/>
            </a:schemeClr>
          </a:solidFill>
          <a:ln w="38100">
            <a:solidFill>
              <a:srgbClr val="333333"/>
            </a:solidFill>
          </a:ln>
          <a:effectLst/>
        </p:spPr>
      </p:pic>
      <p:pic>
        <p:nvPicPr>
          <p:cNvPr id="10" name="Picture 4" descr="http://pic.ffpic.com/files/2014/1031/sl1020u8hgn.jpg"/>
          <p:cNvPicPr>
            <a:picLocks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55" t="65491" r="66625" b="3726"/>
          <a:stretch/>
        </p:blipFill>
        <p:spPr bwMode="auto">
          <a:xfrm>
            <a:off x="2455687" y="5068722"/>
            <a:ext cx="713232" cy="667512"/>
          </a:xfrm>
          <a:prstGeom prst="roundRect">
            <a:avLst>
              <a:gd name="adj" fmla="val 21490"/>
            </a:avLst>
          </a:prstGeom>
          <a:solidFill>
            <a:schemeClr val="bg1">
              <a:lumMod val="95000"/>
            </a:schemeClr>
          </a:solidFill>
          <a:ln w="38100">
            <a:solidFill>
              <a:srgbClr val="333333"/>
            </a:solidFill>
          </a:ln>
          <a:effectLst/>
        </p:spPr>
      </p:pic>
      <p:sp>
        <p:nvSpPr>
          <p:cNvPr id="16" name="Rectangle 15"/>
          <p:cNvSpPr/>
          <p:nvPr/>
        </p:nvSpPr>
        <p:spPr>
          <a:xfrm>
            <a:off x="5061202" y="2674210"/>
            <a:ext cx="5149598" cy="757130"/>
          </a:xfrm>
          <a:prstGeom prst="rect">
            <a:avLst/>
          </a:prstGeom>
        </p:spPr>
        <p:txBody>
          <a:bodyPr wrap="square">
            <a:spAutoFit/>
          </a:bodyPr>
          <a:lstStyle/>
          <a:p>
            <a:pPr marL="285750" indent="-285750">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如何改进现有规则库的效率，降低冗余度</a:t>
            </a:r>
            <a:endParaRPr lang="en-US" altLang="zh-CN" sz="1600" b="1" dirty="0">
              <a:ln/>
              <a:latin typeface="微软雅黑" panose="020B0503020204020204" pitchFamily="34" charset="-122"/>
              <a:ea typeface="微软雅黑" panose="020B0503020204020204" pitchFamily="34" charset="-122"/>
            </a:endParaRPr>
          </a:p>
          <a:p>
            <a:pPr marL="285750" indent="-285750">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如何在策略调整前预先对风险有更好的度量和估计</a:t>
            </a:r>
            <a:endParaRPr lang="en-US" altLang="zh-CN" sz="1600" b="1" dirty="0">
              <a:ln/>
              <a:latin typeface="微软雅黑" panose="020B0503020204020204" pitchFamily="34" charset="-122"/>
              <a:ea typeface="微软雅黑" panose="020B0503020204020204" pitchFamily="34" charset="-122"/>
            </a:endParaRPr>
          </a:p>
        </p:txBody>
      </p:sp>
      <p:sp>
        <p:nvSpPr>
          <p:cNvPr id="17" name="Rectangle 16"/>
          <p:cNvSpPr/>
          <p:nvPr/>
        </p:nvSpPr>
        <p:spPr>
          <a:xfrm>
            <a:off x="5165977" y="2221046"/>
            <a:ext cx="1724390" cy="400110"/>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挑战点</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Rectangle 17"/>
          <p:cNvSpPr/>
          <p:nvPr/>
        </p:nvSpPr>
        <p:spPr>
          <a:xfrm>
            <a:off x="5165977" y="4007312"/>
            <a:ext cx="1724390" cy="400110"/>
          </a:xfrm>
          <a:prstGeom prst="rect">
            <a:avLst/>
          </a:prstGeom>
        </p:spPr>
        <p:txBody>
          <a:bodyPr wrap="square">
            <a:spAutoFit/>
          </a:bodyPr>
          <a:lstStyle/>
          <a:p>
            <a:pPr>
              <a:buNone/>
            </a:pPr>
            <a:r>
              <a:rPr lang="zh-CN" altLang="en-US"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解决效果</a:t>
            </a:r>
            <a:endParaRPr lang="en-US" altLang="zh-CN" sz="20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Rectangle 18"/>
          <p:cNvSpPr/>
          <p:nvPr/>
        </p:nvSpPr>
        <p:spPr>
          <a:xfrm>
            <a:off x="5074810" y="4424976"/>
            <a:ext cx="5135990" cy="2037481"/>
          </a:xfrm>
          <a:prstGeom prst="rect">
            <a:avLst/>
          </a:prstGeom>
        </p:spPr>
        <p:txBody>
          <a:bodyPr wrap="square">
            <a:spAutoFit/>
          </a:bodyPr>
          <a:lstStyle/>
          <a:p>
            <a:pPr marL="285750" indent="-285750">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基于全面成本管理方法，开发创新的决策优化引擎，完美解决规则冗余问题</a:t>
            </a:r>
            <a:endParaRPr lang="en-US" altLang="zh-CN" sz="1600" b="1" dirty="0">
              <a:ln/>
              <a:latin typeface="微软雅黑" panose="020B0503020204020204" pitchFamily="34" charset="-122"/>
              <a:ea typeface="微软雅黑" panose="020B0503020204020204" pitchFamily="34" charset="-122"/>
            </a:endParaRPr>
          </a:p>
          <a:p>
            <a:pPr marL="285750" indent="-285750">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开发策略模拟引擎，实现对策略空间的所有可能决策点进行事前评估和风险度量</a:t>
            </a:r>
            <a:endParaRPr lang="en-US" altLang="zh-CN" sz="1600" b="1" dirty="0">
              <a:ln/>
              <a:latin typeface="微软雅黑" panose="020B0503020204020204" pitchFamily="34" charset="-122"/>
              <a:ea typeface="微软雅黑" panose="020B0503020204020204" pitchFamily="34" charset="-122"/>
            </a:endParaRPr>
          </a:p>
          <a:p>
            <a:pPr marL="285750" indent="-285750">
              <a:lnSpc>
                <a:spcPct val="125000"/>
              </a:lnSpc>
              <a:spcBef>
                <a:spcPct val="20000"/>
              </a:spcBef>
              <a:buClr>
                <a:srgbClr val="000066"/>
              </a:buClr>
              <a:buFont typeface="Courier New" panose="02070309020205020404" pitchFamily="49" charset="0"/>
              <a:buChar char="o"/>
              <a:tabLst>
                <a:tab pos="363538" algn="l"/>
              </a:tabLst>
            </a:pPr>
            <a:r>
              <a:rPr lang="zh-CN" altLang="en-US" sz="1600" b="1" dirty="0">
                <a:ln/>
                <a:latin typeface="微软雅黑" panose="020B0503020204020204" pitchFamily="34" charset="-122"/>
                <a:ea typeface="微软雅黑" panose="020B0503020204020204" pitchFamily="34" charset="-122"/>
              </a:rPr>
              <a:t>运用策略空间分析法，结合多项运营约束条件，定位可行决策集，制定最佳决策方案</a:t>
            </a:r>
            <a:endParaRPr lang="en-US" altLang="zh-CN" sz="1600" b="1" dirty="0">
              <a:ln/>
              <a:latin typeface="微软雅黑" panose="020B0503020204020204" pitchFamily="34" charset="-122"/>
              <a:ea typeface="微软雅黑" panose="020B0503020204020204" pitchFamily="34" charset="-122"/>
            </a:endParaRPr>
          </a:p>
        </p:txBody>
      </p:sp>
      <p:sp>
        <p:nvSpPr>
          <p:cNvPr id="20" name="Rectangle 19"/>
          <p:cNvSpPr/>
          <p:nvPr/>
        </p:nvSpPr>
        <p:spPr>
          <a:xfrm>
            <a:off x="3221037" y="4281533"/>
            <a:ext cx="1327501" cy="707886"/>
          </a:xfrm>
          <a:prstGeom prst="rect">
            <a:avLst/>
          </a:prstGeom>
        </p:spPr>
        <p:txBody>
          <a:bodyPr wrap="square">
            <a:spAutoFit/>
          </a:bodyPr>
          <a:lstStyle/>
          <a:p>
            <a:pPr>
              <a:buNone/>
            </a:pPr>
            <a:r>
              <a:rPr lang="zh-CN" altLang="en-US" sz="2000" b="1" dirty="0">
                <a:solidFill>
                  <a:srgbClr val="000000"/>
                </a:solidFill>
                <a:latin typeface="微软雅黑" panose="020B0503020204020204" pitchFamily="34" charset="-122"/>
                <a:ea typeface="微软雅黑" panose="020B0503020204020204" pitchFamily="34" charset="-122"/>
              </a:rPr>
              <a:t>全面成本管理方法</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pic>
        <p:nvPicPr>
          <p:cNvPr id="21" name="Picture 4" descr="http://pic.ffpic.com/files/2014/1031/sl1020u8hgn.jpg"/>
          <p:cNvPicPr>
            <a:picLocks noChangeArrowheads="1"/>
          </p:cNvPicPr>
          <p:nvPr/>
        </p:nvPicPr>
        <p:blipFill rotWithShape="1">
          <a:blip r:embed="rId3">
            <a:clrChange>
              <a:clrFrom>
                <a:srgbClr val="FFFFFF"/>
              </a:clrFrom>
              <a:clrTo>
                <a:srgbClr val="FFFFFF">
                  <a:alpha val="0"/>
                </a:srgbClr>
              </a:clrTo>
            </a:clrChange>
            <a:duotone>
              <a:prstClr val="black"/>
              <a:schemeClr val="tx2">
                <a:tint val="45000"/>
                <a:satMod val="400000"/>
              </a:schemeClr>
            </a:duotone>
            <a:extLst>
              <a:ext uri="{28A0092B-C50C-407E-A947-70E740481C1C}">
                <a14:useLocalDpi xmlns:a14="http://schemas.microsoft.com/office/drawing/2010/main" val="0"/>
              </a:ext>
            </a:extLst>
          </a:blip>
          <a:srcRect l="66780" t="1988" b="67229"/>
          <a:stretch/>
        </p:blipFill>
        <p:spPr bwMode="auto">
          <a:xfrm>
            <a:off x="2455687" y="4249272"/>
            <a:ext cx="713232" cy="667512"/>
          </a:xfrm>
          <a:prstGeom prst="roundRect">
            <a:avLst>
              <a:gd name="adj" fmla="val 21490"/>
            </a:avLst>
          </a:prstGeom>
          <a:solidFill>
            <a:schemeClr val="bg1">
              <a:lumMod val="95000"/>
            </a:schemeClr>
          </a:solidFill>
          <a:ln w="38100">
            <a:solidFill>
              <a:srgbClr val="333333"/>
            </a:solidFill>
          </a:ln>
          <a:effectLst/>
        </p:spPr>
      </p:pic>
    </p:spTree>
    <p:extLst>
      <p:ext uri="{BB962C8B-B14F-4D97-AF65-F5344CB8AC3E}">
        <p14:creationId xmlns:p14="http://schemas.microsoft.com/office/powerpoint/2010/main" val="33474045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1718575" y="1082791"/>
            <a:ext cx="5230487" cy="1725992"/>
          </a:xfrm>
          <a:prstGeom prst="rect">
            <a:avLst/>
          </a:prstGeom>
          <a:solidFill>
            <a:schemeClr val="bg1">
              <a:lumMod val="9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64" name="Rectangle 63"/>
          <p:cNvSpPr/>
          <p:nvPr/>
        </p:nvSpPr>
        <p:spPr bwMode="auto">
          <a:xfrm>
            <a:off x="7103114" y="1082791"/>
            <a:ext cx="3498258" cy="552354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基于全面成本管理架构开发决策优化引擎</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前沿逐步迭代优化方法完美解决规则冗余</a:t>
            </a:r>
            <a:endParaRPr lang="en-US" dirty="0">
              <a:latin typeface="微软雅黑" panose="020B0503020204020204" pitchFamily="34" charset="-122"/>
              <a:ea typeface="微软雅黑" panose="020B0503020204020204" pitchFamily="34" charset="-122"/>
            </a:endParaRPr>
          </a:p>
        </p:txBody>
      </p:sp>
      <p:sp>
        <p:nvSpPr>
          <p:cNvPr id="15" name="Rectangle 14"/>
          <p:cNvSpPr/>
          <p:nvPr/>
        </p:nvSpPr>
        <p:spPr>
          <a:xfrm>
            <a:off x="1726386" y="3848645"/>
            <a:ext cx="5300085" cy="584775"/>
          </a:xfrm>
          <a:prstGeom prst="rect">
            <a:avLst/>
          </a:prstGeom>
        </p:spPr>
        <p:txBody>
          <a:bodyPr wrap="square">
            <a:spAutoFit/>
          </a:bodyPr>
          <a:lstStyle/>
          <a:p>
            <a:pPr>
              <a:buNone/>
            </a:pPr>
            <a:r>
              <a:rPr lang="zh-CN" altLang="en-US" b="1" dirty="0">
                <a:solidFill>
                  <a:srgbClr val="00B050"/>
                </a:solidFill>
                <a:latin typeface="微软雅黑" panose="020B0503020204020204" pitchFamily="34" charset="-122"/>
                <a:ea typeface="微软雅黑" panose="020B0503020204020204" pitchFamily="34" charset="-122"/>
              </a:rPr>
              <a:t>设计目标：</a:t>
            </a:r>
            <a:r>
              <a:rPr lang="zh-CN" altLang="en-US" sz="1400" b="1" dirty="0">
                <a:solidFill>
                  <a:srgbClr val="000000"/>
                </a:solidFill>
                <a:latin typeface="微软雅黑" panose="020B0503020204020204" pitchFamily="34" charset="-122"/>
                <a:ea typeface="微软雅黑" panose="020B0503020204020204" pitchFamily="34" charset="-122"/>
              </a:rPr>
              <a:t>规则集进入决策优化引擎后自动进行优化处理，输出系统最优规则集， 实现决策系统自动化调优。</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18" name="Rectangle 17"/>
          <p:cNvSpPr/>
          <p:nvPr/>
        </p:nvSpPr>
        <p:spPr>
          <a:xfrm>
            <a:off x="1737843" y="4421623"/>
            <a:ext cx="4517381" cy="369332"/>
          </a:xfrm>
          <a:prstGeom prst="rect">
            <a:avLst/>
          </a:prstGeom>
        </p:spPr>
        <p:txBody>
          <a:bodyPr wrap="square">
            <a:spAutoFit/>
          </a:bodyPr>
          <a:lstStyle/>
          <a:p>
            <a:pPr lvl="0">
              <a:buClr>
                <a:srgbClr val="003F5F"/>
              </a:buClr>
              <a:buNone/>
            </a:pPr>
            <a:r>
              <a:rPr lang="zh-CN" altLang="en-US" b="1" dirty="0">
                <a:solidFill>
                  <a:srgbClr val="00B050"/>
                </a:solidFill>
                <a:latin typeface="微软雅黑" panose="020B0503020204020204" pitchFamily="34" charset="-122"/>
                <a:ea typeface="微软雅黑" panose="020B0503020204020204" pitchFamily="34" charset="-122"/>
              </a:rPr>
              <a:t>优化目标：</a:t>
            </a:r>
            <a:r>
              <a:rPr lang="zh-CN" altLang="en-US" sz="1400" b="1" dirty="0">
                <a:solidFill>
                  <a:srgbClr val="000000"/>
                </a:solidFill>
                <a:latin typeface="微软雅黑" panose="020B0503020204020204" pitchFamily="34" charset="-122"/>
                <a:ea typeface="微软雅黑" panose="020B0503020204020204" pitchFamily="34" charset="-122"/>
              </a:rPr>
              <a:t>决策系统总价值最大化。</a:t>
            </a:r>
            <a:endParaRPr lang="en-US" sz="1400" b="1" dirty="0">
              <a:solidFill>
                <a:srgbClr val="000000"/>
              </a:solidFill>
              <a:latin typeface="微软雅黑" panose="020B0503020204020204" pitchFamily="34" charset="-122"/>
              <a:ea typeface="微软雅黑" panose="020B0503020204020204" pitchFamily="34" charset="-122"/>
            </a:endParaRPr>
          </a:p>
        </p:txBody>
      </p:sp>
      <p:sp>
        <p:nvSpPr>
          <p:cNvPr id="21" name="Rectangle 20"/>
          <p:cNvSpPr/>
          <p:nvPr/>
        </p:nvSpPr>
        <p:spPr>
          <a:xfrm>
            <a:off x="1737842" y="4800703"/>
            <a:ext cx="4614734" cy="369332"/>
          </a:xfrm>
          <a:prstGeom prst="rect">
            <a:avLst/>
          </a:prstGeom>
        </p:spPr>
        <p:txBody>
          <a:bodyPr wrap="square">
            <a:spAutoFit/>
          </a:bodyPr>
          <a:lstStyle/>
          <a:p>
            <a:pPr lvl="0">
              <a:buClr>
                <a:srgbClr val="003F5F"/>
              </a:buClr>
              <a:buNone/>
            </a:pPr>
            <a:r>
              <a:rPr lang="zh-CN" altLang="en-US" b="1" dirty="0">
                <a:solidFill>
                  <a:srgbClr val="00B050"/>
                </a:solidFill>
                <a:latin typeface="微软雅黑" panose="020B0503020204020204" pitchFamily="34" charset="-122"/>
                <a:ea typeface="微软雅黑" panose="020B0503020204020204" pitchFamily="34" charset="-122"/>
              </a:rPr>
              <a:t>优化方法：</a:t>
            </a:r>
            <a:r>
              <a:rPr lang="zh-CN" altLang="en-US" sz="1400" b="1" dirty="0">
                <a:solidFill>
                  <a:srgbClr val="000000"/>
                </a:solidFill>
                <a:latin typeface="微软雅黑" panose="020B0503020204020204" pitchFamily="34" charset="-122"/>
                <a:ea typeface="微软雅黑" panose="020B0503020204020204" pitchFamily="34" charset="-122"/>
              </a:rPr>
              <a:t>边际价值逐步迭代优化方法。</a:t>
            </a:r>
            <a:endParaRPr lang="en-US" sz="1400" b="1" dirty="0">
              <a:solidFill>
                <a:srgbClr val="000000"/>
              </a:solidFill>
              <a:latin typeface="微软雅黑" panose="020B0503020204020204" pitchFamily="34" charset="-122"/>
              <a:ea typeface="微软雅黑" panose="020B0503020204020204" pitchFamily="34" charset="-122"/>
            </a:endParaRPr>
          </a:p>
        </p:txBody>
      </p:sp>
      <p:sp>
        <p:nvSpPr>
          <p:cNvPr id="22" name="Rectangle 21"/>
          <p:cNvSpPr/>
          <p:nvPr/>
        </p:nvSpPr>
        <p:spPr>
          <a:xfrm>
            <a:off x="1802912" y="5346584"/>
            <a:ext cx="5161729" cy="58477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pPr>
              <a:buNone/>
            </a:pPr>
            <a:r>
              <a:rPr lang="zh-CN" altLang="en-US" sz="1600" b="1" dirty="0">
                <a:solidFill>
                  <a:srgbClr val="000000"/>
                </a:solidFill>
                <a:latin typeface="微软雅黑" panose="020B0503020204020204" pitchFamily="34" charset="-122"/>
                <a:ea typeface="微软雅黑" panose="020B0503020204020204" pitchFamily="34" charset="-122"/>
              </a:rPr>
              <a:t>决策系统总价值 </a:t>
            </a:r>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系统防御的欺诈损失 </a:t>
            </a:r>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后端发生的欺诈损失 </a:t>
            </a:r>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规则触发产生的总人工调查成本</a:t>
            </a:r>
            <a:endParaRPr lang="en-US" sz="1600" dirty="0">
              <a:latin typeface="微软雅黑" panose="020B0503020204020204" pitchFamily="34" charset="-122"/>
              <a:ea typeface="微软雅黑" panose="020B0503020204020204" pitchFamily="34" charset="-122"/>
            </a:endParaRPr>
          </a:p>
        </p:txBody>
      </p:sp>
      <p:sp>
        <p:nvSpPr>
          <p:cNvPr id="30" name="Rectangle 29"/>
          <p:cNvSpPr/>
          <p:nvPr/>
        </p:nvSpPr>
        <p:spPr>
          <a:xfrm>
            <a:off x="3667761" y="2455218"/>
            <a:ext cx="1415772" cy="338554"/>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决策优化引擎</a:t>
            </a:r>
            <a:endParaRPr lang="en-US" sz="1100" b="1" dirty="0">
              <a:solidFill>
                <a:srgbClr val="000000"/>
              </a:solidFill>
              <a:latin typeface="微软雅黑" panose="020B0503020204020204" pitchFamily="34" charset="-122"/>
              <a:ea typeface="微软雅黑" panose="020B0503020204020204" pitchFamily="34" charset="-122"/>
            </a:endParaRPr>
          </a:p>
        </p:txBody>
      </p:sp>
      <p:sp>
        <p:nvSpPr>
          <p:cNvPr id="31" name="Right Arrow 30"/>
          <p:cNvSpPr/>
          <p:nvPr/>
        </p:nvSpPr>
        <p:spPr bwMode="auto">
          <a:xfrm>
            <a:off x="3135841" y="1598775"/>
            <a:ext cx="378997" cy="690283"/>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32" name="Right Arrow 31"/>
          <p:cNvSpPr/>
          <p:nvPr/>
        </p:nvSpPr>
        <p:spPr bwMode="auto">
          <a:xfrm>
            <a:off x="5120579" y="1577826"/>
            <a:ext cx="428225" cy="690283"/>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33" name="Rectangle 32"/>
          <p:cNvSpPr/>
          <p:nvPr/>
        </p:nvSpPr>
        <p:spPr>
          <a:xfrm>
            <a:off x="1690984" y="2451699"/>
            <a:ext cx="1826141" cy="338554"/>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冗余低效的规则集</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sp>
        <p:nvSpPr>
          <p:cNvPr id="34" name="Rectangle 33"/>
          <p:cNvSpPr/>
          <p:nvPr/>
        </p:nvSpPr>
        <p:spPr>
          <a:xfrm>
            <a:off x="5171633" y="2446240"/>
            <a:ext cx="1826141" cy="338554"/>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系统最优的规则集</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pic>
        <p:nvPicPr>
          <p:cNvPr id="35" name="Picture 6" descr="http://homeforgoodla.org/wp-content/uploads/2015/01/icon3-0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224" t="13912" r="22489" b="16120"/>
          <a:stretch/>
        </p:blipFill>
        <p:spPr bwMode="auto">
          <a:xfrm>
            <a:off x="5502617" y="1144905"/>
            <a:ext cx="1344404" cy="1281475"/>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3101097" y="1813867"/>
            <a:ext cx="397865" cy="307777"/>
          </a:xfrm>
          <a:prstGeom prst="rect">
            <a:avLst/>
          </a:prstGeom>
        </p:spPr>
        <p:txBody>
          <a:bodyPr wrap="none">
            <a:spAutoFit/>
          </a:bodyPr>
          <a:lstStyle/>
          <a:p>
            <a:pPr algn="ctr">
              <a:buNone/>
            </a:pPr>
            <a:r>
              <a:rPr lang="en-US" altLang="zh-CN" sz="1400" b="1" dirty="0">
                <a:solidFill>
                  <a:schemeClr val="bg1"/>
                </a:solidFill>
                <a:latin typeface="微软雅黑" panose="020B0503020204020204" pitchFamily="34" charset="-122"/>
                <a:ea typeface="微软雅黑" panose="020B0503020204020204" pitchFamily="34" charset="-122"/>
              </a:rPr>
              <a:t>IN</a:t>
            </a:r>
            <a:endParaRPr lang="en-US" sz="1600" b="1" dirty="0">
              <a:solidFill>
                <a:schemeClr val="bg1"/>
              </a:solidFill>
              <a:latin typeface="微软雅黑" panose="020B0503020204020204" pitchFamily="34" charset="-122"/>
              <a:ea typeface="微软雅黑" panose="020B0503020204020204" pitchFamily="34" charset="-122"/>
            </a:endParaRPr>
          </a:p>
        </p:txBody>
      </p:sp>
      <p:sp>
        <p:nvSpPr>
          <p:cNvPr id="37" name="Rectangle 36"/>
          <p:cNvSpPr/>
          <p:nvPr/>
        </p:nvSpPr>
        <p:spPr>
          <a:xfrm>
            <a:off x="5018374" y="1794435"/>
            <a:ext cx="583813" cy="307777"/>
          </a:xfrm>
          <a:prstGeom prst="rect">
            <a:avLst/>
          </a:prstGeom>
        </p:spPr>
        <p:txBody>
          <a:bodyPr wrap="none">
            <a:spAutoFit/>
          </a:bodyPr>
          <a:lstStyle/>
          <a:p>
            <a:pPr algn="ctr">
              <a:buNone/>
            </a:pPr>
            <a:r>
              <a:rPr lang="en-US" altLang="zh-CN" sz="1400" b="1" dirty="0">
                <a:solidFill>
                  <a:schemeClr val="bg1"/>
                </a:solidFill>
                <a:latin typeface="微软雅黑" panose="020B0503020204020204" pitchFamily="34" charset="-122"/>
                <a:ea typeface="微软雅黑" panose="020B0503020204020204" pitchFamily="34" charset="-122"/>
              </a:rPr>
              <a:t>OUT</a:t>
            </a:r>
            <a:endParaRPr lang="en-US" sz="1600" b="1" dirty="0">
              <a:solidFill>
                <a:schemeClr val="bg1"/>
              </a:solidFill>
              <a:latin typeface="微软雅黑" panose="020B0503020204020204" pitchFamily="34" charset="-122"/>
              <a:ea typeface="微软雅黑" panose="020B0503020204020204" pitchFamily="34" charset="-122"/>
            </a:endParaRPr>
          </a:p>
        </p:txBody>
      </p:sp>
      <p:pic>
        <p:nvPicPr>
          <p:cNvPr id="39" name="Picture 8" descr="http://kibako.pl/portfolio/wp-content/uploads/2010/09/z%C4%99batki-naszyjnik.jpg"/>
          <p:cNvPicPr>
            <a:picLocks noChangeAspect="1" noChangeArrowheads="1"/>
          </p:cNvPicPr>
          <p:nvPr/>
        </p:nvPicPr>
        <p:blipFill rotWithShape="1">
          <a:blip r:embed="rId3" cstate="print">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l="15418" t="11098" r="11810" b="5034"/>
          <a:stretch/>
        </p:blipFill>
        <p:spPr bwMode="auto">
          <a:xfrm>
            <a:off x="1712624" y="1280741"/>
            <a:ext cx="1461155" cy="1150188"/>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1716748" y="2983996"/>
            <a:ext cx="5309722" cy="738664"/>
          </a:xfrm>
          <a:prstGeom prst="rect">
            <a:avLst/>
          </a:prstGeom>
        </p:spPr>
        <p:txBody>
          <a:bodyPr wrap="square">
            <a:spAutoFit/>
          </a:bodyPr>
          <a:lstStyle/>
          <a:p>
            <a:pPr>
              <a:buNone/>
            </a:pPr>
            <a:r>
              <a:rPr lang="zh-CN" altLang="en-US" sz="1400" b="1" dirty="0">
                <a:solidFill>
                  <a:srgbClr val="000000"/>
                </a:solidFill>
                <a:latin typeface="微软雅黑" panose="020B0503020204020204" pitchFamily="34" charset="-122"/>
                <a:ea typeface="微软雅黑" panose="020B0503020204020204" pitchFamily="34" charset="-122"/>
              </a:rPr>
              <a:t>在既定系统触发率基础上，实现规则库的优化，将有价值的规则投入生产环境，将无价值或信息冗余的规则剔除。决策优化引擎可以实现基于量化的策略调优功能。</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42" name="Oval 41"/>
          <p:cNvSpPr/>
          <p:nvPr/>
        </p:nvSpPr>
        <p:spPr bwMode="auto">
          <a:xfrm>
            <a:off x="8424403" y="1647152"/>
            <a:ext cx="936069" cy="4320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buNone/>
            </a:pPr>
            <a:r>
              <a:rPr lang="zh-CN" altLang="en-US" sz="16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开始</a:t>
            </a:r>
            <a:endParaRPr lang="en-US" sz="16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3" name="Rectangle 42"/>
          <p:cNvSpPr/>
          <p:nvPr/>
        </p:nvSpPr>
        <p:spPr>
          <a:xfrm>
            <a:off x="7557660" y="2251209"/>
            <a:ext cx="2681111" cy="595629"/>
          </a:xfrm>
          <a:prstGeom prst="rect">
            <a:avLst/>
          </a:prstGeom>
          <a:solidFill>
            <a:schemeClr val="bg1">
              <a:lumMod val="95000"/>
            </a:schemeClr>
          </a:solidFill>
          <a:ln w="38100" cap="flat" cmpd="sng" algn="ctr">
            <a:solidFill>
              <a:sysClr val="windowText" lastClr="000000"/>
            </a:solidFill>
            <a:prstDash val="solid"/>
            <a:miter lim="800000"/>
          </a:ln>
          <a:effectLst/>
        </p:spPr>
        <p:txBody>
          <a:bodyPr rot="0" spcFirstLastPara="0" vertOverflow="overflow" horzOverflow="overflow" vert="horz" wrap="square" lIns="91440" tIns="25718" rIns="51435" bIns="25718" numCol="1" spcCol="0" rtlCol="0" fromWordArt="0" anchor="ctr" anchorCtr="0" forceAA="0" compatLnSpc="1">
            <a:prstTxWarp prst="textNoShape">
              <a:avLst/>
            </a:prstTxWarp>
            <a:noAutofit/>
          </a:bodyPr>
          <a:lstStyle/>
          <a:p>
            <a:r>
              <a:rPr lang="zh-CN" altLang="en-US" sz="1100" b="1" kern="0" dirty="0">
                <a:solidFill>
                  <a:sysClr val="windowText" lastClr="000000"/>
                </a:solidFill>
                <a:latin typeface="微软雅黑" panose="020B0503020204020204" pitchFamily="34" charset="-122"/>
                <a:ea typeface="微软雅黑" panose="020B0503020204020204" pitchFamily="34" charset="-122"/>
              </a:rPr>
              <a:t>基于当前生产规则库，计算备选规则库里每条规则的边际价值</a:t>
            </a:r>
          </a:p>
        </p:txBody>
      </p:sp>
      <p:sp>
        <p:nvSpPr>
          <p:cNvPr id="44" name="Oval 43"/>
          <p:cNvSpPr/>
          <p:nvPr/>
        </p:nvSpPr>
        <p:spPr bwMode="auto">
          <a:xfrm>
            <a:off x="7257082" y="4095264"/>
            <a:ext cx="864285" cy="43200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buNone/>
            </a:pPr>
            <a:r>
              <a:rPr lang="zh-CN" altLang="en-US" sz="16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结束</a:t>
            </a:r>
            <a:endParaRPr lang="en-US" sz="1600" b="1"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Flowchart: Decision 44"/>
          <p:cNvSpPr/>
          <p:nvPr/>
        </p:nvSpPr>
        <p:spPr>
          <a:xfrm>
            <a:off x="8366770" y="3202559"/>
            <a:ext cx="1872000" cy="576000"/>
          </a:xfrm>
          <a:prstGeom prst="flowChartDecision">
            <a:avLst/>
          </a:prstGeom>
          <a:solidFill>
            <a:srgbClr val="00B0F0"/>
          </a:solidFill>
          <a:ln w="38100" cap="flat" cmpd="sng" algn="ctr">
            <a:solidFill>
              <a:sysClr val="windowText" lastClr="000000"/>
            </a:solidFill>
            <a:prstDash val="solid"/>
            <a:miter lim="800000"/>
          </a:ln>
          <a:effectLst/>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zh-CN" altLang="en-US" sz="900" b="1" kern="0" dirty="0">
                <a:solidFill>
                  <a:sysClr val="windowText" lastClr="000000"/>
                </a:solidFill>
                <a:latin typeface="微软雅黑" panose="020B0503020204020204" pitchFamily="34" charset="-122"/>
                <a:ea typeface="微软雅黑" panose="020B0503020204020204" pitchFamily="34" charset="-122"/>
              </a:rPr>
              <a:t>是否存在边际价值大于</a:t>
            </a:r>
            <a:r>
              <a:rPr lang="en-US" altLang="zh-CN" sz="900" b="1" kern="0" dirty="0">
                <a:solidFill>
                  <a:sysClr val="windowText" lastClr="000000"/>
                </a:solidFill>
                <a:latin typeface="微软雅黑" panose="020B0503020204020204" pitchFamily="34" charset="-122"/>
                <a:ea typeface="微软雅黑" panose="020B0503020204020204" pitchFamily="34" charset="-122"/>
              </a:rPr>
              <a:t>0</a:t>
            </a:r>
            <a:r>
              <a:rPr lang="zh-CN" altLang="en-US" sz="900" b="1" kern="0" dirty="0">
                <a:solidFill>
                  <a:sysClr val="windowText" lastClr="000000"/>
                </a:solidFill>
                <a:latin typeface="微软雅黑" panose="020B0503020204020204" pitchFamily="34" charset="-122"/>
                <a:ea typeface="微软雅黑" panose="020B0503020204020204" pitchFamily="34" charset="-122"/>
              </a:rPr>
              <a:t>的规则</a:t>
            </a:r>
            <a:endParaRPr lang="en-US" sz="9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7373547" y="1199796"/>
            <a:ext cx="3005951" cy="400110"/>
          </a:xfrm>
          <a:prstGeom prst="rect">
            <a:avLst/>
          </a:prstGeom>
          <a:effectLst/>
        </p:spPr>
        <p:style>
          <a:lnRef idx="1">
            <a:schemeClr val="accent6"/>
          </a:lnRef>
          <a:fillRef idx="2">
            <a:schemeClr val="accent6"/>
          </a:fillRef>
          <a:effectRef idx="1">
            <a:schemeClr val="accent6"/>
          </a:effectRef>
          <a:fontRef idx="minor">
            <a:schemeClr val="dk1"/>
          </a:fontRef>
        </p:style>
        <p:txBody>
          <a:bodyPr wrap="none">
            <a:spAutoFit/>
          </a:bodyPr>
          <a:lstStyle>
            <a:defPPr>
              <a:defRPr lang="en-US"/>
            </a:defPPr>
            <a:lvl1pPr>
              <a:buNone/>
              <a:defRPr sz="1400" b="1">
                <a:solidFill>
                  <a:schemeClr val="dk1"/>
                </a:solidFill>
                <a:latin typeface="+mn-lt"/>
                <a:cs typeface="+mn-cs"/>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r>
              <a:rPr lang="zh-CN" altLang="en-US" sz="2000" dirty="0">
                <a:latin typeface="微软雅黑" panose="020B0503020204020204" pitchFamily="34" charset="-122"/>
                <a:ea typeface="微软雅黑" panose="020B0503020204020204" pitchFamily="34" charset="-122"/>
              </a:rPr>
              <a:t>决策优化引擎原理流程图</a:t>
            </a:r>
            <a:endParaRPr lang="en-US" sz="2000" dirty="0">
              <a:latin typeface="微软雅黑" panose="020B0503020204020204" pitchFamily="34" charset="-122"/>
              <a:ea typeface="微软雅黑" panose="020B0503020204020204" pitchFamily="34" charset="-122"/>
            </a:endParaRPr>
          </a:p>
        </p:txBody>
      </p:sp>
      <p:sp>
        <p:nvSpPr>
          <p:cNvPr id="47" name="Rectangle 46"/>
          <p:cNvSpPr/>
          <p:nvPr/>
        </p:nvSpPr>
        <p:spPr>
          <a:xfrm>
            <a:off x="8366770" y="4085446"/>
            <a:ext cx="1872000" cy="543198"/>
          </a:xfrm>
          <a:prstGeom prst="rect">
            <a:avLst/>
          </a:prstGeom>
          <a:solidFill>
            <a:schemeClr val="bg1">
              <a:lumMod val="95000"/>
            </a:schemeClr>
          </a:solidFill>
          <a:ln w="38100" cap="flat" cmpd="sng" algn="ctr">
            <a:solidFill>
              <a:sysClr val="windowText" lastClr="000000"/>
            </a:solidFill>
            <a:prstDash val="solid"/>
            <a:miter lim="800000"/>
          </a:ln>
          <a:effectLst/>
        </p:spPr>
        <p:txBody>
          <a:bodyPr rot="0" spcFirstLastPara="0" vertOverflow="overflow" horzOverflow="overflow" vert="horz" wrap="square" lIns="91440" tIns="25718" rIns="51435" bIns="25718" numCol="1" spcCol="0" rtlCol="0" fromWordArt="0" anchor="ctr" anchorCtr="0" forceAA="0" compatLnSpc="1">
            <a:prstTxWarp prst="textNoShape">
              <a:avLst/>
            </a:prstTxWarp>
            <a:noAutofit/>
          </a:bodyPr>
          <a:lstStyle/>
          <a:p>
            <a:r>
              <a:rPr lang="zh-CN" altLang="en-US" sz="1100" b="1" kern="0" dirty="0">
                <a:solidFill>
                  <a:sysClr val="windowText" lastClr="000000"/>
                </a:solidFill>
                <a:latin typeface="微软雅黑" panose="020B0503020204020204" pitchFamily="34" charset="-122"/>
                <a:ea typeface="微软雅黑" panose="020B0503020204020204" pitchFamily="34" charset="-122"/>
              </a:rPr>
              <a:t>选取边际价值最高且大于</a:t>
            </a:r>
            <a:r>
              <a:rPr lang="en-US" altLang="zh-CN" sz="1100" b="1" kern="0" dirty="0">
                <a:solidFill>
                  <a:sysClr val="windowText" lastClr="000000"/>
                </a:solidFill>
                <a:latin typeface="微软雅黑" panose="020B0503020204020204" pitchFamily="34" charset="-122"/>
                <a:ea typeface="微软雅黑" panose="020B0503020204020204" pitchFamily="34" charset="-122"/>
              </a:rPr>
              <a:t>0</a:t>
            </a:r>
            <a:r>
              <a:rPr lang="zh-CN" altLang="en-US" sz="1100" b="1" kern="0" dirty="0">
                <a:solidFill>
                  <a:sysClr val="windowText" lastClr="000000"/>
                </a:solidFill>
                <a:latin typeface="微软雅黑" panose="020B0503020204020204" pitchFamily="34" charset="-122"/>
                <a:ea typeface="微软雅黑" panose="020B0503020204020204" pitchFamily="34" charset="-122"/>
              </a:rPr>
              <a:t>的规则进入生产规则库</a:t>
            </a:r>
          </a:p>
        </p:txBody>
      </p:sp>
      <p:sp>
        <p:nvSpPr>
          <p:cNvPr id="48" name="Rectangle 47"/>
          <p:cNvSpPr/>
          <p:nvPr/>
        </p:nvSpPr>
        <p:spPr>
          <a:xfrm>
            <a:off x="8366770" y="4973392"/>
            <a:ext cx="1872000" cy="447356"/>
          </a:xfrm>
          <a:prstGeom prst="rect">
            <a:avLst/>
          </a:prstGeom>
          <a:solidFill>
            <a:schemeClr val="bg1">
              <a:lumMod val="95000"/>
            </a:schemeClr>
          </a:solidFill>
          <a:ln w="38100" cap="flat" cmpd="sng" algn="ctr">
            <a:solidFill>
              <a:sysClr val="windowText" lastClr="000000"/>
            </a:solidFill>
            <a:prstDash val="solid"/>
            <a:miter lim="800000"/>
          </a:ln>
          <a:effectLst/>
        </p:spPr>
        <p:txBody>
          <a:bodyPr rot="0" spcFirstLastPara="0" vertOverflow="overflow" horzOverflow="overflow" vert="horz" wrap="square" lIns="91440" tIns="25718" rIns="51435" bIns="25718" numCol="1" spcCol="0" rtlCol="0" fromWordArt="0" anchor="ctr" anchorCtr="0" forceAA="0" compatLnSpc="1">
            <a:prstTxWarp prst="textNoShape">
              <a:avLst/>
            </a:prstTxWarp>
            <a:noAutofit/>
          </a:bodyPr>
          <a:lstStyle/>
          <a:p>
            <a:r>
              <a:rPr lang="zh-CN" altLang="en-US" sz="1100" b="1" kern="0" dirty="0">
                <a:solidFill>
                  <a:sysClr val="windowText" lastClr="000000"/>
                </a:solidFill>
                <a:latin typeface="微软雅黑" panose="020B0503020204020204" pitchFamily="34" charset="-122"/>
                <a:ea typeface="微软雅黑" panose="020B0503020204020204" pitchFamily="34" charset="-122"/>
              </a:rPr>
              <a:t>评估更新后生产规则库中每条规则的边际价值</a:t>
            </a:r>
          </a:p>
        </p:txBody>
      </p:sp>
      <p:sp>
        <p:nvSpPr>
          <p:cNvPr id="49" name="Flowchart: Decision 48"/>
          <p:cNvSpPr/>
          <p:nvPr/>
        </p:nvSpPr>
        <p:spPr>
          <a:xfrm>
            <a:off x="8368471" y="5782273"/>
            <a:ext cx="1872000" cy="686520"/>
          </a:xfrm>
          <a:prstGeom prst="flowChartDecision">
            <a:avLst/>
          </a:prstGeom>
          <a:solidFill>
            <a:srgbClr val="00B0F0"/>
          </a:solidFill>
          <a:ln w="38100" cap="flat" cmpd="sng" algn="ctr">
            <a:solidFill>
              <a:sysClr val="windowText" lastClr="000000"/>
            </a:solidFill>
            <a:prstDash val="solid"/>
            <a:miter lim="800000"/>
          </a:ln>
          <a:effectLst/>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r>
              <a:rPr lang="zh-CN" altLang="en-US" sz="900" b="1" kern="0" dirty="0">
                <a:solidFill>
                  <a:sysClr val="windowText" lastClr="000000"/>
                </a:solidFill>
                <a:latin typeface="微软雅黑" panose="020B0503020204020204" pitchFamily="34" charset="-122"/>
                <a:ea typeface="微软雅黑" panose="020B0503020204020204" pitchFamily="34" charset="-122"/>
              </a:rPr>
              <a:t>是否存在边际价值小于或等于</a:t>
            </a:r>
            <a:r>
              <a:rPr lang="en-US" altLang="zh-CN" sz="900" b="1" kern="0" dirty="0">
                <a:solidFill>
                  <a:sysClr val="windowText" lastClr="000000"/>
                </a:solidFill>
                <a:latin typeface="微软雅黑" panose="020B0503020204020204" pitchFamily="34" charset="-122"/>
                <a:ea typeface="微软雅黑" panose="020B0503020204020204" pitchFamily="34" charset="-122"/>
              </a:rPr>
              <a:t>0</a:t>
            </a:r>
            <a:r>
              <a:rPr lang="zh-CN" altLang="en-US" sz="900" b="1" kern="0" dirty="0">
                <a:solidFill>
                  <a:sysClr val="windowText" lastClr="000000"/>
                </a:solidFill>
                <a:latin typeface="微软雅黑" panose="020B0503020204020204" pitchFamily="34" charset="-122"/>
                <a:ea typeface="微软雅黑" panose="020B0503020204020204" pitchFamily="34" charset="-122"/>
              </a:rPr>
              <a:t>的规则</a:t>
            </a:r>
            <a:endParaRPr lang="en-US" sz="9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50" name="Rectangle 49"/>
          <p:cNvSpPr/>
          <p:nvPr/>
        </p:nvSpPr>
        <p:spPr>
          <a:xfrm>
            <a:off x="7266457" y="5752275"/>
            <a:ext cx="880584" cy="752899"/>
          </a:xfrm>
          <a:prstGeom prst="rect">
            <a:avLst/>
          </a:prstGeom>
          <a:solidFill>
            <a:schemeClr val="bg1">
              <a:lumMod val="95000"/>
            </a:schemeClr>
          </a:solidFill>
          <a:ln w="38100" cap="flat" cmpd="sng" algn="ctr">
            <a:solidFill>
              <a:sysClr val="windowText" lastClr="000000"/>
            </a:solidFill>
            <a:prstDash val="solid"/>
            <a:miter lim="800000"/>
          </a:ln>
          <a:effectLst/>
        </p:spPr>
        <p:txBody>
          <a:bodyPr rot="0" spcFirstLastPara="0" vertOverflow="overflow" horzOverflow="overflow" vert="horz" wrap="square" lIns="91440" tIns="25718" rIns="51435" bIns="25718" numCol="1" spcCol="0" rtlCol="0" fromWordArt="0" anchor="ctr" anchorCtr="0" forceAA="0" compatLnSpc="1">
            <a:prstTxWarp prst="textNoShape">
              <a:avLst/>
            </a:prstTxWarp>
            <a:noAutofit/>
          </a:bodyPr>
          <a:lstStyle/>
          <a:p>
            <a:r>
              <a:rPr lang="zh-CN" altLang="en-US" sz="1100" b="1" kern="0" dirty="0">
                <a:solidFill>
                  <a:sysClr val="windowText" lastClr="000000"/>
                </a:solidFill>
                <a:latin typeface="微软雅黑" panose="020B0503020204020204" pitchFamily="34" charset="-122"/>
                <a:ea typeface="微软雅黑" panose="020B0503020204020204" pitchFamily="34" charset="-122"/>
              </a:rPr>
              <a:t>移除边际价值最小的规则至备选规则库</a:t>
            </a:r>
          </a:p>
        </p:txBody>
      </p:sp>
      <p:cxnSp>
        <p:nvCxnSpPr>
          <p:cNvPr id="51" name="Straight Arrow Connector 50"/>
          <p:cNvCxnSpPr>
            <a:stCxn id="42" idx="4"/>
            <a:endCxn id="43" idx="0"/>
          </p:cNvCxnSpPr>
          <p:nvPr/>
        </p:nvCxnSpPr>
        <p:spPr bwMode="auto">
          <a:xfrm>
            <a:off x="8892437" y="2079152"/>
            <a:ext cx="5778" cy="172056"/>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2" name="Straight Arrow Connector 51"/>
          <p:cNvCxnSpPr>
            <a:stCxn id="45" idx="2"/>
            <a:endCxn id="47" idx="0"/>
          </p:cNvCxnSpPr>
          <p:nvPr/>
        </p:nvCxnSpPr>
        <p:spPr bwMode="auto">
          <a:xfrm>
            <a:off x="9302770" y="3778560"/>
            <a:ext cx="0" cy="306887"/>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3" name="Straight Arrow Connector 52"/>
          <p:cNvCxnSpPr>
            <a:stCxn id="47" idx="2"/>
            <a:endCxn id="48" idx="0"/>
          </p:cNvCxnSpPr>
          <p:nvPr/>
        </p:nvCxnSpPr>
        <p:spPr bwMode="auto">
          <a:xfrm>
            <a:off x="9302770" y="4628644"/>
            <a:ext cx="0" cy="344748"/>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4" name="Straight Arrow Connector 53"/>
          <p:cNvCxnSpPr>
            <a:stCxn id="48" idx="2"/>
            <a:endCxn id="49" idx="0"/>
          </p:cNvCxnSpPr>
          <p:nvPr/>
        </p:nvCxnSpPr>
        <p:spPr bwMode="auto">
          <a:xfrm>
            <a:off x="9302771" y="5420749"/>
            <a:ext cx="1701" cy="361525"/>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55" name="TextBox 54"/>
          <p:cNvSpPr txBox="1"/>
          <p:nvPr/>
        </p:nvSpPr>
        <p:spPr>
          <a:xfrm>
            <a:off x="9379415" y="3752395"/>
            <a:ext cx="461312" cy="338554"/>
          </a:xfrm>
          <a:prstGeom prst="rect">
            <a:avLst/>
          </a:prstGeom>
          <a:noFill/>
        </p:spPr>
        <p:txBody>
          <a:bodyPr wrap="square" rtlCol="0">
            <a:spAutoFit/>
          </a:bodyPr>
          <a:lstStyle/>
          <a:p>
            <a:pPr>
              <a:buNone/>
            </a:pPr>
            <a:r>
              <a:rPr lang="en-US" sz="1600" b="1" dirty="0">
                <a:solidFill>
                  <a:srgbClr val="000000"/>
                </a:solidFill>
                <a:latin typeface="微软雅黑" panose="020B0503020204020204" pitchFamily="34" charset="-122"/>
                <a:ea typeface="微软雅黑" panose="020B0503020204020204" pitchFamily="34" charset="-122"/>
              </a:rPr>
              <a:t>Y</a:t>
            </a:r>
          </a:p>
        </p:txBody>
      </p:sp>
      <p:cxnSp>
        <p:nvCxnSpPr>
          <p:cNvPr id="56" name="Elbow Connector 55"/>
          <p:cNvCxnSpPr>
            <a:stCxn id="50" idx="0"/>
            <a:endCxn id="48" idx="1"/>
          </p:cNvCxnSpPr>
          <p:nvPr/>
        </p:nvCxnSpPr>
        <p:spPr bwMode="auto">
          <a:xfrm rot="5400000" flipH="1" flipV="1">
            <a:off x="7759157" y="5144663"/>
            <a:ext cx="555204" cy="660021"/>
          </a:xfrm>
          <a:prstGeom prst="bentConnector2">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57" name="TextBox 56"/>
          <p:cNvSpPr txBox="1"/>
          <p:nvPr/>
        </p:nvSpPr>
        <p:spPr>
          <a:xfrm>
            <a:off x="10181923" y="5814437"/>
            <a:ext cx="359394" cy="338554"/>
          </a:xfrm>
          <a:prstGeom prst="rect">
            <a:avLst/>
          </a:prstGeom>
          <a:noFill/>
        </p:spPr>
        <p:txBody>
          <a:bodyPr wrap="none" rtlCol="0">
            <a:spAutoFit/>
          </a:bodyPr>
          <a:lstStyle/>
          <a:p>
            <a:pPr>
              <a:buNone/>
            </a:pPr>
            <a:r>
              <a:rPr lang="en-US" sz="1600" b="1" dirty="0">
                <a:solidFill>
                  <a:srgbClr val="000000"/>
                </a:solidFill>
                <a:latin typeface="微软雅黑" panose="020B0503020204020204" pitchFamily="34" charset="-122"/>
                <a:ea typeface="微软雅黑" panose="020B0503020204020204" pitchFamily="34" charset="-122"/>
              </a:rPr>
              <a:t>N</a:t>
            </a:r>
          </a:p>
        </p:txBody>
      </p:sp>
      <p:sp>
        <p:nvSpPr>
          <p:cNvPr id="58" name="TextBox 57"/>
          <p:cNvSpPr txBox="1"/>
          <p:nvPr/>
        </p:nvSpPr>
        <p:spPr>
          <a:xfrm>
            <a:off x="8121366" y="5837362"/>
            <a:ext cx="461312" cy="338554"/>
          </a:xfrm>
          <a:prstGeom prst="rect">
            <a:avLst/>
          </a:prstGeom>
          <a:noFill/>
        </p:spPr>
        <p:txBody>
          <a:bodyPr wrap="square" rtlCol="0">
            <a:spAutoFit/>
          </a:bodyPr>
          <a:lstStyle/>
          <a:p>
            <a:pPr>
              <a:buNone/>
            </a:pPr>
            <a:r>
              <a:rPr lang="en-US" sz="1600" b="1" dirty="0">
                <a:solidFill>
                  <a:srgbClr val="000000"/>
                </a:solidFill>
                <a:latin typeface="微软雅黑" panose="020B0503020204020204" pitchFamily="34" charset="-122"/>
                <a:ea typeface="微软雅黑" panose="020B0503020204020204" pitchFamily="34" charset="-122"/>
              </a:rPr>
              <a:t>Y</a:t>
            </a:r>
          </a:p>
        </p:txBody>
      </p:sp>
      <p:cxnSp>
        <p:nvCxnSpPr>
          <p:cNvPr id="59" name="Elbow Connector 58"/>
          <p:cNvCxnSpPr>
            <a:stCxn id="49" idx="3"/>
            <a:endCxn id="43" idx="3"/>
          </p:cNvCxnSpPr>
          <p:nvPr/>
        </p:nvCxnSpPr>
        <p:spPr bwMode="auto">
          <a:xfrm flipH="1" flipV="1">
            <a:off x="10238771" y="2549023"/>
            <a:ext cx="1701" cy="3576510"/>
          </a:xfrm>
          <a:prstGeom prst="bentConnector3">
            <a:avLst>
              <a:gd name="adj1" fmla="val -13439153"/>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60" name="TextBox 59"/>
          <p:cNvSpPr txBox="1"/>
          <p:nvPr/>
        </p:nvSpPr>
        <p:spPr>
          <a:xfrm>
            <a:off x="7861926" y="3230429"/>
            <a:ext cx="359394" cy="338554"/>
          </a:xfrm>
          <a:prstGeom prst="rect">
            <a:avLst/>
          </a:prstGeom>
          <a:noFill/>
        </p:spPr>
        <p:txBody>
          <a:bodyPr wrap="none" rtlCol="0">
            <a:spAutoFit/>
          </a:bodyPr>
          <a:lstStyle/>
          <a:p>
            <a:pPr>
              <a:buNone/>
            </a:pPr>
            <a:r>
              <a:rPr lang="en-US" sz="1600" b="1" dirty="0">
                <a:solidFill>
                  <a:srgbClr val="000000"/>
                </a:solidFill>
                <a:latin typeface="微软雅黑" panose="020B0503020204020204" pitchFamily="34" charset="-122"/>
                <a:ea typeface="微软雅黑" panose="020B0503020204020204" pitchFamily="34" charset="-122"/>
              </a:rPr>
              <a:t>N</a:t>
            </a:r>
          </a:p>
        </p:txBody>
      </p:sp>
      <p:cxnSp>
        <p:nvCxnSpPr>
          <p:cNvPr id="61" name="Straight Arrow Connector 60"/>
          <p:cNvCxnSpPr>
            <a:endCxn id="45" idx="0"/>
          </p:cNvCxnSpPr>
          <p:nvPr/>
        </p:nvCxnSpPr>
        <p:spPr bwMode="auto">
          <a:xfrm>
            <a:off x="9302770" y="2846837"/>
            <a:ext cx="0" cy="355722"/>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62" name="Straight Arrow Connector 61"/>
          <p:cNvCxnSpPr>
            <a:stCxn id="49" idx="1"/>
            <a:endCxn id="50" idx="3"/>
          </p:cNvCxnSpPr>
          <p:nvPr/>
        </p:nvCxnSpPr>
        <p:spPr bwMode="auto">
          <a:xfrm flipH="1">
            <a:off x="8147041" y="6125534"/>
            <a:ext cx="221430" cy="3191"/>
          </a:xfrm>
          <a:prstGeom prst="straightConnector1">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63" name="Elbow Connector 62"/>
          <p:cNvCxnSpPr>
            <a:stCxn id="45" idx="1"/>
            <a:endCxn id="44" idx="0"/>
          </p:cNvCxnSpPr>
          <p:nvPr/>
        </p:nvCxnSpPr>
        <p:spPr bwMode="auto">
          <a:xfrm rot="10800000" flipV="1">
            <a:off x="7689224" y="3490559"/>
            <a:ext cx="677546" cy="604705"/>
          </a:xfrm>
          <a:prstGeom prst="bentConnector2">
            <a:avLst/>
          </a:prstGeom>
          <a:ln>
            <a:solidFill>
              <a:srgbClr val="000000"/>
            </a:solidFill>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70" name="Rectangle 69"/>
          <p:cNvSpPr/>
          <p:nvPr/>
        </p:nvSpPr>
        <p:spPr>
          <a:xfrm>
            <a:off x="1802912" y="6070809"/>
            <a:ext cx="5161729" cy="58477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pPr>
              <a:buNone/>
            </a:pPr>
            <a:r>
              <a:rPr lang="zh-CN" altLang="en-US" sz="1600" b="1" dirty="0">
                <a:solidFill>
                  <a:srgbClr val="000000"/>
                </a:solidFill>
                <a:latin typeface="微软雅黑" panose="020B0503020204020204" pitchFamily="34" charset="-122"/>
                <a:ea typeface="微软雅黑" panose="020B0503020204020204" pitchFamily="34" charset="-122"/>
              </a:rPr>
              <a:t>规则边际价值 </a:t>
            </a:r>
            <a:r>
              <a:rPr lang="en-US" altLang="zh-CN" sz="1600" b="1" dirty="0">
                <a:solidFill>
                  <a:srgbClr val="000000"/>
                </a:solidFill>
                <a:latin typeface="微软雅黑" panose="020B0503020204020204" pitchFamily="34" charset="-122"/>
                <a:ea typeface="微软雅黑" panose="020B0503020204020204" pitchFamily="34" charset="-122"/>
              </a:rPr>
              <a:t>= </a:t>
            </a:r>
            <a:r>
              <a:rPr lang="zh-CN" altLang="en-US" sz="1600" b="1" dirty="0">
                <a:solidFill>
                  <a:srgbClr val="000000"/>
                </a:solidFill>
                <a:latin typeface="微软雅黑" panose="020B0503020204020204" pitchFamily="34" charset="-122"/>
                <a:ea typeface="微软雅黑" panose="020B0503020204020204" pitchFamily="34" charset="-122"/>
              </a:rPr>
              <a:t>规则相对于系统防御的欺诈损失增量 </a:t>
            </a:r>
            <a:r>
              <a:rPr lang="en-US" altLang="zh-CN" sz="1600" b="1" dirty="0">
                <a:solidFill>
                  <a:srgbClr val="000000"/>
                </a:solidFill>
                <a:latin typeface="微软雅黑" panose="020B0503020204020204" pitchFamily="34" charset="-122"/>
                <a:ea typeface="微软雅黑" panose="020B0503020204020204" pitchFamily="34" charset="-122"/>
              </a:rPr>
              <a:t>–</a:t>
            </a:r>
            <a:r>
              <a:rPr lang="zh-CN" altLang="en-US" sz="1600" b="1" dirty="0">
                <a:solidFill>
                  <a:srgbClr val="000000"/>
                </a:solidFill>
                <a:latin typeface="微软雅黑" panose="020B0503020204020204" pitchFamily="34" charset="-122"/>
                <a:ea typeface="微软雅黑" panose="020B0503020204020204" pitchFamily="34" charset="-122"/>
              </a:rPr>
              <a:t>规则触发产生的总人工调查成本增量</a:t>
            </a:r>
            <a:endParaRPr lang="en-US" sz="1600" b="1" dirty="0">
              <a:solidFill>
                <a:srgbClr val="000000"/>
              </a:solidFill>
              <a:latin typeface="微软雅黑" panose="020B0503020204020204" pitchFamily="34" charset="-122"/>
              <a:ea typeface="微软雅黑" panose="020B0503020204020204" pitchFamily="34" charset="-122"/>
            </a:endParaRPr>
          </a:p>
        </p:txBody>
      </p:sp>
      <p:grpSp>
        <p:nvGrpSpPr>
          <p:cNvPr id="4" name="Group 3"/>
          <p:cNvGrpSpPr/>
          <p:nvPr/>
        </p:nvGrpSpPr>
        <p:grpSpPr>
          <a:xfrm>
            <a:off x="3567664" y="1091998"/>
            <a:ext cx="1479993" cy="1479994"/>
            <a:chOff x="2043663" y="1091998"/>
            <a:chExt cx="1479993" cy="1479994"/>
          </a:xfrm>
        </p:grpSpPr>
        <p:pic>
          <p:nvPicPr>
            <p:cNvPr id="29" name="Picture 2" descr="http://www.free-icons-download.net/images/engine-icon-6182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3663" y="1091998"/>
              <a:ext cx="1479993" cy="1479994"/>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2627499" y="1607106"/>
              <a:ext cx="389573" cy="681951"/>
            </a:xfrm>
            <a:prstGeom prst="rect">
              <a:avLst/>
            </a:prstGeom>
            <a:solidFill>
              <a:schemeClr val="bg1">
                <a:lumMod val="95000"/>
              </a:schemeClr>
            </a:solidFill>
          </p:spPr>
          <p:txBody>
            <a:bodyPr wrap="square" lIns="0" tIns="0" rIns="0" bIns="0" rtlCol="0">
              <a:noAutofit/>
            </a:bodyPr>
            <a:lstStyle/>
            <a:p>
              <a:pPr>
                <a:buNone/>
              </a:pPr>
              <a:endParaRPr lang="en-US" sz="2400" b="1" dirty="0">
                <a:solidFill>
                  <a:srgbClr val="000000"/>
                </a:solidFill>
              </a:endParaRPr>
            </a:p>
          </p:txBody>
        </p:sp>
        <p:sp>
          <p:nvSpPr>
            <p:cNvPr id="3" name="TextBox 2"/>
            <p:cNvSpPr txBox="1"/>
            <p:nvPr/>
          </p:nvSpPr>
          <p:spPr>
            <a:xfrm>
              <a:off x="2418775" y="1780226"/>
              <a:ext cx="943305" cy="292881"/>
            </a:xfrm>
            <a:prstGeom prst="rect">
              <a:avLst/>
            </a:prstGeom>
            <a:noFill/>
          </p:spPr>
          <p:txBody>
            <a:bodyPr wrap="square" lIns="0" tIns="0" rIns="0" bIns="0" rtlCol="0">
              <a:noAutofit/>
            </a:bodyPr>
            <a:lstStyle/>
            <a:p>
              <a:pPr>
                <a:buNone/>
              </a:pPr>
              <a:r>
                <a:rPr lang="en-US" altLang="zh-CN" sz="2800" b="1" dirty="0">
                  <a:solidFill>
                    <a:srgbClr val="000000"/>
                  </a:solidFill>
                </a:rPr>
                <a:t>DOE</a:t>
              </a:r>
              <a:endParaRPr lang="en-US" sz="2400" b="1" dirty="0">
                <a:solidFill>
                  <a:srgbClr val="000000"/>
                </a:solidFill>
              </a:endParaRPr>
            </a:p>
          </p:txBody>
        </p:sp>
      </p:grpSp>
    </p:spTree>
    <p:extLst>
      <p:ext uri="{BB962C8B-B14F-4D97-AF65-F5344CB8AC3E}">
        <p14:creationId xmlns:p14="http://schemas.microsoft.com/office/powerpoint/2010/main" val="3717666337"/>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752" y="9728"/>
            <a:ext cx="7594820" cy="825500"/>
          </a:xfrm>
        </p:spPr>
        <p:txBody>
          <a:bodyPr/>
          <a:lstStyle/>
          <a:p>
            <a:r>
              <a:rPr lang="zh-CN" altLang="en-US" dirty="0">
                <a:latin typeface="微软雅黑" panose="020B0503020204020204" pitchFamily="34" charset="-122"/>
                <a:ea typeface="微软雅黑" panose="020B0503020204020204" pitchFamily="34" charset="-122"/>
              </a:rPr>
              <a:t>决策优化引擎基于</a:t>
            </a:r>
            <a:r>
              <a:rPr lang="en-US" altLang="zh-CN" dirty="0">
                <a:latin typeface="微软雅黑" panose="020B0503020204020204" pitchFamily="34" charset="-122"/>
                <a:ea typeface="微软雅黑" panose="020B0503020204020204" pitchFamily="34" charset="-122"/>
              </a:rPr>
              <a:t>2016</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月生产数据实测</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精准识别冗余，算法高效堪称“去冗神器”</a:t>
            </a:r>
            <a:endParaRPr lang="en-US" dirty="0">
              <a:latin typeface="微软雅黑" panose="020B0503020204020204" pitchFamily="34" charset="-122"/>
              <a:ea typeface="微软雅黑" panose="020B0503020204020204" pitchFamily="34" charset="-122"/>
            </a:endParaRPr>
          </a:p>
        </p:txBody>
      </p:sp>
      <p:sp>
        <p:nvSpPr>
          <p:cNvPr id="5" name="Rectangle 8"/>
          <p:cNvSpPr>
            <a:spLocks noChangeArrowheads="1"/>
          </p:cNvSpPr>
          <p:nvPr/>
        </p:nvSpPr>
        <p:spPr bwMode="auto">
          <a:xfrm>
            <a:off x="5876415" y="-660843"/>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br>
              <a:rPr lang="zh-CN" altLang="zh-CN" sz="1200">
                <a:solidFill>
                  <a:srgbClr val="000000"/>
                </a:solidFill>
                <a:latin typeface="微软雅黑" panose="020B0503020204020204" pitchFamily="34" charset="-122"/>
                <a:ea typeface="微软雅黑" panose="020B0503020204020204" pitchFamily="34" charset="-122"/>
                <a:cs typeface="宋体" pitchFamily="2" charset="-122"/>
              </a:rPr>
            </a:br>
            <a:endParaRPr lang="zh-CN" altLang="zh-CN">
              <a:latin typeface="微软雅黑" panose="020B0503020204020204" pitchFamily="34" charset="-122"/>
              <a:ea typeface="微软雅黑" panose="020B0503020204020204" pitchFamily="34" charset="-122"/>
              <a:cs typeface="宋体" pitchFamily="2" charset="-122"/>
            </a:endParaRPr>
          </a:p>
        </p:txBody>
      </p:sp>
      <p:grpSp>
        <p:nvGrpSpPr>
          <p:cNvPr id="22" name="Group 21"/>
          <p:cNvGrpSpPr/>
          <p:nvPr/>
        </p:nvGrpSpPr>
        <p:grpSpPr>
          <a:xfrm>
            <a:off x="2234119" y="2978189"/>
            <a:ext cx="762009" cy="378997"/>
            <a:chOff x="710118" y="2978188"/>
            <a:chExt cx="762009" cy="378997"/>
          </a:xfrm>
        </p:grpSpPr>
        <p:sp>
          <p:nvSpPr>
            <p:cNvPr id="18" name="Right Arrow 17"/>
            <p:cNvSpPr/>
            <p:nvPr/>
          </p:nvSpPr>
          <p:spPr bwMode="auto">
            <a:xfrm rot="5400000">
              <a:off x="901624" y="2786682"/>
              <a:ext cx="378997" cy="762009"/>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6" name="Rectangle 25"/>
            <p:cNvSpPr/>
            <p:nvPr/>
          </p:nvSpPr>
          <p:spPr>
            <a:xfrm>
              <a:off x="783316" y="2986840"/>
              <a:ext cx="629000" cy="338554"/>
            </a:xfrm>
            <a:prstGeom prst="rect">
              <a:avLst/>
            </a:prstGeom>
          </p:spPr>
          <p:txBody>
            <a:bodyPr wrap="square">
              <a:spAutoFit/>
            </a:bodyPr>
            <a:lstStyle/>
            <a:p>
              <a:pPr algn="ctr">
                <a:buNone/>
              </a:pPr>
              <a:r>
                <a:rPr lang="en-US" altLang="zh-CN" sz="1600" b="1" dirty="0">
                  <a:solidFill>
                    <a:schemeClr val="bg1"/>
                  </a:solidFill>
                  <a:latin typeface="微软雅黑" panose="020B0503020204020204" pitchFamily="34" charset="-122"/>
                  <a:ea typeface="微软雅黑" panose="020B0503020204020204" pitchFamily="34" charset="-122"/>
                </a:rPr>
                <a:t>IN</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31" name="Group 30"/>
          <p:cNvGrpSpPr/>
          <p:nvPr/>
        </p:nvGrpSpPr>
        <p:grpSpPr>
          <a:xfrm>
            <a:off x="2234119" y="4815238"/>
            <a:ext cx="762009" cy="378997"/>
            <a:chOff x="710118" y="4815237"/>
            <a:chExt cx="762009" cy="378997"/>
          </a:xfrm>
        </p:grpSpPr>
        <p:sp>
          <p:nvSpPr>
            <p:cNvPr id="27" name="Right Arrow 26"/>
            <p:cNvSpPr/>
            <p:nvPr/>
          </p:nvSpPr>
          <p:spPr bwMode="auto">
            <a:xfrm rot="5400000">
              <a:off x="901624" y="4623731"/>
              <a:ext cx="378997" cy="762009"/>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8" name="Rectangle 27"/>
            <p:cNvSpPr/>
            <p:nvPr/>
          </p:nvSpPr>
          <p:spPr>
            <a:xfrm>
              <a:off x="783316" y="4828313"/>
              <a:ext cx="629000" cy="307777"/>
            </a:xfrm>
            <a:prstGeom prst="rect">
              <a:avLst/>
            </a:prstGeom>
          </p:spPr>
          <p:txBody>
            <a:bodyPr wrap="square">
              <a:spAutoFit/>
            </a:bodyPr>
            <a:lstStyle/>
            <a:p>
              <a:pPr algn="ctr">
                <a:buNone/>
              </a:pPr>
              <a:r>
                <a:rPr lang="en-US" altLang="zh-CN" sz="1400" b="1" dirty="0">
                  <a:solidFill>
                    <a:schemeClr val="bg1"/>
                  </a:solidFill>
                  <a:latin typeface="微软雅黑" panose="020B0503020204020204" pitchFamily="34" charset="-122"/>
                  <a:ea typeface="微软雅黑" panose="020B0503020204020204" pitchFamily="34" charset="-122"/>
                </a:rPr>
                <a:t>OUT</a:t>
              </a:r>
              <a:endParaRPr lang="en-US" sz="1400" b="1" dirty="0">
                <a:solidFill>
                  <a:schemeClr val="bg1"/>
                </a:solidFill>
                <a:latin typeface="微软雅黑" panose="020B0503020204020204" pitchFamily="34" charset="-122"/>
                <a:ea typeface="微软雅黑" panose="020B0503020204020204" pitchFamily="34" charset="-122"/>
              </a:endParaRPr>
            </a:p>
          </p:txBody>
        </p:sp>
      </p:grpSp>
      <p:sp>
        <p:nvSpPr>
          <p:cNvPr id="29" name="Rectangle 28"/>
          <p:cNvSpPr/>
          <p:nvPr/>
        </p:nvSpPr>
        <p:spPr>
          <a:xfrm>
            <a:off x="3059983" y="3743532"/>
            <a:ext cx="1005403" cy="584775"/>
          </a:xfrm>
          <a:prstGeom prst="rect">
            <a:avLst/>
          </a:prstGeom>
        </p:spPr>
        <p:txBody>
          <a:bodyPr wrap="none">
            <a:spAutoFit/>
          </a:bodyPr>
          <a:lstStyle/>
          <a:p>
            <a:pPr>
              <a:buNone/>
            </a:pPr>
            <a:r>
              <a:rPr lang="zh-CN" altLang="en-US" sz="1600" b="1" dirty="0">
                <a:solidFill>
                  <a:srgbClr val="000000"/>
                </a:solidFill>
                <a:latin typeface="微软雅黑" panose="020B0503020204020204" pitchFamily="34" charset="-122"/>
                <a:ea typeface="微软雅黑" panose="020B0503020204020204" pitchFamily="34" charset="-122"/>
              </a:rPr>
              <a:t>运行时间</a:t>
            </a:r>
            <a:br>
              <a:rPr lang="en-US" altLang="zh-CN" sz="1600" b="1" dirty="0">
                <a:solidFill>
                  <a:srgbClr val="000000"/>
                </a:solidFill>
                <a:latin typeface="微软雅黑" panose="020B0503020204020204" pitchFamily="34" charset="-122"/>
                <a:ea typeface="微软雅黑" panose="020B0503020204020204" pitchFamily="34" charset="-122"/>
              </a:rPr>
            </a:br>
            <a:r>
              <a:rPr lang="en-US" altLang="zh-CN" sz="1600" b="1" dirty="0">
                <a:solidFill>
                  <a:srgbClr val="000000"/>
                </a:solidFill>
                <a:latin typeface="微软雅黑" panose="020B0503020204020204" pitchFamily="34" charset="-122"/>
                <a:ea typeface="微软雅黑" panose="020B0503020204020204" pitchFamily="34" charset="-122"/>
              </a:rPr>
              <a:t>20</a:t>
            </a:r>
            <a:r>
              <a:rPr lang="zh-CN" altLang="en-US" sz="1600" b="1" dirty="0">
                <a:solidFill>
                  <a:srgbClr val="000000"/>
                </a:solidFill>
                <a:latin typeface="微软雅黑" panose="020B0503020204020204" pitchFamily="34" charset="-122"/>
                <a:ea typeface="微软雅黑" panose="020B0503020204020204" pitchFamily="34" charset="-122"/>
              </a:rPr>
              <a:t>分钟</a:t>
            </a:r>
            <a:endParaRPr lang="en-US" sz="1600" b="1" dirty="0">
              <a:solidFill>
                <a:srgbClr val="000000"/>
              </a:solidFill>
              <a:latin typeface="微软雅黑" panose="020B0503020204020204" pitchFamily="34" charset="-122"/>
              <a:ea typeface="微软雅黑" panose="020B0503020204020204" pitchFamily="34" charset="-122"/>
            </a:endParaRPr>
          </a:p>
        </p:txBody>
      </p:sp>
      <p:grpSp>
        <p:nvGrpSpPr>
          <p:cNvPr id="33" name="Group 32"/>
          <p:cNvGrpSpPr/>
          <p:nvPr/>
        </p:nvGrpSpPr>
        <p:grpSpPr>
          <a:xfrm>
            <a:off x="1894765" y="1083422"/>
            <a:ext cx="8136852" cy="2581540"/>
            <a:chOff x="370765" y="1083422"/>
            <a:chExt cx="8136852" cy="2581540"/>
          </a:xfrm>
        </p:grpSpPr>
        <p:grpSp>
          <p:nvGrpSpPr>
            <p:cNvPr id="12" name="Group 11"/>
            <p:cNvGrpSpPr/>
            <p:nvPr/>
          </p:nvGrpSpPr>
          <p:grpSpPr>
            <a:xfrm>
              <a:off x="370765" y="1083422"/>
              <a:ext cx="8026452" cy="2581540"/>
              <a:chOff x="370765" y="1083422"/>
              <a:chExt cx="8026452" cy="2581540"/>
            </a:xfrm>
          </p:grpSpPr>
          <p:grpSp>
            <p:nvGrpSpPr>
              <p:cNvPr id="3" name="Group 2"/>
              <p:cNvGrpSpPr/>
              <p:nvPr/>
            </p:nvGrpSpPr>
            <p:grpSpPr>
              <a:xfrm>
                <a:off x="2301217" y="1696882"/>
                <a:ext cx="6096000" cy="1968080"/>
                <a:chOff x="2301217" y="1696882"/>
                <a:chExt cx="6096000" cy="1968080"/>
              </a:xfrm>
            </p:grpSpPr>
            <p:pic>
              <p:nvPicPr>
                <p:cNvPr id="4" name="Picture 7" descr="img0.png"/>
                <p:cNvPicPr>
                  <a:picLocks noChangeAspect="1" noChangeArrowheads="1"/>
                </p:cNvPicPr>
                <p:nvPr/>
              </p:nvPicPr>
              <p:blipFill rotWithShape="1">
                <a:blip r:embed="rId2">
                  <a:clrChange>
                    <a:clrFrom>
                      <a:srgbClr val="F3FFFF"/>
                    </a:clrFrom>
                    <a:clrTo>
                      <a:srgbClr val="F3FFFF">
                        <a:alpha val="0"/>
                      </a:srgbClr>
                    </a:clrTo>
                  </a:clrChange>
                  <a:extLst>
                    <a:ext uri="{28A0092B-C50C-407E-A947-70E740481C1C}">
                      <a14:useLocalDpi xmlns:a14="http://schemas.microsoft.com/office/drawing/2010/main" val="0"/>
                    </a:ext>
                  </a:extLst>
                </a:blip>
                <a:srcRect b="9213"/>
                <a:stretch/>
              </p:blipFill>
              <p:spPr bwMode="auto">
                <a:xfrm>
                  <a:off x="2301217" y="1696882"/>
                  <a:ext cx="6096000" cy="16603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84701" y="3357185"/>
                  <a:ext cx="2618685" cy="307777"/>
                </a:xfrm>
                <a:prstGeom prst="rect">
                  <a:avLst/>
                </a:prstGeom>
                <a:noFill/>
              </p:spPr>
              <p:txBody>
                <a:bodyPr wrap="square" rtlCol="0">
                  <a:spAutoFit/>
                </a:bodyPr>
                <a:lstStyle/>
                <a:p>
                  <a:pPr>
                    <a:buNone/>
                  </a:pPr>
                  <a:r>
                    <a:rPr lang="zh-CN" altLang="en-US" sz="1400" b="1" dirty="0">
                      <a:latin typeface="微软雅黑" panose="020B0503020204020204" pitchFamily="34" charset="-122"/>
                      <a:ea typeface="微软雅黑" panose="020B0503020204020204" pitchFamily="34" charset="-122"/>
                    </a:rPr>
                    <a:t>单个申请件触发规则数量</a:t>
                  </a:r>
                </a:p>
              </p:txBody>
            </p:sp>
          </p:grpSp>
          <p:sp>
            <p:nvSpPr>
              <p:cNvPr id="7" name="TextBox 6"/>
              <p:cNvSpPr txBox="1"/>
              <p:nvPr/>
            </p:nvSpPr>
            <p:spPr>
              <a:xfrm>
                <a:off x="417112" y="1805200"/>
                <a:ext cx="1688960" cy="523220"/>
              </a:xfrm>
              <a:prstGeom prst="rect">
                <a:avLst/>
              </a:prstGeom>
              <a:noFill/>
            </p:spPr>
            <p:txBody>
              <a:bodyPr wrap="square" rtlCol="0">
                <a:spAutoFit/>
              </a:bodyPr>
              <a:lstStyle/>
              <a:p>
                <a:pPr>
                  <a:buNone/>
                </a:pPr>
                <a:r>
                  <a:rPr lang="zh-CN" altLang="en-US" sz="2800" b="1" dirty="0">
                    <a:solidFill>
                      <a:srgbClr val="000000"/>
                    </a:solidFill>
                    <a:latin typeface="微软雅黑" panose="020B0503020204020204" pitchFamily="34" charset="-122"/>
                    <a:ea typeface="微软雅黑" panose="020B0503020204020204" pitchFamily="34" charset="-122"/>
                  </a:rPr>
                  <a:t>优化前</a:t>
                </a:r>
              </a:p>
            </p:txBody>
          </p:sp>
          <p:sp>
            <p:nvSpPr>
              <p:cNvPr id="13" name="TextBox 12"/>
              <p:cNvSpPr txBox="1"/>
              <p:nvPr/>
            </p:nvSpPr>
            <p:spPr>
              <a:xfrm>
                <a:off x="370765" y="2339183"/>
                <a:ext cx="1820052" cy="461665"/>
              </a:xfrm>
              <a:prstGeom prst="rect">
                <a:avLst/>
              </a:prstGeom>
              <a:noFill/>
            </p:spPr>
            <p:txBody>
              <a:bodyPr wrap="square" rtlCol="0">
                <a:spAutoFit/>
              </a:bodyPr>
              <a:lstStyle/>
              <a:p>
                <a:pPr>
                  <a:buNone/>
                </a:pPr>
                <a:r>
                  <a:rPr lang="en-US" altLang="zh-CN" sz="2400" b="1" dirty="0">
                    <a:solidFill>
                      <a:srgbClr val="000000"/>
                    </a:solidFill>
                    <a:latin typeface="微软雅黑" panose="020B0503020204020204" pitchFamily="34" charset="-122"/>
                    <a:ea typeface="微软雅黑" panose="020B0503020204020204" pitchFamily="34" charset="-122"/>
                  </a:rPr>
                  <a:t>208</a:t>
                </a:r>
                <a:r>
                  <a:rPr lang="zh-CN" altLang="en-US" sz="2400" b="1" dirty="0">
                    <a:solidFill>
                      <a:srgbClr val="000000"/>
                    </a:solidFill>
                    <a:latin typeface="微软雅黑" panose="020B0503020204020204" pitchFamily="34" charset="-122"/>
                    <a:ea typeface="微软雅黑" panose="020B0503020204020204" pitchFamily="34" charset="-122"/>
                  </a:rPr>
                  <a:t>条规则</a:t>
                </a:r>
              </a:p>
            </p:txBody>
          </p:sp>
          <p:sp>
            <p:nvSpPr>
              <p:cNvPr id="15" name="矩形 13"/>
              <p:cNvSpPr/>
              <p:nvPr/>
            </p:nvSpPr>
            <p:spPr>
              <a:xfrm>
                <a:off x="946180" y="1083422"/>
                <a:ext cx="7301999" cy="338554"/>
              </a:xfrm>
              <a:prstGeom prst="rect">
                <a:avLst/>
              </a:prstGeom>
            </p:spPr>
            <p:txBody>
              <a:bodyPr wrap="none">
                <a:spAutoFit/>
              </a:bodyPr>
              <a:lstStyle/>
              <a:p>
                <a:pPr>
                  <a:buNone/>
                </a:pPr>
                <a:r>
                  <a:rPr lang="zh-CN" altLang="en-US" sz="1600" b="1" dirty="0">
                    <a:latin typeface="微软雅黑" panose="020B0503020204020204" pitchFamily="34" charset="-122"/>
                    <a:ea typeface="微软雅黑" panose="020B0503020204020204" pitchFamily="34" charset="-122"/>
                  </a:rPr>
                  <a:t>现有</a:t>
                </a:r>
                <a:r>
                  <a:rPr lang="en-US" altLang="zh-CN" sz="1600" b="1" dirty="0">
                    <a:latin typeface="微软雅黑" panose="020B0503020204020204" pitchFamily="34" charset="-122"/>
                    <a:ea typeface="微软雅黑" panose="020B0503020204020204" pitchFamily="34" charset="-122"/>
                  </a:rPr>
                  <a:t>INSTINCT</a:t>
                </a:r>
                <a:r>
                  <a:rPr lang="zh-CN" altLang="en-US" sz="1600" b="1" dirty="0">
                    <a:latin typeface="微软雅黑" panose="020B0503020204020204" pitchFamily="34" charset="-122"/>
                    <a:ea typeface="微软雅黑" panose="020B0503020204020204" pitchFamily="34" charset="-122"/>
                  </a:rPr>
                  <a:t>规则库中共</a:t>
                </a:r>
                <a:r>
                  <a:rPr lang="en-US" altLang="zh-CN" sz="1600" b="1" dirty="0">
                    <a:latin typeface="微软雅黑" panose="020B0503020204020204" pitchFamily="34" charset="-122"/>
                    <a:ea typeface="微软雅黑" panose="020B0503020204020204" pitchFamily="34" charset="-122"/>
                  </a:rPr>
                  <a:t>551</a:t>
                </a:r>
                <a:r>
                  <a:rPr lang="zh-CN" altLang="en-US" sz="1600" b="1" dirty="0">
                    <a:latin typeface="微软雅黑" panose="020B0503020204020204" pitchFamily="34" charset="-122"/>
                    <a:ea typeface="微软雅黑" panose="020B0503020204020204" pitchFamily="34" charset="-122"/>
                  </a:rPr>
                  <a:t>条生产规则，其中</a:t>
                </a:r>
                <a:r>
                  <a:rPr lang="en-US" altLang="zh-CN" sz="1600" b="1" dirty="0">
                    <a:latin typeface="微软雅黑" panose="020B0503020204020204" pitchFamily="34" charset="-122"/>
                    <a:ea typeface="微软雅黑" panose="020B0503020204020204" pitchFamily="34" charset="-122"/>
                  </a:rPr>
                  <a:t>208</a:t>
                </a:r>
                <a:r>
                  <a:rPr lang="zh-CN" altLang="en-US" sz="1600" b="1" dirty="0">
                    <a:latin typeface="微软雅黑" panose="020B0503020204020204" pitchFamily="34" charset="-122"/>
                    <a:ea typeface="微软雅黑" panose="020B0503020204020204" pitchFamily="34" charset="-122"/>
                  </a:rPr>
                  <a:t>条在</a:t>
                </a:r>
                <a:r>
                  <a:rPr lang="en-US" altLang="zh-CN" sz="1600" b="1" dirty="0">
                    <a:latin typeface="微软雅黑" panose="020B0503020204020204" pitchFamily="34" charset="-122"/>
                    <a:ea typeface="微软雅黑" panose="020B0503020204020204" pitchFamily="34" charset="-122"/>
                  </a:rPr>
                  <a:t>2016</a:t>
                </a:r>
                <a:r>
                  <a:rPr lang="zh-CN" altLang="en-US" sz="1600" b="1" dirty="0">
                    <a:latin typeface="微软雅黑" panose="020B0503020204020204" pitchFamily="34" charset="-122"/>
                    <a:ea typeface="微软雅黑" panose="020B0503020204020204" pitchFamily="34" charset="-122"/>
                  </a:rPr>
                  <a:t>年</a:t>
                </a: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月被触发过</a:t>
                </a:r>
              </a:p>
            </p:txBody>
          </p:sp>
        </p:grpSp>
        <p:sp>
          <p:nvSpPr>
            <p:cNvPr id="21" name="TextBox 20"/>
            <p:cNvSpPr txBox="1"/>
            <p:nvPr/>
          </p:nvSpPr>
          <p:spPr>
            <a:xfrm>
              <a:off x="7133796" y="2071418"/>
              <a:ext cx="1373821" cy="523220"/>
            </a:xfrm>
            <a:prstGeom prst="rect">
              <a:avLst/>
            </a:prstGeom>
            <a:noFill/>
          </p:spPr>
          <p:txBody>
            <a:bodyPr wrap="square" rtlCol="0">
              <a:spAutoFit/>
            </a:bodyPr>
            <a:lstStyle/>
            <a:p>
              <a:pPr>
                <a:buNone/>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优化前</a:t>
              </a:r>
            </a:p>
          </p:txBody>
        </p:sp>
        <p:sp>
          <p:nvSpPr>
            <p:cNvPr id="23" name="TextBox 22"/>
            <p:cNvSpPr txBox="1"/>
            <p:nvPr/>
          </p:nvSpPr>
          <p:spPr>
            <a:xfrm>
              <a:off x="6624739" y="1744802"/>
              <a:ext cx="1734770" cy="276999"/>
            </a:xfrm>
            <a:prstGeom prst="rect">
              <a:avLst/>
            </a:prstGeom>
            <a:solidFill>
              <a:schemeClr val="bg1">
                <a:lumMod val="95000"/>
              </a:schemeClr>
            </a:solidFill>
            <a:ln w="25400">
              <a:solidFill>
                <a:schemeClr val="tx1">
                  <a:lumMod val="75000"/>
                  <a:lumOff val="25000"/>
                </a:schemeClr>
              </a:solidFill>
            </a:ln>
          </p:spPr>
          <p:txBody>
            <a:bodyPr wrap="none" rtlCol="0">
              <a:spAutoFit/>
            </a:bodyPr>
            <a:lstStyle/>
            <a:p>
              <a:pPr>
                <a:buNone/>
              </a:pPr>
              <a:r>
                <a:rPr lang="zh-CN" altLang="en-US" sz="1200" b="1" dirty="0">
                  <a:solidFill>
                    <a:srgbClr val="0070C0"/>
                  </a:solidFill>
                  <a:latin typeface="微软雅黑" panose="020B0503020204020204" pitchFamily="34" charset="-122"/>
                  <a:ea typeface="微软雅黑" panose="020B0503020204020204" pitchFamily="34" charset="-122"/>
                </a:rPr>
                <a:t>数据窗口：</a:t>
              </a:r>
              <a:r>
                <a:rPr lang="en-US" altLang="zh-CN" sz="1200" b="1" dirty="0">
                  <a:solidFill>
                    <a:srgbClr val="0070C0"/>
                  </a:solidFill>
                  <a:latin typeface="微软雅黑" panose="020B0503020204020204" pitchFamily="34" charset="-122"/>
                  <a:ea typeface="微软雅黑" panose="020B0503020204020204" pitchFamily="34" charset="-122"/>
                </a:rPr>
                <a:t>2016</a:t>
              </a:r>
              <a:r>
                <a:rPr lang="zh-CN" altLang="en-US" sz="1200" b="1" dirty="0">
                  <a:solidFill>
                    <a:srgbClr val="0070C0"/>
                  </a:solidFill>
                  <a:latin typeface="微软雅黑" panose="020B0503020204020204" pitchFamily="34" charset="-122"/>
                  <a:ea typeface="微软雅黑" panose="020B0503020204020204" pitchFamily="34" charset="-122"/>
                </a:rPr>
                <a:t>年</a:t>
              </a:r>
              <a:r>
                <a:rPr lang="en-US" altLang="zh-CN" sz="1200" b="1" dirty="0">
                  <a:solidFill>
                    <a:srgbClr val="0070C0"/>
                  </a:solidFill>
                  <a:latin typeface="微软雅黑" panose="020B0503020204020204" pitchFamily="34" charset="-122"/>
                  <a:ea typeface="微软雅黑" panose="020B0503020204020204" pitchFamily="34" charset="-122"/>
                </a:rPr>
                <a:t>2</a:t>
              </a:r>
              <a:r>
                <a:rPr lang="zh-CN" altLang="en-US" sz="1200" b="1" dirty="0">
                  <a:solidFill>
                    <a:srgbClr val="0070C0"/>
                  </a:solidFill>
                  <a:latin typeface="微软雅黑" panose="020B0503020204020204" pitchFamily="34" charset="-122"/>
                  <a:ea typeface="微软雅黑" panose="020B0503020204020204" pitchFamily="34" charset="-122"/>
                </a:rPr>
                <a:t>月</a:t>
              </a:r>
              <a:endParaRPr lang="en-US" sz="1200" b="1" dirty="0">
                <a:solidFill>
                  <a:srgbClr val="0070C0"/>
                </a:solidFill>
                <a:latin typeface="微软雅黑" panose="020B0503020204020204" pitchFamily="34" charset="-122"/>
                <a:ea typeface="微软雅黑" panose="020B0503020204020204" pitchFamily="34" charset="-122"/>
              </a:endParaRPr>
            </a:p>
          </p:txBody>
        </p:sp>
      </p:grpSp>
      <p:grpSp>
        <p:nvGrpSpPr>
          <p:cNvPr id="32" name="Group 31"/>
          <p:cNvGrpSpPr/>
          <p:nvPr/>
        </p:nvGrpSpPr>
        <p:grpSpPr>
          <a:xfrm>
            <a:off x="1847905" y="4635956"/>
            <a:ext cx="8183713" cy="1960286"/>
            <a:chOff x="323904" y="4635956"/>
            <a:chExt cx="8183713" cy="1960286"/>
          </a:xfrm>
        </p:grpSpPr>
        <p:grpSp>
          <p:nvGrpSpPr>
            <p:cNvPr id="19" name="Group 18"/>
            <p:cNvGrpSpPr/>
            <p:nvPr/>
          </p:nvGrpSpPr>
          <p:grpSpPr>
            <a:xfrm>
              <a:off x="323904" y="4635956"/>
              <a:ext cx="8098870" cy="1960286"/>
              <a:chOff x="323904" y="4635956"/>
              <a:chExt cx="8098870" cy="1960286"/>
            </a:xfrm>
          </p:grpSpPr>
          <p:sp>
            <p:nvSpPr>
              <p:cNvPr id="11" name="TextBox 10"/>
              <p:cNvSpPr txBox="1"/>
              <p:nvPr/>
            </p:nvSpPr>
            <p:spPr>
              <a:xfrm>
                <a:off x="381000" y="5313213"/>
                <a:ext cx="1860931" cy="523220"/>
              </a:xfrm>
              <a:prstGeom prst="rect">
                <a:avLst/>
              </a:prstGeom>
              <a:noFill/>
            </p:spPr>
            <p:txBody>
              <a:bodyPr wrap="square" rtlCol="0">
                <a:spAutoFit/>
              </a:bodyPr>
              <a:lstStyle>
                <a:defPPr>
                  <a:defRPr lang="en-US"/>
                </a:defPPr>
                <a:lvl1pPr>
                  <a:buNone/>
                  <a:defRPr sz="2800" b="1"/>
                </a:lvl1pPr>
              </a:lstStyle>
              <a:p>
                <a:r>
                  <a:rPr lang="zh-CN" altLang="en-US" dirty="0">
                    <a:solidFill>
                      <a:srgbClr val="000000"/>
                    </a:solidFill>
                    <a:latin typeface="微软雅黑" panose="020B0503020204020204" pitchFamily="34" charset="-122"/>
                    <a:ea typeface="微软雅黑" panose="020B0503020204020204" pitchFamily="34" charset="-122"/>
                  </a:rPr>
                  <a:t>优化后</a:t>
                </a:r>
              </a:p>
            </p:txBody>
          </p:sp>
          <p:sp>
            <p:nvSpPr>
              <p:cNvPr id="14" name="TextBox 13"/>
              <p:cNvSpPr txBox="1"/>
              <p:nvPr/>
            </p:nvSpPr>
            <p:spPr>
              <a:xfrm>
                <a:off x="323904" y="5795955"/>
                <a:ext cx="1662173" cy="461665"/>
              </a:xfrm>
              <a:prstGeom prst="rect">
                <a:avLst/>
              </a:prstGeom>
              <a:noFill/>
            </p:spPr>
            <p:txBody>
              <a:bodyPr wrap="square" rtlCol="0">
                <a:spAutoFit/>
              </a:bodyPr>
              <a:lstStyle/>
              <a:p>
                <a:pPr>
                  <a:buNone/>
                </a:pPr>
                <a:r>
                  <a:rPr lang="en-US" altLang="zh-CN" sz="2400" b="1" dirty="0">
                    <a:solidFill>
                      <a:srgbClr val="000000"/>
                    </a:solidFill>
                    <a:latin typeface="微软雅黑" panose="020B0503020204020204" pitchFamily="34" charset="-122"/>
                    <a:ea typeface="微软雅黑" panose="020B0503020204020204" pitchFamily="34" charset="-122"/>
                  </a:rPr>
                  <a:t>13</a:t>
                </a:r>
                <a:r>
                  <a:rPr lang="zh-CN" altLang="en-US" sz="2400" b="1" dirty="0">
                    <a:solidFill>
                      <a:srgbClr val="000000"/>
                    </a:solidFill>
                    <a:latin typeface="微软雅黑" panose="020B0503020204020204" pitchFamily="34" charset="-122"/>
                    <a:ea typeface="微软雅黑" panose="020B0503020204020204" pitchFamily="34" charset="-122"/>
                  </a:rPr>
                  <a:t>条规则</a:t>
                </a:r>
              </a:p>
            </p:txBody>
          </p:sp>
          <p:grpSp>
            <p:nvGrpSpPr>
              <p:cNvPr id="10" name="Group 9"/>
              <p:cNvGrpSpPr/>
              <p:nvPr/>
            </p:nvGrpSpPr>
            <p:grpSpPr>
              <a:xfrm>
                <a:off x="2326774" y="4635956"/>
                <a:ext cx="6096000" cy="1960286"/>
                <a:chOff x="2326774" y="4635956"/>
                <a:chExt cx="6096000" cy="1960286"/>
              </a:xfrm>
            </p:grpSpPr>
            <p:pic>
              <p:nvPicPr>
                <p:cNvPr id="8" name="Picture 9" descr="img1.png"/>
                <p:cNvPicPr>
                  <a:picLocks noChangeAspect="1" noChangeArrowheads="1"/>
                </p:cNvPicPr>
                <p:nvPr/>
              </p:nvPicPr>
              <p:blipFill rotWithShape="1">
                <a:blip r:embed="rId3">
                  <a:clrChange>
                    <a:clrFrom>
                      <a:srgbClr val="FFFFFF"/>
                    </a:clrFrom>
                    <a:clrTo>
                      <a:srgbClr val="FFFFFF">
                        <a:alpha val="0"/>
                      </a:srgbClr>
                    </a:clrTo>
                  </a:clrChange>
                  <a:duotone>
                    <a:prstClr val="black"/>
                    <a:srgbClr val="00B050">
                      <a:tint val="45000"/>
                      <a:satMod val="400000"/>
                    </a:srgbClr>
                  </a:duotone>
                  <a:extLst>
                    <a:ext uri="{28A0092B-C50C-407E-A947-70E740481C1C}">
                      <a14:useLocalDpi xmlns:a14="http://schemas.microsoft.com/office/drawing/2010/main" val="0"/>
                    </a:ext>
                  </a:extLst>
                </a:blip>
                <a:srcRect b="9640"/>
                <a:stretch/>
              </p:blipFill>
              <p:spPr bwMode="auto">
                <a:xfrm>
                  <a:off x="2326774" y="4635956"/>
                  <a:ext cx="6096000" cy="165250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184701" y="6288465"/>
                  <a:ext cx="2618685" cy="307777"/>
                </a:xfrm>
                <a:prstGeom prst="rect">
                  <a:avLst/>
                </a:prstGeom>
                <a:noFill/>
              </p:spPr>
              <p:txBody>
                <a:bodyPr wrap="square" rtlCol="0">
                  <a:spAutoFit/>
                </a:bodyPr>
                <a:lstStyle/>
                <a:p>
                  <a:pPr>
                    <a:buNone/>
                  </a:pPr>
                  <a:r>
                    <a:rPr lang="zh-CN" altLang="en-US" sz="1400" b="1" dirty="0">
                      <a:latin typeface="微软雅黑" panose="020B0503020204020204" pitchFamily="34" charset="-122"/>
                      <a:ea typeface="微软雅黑" panose="020B0503020204020204" pitchFamily="34" charset="-122"/>
                    </a:rPr>
                    <a:t>单个申请件触发规则数量</a:t>
                  </a:r>
                </a:p>
              </p:txBody>
            </p:sp>
          </p:grpSp>
        </p:grpSp>
        <p:sp>
          <p:nvSpPr>
            <p:cNvPr id="20" name="TextBox 19"/>
            <p:cNvSpPr txBox="1"/>
            <p:nvPr/>
          </p:nvSpPr>
          <p:spPr>
            <a:xfrm>
              <a:off x="7132378" y="5035504"/>
              <a:ext cx="1375239" cy="523220"/>
            </a:xfrm>
            <a:prstGeom prst="rect">
              <a:avLst/>
            </a:prstGeom>
            <a:noFill/>
          </p:spPr>
          <p:txBody>
            <a:bodyPr wrap="square" rtlCol="0">
              <a:spAutoFit/>
            </a:bodyPr>
            <a:lstStyle>
              <a:defPPr>
                <a:defRPr lang="en-US"/>
              </a:defPPr>
              <a:lvl1pPr>
                <a:buNone/>
                <a:defRPr sz="2800" b="1"/>
              </a:lvl1pPr>
            </a:lstStyle>
            <a:p>
              <a:r>
                <a:rPr lang="zh-CN" altLang="en-US" dirty="0">
                  <a:solidFill>
                    <a:srgbClr val="00B050"/>
                  </a:solidFill>
                  <a:latin typeface="微软雅黑" panose="020B0503020204020204" pitchFamily="34" charset="-122"/>
                  <a:ea typeface="微软雅黑" panose="020B0503020204020204" pitchFamily="34" charset="-122"/>
                </a:rPr>
                <a:t>优化后</a:t>
              </a:r>
            </a:p>
          </p:txBody>
        </p:sp>
        <p:sp>
          <p:nvSpPr>
            <p:cNvPr id="25" name="TextBox 24"/>
            <p:cNvSpPr txBox="1"/>
            <p:nvPr/>
          </p:nvSpPr>
          <p:spPr>
            <a:xfrm>
              <a:off x="6634166" y="4685971"/>
              <a:ext cx="1734770" cy="276999"/>
            </a:xfrm>
            <a:prstGeom prst="rect">
              <a:avLst/>
            </a:prstGeom>
            <a:solidFill>
              <a:schemeClr val="bg1">
                <a:lumMod val="95000"/>
              </a:schemeClr>
            </a:solidFill>
            <a:ln w="25400">
              <a:solidFill>
                <a:srgbClr val="00B050"/>
              </a:solidFill>
            </a:ln>
          </p:spPr>
          <p:txBody>
            <a:bodyPr wrap="none" rtlCol="0">
              <a:spAutoFit/>
            </a:bodyPr>
            <a:lstStyle/>
            <a:p>
              <a:pPr>
                <a:buNone/>
              </a:pPr>
              <a:r>
                <a:rPr lang="zh-CN" altLang="en-US" sz="1200" b="1" dirty="0">
                  <a:solidFill>
                    <a:srgbClr val="00B050"/>
                  </a:solidFill>
                  <a:latin typeface="微软雅黑" panose="020B0503020204020204" pitchFamily="34" charset="-122"/>
                  <a:ea typeface="微软雅黑" panose="020B0503020204020204" pitchFamily="34" charset="-122"/>
                </a:rPr>
                <a:t>数据窗口：</a:t>
              </a:r>
              <a:r>
                <a:rPr lang="en-US" altLang="zh-CN" sz="1200" b="1" dirty="0">
                  <a:solidFill>
                    <a:srgbClr val="00B050"/>
                  </a:solidFill>
                  <a:latin typeface="微软雅黑" panose="020B0503020204020204" pitchFamily="34" charset="-122"/>
                  <a:ea typeface="微软雅黑" panose="020B0503020204020204" pitchFamily="34" charset="-122"/>
                </a:rPr>
                <a:t>2016</a:t>
              </a:r>
              <a:r>
                <a:rPr lang="zh-CN" altLang="en-US" sz="1200" b="1" dirty="0">
                  <a:solidFill>
                    <a:srgbClr val="00B050"/>
                  </a:solidFill>
                  <a:latin typeface="微软雅黑" panose="020B0503020204020204" pitchFamily="34" charset="-122"/>
                  <a:ea typeface="微软雅黑" panose="020B0503020204020204" pitchFamily="34" charset="-122"/>
                </a:rPr>
                <a:t>年</a:t>
              </a:r>
              <a:r>
                <a:rPr lang="en-US" altLang="zh-CN" sz="1200" b="1" dirty="0">
                  <a:solidFill>
                    <a:srgbClr val="00B050"/>
                  </a:solidFill>
                  <a:latin typeface="微软雅黑" panose="020B0503020204020204" pitchFamily="34" charset="-122"/>
                  <a:ea typeface="微软雅黑" panose="020B0503020204020204" pitchFamily="34" charset="-122"/>
                </a:rPr>
                <a:t>2</a:t>
              </a:r>
              <a:r>
                <a:rPr lang="zh-CN" altLang="en-US" sz="1200" b="1" dirty="0">
                  <a:solidFill>
                    <a:srgbClr val="00B050"/>
                  </a:solidFill>
                  <a:latin typeface="微软雅黑" panose="020B0503020204020204" pitchFamily="34" charset="-122"/>
                  <a:ea typeface="微软雅黑" panose="020B0503020204020204" pitchFamily="34" charset="-122"/>
                </a:rPr>
                <a:t>月</a:t>
              </a:r>
              <a:endParaRPr lang="en-US" sz="1200" b="1" dirty="0">
                <a:solidFill>
                  <a:srgbClr val="00B050"/>
                </a:solidFill>
                <a:latin typeface="微软雅黑" panose="020B0503020204020204" pitchFamily="34" charset="-122"/>
                <a:ea typeface="微软雅黑" panose="020B0503020204020204" pitchFamily="34" charset="-122"/>
              </a:endParaRPr>
            </a:p>
          </p:txBody>
        </p:sp>
      </p:grpSp>
      <p:grpSp>
        <p:nvGrpSpPr>
          <p:cNvPr id="41" name="Group 40"/>
          <p:cNvGrpSpPr/>
          <p:nvPr/>
        </p:nvGrpSpPr>
        <p:grpSpPr>
          <a:xfrm>
            <a:off x="1786530" y="3411522"/>
            <a:ext cx="1723549" cy="1313195"/>
            <a:chOff x="262529" y="3411521"/>
            <a:chExt cx="1723549" cy="1313195"/>
          </a:xfrm>
        </p:grpSpPr>
        <p:pic>
          <p:nvPicPr>
            <p:cNvPr id="40" name="Picture 39"/>
            <p:cNvPicPr>
              <a:picLocks noChangeAspect="1"/>
            </p:cNvPicPr>
            <p:nvPr/>
          </p:nvPicPr>
          <p:blipFill>
            <a:blip r:embed="rId4"/>
            <a:stretch>
              <a:fillRect/>
            </a:stretch>
          </p:blipFill>
          <p:spPr>
            <a:xfrm>
              <a:off x="540375" y="3411521"/>
              <a:ext cx="1013573" cy="1009402"/>
            </a:xfrm>
            <a:prstGeom prst="rect">
              <a:avLst/>
            </a:prstGeom>
          </p:spPr>
        </p:pic>
        <p:sp>
          <p:nvSpPr>
            <p:cNvPr id="24" name="Rectangle 23"/>
            <p:cNvSpPr/>
            <p:nvPr/>
          </p:nvSpPr>
          <p:spPr>
            <a:xfrm>
              <a:off x="262529" y="4324606"/>
              <a:ext cx="1723549" cy="400110"/>
            </a:xfrm>
            <a:prstGeom prst="rect">
              <a:avLst/>
            </a:prstGeom>
          </p:spPr>
          <p:txBody>
            <a:bodyPr wrap="none">
              <a:spAutoFit/>
            </a:bodyPr>
            <a:lstStyle/>
            <a:p>
              <a:pPr>
                <a:buNone/>
              </a:pPr>
              <a:r>
                <a:rPr lang="zh-CN" altLang="en-US" sz="2000" b="1" dirty="0">
                  <a:ln/>
                  <a:solidFill>
                    <a:srgbClr val="000000"/>
                  </a:solidFill>
                  <a:latin typeface="微软雅黑" panose="020B0503020204020204" pitchFamily="34" charset="-122"/>
                  <a:ea typeface="微软雅黑" panose="020B0503020204020204" pitchFamily="34" charset="-122"/>
                </a:rPr>
                <a:t>决策优化引擎</a:t>
              </a:r>
              <a:endParaRPr lang="en-US" sz="2000" b="1" dirty="0">
                <a:solidFill>
                  <a:srgbClr val="0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147653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9" name="Group 2058"/>
          <p:cNvGrpSpPr/>
          <p:nvPr/>
        </p:nvGrpSpPr>
        <p:grpSpPr>
          <a:xfrm>
            <a:off x="3442130" y="1014158"/>
            <a:ext cx="7225871" cy="5873986"/>
            <a:chOff x="1918129" y="1014158"/>
            <a:chExt cx="7225871" cy="5873986"/>
          </a:xfrm>
        </p:grpSpPr>
        <p:pic>
          <p:nvPicPr>
            <p:cNvPr id="2050" name="图片 1" descr="说明: img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129" y="1468741"/>
              <a:ext cx="7225871" cy="5419403"/>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5544776" y="1588155"/>
              <a:ext cx="2254143" cy="338554"/>
            </a:xfrm>
            <a:prstGeom prst="rect">
              <a:avLst/>
            </a:prstGeom>
            <a:solidFill>
              <a:schemeClr val="bg1">
                <a:lumMod val="95000"/>
              </a:schemeClr>
            </a:solidFill>
            <a:ln w="25400">
              <a:solidFill>
                <a:srgbClr val="000000"/>
              </a:solidFill>
            </a:ln>
          </p:spPr>
          <p:txBody>
            <a:bodyPr wrap="none" rtlCol="0">
              <a:spAutoFit/>
            </a:bodyPr>
            <a:lstStyle/>
            <a:p>
              <a:pPr>
                <a:buNone/>
              </a:pPr>
              <a:r>
                <a:rPr lang="zh-CN" altLang="en-US" sz="1600" b="1" dirty="0">
                  <a:solidFill>
                    <a:srgbClr val="000000"/>
                  </a:solidFill>
                  <a:latin typeface="微软雅黑" panose="020B0503020204020204" pitchFamily="34" charset="-122"/>
                  <a:ea typeface="微软雅黑" panose="020B0503020204020204" pitchFamily="34" charset="-122"/>
                </a:rPr>
                <a:t>数据窗口：</a:t>
              </a:r>
              <a:r>
                <a:rPr lang="en-US" altLang="zh-CN" sz="1600" b="1" dirty="0">
                  <a:solidFill>
                    <a:srgbClr val="000000"/>
                  </a:solidFill>
                  <a:latin typeface="微软雅黑" panose="020B0503020204020204" pitchFamily="34" charset="-122"/>
                  <a:ea typeface="微软雅黑" panose="020B0503020204020204" pitchFamily="34" charset="-122"/>
                </a:rPr>
                <a:t>2016</a:t>
              </a:r>
              <a:r>
                <a:rPr lang="zh-CN" altLang="en-US" sz="1600" b="1" dirty="0">
                  <a:solidFill>
                    <a:srgbClr val="000000"/>
                  </a:solidFill>
                  <a:latin typeface="微软雅黑" panose="020B0503020204020204" pitchFamily="34" charset="-122"/>
                  <a:ea typeface="微软雅黑" panose="020B0503020204020204" pitchFamily="34" charset="-122"/>
                </a:rPr>
                <a:t>年</a:t>
              </a:r>
              <a:r>
                <a:rPr lang="en-US" altLang="zh-CN" sz="1600" b="1" dirty="0">
                  <a:solidFill>
                    <a:srgbClr val="000000"/>
                  </a:solidFill>
                  <a:latin typeface="微软雅黑" panose="020B0503020204020204" pitchFamily="34" charset="-122"/>
                  <a:ea typeface="微软雅黑" panose="020B0503020204020204" pitchFamily="34" charset="-122"/>
                </a:rPr>
                <a:t>2</a:t>
              </a:r>
              <a:r>
                <a:rPr lang="zh-CN" altLang="en-US" sz="1600" b="1" dirty="0">
                  <a:solidFill>
                    <a:srgbClr val="000000"/>
                  </a:solidFill>
                  <a:latin typeface="微软雅黑" panose="020B0503020204020204" pitchFamily="34" charset="-122"/>
                  <a:ea typeface="微软雅黑" panose="020B0503020204020204" pitchFamily="34" charset="-122"/>
                </a:rPr>
                <a:t>月</a:t>
              </a:r>
              <a:endParaRPr lang="en-US" sz="1600" b="1" dirty="0">
                <a:solidFill>
                  <a:srgbClr val="000000"/>
                </a:solidFill>
                <a:latin typeface="微软雅黑" panose="020B0503020204020204" pitchFamily="34" charset="-122"/>
                <a:ea typeface="微软雅黑" panose="020B0503020204020204" pitchFamily="34" charset="-122"/>
              </a:endParaRPr>
            </a:p>
          </p:txBody>
        </p:sp>
        <p:sp>
          <p:nvSpPr>
            <p:cNvPr id="14" name="Rectangle 13"/>
            <p:cNvSpPr/>
            <p:nvPr/>
          </p:nvSpPr>
          <p:spPr>
            <a:xfrm>
              <a:off x="4138846" y="1014158"/>
              <a:ext cx="2339102" cy="523220"/>
            </a:xfrm>
            <a:prstGeom prst="rect">
              <a:avLst/>
            </a:prstGeom>
          </p:spPr>
          <p:txBody>
            <a:bodyPr wrap="none">
              <a:spAutoFit/>
            </a:bodyPr>
            <a:lstStyle/>
            <a:p>
              <a:pPr>
                <a:buNone/>
              </a:pPr>
              <a:r>
                <a:rPr lang="zh-CN" altLang="en-US" sz="2800" b="1" dirty="0">
                  <a:ln/>
                  <a:latin typeface="微软雅黑" panose="020B0503020204020204" pitchFamily="34" charset="-122"/>
                  <a:ea typeface="微软雅黑" panose="020B0503020204020204" pitchFamily="34" charset="-122"/>
                </a:rPr>
                <a:t>决策空间分析</a:t>
              </a:r>
              <a:endParaRPr lang="en-US" b="1" dirty="0">
                <a:latin typeface="微软雅黑" panose="020B0503020204020204" pitchFamily="34" charset="-122"/>
                <a:ea typeface="微软雅黑" panose="020B0503020204020204" pitchFamily="34" charset="-122"/>
              </a:endParaRPr>
            </a:p>
          </p:txBody>
        </p:sp>
      </p:gr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运用决策空间分析法，结合多项运营约束条件，定位可行决策域，制定最佳决策方案</a:t>
            </a:r>
          </a:p>
        </p:txBody>
      </p:sp>
      <p:sp>
        <p:nvSpPr>
          <p:cNvPr id="6" name="Rectangle 5"/>
          <p:cNvSpPr/>
          <p:nvPr/>
        </p:nvSpPr>
        <p:spPr>
          <a:xfrm>
            <a:off x="4407519" y="3582574"/>
            <a:ext cx="1313180" cy="261610"/>
          </a:xfrm>
          <a:prstGeom prst="rect">
            <a:avLst/>
          </a:prstGeom>
        </p:spPr>
        <p:txBody>
          <a:bodyPr wrap="none">
            <a:spAutoFit/>
          </a:bodyPr>
          <a:lstStyle/>
          <a:p>
            <a:pPr>
              <a:buNone/>
            </a:pPr>
            <a:r>
              <a:rPr lang="zh-CN" altLang="en-US" sz="1100" b="1" dirty="0">
                <a:solidFill>
                  <a:schemeClr val="accent4">
                    <a:lumMod val="75000"/>
                    <a:lumOff val="25000"/>
                  </a:schemeClr>
                </a:solidFill>
                <a:latin typeface="微软雅黑" panose="020B0503020204020204" pitchFamily="34" charset="-122"/>
                <a:ea typeface="微软雅黑" panose="020B0503020204020204" pitchFamily="34" charset="-122"/>
              </a:rPr>
              <a:t>最大电核运营能力</a:t>
            </a:r>
            <a:endParaRPr lang="en-US" sz="1100" b="1" dirty="0">
              <a:solidFill>
                <a:schemeClr val="accent4">
                  <a:lumMod val="75000"/>
                  <a:lumOff val="25000"/>
                </a:schemeClr>
              </a:solidFill>
              <a:latin typeface="微软雅黑" panose="020B0503020204020204" pitchFamily="34" charset="-122"/>
              <a:ea typeface="微软雅黑" panose="020B0503020204020204" pitchFamily="34" charset="-122"/>
            </a:endParaRPr>
          </a:p>
        </p:txBody>
      </p:sp>
      <p:sp>
        <p:nvSpPr>
          <p:cNvPr id="7" name="Rectangle 6"/>
          <p:cNvSpPr/>
          <p:nvPr/>
        </p:nvSpPr>
        <p:spPr>
          <a:xfrm>
            <a:off x="4394987" y="4131398"/>
            <a:ext cx="1595309" cy="261610"/>
          </a:xfrm>
          <a:prstGeom prst="rect">
            <a:avLst/>
          </a:prstGeom>
        </p:spPr>
        <p:txBody>
          <a:bodyPr wrap="none">
            <a:spAutoFit/>
          </a:bodyPr>
          <a:lstStyle/>
          <a:p>
            <a:pPr>
              <a:buNone/>
            </a:pPr>
            <a:r>
              <a:rPr lang="zh-CN" altLang="en-US" sz="1100" b="1" dirty="0">
                <a:solidFill>
                  <a:srgbClr val="009242"/>
                </a:solidFill>
                <a:latin typeface="微软雅黑" panose="020B0503020204020204" pitchFamily="34" charset="-122"/>
                <a:ea typeface="微软雅黑" panose="020B0503020204020204" pitchFamily="34" charset="-122"/>
              </a:rPr>
              <a:t>最大欺诈侦测运营能力</a:t>
            </a:r>
            <a:endParaRPr lang="en-US" sz="1100" b="1" dirty="0">
              <a:solidFill>
                <a:srgbClr val="009242"/>
              </a:solidFill>
              <a:latin typeface="微软雅黑" panose="020B0503020204020204" pitchFamily="34" charset="-122"/>
              <a:ea typeface="微软雅黑" panose="020B0503020204020204" pitchFamily="34" charset="-122"/>
            </a:endParaRPr>
          </a:p>
        </p:txBody>
      </p:sp>
      <p:sp>
        <p:nvSpPr>
          <p:cNvPr id="8" name="Rectangle 7"/>
          <p:cNvSpPr/>
          <p:nvPr/>
        </p:nvSpPr>
        <p:spPr>
          <a:xfrm>
            <a:off x="9296479" y="5010960"/>
            <a:ext cx="1111359" cy="430887"/>
          </a:xfrm>
          <a:prstGeom prst="rect">
            <a:avLst/>
          </a:prstGeom>
        </p:spPr>
        <p:txBody>
          <a:bodyPr wrap="square">
            <a:spAutoFit/>
          </a:bodyPr>
          <a:lstStyle/>
          <a:p>
            <a:pPr>
              <a:buNone/>
            </a:pPr>
            <a:r>
              <a:rPr lang="zh-CN" altLang="en-US" sz="1100" b="1" dirty="0">
                <a:solidFill>
                  <a:srgbClr val="FF0000"/>
                </a:solidFill>
                <a:latin typeface="微软雅黑" panose="020B0503020204020204" pitchFamily="34" charset="-122"/>
                <a:ea typeface="微软雅黑" panose="020B0503020204020204" pitchFamily="34" charset="-122"/>
              </a:rPr>
              <a:t>可接受最高欺诈损失金额</a:t>
            </a:r>
            <a:endParaRPr lang="en-US" sz="1100" b="1" dirty="0">
              <a:solidFill>
                <a:srgbClr val="FF0000"/>
              </a:solidFill>
              <a:latin typeface="微软雅黑" panose="020B0503020204020204" pitchFamily="34" charset="-122"/>
              <a:ea typeface="微软雅黑" panose="020B0503020204020204" pitchFamily="34" charset="-122"/>
            </a:endParaRPr>
          </a:p>
        </p:txBody>
      </p:sp>
      <p:grpSp>
        <p:nvGrpSpPr>
          <p:cNvPr id="2054" name="Group 2053"/>
          <p:cNvGrpSpPr/>
          <p:nvPr/>
        </p:nvGrpSpPr>
        <p:grpSpPr>
          <a:xfrm>
            <a:off x="6724009" y="3723395"/>
            <a:ext cx="108388" cy="2507165"/>
            <a:chOff x="5200009" y="3723394"/>
            <a:chExt cx="108388" cy="2507165"/>
          </a:xfrm>
        </p:grpSpPr>
        <p:cxnSp>
          <p:nvCxnSpPr>
            <p:cNvPr id="10" name="Straight Connector 9"/>
            <p:cNvCxnSpPr/>
            <p:nvPr/>
          </p:nvCxnSpPr>
          <p:spPr bwMode="auto">
            <a:xfrm>
              <a:off x="5267752" y="3757265"/>
              <a:ext cx="0" cy="2473294"/>
            </a:xfrm>
            <a:prstGeom prst="line">
              <a:avLst/>
            </a:prstGeom>
            <a:ln w="25400">
              <a:solidFill>
                <a:schemeClr val="accent4">
                  <a:lumMod val="50000"/>
                  <a:lumOff val="50000"/>
                </a:schemeClr>
              </a:solidFill>
              <a:prstDash val="sysDash"/>
            </a:ln>
          </p:spPr>
        </p:cxnSp>
        <p:sp>
          <p:nvSpPr>
            <p:cNvPr id="13" name="Oval 12"/>
            <p:cNvSpPr/>
            <p:nvPr/>
          </p:nvSpPr>
          <p:spPr bwMode="auto">
            <a:xfrm>
              <a:off x="5200009" y="3723394"/>
              <a:ext cx="108388" cy="108388"/>
            </a:xfrm>
            <a:prstGeom prst="ellipse">
              <a:avLst/>
            </a:prstGeom>
            <a:solidFill>
              <a:schemeClr val="lt1"/>
            </a:solidFill>
            <a:ln w="25400">
              <a:solidFill>
                <a:schemeClr val="accent4">
                  <a:lumMod val="50000"/>
                  <a:lumOff val="50000"/>
                </a:schemeClr>
              </a:solidFill>
              <a:prstDash val="solid"/>
            </a:ln>
          </p:spPr>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latin typeface="微软雅黑" panose="020B0503020204020204" pitchFamily="34" charset="-122"/>
                <a:ea typeface="微软雅黑" panose="020B0503020204020204" pitchFamily="34" charset="-122"/>
              </a:endParaRPr>
            </a:p>
          </p:txBody>
        </p:sp>
      </p:grpSp>
      <p:grpSp>
        <p:nvGrpSpPr>
          <p:cNvPr id="2056" name="Group 2055"/>
          <p:cNvGrpSpPr/>
          <p:nvPr/>
        </p:nvGrpSpPr>
        <p:grpSpPr>
          <a:xfrm>
            <a:off x="4741915" y="5400099"/>
            <a:ext cx="4267780" cy="274837"/>
            <a:chOff x="3217915" y="5400098"/>
            <a:chExt cx="4267780" cy="274837"/>
          </a:xfrm>
        </p:grpSpPr>
        <p:cxnSp>
          <p:nvCxnSpPr>
            <p:cNvPr id="18" name="Straight Connector 17"/>
            <p:cNvCxnSpPr/>
            <p:nvPr/>
          </p:nvCxnSpPr>
          <p:spPr bwMode="auto">
            <a:xfrm>
              <a:off x="7485695" y="5400098"/>
              <a:ext cx="0" cy="274837"/>
            </a:xfrm>
            <a:prstGeom prst="line">
              <a:avLst/>
            </a:prstGeom>
            <a:ln w="53975">
              <a:solidFill>
                <a:srgbClr val="FF0000"/>
              </a:solidFill>
              <a:prstDash val="solid"/>
              <a:tailEnd type="triangle" w="med" len="sm"/>
            </a:ln>
          </p:spPr>
        </p:cxnSp>
        <p:cxnSp>
          <p:nvCxnSpPr>
            <p:cNvPr id="21" name="Straight Connector 20"/>
            <p:cNvCxnSpPr/>
            <p:nvPr/>
          </p:nvCxnSpPr>
          <p:spPr bwMode="auto">
            <a:xfrm>
              <a:off x="3217915" y="5400098"/>
              <a:ext cx="0" cy="274837"/>
            </a:xfrm>
            <a:prstGeom prst="line">
              <a:avLst/>
            </a:prstGeom>
            <a:ln w="53975">
              <a:solidFill>
                <a:srgbClr val="FF0000"/>
              </a:solidFill>
              <a:prstDash val="solid"/>
              <a:tailEnd type="triangle" w="med" len="sm"/>
            </a:ln>
          </p:spPr>
        </p:cxnSp>
      </p:grpSp>
      <p:grpSp>
        <p:nvGrpSpPr>
          <p:cNvPr id="11" name="Group 10"/>
          <p:cNvGrpSpPr/>
          <p:nvPr/>
        </p:nvGrpSpPr>
        <p:grpSpPr>
          <a:xfrm>
            <a:off x="7463784" y="2766101"/>
            <a:ext cx="1902184" cy="619272"/>
            <a:chOff x="5939784" y="2766101"/>
            <a:chExt cx="1902184" cy="619272"/>
          </a:xfrm>
        </p:grpSpPr>
        <p:sp>
          <p:nvSpPr>
            <p:cNvPr id="9" name="Rectangle 8"/>
            <p:cNvSpPr/>
            <p:nvPr/>
          </p:nvSpPr>
          <p:spPr>
            <a:xfrm>
              <a:off x="5939784" y="2766101"/>
              <a:ext cx="1902184" cy="338554"/>
            </a:xfrm>
            <a:prstGeom prst="rect">
              <a:avLst/>
            </a:prstGeom>
          </p:spPr>
          <p:txBody>
            <a:bodyPr wrap="square">
              <a:spAutoFit/>
            </a:bodyPr>
            <a:lstStyle/>
            <a:p>
              <a:pPr>
                <a:buNone/>
              </a:pPr>
              <a:r>
                <a:rPr lang="zh-CN" altLang="en-US" sz="1600" b="1" dirty="0">
                  <a:solidFill>
                    <a:srgbClr val="FF0000"/>
                  </a:solidFill>
                  <a:latin typeface="微软雅黑" panose="020B0503020204020204" pitchFamily="34" charset="-122"/>
                  <a:ea typeface="微软雅黑" panose="020B0503020204020204" pitchFamily="34" charset="-122"/>
                </a:rPr>
                <a:t>欺诈损失曲线</a:t>
              </a:r>
              <a:endParaRPr lang="en-US" sz="1600" b="1" dirty="0">
                <a:solidFill>
                  <a:srgbClr val="FF0000"/>
                </a:solidFill>
                <a:latin typeface="微软雅黑" panose="020B0503020204020204" pitchFamily="34" charset="-122"/>
                <a:ea typeface="微软雅黑" panose="020B0503020204020204" pitchFamily="34" charset="-122"/>
              </a:endParaRPr>
            </a:p>
          </p:txBody>
        </p:sp>
        <p:cxnSp>
          <p:nvCxnSpPr>
            <p:cNvPr id="22" name="Straight Connector 21"/>
            <p:cNvCxnSpPr/>
            <p:nvPr/>
          </p:nvCxnSpPr>
          <p:spPr bwMode="auto">
            <a:xfrm>
              <a:off x="7096440" y="3067855"/>
              <a:ext cx="293911" cy="317518"/>
            </a:xfrm>
            <a:prstGeom prst="line">
              <a:avLst/>
            </a:prstGeom>
            <a:ln w="53975">
              <a:solidFill>
                <a:srgbClr val="FF0000"/>
              </a:solidFill>
              <a:prstDash val="solid"/>
              <a:tailEnd type="triangle" w="med" len="sm"/>
            </a:ln>
          </p:spPr>
        </p:cxnSp>
      </p:grpSp>
      <p:grpSp>
        <p:nvGrpSpPr>
          <p:cNvPr id="2053" name="Group 2052"/>
          <p:cNvGrpSpPr/>
          <p:nvPr/>
        </p:nvGrpSpPr>
        <p:grpSpPr>
          <a:xfrm>
            <a:off x="4724355" y="3777589"/>
            <a:ext cx="4285341" cy="274837"/>
            <a:chOff x="3200354" y="3777588"/>
            <a:chExt cx="4285341" cy="274837"/>
          </a:xfrm>
        </p:grpSpPr>
        <p:cxnSp>
          <p:nvCxnSpPr>
            <p:cNvPr id="29" name="Straight Connector 28"/>
            <p:cNvCxnSpPr/>
            <p:nvPr/>
          </p:nvCxnSpPr>
          <p:spPr bwMode="auto">
            <a:xfrm>
              <a:off x="7485695" y="3777588"/>
              <a:ext cx="0" cy="274837"/>
            </a:xfrm>
            <a:prstGeom prst="line">
              <a:avLst/>
            </a:prstGeom>
            <a:ln w="53975">
              <a:solidFill>
                <a:srgbClr val="00B0F0"/>
              </a:solidFill>
              <a:prstDash val="solid"/>
              <a:tailEnd type="triangle" w="med" len="sm"/>
            </a:ln>
          </p:spPr>
        </p:cxnSp>
        <p:cxnSp>
          <p:nvCxnSpPr>
            <p:cNvPr id="30" name="Straight Connector 29"/>
            <p:cNvCxnSpPr/>
            <p:nvPr/>
          </p:nvCxnSpPr>
          <p:spPr bwMode="auto">
            <a:xfrm>
              <a:off x="3200354" y="3777588"/>
              <a:ext cx="0" cy="274837"/>
            </a:xfrm>
            <a:prstGeom prst="line">
              <a:avLst/>
            </a:prstGeom>
            <a:ln w="53975">
              <a:solidFill>
                <a:srgbClr val="00B0F0"/>
              </a:solidFill>
              <a:prstDash val="solid"/>
              <a:tailEnd type="triangle" w="med" len="sm"/>
            </a:ln>
          </p:spPr>
        </p:cxnSp>
      </p:grpSp>
      <p:grpSp>
        <p:nvGrpSpPr>
          <p:cNvPr id="2051" name="Group 2050"/>
          <p:cNvGrpSpPr/>
          <p:nvPr/>
        </p:nvGrpSpPr>
        <p:grpSpPr>
          <a:xfrm>
            <a:off x="4724355" y="4349574"/>
            <a:ext cx="4285341" cy="274837"/>
            <a:chOff x="3200354" y="4349573"/>
            <a:chExt cx="4285341" cy="274837"/>
          </a:xfrm>
        </p:grpSpPr>
        <p:cxnSp>
          <p:nvCxnSpPr>
            <p:cNvPr id="33" name="Straight Connector 32"/>
            <p:cNvCxnSpPr/>
            <p:nvPr/>
          </p:nvCxnSpPr>
          <p:spPr bwMode="auto">
            <a:xfrm>
              <a:off x="3200354" y="4349573"/>
              <a:ext cx="0" cy="274837"/>
            </a:xfrm>
            <a:prstGeom prst="line">
              <a:avLst/>
            </a:prstGeom>
            <a:ln w="53975">
              <a:solidFill>
                <a:srgbClr val="00B050"/>
              </a:solidFill>
              <a:prstDash val="solid"/>
              <a:tailEnd type="triangle" w="med" len="sm"/>
            </a:ln>
          </p:spPr>
        </p:cxnSp>
        <p:cxnSp>
          <p:nvCxnSpPr>
            <p:cNvPr id="34" name="Straight Connector 33"/>
            <p:cNvCxnSpPr/>
            <p:nvPr/>
          </p:nvCxnSpPr>
          <p:spPr bwMode="auto">
            <a:xfrm>
              <a:off x="7485695" y="4349573"/>
              <a:ext cx="0" cy="274837"/>
            </a:xfrm>
            <a:prstGeom prst="line">
              <a:avLst/>
            </a:prstGeom>
            <a:ln w="53975">
              <a:solidFill>
                <a:srgbClr val="00B050"/>
              </a:solidFill>
              <a:prstDash val="solid"/>
              <a:tailEnd type="triangle" w="med" len="sm"/>
            </a:ln>
          </p:spPr>
        </p:cxnSp>
      </p:grpSp>
      <p:sp>
        <p:nvSpPr>
          <p:cNvPr id="4" name="Freeform 3"/>
          <p:cNvSpPr/>
          <p:nvPr/>
        </p:nvSpPr>
        <p:spPr bwMode="auto">
          <a:xfrm>
            <a:off x="6809314" y="5407991"/>
            <a:ext cx="485857" cy="748622"/>
          </a:xfrm>
          <a:custGeom>
            <a:avLst/>
            <a:gdLst>
              <a:gd name="connsiteX0" fmla="*/ 29858 w 432666"/>
              <a:gd name="connsiteY0" fmla="*/ 568501 h 583430"/>
              <a:gd name="connsiteX1" fmla="*/ 29858 w 432666"/>
              <a:gd name="connsiteY1" fmla="*/ 568501 h 583430"/>
              <a:gd name="connsiteX2" fmla="*/ 74644 w 432666"/>
              <a:gd name="connsiteY2" fmla="*/ 572234 h 583430"/>
              <a:gd name="connsiteX3" fmla="*/ 100770 w 432666"/>
              <a:gd name="connsiteY3" fmla="*/ 575966 h 583430"/>
              <a:gd name="connsiteX4" fmla="*/ 320973 w 432666"/>
              <a:gd name="connsiteY4" fmla="*/ 568501 h 583430"/>
              <a:gd name="connsiteX5" fmla="*/ 373224 w 432666"/>
              <a:gd name="connsiteY5" fmla="*/ 572234 h 583430"/>
              <a:gd name="connsiteX6" fmla="*/ 395618 w 432666"/>
              <a:gd name="connsiteY6" fmla="*/ 579698 h 583430"/>
              <a:gd name="connsiteX7" fmla="*/ 406814 w 432666"/>
              <a:gd name="connsiteY7" fmla="*/ 583430 h 583430"/>
              <a:gd name="connsiteX8" fmla="*/ 410547 w 432666"/>
              <a:gd name="connsiteY8" fmla="*/ 385621 h 583430"/>
              <a:gd name="connsiteX9" fmla="*/ 403082 w 432666"/>
              <a:gd name="connsiteY9" fmla="*/ 348299 h 583430"/>
              <a:gd name="connsiteX10" fmla="*/ 406814 w 432666"/>
              <a:gd name="connsiteY10" fmla="*/ 31058 h 583430"/>
              <a:gd name="connsiteX11" fmla="*/ 410547 w 432666"/>
              <a:gd name="connsiteY11" fmla="*/ 1200 h 583430"/>
              <a:gd name="connsiteX12" fmla="*/ 388153 w 432666"/>
              <a:gd name="connsiteY12" fmla="*/ 16129 h 583430"/>
              <a:gd name="connsiteX13" fmla="*/ 362027 w 432666"/>
              <a:gd name="connsiteY13" fmla="*/ 27326 h 583430"/>
              <a:gd name="connsiteX14" fmla="*/ 339634 w 432666"/>
              <a:gd name="connsiteY14" fmla="*/ 49719 h 583430"/>
              <a:gd name="connsiteX15" fmla="*/ 317240 w 432666"/>
              <a:gd name="connsiteY15" fmla="*/ 64648 h 583430"/>
              <a:gd name="connsiteX16" fmla="*/ 309776 w 432666"/>
              <a:gd name="connsiteY16" fmla="*/ 72113 h 583430"/>
              <a:gd name="connsiteX17" fmla="*/ 298579 w 432666"/>
              <a:gd name="connsiteY17" fmla="*/ 75845 h 583430"/>
              <a:gd name="connsiteX18" fmla="*/ 276186 w 432666"/>
              <a:gd name="connsiteY18" fmla="*/ 94506 h 583430"/>
              <a:gd name="connsiteX19" fmla="*/ 250060 w 432666"/>
              <a:gd name="connsiteY19" fmla="*/ 101971 h 583430"/>
              <a:gd name="connsiteX20" fmla="*/ 238863 w 432666"/>
              <a:gd name="connsiteY20" fmla="*/ 109435 h 583430"/>
              <a:gd name="connsiteX21" fmla="*/ 216470 w 432666"/>
              <a:gd name="connsiteY21" fmla="*/ 116900 h 583430"/>
              <a:gd name="connsiteX22" fmla="*/ 205273 w 432666"/>
              <a:gd name="connsiteY22" fmla="*/ 120632 h 583430"/>
              <a:gd name="connsiteX23" fmla="*/ 171683 w 432666"/>
              <a:gd name="connsiteY23" fmla="*/ 135561 h 583430"/>
              <a:gd name="connsiteX24" fmla="*/ 160486 w 432666"/>
              <a:gd name="connsiteY24" fmla="*/ 139293 h 583430"/>
              <a:gd name="connsiteX25" fmla="*/ 93306 w 432666"/>
              <a:gd name="connsiteY25" fmla="*/ 143025 h 583430"/>
              <a:gd name="connsiteX26" fmla="*/ 78377 w 432666"/>
              <a:gd name="connsiteY26" fmla="*/ 161687 h 583430"/>
              <a:gd name="connsiteX27" fmla="*/ 63448 w 432666"/>
              <a:gd name="connsiteY27" fmla="*/ 176616 h 583430"/>
              <a:gd name="connsiteX28" fmla="*/ 52251 w 432666"/>
              <a:gd name="connsiteY28" fmla="*/ 202741 h 583430"/>
              <a:gd name="connsiteX29" fmla="*/ 44787 w 432666"/>
              <a:gd name="connsiteY29" fmla="*/ 210206 h 583430"/>
              <a:gd name="connsiteX30" fmla="*/ 22393 w 432666"/>
              <a:gd name="connsiteY30" fmla="*/ 217670 h 583430"/>
              <a:gd name="connsiteX31" fmla="*/ 11196 w 432666"/>
              <a:gd name="connsiteY31" fmla="*/ 273654 h 583430"/>
              <a:gd name="connsiteX32" fmla="*/ 7464 w 432666"/>
              <a:gd name="connsiteY32" fmla="*/ 284851 h 583430"/>
              <a:gd name="connsiteX33" fmla="*/ 3732 w 432666"/>
              <a:gd name="connsiteY33" fmla="*/ 307244 h 583430"/>
              <a:gd name="connsiteX34" fmla="*/ 0 w 432666"/>
              <a:gd name="connsiteY34" fmla="*/ 322173 h 583430"/>
              <a:gd name="connsiteX35" fmla="*/ 3732 w 432666"/>
              <a:gd name="connsiteY35" fmla="*/ 366960 h 583430"/>
              <a:gd name="connsiteX36" fmla="*/ 7464 w 432666"/>
              <a:gd name="connsiteY36" fmla="*/ 378157 h 583430"/>
              <a:gd name="connsiteX37" fmla="*/ 14929 w 432666"/>
              <a:gd name="connsiteY37" fmla="*/ 385621 h 583430"/>
              <a:gd name="connsiteX38" fmla="*/ 22393 w 432666"/>
              <a:gd name="connsiteY38" fmla="*/ 445337 h 583430"/>
              <a:gd name="connsiteX39" fmla="*/ 14929 w 432666"/>
              <a:gd name="connsiteY39" fmla="*/ 527447 h 583430"/>
              <a:gd name="connsiteX40" fmla="*/ 18661 w 432666"/>
              <a:gd name="connsiteY40" fmla="*/ 575966 h 583430"/>
              <a:gd name="connsiteX41" fmla="*/ 29858 w 432666"/>
              <a:gd name="connsiteY41" fmla="*/ 568501 h 583430"/>
              <a:gd name="connsiteX0" fmla="*/ 29858 w 432666"/>
              <a:gd name="connsiteY0" fmla="*/ 568501 h 583430"/>
              <a:gd name="connsiteX1" fmla="*/ 29858 w 432666"/>
              <a:gd name="connsiteY1" fmla="*/ 568501 h 583430"/>
              <a:gd name="connsiteX2" fmla="*/ 74644 w 432666"/>
              <a:gd name="connsiteY2" fmla="*/ 572234 h 583430"/>
              <a:gd name="connsiteX3" fmla="*/ 100770 w 432666"/>
              <a:gd name="connsiteY3" fmla="*/ 575966 h 583430"/>
              <a:gd name="connsiteX4" fmla="*/ 320973 w 432666"/>
              <a:gd name="connsiteY4" fmla="*/ 568501 h 583430"/>
              <a:gd name="connsiteX5" fmla="*/ 373224 w 432666"/>
              <a:gd name="connsiteY5" fmla="*/ 572234 h 583430"/>
              <a:gd name="connsiteX6" fmla="*/ 395618 w 432666"/>
              <a:gd name="connsiteY6" fmla="*/ 579698 h 583430"/>
              <a:gd name="connsiteX7" fmla="*/ 406814 w 432666"/>
              <a:gd name="connsiteY7" fmla="*/ 583430 h 583430"/>
              <a:gd name="connsiteX8" fmla="*/ 410547 w 432666"/>
              <a:gd name="connsiteY8" fmla="*/ 385621 h 583430"/>
              <a:gd name="connsiteX9" fmla="*/ 403082 w 432666"/>
              <a:gd name="connsiteY9" fmla="*/ 348299 h 583430"/>
              <a:gd name="connsiteX10" fmla="*/ 406814 w 432666"/>
              <a:gd name="connsiteY10" fmla="*/ 31058 h 583430"/>
              <a:gd name="connsiteX11" fmla="*/ 410547 w 432666"/>
              <a:gd name="connsiteY11" fmla="*/ 1200 h 583430"/>
              <a:gd name="connsiteX12" fmla="*/ 388153 w 432666"/>
              <a:gd name="connsiteY12" fmla="*/ 16129 h 583430"/>
              <a:gd name="connsiteX13" fmla="*/ 362027 w 432666"/>
              <a:gd name="connsiteY13" fmla="*/ 27326 h 583430"/>
              <a:gd name="connsiteX14" fmla="*/ 339634 w 432666"/>
              <a:gd name="connsiteY14" fmla="*/ 49719 h 583430"/>
              <a:gd name="connsiteX15" fmla="*/ 317240 w 432666"/>
              <a:gd name="connsiteY15" fmla="*/ 64648 h 583430"/>
              <a:gd name="connsiteX16" fmla="*/ 309776 w 432666"/>
              <a:gd name="connsiteY16" fmla="*/ 72113 h 583430"/>
              <a:gd name="connsiteX17" fmla="*/ 298579 w 432666"/>
              <a:gd name="connsiteY17" fmla="*/ 75845 h 583430"/>
              <a:gd name="connsiteX18" fmla="*/ 276186 w 432666"/>
              <a:gd name="connsiteY18" fmla="*/ 94506 h 583430"/>
              <a:gd name="connsiteX19" fmla="*/ 250060 w 432666"/>
              <a:gd name="connsiteY19" fmla="*/ 101971 h 583430"/>
              <a:gd name="connsiteX20" fmla="*/ 238863 w 432666"/>
              <a:gd name="connsiteY20" fmla="*/ 109435 h 583430"/>
              <a:gd name="connsiteX21" fmla="*/ 216470 w 432666"/>
              <a:gd name="connsiteY21" fmla="*/ 116900 h 583430"/>
              <a:gd name="connsiteX22" fmla="*/ 205273 w 432666"/>
              <a:gd name="connsiteY22" fmla="*/ 120632 h 583430"/>
              <a:gd name="connsiteX23" fmla="*/ 171683 w 432666"/>
              <a:gd name="connsiteY23" fmla="*/ 135561 h 583430"/>
              <a:gd name="connsiteX24" fmla="*/ 160486 w 432666"/>
              <a:gd name="connsiteY24" fmla="*/ 139293 h 583430"/>
              <a:gd name="connsiteX25" fmla="*/ 93306 w 432666"/>
              <a:gd name="connsiteY25" fmla="*/ 143025 h 583430"/>
              <a:gd name="connsiteX26" fmla="*/ 78377 w 432666"/>
              <a:gd name="connsiteY26" fmla="*/ 161687 h 583430"/>
              <a:gd name="connsiteX27" fmla="*/ 63448 w 432666"/>
              <a:gd name="connsiteY27" fmla="*/ 176616 h 583430"/>
              <a:gd name="connsiteX28" fmla="*/ 52251 w 432666"/>
              <a:gd name="connsiteY28" fmla="*/ 202741 h 583430"/>
              <a:gd name="connsiteX29" fmla="*/ 44787 w 432666"/>
              <a:gd name="connsiteY29" fmla="*/ 210206 h 583430"/>
              <a:gd name="connsiteX30" fmla="*/ 22393 w 432666"/>
              <a:gd name="connsiteY30" fmla="*/ 217670 h 583430"/>
              <a:gd name="connsiteX31" fmla="*/ 11196 w 432666"/>
              <a:gd name="connsiteY31" fmla="*/ 273654 h 583430"/>
              <a:gd name="connsiteX32" fmla="*/ 7464 w 432666"/>
              <a:gd name="connsiteY32" fmla="*/ 284851 h 583430"/>
              <a:gd name="connsiteX33" fmla="*/ 3732 w 432666"/>
              <a:gd name="connsiteY33" fmla="*/ 307244 h 583430"/>
              <a:gd name="connsiteX34" fmla="*/ 0 w 432666"/>
              <a:gd name="connsiteY34" fmla="*/ 322173 h 583430"/>
              <a:gd name="connsiteX35" fmla="*/ 3732 w 432666"/>
              <a:gd name="connsiteY35" fmla="*/ 366960 h 583430"/>
              <a:gd name="connsiteX36" fmla="*/ 7464 w 432666"/>
              <a:gd name="connsiteY36" fmla="*/ 378157 h 583430"/>
              <a:gd name="connsiteX37" fmla="*/ 14929 w 432666"/>
              <a:gd name="connsiteY37" fmla="*/ 385621 h 583430"/>
              <a:gd name="connsiteX38" fmla="*/ 22393 w 432666"/>
              <a:gd name="connsiteY38" fmla="*/ 445337 h 583430"/>
              <a:gd name="connsiteX39" fmla="*/ 14929 w 432666"/>
              <a:gd name="connsiteY39" fmla="*/ 527447 h 583430"/>
              <a:gd name="connsiteX40" fmla="*/ 18661 w 432666"/>
              <a:gd name="connsiteY40" fmla="*/ 575966 h 583430"/>
              <a:gd name="connsiteX41" fmla="*/ 29858 w 432666"/>
              <a:gd name="connsiteY41" fmla="*/ 568501 h 583430"/>
              <a:gd name="connsiteX0" fmla="*/ 29858 w 432666"/>
              <a:gd name="connsiteY0" fmla="*/ 568501 h 583430"/>
              <a:gd name="connsiteX1" fmla="*/ 29858 w 432666"/>
              <a:gd name="connsiteY1" fmla="*/ 568501 h 583430"/>
              <a:gd name="connsiteX2" fmla="*/ 74644 w 432666"/>
              <a:gd name="connsiteY2" fmla="*/ 572234 h 583430"/>
              <a:gd name="connsiteX3" fmla="*/ 100770 w 432666"/>
              <a:gd name="connsiteY3" fmla="*/ 575966 h 583430"/>
              <a:gd name="connsiteX4" fmla="*/ 320973 w 432666"/>
              <a:gd name="connsiteY4" fmla="*/ 568501 h 583430"/>
              <a:gd name="connsiteX5" fmla="*/ 373224 w 432666"/>
              <a:gd name="connsiteY5" fmla="*/ 572234 h 583430"/>
              <a:gd name="connsiteX6" fmla="*/ 395618 w 432666"/>
              <a:gd name="connsiteY6" fmla="*/ 579698 h 583430"/>
              <a:gd name="connsiteX7" fmla="*/ 406814 w 432666"/>
              <a:gd name="connsiteY7" fmla="*/ 583430 h 583430"/>
              <a:gd name="connsiteX8" fmla="*/ 410547 w 432666"/>
              <a:gd name="connsiteY8" fmla="*/ 385621 h 583430"/>
              <a:gd name="connsiteX9" fmla="*/ 403082 w 432666"/>
              <a:gd name="connsiteY9" fmla="*/ 348299 h 583430"/>
              <a:gd name="connsiteX10" fmla="*/ 406814 w 432666"/>
              <a:gd name="connsiteY10" fmla="*/ 31058 h 583430"/>
              <a:gd name="connsiteX11" fmla="*/ 410547 w 432666"/>
              <a:gd name="connsiteY11" fmla="*/ 1200 h 583430"/>
              <a:gd name="connsiteX12" fmla="*/ 388153 w 432666"/>
              <a:gd name="connsiteY12" fmla="*/ 16129 h 583430"/>
              <a:gd name="connsiteX13" fmla="*/ 362027 w 432666"/>
              <a:gd name="connsiteY13" fmla="*/ 27326 h 583430"/>
              <a:gd name="connsiteX14" fmla="*/ 339634 w 432666"/>
              <a:gd name="connsiteY14" fmla="*/ 49719 h 583430"/>
              <a:gd name="connsiteX15" fmla="*/ 317240 w 432666"/>
              <a:gd name="connsiteY15" fmla="*/ 64648 h 583430"/>
              <a:gd name="connsiteX16" fmla="*/ 309776 w 432666"/>
              <a:gd name="connsiteY16" fmla="*/ 72113 h 583430"/>
              <a:gd name="connsiteX17" fmla="*/ 298579 w 432666"/>
              <a:gd name="connsiteY17" fmla="*/ 75845 h 583430"/>
              <a:gd name="connsiteX18" fmla="*/ 276186 w 432666"/>
              <a:gd name="connsiteY18" fmla="*/ 94506 h 583430"/>
              <a:gd name="connsiteX19" fmla="*/ 250060 w 432666"/>
              <a:gd name="connsiteY19" fmla="*/ 101971 h 583430"/>
              <a:gd name="connsiteX20" fmla="*/ 238863 w 432666"/>
              <a:gd name="connsiteY20" fmla="*/ 109435 h 583430"/>
              <a:gd name="connsiteX21" fmla="*/ 216470 w 432666"/>
              <a:gd name="connsiteY21" fmla="*/ 116900 h 583430"/>
              <a:gd name="connsiteX22" fmla="*/ 205273 w 432666"/>
              <a:gd name="connsiteY22" fmla="*/ 120632 h 583430"/>
              <a:gd name="connsiteX23" fmla="*/ 171683 w 432666"/>
              <a:gd name="connsiteY23" fmla="*/ 135561 h 583430"/>
              <a:gd name="connsiteX24" fmla="*/ 160486 w 432666"/>
              <a:gd name="connsiteY24" fmla="*/ 139293 h 583430"/>
              <a:gd name="connsiteX25" fmla="*/ 93306 w 432666"/>
              <a:gd name="connsiteY25" fmla="*/ 143025 h 583430"/>
              <a:gd name="connsiteX26" fmla="*/ 78377 w 432666"/>
              <a:gd name="connsiteY26" fmla="*/ 161687 h 583430"/>
              <a:gd name="connsiteX27" fmla="*/ 63448 w 432666"/>
              <a:gd name="connsiteY27" fmla="*/ 176616 h 583430"/>
              <a:gd name="connsiteX28" fmla="*/ 52251 w 432666"/>
              <a:gd name="connsiteY28" fmla="*/ 202741 h 583430"/>
              <a:gd name="connsiteX29" fmla="*/ 44787 w 432666"/>
              <a:gd name="connsiteY29" fmla="*/ 210206 h 583430"/>
              <a:gd name="connsiteX30" fmla="*/ 22393 w 432666"/>
              <a:gd name="connsiteY30" fmla="*/ 217670 h 583430"/>
              <a:gd name="connsiteX31" fmla="*/ 11196 w 432666"/>
              <a:gd name="connsiteY31" fmla="*/ 273654 h 583430"/>
              <a:gd name="connsiteX32" fmla="*/ 7464 w 432666"/>
              <a:gd name="connsiteY32" fmla="*/ 284851 h 583430"/>
              <a:gd name="connsiteX33" fmla="*/ 3732 w 432666"/>
              <a:gd name="connsiteY33" fmla="*/ 307244 h 583430"/>
              <a:gd name="connsiteX34" fmla="*/ 0 w 432666"/>
              <a:gd name="connsiteY34" fmla="*/ 322173 h 583430"/>
              <a:gd name="connsiteX35" fmla="*/ 3732 w 432666"/>
              <a:gd name="connsiteY35" fmla="*/ 366960 h 583430"/>
              <a:gd name="connsiteX36" fmla="*/ 7464 w 432666"/>
              <a:gd name="connsiteY36" fmla="*/ 378157 h 583430"/>
              <a:gd name="connsiteX37" fmla="*/ 14929 w 432666"/>
              <a:gd name="connsiteY37" fmla="*/ 385621 h 583430"/>
              <a:gd name="connsiteX38" fmla="*/ 22393 w 432666"/>
              <a:gd name="connsiteY38" fmla="*/ 445337 h 583430"/>
              <a:gd name="connsiteX39" fmla="*/ 14929 w 432666"/>
              <a:gd name="connsiteY39" fmla="*/ 527447 h 583430"/>
              <a:gd name="connsiteX40" fmla="*/ 18661 w 432666"/>
              <a:gd name="connsiteY40" fmla="*/ 575966 h 583430"/>
              <a:gd name="connsiteX41" fmla="*/ 29858 w 432666"/>
              <a:gd name="connsiteY41" fmla="*/ 568501 h 583430"/>
              <a:gd name="connsiteX0" fmla="*/ 29858 w 432666"/>
              <a:gd name="connsiteY0" fmla="*/ 568501 h 583430"/>
              <a:gd name="connsiteX1" fmla="*/ 29858 w 432666"/>
              <a:gd name="connsiteY1" fmla="*/ 568501 h 583430"/>
              <a:gd name="connsiteX2" fmla="*/ 74644 w 432666"/>
              <a:gd name="connsiteY2" fmla="*/ 572234 h 583430"/>
              <a:gd name="connsiteX3" fmla="*/ 100770 w 432666"/>
              <a:gd name="connsiteY3" fmla="*/ 575966 h 583430"/>
              <a:gd name="connsiteX4" fmla="*/ 320973 w 432666"/>
              <a:gd name="connsiteY4" fmla="*/ 568501 h 583430"/>
              <a:gd name="connsiteX5" fmla="*/ 373224 w 432666"/>
              <a:gd name="connsiteY5" fmla="*/ 572234 h 583430"/>
              <a:gd name="connsiteX6" fmla="*/ 395618 w 432666"/>
              <a:gd name="connsiteY6" fmla="*/ 579698 h 583430"/>
              <a:gd name="connsiteX7" fmla="*/ 406814 w 432666"/>
              <a:gd name="connsiteY7" fmla="*/ 583430 h 583430"/>
              <a:gd name="connsiteX8" fmla="*/ 410547 w 432666"/>
              <a:gd name="connsiteY8" fmla="*/ 385621 h 583430"/>
              <a:gd name="connsiteX9" fmla="*/ 406814 w 432666"/>
              <a:gd name="connsiteY9" fmla="*/ 31058 h 583430"/>
              <a:gd name="connsiteX10" fmla="*/ 410547 w 432666"/>
              <a:gd name="connsiteY10" fmla="*/ 1200 h 583430"/>
              <a:gd name="connsiteX11" fmla="*/ 388153 w 432666"/>
              <a:gd name="connsiteY11" fmla="*/ 16129 h 583430"/>
              <a:gd name="connsiteX12" fmla="*/ 362027 w 432666"/>
              <a:gd name="connsiteY12" fmla="*/ 27326 h 583430"/>
              <a:gd name="connsiteX13" fmla="*/ 339634 w 432666"/>
              <a:gd name="connsiteY13" fmla="*/ 49719 h 583430"/>
              <a:gd name="connsiteX14" fmla="*/ 317240 w 432666"/>
              <a:gd name="connsiteY14" fmla="*/ 64648 h 583430"/>
              <a:gd name="connsiteX15" fmla="*/ 309776 w 432666"/>
              <a:gd name="connsiteY15" fmla="*/ 72113 h 583430"/>
              <a:gd name="connsiteX16" fmla="*/ 298579 w 432666"/>
              <a:gd name="connsiteY16" fmla="*/ 75845 h 583430"/>
              <a:gd name="connsiteX17" fmla="*/ 276186 w 432666"/>
              <a:gd name="connsiteY17" fmla="*/ 94506 h 583430"/>
              <a:gd name="connsiteX18" fmla="*/ 250060 w 432666"/>
              <a:gd name="connsiteY18" fmla="*/ 101971 h 583430"/>
              <a:gd name="connsiteX19" fmla="*/ 238863 w 432666"/>
              <a:gd name="connsiteY19" fmla="*/ 109435 h 583430"/>
              <a:gd name="connsiteX20" fmla="*/ 216470 w 432666"/>
              <a:gd name="connsiteY20" fmla="*/ 116900 h 583430"/>
              <a:gd name="connsiteX21" fmla="*/ 205273 w 432666"/>
              <a:gd name="connsiteY21" fmla="*/ 120632 h 583430"/>
              <a:gd name="connsiteX22" fmla="*/ 171683 w 432666"/>
              <a:gd name="connsiteY22" fmla="*/ 135561 h 583430"/>
              <a:gd name="connsiteX23" fmla="*/ 160486 w 432666"/>
              <a:gd name="connsiteY23" fmla="*/ 139293 h 583430"/>
              <a:gd name="connsiteX24" fmla="*/ 93306 w 432666"/>
              <a:gd name="connsiteY24" fmla="*/ 143025 h 583430"/>
              <a:gd name="connsiteX25" fmla="*/ 78377 w 432666"/>
              <a:gd name="connsiteY25" fmla="*/ 161687 h 583430"/>
              <a:gd name="connsiteX26" fmla="*/ 63448 w 432666"/>
              <a:gd name="connsiteY26" fmla="*/ 176616 h 583430"/>
              <a:gd name="connsiteX27" fmla="*/ 52251 w 432666"/>
              <a:gd name="connsiteY27" fmla="*/ 202741 h 583430"/>
              <a:gd name="connsiteX28" fmla="*/ 44787 w 432666"/>
              <a:gd name="connsiteY28" fmla="*/ 210206 h 583430"/>
              <a:gd name="connsiteX29" fmla="*/ 22393 w 432666"/>
              <a:gd name="connsiteY29" fmla="*/ 217670 h 583430"/>
              <a:gd name="connsiteX30" fmla="*/ 11196 w 432666"/>
              <a:gd name="connsiteY30" fmla="*/ 273654 h 583430"/>
              <a:gd name="connsiteX31" fmla="*/ 7464 w 432666"/>
              <a:gd name="connsiteY31" fmla="*/ 284851 h 583430"/>
              <a:gd name="connsiteX32" fmla="*/ 3732 w 432666"/>
              <a:gd name="connsiteY32" fmla="*/ 307244 h 583430"/>
              <a:gd name="connsiteX33" fmla="*/ 0 w 432666"/>
              <a:gd name="connsiteY33" fmla="*/ 322173 h 583430"/>
              <a:gd name="connsiteX34" fmla="*/ 3732 w 432666"/>
              <a:gd name="connsiteY34" fmla="*/ 366960 h 583430"/>
              <a:gd name="connsiteX35" fmla="*/ 7464 w 432666"/>
              <a:gd name="connsiteY35" fmla="*/ 378157 h 583430"/>
              <a:gd name="connsiteX36" fmla="*/ 14929 w 432666"/>
              <a:gd name="connsiteY36" fmla="*/ 385621 h 583430"/>
              <a:gd name="connsiteX37" fmla="*/ 22393 w 432666"/>
              <a:gd name="connsiteY37" fmla="*/ 445337 h 583430"/>
              <a:gd name="connsiteX38" fmla="*/ 14929 w 432666"/>
              <a:gd name="connsiteY38" fmla="*/ 527447 h 583430"/>
              <a:gd name="connsiteX39" fmla="*/ 18661 w 432666"/>
              <a:gd name="connsiteY39" fmla="*/ 575966 h 583430"/>
              <a:gd name="connsiteX40" fmla="*/ 29858 w 432666"/>
              <a:gd name="connsiteY40" fmla="*/ 568501 h 583430"/>
              <a:gd name="connsiteX0" fmla="*/ 29858 w 413299"/>
              <a:gd name="connsiteY0" fmla="*/ 568501 h 597148"/>
              <a:gd name="connsiteX1" fmla="*/ 29858 w 413299"/>
              <a:gd name="connsiteY1" fmla="*/ 568501 h 597148"/>
              <a:gd name="connsiteX2" fmla="*/ 74644 w 413299"/>
              <a:gd name="connsiteY2" fmla="*/ 572234 h 597148"/>
              <a:gd name="connsiteX3" fmla="*/ 100770 w 413299"/>
              <a:gd name="connsiteY3" fmla="*/ 575966 h 597148"/>
              <a:gd name="connsiteX4" fmla="*/ 320973 w 413299"/>
              <a:gd name="connsiteY4" fmla="*/ 568501 h 597148"/>
              <a:gd name="connsiteX5" fmla="*/ 373224 w 413299"/>
              <a:gd name="connsiteY5" fmla="*/ 572234 h 597148"/>
              <a:gd name="connsiteX6" fmla="*/ 395618 w 413299"/>
              <a:gd name="connsiteY6" fmla="*/ 579698 h 597148"/>
              <a:gd name="connsiteX7" fmla="*/ 406814 w 413299"/>
              <a:gd name="connsiteY7" fmla="*/ 583430 h 597148"/>
              <a:gd name="connsiteX8" fmla="*/ 410547 w 413299"/>
              <a:gd name="connsiteY8" fmla="*/ 385621 h 597148"/>
              <a:gd name="connsiteX9" fmla="*/ 406814 w 413299"/>
              <a:gd name="connsiteY9" fmla="*/ 31058 h 597148"/>
              <a:gd name="connsiteX10" fmla="*/ 410547 w 413299"/>
              <a:gd name="connsiteY10" fmla="*/ 1200 h 597148"/>
              <a:gd name="connsiteX11" fmla="*/ 388153 w 413299"/>
              <a:gd name="connsiteY11" fmla="*/ 16129 h 597148"/>
              <a:gd name="connsiteX12" fmla="*/ 362027 w 413299"/>
              <a:gd name="connsiteY12" fmla="*/ 27326 h 597148"/>
              <a:gd name="connsiteX13" fmla="*/ 339634 w 413299"/>
              <a:gd name="connsiteY13" fmla="*/ 49719 h 597148"/>
              <a:gd name="connsiteX14" fmla="*/ 317240 w 413299"/>
              <a:gd name="connsiteY14" fmla="*/ 64648 h 597148"/>
              <a:gd name="connsiteX15" fmla="*/ 309776 w 413299"/>
              <a:gd name="connsiteY15" fmla="*/ 72113 h 597148"/>
              <a:gd name="connsiteX16" fmla="*/ 298579 w 413299"/>
              <a:gd name="connsiteY16" fmla="*/ 75845 h 597148"/>
              <a:gd name="connsiteX17" fmla="*/ 276186 w 413299"/>
              <a:gd name="connsiteY17" fmla="*/ 94506 h 597148"/>
              <a:gd name="connsiteX18" fmla="*/ 250060 w 413299"/>
              <a:gd name="connsiteY18" fmla="*/ 101971 h 597148"/>
              <a:gd name="connsiteX19" fmla="*/ 238863 w 413299"/>
              <a:gd name="connsiteY19" fmla="*/ 109435 h 597148"/>
              <a:gd name="connsiteX20" fmla="*/ 216470 w 413299"/>
              <a:gd name="connsiteY20" fmla="*/ 116900 h 597148"/>
              <a:gd name="connsiteX21" fmla="*/ 205273 w 413299"/>
              <a:gd name="connsiteY21" fmla="*/ 120632 h 597148"/>
              <a:gd name="connsiteX22" fmla="*/ 171683 w 413299"/>
              <a:gd name="connsiteY22" fmla="*/ 135561 h 597148"/>
              <a:gd name="connsiteX23" fmla="*/ 160486 w 413299"/>
              <a:gd name="connsiteY23" fmla="*/ 139293 h 597148"/>
              <a:gd name="connsiteX24" fmla="*/ 93306 w 413299"/>
              <a:gd name="connsiteY24" fmla="*/ 143025 h 597148"/>
              <a:gd name="connsiteX25" fmla="*/ 78377 w 413299"/>
              <a:gd name="connsiteY25" fmla="*/ 161687 h 597148"/>
              <a:gd name="connsiteX26" fmla="*/ 63448 w 413299"/>
              <a:gd name="connsiteY26" fmla="*/ 176616 h 597148"/>
              <a:gd name="connsiteX27" fmla="*/ 52251 w 413299"/>
              <a:gd name="connsiteY27" fmla="*/ 202741 h 597148"/>
              <a:gd name="connsiteX28" fmla="*/ 44787 w 413299"/>
              <a:gd name="connsiteY28" fmla="*/ 210206 h 597148"/>
              <a:gd name="connsiteX29" fmla="*/ 22393 w 413299"/>
              <a:gd name="connsiteY29" fmla="*/ 217670 h 597148"/>
              <a:gd name="connsiteX30" fmla="*/ 11196 w 413299"/>
              <a:gd name="connsiteY30" fmla="*/ 273654 h 597148"/>
              <a:gd name="connsiteX31" fmla="*/ 7464 w 413299"/>
              <a:gd name="connsiteY31" fmla="*/ 284851 h 597148"/>
              <a:gd name="connsiteX32" fmla="*/ 3732 w 413299"/>
              <a:gd name="connsiteY32" fmla="*/ 307244 h 597148"/>
              <a:gd name="connsiteX33" fmla="*/ 0 w 413299"/>
              <a:gd name="connsiteY33" fmla="*/ 322173 h 597148"/>
              <a:gd name="connsiteX34" fmla="*/ 3732 w 413299"/>
              <a:gd name="connsiteY34" fmla="*/ 366960 h 597148"/>
              <a:gd name="connsiteX35" fmla="*/ 7464 w 413299"/>
              <a:gd name="connsiteY35" fmla="*/ 378157 h 597148"/>
              <a:gd name="connsiteX36" fmla="*/ 14929 w 413299"/>
              <a:gd name="connsiteY36" fmla="*/ 385621 h 597148"/>
              <a:gd name="connsiteX37" fmla="*/ 22393 w 413299"/>
              <a:gd name="connsiteY37" fmla="*/ 445337 h 597148"/>
              <a:gd name="connsiteX38" fmla="*/ 14929 w 413299"/>
              <a:gd name="connsiteY38" fmla="*/ 527447 h 597148"/>
              <a:gd name="connsiteX39" fmla="*/ 18661 w 413299"/>
              <a:gd name="connsiteY39" fmla="*/ 575966 h 597148"/>
              <a:gd name="connsiteX40" fmla="*/ 29858 w 413299"/>
              <a:gd name="connsiteY40" fmla="*/ 568501 h 597148"/>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7464 w 413299"/>
              <a:gd name="connsiteY34" fmla="*/ 378157 h 623391"/>
              <a:gd name="connsiteX35" fmla="*/ 14929 w 413299"/>
              <a:gd name="connsiteY35" fmla="*/ 385621 h 623391"/>
              <a:gd name="connsiteX36" fmla="*/ 22393 w 413299"/>
              <a:gd name="connsiteY36" fmla="*/ 445337 h 623391"/>
              <a:gd name="connsiteX37" fmla="*/ 14929 w 413299"/>
              <a:gd name="connsiteY37" fmla="*/ 527447 h 623391"/>
              <a:gd name="connsiteX38" fmla="*/ 18661 w 413299"/>
              <a:gd name="connsiteY38" fmla="*/ 575966 h 623391"/>
              <a:gd name="connsiteX39" fmla="*/ 29858 w 413299"/>
              <a:gd name="connsiteY39"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7464 w 413299"/>
              <a:gd name="connsiteY34" fmla="*/ 378157 h 623391"/>
              <a:gd name="connsiteX35" fmla="*/ 22393 w 413299"/>
              <a:gd name="connsiteY35" fmla="*/ 445337 h 623391"/>
              <a:gd name="connsiteX36" fmla="*/ 14929 w 413299"/>
              <a:gd name="connsiteY36" fmla="*/ 527447 h 623391"/>
              <a:gd name="connsiteX37" fmla="*/ 18661 w 413299"/>
              <a:gd name="connsiteY37" fmla="*/ 575966 h 623391"/>
              <a:gd name="connsiteX38" fmla="*/ 29858 w 413299"/>
              <a:gd name="connsiteY38"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22393 w 413299"/>
              <a:gd name="connsiteY34" fmla="*/ 445337 h 623391"/>
              <a:gd name="connsiteX35" fmla="*/ 14929 w 413299"/>
              <a:gd name="connsiteY35" fmla="*/ 527447 h 623391"/>
              <a:gd name="connsiteX36" fmla="*/ 18661 w 413299"/>
              <a:gd name="connsiteY36" fmla="*/ 575966 h 623391"/>
              <a:gd name="connsiteX37" fmla="*/ 29858 w 413299"/>
              <a:gd name="connsiteY37"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22393 w 413299"/>
              <a:gd name="connsiteY34" fmla="*/ 445337 h 623391"/>
              <a:gd name="connsiteX35" fmla="*/ 14929 w 413299"/>
              <a:gd name="connsiteY35" fmla="*/ 527447 h 623391"/>
              <a:gd name="connsiteX36" fmla="*/ 18661 w 413299"/>
              <a:gd name="connsiteY36" fmla="*/ 575966 h 623391"/>
              <a:gd name="connsiteX37" fmla="*/ 29858 w 413299"/>
              <a:gd name="connsiteY37"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22393 w 413299"/>
              <a:gd name="connsiteY34" fmla="*/ 445337 h 623391"/>
              <a:gd name="connsiteX35" fmla="*/ 14929 w 413299"/>
              <a:gd name="connsiteY35" fmla="*/ 527447 h 623391"/>
              <a:gd name="connsiteX36" fmla="*/ 18661 w 413299"/>
              <a:gd name="connsiteY36" fmla="*/ 575966 h 623391"/>
              <a:gd name="connsiteX37" fmla="*/ 29858 w 413299"/>
              <a:gd name="connsiteY37"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3732 w 413299"/>
              <a:gd name="connsiteY33" fmla="*/ 366960 h 623391"/>
              <a:gd name="connsiteX34" fmla="*/ 14929 w 413299"/>
              <a:gd name="connsiteY34" fmla="*/ 527447 h 623391"/>
              <a:gd name="connsiteX35" fmla="*/ 18661 w 413299"/>
              <a:gd name="connsiteY35" fmla="*/ 575966 h 623391"/>
              <a:gd name="connsiteX36" fmla="*/ 29858 w 413299"/>
              <a:gd name="connsiteY36"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14929 w 413299"/>
              <a:gd name="connsiteY33" fmla="*/ 527447 h 623391"/>
              <a:gd name="connsiteX34" fmla="*/ 18661 w 413299"/>
              <a:gd name="connsiteY34" fmla="*/ 575966 h 623391"/>
              <a:gd name="connsiteX35" fmla="*/ 29858 w 413299"/>
              <a:gd name="connsiteY35" fmla="*/ 568501 h 623391"/>
              <a:gd name="connsiteX0" fmla="*/ 29858 w 413299"/>
              <a:gd name="connsiteY0" fmla="*/ 568501 h 623391"/>
              <a:gd name="connsiteX1" fmla="*/ 29858 w 413299"/>
              <a:gd name="connsiteY1" fmla="*/ 568501 h 623391"/>
              <a:gd name="connsiteX2" fmla="*/ 74644 w 413299"/>
              <a:gd name="connsiteY2" fmla="*/ 572234 h 623391"/>
              <a:gd name="connsiteX3" fmla="*/ 100770 w 413299"/>
              <a:gd name="connsiteY3" fmla="*/ 575966 h 623391"/>
              <a:gd name="connsiteX4" fmla="*/ 320973 w 413299"/>
              <a:gd name="connsiteY4" fmla="*/ 568501 h 623391"/>
              <a:gd name="connsiteX5" fmla="*/ 373224 w 413299"/>
              <a:gd name="connsiteY5" fmla="*/ 572234 h 623391"/>
              <a:gd name="connsiteX6" fmla="*/ 395618 w 413299"/>
              <a:gd name="connsiteY6" fmla="*/ 579698 h 623391"/>
              <a:gd name="connsiteX7" fmla="*/ 406814 w 413299"/>
              <a:gd name="connsiteY7" fmla="*/ 583430 h 623391"/>
              <a:gd name="connsiteX8" fmla="*/ 406814 w 413299"/>
              <a:gd name="connsiteY8" fmla="*/ 31058 h 623391"/>
              <a:gd name="connsiteX9" fmla="*/ 410547 w 413299"/>
              <a:gd name="connsiteY9" fmla="*/ 1200 h 623391"/>
              <a:gd name="connsiteX10" fmla="*/ 388153 w 413299"/>
              <a:gd name="connsiteY10" fmla="*/ 16129 h 623391"/>
              <a:gd name="connsiteX11" fmla="*/ 362027 w 413299"/>
              <a:gd name="connsiteY11" fmla="*/ 27326 h 623391"/>
              <a:gd name="connsiteX12" fmla="*/ 339634 w 413299"/>
              <a:gd name="connsiteY12" fmla="*/ 49719 h 623391"/>
              <a:gd name="connsiteX13" fmla="*/ 317240 w 413299"/>
              <a:gd name="connsiteY13" fmla="*/ 64648 h 623391"/>
              <a:gd name="connsiteX14" fmla="*/ 309776 w 413299"/>
              <a:gd name="connsiteY14" fmla="*/ 72113 h 623391"/>
              <a:gd name="connsiteX15" fmla="*/ 298579 w 413299"/>
              <a:gd name="connsiteY15" fmla="*/ 75845 h 623391"/>
              <a:gd name="connsiteX16" fmla="*/ 276186 w 413299"/>
              <a:gd name="connsiteY16" fmla="*/ 94506 h 623391"/>
              <a:gd name="connsiteX17" fmla="*/ 250060 w 413299"/>
              <a:gd name="connsiteY17" fmla="*/ 101971 h 623391"/>
              <a:gd name="connsiteX18" fmla="*/ 238863 w 413299"/>
              <a:gd name="connsiteY18" fmla="*/ 109435 h 623391"/>
              <a:gd name="connsiteX19" fmla="*/ 216470 w 413299"/>
              <a:gd name="connsiteY19" fmla="*/ 116900 h 623391"/>
              <a:gd name="connsiteX20" fmla="*/ 205273 w 413299"/>
              <a:gd name="connsiteY20" fmla="*/ 120632 h 623391"/>
              <a:gd name="connsiteX21" fmla="*/ 171683 w 413299"/>
              <a:gd name="connsiteY21" fmla="*/ 135561 h 623391"/>
              <a:gd name="connsiteX22" fmla="*/ 160486 w 413299"/>
              <a:gd name="connsiteY22" fmla="*/ 139293 h 623391"/>
              <a:gd name="connsiteX23" fmla="*/ 93306 w 413299"/>
              <a:gd name="connsiteY23" fmla="*/ 143025 h 623391"/>
              <a:gd name="connsiteX24" fmla="*/ 78377 w 413299"/>
              <a:gd name="connsiteY24" fmla="*/ 161687 h 623391"/>
              <a:gd name="connsiteX25" fmla="*/ 63448 w 413299"/>
              <a:gd name="connsiteY25" fmla="*/ 176616 h 623391"/>
              <a:gd name="connsiteX26" fmla="*/ 52251 w 413299"/>
              <a:gd name="connsiteY26" fmla="*/ 202741 h 623391"/>
              <a:gd name="connsiteX27" fmla="*/ 44787 w 413299"/>
              <a:gd name="connsiteY27" fmla="*/ 210206 h 623391"/>
              <a:gd name="connsiteX28" fmla="*/ 22393 w 413299"/>
              <a:gd name="connsiteY28" fmla="*/ 217670 h 623391"/>
              <a:gd name="connsiteX29" fmla="*/ 11196 w 413299"/>
              <a:gd name="connsiteY29" fmla="*/ 273654 h 623391"/>
              <a:gd name="connsiteX30" fmla="*/ 7464 w 413299"/>
              <a:gd name="connsiteY30" fmla="*/ 284851 h 623391"/>
              <a:gd name="connsiteX31" fmla="*/ 3732 w 413299"/>
              <a:gd name="connsiteY31" fmla="*/ 307244 h 623391"/>
              <a:gd name="connsiteX32" fmla="*/ 0 w 413299"/>
              <a:gd name="connsiteY32" fmla="*/ 322173 h 623391"/>
              <a:gd name="connsiteX33" fmla="*/ 14929 w 413299"/>
              <a:gd name="connsiteY33" fmla="*/ 527447 h 623391"/>
              <a:gd name="connsiteX34" fmla="*/ 18661 w 413299"/>
              <a:gd name="connsiteY34" fmla="*/ 575966 h 623391"/>
              <a:gd name="connsiteX35" fmla="*/ 29858 w 413299"/>
              <a:gd name="connsiteY35" fmla="*/ 568501 h 623391"/>
              <a:gd name="connsiteX0" fmla="*/ 30008 w 413449"/>
              <a:gd name="connsiteY0" fmla="*/ 568501 h 623391"/>
              <a:gd name="connsiteX1" fmla="*/ 30008 w 413449"/>
              <a:gd name="connsiteY1" fmla="*/ 568501 h 623391"/>
              <a:gd name="connsiteX2" fmla="*/ 74794 w 413449"/>
              <a:gd name="connsiteY2" fmla="*/ 572234 h 623391"/>
              <a:gd name="connsiteX3" fmla="*/ 100920 w 413449"/>
              <a:gd name="connsiteY3" fmla="*/ 575966 h 623391"/>
              <a:gd name="connsiteX4" fmla="*/ 321123 w 413449"/>
              <a:gd name="connsiteY4" fmla="*/ 568501 h 623391"/>
              <a:gd name="connsiteX5" fmla="*/ 373374 w 413449"/>
              <a:gd name="connsiteY5" fmla="*/ 572234 h 623391"/>
              <a:gd name="connsiteX6" fmla="*/ 395768 w 413449"/>
              <a:gd name="connsiteY6" fmla="*/ 579698 h 623391"/>
              <a:gd name="connsiteX7" fmla="*/ 406964 w 413449"/>
              <a:gd name="connsiteY7" fmla="*/ 583430 h 623391"/>
              <a:gd name="connsiteX8" fmla="*/ 406964 w 413449"/>
              <a:gd name="connsiteY8" fmla="*/ 31058 h 623391"/>
              <a:gd name="connsiteX9" fmla="*/ 410697 w 413449"/>
              <a:gd name="connsiteY9" fmla="*/ 1200 h 623391"/>
              <a:gd name="connsiteX10" fmla="*/ 388303 w 413449"/>
              <a:gd name="connsiteY10" fmla="*/ 16129 h 623391"/>
              <a:gd name="connsiteX11" fmla="*/ 362177 w 413449"/>
              <a:gd name="connsiteY11" fmla="*/ 27326 h 623391"/>
              <a:gd name="connsiteX12" fmla="*/ 339784 w 413449"/>
              <a:gd name="connsiteY12" fmla="*/ 49719 h 623391"/>
              <a:gd name="connsiteX13" fmla="*/ 317390 w 413449"/>
              <a:gd name="connsiteY13" fmla="*/ 64648 h 623391"/>
              <a:gd name="connsiteX14" fmla="*/ 309926 w 413449"/>
              <a:gd name="connsiteY14" fmla="*/ 72113 h 623391"/>
              <a:gd name="connsiteX15" fmla="*/ 298729 w 413449"/>
              <a:gd name="connsiteY15" fmla="*/ 75845 h 623391"/>
              <a:gd name="connsiteX16" fmla="*/ 276336 w 413449"/>
              <a:gd name="connsiteY16" fmla="*/ 94506 h 623391"/>
              <a:gd name="connsiteX17" fmla="*/ 250210 w 413449"/>
              <a:gd name="connsiteY17" fmla="*/ 101971 h 623391"/>
              <a:gd name="connsiteX18" fmla="*/ 239013 w 413449"/>
              <a:gd name="connsiteY18" fmla="*/ 109435 h 623391"/>
              <a:gd name="connsiteX19" fmla="*/ 216620 w 413449"/>
              <a:gd name="connsiteY19" fmla="*/ 116900 h 623391"/>
              <a:gd name="connsiteX20" fmla="*/ 205423 w 413449"/>
              <a:gd name="connsiteY20" fmla="*/ 120632 h 623391"/>
              <a:gd name="connsiteX21" fmla="*/ 171833 w 413449"/>
              <a:gd name="connsiteY21" fmla="*/ 135561 h 623391"/>
              <a:gd name="connsiteX22" fmla="*/ 160636 w 413449"/>
              <a:gd name="connsiteY22" fmla="*/ 139293 h 623391"/>
              <a:gd name="connsiteX23" fmla="*/ 93456 w 413449"/>
              <a:gd name="connsiteY23" fmla="*/ 143025 h 623391"/>
              <a:gd name="connsiteX24" fmla="*/ 78527 w 413449"/>
              <a:gd name="connsiteY24" fmla="*/ 161687 h 623391"/>
              <a:gd name="connsiteX25" fmla="*/ 63598 w 413449"/>
              <a:gd name="connsiteY25" fmla="*/ 176616 h 623391"/>
              <a:gd name="connsiteX26" fmla="*/ 52401 w 413449"/>
              <a:gd name="connsiteY26" fmla="*/ 202741 h 623391"/>
              <a:gd name="connsiteX27" fmla="*/ 44937 w 413449"/>
              <a:gd name="connsiteY27" fmla="*/ 210206 h 623391"/>
              <a:gd name="connsiteX28" fmla="*/ 22543 w 413449"/>
              <a:gd name="connsiteY28" fmla="*/ 217670 h 623391"/>
              <a:gd name="connsiteX29" fmla="*/ 11346 w 413449"/>
              <a:gd name="connsiteY29" fmla="*/ 273654 h 623391"/>
              <a:gd name="connsiteX30" fmla="*/ 7614 w 413449"/>
              <a:gd name="connsiteY30" fmla="*/ 284851 h 623391"/>
              <a:gd name="connsiteX31" fmla="*/ 150 w 413449"/>
              <a:gd name="connsiteY31" fmla="*/ 322173 h 623391"/>
              <a:gd name="connsiteX32" fmla="*/ 15079 w 413449"/>
              <a:gd name="connsiteY32" fmla="*/ 527447 h 623391"/>
              <a:gd name="connsiteX33" fmla="*/ 18811 w 413449"/>
              <a:gd name="connsiteY33" fmla="*/ 575966 h 623391"/>
              <a:gd name="connsiteX34" fmla="*/ 30008 w 413449"/>
              <a:gd name="connsiteY34" fmla="*/ 568501 h 623391"/>
              <a:gd name="connsiteX0" fmla="*/ 7614 w 413449"/>
              <a:gd name="connsiteY0" fmla="*/ 284851 h 623391"/>
              <a:gd name="connsiteX1" fmla="*/ 150 w 413449"/>
              <a:gd name="connsiteY1" fmla="*/ 322173 h 623391"/>
              <a:gd name="connsiteX2" fmla="*/ 15079 w 413449"/>
              <a:gd name="connsiteY2" fmla="*/ 527447 h 623391"/>
              <a:gd name="connsiteX3" fmla="*/ 18811 w 413449"/>
              <a:gd name="connsiteY3" fmla="*/ 575966 h 623391"/>
              <a:gd name="connsiteX4" fmla="*/ 30008 w 413449"/>
              <a:gd name="connsiteY4" fmla="*/ 568501 h 623391"/>
              <a:gd name="connsiteX5" fmla="*/ 30008 w 413449"/>
              <a:gd name="connsiteY5" fmla="*/ 568501 h 623391"/>
              <a:gd name="connsiteX6" fmla="*/ 74794 w 413449"/>
              <a:gd name="connsiteY6" fmla="*/ 572234 h 623391"/>
              <a:gd name="connsiteX7" fmla="*/ 100920 w 413449"/>
              <a:gd name="connsiteY7" fmla="*/ 575966 h 623391"/>
              <a:gd name="connsiteX8" fmla="*/ 321123 w 413449"/>
              <a:gd name="connsiteY8" fmla="*/ 568501 h 623391"/>
              <a:gd name="connsiteX9" fmla="*/ 373374 w 413449"/>
              <a:gd name="connsiteY9" fmla="*/ 572234 h 623391"/>
              <a:gd name="connsiteX10" fmla="*/ 395768 w 413449"/>
              <a:gd name="connsiteY10" fmla="*/ 579698 h 623391"/>
              <a:gd name="connsiteX11" fmla="*/ 406964 w 413449"/>
              <a:gd name="connsiteY11" fmla="*/ 583430 h 623391"/>
              <a:gd name="connsiteX12" fmla="*/ 406964 w 413449"/>
              <a:gd name="connsiteY12" fmla="*/ 31058 h 623391"/>
              <a:gd name="connsiteX13" fmla="*/ 410697 w 413449"/>
              <a:gd name="connsiteY13" fmla="*/ 1200 h 623391"/>
              <a:gd name="connsiteX14" fmla="*/ 388303 w 413449"/>
              <a:gd name="connsiteY14" fmla="*/ 16129 h 623391"/>
              <a:gd name="connsiteX15" fmla="*/ 362177 w 413449"/>
              <a:gd name="connsiteY15" fmla="*/ 27326 h 623391"/>
              <a:gd name="connsiteX16" fmla="*/ 339784 w 413449"/>
              <a:gd name="connsiteY16" fmla="*/ 49719 h 623391"/>
              <a:gd name="connsiteX17" fmla="*/ 317390 w 413449"/>
              <a:gd name="connsiteY17" fmla="*/ 64648 h 623391"/>
              <a:gd name="connsiteX18" fmla="*/ 309926 w 413449"/>
              <a:gd name="connsiteY18" fmla="*/ 72113 h 623391"/>
              <a:gd name="connsiteX19" fmla="*/ 298729 w 413449"/>
              <a:gd name="connsiteY19" fmla="*/ 75845 h 623391"/>
              <a:gd name="connsiteX20" fmla="*/ 276336 w 413449"/>
              <a:gd name="connsiteY20" fmla="*/ 94506 h 623391"/>
              <a:gd name="connsiteX21" fmla="*/ 250210 w 413449"/>
              <a:gd name="connsiteY21" fmla="*/ 101971 h 623391"/>
              <a:gd name="connsiteX22" fmla="*/ 239013 w 413449"/>
              <a:gd name="connsiteY22" fmla="*/ 109435 h 623391"/>
              <a:gd name="connsiteX23" fmla="*/ 216620 w 413449"/>
              <a:gd name="connsiteY23" fmla="*/ 116900 h 623391"/>
              <a:gd name="connsiteX24" fmla="*/ 205423 w 413449"/>
              <a:gd name="connsiteY24" fmla="*/ 120632 h 623391"/>
              <a:gd name="connsiteX25" fmla="*/ 171833 w 413449"/>
              <a:gd name="connsiteY25" fmla="*/ 135561 h 623391"/>
              <a:gd name="connsiteX26" fmla="*/ 160636 w 413449"/>
              <a:gd name="connsiteY26" fmla="*/ 139293 h 623391"/>
              <a:gd name="connsiteX27" fmla="*/ 93456 w 413449"/>
              <a:gd name="connsiteY27" fmla="*/ 143025 h 623391"/>
              <a:gd name="connsiteX28" fmla="*/ 78527 w 413449"/>
              <a:gd name="connsiteY28" fmla="*/ 161687 h 623391"/>
              <a:gd name="connsiteX29" fmla="*/ 63598 w 413449"/>
              <a:gd name="connsiteY29" fmla="*/ 176616 h 623391"/>
              <a:gd name="connsiteX30" fmla="*/ 52401 w 413449"/>
              <a:gd name="connsiteY30" fmla="*/ 202741 h 623391"/>
              <a:gd name="connsiteX31" fmla="*/ 44937 w 413449"/>
              <a:gd name="connsiteY31" fmla="*/ 210206 h 623391"/>
              <a:gd name="connsiteX32" fmla="*/ 22543 w 413449"/>
              <a:gd name="connsiteY32" fmla="*/ 217670 h 623391"/>
              <a:gd name="connsiteX33" fmla="*/ 11346 w 413449"/>
              <a:gd name="connsiteY33" fmla="*/ 273654 h 623391"/>
              <a:gd name="connsiteX34" fmla="*/ 99054 w 413449"/>
              <a:gd name="connsiteY34" fmla="*/ 376291 h 623391"/>
              <a:gd name="connsiteX0" fmla="*/ 7614 w 413449"/>
              <a:gd name="connsiteY0" fmla="*/ 284851 h 623391"/>
              <a:gd name="connsiteX1" fmla="*/ 150 w 413449"/>
              <a:gd name="connsiteY1" fmla="*/ 322173 h 623391"/>
              <a:gd name="connsiteX2" fmla="*/ 15079 w 413449"/>
              <a:gd name="connsiteY2" fmla="*/ 527447 h 623391"/>
              <a:gd name="connsiteX3" fmla="*/ 18811 w 413449"/>
              <a:gd name="connsiteY3" fmla="*/ 575966 h 623391"/>
              <a:gd name="connsiteX4" fmla="*/ 30008 w 413449"/>
              <a:gd name="connsiteY4" fmla="*/ 568501 h 623391"/>
              <a:gd name="connsiteX5" fmla="*/ 30008 w 413449"/>
              <a:gd name="connsiteY5" fmla="*/ 568501 h 623391"/>
              <a:gd name="connsiteX6" fmla="*/ 74794 w 413449"/>
              <a:gd name="connsiteY6" fmla="*/ 572234 h 623391"/>
              <a:gd name="connsiteX7" fmla="*/ 100920 w 413449"/>
              <a:gd name="connsiteY7" fmla="*/ 575966 h 623391"/>
              <a:gd name="connsiteX8" fmla="*/ 321123 w 413449"/>
              <a:gd name="connsiteY8" fmla="*/ 568501 h 623391"/>
              <a:gd name="connsiteX9" fmla="*/ 373374 w 413449"/>
              <a:gd name="connsiteY9" fmla="*/ 572234 h 623391"/>
              <a:gd name="connsiteX10" fmla="*/ 395768 w 413449"/>
              <a:gd name="connsiteY10" fmla="*/ 579698 h 623391"/>
              <a:gd name="connsiteX11" fmla="*/ 406964 w 413449"/>
              <a:gd name="connsiteY11" fmla="*/ 583430 h 623391"/>
              <a:gd name="connsiteX12" fmla="*/ 406964 w 413449"/>
              <a:gd name="connsiteY12" fmla="*/ 31058 h 623391"/>
              <a:gd name="connsiteX13" fmla="*/ 410697 w 413449"/>
              <a:gd name="connsiteY13" fmla="*/ 1200 h 623391"/>
              <a:gd name="connsiteX14" fmla="*/ 388303 w 413449"/>
              <a:gd name="connsiteY14" fmla="*/ 16129 h 623391"/>
              <a:gd name="connsiteX15" fmla="*/ 362177 w 413449"/>
              <a:gd name="connsiteY15" fmla="*/ 27326 h 623391"/>
              <a:gd name="connsiteX16" fmla="*/ 339784 w 413449"/>
              <a:gd name="connsiteY16" fmla="*/ 49719 h 623391"/>
              <a:gd name="connsiteX17" fmla="*/ 317390 w 413449"/>
              <a:gd name="connsiteY17" fmla="*/ 64648 h 623391"/>
              <a:gd name="connsiteX18" fmla="*/ 309926 w 413449"/>
              <a:gd name="connsiteY18" fmla="*/ 72113 h 623391"/>
              <a:gd name="connsiteX19" fmla="*/ 298729 w 413449"/>
              <a:gd name="connsiteY19" fmla="*/ 75845 h 623391"/>
              <a:gd name="connsiteX20" fmla="*/ 276336 w 413449"/>
              <a:gd name="connsiteY20" fmla="*/ 94506 h 623391"/>
              <a:gd name="connsiteX21" fmla="*/ 250210 w 413449"/>
              <a:gd name="connsiteY21" fmla="*/ 101971 h 623391"/>
              <a:gd name="connsiteX22" fmla="*/ 239013 w 413449"/>
              <a:gd name="connsiteY22" fmla="*/ 109435 h 623391"/>
              <a:gd name="connsiteX23" fmla="*/ 216620 w 413449"/>
              <a:gd name="connsiteY23" fmla="*/ 116900 h 623391"/>
              <a:gd name="connsiteX24" fmla="*/ 205423 w 413449"/>
              <a:gd name="connsiteY24" fmla="*/ 120632 h 623391"/>
              <a:gd name="connsiteX25" fmla="*/ 171833 w 413449"/>
              <a:gd name="connsiteY25" fmla="*/ 135561 h 623391"/>
              <a:gd name="connsiteX26" fmla="*/ 160636 w 413449"/>
              <a:gd name="connsiteY26" fmla="*/ 139293 h 623391"/>
              <a:gd name="connsiteX27" fmla="*/ 93456 w 413449"/>
              <a:gd name="connsiteY27" fmla="*/ 143025 h 623391"/>
              <a:gd name="connsiteX28" fmla="*/ 78527 w 413449"/>
              <a:gd name="connsiteY28" fmla="*/ 161687 h 623391"/>
              <a:gd name="connsiteX29" fmla="*/ 63598 w 413449"/>
              <a:gd name="connsiteY29" fmla="*/ 176616 h 623391"/>
              <a:gd name="connsiteX30" fmla="*/ 52401 w 413449"/>
              <a:gd name="connsiteY30" fmla="*/ 202741 h 623391"/>
              <a:gd name="connsiteX31" fmla="*/ 44937 w 413449"/>
              <a:gd name="connsiteY31" fmla="*/ 210206 h 623391"/>
              <a:gd name="connsiteX32" fmla="*/ 22543 w 413449"/>
              <a:gd name="connsiteY32" fmla="*/ 217670 h 623391"/>
              <a:gd name="connsiteX33" fmla="*/ 11346 w 413449"/>
              <a:gd name="connsiteY33" fmla="*/ 273654 h 623391"/>
              <a:gd name="connsiteX34" fmla="*/ 99054 w 413449"/>
              <a:gd name="connsiteY34" fmla="*/ 376291 h 623391"/>
              <a:gd name="connsiteX0" fmla="*/ 7614 w 413449"/>
              <a:gd name="connsiteY0" fmla="*/ 284851 h 623391"/>
              <a:gd name="connsiteX1" fmla="*/ 150 w 413449"/>
              <a:gd name="connsiteY1" fmla="*/ 322173 h 623391"/>
              <a:gd name="connsiteX2" fmla="*/ 15079 w 413449"/>
              <a:gd name="connsiteY2" fmla="*/ 527447 h 623391"/>
              <a:gd name="connsiteX3" fmla="*/ 18811 w 413449"/>
              <a:gd name="connsiteY3" fmla="*/ 575966 h 623391"/>
              <a:gd name="connsiteX4" fmla="*/ 30008 w 413449"/>
              <a:gd name="connsiteY4" fmla="*/ 568501 h 623391"/>
              <a:gd name="connsiteX5" fmla="*/ 30008 w 413449"/>
              <a:gd name="connsiteY5" fmla="*/ 568501 h 623391"/>
              <a:gd name="connsiteX6" fmla="*/ 74794 w 413449"/>
              <a:gd name="connsiteY6" fmla="*/ 572234 h 623391"/>
              <a:gd name="connsiteX7" fmla="*/ 100920 w 413449"/>
              <a:gd name="connsiteY7" fmla="*/ 575966 h 623391"/>
              <a:gd name="connsiteX8" fmla="*/ 321123 w 413449"/>
              <a:gd name="connsiteY8" fmla="*/ 568501 h 623391"/>
              <a:gd name="connsiteX9" fmla="*/ 373374 w 413449"/>
              <a:gd name="connsiteY9" fmla="*/ 572234 h 623391"/>
              <a:gd name="connsiteX10" fmla="*/ 395768 w 413449"/>
              <a:gd name="connsiteY10" fmla="*/ 579698 h 623391"/>
              <a:gd name="connsiteX11" fmla="*/ 406964 w 413449"/>
              <a:gd name="connsiteY11" fmla="*/ 583430 h 623391"/>
              <a:gd name="connsiteX12" fmla="*/ 406964 w 413449"/>
              <a:gd name="connsiteY12" fmla="*/ 31058 h 623391"/>
              <a:gd name="connsiteX13" fmla="*/ 410697 w 413449"/>
              <a:gd name="connsiteY13" fmla="*/ 1200 h 623391"/>
              <a:gd name="connsiteX14" fmla="*/ 388303 w 413449"/>
              <a:gd name="connsiteY14" fmla="*/ 16129 h 623391"/>
              <a:gd name="connsiteX15" fmla="*/ 362177 w 413449"/>
              <a:gd name="connsiteY15" fmla="*/ 27326 h 623391"/>
              <a:gd name="connsiteX16" fmla="*/ 339784 w 413449"/>
              <a:gd name="connsiteY16" fmla="*/ 49719 h 623391"/>
              <a:gd name="connsiteX17" fmla="*/ 317390 w 413449"/>
              <a:gd name="connsiteY17" fmla="*/ 64648 h 623391"/>
              <a:gd name="connsiteX18" fmla="*/ 309926 w 413449"/>
              <a:gd name="connsiteY18" fmla="*/ 72113 h 623391"/>
              <a:gd name="connsiteX19" fmla="*/ 298729 w 413449"/>
              <a:gd name="connsiteY19" fmla="*/ 75845 h 623391"/>
              <a:gd name="connsiteX20" fmla="*/ 276336 w 413449"/>
              <a:gd name="connsiteY20" fmla="*/ 94506 h 623391"/>
              <a:gd name="connsiteX21" fmla="*/ 250210 w 413449"/>
              <a:gd name="connsiteY21" fmla="*/ 101971 h 623391"/>
              <a:gd name="connsiteX22" fmla="*/ 239013 w 413449"/>
              <a:gd name="connsiteY22" fmla="*/ 109435 h 623391"/>
              <a:gd name="connsiteX23" fmla="*/ 216620 w 413449"/>
              <a:gd name="connsiteY23" fmla="*/ 116900 h 623391"/>
              <a:gd name="connsiteX24" fmla="*/ 205423 w 413449"/>
              <a:gd name="connsiteY24" fmla="*/ 120632 h 623391"/>
              <a:gd name="connsiteX25" fmla="*/ 171833 w 413449"/>
              <a:gd name="connsiteY25" fmla="*/ 135561 h 623391"/>
              <a:gd name="connsiteX26" fmla="*/ 160636 w 413449"/>
              <a:gd name="connsiteY26" fmla="*/ 139293 h 623391"/>
              <a:gd name="connsiteX27" fmla="*/ 93456 w 413449"/>
              <a:gd name="connsiteY27" fmla="*/ 143025 h 623391"/>
              <a:gd name="connsiteX28" fmla="*/ 78527 w 413449"/>
              <a:gd name="connsiteY28" fmla="*/ 161687 h 623391"/>
              <a:gd name="connsiteX29" fmla="*/ 63598 w 413449"/>
              <a:gd name="connsiteY29" fmla="*/ 176616 h 623391"/>
              <a:gd name="connsiteX30" fmla="*/ 52401 w 413449"/>
              <a:gd name="connsiteY30" fmla="*/ 202741 h 623391"/>
              <a:gd name="connsiteX31" fmla="*/ 44937 w 413449"/>
              <a:gd name="connsiteY31" fmla="*/ 210206 h 623391"/>
              <a:gd name="connsiteX32" fmla="*/ 22543 w 413449"/>
              <a:gd name="connsiteY32" fmla="*/ 217670 h 623391"/>
              <a:gd name="connsiteX33" fmla="*/ 6322 w 413449"/>
              <a:gd name="connsiteY33" fmla="*/ 278678 h 623391"/>
              <a:gd name="connsiteX34" fmla="*/ 99054 w 413449"/>
              <a:gd name="connsiteY34" fmla="*/ 376291 h 623391"/>
              <a:gd name="connsiteX0" fmla="*/ 7614 w 413449"/>
              <a:gd name="connsiteY0" fmla="*/ 284851 h 623391"/>
              <a:gd name="connsiteX1" fmla="*/ 150 w 413449"/>
              <a:gd name="connsiteY1" fmla="*/ 322173 h 623391"/>
              <a:gd name="connsiteX2" fmla="*/ 15079 w 413449"/>
              <a:gd name="connsiteY2" fmla="*/ 527447 h 623391"/>
              <a:gd name="connsiteX3" fmla="*/ 18811 w 413449"/>
              <a:gd name="connsiteY3" fmla="*/ 575966 h 623391"/>
              <a:gd name="connsiteX4" fmla="*/ 30008 w 413449"/>
              <a:gd name="connsiteY4" fmla="*/ 568501 h 623391"/>
              <a:gd name="connsiteX5" fmla="*/ 30008 w 413449"/>
              <a:gd name="connsiteY5" fmla="*/ 568501 h 623391"/>
              <a:gd name="connsiteX6" fmla="*/ 74794 w 413449"/>
              <a:gd name="connsiteY6" fmla="*/ 572234 h 623391"/>
              <a:gd name="connsiteX7" fmla="*/ 100920 w 413449"/>
              <a:gd name="connsiteY7" fmla="*/ 575966 h 623391"/>
              <a:gd name="connsiteX8" fmla="*/ 321123 w 413449"/>
              <a:gd name="connsiteY8" fmla="*/ 568501 h 623391"/>
              <a:gd name="connsiteX9" fmla="*/ 373374 w 413449"/>
              <a:gd name="connsiteY9" fmla="*/ 572234 h 623391"/>
              <a:gd name="connsiteX10" fmla="*/ 395768 w 413449"/>
              <a:gd name="connsiteY10" fmla="*/ 579698 h 623391"/>
              <a:gd name="connsiteX11" fmla="*/ 406964 w 413449"/>
              <a:gd name="connsiteY11" fmla="*/ 583430 h 623391"/>
              <a:gd name="connsiteX12" fmla="*/ 406964 w 413449"/>
              <a:gd name="connsiteY12" fmla="*/ 31058 h 623391"/>
              <a:gd name="connsiteX13" fmla="*/ 410697 w 413449"/>
              <a:gd name="connsiteY13" fmla="*/ 1200 h 623391"/>
              <a:gd name="connsiteX14" fmla="*/ 388303 w 413449"/>
              <a:gd name="connsiteY14" fmla="*/ 16129 h 623391"/>
              <a:gd name="connsiteX15" fmla="*/ 362177 w 413449"/>
              <a:gd name="connsiteY15" fmla="*/ 27326 h 623391"/>
              <a:gd name="connsiteX16" fmla="*/ 339784 w 413449"/>
              <a:gd name="connsiteY16" fmla="*/ 49719 h 623391"/>
              <a:gd name="connsiteX17" fmla="*/ 317390 w 413449"/>
              <a:gd name="connsiteY17" fmla="*/ 64648 h 623391"/>
              <a:gd name="connsiteX18" fmla="*/ 309926 w 413449"/>
              <a:gd name="connsiteY18" fmla="*/ 72113 h 623391"/>
              <a:gd name="connsiteX19" fmla="*/ 298729 w 413449"/>
              <a:gd name="connsiteY19" fmla="*/ 75845 h 623391"/>
              <a:gd name="connsiteX20" fmla="*/ 276336 w 413449"/>
              <a:gd name="connsiteY20" fmla="*/ 94506 h 623391"/>
              <a:gd name="connsiteX21" fmla="*/ 250210 w 413449"/>
              <a:gd name="connsiteY21" fmla="*/ 101971 h 623391"/>
              <a:gd name="connsiteX22" fmla="*/ 239013 w 413449"/>
              <a:gd name="connsiteY22" fmla="*/ 109435 h 623391"/>
              <a:gd name="connsiteX23" fmla="*/ 216620 w 413449"/>
              <a:gd name="connsiteY23" fmla="*/ 116900 h 623391"/>
              <a:gd name="connsiteX24" fmla="*/ 205423 w 413449"/>
              <a:gd name="connsiteY24" fmla="*/ 120632 h 623391"/>
              <a:gd name="connsiteX25" fmla="*/ 171833 w 413449"/>
              <a:gd name="connsiteY25" fmla="*/ 135561 h 623391"/>
              <a:gd name="connsiteX26" fmla="*/ 160636 w 413449"/>
              <a:gd name="connsiteY26" fmla="*/ 139293 h 623391"/>
              <a:gd name="connsiteX27" fmla="*/ 93456 w 413449"/>
              <a:gd name="connsiteY27" fmla="*/ 143025 h 623391"/>
              <a:gd name="connsiteX28" fmla="*/ 78527 w 413449"/>
              <a:gd name="connsiteY28" fmla="*/ 161687 h 623391"/>
              <a:gd name="connsiteX29" fmla="*/ 63598 w 413449"/>
              <a:gd name="connsiteY29" fmla="*/ 176616 h 623391"/>
              <a:gd name="connsiteX30" fmla="*/ 52401 w 413449"/>
              <a:gd name="connsiteY30" fmla="*/ 202741 h 623391"/>
              <a:gd name="connsiteX31" fmla="*/ 44937 w 413449"/>
              <a:gd name="connsiteY31" fmla="*/ 210206 h 623391"/>
              <a:gd name="connsiteX32" fmla="*/ 22543 w 413449"/>
              <a:gd name="connsiteY32" fmla="*/ 217670 h 623391"/>
              <a:gd name="connsiteX33" fmla="*/ 6322 w 413449"/>
              <a:gd name="connsiteY33" fmla="*/ 278678 h 623391"/>
              <a:gd name="connsiteX0" fmla="*/ 1292 w 407127"/>
              <a:gd name="connsiteY0" fmla="*/ 284851 h 623391"/>
              <a:gd name="connsiteX1" fmla="*/ 8757 w 407127"/>
              <a:gd name="connsiteY1" fmla="*/ 527447 h 623391"/>
              <a:gd name="connsiteX2" fmla="*/ 12489 w 407127"/>
              <a:gd name="connsiteY2" fmla="*/ 575966 h 623391"/>
              <a:gd name="connsiteX3" fmla="*/ 23686 w 407127"/>
              <a:gd name="connsiteY3" fmla="*/ 568501 h 623391"/>
              <a:gd name="connsiteX4" fmla="*/ 23686 w 407127"/>
              <a:gd name="connsiteY4" fmla="*/ 568501 h 623391"/>
              <a:gd name="connsiteX5" fmla="*/ 68472 w 407127"/>
              <a:gd name="connsiteY5" fmla="*/ 572234 h 623391"/>
              <a:gd name="connsiteX6" fmla="*/ 94598 w 407127"/>
              <a:gd name="connsiteY6" fmla="*/ 575966 h 623391"/>
              <a:gd name="connsiteX7" fmla="*/ 314801 w 407127"/>
              <a:gd name="connsiteY7" fmla="*/ 568501 h 623391"/>
              <a:gd name="connsiteX8" fmla="*/ 367052 w 407127"/>
              <a:gd name="connsiteY8" fmla="*/ 572234 h 623391"/>
              <a:gd name="connsiteX9" fmla="*/ 389446 w 407127"/>
              <a:gd name="connsiteY9" fmla="*/ 579698 h 623391"/>
              <a:gd name="connsiteX10" fmla="*/ 400642 w 407127"/>
              <a:gd name="connsiteY10" fmla="*/ 583430 h 623391"/>
              <a:gd name="connsiteX11" fmla="*/ 400642 w 407127"/>
              <a:gd name="connsiteY11" fmla="*/ 31058 h 623391"/>
              <a:gd name="connsiteX12" fmla="*/ 404375 w 407127"/>
              <a:gd name="connsiteY12" fmla="*/ 1200 h 623391"/>
              <a:gd name="connsiteX13" fmla="*/ 381981 w 407127"/>
              <a:gd name="connsiteY13" fmla="*/ 16129 h 623391"/>
              <a:gd name="connsiteX14" fmla="*/ 355855 w 407127"/>
              <a:gd name="connsiteY14" fmla="*/ 27326 h 623391"/>
              <a:gd name="connsiteX15" fmla="*/ 333462 w 407127"/>
              <a:gd name="connsiteY15" fmla="*/ 49719 h 623391"/>
              <a:gd name="connsiteX16" fmla="*/ 311068 w 407127"/>
              <a:gd name="connsiteY16" fmla="*/ 64648 h 623391"/>
              <a:gd name="connsiteX17" fmla="*/ 303604 w 407127"/>
              <a:gd name="connsiteY17" fmla="*/ 72113 h 623391"/>
              <a:gd name="connsiteX18" fmla="*/ 292407 w 407127"/>
              <a:gd name="connsiteY18" fmla="*/ 75845 h 623391"/>
              <a:gd name="connsiteX19" fmla="*/ 270014 w 407127"/>
              <a:gd name="connsiteY19" fmla="*/ 94506 h 623391"/>
              <a:gd name="connsiteX20" fmla="*/ 243888 w 407127"/>
              <a:gd name="connsiteY20" fmla="*/ 101971 h 623391"/>
              <a:gd name="connsiteX21" fmla="*/ 232691 w 407127"/>
              <a:gd name="connsiteY21" fmla="*/ 109435 h 623391"/>
              <a:gd name="connsiteX22" fmla="*/ 210298 w 407127"/>
              <a:gd name="connsiteY22" fmla="*/ 116900 h 623391"/>
              <a:gd name="connsiteX23" fmla="*/ 199101 w 407127"/>
              <a:gd name="connsiteY23" fmla="*/ 120632 h 623391"/>
              <a:gd name="connsiteX24" fmla="*/ 165511 w 407127"/>
              <a:gd name="connsiteY24" fmla="*/ 135561 h 623391"/>
              <a:gd name="connsiteX25" fmla="*/ 154314 w 407127"/>
              <a:gd name="connsiteY25" fmla="*/ 139293 h 623391"/>
              <a:gd name="connsiteX26" fmla="*/ 87134 w 407127"/>
              <a:gd name="connsiteY26" fmla="*/ 143025 h 623391"/>
              <a:gd name="connsiteX27" fmla="*/ 72205 w 407127"/>
              <a:gd name="connsiteY27" fmla="*/ 161687 h 623391"/>
              <a:gd name="connsiteX28" fmla="*/ 57276 w 407127"/>
              <a:gd name="connsiteY28" fmla="*/ 176616 h 623391"/>
              <a:gd name="connsiteX29" fmla="*/ 46079 w 407127"/>
              <a:gd name="connsiteY29" fmla="*/ 202741 h 623391"/>
              <a:gd name="connsiteX30" fmla="*/ 38615 w 407127"/>
              <a:gd name="connsiteY30" fmla="*/ 210206 h 623391"/>
              <a:gd name="connsiteX31" fmla="*/ 16221 w 407127"/>
              <a:gd name="connsiteY31" fmla="*/ 217670 h 623391"/>
              <a:gd name="connsiteX32" fmla="*/ 0 w 407127"/>
              <a:gd name="connsiteY32" fmla="*/ 278678 h 623391"/>
              <a:gd name="connsiteX0" fmla="*/ 0 w 405835"/>
              <a:gd name="connsiteY0" fmla="*/ 284851 h 623391"/>
              <a:gd name="connsiteX1" fmla="*/ 7465 w 405835"/>
              <a:gd name="connsiteY1" fmla="*/ 527447 h 623391"/>
              <a:gd name="connsiteX2" fmla="*/ 11197 w 405835"/>
              <a:gd name="connsiteY2" fmla="*/ 575966 h 623391"/>
              <a:gd name="connsiteX3" fmla="*/ 22394 w 405835"/>
              <a:gd name="connsiteY3" fmla="*/ 568501 h 623391"/>
              <a:gd name="connsiteX4" fmla="*/ 22394 w 405835"/>
              <a:gd name="connsiteY4" fmla="*/ 568501 h 623391"/>
              <a:gd name="connsiteX5" fmla="*/ 67180 w 405835"/>
              <a:gd name="connsiteY5" fmla="*/ 572234 h 623391"/>
              <a:gd name="connsiteX6" fmla="*/ 93306 w 405835"/>
              <a:gd name="connsiteY6" fmla="*/ 575966 h 623391"/>
              <a:gd name="connsiteX7" fmla="*/ 313509 w 405835"/>
              <a:gd name="connsiteY7" fmla="*/ 568501 h 623391"/>
              <a:gd name="connsiteX8" fmla="*/ 365760 w 405835"/>
              <a:gd name="connsiteY8" fmla="*/ 572234 h 623391"/>
              <a:gd name="connsiteX9" fmla="*/ 388154 w 405835"/>
              <a:gd name="connsiteY9" fmla="*/ 579698 h 623391"/>
              <a:gd name="connsiteX10" fmla="*/ 399350 w 405835"/>
              <a:gd name="connsiteY10" fmla="*/ 583430 h 623391"/>
              <a:gd name="connsiteX11" fmla="*/ 399350 w 405835"/>
              <a:gd name="connsiteY11" fmla="*/ 31058 h 623391"/>
              <a:gd name="connsiteX12" fmla="*/ 403083 w 405835"/>
              <a:gd name="connsiteY12" fmla="*/ 1200 h 623391"/>
              <a:gd name="connsiteX13" fmla="*/ 380689 w 405835"/>
              <a:gd name="connsiteY13" fmla="*/ 16129 h 623391"/>
              <a:gd name="connsiteX14" fmla="*/ 354563 w 405835"/>
              <a:gd name="connsiteY14" fmla="*/ 27326 h 623391"/>
              <a:gd name="connsiteX15" fmla="*/ 332170 w 405835"/>
              <a:gd name="connsiteY15" fmla="*/ 49719 h 623391"/>
              <a:gd name="connsiteX16" fmla="*/ 309776 w 405835"/>
              <a:gd name="connsiteY16" fmla="*/ 64648 h 623391"/>
              <a:gd name="connsiteX17" fmla="*/ 302312 w 405835"/>
              <a:gd name="connsiteY17" fmla="*/ 72113 h 623391"/>
              <a:gd name="connsiteX18" fmla="*/ 291115 w 405835"/>
              <a:gd name="connsiteY18" fmla="*/ 75845 h 623391"/>
              <a:gd name="connsiteX19" fmla="*/ 268722 w 405835"/>
              <a:gd name="connsiteY19" fmla="*/ 94506 h 623391"/>
              <a:gd name="connsiteX20" fmla="*/ 242596 w 405835"/>
              <a:gd name="connsiteY20" fmla="*/ 101971 h 623391"/>
              <a:gd name="connsiteX21" fmla="*/ 231399 w 405835"/>
              <a:gd name="connsiteY21" fmla="*/ 109435 h 623391"/>
              <a:gd name="connsiteX22" fmla="*/ 209006 w 405835"/>
              <a:gd name="connsiteY22" fmla="*/ 116900 h 623391"/>
              <a:gd name="connsiteX23" fmla="*/ 197809 w 405835"/>
              <a:gd name="connsiteY23" fmla="*/ 120632 h 623391"/>
              <a:gd name="connsiteX24" fmla="*/ 164219 w 405835"/>
              <a:gd name="connsiteY24" fmla="*/ 135561 h 623391"/>
              <a:gd name="connsiteX25" fmla="*/ 153022 w 405835"/>
              <a:gd name="connsiteY25" fmla="*/ 139293 h 623391"/>
              <a:gd name="connsiteX26" fmla="*/ 85842 w 405835"/>
              <a:gd name="connsiteY26" fmla="*/ 143025 h 623391"/>
              <a:gd name="connsiteX27" fmla="*/ 70913 w 405835"/>
              <a:gd name="connsiteY27" fmla="*/ 161687 h 623391"/>
              <a:gd name="connsiteX28" fmla="*/ 55984 w 405835"/>
              <a:gd name="connsiteY28" fmla="*/ 176616 h 623391"/>
              <a:gd name="connsiteX29" fmla="*/ 44787 w 405835"/>
              <a:gd name="connsiteY29" fmla="*/ 202741 h 623391"/>
              <a:gd name="connsiteX30" fmla="*/ 37323 w 405835"/>
              <a:gd name="connsiteY30" fmla="*/ 210206 h 623391"/>
              <a:gd name="connsiteX31" fmla="*/ 14929 w 405835"/>
              <a:gd name="connsiteY31" fmla="*/ 217670 h 623391"/>
              <a:gd name="connsiteX0" fmla="*/ 0 w 405835"/>
              <a:gd name="connsiteY0" fmla="*/ 284851 h 623391"/>
              <a:gd name="connsiteX1" fmla="*/ 7465 w 405835"/>
              <a:gd name="connsiteY1" fmla="*/ 527447 h 623391"/>
              <a:gd name="connsiteX2" fmla="*/ 11197 w 405835"/>
              <a:gd name="connsiteY2" fmla="*/ 575966 h 623391"/>
              <a:gd name="connsiteX3" fmla="*/ 22394 w 405835"/>
              <a:gd name="connsiteY3" fmla="*/ 568501 h 623391"/>
              <a:gd name="connsiteX4" fmla="*/ 22394 w 405835"/>
              <a:gd name="connsiteY4" fmla="*/ 568501 h 623391"/>
              <a:gd name="connsiteX5" fmla="*/ 67180 w 405835"/>
              <a:gd name="connsiteY5" fmla="*/ 572234 h 623391"/>
              <a:gd name="connsiteX6" fmla="*/ 93306 w 405835"/>
              <a:gd name="connsiteY6" fmla="*/ 575966 h 623391"/>
              <a:gd name="connsiteX7" fmla="*/ 313509 w 405835"/>
              <a:gd name="connsiteY7" fmla="*/ 568501 h 623391"/>
              <a:gd name="connsiteX8" fmla="*/ 365760 w 405835"/>
              <a:gd name="connsiteY8" fmla="*/ 572234 h 623391"/>
              <a:gd name="connsiteX9" fmla="*/ 388154 w 405835"/>
              <a:gd name="connsiteY9" fmla="*/ 579698 h 623391"/>
              <a:gd name="connsiteX10" fmla="*/ 399350 w 405835"/>
              <a:gd name="connsiteY10" fmla="*/ 583430 h 623391"/>
              <a:gd name="connsiteX11" fmla="*/ 399350 w 405835"/>
              <a:gd name="connsiteY11" fmla="*/ 31058 h 623391"/>
              <a:gd name="connsiteX12" fmla="*/ 403083 w 405835"/>
              <a:gd name="connsiteY12" fmla="*/ 1200 h 623391"/>
              <a:gd name="connsiteX13" fmla="*/ 380689 w 405835"/>
              <a:gd name="connsiteY13" fmla="*/ 16129 h 623391"/>
              <a:gd name="connsiteX14" fmla="*/ 354563 w 405835"/>
              <a:gd name="connsiteY14" fmla="*/ 27326 h 623391"/>
              <a:gd name="connsiteX15" fmla="*/ 332170 w 405835"/>
              <a:gd name="connsiteY15" fmla="*/ 49719 h 623391"/>
              <a:gd name="connsiteX16" fmla="*/ 309776 w 405835"/>
              <a:gd name="connsiteY16" fmla="*/ 64648 h 623391"/>
              <a:gd name="connsiteX17" fmla="*/ 302312 w 405835"/>
              <a:gd name="connsiteY17" fmla="*/ 72113 h 623391"/>
              <a:gd name="connsiteX18" fmla="*/ 291115 w 405835"/>
              <a:gd name="connsiteY18" fmla="*/ 75845 h 623391"/>
              <a:gd name="connsiteX19" fmla="*/ 268722 w 405835"/>
              <a:gd name="connsiteY19" fmla="*/ 94506 h 623391"/>
              <a:gd name="connsiteX20" fmla="*/ 242596 w 405835"/>
              <a:gd name="connsiteY20" fmla="*/ 101971 h 623391"/>
              <a:gd name="connsiteX21" fmla="*/ 231399 w 405835"/>
              <a:gd name="connsiteY21" fmla="*/ 109435 h 623391"/>
              <a:gd name="connsiteX22" fmla="*/ 209006 w 405835"/>
              <a:gd name="connsiteY22" fmla="*/ 116900 h 623391"/>
              <a:gd name="connsiteX23" fmla="*/ 197809 w 405835"/>
              <a:gd name="connsiteY23" fmla="*/ 120632 h 623391"/>
              <a:gd name="connsiteX24" fmla="*/ 164219 w 405835"/>
              <a:gd name="connsiteY24" fmla="*/ 135561 h 623391"/>
              <a:gd name="connsiteX25" fmla="*/ 153022 w 405835"/>
              <a:gd name="connsiteY25" fmla="*/ 139293 h 623391"/>
              <a:gd name="connsiteX26" fmla="*/ 85842 w 405835"/>
              <a:gd name="connsiteY26" fmla="*/ 143025 h 623391"/>
              <a:gd name="connsiteX27" fmla="*/ 70913 w 405835"/>
              <a:gd name="connsiteY27" fmla="*/ 161687 h 623391"/>
              <a:gd name="connsiteX28" fmla="*/ 55984 w 405835"/>
              <a:gd name="connsiteY28" fmla="*/ 176616 h 623391"/>
              <a:gd name="connsiteX29" fmla="*/ 44787 w 405835"/>
              <a:gd name="connsiteY29" fmla="*/ 202741 h 623391"/>
              <a:gd name="connsiteX30" fmla="*/ 37323 w 405835"/>
              <a:gd name="connsiteY30" fmla="*/ 210206 h 623391"/>
              <a:gd name="connsiteX31" fmla="*/ 14929 w 405835"/>
              <a:gd name="connsiteY31" fmla="*/ 217670 h 623391"/>
              <a:gd name="connsiteX0" fmla="*/ 0 w 405835"/>
              <a:gd name="connsiteY0" fmla="*/ 284851 h 623391"/>
              <a:gd name="connsiteX1" fmla="*/ 7465 w 405835"/>
              <a:gd name="connsiteY1" fmla="*/ 527447 h 623391"/>
              <a:gd name="connsiteX2" fmla="*/ 11197 w 405835"/>
              <a:gd name="connsiteY2" fmla="*/ 575966 h 623391"/>
              <a:gd name="connsiteX3" fmla="*/ 22394 w 405835"/>
              <a:gd name="connsiteY3" fmla="*/ 568501 h 623391"/>
              <a:gd name="connsiteX4" fmla="*/ 22394 w 405835"/>
              <a:gd name="connsiteY4" fmla="*/ 568501 h 623391"/>
              <a:gd name="connsiteX5" fmla="*/ 67180 w 405835"/>
              <a:gd name="connsiteY5" fmla="*/ 572234 h 623391"/>
              <a:gd name="connsiteX6" fmla="*/ 93306 w 405835"/>
              <a:gd name="connsiteY6" fmla="*/ 575966 h 623391"/>
              <a:gd name="connsiteX7" fmla="*/ 313509 w 405835"/>
              <a:gd name="connsiteY7" fmla="*/ 568501 h 623391"/>
              <a:gd name="connsiteX8" fmla="*/ 365760 w 405835"/>
              <a:gd name="connsiteY8" fmla="*/ 572234 h 623391"/>
              <a:gd name="connsiteX9" fmla="*/ 388154 w 405835"/>
              <a:gd name="connsiteY9" fmla="*/ 579698 h 623391"/>
              <a:gd name="connsiteX10" fmla="*/ 399350 w 405835"/>
              <a:gd name="connsiteY10" fmla="*/ 583430 h 623391"/>
              <a:gd name="connsiteX11" fmla="*/ 399350 w 405835"/>
              <a:gd name="connsiteY11" fmla="*/ 31058 h 623391"/>
              <a:gd name="connsiteX12" fmla="*/ 403083 w 405835"/>
              <a:gd name="connsiteY12" fmla="*/ 1200 h 623391"/>
              <a:gd name="connsiteX13" fmla="*/ 380689 w 405835"/>
              <a:gd name="connsiteY13" fmla="*/ 16129 h 623391"/>
              <a:gd name="connsiteX14" fmla="*/ 354563 w 405835"/>
              <a:gd name="connsiteY14" fmla="*/ 27326 h 623391"/>
              <a:gd name="connsiteX15" fmla="*/ 332170 w 405835"/>
              <a:gd name="connsiteY15" fmla="*/ 49719 h 623391"/>
              <a:gd name="connsiteX16" fmla="*/ 309776 w 405835"/>
              <a:gd name="connsiteY16" fmla="*/ 64648 h 623391"/>
              <a:gd name="connsiteX17" fmla="*/ 302312 w 405835"/>
              <a:gd name="connsiteY17" fmla="*/ 72113 h 623391"/>
              <a:gd name="connsiteX18" fmla="*/ 291115 w 405835"/>
              <a:gd name="connsiteY18" fmla="*/ 75845 h 623391"/>
              <a:gd name="connsiteX19" fmla="*/ 268722 w 405835"/>
              <a:gd name="connsiteY19" fmla="*/ 94506 h 623391"/>
              <a:gd name="connsiteX20" fmla="*/ 242596 w 405835"/>
              <a:gd name="connsiteY20" fmla="*/ 101971 h 623391"/>
              <a:gd name="connsiteX21" fmla="*/ 231399 w 405835"/>
              <a:gd name="connsiteY21" fmla="*/ 109435 h 623391"/>
              <a:gd name="connsiteX22" fmla="*/ 209006 w 405835"/>
              <a:gd name="connsiteY22" fmla="*/ 116900 h 623391"/>
              <a:gd name="connsiteX23" fmla="*/ 197809 w 405835"/>
              <a:gd name="connsiteY23" fmla="*/ 120632 h 623391"/>
              <a:gd name="connsiteX24" fmla="*/ 164219 w 405835"/>
              <a:gd name="connsiteY24" fmla="*/ 135561 h 623391"/>
              <a:gd name="connsiteX25" fmla="*/ 153022 w 405835"/>
              <a:gd name="connsiteY25" fmla="*/ 139293 h 623391"/>
              <a:gd name="connsiteX26" fmla="*/ 85842 w 405835"/>
              <a:gd name="connsiteY26" fmla="*/ 143025 h 623391"/>
              <a:gd name="connsiteX27" fmla="*/ 70913 w 405835"/>
              <a:gd name="connsiteY27" fmla="*/ 161687 h 623391"/>
              <a:gd name="connsiteX28" fmla="*/ 55984 w 405835"/>
              <a:gd name="connsiteY28" fmla="*/ 176616 h 623391"/>
              <a:gd name="connsiteX29" fmla="*/ 44787 w 405835"/>
              <a:gd name="connsiteY29" fmla="*/ 202741 h 623391"/>
              <a:gd name="connsiteX30" fmla="*/ 37323 w 405835"/>
              <a:gd name="connsiteY30" fmla="*/ 210206 h 623391"/>
              <a:gd name="connsiteX31" fmla="*/ 14929 w 405835"/>
              <a:gd name="connsiteY31" fmla="*/ 217670 h 623391"/>
              <a:gd name="connsiteX32" fmla="*/ 0 w 405835"/>
              <a:gd name="connsiteY32" fmla="*/ 284851 h 623391"/>
              <a:gd name="connsiteX0" fmla="*/ 9069 w 399975"/>
              <a:gd name="connsiteY0" fmla="*/ 217670 h 623391"/>
              <a:gd name="connsiteX1" fmla="*/ 1605 w 399975"/>
              <a:gd name="connsiteY1" fmla="*/ 527447 h 623391"/>
              <a:gd name="connsiteX2" fmla="*/ 5337 w 399975"/>
              <a:gd name="connsiteY2" fmla="*/ 575966 h 623391"/>
              <a:gd name="connsiteX3" fmla="*/ 16534 w 399975"/>
              <a:gd name="connsiteY3" fmla="*/ 568501 h 623391"/>
              <a:gd name="connsiteX4" fmla="*/ 16534 w 399975"/>
              <a:gd name="connsiteY4" fmla="*/ 568501 h 623391"/>
              <a:gd name="connsiteX5" fmla="*/ 61320 w 399975"/>
              <a:gd name="connsiteY5" fmla="*/ 572234 h 623391"/>
              <a:gd name="connsiteX6" fmla="*/ 87446 w 399975"/>
              <a:gd name="connsiteY6" fmla="*/ 575966 h 623391"/>
              <a:gd name="connsiteX7" fmla="*/ 307649 w 399975"/>
              <a:gd name="connsiteY7" fmla="*/ 568501 h 623391"/>
              <a:gd name="connsiteX8" fmla="*/ 359900 w 399975"/>
              <a:gd name="connsiteY8" fmla="*/ 572234 h 623391"/>
              <a:gd name="connsiteX9" fmla="*/ 382294 w 399975"/>
              <a:gd name="connsiteY9" fmla="*/ 579698 h 623391"/>
              <a:gd name="connsiteX10" fmla="*/ 393490 w 399975"/>
              <a:gd name="connsiteY10" fmla="*/ 583430 h 623391"/>
              <a:gd name="connsiteX11" fmla="*/ 393490 w 399975"/>
              <a:gd name="connsiteY11" fmla="*/ 31058 h 623391"/>
              <a:gd name="connsiteX12" fmla="*/ 397223 w 399975"/>
              <a:gd name="connsiteY12" fmla="*/ 1200 h 623391"/>
              <a:gd name="connsiteX13" fmla="*/ 374829 w 399975"/>
              <a:gd name="connsiteY13" fmla="*/ 16129 h 623391"/>
              <a:gd name="connsiteX14" fmla="*/ 348703 w 399975"/>
              <a:gd name="connsiteY14" fmla="*/ 27326 h 623391"/>
              <a:gd name="connsiteX15" fmla="*/ 326310 w 399975"/>
              <a:gd name="connsiteY15" fmla="*/ 49719 h 623391"/>
              <a:gd name="connsiteX16" fmla="*/ 303916 w 399975"/>
              <a:gd name="connsiteY16" fmla="*/ 64648 h 623391"/>
              <a:gd name="connsiteX17" fmla="*/ 296452 w 399975"/>
              <a:gd name="connsiteY17" fmla="*/ 72113 h 623391"/>
              <a:gd name="connsiteX18" fmla="*/ 285255 w 399975"/>
              <a:gd name="connsiteY18" fmla="*/ 75845 h 623391"/>
              <a:gd name="connsiteX19" fmla="*/ 262862 w 399975"/>
              <a:gd name="connsiteY19" fmla="*/ 94506 h 623391"/>
              <a:gd name="connsiteX20" fmla="*/ 236736 w 399975"/>
              <a:gd name="connsiteY20" fmla="*/ 101971 h 623391"/>
              <a:gd name="connsiteX21" fmla="*/ 225539 w 399975"/>
              <a:gd name="connsiteY21" fmla="*/ 109435 h 623391"/>
              <a:gd name="connsiteX22" fmla="*/ 203146 w 399975"/>
              <a:gd name="connsiteY22" fmla="*/ 116900 h 623391"/>
              <a:gd name="connsiteX23" fmla="*/ 191949 w 399975"/>
              <a:gd name="connsiteY23" fmla="*/ 120632 h 623391"/>
              <a:gd name="connsiteX24" fmla="*/ 158359 w 399975"/>
              <a:gd name="connsiteY24" fmla="*/ 135561 h 623391"/>
              <a:gd name="connsiteX25" fmla="*/ 147162 w 399975"/>
              <a:gd name="connsiteY25" fmla="*/ 139293 h 623391"/>
              <a:gd name="connsiteX26" fmla="*/ 79982 w 399975"/>
              <a:gd name="connsiteY26" fmla="*/ 143025 h 623391"/>
              <a:gd name="connsiteX27" fmla="*/ 65053 w 399975"/>
              <a:gd name="connsiteY27" fmla="*/ 161687 h 623391"/>
              <a:gd name="connsiteX28" fmla="*/ 50124 w 399975"/>
              <a:gd name="connsiteY28" fmla="*/ 176616 h 623391"/>
              <a:gd name="connsiteX29" fmla="*/ 38927 w 399975"/>
              <a:gd name="connsiteY29" fmla="*/ 202741 h 623391"/>
              <a:gd name="connsiteX30" fmla="*/ 31463 w 399975"/>
              <a:gd name="connsiteY30" fmla="*/ 210206 h 623391"/>
              <a:gd name="connsiteX31" fmla="*/ 9069 w 399975"/>
              <a:gd name="connsiteY31" fmla="*/ 217670 h 623391"/>
              <a:gd name="connsiteX0" fmla="*/ 3732 w 394638"/>
              <a:gd name="connsiteY0" fmla="*/ 217670 h 623391"/>
              <a:gd name="connsiteX1" fmla="*/ 0 w 394638"/>
              <a:gd name="connsiteY1" fmla="*/ 575966 h 623391"/>
              <a:gd name="connsiteX2" fmla="*/ 11197 w 394638"/>
              <a:gd name="connsiteY2" fmla="*/ 568501 h 623391"/>
              <a:gd name="connsiteX3" fmla="*/ 11197 w 394638"/>
              <a:gd name="connsiteY3" fmla="*/ 568501 h 623391"/>
              <a:gd name="connsiteX4" fmla="*/ 55983 w 394638"/>
              <a:gd name="connsiteY4" fmla="*/ 572234 h 623391"/>
              <a:gd name="connsiteX5" fmla="*/ 82109 w 394638"/>
              <a:gd name="connsiteY5" fmla="*/ 575966 h 623391"/>
              <a:gd name="connsiteX6" fmla="*/ 302312 w 394638"/>
              <a:gd name="connsiteY6" fmla="*/ 568501 h 623391"/>
              <a:gd name="connsiteX7" fmla="*/ 354563 w 394638"/>
              <a:gd name="connsiteY7" fmla="*/ 572234 h 623391"/>
              <a:gd name="connsiteX8" fmla="*/ 376957 w 394638"/>
              <a:gd name="connsiteY8" fmla="*/ 579698 h 623391"/>
              <a:gd name="connsiteX9" fmla="*/ 388153 w 394638"/>
              <a:gd name="connsiteY9" fmla="*/ 583430 h 623391"/>
              <a:gd name="connsiteX10" fmla="*/ 388153 w 394638"/>
              <a:gd name="connsiteY10" fmla="*/ 31058 h 623391"/>
              <a:gd name="connsiteX11" fmla="*/ 391886 w 394638"/>
              <a:gd name="connsiteY11" fmla="*/ 1200 h 623391"/>
              <a:gd name="connsiteX12" fmla="*/ 369492 w 394638"/>
              <a:gd name="connsiteY12" fmla="*/ 16129 h 623391"/>
              <a:gd name="connsiteX13" fmla="*/ 343366 w 394638"/>
              <a:gd name="connsiteY13" fmla="*/ 27326 h 623391"/>
              <a:gd name="connsiteX14" fmla="*/ 320973 w 394638"/>
              <a:gd name="connsiteY14" fmla="*/ 49719 h 623391"/>
              <a:gd name="connsiteX15" fmla="*/ 298579 w 394638"/>
              <a:gd name="connsiteY15" fmla="*/ 64648 h 623391"/>
              <a:gd name="connsiteX16" fmla="*/ 291115 w 394638"/>
              <a:gd name="connsiteY16" fmla="*/ 72113 h 623391"/>
              <a:gd name="connsiteX17" fmla="*/ 279918 w 394638"/>
              <a:gd name="connsiteY17" fmla="*/ 75845 h 623391"/>
              <a:gd name="connsiteX18" fmla="*/ 257525 w 394638"/>
              <a:gd name="connsiteY18" fmla="*/ 94506 h 623391"/>
              <a:gd name="connsiteX19" fmla="*/ 231399 w 394638"/>
              <a:gd name="connsiteY19" fmla="*/ 101971 h 623391"/>
              <a:gd name="connsiteX20" fmla="*/ 220202 w 394638"/>
              <a:gd name="connsiteY20" fmla="*/ 109435 h 623391"/>
              <a:gd name="connsiteX21" fmla="*/ 197809 w 394638"/>
              <a:gd name="connsiteY21" fmla="*/ 116900 h 623391"/>
              <a:gd name="connsiteX22" fmla="*/ 186612 w 394638"/>
              <a:gd name="connsiteY22" fmla="*/ 120632 h 623391"/>
              <a:gd name="connsiteX23" fmla="*/ 153022 w 394638"/>
              <a:gd name="connsiteY23" fmla="*/ 135561 h 623391"/>
              <a:gd name="connsiteX24" fmla="*/ 141825 w 394638"/>
              <a:gd name="connsiteY24" fmla="*/ 139293 h 623391"/>
              <a:gd name="connsiteX25" fmla="*/ 74645 w 394638"/>
              <a:gd name="connsiteY25" fmla="*/ 143025 h 623391"/>
              <a:gd name="connsiteX26" fmla="*/ 59716 w 394638"/>
              <a:gd name="connsiteY26" fmla="*/ 161687 h 623391"/>
              <a:gd name="connsiteX27" fmla="*/ 44787 w 394638"/>
              <a:gd name="connsiteY27" fmla="*/ 176616 h 623391"/>
              <a:gd name="connsiteX28" fmla="*/ 33590 w 394638"/>
              <a:gd name="connsiteY28" fmla="*/ 202741 h 623391"/>
              <a:gd name="connsiteX29" fmla="*/ 26126 w 394638"/>
              <a:gd name="connsiteY29" fmla="*/ 210206 h 623391"/>
              <a:gd name="connsiteX30" fmla="*/ 3732 w 394638"/>
              <a:gd name="connsiteY30" fmla="*/ 217670 h 623391"/>
              <a:gd name="connsiteX0" fmla="*/ 0 w 400954"/>
              <a:gd name="connsiteY0" fmla="*/ 217670 h 623391"/>
              <a:gd name="connsiteX1" fmla="*/ 6316 w 400954"/>
              <a:gd name="connsiteY1" fmla="*/ 575966 h 623391"/>
              <a:gd name="connsiteX2" fmla="*/ 17513 w 400954"/>
              <a:gd name="connsiteY2" fmla="*/ 568501 h 623391"/>
              <a:gd name="connsiteX3" fmla="*/ 17513 w 400954"/>
              <a:gd name="connsiteY3" fmla="*/ 568501 h 623391"/>
              <a:gd name="connsiteX4" fmla="*/ 62299 w 400954"/>
              <a:gd name="connsiteY4" fmla="*/ 572234 h 623391"/>
              <a:gd name="connsiteX5" fmla="*/ 88425 w 400954"/>
              <a:gd name="connsiteY5" fmla="*/ 575966 h 623391"/>
              <a:gd name="connsiteX6" fmla="*/ 308628 w 400954"/>
              <a:gd name="connsiteY6" fmla="*/ 568501 h 623391"/>
              <a:gd name="connsiteX7" fmla="*/ 360879 w 400954"/>
              <a:gd name="connsiteY7" fmla="*/ 572234 h 623391"/>
              <a:gd name="connsiteX8" fmla="*/ 383273 w 400954"/>
              <a:gd name="connsiteY8" fmla="*/ 579698 h 623391"/>
              <a:gd name="connsiteX9" fmla="*/ 394469 w 400954"/>
              <a:gd name="connsiteY9" fmla="*/ 583430 h 623391"/>
              <a:gd name="connsiteX10" fmla="*/ 394469 w 400954"/>
              <a:gd name="connsiteY10" fmla="*/ 31058 h 623391"/>
              <a:gd name="connsiteX11" fmla="*/ 398202 w 400954"/>
              <a:gd name="connsiteY11" fmla="*/ 1200 h 623391"/>
              <a:gd name="connsiteX12" fmla="*/ 375808 w 400954"/>
              <a:gd name="connsiteY12" fmla="*/ 16129 h 623391"/>
              <a:gd name="connsiteX13" fmla="*/ 349682 w 400954"/>
              <a:gd name="connsiteY13" fmla="*/ 27326 h 623391"/>
              <a:gd name="connsiteX14" fmla="*/ 327289 w 400954"/>
              <a:gd name="connsiteY14" fmla="*/ 49719 h 623391"/>
              <a:gd name="connsiteX15" fmla="*/ 304895 w 400954"/>
              <a:gd name="connsiteY15" fmla="*/ 64648 h 623391"/>
              <a:gd name="connsiteX16" fmla="*/ 297431 w 400954"/>
              <a:gd name="connsiteY16" fmla="*/ 72113 h 623391"/>
              <a:gd name="connsiteX17" fmla="*/ 286234 w 400954"/>
              <a:gd name="connsiteY17" fmla="*/ 75845 h 623391"/>
              <a:gd name="connsiteX18" fmla="*/ 263841 w 400954"/>
              <a:gd name="connsiteY18" fmla="*/ 94506 h 623391"/>
              <a:gd name="connsiteX19" fmla="*/ 237715 w 400954"/>
              <a:gd name="connsiteY19" fmla="*/ 101971 h 623391"/>
              <a:gd name="connsiteX20" fmla="*/ 226518 w 400954"/>
              <a:gd name="connsiteY20" fmla="*/ 109435 h 623391"/>
              <a:gd name="connsiteX21" fmla="*/ 204125 w 400954"/>
              <a:gd name="connsiteY21" fmla="*/ 116900 h 623391"/>
              <a:gd name="connsiteX22" fmla="*/ 192928 w 400954"/>
              <a:gd name="connsiteY22" fmla="*/ 120632 h 623391"/>
              <a:gd name="connsiteX23" fmla="*/ 159338 w 400954"/>
              <a:gd name="connsiteY23" fmla="*/ 135561 h 623391"/>
              <a:gd name="connsiteX24" fmla="*/ 148141 w 400954"/>
              <a:gd name="connsiteY24" fmla="*/ 139293 h 623391"/>
              <a:gd name="connsiteX25" fmla="*/ 80961 w 400954"/>
              <a:gd name="connsiteY25" fmla="*/ 143025 h 623391"/>
              <a:gd name="connsiteX26" fmla="*/ 66032 w 400954"/>
              <a:gd name="connsiteY26" fmla="*/ 161687 h 623391"/>
              <a:gd name="connsiteX27" fmla="*/ 51103 w 400954"/>
              <a:gd name="connsiteY27" fmla="*/ 176616 h 623391"/>
              <a:gd name="connsiteX28" fmla="*/ 39906 w 400954"/>
              <a:gd name="connsiteY28" fmla="*/ 202741 h 623391"/>
              <a:gd name="connsiteX29" fmla="*/ 32442 w 400954"/>
              <a:gd name="connsiteY29" fmla="*/ 210206 h 623391"/>
              <a:gd name="connsiteX30" fmla="*/ 0 w 400954"/>
              <a:gd name="connsiteY30" fmla="*/ 217670 h 623391"/>
              <a:gd name="connsiteX0" fmla="*/ 8756 w 394638"/>
              <a:gd name="connsiteY0" fmla="*/ 207622 h 623391"/>
              <a:gd name="connsiteX1" fmla="*/ 0 w 394638"/>
              <a:gd name="connsiteY1" fmla="*/ 575966 h 623391"/>
              <a:gd name="connsiteX2" fmla="*/ 11197 w 394638"/>
              <a:gd name="connsiteY2" fmla="*/ 568501 h 623391"/>
              <a:gd name="connsiteX3" fmla="*/ 11197 w 394638"/>
              <a:gd name="connsiteY3" fmla="*/ 568501 h 623391"/>
              <a:gd name="connsiteX4" fmla="*/ 55983 w 394638"/>
              <a:gd name="connsiteY4" fmla="*/ 572234 h 623391"/>
              <a:gd name="connsiteX5" fmla="*/ 82109 w 394638"/>
              <a:gd name="connsiteY5" fmla="*/ 575966 h 623391"/>
              <a:gd name="connsiteX6" fmla="*/ 302312 w 394638"/>
              <a:gd name="connsiteY6" fmla="*/ 568501 h 623391"/>
              <a:gd name="connsiteX7" fmla="*/ 354563 w 394638"/>
              <a:gd name="connsiteY7" fmla="*/ 572234 h 623391"/>
              <a:gd name="connsiteX8" fmla="*/ 376957 w 394638"/>
              <a:gd name="connsiteY8" fmla="*/ 579698 h 623391"/>
              <a:gd name="connsiteX9" fmla="*/ 388153 w 394638"/>
              <a:gd name="connsiteY9" fmla="*/ 583430 h 623391"/>
              <a:gd name="connsiteX10" fmla="*/ 388153 w 394638"/>
              <a:gd name="connsiteY10" fmla="*/ 31058 h 623391"/>
              <a:gd name="connsiteX11" fmla="*/ 391886 w 394638"/>
              <a:gd name="connsiteY11" fmla="*/ 1200 h 623391"/>
              <a:gd name="connsiteX12" fmla="*/ 369492 w 394638"/>
              <a:gd name="connsiteY12" fmla="*/ 16129 h 623391"/>
              <a:gd name="connsiteX13" fmla="*/ 343366 w 394638"/>
              <a:gd name="connsiteY13" fmla="*/ 27326 h 623391"/>
              <a:gd name="connsiteX14" fmla="*/ 320973 w 394638"/>
              <a:gd name="connsiteY14" fmla="*/ 49719 h 623391"/>
              <a:gd name="connsiteX15" fmla="*/ 298579 w 394638"/>
              <a:gd name="connsiteY15" fmla="*/ 64648 h 623391"/>
              <a:gd name="connsiteX16" fmla="*/ 291115 w 394638"/>
              <a:gd name="connsiteY16" fmla="*/ 72113 h 623391"/>
              <a:gd name="connsiteX17" fmla="*/ 279918 w 394638"/>
              <a:gd name="connsiteY17" fmla="*/ 75845 h 623391"/>
              <a:gd name="connsiteX18" fmla="*/ 257525 w 394638"/>
              <a:gd name="connsiteY18" fmla="*/ 94506 h 623391"/>
              <a:gd name="connsiteX19" fmla="*/ 231399 w 394638"/>
              <a:gd name="connsiteY19" fmla="*/ 101971 h 623391"/>
              <a:gd name="connsiteX20" fmla="*/ 220202 w 394638"/>
              <a:gd name="connsiteY20" fmla="*/ 109435 h 623391"/>
              <a:gd name="connsiteX21" fmla="*/ 197809 w 394638"/>
              <a:gd name="connsiteY21" fmla="*/ 116900 h 623391"/>
              <a:gd name="connsiteX22" fmla="*/ 186612 w 394638"/>
              <a:gd name="connsiteY22" fmla="*/ 120632 h 623391"/>
              <a:gd name="connsiteX23" fmla="*/ 153022 w 394638"/>
              <a:gd name="connsiteY23" fmla="*/ 135561 h 623391"/>
              <a:gd name="connsiteX24" fmla="*/ 141825 w 394638"/>
              <a:gd name="connsiteY24" fmla="*/ 139293 h 623391"/>
              <a:gd name="connsiteX25" fmla="*/ 74645 w 394638"/>
              <a:gd name="connsiteY25" fmla="*/ 143025 h 623391"/>
              <a:gd name="connsiteX26" fmla="*/ 59716 w 394638"/>
              <a:gd name="connsiteY26" fmla="*/ 161687 h 623391"/>
              <a:gd name="connsiteX27" fmla="*/ 44787 w 394638"/>
              <a:gd name="connsiteY27" fmla="*/ 176616 h 623391"/>
              <a:gd name="connsiteX28" fmla="*/ 33590 w 394638"/>
              <a:gd name="connsiteY28" fmla="*/ 202741 h 623391"/>
              <a:gd name="connsiteX29" fmla="*/ 26126 w 394638"/>
              <a:gd name="connsiteY29" fmla="*/ 210206 h 623391"/>
              <a:gd name="connsiteX30" fmla="*/ 8756 w 394638"/>
              <a:gd name="connsiteY30" fmla="*/ 207622 h 623391"/>
              <a:gd name="connsiteX0" fmla="*/ 3732 w 394638"/>
              <a:gd name="connsiteY0" fmla="*/ 207622 h 623391"/>
              <a:gd name="connsiteX1" fmla="*/ 0 w 394638"/>
              <a:gd name="connsiteY1" fmla="*/ 575966 h 623391"/>
              <a:gd name="connsiteX2" fmla="*/ 11197 w 394638"/>
              <a:gd name="connsiteY2" fmla="*/ 568501 h 623391"/>
              <a:gd name="connsiteX3" fmla="*/ 11197 w 394638"/>
              <a:gd name="connsiteY3" fmla="*/ 568501 h 623391"/>
              <a:gd name="connsiteX4" fmla="*/ 55983 w 394638"/>
              <a:gd name="connsiteY4" fmla="*/ 572234 h 623391"/>
              <a:gd name="connsiteX5" fmla="*/ 82109 w 394638"/>
              <a:gd name="connsiteY5" fmla="*/ 575966 h 623391"/>
              <a:gd name="connsiteX6" fmla="*/ 302312 w 394638"/>
              <a:gd name="connsiteY6" fmla="*/ 568501 h 623391"/>
              <a:gd name="connsiteX7" fmla="*/ 354563 w 394638"/>
              <a:gd name="connsiteY7" fmla="*/ 572234 h 623391"/>
              <a:gd name="connsiteX8" fmla="*/ 376957 w 394638"/>
              <a:gd name="connsiteY8" fmla="*/ 579698 h 623391"/>
              <a:gd name="connsiteX9" fmla="*/ 388153 w 394638"/>
              <a:gd name="connsiteY9" fmla="*/ 583430 h 623391"/>
              <a:gd name="connsiteX10" fmla="*/ 388153 w 394638"/>
              <a:gd name="connsiteY10" fmla="*/ 31058 h 623391"/>
              <a:gd name="connsiteX11" fmla="*/ 391886 w 394638"/>
              <a:gd name="connsiteY11" fmla="*/ 1200 h 623391"/>
              <a:gd name="connsiteX12" fmla="*/ 369492 w 394638"/>
              <a:gd name="connsiteY12" fmla="*/ 16129 h 623391"/>
              <a:gd name="connsiteX13" fmla="*/ 343366 w 394638"/>
              <a:gd name="connsiteY13" fmla="*/ 27326 h 623391"/>
              <a:gd name="connsiteX14" fmla="*/ 320973 w 394638"/>
              <a:gd name="connsiteY14" fmla="*/ 49719 h 623391"/>
              <a:gd name="connsiteX15" fmla="*/ 298579 w 394638"/>
              <a:gd name="connsiteY15" fmla="*/ 64648 h 623391"/>
              <a:gd name="connsiteX16" fmla="*/ 291115 w 394638"/>
              <a:gd name="connsiteY16" fmla="*/ 72113 h 623391"/>
              <a:gd name="connsiteX17" fmla="*/ 279918 w 394638"/>
              <a:gd name="connsiteY17" fmla="*/ 75845 h 623391"/>
              <a:gd name="connsiteX18" fmla="*/ 257525 w 394638"/>
              <a:gd name="connsiteY18" fmla="*/ 94506 h 623391"/>
              <a:gd name="connsiteX19" fmla="*/ 231399 w 394638"/>
              <a:gd name="connsiteY19" fmla="*/ 101971 h 623391"/>
              <a:gd name="connsiteX20" fmla="*/ 220202 w 394638"/>
              <a:gd name="connsiteY20" fmla="*/ 109435 h 623391"/>
              <a:gd name="connsiteX21" fmla="*/ 197809 w 394638"/>
              <a:gd name="connsiteY21" fmla="*/ 116900 h 623391"/>
              <a:gd name="connsiteX22" fmla="*/ 186612 w 394638"/>
              <a:gd name="connsiteY22" fmla="*/ 120632 h 623391"/>
              <a:gd name="connsiteX23" fmla="*/ 153022 w 394638"/>
              <a:gd name="connsiteY23" fmla="*/ 135561 h 623391"/>
              <a:gd name="connsiteX24" fmla="*/ 141825 w 394638"/>
              <a:gd name="connsiteY24" fmla="*/ 139293 h 623391"/>
              <a:gd name="connsiteX25" fmla="*/ 74645 w 394638"/>
              <a:gd name="connsiteY25" fmla="*/ 143025 h 623391"/>
              <a:gd name="connsiteX26" fmla="*/ 59716 w 394638"/>
              <a:gd name="connsiteY26" fmla="*/ 161687 h 623391"/>
              <a:gd name="connsiteX27" fmla="*/ 44787 w 394638"/>
              <a:gd name="connsiteY27" fmla="*/ 176616 h 623391"/>
              <a:gd name="connsiteX28" fmla="*/ 33590 w 394638"/>
              <a:gd name="connsiteY28" fmla="*/ 202741 h 623391"/>
              <a:gd name="connsiteX29" fmla="*/ 26126 w 394638"/>
              <a:gd name="connsiteY29" fmla="*/ 210206 h 623391"/>
              <a:gd name="connsiteX30" fmla="*/ 3732 w 394638"/>
              <a:gd name="connsiteY30" fmla="*/ 207622 h 623391"/>
              <a:gd name="connsiteX0" fmla="*/ 3732 w 394638"/>
              <a:gd name="connsiteY0" fmla="*/ 207622 h 623391"/>
              <a:gd name="connsiteX1" fmla="*/ 0 w 394638"/>
              <a:gd name="connsiteY1" fmla="*/ 575966 h 623391"/>
              <a:gd name="connsiteX2" fmla="*/ 11197 w 394638"/>
              <a:gd name="connsiteY2" fmla="*/ 568501 h 623391"/>
              <a:gd name="connsiteX3" fmla="*/ 11197 w 394638"/>
              <a:gd name="connsiteY3" fmla="*/ 568501 h 623391"/>
              <a:gd name="connsiteX4" fmla="*/ 55983 w 394638"/>
              <a:gd name="connsiteY4" fmla="*/ 572234 h 623391"/>
              <a:gd name="connsiteX5" fmla="*/ 82109 w 394638"/>
              <a:gd name="connsiteY5" fmla="*/ 575966 h 623391"/>
              <a:gd name="connsiteX6" fmla="*/ 302312 w 394638"/>
              <a:gd name="connsiteY6" fmla="*/ 568501 h 623391"/>
              <a:gd name="connsiteX7" fmla="*/ 354563 w 394638"/>
              <a:gd name="connsiteY7" fmla="*/ 572234 h 623391"/>
              <a:gd name="connsiteX8" fmla="*/ 376957 w 394638"/>
              <a:gd name="connsiteY8" fmla="*/ 579698 h 623391"/>
              <a:gd name="connsiteX9" fmla="*/ 388153 w 394638"/>
              <a:gd name="connsiteY9" fmla="*/ 583430 h 623391"/>
              <a:gd name="connsiteX10" fmla="*/ 388153 w 394638"/>
              <a:gd name="connsiteY10" fmla="*/ 31058 h 623391"/>
              <a:gd name="connsiteX11" fmla="*/ 391886 w 394638"/>
              <a:gd name="connsiteY11" fmla="*/ 1200 h 623391"/>
              <a:gd name="connsiteX12" fmla="*/ 369492 w 394638"/>
              <a:gd name="connsiteY12" fmla="*/ 16129 h 623391"/>
              <a:gd name="connsiteX13" fmla="*/ 343366 w 394638"/>
              <a:gd name="connsiteY13" fmla="*/ 27326 h 623391"/>
              <a:gd name="connsiteX14" fmla="*/ 320973 w 394638"/>
              <a:gd name="connsiteY14" fmla="*/ 49719 h 623391"/>
              <a:gd name="connsiteX15" fmla="*/ 298579 w 394638"/>
              <a:gd name="connsiteY15" fmla="*/ 64648 h 623391"/>
              <a:gd name="connsiteX16" fmla="*/ 291115 w 394638"/>
              <a:gd name="connsiteY16" fmla="*/ 72113 h 623391"/>
              <a:gd name="connsiteX17" fmla="*/ 279918 w 394638"/>
              <a:gd name="connsiteY17" fmla="*/ 75845 h 623391"/>
              <a:gd name="connsiteX18" fmla="*/ 257525 w 394638"/>
              <a:gd name="connsiteY18" fmla="*/ 94506 h 623391"/>
              <a:gd name="connsiteX19" fmla="*/ 231399 w 394638"/>
              <a:gd name="connsiteY19" fmla="*/ 101971 h 623391"/>
              <a:gd name="connsiteX20" fmla="*/ 220202 w 394638"/>
              <a:gd name="connsiteY20" fmla="*/ 109435 h 623391"/>
              <a:gd name="connsiteX21" fmla="*/ 197809 w 394638"/>
              <a:gd name="connsiteY21" fmla="*/ 116900 h 623391"/>
              <a:gd name="connsiteX22" fmla="*/ 186612 w 394638"/>
              <a:gd name="connsiteY22" fmla="*/ 120632 h 623391"/>
              <a:gd name="connsiteX23" fmla="*/ 153022 w 394638"/>
              <a:gd name="connsiteY23" fmla="*/ 135561 h 623391"/>
              <a:gd name="connsiteX24" fmla="*/ 141825 w 394638"/>
              <a:gd name="connsiteY24" fmla="*/ 139293 h 623391"/>
              <a:gd name="connsiteX25" fmla="*/ 74645 w 394638"/>
              <a:gd name="connsiteY25" fmla="*/ 143025 h 623391"/>
              <a:gd name="connsiteX26" fmla="*/ 59716 w 394638"/>
              <a:gd name="connsiteY26" fmla="*/ 161687 h 623391"/>
              <a:gd name="connsiteX27" fmla="*/ 44787 w 394638"/>
              <a:gd name="connsiteY27" fmla="*/ 176616 h 623391"/>
              <a:gd name="connsiteX28" fmla="*/ 33590 w 394638"/>
              <a:gd name="connsiteY28" fmla="*/ 202741 h 623391"/>
              <a:gd name="connsiteX29" fmla="*/ 26126 w 394638"/>
              <a:gd name="connsiteY29" fmla="*/ 210206 h 623391"/>
              <a:gd name="connsiteX30" fmla="*/ 3732 w 394638"/>
              <a:gd name="connsiteY30" fmla="*/ 207622 h 623391"/>
              <a:gd name="connsiteX0" fmla="*/ 3732 w 394638"/>
              <a:gd name="connsiteY0" fmla="*/ 207622 h 623391"/>
              <a:gd name="connsiteX1" fmla="*/ 0 w 394638"/>
              <a:gd name="connsiteY1" fmla="*/ 575966 h 623391"/>
              <a:gd name="connsiteX2" fmla="*/ 11197 w 394638"/>
              <a:gd name="connsiteY2" fmla="*/ 568501 h 623391"/>
              <a:gd name="connsiteX3" fmla="*/ 11197 w 394638"/>
              <a:gd name="connsiteY3" fmla="*/ 568501 h 623391"/>
              <a:gd name="connsiteX4" fmla="*/ 55983 w 394638"/>
              <a:gd name="connsiteY4" fmla="*/ 572234 h 623391"/>
              <a:gd name="connsiteX5" fmla="*/ 82109 w 394638"/>
              <a:gd name="connsiteY5" fmla="*/ 575966 h 623391"/>
              <a:gd name="connsiteX6" fmla="*/ 354563 w 394638"/>
              <a:gd name="connsiteY6" fmla="*/ 572234 h 623391"/>
              <a:gd name="connsiteX7" fmla="*/ 376957 w 394638"/>
              <a:gd name="connsiteY7" fmla="*/ 579698 h 623391"/>
              <a:gd name="connsiteX8" fmla="*/ 388153 w 394638"/>
              <a:gd name="connsiteY8" fmla="*/ 583430 h 623391"/>
              <a:gd name="connsiteX9" fmla="*/ 388153 w 394638"/>
              <a:gd name="connsiteY9" fmla="*/ 31058 h 623391"/>
              <a:gd name="connsiteX10" fmla="*/ 391886 w 394638"/>
              <a:gd name="connsiteY10" fmla="*/ 1200 h 623391"/>
              <a:gd name="connsiteX11" fmla="*/ 369492 w 394638"/>
              <a:gd name="connsiteY11" fmla="*/ 16129 h 623391"/>
              <a:gd name="connsiteX12" fmla="*/ 343366 w 394638"/>
              <a:gd name="connsiteY12" fmla="*/ 27326 h 623391"/>
              <a:gd name="connsiteX13" fmla="*/ 320973 w 394638"/>
              <a:gd name="connsiteY13" fmla="*/ 49719 h 623391"/>
              <a:gd name="connsiteX14" fmla="*/ 298579 w 394638"/>
              <a:gd name="connsiteY14" fmla="*/ 64648 h 623391"/>
              <a:gd name="connsiteX15" fmla="*/ 291115 w 394638"/>
              <a:gd name="connsiteY15" fmla="*/ 72113 h 623391"/>
              <a:gd name="connsiteX16" fmla="*/ 279918 w 394638"/>
              <a:gd name="connsiteY16" fmla="*/ 75845 h 623391"/>
              <a:gd name="connsiteX17" fmla="*/ 257525 w 394638"/>
              <a:gd name="connsiteY17" fmla="*/ 94506 h 623391"/>
              <a:gd name="connsiteX18" fmla="*/ 231399 w 394638"/>
              <a:gd name="connsiteY18" fmla="*/ 101971 h 623391"/>
              <a:gd name="connsiteX19" fmla="*/ 220202 w 394638"/>
              <a:gd name="connsiteY19" fmla="*/ 109435 h 623391"/>
              <a:gd name="connsiteX20" fmla="*/ 197809 w 394638"/>
              <a:gd name="connsiteY20" fmla="*/ 116900 h 623391"/>
              <a:gd name="connsiteX21" fmla="*/ 186612 w 394638"/>
              <a:gd name="connsiteY21" fmla="*/ 120632 h 623391"/>
              <a:gd name="connsiteX22" fmla="*/ 153022 w 394638"/>
              <a:gd name="connsiteY22" fmla="*/ 135561 h 623391"/>
              <a:gd name="connsiteX23" fmla="*/ 141825 w 394638"/>
              <a:gd name="connsiteY23" fmla="*/ 139293 h 623391"/>
              <a:gd name="connsiteX24" fmla="*/ 74645 w 394638"/>
              <a:gd name="connsiteY24" fmla="*/ 143025 h 623391"/>
              <a:gd name="connsiteX25" fmla="*/ 59716 w 394638"/>
              <a:gd name="connsiteY25" fmla="*/ 161687 h 623391"/>
              <a:gd name="connsiteX26" fmla="*/ 44787 w 394638"/>
              <a:gd name="connsiteY26" fmla="*/ 176616 h 623391"/>
              <a:gd name="connsiteX27" fmla="*/ 33590 w 394638"/>
              <a:gd name="connsiteY27" fmla="*/ 202741 h 623391"/>
              <a:gd name="connsiteX28" fmla="*/ 26126 w 394638"/>
              <a:gd name="connsiteY28" fmla="*/ 210206 h 623391"/>
              <a:gd name="connsiteX29" fmla="*/ 3732 w 394638"/>
              <a:gd name="connsiteY29" fmla="*/ 207622 h 623391"/>
              <a:gd name="connsiteX0" fmla="*/ 3732 w 394638"/>
              <a:gd name="connsiteY0" fmla="*/ 207622 h 621053"/>
              <a:gd name="connsiteX1" fmla="*/ 0 w 394638"/>
              <a:gd name="connsiteY1" fmla="*/ 575966 h 621053"/>
              <a:gd name="connsiteX2" fmla="*/ 11197 w 394638"/>
              <a:gd name="connsiteY2" fmla="*/ 568501 h 621053"/>
              <a:gd name="connsiteX3" fmla="*/ 11197 w 394638"/>
              <a:gd name="connsiteY3" fmla="*/ 568501 h 621053"/>
              <a:gd name="connsiteX4" fmla="*/ 55983 w 394638"/>
              <a:gd name="connsiteY4" fmla="*/ 572234 h 621053"/>
              <a:gd name="connsiteX5" fmla="*/ 82109 w 394638"/>
              <a:gd name="connsiteY5" fmla="*/ 575966 h 621053"/>
              <a:gd name="connsiteX6" fmla="*/ 354563 w 394638"/>
              <a:gd name="connsiteY6" fmla="*/ 572234 h 621053"/>
              <a:gd name="connsiteX7" fmla="*/ 388153 w 394638"/>
              <a:gd name="connsiteY7" fmla="*/ 583430 h 621053"/>
              <a:gd name="connsiteX8" fmla="*/ 388153 w 394638"/>
              <a:gd name="connsiteY8" fmla="*/ 31058 h 621053"/>
              <a:gd name="connsiteX9" fmla="*/ 391886 w 394638"/>
              <a:gd name="connsiteY9" fmla="*/ 1200 h 621053"/>
              <a:gd name="connsiteX10" fmla="*/ 369492 w 394638"/>
              <a:gd name="connsiteY10" fmla="*/ 16129 h 621053"/>
              <a:gd name="connsiteX11" fmla="*/ 343366 w 394638"/>
              <a:gd name="connsiteY11" fmla="*/ 27326 h 621053"/>
              <a:gd name="connsiteX12" fmla="*/ 320973 w 394638"/>
              <a:gd name="connsiteY12" fmla="*/ 49719 h 621053"/>
              <a:gd name="connsiteX13" fmla="*/ 298579 w 394638"/>
              <a:gd name="connsiteY13" fmla="*/ 64648 h 621053"/>
              <a:gd name="connsiteX14" fmla="*/ 291115 w 394638"/>
              <a:gd name="connsiteY14" fmla="*/ 72113 h 621053"/>
              <a:gd name="connsiteX15" fmla="*/ 279918 w 394638"/>
              <a:gd name="connsiteY15" fmla="*/ 75845 h 621053"/>
              <a:gd name="connsiteX16" fmla="*/ 257525 w 394638"/>
              <a:gd name="connsiteY16" fmla="*/ 94506 h 621053"/>
              <a:gd name="connsiteX17" fmla="*/ 231399 w 394638"/>
              <a:gd name="connsiteY17" fmla="*/ 101971 h 621053"/>
              <a:gd name="connsiteX18" fmla="*/ 220202 w 394638"/>
              <a:gd name="connsiteY18" fmla="*/ 109435 h 621053"/>
              <a:gd name="connsiteX19" fmla="*/ 197809 w 394638"/>
              <a:gd name="connsiteY19" fmla="*/ 116900 h 621053"/>
              <a:gd name="connsiteX20" fmla="*/ 186612 w 394638"/>
              <a:gd name="connsiteY20" fmla="*/ 120632 h 621053"/>
              <a:gd name="connsiteX21" fmla="*/ 153022 w 394638"/>
              <a:gd name="connsiteY21" fmla="*/ 135561 h 621053"/>
              <a:gd name="connsiteX22" fmla="*/ 141825 w 394638"/>
              <a:gd name="connsiteY22" fmla="*/ 139293 h 621053"/>
              <a:gd name="connsiteX23" fmla="*/ 74645 w 394638"/>
              <a:gd name="connsiteY23" fmla="*/ 143025 h 621053"/>
              <a:gd name="connsiteX24" fmla="*/ 59716 w 394638"/>
              <a:gd name="connsiteY24" fmla="*/ 161687 h 621053"/>
              <a:gd name="connsiteX25" fmla="*/ 44787 w 394638"/>
              <a:gd name="connsiteY25" fmla="*/ 176616 h 621053"/>
              <a:gd name="connsiteX26" fmla="*/ 33590 w 394638"/>
              <a:gd name="connsiteY26" fmla="*/ 202741 h 621053"/>
              <a:gd name="connsiteX27" fmla="*/ 26126 w 394638"/>
              <a:gd name="connsiteY27" fmla="*/ 210206 h 621053"/>
              <a:gd name="connsiteX28" fmla="*/ 3732 w 394638"/>
              <a:gd name="connsiteY28" fmla="*/ 207622 h 621053"/>
              <a:gd name="connsiteX0" fmla="*/ 3732 w 394638"/>
              <a:gd name="connsiteY0" fmla="*/ 207622 h 621177"/>
              <a:gd name="connsiteX1" fmla="*/ 0 w 394638"/>
              <a:gd name="connsiteY1" fmla="*/ 575966 h 621177"/>
              <a:gd name="connsiteX2" fmla="*/ 11197 w 394638"/>
              <a:gd name="connsiteY2" fmla="*/ 568501 h 621177"/>
              <a:gd name="connsiteX3" fmla="*/ 11197 w 394638"/>
              <a:gd name="connsiteY3" fmla="*/ 568501 h 621177"/>
              <a:gd name="connsiteX4" fmla="*/ 55983 w 394638"/>
              <a:gd name="connsiteY4" fmla="*/ 572234 h 621177"/>
              <a:gd name="connsiteX5" fmla="*/ 354563 w 394638"/>
              <a:gd name="connsiteY5" fmla="*/ 572234 h 621177"/>
              <a:gd name="connsiteX6" fmla="*/ 388153 w 394638"/>
              <a:gd name="connsiteY6" fmla="*/ 583430 h 621177"/>
              <a:gd name="connsiteX7" fmla="*/ 388153 w 394638"/>
              <a:gd name="connsiteY7" fmla="*/ 31058 h 621177"/>
              <a:gd name="connsiteX8" fmla="*/ 391886 w 394638"/>
              <a:gd name="connsiteY8" fmla="*/ 1200 h 621177"/>
              <a:gd name="connsiteX9" fmla="*/ 369492 w 394638"/>
              <a:gd name="connsiteY9" fmla="*/ 16129 h 621177"/>
              <a:gd name="connsiteX10" fmla="*/ 343366 w 394638"/>
              <a:gd name="connsiteY10" fmla="*/ 27326 h 621177"/>
              <a:gd name="connsiteX11" fmla="*/ 320973 w 394638"/>
              <a:gd name="connsiteY11" fmla="*/ 49719 h 621177"/>
              <a:gd name="connsiteX12" fmla="*/ 298579 w 394638"/>
              <a:gd name="connsiteY12" fmla="*/ 64648 h 621177"/>
              <a:gd name="connsiteX13" fmla="*/ 291115 w 394638"/>
              <a:gd name="connsiteY13" fmla="*/ 72113 h 621177"/>
              <a:gd name="connsiteX14" fmla="*/ 279918 w 394638"/>
              <a:gd name="connsiteY14" fmla="*/ 75845 h 621177"/>
              <a:gd name="connsiteX15" fmla="*/ 257525 w 394638"/>
              <a:gd name="connsiteY15" fmla="*/ 94506 h 621177"/>
              <a:gd name="connsiteX16" fmla="*/ 231399 w 394638"/>
              <a:gd name="connsiteY16" fmla="*/ 101971 h 621177"/>
              <a:gd name="connsiteX17" fmla="*/ 220202 w 394638"/>
              <a:gd name="connsiteY17" fmla="*/ 109435 h 621177"/>
              <a:gd name="connsiteX18" fmla="*/ 197809 w 394638"/>
              <a:gd name="connsiteY18" fmla="*/ 116900 h 621177"/>
              <a:gd name="connsiteX19" fmla="*/ 186612 w 394638"/>
              <a:gd name="connsiteY19" fmla="*/ 120632 h 621177"/>
              <a:gd name="connsiteX20" fmla="*/ 153022 w 394638"/>
              <a:gd name="connsiteY20" fmla="*/ 135561 h 621177"/>
              <a:gd name="connsiteX21" fmla="*/ 141825 w 394638"/>
              <a:gd name="connsiteY21" fmla="*/ 139293 h 621177"/>
              <a:gd name="connsiteX22" fmla="*/ 74645 w 394638"/>
              <a:gd name="connsiteY22" fmla="*/ 143025 h 621177"/>
              <a:gd name="connsiteX23" fmla="*/ 59716 w 394638"/>
              <a:gd name="connsiteY23" fmla="*/ 161687 h 621177"/>
              <a:gd name="connsiteX24" fmla="*/ 44787 w 394638"/>
              <a:gd name="connsiteY24" fmla="*/ 176616 h 621177"/>
              <a:gd name="connsiteX25" fmla="*/ 33590 w 394638"/>
              <a:gd name="connsiteY25" fmla="*/ 202741 h 621177"/>
              <a:gd name="connsiteX26" fmla="*/ 26126 w 394638"/>
              <a:gd name="connsiteY26" fmla="*/ 210206 h 621177"/>
              <a:gd name="connsiteX27" fmla="*/ 3732 w 394638"/>
              <a:gd name="connsiteY27" fmla="*/ 207622 h 621177"/>
              <a:gd name="connsiteX0" fmla="*/ 3732 w 394638"/>
              <a:gd name="connsiteY0" fmla="*/ 207622 h 621301"/>
              <a:gd name="connsiteX1" fmla="*/ 0 w 394638"/>
              <a:gd name="connsiteY1" fmla="*/ 575966 h 621301"/>
              <a:gd name="connsiteX2" fmla="*/ 11197 w 394638"/>
              <a:gd name="connsiteY2" fmla="*/ 568501 h 621301"/>
              <a:gd name="connsiteX3" fmla="*/ 11197 w 394638"/>
              <a:gd name="connsiteY3" fmla="*/ 568501 h 621301"/>
              <a:gd name="connsiteX4" fmla="*/ 354563 w 394638"/>
              <a:gd name="connsiteY4" fmla="*/ 572234 h 621301"/>
              <a:gd name="connsiteX5" fmla="*/ 388153 w 394638"/>
              <a:gd name="connsiteY5" fmla="*/ 583430 h 621301"/>
              <a:gd name="connsiteX6" fmla="*/ 388153 w 394638"/>
              <a:gd name="connsiteY6" fmla="*/ 31058 h 621301"/>
              <a:gd name="connsiteX7" fmla="*/ 391886 w 394638"/>
              <a:gd name="connsiteY7" fmla="*/ 1200 h 621301"/>
              <a:gd name="connsiteX8" fmla="*/ 369492 w 394638"/>
              <a:gd name="connsiteY8" fmla="*/ 16129 h 621301"/>
              <a:gd name="connsiteX9" fmla="*/ 343366 w 394638"/>
              <a:gd name="connsiteY9" fmla="*/ 27326 h 621301"/>
              <a:gd name="connsiteX10" fmla="*/ 320973 w 394638"/>
              <a:gd name="connsiteY10" fmla="*/ 49719 h 621301"/>
              <a:gd name="connsiteX11" fmla="*/ 298579 w 394638"/>
              <a:gd name="connsiteY11" fmla="*/ 64648 h 621301"/>
              <a:gd name="connsiteX12" fmla="*/ 291115 w 394638"/>
              <a:gd name="connsiteY12" fmla="*/ 72113 h 621301"/>
              <a:gd name="connsiteX13" fmla="*/ 279918 w 394638"/>
              <a:gd name="connsiteY13" fmla="*/ 75845 h 621301"/>
              <a:gd name="connsiteX14" fmla="*/ 257525 w 394638"/>
              <a:gd name="connsiteY14" fmla="*/ 94506 h 621301"/>
              <a:gd name="connsiteX15" fmla="*/ 231399 w 394638"/>
              <a:gd name="connsiteY15" fmla="*/ 101971 h 621301"/>
              <a:gd name="connsiteX16" fmla="*/ 220202 w 394638"/>
              <a:gd name="connsiteY16" fmla="*/ 109435 h 621301"/>
              <a:gd name="connsiteX17" fmla="*/ 197809 w 394638"/>
              <a:gd name="connsiteY17" fmla="*/ 116900 h 621301"/>
              <a:gd name="connsiteX18" fmla="*/ 186612 w 394638"/>
              <a:gd name="connsiteY18" fmla="*/ 120632 h 621301"/>
              <a:gd name="connsiteX19" fmla="*/ 153022 w 394638"/>
              <a:gd name="connsiteY19" fmla="*/ 135561 h 621301"/>
              <a:gd name="connsiteX20" fmla="*/ 141825 w 394638"/>
              <a:gd name="connsiteY20" fmla="*/ 139293 h 621301"/>
              <a:gd name="connsiteX21" fmla="*/ 74645 w 394638"/>
              <a:gd name="connsiteY21" fmla="*/ 143025 h 621301"/>
              <a:gd name="connsiteX22" fmla="*/ 59716 w 394638"/>
              <a:gd name="connsiteY22" fmla="*/ 161687 h 621301"/>
              <a:gd name="connsiteX23" fmla="*/ 44787 w 394638"/>
              <a:gd name="connsiteY23" fmla="*/ 176616 h 621301"/>
              <a:gd name="connsiteX24" fmla="*/ 33590 w 394638"/>
              <a:gd name="connsiteY24" fmla="*/ 202741 h 621301"/>
              <a:gd name="connsiteX25" fmla="*/ 26126 w 394638"/>
              <a:gd name="connsiteY25" fmla="*/ 210206 h 621301"/>
              <a:gd name="connsiteX26" fmla="*/ 3732 w 394638"/>
              <a:gd name="connsiteY26" fmla="*/ 207622 h 621301"/>
              <a:gd name="connsiteX0" fmla="*/ 3732 w 394638"/>
              <a:gd name="connsiteY0" fmla="*/ 207622 h 621301"/>
              <a:gd name="connsiteX1" fmla="*/ 0 w 394638"/>
              <a:gd name="connsiteY1" fmla="*/ 575966 h 621301"/>
              <a:gd name="connsiteX2" fmla="*/ 11197 w 394638"/>
              <a:gd name="connsiteY2" fmla="*/ 568501 h 621301"/>
              <a:gd name="connsiteX3" fmla="*/ 11197 w 394638"/>
              <a:gd name="connsiteY3" fmla="*/ 568501 h 621301"/>
              <a:gd name="connsiteX4" fmla="*/ 354563 w 394638"/>
              <a:gd name="connsiteY4" fmla="*/ 572234 h 621301"/>
              <a:gd name="connsiteX5" fmla="*/ 388153 w 394638"/>
              <a:gd name="connsiteY5" fmla="*/ 583430 h 621301"/>
              <a:gd name="connsiteX6" fmla="*/ 388153 w 394638"/>
              <a:gd name="connsiteY6" fmla="*/ 31058 h 621301"/>
              <a:gd name="connsiteX7" fmla="*/ 391886 w 394638"/>
              <a:gd name="connsiteY7" fmla="*/ 1200 h 621301"/>
              <a:gd name="connsiteX8" fmla="*/ 369492 w 394638"/>
              <a:gd name="connsiteY8" fmla="*/ 16129 h 621301"/>
              <a:gd name="connsiteX9" fmla="*/ 343366 w 394638"/>
              <a:gd name="connsiteY9" fmla="*/ 27326 h 621301"/>
              <a:gd name="connsiteX10" fmla="*/ 320973 w 394638"/>
              <a:gd name="connsiteY10" fmla="*/ 49719 h 621301"/>
              <a:gd name="connsiteX11" fmla="*/ 298579 w 394638"/>
              <a:gd name="connsiteY11" fmla="*/ 64648 h 621301"/>
              <a:gd name="connsiteX12" fmla="*/ 291115 w 394638"/>
              <a:gd name="connsiteY12" fmla="*/ 72113 h 621301"/>
              <a:gd name="connsiteX13" fmla="*/ 279918 w 394638"/>
              <a:gd name="connsiteY13" fmla="*/ 75845 h 621301"/>
              <a:gd name="connsiteX14" fmla="*/ 257525 w 394638"/>
              <a:gd name="connsiteY14" fmla="*/ 94506 h 621301"/>
              <a:gd name="connsiteX15" fmla="*/ 231399 w 394638"/>
              <a:gd name="connsiteY15" fmla="*/ 101971 h 621301"/>
              <a:gd name="connsiteX16" fmla="*/ 220202 w 394638"/>
              <a:gd name="connsiteY16" fmla="*/ 109435 h 621301"/>
              <a:gd name="connsiteX17" fmla="*/ 197809 w 394638"/>
              <a:gd name="connsiteY17" fmla="*/ 116900 h 621301"/>
              <a:gd name="connsiteX18" fmla="*/ 186612 w 394638"/>
              <a:gd name="connsiteY18" fmla="*/ 120632 h 621301"/>
              <a:gd name="connsiteX19" fmla="*/ 153022 w 394638"/>
              <a:gd name="connsiteY19" fmla="*/ 135561 h 621301"/>
              <a:gd name="connsiteX20" fmla="*/ 141825 w 394638"/>
              <a:gd name="connsiteY20" fmla="*/ 139293 h 621301"/>
              <a:gd name="connsiteX21" fmla="*/ 74645 w 394638"/>
              <a:gd name="connsiteY21" fmla="*/ 143025 h 621301"/>
              <a:gd name="connsiteX22" fmla="*/ 59716 w 394638"/>
              <a:gd name="connsiteY22" fmla="*/ 161687 h 621301"/>
              <a:gd name="connsiteX23" fmla="*/ 44787 w 394638"/>
              <a:gd name="connsiteY23" fmla="*/ 176616 h 621301"/>
              <a:gd name="connsiteX24" fmla="*/ 33590 w 394638"/>
              <a:gd name="connsiteY24" fmla="*/ 202741 h 621301"/>
              <a:gd name="connsiteX25" fmla="*/ 26126 w 394638"/>
              <a:gd name="connsiteY25" fmla="*/ 210206 h 621301"/>
              <a:gd name="connsiteX26" fmla="*/ 3732 w 394638"/>
              <a:gd name="connsiteY26" fmla="*/ 207622 h 621301"/>
              <a:gd name="connsiteX0" fmla="*/ 3732 w 394638"/>
              <a:gd name="connsiteY0" fmla="*/ 207622 h 621301"/>
              <a:gd name="connsiteX1" fmla="*/ 0 w 394638"/>
              <a:gd name="connsiteY1" fmla="*/ 575966 h 621301"/>
              <a:gd name="connsiteX2" fmla="*/ 11197 w 394638"/>
              <a:gd name="connsiteY2" fmla="*/ 568501 h 621301"/>
              <a:gd name="connsiteX3" fmla="*/ 11197 w 394638"/>
              <a:gd name="connsiteY3" fmla="*/ 568501 h 621301"/>
              <a:gd name="connsiteX4" fmla="*/ 354563 w 394638"/>
              <a:gd name="connsiteY4" fmla="*/ 572234 h 621301"/>
              <a:gd name="connsiteX5" fmla="*/ 388153 w 394638"/>
              <a:gd name="connsiteY5" fmla="*/ 583430 h 621301"/>
              <a:gd name="connsiteX6" fmla="*/ 388153 w 394638"/>
              <a:gd name="connsiteY6" fmla="*/ 31058 h 621301"/>
              <a:gd name="connsiteX7" fmla="*/ 391886 w 394638"/>
              <a:gd name="connsiteY7" fmla="*/ 1200 h 621301"/>
              <a:gd name="connsiteX8" fmla="*/ 369492 w 394638"/>
              <a:gd name="connsiteY8" fmla="*/ 16129 h 621301"/>
              <a:gd name="connsiteX9" fmla="*/ 343366 w 394638"/>
              <a:gd name="connsiteY9" fmla="*/ 27326 h 621301"/>
              <a:gd name="connsiteX10" fmla="*/ 320973 w 394638"/>
              <a:gd name="connsiteY10" fmla="*/ 49719 h 621301"/>
              <a:gd name="connsiteX11" fmla="*/ 298579 w 394638"/>
              <a:gd name="connsiteY11" fmla="*/ 64648 h 621301"/>
              <a:gd name="connsiteX12" fmla="*/ 291115 w 394638"/>
              <a:gd name="connsiteY12" fmla="*/ 72113 h 621301"/>
              <a:gd name="connsiteX13" fmla="*/ 279918 w 394638"/>
              <a:gd name="connsiteY13" fmla="*/ 75845 h 621301"/>
              <a:gd name="connsiteX14" fmla="*/ 257525 w 394638"/>
              <a:gd name="connsiteY14" fmla="*/ 94506 h 621301"/>
              <a:gd name="connsiteX15" fmla="*/ 231399 w 394638"/>
              <a:gd name="connsiteY15" fmla="*/ 101971 h 621301"/>
              <a:gd name="connsiteX16" fmla="*/ 220202 w 394638"/>
              <a:gd name="connsiteY16" fmla="*/ 109435 h 621301"/>
              <a:gd name="connsiteX17" fmla="*/ 197809 w 394638"/>
              <a:gd name="connsiteY17" fmla="*/ 116900 h 621301"/>
              <a:gd name="connsiteX18" fmla="*/ 186612 w 394638"/>
              <a:gd name="connsiteY18" fmla="*/ 120632 h 621301"/>
              <a:gd name="connsiteX19" fmla="*/ 153022 w 394638"/>
              <a:gd name="connsiteY19" fmla="*/ 135561 h 621301"/>
              <a:gd name="connsiteX20" fmla="*/ 141825 w 394638"/>
              <a:gd name="connsiteY20" fmla="*/ 139293 h 621301"/>
              <a:gd name="connsiteX21" fmla="*/ 74645 w 394638"/>
              <a:gd name="connsiteY21" fmla="*/ 143025 h 621301"/>
              <a:gd name="connsiteX22" fmla="*/ 59716 w 394638"/>
              <a:gd name="connsiteY22" fmla="*/ 161687 h 621301"/>
              <a:gd name="connsiteX23" fmla="*/ 44787 w 394638"/>
              <a:gd name="connsiteY23" fmla="*/ 176616 h 621301"/>
              <a:gd name="connsiteX24" fmla="*/ 33590 w 394638"/>
              <a:gd name="connsiteY24" fmla="*/ 202741 h 621301"/>
              <a:gd name="connsiteX25" fmla="*/ 26126 w 394638"/>
              <a:gd name="connsiteY25" fmla="*/ 210206 h 621301"/>
              <a:gd name="connsiteX26" fmla="*/ 3732 w 394638"/>
              <a:gd name="connsiteY26" fmla="*/ 207622 h 621301"/>
              <a:gd name="connsiteX0" fmla="*/ 3732 w 394638"/>
              <a:gd name="connsiteY0" fmla="*/ 207622 h 621301"/>
              <a:gd name="connsiteX1" fmla="*/ 0 w 394638"/>
              <a:gd name="connsiteY1" fmla="*/ 575966 h 621301"/>
              <a:gd name="connsiteX2" fmla="*/ 11197 w 394638"/>
              <a:gd name="connsiteY2" fmla="*/ 568501 h 621301"/>
              <a:gd name="connsiteX3" fmla="*/ 11197 w 394638"/>
              <a:gd name="connsiteY3" fmla="*/ 568501 h 621301"/>
              <a:gd name="connsiteX4" fmla="*/ 354563 w 394638"/>
              <a:gd name="connsiteY4" fmla="*/ 572234 h 621301"/>
              <a:gd name="connsiteX5" fmla="*/ 388153 w 394638"/>
              <a:gd name="connsiteY5" fmla="*/ 583430 h 621301"/>
              <a:gd name="connsiteX6" fmla="*/ 388153 w 394638"/>
              <a:gd name="connsiteY6" fmla="*/ 31058 h 621301"/>
              <a:gd name="connsiteX7" fmla="*/ 391886 w 394638"/>
              <a:gd name="connsiteY7" fmla="*/ 1200 h 621301"/>
              <a:gd name="connsiteX8" fmla="*/ 369492 w 394638"/>
              <a:gd name="connsiteY8" fmla="*/ 16129 h 621301"/>
              <a:gd name="connsiteX9" fmla="*/ 343366 w 394638"/>
              <a:gd name="connsiteY9" fmla="*/ 27326 h 621301"/>
              <a:gd name="connsiteX10" fmla="*/ 320973 w 394638"/>
              <a:gd name="connsiteY10" fmla="*/ 49719 h 621301"/>
              <a:gd name="connsiteX11" fmla="*/ 298579 w 394638"/>
              <a:gd name="connsiteY11" fmla="*/ 64648 h 621301"/>
              <a:gd name="connsiteX12" fmla="*/ 291115 w 394638"/>
              <a:gd name="connsiteY12" fmla="*/ 72113 h 621301"/>
              <a:gd name="connsiteX13" fmla="*/ 279918 w 394638"/>
              <a:gd name="connsiteY13" fmla="*/ 75845 h 621301"/>
              <a:gd name="connsiteX14" fmla="*/ 257525 w 394638"/>
              <a:gd name="connsiteY14" fmla="*/ 94506 h 621301"/>
              <a:gd name="connsiteX15" fmla="*/ 231399 w 394638"/>
              <a:gd name="connsiteY15" fmla="*/ 101971 h 621301"/>
              <a:gd name="connsiteX16" fmla="*/ 220202 w 394638"/>
              <a:gd name="connsiteY16" fmla="*/ 109435 h 621301"/>
              <a:gd name="connsiteX17" fmla="*/ 197809 w 394638"/>
              <a:gd name="connsiteY17" fmla="*/ 116900 h 621301"/>
              <a:gd name="connsiteX18" fmla="*/ 186612 w 394638"/>
              <a:gd name="connsiteY18" fmla="*/ 120632 h 621301"/>
              <a:gd name="connsiteX19" fmla="*/ 153022 w 394638"/>
              <a:gd name="connsiteY19" fmla="*/ 135561 h 621301"/>
              <a:gd name="connsiteX20" fmla="*/ 141825 w 394638"/>
              <a:gd name="connsiteY20" fmla="*/ 139293 h 621301"/>
              <a:gd name="connsiteX21" fmla="*/ 74645 w 394638"/>
              <a:gd name="connsiteY21" fmla="*/ 143025 h 621301"/>
              <a:gd name="connsiteX22" fmla="*/ 59716 w 394638"/>
              <a:gd name="connsiteY22" fmla="*/ 161687 h 621301"/>
              <a:gd name="connsiteX23" fmla="*/ 44787 w 394638"/>
              <a:gd name="connsiteY23" fmla="*/ 176616 h 621301"/>
              <a:gd name="connsiteX24" fmla="*/ 33590 w 394638"/>
              <a:gd name="connsiteY24" fmla="*/ 202741 h 621301"/>
              <a:gd name="connsiteX25" fmla="*/ 26126 w 394638"/>
              <a:gd name="connsiteY25" fmla="*/ 210206 h 621301"/>
              <a:gd name="connsiteX26" fmla="*/ 3732 w 394638"/>
              <a:gd name="connsiteY26" fmla="*/ 207622 h 621301"/>
              <a:gd name="connsiteX0" fmla="*/ 3732 w 394638"/>
              <a:gd name="connsiteY0" fmla="*/ 207622 h 621301"/>
              <a:gd name="connsiteX1" fmla="*/ 0 w 394638"/>
              <a:gd name="connsiteY1" fmla="*/ 575966 h 621301"/>
              <a:gd name="connsiteX2" fmla="*/ 11197 w 394638"/>
              <a:gd name="connsiteY2" fmla="*/ 568501 h 621301"/>
              <a:gd name="connsiteX3" fmla="*/ 11197 w 394638"/>
              <a:gd name="connsiteY3" fmla="*/ 568501 h 621301"/>
              <a:gd name="connsiteX4" fmla="*/ 354563 w 394638"/>
              <a:gd name="connsiteY4" fmla="*/ 572234 h 621301"/>
              <a:gd name="connsiteX5" fmla="*/ 388153 w 394638"/>
              <a:gd name="connsiteY5" fmla="*/ 583430 h 621301"/>
              <a:gd name="connsiteX6" fmla="*/ 388153 w 394638"/>
              <a:gd name="connsiteY6" fmla="*/ 31058 h 621301"/>
              <a:gd name="connsiteX7" fmla="*/ 391886 w 394638"/>
              <a:gd name="connsiteY7" fmla="*/ 1200 h 621301"/>
              <a:gd name="connsiteX8" fmla="*/ 369492 w 394638"/>
              <a:gd name="connsiteY8" fmla="*/ 16129 h 621301"/>
              <a:gd name="connsiteX9" fmla="*/ 343366 w 394638"/>
              <a:gd name="connsiteY9" fmla="*/ 27326 h 621301"/>
              <a:gd name="connsiteX10" fmla="*/ 320973 w 394638"/>
              <a:gd name="connsiteY10" fmla="*/ 49719 h 621301"/>
              <a:gd name="connsiteX11" fmla="*/ 298579 w 394638"/>
              <a:gd name="connsiteY11" fmla="*/ 64648 h 621301"/>
              <a:gd name="connsiteX12" fmla="*/ 291115 w 394638"/>
              <a:gd name="connsiteY12" fmla="*/ 72113 h 621301"/>
              <a:gd name="connsiteX13" fmla="*/ 279918 w 394638"/>
              <a:gd name="connsiteY13" fmla="*/ 75845 h 621301"/>
              <a:gd name="connsiteX14" fmla="*/ 257525 w 394638"/>
              <a:gd name="connsiteY14" fmla="*/ 94506 h 621301"/>
              <a:gd name="connsiteX15" fmla="*/ 231399 w 394638"/>
              <a:gd name="connsiteY15" fmla="*/ 101971 h 621301"/>
              <a:gd name="connsiteX16" fmla="*/ 220202 w 394638"/>
              <a:gd name="connsiteY16" fmla="*/ 109435 h 621301"/>
              <a:gd name="connsiteX17" fmla="*/ 197809 w 394638"/>
              <a:gd name="connsiteY17" fmla="*/ 116900 h 621301"/>
              <a:gd name="connsiteX18" fmla="*/ 186612 w 394638"/>
              <a:gd name="connsiteY18" fmla="*/ 120632 h 621301"/>
              <a:gd name="connsiteX19" fmla="*/ 153022 w 394638"/>
              <a:gd name="connsiteY19" fmla="*/ 135561 h 621301"/>
              <a:gd name="connsiteX20" fmla="*/ 141825 w 394638"/>
              <a:gd name="connsiteY20" fmla="*/ 139293 h 621301"/>
              <a:gd name="connsiteX21" fmla="*/ 74645 w 394638"/>
              <a:gd name="connsiteY21" fmla="*/ 143025 h 621301"/>
              <a:gd name="connsiteX22" fmla="*/ 59716 w 394638"/>
              <a:gd name="connsiteY22" fmla="*/ 161687 h 621301"/>
              <a:gd name="connsiteX23" fmla="*/ 44787 w 394638"/>
              <a:gd name="connsiteY23" fmla="*/ 176616 h 621301"/>
              <a:gd name="connsiteX24" fmla="*/ 33590 w 394638"/>
              <a:gd name="connsiteY24" fmla="*/ 202741 h 621301"/>
              <a:gd name="connsiteX25" fmla="*/ 26126 w 394638"/>
              <a:gd name="connsiteY25" fmla="*/ 210206 h 621301"/>
              <a:gd name="connsiteX26" fmla="*/ 3732 w 394638"/>
              <a:gd name="connsiteY26" fmla="*/ 207622 h 621301"/>
              <a:gd name="connsiteX0" fmla="*/ 3732 w 394638"/>
              <a:gd name="connsiteY0" fmla="*/ 207622 h 583430"/>
              <a:gd name="connsiteX1" fmla="*/ 0 w 394638"/>
              <a:gd name="connsiteY1" fmla="*/ 575966 h 583430"/>
              <a:gd name="connsiteX2" fmla="*/ 11197 w 394638"/>
              <a:gd name="connsiteY2" fmla="*/ 568501 h 583430"/>
              <a:gd name="connsiteX3" fmla="*/ 11197 w 394638"/>
              <a:gd name="connsiteY3" fmla="*/ 568501 h 583430"/>
              <a:gd name="connsiteX4" fmla="*/ 388153 w 394638"/>
              <a:gd name="connsiteY4" fmla="*/ 583430 h 583430"/>
              <a:gd name="connsiteX5" fmla="*/ 388153 w 394638"/>
              <a:gd name="connsiteY5" fmla="*/ 31058 h 583430"/>
              <a:gd name="connsiteX6" fmla="*/ 391886 w 394638"/>
              <a:gd name="connsiteY6" fmla="*/ 1200 h 583430"/>
              <a:gd name="connsiteX7" fmla="*/ 369492 w 394638"/>
              <a:gd name="connsiteY7" fmla="*/ 16129 h 583430"/>
              <a:gd name="connsiteX8" fmla="*/ 343366 w 394638"/>
              <a:gd name="connsiteY8" fmla="*/ 27326 h 583430"/>
              <a:gd name="connsiteX9" fmla="*/ 320973 w 394638"/>
              <a:gd name="connsiteY9" fmla="*/ 49719 h 583430"/>
              <a:gd name="connsiteX10" fmla="*/ 298579 w 394638"/>
              <a:gd name="connsiteY10" fmla="*/ 64648 h 583430"/>
              <a:gd name="connsiteX11" fmla="*/ 291115 w 394638"/>
              <a:gd name="connsiteY11" fmla="*/ 72113 h 583430"/>
              <a:gd name="connsiteX12" fmla="*/ 279918 w 394638"/>
              <a:gd name="connsiteY12" fmla="*/ 75845 h 583430"/>
              <a:gd name="connsiteX13" fmla="*/ 257525 w 394638"/>
              <a:gd name="connsiteY13" fmla="*/ 94506 h 583430"/>
              <a:gd name="connsiteX14" fmla="*/ 231399 w 394638"/>
              <a:gd name="connsiteY14" fmla="*/ 101971 h 583430"/>
              <a:gd name="connsiteX15" fmla="*/ 220202 w 394638"/>
              <a:gd name="connsiteY15" fmla="*/ 109435 h 583430"/>
              <a:gd name="connsiteX16" fmla="*/ 197809 w 394638"/>
              <a:gd name="connsiteY16" fmla="*/ 116900 h 583430"/>
              <a:gd name="connsiteX17" fmla="*/ 186612 w 394638"/>
              <a:gd name="connsiteY17" fmla="*/ 120632 h 583430"/>
              <a:gd name="connsiteX18" fmla="*/ 153022 w 394638"/>
              <a:gd name="connsiteY18" fmla="*/ 135561 h 583430"/>
              <a:gd name="connsiteX19" fmla="*/ 141825 w 394638"/>
              <a:gd name="connsiteY19" fmla="*/ 139293 h 583430"/>
              <a:gd name="connsiteX20" fmla="*/ 74645 w 394638"/>
              <a:gd name="connsiteY20" fmla="*/ 143025 h 583430"/>
              <a:gd name="connsiteX21" fmla="*/ 59716 w 394638"/>
              <a:gd name="connsiteY21" fmla="*/ 161687 h 583430"/>
              <a:gd name="connsiteX22" fmla="*/ 44787 w 394638"/>
              <a:gd name="connsiteY22" fmla="*/ 176616 h 583430"/>
              <a:gd name="connsiteX23" fmla="*/ 33590 w 394638"/>
              <a:gd name="connsiteY23" fmla="*/ 202741 h 583430"/>
              <a:gd name="connsiteX24" fmla="*/ 26126 w 394638"/>
              <a:gd name="connsiteY24" fmla="*/ 210206 h 583430"/>
              <a:gd name="connsiteX25" fmla="*/ 3732 w 394638"/>
              <a:gd name="connsiteY25" fmla="*/ 207622 h 583430"/>
              <a:gd name="connsiteX0" fmla="*/ 3732 w 394638"/>
              <a:gd name="connsiteY0" fmla="*/ 207622 h 583430"/>
              <a:gd name="connsiteX1" fmla="*/ 0 w 394638"/>
              <a:gd name="connsiteY1" fmla="*/ 575966 h 583430"/>
              <a:gd name="connsiteX2" fmla="*/ 11197 w 394638"/>
              <a:gd name="connsiteY2" fmla="*/ 568501 h 583430"/>
              <a:gd name="connsiteX3" fmla="*/ 388153 w 394638"/>
              <a:gd name="connsiteY3" fmla="*/ 583430 h 583430"/>
              <a:gd name="connsiteX4" fmla="*/ 388153 w 394638"/>
              <a:gd name="connsiteY4" fmla="*/ 31058 h 583430"/>
              <a:gd name="connsiteX5" fmla="*/ 391886 w 394638"/>
              <a:gd name="connsiteY5" fmla="*/ 1200 h 583430"/>
              <a:gd name="connsiteX6" fmla="*/ 369492 w 394638"/>
              <a:gd name="connsiteY6" fmla="*/ 16129 h 583430"/>
              <a:gd name="connsiteX7" fmla="*/ 343366 w 394638"/>
              <a:gd name="connsiteY7" fmla="*/ 27326 h 583430"/>
              <a:gd name="connsiteX8" fmla="*/ 320973 w 394638"/>
              <a:gd name="connsiteY8" fmla="*/ 49719 h 583430"/>
              <a:gd name="connsiteX9" fmla="*/ 298579 w 394638"/>
              <a:gd name="connsiteY9" fmla="*/ 64648 h 583430"/>
              <a:gd name="connsiteX10" fmla="*/ 291115 w 394638"/>
              <a:gd name="connsiteY10" fmla="*/ 72113 h 583430"/>
              <a:gd name="connsiteX11" fmla="*/ 279918 w 394638"/>
              <a:gd name="connsiteY11" fmla="*/ 75845 h 583430"/>
              <a:gd name="connsiteX12" fmla="*/ 257525 w 394638"/>
              <a:gd name="connsiteY12" fmla="*/ 94506 h 583430"/>
              <a:gd name="connsiteX13" fmla="*/ 231399 w 394638"/>
              <a:gd name="connsiteY13" fmla="*/ 101971 h 583430"/>
              <a:gd name="connsiteX14" fmla="*/ 220202 w 394638"/>
              <a:gd name="connsiteY14" fmla="*/ 109435 h 583430"/>
              <a:gd name="connsiteX15" fmla="*/ 197809 w 394638"/>
              <a:gd name="connsiteY15" fmla="*/ 116900 h 583430"/>
              <a:gd name="connsiteX16" fmla="*/ 186612 w 394638"/>
              <a:gd name="connsiteY16" fmla="*/ 120632 h 583430"/>
              <a:gd name="connsiteX17" fmla="*/ 153022 w 394638"/>
              <a:gd name="connsiteY17" fmla="*/ 135561 h 583430"/>
              <a:gd name="connsiteX18" fmla="*/ 141825 w 394638"/>
              <a:gd name="connsiteY18" fmla="*/ 139293 h 583430"/>
              <a:gd name="connsiteX19" fmla="*/ 74645 w 394638"/>
              <a:gd name="connsiteY19" fmla="*/ 143025 h 583430"/>
              <a:gd name="connsiteX20" fmla="*/ 59716 w 394638"/>
              <a:gd name="connsiteY20" fmla="*/ 161687 h 583430"/>
              <a:gd name="connsiteX21" fmla="*/ 44787 w 394638"/>
              <a:gd name="connsiteY21" fmla="*/ 176616 h 583430"/>
              <a:gd name="connsiteX22" fmla="*/ 33590 w 394638"/>
              <a:gd name="connsiteY22" fmla="*/ 202741 h 583430"/>
              <a:gd name="connsiteX23" fmla="*/ 26126 w 394638"/>
              <a:gd name="connsiteY23" fmla="*/ 210206 h 583430"/>
              <a:gd name="connsiteX24" fmla="*/ 3732 w 394638"/>
              <a:gd name="connsiteY24" fmla="*/ 207622 h 583430"/>
              <a:gd name="connsiteX0" fmla="*/ 3732 w 416767"/>
              <a:gd name="connsiteY0" fmla="*/ 207622 h 638346"/>
              <a:gd name="connsiteX1" fmla="*/ 0 w 416767"/>
              <a:gd name="connsiteY1" fmla="*/ 575966 h 638346"/>
              <a:gd name="connsiteX2" fmla="*/ 388153 w 416767"/>
              <a:gd name="connsiteY2" fmla="*/ 583430 h 638346"/>
              <a:gd name="connsiteX3" fmla="*/ 388153 w 416767"/>
              <a:gd name="connsiteY3" fmla="*/ 31058 h 638346"/>
              <a:gd name="connsiteX4" fmla="*/ 391886 w 416767"/>
              <a:gd name="connsiteY4" fmla="*/ 1200 h 638346"/>
              <a:gd name="connsiteX5" fmla="*/ 369492 w 416767"/>
              <a:gd name="connsiteY5" fmla="*/ 16129 h 638346"/>
              <a:gd name="connsiteX6" fmla="*/ 343366 w 416767"/>
              <a:gd name="connsiteY6" fmla="*/ 27326 h 638346"/>
              <a:gd name="connsiteX7" fmla="*/ 320973 w 416767"/>
              <a:gd name="connsiteY7" fmla="*/ 49719 h 638346"/>
              <a:gd name="connsiteX8" fmla="*/ 298579 w 416767"/>
              <a:gd name="connsiteY8" fmla="*/ 64648 h 638346"/>
              <a:gd name="connsiteX9" fmla="*/ 291115 w 416767"/>
              <a:gd name="connsiteY9" fmla="*/ 72113 h 638346"/>
              <a:gd name="connsiteX10" fmla="*/ 279918 w 416767"/>
              <a:gd name="connsiteY10" fmla="*/ 75845 h 638346"/>
              <a:gd name="connsiteX11" fmla="*/ 257525 w 416767"/>
              <a:gd name="connsiteY11" fmla="*/ 94506 h 638346"/>
              <a:gd name="connsiteX12" fmla="*/ 231399 w 416767"/>
              <a:gd name="connsiteY12" fmla="*/ 101971 h 638346"/>
              <a:gd name="connsiteX13" fmla="*/ 220202 w 416767"/>
              <a:gd name="connsiteY13" fmla="*/ 109435 h 638346"/>
              <a:gd name="connsiteX14" fmla="*/ 197809 w 416767"/>
              <a:gd name="connsiteY14" fmla="*/ 116900 h 638346"/>
              <a:gd name="connsiteX15" fmla="*/ 186612 w 416767"/>
              <a:gd name="connsiteY15" fmla="*/ 120632 h 638346"/>
              <a:gd name="connsiteX16" fmla="*/ 153022 w 416767"/>
              <a:gd name="connsiteY16" fmla="*/ 135561 h 638346"/>
              <a:gd name="connsiteX17" fmla="*/ 141825 w 416767"/>
              <a:gd name="connsiteY17" fmla="*/ 139293 h 638346"/>
              <a:gd name="connsiteX18" fmla="*/ 74645 w 416767"/>
              <a:gd name="connsiteY18" fmla="*/ 143025 h 638346"/>
              <a:gd name="connsiteX19" fmla="*/ 59716 w 416767"/>
              <a:gd name="connsiteY19" fmla="*/ 161687 h 638346"/>
              <a:gd name="connsiteX20" fmla="*/ 44787 w 416767"/>
              <a:gd name="connsiteY20" fmla="*/ 176616 h 638346"/>
              <a:gd name="connsiteX21" fmla="*/ 33590 w 416767"/>
              <a:gd name="connsiteY21" fmla="*/ 202741 h 638346"/>
              <a:gd name="connsiteX22" fmla="*/ 26126 w 416767"/>
              <a:gd name="connsiteY22" fmla="*/ 210206 h 638346"/>
              <a:gd name="connsiteX23" fmla="*/ 3732 w 416767"/>
              <a:gd name="connsiteY23" fmla="*/ 207622 h 638346"/>
              <a:gd name="connsiteX0" fmla="*/ 3732 w 421232"/>
              <a:gd name="connsiteY0" fmla="*/ 207622 h 606023"/>
              <a:gd name="connsiteX1" fmla="*/ 0 w 421232"/>
              <a:gd name="connsiteY1" fmla="*/ 575966 h 606023"/>
              <a:gd name="connsiteX2" fmla="*/ 388153 w 421232"/>
              <a:gd name="connsiteY2" fmla="*/ 583430 h 606023"/>
              <a:gd name="connsiteX3" fmla="*/ 388153 w 421232"/>
              <a:gd name="connsiteY3" fmla="*/ 31058 h 606023"/>
              <a:gd name="connsiteX4" fmla="*/ 391886 w 421232"/>
              <a:gd name="connsiteY4" fmla="*/ 1200 h 606023"/>
              <a:gd name="connsiteX5" fmla="*/ 369492 w 421232"/>
              <a:gd name="connsiteY5" fmla="*/ 16129 h 606023"/>
              <a:gd name="connsiteX6" fmla="*/ 343366 w 421232"/>
              <a:gd name="connsiteY6" fmla="*/ 27326 h 606023"/>
              <a:gd name="connsiteX7" fmla="*/ 320973 w 421232"/>
              <a:gd name="connsiteY7" fmla="*/ 49719 h 606023"/>
              <a:gd name="connsiteX8" fmla="*/ 298579 w 421232"/>
              <a:gd name="connsiteY8" fmla="*/ 64648 h 606023"/>
              <a:gd name="connsiteX9" fmla="*/ 291115 w 421232"/>
              <a:gd name="connsiteY9" fmla="*/ 72113 h 606023"/>
              <a:gd name="connsiteX10" fmla="*/ 279918 w 421232"/>
              <a:gd name="connsiteY10" fmla="*/ 75845 h 606023"/>
              <a:gd name="connsiteX11" fmla="*/ 257525 w 421232"/>
              <a:gd name="connsiteY11" fmla="*/ 94506 h 606023"/>
              <a:gd name="connsiteX12" fmla="*/ 231399 w 421232"/>
              <a:gd name="connsiteY12" fmla="*/ 101971 h 606023"/>
              <a:gd name="connsiteX13" fmla="*/ 220202 w 421232"/>
              <a:gd name="connsiteY13" fmla="*/ 109435 h 606023"/>
              <a:gd name="connsiteX14" fmla="*/ 197809 w 421232"/>
              <a:gd name="connsiteY14" fmla="*/ 116900 h 606023"/>
              <a:gd name="connsiteX15" fmla="*/ 186612 w 421232"/>
              <a:gd name="connsiteY15" fmla="*/ 120632 h 606023"/>
              <a:gd name="connsiteX16" fmla="*/ 153022 w 421232"/>
              <a:gd name="connsiteY16" fmla="*/ 135561 h 606023"/>
              <a:gd name="connsiteX17" fmla="*/ 141825 w 421232"/>
              <a:gd name="connsiteY17" fmla="*/ 139293 h 606023"/>
              <a:gd name="connsiteX18" fmla="*/ 74645 w 421232"/>
              <a:gd name="connsiteY18" fmla="*/ 143025 h 606023"/>
              <a:gd name="connsiteX19" fmla="*/ 59716 w 421232"/>
              <a:gd name="connsiteY19" fmla="*/ 161687 h 606023"/>
              <a:gd name="connsiteX20" fmla="*/ 44787 w 421232"/>
              <a:gd name="connsiteY20" fmla="*/ 176616 h 606023"/>
              <a:gd name="connsiteX21" fmla="*/ 33590 w 421232"/>
              <a:gd name="connsiteY21" fmla="*/ 202741 h 606023"/>
              <a:gd name="connsiteX22" fmla="*/ 26126 w 421232"/>
              <a:gd name="connsiteY22" fmla="*/ 210206 h 606023"/>
              <a:gd name="connsiteX23" fmla="*/ 3732 w 421232"/>
              <a:gd name="connsiteY23" fmla="*/ 207622 h 606023"/>
              <a:gd name="connsiteX0" fmla="*/ 3732 w 421232"/>
              <a:gd name="connsiteY0" fmla="*/ 207622 h 583430"/>
              <a:gd name="connsiteX1" fmla="*/ 0 w 421232"/>
              <a:gd name="connsiteY1" fmla="*/ 575966 h 583430"/>
              <a:gd name="connsiteX2" fmla="*/ 388153 w 421232"/>
              <a:gd name="connsiteY2" fmla="*/ 583430 h 583430"/>
              <a:gd name="connsiteX3" fmla="*/ 388153 w 421232"/>
              <a:gd name="connsiteY3" fmla="*/ 31058 h 583430"/>
              <a:gd name="connsiteX4" fmla="*/ 391886 w 421232"/>
              <a:gd name="connsiteY4" fmla="*/ 1200 h 583430"/>
              <a:gd name="connsiteX5" fmla="*/ 369492 w 421232"/>
              <a:gd name="connsiteY5" fmla="*/ 16129 h 583430"/>
              <a:gd name="connsiteX6" fmla="*/ 343366 w 421232"/>
              <a:gd name="connsiteY6" fmla="*/ 27326 h 583430"/>
              <a:gd name="connsiteX7" fmla="*/ 320973 w 421232"/>
              <a:gd name="connsiteY7" fmla="*/ 49719 h 583430"/>
              <a:gd name="connsiteX8" fmla="*/ 298579 w 421232"/>
              <a:gd name="connsiteY8" fmla="*/ 64648 h 583430"/>
              <a:gd name="connsiteX9" fmla="*/ 291115 w 421232"/>
              <a:gd name="connsiteY9" fmla="*/ 72113 h 583430"/>
              <a:gd name="connsiteX10" fmla="*/ 279918 w 421232"/>
              <a:gd name="connsiteY10" fmla="*/ 75845 h 583430"/>
              <a:gd name="connsiteX11" fmla="*/ 257525 w 421232"/>
              <a:gd name="connsiteY11" fmla="*/ 94506 h 583430"/>
              <a:gd name="connsiteX12" fmla="*/ 231399 w 421232"/>
              <a:gd name="connsiteY12" fmla="*/ 101971 h 583430"/>
              <a:gd name="connsiteX13" fmla="*/ 220202 w 421232"/>
              <a:gd name="connsiteY13" fmla="*/ 109435 h 583430"/>
              <a:gd name="connsiteX14" fmla="*/ 197809 w 421232"/>
              <a:gd name="connsiteY14" fmla="*/ 116900 h 583430"/>
              <a:gd name="connsiteX15" fmla="*/ 186612 w 421232"/>
              <a:gd name="connsiteY15" fmla="*/ 120632 h 583430"/>
              <a:gd name="connsiteX16" fmla="*/ 153022 w 421232"/>
              <a:gd name="connsiteY16" fmla="*/ 135561 h 583430"/>
              <a:gd name="connsiteX17" fmla="*/ 141825 w 421232"/>
              <a:gd name="connsiteY17" fmla="*/ 139293 h 583430"/>
              <a:gd name="connsiteX18" fmla="*/ 74645 w 421232"/>
              <a:gd name="connsiteY18" fmla="*/ 143025 h 583430"/>
              <a:gd name="connsiteX19" fmla="*/ 59716 w 421232"/>
              <a:gd name="connsiteY19" fmla="*/ 161687 h 583430"/>
              <a:gd name="connsiteX20" fmla="*/ 44787 w 421232"/>
              <a:gd name="connsiteY20" fmla="*/ 176616 h 583430"/>
              <a:gd name="connsiteX21" fmla="*/ 33590 w 421232"/>
              <a:gd name="connsiteY21" fmla="*/ 202741 h 583430"/>
              <a:gd name="connsiteX22" fmla="*/ 26126 w 421232"/>
              <a:gd name="connsiteY22" fmla="*/ 210206 h 583430"/>
              <a:gd name="connsiteX23" fmla="*/ 3732 w 421232"/>
              <a:gd name="connsiteY23" fmla="*/ 207622 h 583430"/>
              <a:gd name="connsiteX0" fmla="*/ 3732 w 394638"/>
              <a:gd name="connsiteY0" fmla="*/ 207622 h 639564"/>
              <a:gd name="connsiteX1" fmla="*/ 0 w 394638"/>
              <a:gd name="connsiteY1" fmla="*/ 575966 h 639564"/>
              <a:gd name="connsiteX2" fmla="*/ 388153 w 394638"/>
              <a:gd name="connsiteY2" fmla="*/ 583430 h 639564"/>
              <a:gd name="connsiteX3" fmla="*/ 388153 w 394638"/>
              <a:gd name="connsiteY3" fmla="*/ 31058 h 639564"/>
              <a:gd name="connsiteX4" fmla="*/ 391886 w 394638"/>
              <a:gd name="connsiteY4" fmla="*/ 1200 h 639564"/>
              <a:gd name="connsiteX5" fmla="*/ 369492 w 394638"/>
              <a:gd name="connsiteY5" fmla="*/ 16129 h 639564"/>
              <a:gd name="connsiteX6" fmla="*/ 343366 w 394638"/>
              <a:gd name="connsiteY6" fmla="*/ 27326 h 639564"/>
              <a:gd name="connsiteX7" fmla="*/ 320973 w 394638"/>
              <a:gd name="connsiteY7" fmla="*/ 49719 h 639564"/>
              <a:gd name="connsiteX8" fmla="*/ 298579 w 394638"/>
              <a:gd name="connsiteY8" fmla="*/ 64648 h 639564"/>
              <a:gd name="connsiteX9" fmla="*/ 291115 w 394638"/>
              <a:gd name="connsiteY9" fmla="*/ 72113 h 639564"/>
              <a:gd name="connsiteX10" fmla="*/ 279918 w 394638"/>
              <a:gd name="connsiteY10" fmla="*/ 75845 h 639564"/>
              <a:gd name="connsiteX11" fmla="*/ 257525 w 394638"/>
              <a:gd name="connsiteY11" fmla="*/ 94506 h 639564"/>
              <a:gd name="connsiteX12" fmla="*/ 231399 w 394638"/>
              <a:gd name="connsiteY12" fmla="*/ 101971 h 639564"/>
              <a:gd name="connsiteX13" fmla="*/ 220202 w 394638"/>
              <a:gd name="connsiteY13" fmla="*/ 109435 h 639564"/>
              <a:gd name="connsiteX14" fmla="*/ 197809 w 394638"/>
              <a:gd name="connsiteY14" fmla="*/ 116900 h 639564"/>
              <a:gd name="connsiteX15" fmla="*/ 186612 w 394638"/>
              <a:gd name="connsiteY15" fmla="*/ 120632 h 639564"/>
              <a:gd name="connsiteX16" fmla="*/ 153022 w 394638"/>
              <a:gd name="connsiteY16" fmla="*/ 135561 h 639564"/>
              <a:gd name="connsiteX17" fmla="*/ 141825 w 394638"/>
              <a:gd name="connsiteY17" fmla="*/ 139293 h 639564"/>
              <a:gd name="connsiteX18" fmla="*/ 74645 w 394638"/>
              <a:gd name="connsiteY18" fmla="*/ 143025 h 639564"/>
              <a:gd name="connsiteX19" fmla="*/ 59716 w 394638"/>
              <a:gd name="connsiteY19" fmla="*/ 161687 h 639564"/>
              <a:gd name="connsiteX20" fmla="*/ 44787 w 394638"/>
              <a:gd name="connsiteY20" fmla="*/ 176616 h 639564"/>
              <a:gd name="connsiteX21" fmla="*/ 33590 w 394638"/>
              <a:gd name="connsiteY21" fmla="*/ 202741 h 639564"/>
              <a:gd name="connsiteX22" fmla="*/ 26126 w 394638"/>
              <a:gd name="connsiteY22" fmla="*/ 210206 h 639564"/>
              <a:gd name="connsiteX23" fmla="*/ 3732 w 394638"/>
              <a:gd name="connsiteY23" fmla="*/ 207622 h 639564"/>
              <a:gd name="connsiteX0" fmla="*/ 3732 w 446246"/>
              <a:gd name="connsiteY0" fmla="*/ 207622 h 584346"/>
              <a:gd name="connsiteX1" fmla="*/ 0 w 446246"/>
              <a:gd name="connsiteY1" fmla="*/ 575966 h 584346"/>
              <a:gd name="connsiteX2" fmla="*/ 388153 w 446246"/>
              <a:gd name="connsiteY2" fmla="*/ 583430 h 584346"/>
              <a:gd name="connsiteX3" fmla="*/ 388153 w 446246"/>
              <a:gd name="connsiteY3" fmla="*/ 31058 h 584346"/>
              <a:gd name="connsiteX4" fmla="*/ 391886 w 446246"/>
              <a:gd name="connsiteY4" fmla="*/ 1200 h 584346"/>
              <a:gd name="connsiteX5" fmla="*/ 369492 w 446246"/>
              <a:gd name="connsiteY5" fmla="*/ 16129 h 584346"/>
              <a:gd name="connsiteX6" fmla="*/ 343366 w 446246"/>
              <a:gd name="connsiteY6" fmla="*/ 27326 h 584346"/>
              <a:gd name="connsiteX7" fmla="*/ 320973 w 446246"/>
              <a:gd name="connsiteY7" fmla="*/ 49719 h 584346"/>
              <a:gd name="connsiteX8" fmla="*/ 298579 w 446246"/>
              <a:gd name="connsiteY8" fmla="*/ 64648 h 584346"/>
              <a:gd name="connsiteX9" fmla="*/ 291115 w 446246"/>
              <a:gd name="connsiteY9" fmla="*/ 72113 h 584346"/>
              <a:gd name="connsiteX10" fmla="*/ 279918 w 446246"/>
              <a:gd name="connsiteY10" fmla="*/ 75845 h 584346"/>
              <a:gd name="connsiteX11" fmla="*/ 257525 w 446246"/>
              <a:gd name="connsiteY11" fmla="*/ 94506 h 584346"/>
              <a:gd name="connsiteX12" fmla="*/ 231399 w 446246"/>
              <a:gd name="connsiteY12" fmla="*/ 101971 h 584346"/>
              <a:gd name="connsiteX13" fmla="*/ 220202 w 446246"/>
              <a:gd name="connsiteY13" fmla="*/ 109435 h 584346"/>
              <a:gd name="connsiteX14" fmla="*/ 197809 w 446246"/>
              <a:gd name="connsiteY14" fmla="*/ 116900 h 584346"/>
              <a:gd name="connsiteX15" fmla="*/ 186612 w 446246"/>
              <a:gd name="connsiteY15" fmla="*/ 120632 h 584346"/>
              <a:gd name="connsiteX16" fmla="*/ 153022 w 446246"/>
              <a:gd name="connsiteY16" fmla="*/ 135561 h 584346"/>
              <a:gd name="connsiteX17" fmla="*/ 141825 w 446246"/>
              <a:gd name="connsiteY17" fmla="*/ 139293 h 584346"/>
              <a:gd name="connsiteX18" fmla="*/ 74645 w 446246"/>
              <a:gd name="connsiteY18" fmla="*/ 143025 h 584346"/>
              <a:gd name="connsiteX19" fmla="*/ 59716 w 446246"/>
              <a:gd name="connsiteY19" fmla="*/ 161687 h 584346"/>
              <a:gd name="connsiteX20" fmla="*/ 44787 w 446246"/>
              <a:gd name="connsiteY20" fmla="*/ 176616 h 584346"/>
              <a:gd name="connsiteX21" fmla="*/ 33590 w 446246"/>
              <a:gd name="connsiteY21" fmla="*/ 202741 h 584346"/>
              <a:gd name="connsiteX22" fmla="*/ 26126 w 446246"/>
              <a:gd name="connsiteY22" fmla="*/ 210206 h 584346"/>
              <a:gd name="connsiteX23" fmla="*/ 3732 w 446246"/>
              <a:gd name="connsiteY23" fmla="*/ 207622 h 584346"/>
              <a:gd name="connsiteX0" fmla="*/ 3732 w 452945"/>
              <a:gd name="connsiteY0" fmla="*/ 207622 h 584211"/>
              <a:gd name="connsiteX1" fmla="*/ 0 w 452945"/>
              <a:gd name="connsiteY1" fmla="*/ 575966 h 584211"/>
              <a:gd name="connsiteX2" fmla="*/ 388153 w 452945"/>
              <a:gd name="connsiteY2" fmla="*/ 583430 h 584211"/>
              <a:gd name="connsiteX3" fmla="*/ 388153 w 452945"/>
              <a:gd name="connsiteY3" fmla="*/ 31058 h 584211"/>
              <a:gd name="connsiteX4" fmla="*/ 391886 w 452945"/>
              <a:gd name="connsiteY4" fmla="*/ 1200 h 584211"/>
              <a:gd name="connsiteX5" fmla="*/ 369492 w 452945"/>
              <a:gd name="connsiteY5" fmla="*/ 16129 h 584211"/>
              <a:gd name="connsiteX6" fmla="*/ 343366 w 452945"/>
              <a:gd name="connsiteY6" fmla="*/ 27326 h 584211"/>
              <a:gd name="connsiteX7" fmla="*/ 320973 w 452945"/>
              <a:gd name="connsiteY7" fmla="*/ 49719 h 584211"/>
              <a:gd name="connsiteX8" fmla="*/ 298579 w 452945"/>
              <a:gd name="connsiteY8" fmla="*/ 64648 h 584211"/>
              <a:gd name="connsiteX9" fmla="*/ 291115 w 452945"/>
              <a:gd name="connsiteY9" fmla="*/ 72113 h 584211"/>
              <a:gd name="connsiteX10" fmla="*/ 279918 w 452945"/>
              <a:gd name="connsiteY10" fmla="*/ 75845 h 584211"/>
              <a:gd name="connsiteX11" fmla="*/ 257525 w 452945"/>
              <a:gd name="connsiteY11" fmla="*/ 94506 h 584211"/>
              <a:gd name="connsiteX12" fmla="*/ 231399 w 452945"/>
              <a:gd name="connsiteY12" fmla="*/ 101971 h 584211"/>
              <a:gd name="connsiteX13" fmla="*/ 220202 w 452945"/>
              <a:gd name="connsiteY13" fmla="*/ 109435 h 584211"/>
              <a:gd name="connsiteX14" fmla="*/ 197809 w 452945"/>
              <a:gd name="connsiteY14" fmla="*/ 116900 h 584211"/>
              <a:gd name="connsiteX15" fmla="*/ 186612 w 452945"/>
              <a:gd name="connsiteY15" fmla="*/ 120632 h 584211"/>
              <a:gd name="connsiteX16" fmla="*/ 153022 w 452945"/>
              <a:gd name="connsiteY16" fmla="*/ 135561 h 584211"/>
              <a:gd name="connsiteX17" fmla="*/ 141825 w 452945"/>
              <a:gd name="connsiteY17" fmla="*/ 139293 h 584211"/>
              <a:gd name="connsiteX18" fmla="*/ 74645 w 452945"/>
              <a:gd name="connsiteY18" fmla="*/ 143025 h 584211"/>
              <a:gd name="connsiteX19" fmla="*/ 59716 w 452945"/>
              <a:gd name="connsiteY19" fmla="*/ 161687 h 584211"/>
              <a:gd name="connsiteX20" fmla="*/ 44787 w 452945"/>
              <a:gd name="connsiteY20" fmla="*/ 176616 h 584211"/>
              <a:gd name="connsiteX21" fmla="*/ 33590 w 452945"/>
              <a:gd name="connsiteY21" fmla="*/ 202741 h 584211"/>
              <a:gd name="connsiteX22" fmla="*/ 26126 w 452945"/>
              <a:gd name="connsiteY22" fmla="*/ 210206 h 584211"/>
              <a:gd name="connsiteX23" fmla="*/ 3732 w 452945"/>
              <a:gd name="connsiteY23" fmla="*/ 207622 h 584211"/>
              <a:gd name="connsiteX0" fmla="*/ 3732 w 394889"/>
              <a:gd name="connsiteY0" fmla="*/ 207622 h 583431"/>
              <a:gd name="connsiteX1" fmla="*/ 0 w 394889"/>
              <a:gd name="connsiteY1" fmla="*/ 575966 h 583431"/>
              <a:gd name="connsiteX2" fmla="*/ 388153 w 394889"/>
              <a:gd name="connsiteY2" fmla="*/ 583430 h 583431"/>
              <a:gd name="connsiteX3" fmla="*/ 388153 w 394889"/>
              <a:gd name="connsiteY3" fmla="*/ 31058 h 583431"/>
              <a:gd name="connsiteX4" fmla="*/ 391886 w 394889"/>
              <a:gd name="connsiteY4" fmla="*/ 1200 h 583431"/>
              <a:gd name="connsiteX5" fmla="*/ 369492 w 394889"/>
              <a:gd name="connsiteY5" fmla="*/ 16129 h 583431"/>
              <a:gd name="connsiteX6" fmla="*/ 343366 w 394889"/>
              <a:gd name="connsiteY6" fmla="*/ 27326 h 583431"/>
              <a:gd name="connsiteX7" fmla="*/ 320973 w 394889"/>
              <a:gd name="connsiteY7" fmla="*/ 49719 h 583431"/>
              <a:gd name="connsiteX8" fmla="*/ 298579 w 394889"/>
              <a:gd name="connsiteY8" fmla="*/ 64648 h 583431"/>
              <a:gd name="connsiteX9" fmla="*/ 291115 w 394889"/>
              <a:gd name="connsiteY9" fmla="*/ 72113 h 583431"/>
              <a:gd name="connsiteX10" fmla="*/ 279918 w 394889"/>
              <a:gd name="connsiteY10" fmla="*/ 75845 h 583431"/>
              <a:gd name="connsiteX11" fmla="*/ 257525 w 394889"/>
              <a:gd name="connsiteY11" fmla="*/ 94506 h 583431"/>
              <a:gd name="connsiteX12" fmla="*/ 231399 w 394889"/>
              <a:gd name="connsiteY12" fmla="*/ 101971 h 583431"/>
              <a:gd name="connsiteX13" fmla="*/ 220202 w 394889"/>
              <a:gd name="connsiteY13" fmla="*/ 109435 h 583431"/>
              <a:gd name="connsiteX14" fmla="*/ 197809 w 394889"/>
              <a:gd name="connsiteY14" fmla="*/ 116900 h 583431"/>
              <a:gd name="connsiteX15" fmla="*/ 186612 w 394889"/>
              <a:gd name="connsiteY15" fmla="*/ 120632 h 583431"/>
              <a:gd name="connsiteX16" fmla="*/ 153022 w 394889"/>
              <a:gd name="connsiteY16" fmla="*/ 135561 h 583431"/>
              <a:gd name="connsiteX17" fmla="*/ 141825 w 394889"/>
              <a:gd name="connsiteY17" fmla="*/ 139293 h 583431"/>
              <a:gd name="connsiteX18" fmla="*/ 74645 w 394889"/>
              <a:gd name="connsiteY18" fmla="*/ 143025 h 583431"/>
              <a:gd name="connsiteX19" fmla="*/ 59716 w 394889"/>
              <a:gd name="connsiteY19" fmla="*/ 161687 h 583431"/>
              <a:gd name="connsiteX20" fmla="*/ 44787 w 394889"/>
              <a:gd name="connsiteY20" fmla="*/ 176616 h 583431"/>
              <a:gd name="connsiteX21" fmla="*/ 33590 w 394889"/>
              <a:gd name="connsiteY21" fmla="*/ 202741 h 583431"/>
              <a:gd name="connsiteX22" fmla="*/ 26126 w 394889"/>
              <a:gd name="connsiteY22" fmla="*/ 210206 h 583431"/>
              <a:gd name="connsiteX23" fmla="*/ 3732 w 394889"/>
              <a:gd name="connsiteY23" fmla="*/ 207622 h 583431"/>
              <a:gd name="connsiteX0" fmla="*/ 3732 w 394638"/>
              <a:gd name="connsiteY0" fmla="*/ 207622 h 578407"/>
              <a:gd name="connsiteX1" fmla="*/ 0 w 394638"/>
              <a:gd name="connsiteY1" fmla="*/ 575966 h 578407"/>
              <a:gd name="connsiteX2" fmla="*/ 368056 w 394638"/>
              <a:gd name="connsiteY2" fmla="*/ 578406 h 578407"/>
              <a:gd name="connsiteX3" fmla="*/ 388153 w 394638"/>
              <a:gd name="connsiteY3" fmla="*/ 31058 h 578407"/>
              <a:gd name="connsiteX4" fmla="*/ 391886 w 394638"/>
              <a:gd name="connsiteY4" fmla="*/ 1200 h 578407"/>
              <a:gd name="connsiteX5" fmla="*/ 369492 w 394638"/>
              <a:gd name="connsiteY5" fmla="*/ 16129 h 578407"/>
              <a:gd name="connsiteX6" fmla="*/ 343366 w 394638"/>
              <a:gd name="connsiteY6" fmla="*/ 27326 h 578407"/>
              <a:gd name="connsiteX7" fmla="*/ 320973 w 394638"/>
              <a:gd name="connsiteY7" fmla="*/ 49719 h 578407"/>
              <a:gd name="connsiteX8" fmla="*/ 298579 w 394638"/>
              <a:gd name="connsiteY8" fmla="*/ 64648 h 578407"/>
              <a:gd name="connsiteX9" fmla="*/ 291115 w 394638"/>
              <a:gd name="connsiteY9" fmla="*/ 72113 h 578407"/>
              <a:gd name="connsiteX10" fmla="*/ 279918 w 394638"/>
              <a:gd name="connsiteY10" fmla="*/ 75845 h 578407"/>
              <a:gd name="connsiteX11" fmla="*/ 257525 w 394638"/>
              <a:gd name="connsiteY11" fmla="*/ 94506 h 578407"/>
              <a:gd name="connsiteX12" fmla="*/ 231399 w 394638"/>
              <a:gd name="connsiteY12" fmla="*/ 101971 h 578407"/>
              <a:gd name="connsiteX13" fmla="*/ 220202 w 394638"/>
              <a:gd name="connsiteY13" fmla="*/ 109435 h 578407"/>
              <a:gd name="connsiteX14" fmla="*/ 197809 w 394638"/>
              <a:gd name="connsiteY14" fmla="*/ 116900 h 578407"/>
              <a:gd name="connsiteX15" fmla="*/ 186612 w 394638"/>
              <a:gd name="connsiteY15" fmla="*/ 120632 h 578407"/>
              <a:gd name="connsiteX16" fmla="*/ 153022 w 394638"/>
              <a:gd name="connsiteY16" fmla="*/ 135561 h 578407"/>
              <a:gd name="connsiteX17" fmla="*/ 141825 w 394638"/>
              <a:gd name="connsiteY17" fmla="*/ 139293 h 578407"/>
              <a:gd name="connsiteX18" fmla="*/ 74645 w 394638"/>
              <a:gd name="connsiteY18" fmla="*/ 143025 h 578407"/>
              <a:gd name="connsiteX19" fmla="*/ 59716 w 394638"/>
              <a:gd name="connsiteY19" fmla="*/ 161687 h 578407"/>
              <a:gd name="connsiteX20" fmla="*/ 44787 w 394638"/>
              <a:gd name="connsiteY20" fmla="*/ 176616 h 578407"/>
              <a:gd name="connsiteX21" fmla="*/ 33590 w 394638"/>
              <a:gd name="connsiteY21" fmla="*/ 202741 h 578407"/>
              <a:gd name="connsiteX22" fmla="*/ 26126 w 394638"/>
              <a:gd name="connsiteY22" fmla="*/ 210206 h 578407"/>
              <a:gd name="connsiteX23" fmla="*/ 3732 w 394638"/>
              <a:gd name="connsiteY23" fmla="*/ 207622 h 578407"/>
              <a:gd name="connsiteX0" fmla="*/ 3732 w 394638"/>
              <a:gd name="connsiteY0" fmla="*/ 207622 h 583431"/>
              <a:gd name="connsiteX1" fmla="*/ 0 w 394638"/>
              <a:gd name="connsiteY1" fmla="*/ 575966 h 583431"/>
              <a:gd name="connsiteX2" fmla="*/ 383129 w 394638"/>
              <a:gd name="connsiteY2" fmla="*/ 583430 h 583431"/>
              <a:gd name="connsiteX3" fmla="*/ 388153 w 394638"/>
              <a:gd name="connsiteY3" fmla="*/ 31058 h 583431"/>
              <a:gd name="connsiteX4" fmla="*/ 391886 w 394638"/>
              <a:gd name="connsiteY4" fmla="*/ 1200 h 583431"/>
              <a:gd name="connsiteX5" fmla="*/ 369492 w 394638"/>
              <a:gd name="connsiteY5" fmla="*/ 16129 h 583431"/>
              <a:gd name="connsiteX6" fmla="*/ 343366 w 394638"/>
              <a:gd name="connsiteY6" fmla="*/ 27326 h 583431"/>
              <a:gd name="connsiteX7" fmla="*/ 320973 w 394638"/>
              <a:gd name="connsiteY7" fmla="*/ 49719 h 583431"/>
              <a:gd name="connsiteX8" fmla="*/ 298579 w 394638"/>
              <a:gd name="connsiteY8" fmla="*/ 64648 h 583431"/>
              <a:gd name="connsiteX9" fmla="*/ 291115 w 394638"/>
              <a:gd name="connsiteY9" fmla="*/ 72113 h 583431"/>
              <a:gd name="connsiteX10" fmla="*/ 279918 w 394638"/>
              <a:gd name="connsiteY10" fmla="*/ 75845 h 583431"/>
              <a:gd name="connsiteX11" fmla="*/ 257525 w 394638"/>
              <a:gd name="connsiteY11" fmla="*/ 94506 h 583431"/>
              <a:gd name="connsiteX12" fmla="*/ 231399 w 394638"/>
              <a:gd name="connsiteY12" fmla="*/ 101971 h 583431"/>
              <a:gd name="connsiteX13" fmla="*/ 220202 w 394638"/>
              <a:gd name="connsiteY13" fmla="*/ 109435 h 583431"/>
              <a:gd name="connsiteX14" fmla="*/ 197809 w 394638"/>
              <a:gd name="connsiteY14" fmla="*/ 116900 h 583431"/>
              <a:gd name="connsiteX15" fmla="*/ 186612 w 394638"/>
              <a:gd name="connsiteY15" fmla="*/ 120632 h 583431"/>
              <a:gd name="connsiteX16" fmla="*/ 153022 w 394638"/>
              <a:gd name="connsiteY16" fmla="*/ 135561 h 583431"/>
              <a:gd name="connsiteX17" fmla="*/ 141825 w 394638"/>
              <a:gd name="connsiteY17" fmla="*/ 139293 h 583431"/>
              <a:gd name="connsiteX18" fmla="*/ 74645 w 394638"/>
              <a:gd name="connsiteY18" fmla="*/ 143025 h 583431"/>
              <a:gd name="connsiteX19" fmla="*/ 59716 w 394638"/>
              <a:gd name="connsiteY19" fmla="*/ 161687 h 583431"/>
              <a:gd name="connsiteX20" fmla="*/ 44787 w 394638"/>
              <a:gd name="connsiteY20" fmla="*/ 176616 h 583431"/>
              <a:gd name="connsiteX21" fmla="*/ 33590 w 394638"/>
              <a:gd name="connsiteY21" fmla="*/ 202741 h 583431"/>
              <a:gd name="connsiteX22" fmla="*/ 26126 w 394638"/>
              <a:gd name="connsiteY22" fmla="*/ 210206 h 583431"/>
              <a:gd name="connsiteX23" fmla="*/ 3732 w 394638"/>
              <a:gd name="connsiteY23" fmla="*/ 207622 h 583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4638" h="583431">
                <a:moveTo>
                  <a:pt x="3732" y="207622"/>
                </a:moveTo>
                <a:lnTo>
                  <a:pt x="0" y="575966"/>
                </a:lnTo>
                <a:lnTo>
                  <a:pt x="383129" y="583430"/>
                </a:lnTo>
                <a:cubicBezTo>
                  <a:pt x="398593" y="584377"/>
                  <a:pt x="387531" y="128096"/>
                  <a:pt x="388153" y="31058"/>
                </a:cubicBezTo>
                <a:cubicBezTo>
                  <a:pt x="388369" y="21030"/>
                  <a:pt x="399718" y="7466"/>
                  <a:pt x="391886" y="1200"/>
                </a:cubicBezTo>
                <a:cubicBezTo>
                  <a:pt x="384881" y="-4404"/>
                  <a:pt x="376957" y="11153"/>
                  <a:pt x="369492" y="16129"/>
                </a:cubicBezTo>
                <a:cubicBezTo>
                  <a:pt x="354026" y="26440"/>
                  <a:pt x="362648" y="22506"/>
                  <a:pt x="343366" y="27326"/>
                </a:cubicBezTo>
                <a:cubicBezTo>
                  <a:pt x="306965" y="51594"/>
                  <a:pt x="362640" y="12683"/>
                  <a:pt x="320973" y="49719"/>
                </a:cubicBezTo>
                <a:cubicBezTo>
                  <a:pt x="314268" y="55679"/>
                  <a:pt x="304922" y="58304"/>
                  <a:pt x="298579" y="64648"/>
                </a:cubicBezTo>
                <a:cubicBezTo>
                  <a:pt x="296091" y="67136"/>
                  <a:pt x="294132" y="70303"/>
                  <a:pt x="291115" y="72113"/>
                </a:cubicBezTo>
                <a:cubicBezTo>
                  <a:pt x="287741" y="74137"/>
                  <a:pt x="283650" y="74601"/>
                  <a:pt x="279918" y="75845"/>
                </a:cubicBezTo>
                <a:cubicBezTo>
                  <a:pt x="273192" y="82571"/>
                  <a:pt x="266618" y="90609"/>
                  <a:pt x="257525" y="94506"/>
                </a:cubicBezTo>
                <a:cubicBezTo>
                  <a:pt x="240789" y="101679"/>
                  <a:pt x="245921" y="94711"/>
                  <a:pt x="231399" y="101971"/>
                </a:cubicBezTo>
                <a:cubicBezTo>
                  <a:pt x="227387" y="103977"/>
                  <a:pt x="224301" y="107613"/>
                  <a:pt x="220202" y="109435"/>
                </a:cubicBezTo>
                <a:cubicBezTo>
                  <a:pt x="213012" y="112631"/>
                  <a:pt x="205273" y="114412"/>
                  <a:pt x="197809" y="116900"/>
                </a:cubicBezTo>
                <a:cubicBezTo>
                  <a:pt x="194077" y="118144"/>
                  <a:pt x="189886" y="118450"/>
                  <a:pt x="186612" y="120632"/>
                </a:cubicBezTo>
                <a:cubicBezTo>
                  <a:pt x="168869" y="132460"/>
                  <a:pt x="179669" y="126678"/>
                  <a:pt x="153022" y="135561"/>
                </a:cubicBezTo>
                <a:cubicBezTo>
                  <a:pt x="149290" y="136805"/>
                  <a:pt x="145753" y="139075"/>
                  <a:pt x="141825" y="139293"/>
                </a:cubicBezTo>
                <a:lnTo>
                  <a:pt x="74645" y="143025"/>
                </a:lnTo>
                <a:cubicBezTo>
                  <a:pt x="49233" y="168437"/>
                  <a:pt x="87965" y="128729"/>
                  <a:pt x="59716" y="161687"/>
                </a:cubicBezTo>
                <a:cubicBezTo>
                  <a:pt x="55136" y="167030"/>
                  <a:pt x="44787" y="176616"/>
                  <a:pt x="44787" y="176616"/>
                </a:cubicBezTo>
                <a:cubicBezTo>
                  <a:pt x="41038" y="191612"/>
                  <a:pt x="42964" y="191024"/>
                  <a:pt x="33590" y="202741"/>
                </a:cubicBezTo>
                <a:cubicBezTo>
                  <a:pt x="31392" y="205489"/>
                  <a:pt x="31102" y="209393"/>
                  <a:pt x="26126" y="210206"/>
                </a:cubicBezTo>
                <a:cubicBezTo>
                  <a:pt x="21150" y="211019"/>
                  <a:pt x="10168" y="196210"/>
                  <a:pt x="3732" y="207622"/>
                </a:cubicBezTo>
                <a:close/>
              </a:path>
            </a:pathLst>
          </a:custGeom>
          <a:solidFill>
            <a:srgbClr val="FFFF00">
              <a:alpha val="82000"/>
            </a:srgb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cxnSp>
        <p:nvCxnSpPr>
          <p:cNvPr id="25" name="Straight Connector 24"/>
          <p:cNvCxnSpPr/>
          <p:nvPr/>
        </p:nvCxnSpPr>
        <p:spPr bwMode="auto">
          <a:xfrm flipH="1" flipV="1">
            <a:off x="7019446" y="5836713"/>
            <a:ext cx="277241" cy="2393"/>
          </a:xfrm>
          <a:prstGeom prst="line">
            <a:avLst/>
          </a:prstGeom>
          <a:ln w="53975">
            <a:solidFill>
              <a:srgbClr val="FF0000"/>
            </a:solidFill>
            <a:prstDash val="solid"/>
            <a:tailEnd type="triangle" w="med" len="sm"/>
          </a:ln>
        </p:spPr>
      </p:cxnSp>
      <p:sp>
        <p:nvSpPr>
          <p:cNvPr id="35" name="Rectangular Callout 34"/>
          <p:cNvSpPr/>
          <p:nvPr/>
        </p:nvSpPr>
        <p:spPr>
          <a:xfrm>
            <a:off x="5321016" y="5456756"/>
            <a:ext cx="1332117" cy="311079"/>
          </a:xfrm>
          <a:prstGeom prst="wedgeRectCallout">
            <a:avLst>
              <a:gd name="adj1" fmla="val 70594"/>
              <a:gd name="adj2" fmla="val 70164"/>
            </a:avLst>
          </a:prstGeom>
          <a:solidFill>
            <a:sysClr val="windowText" lastClr="000000">
              <a:alpha val="51000"/>
            </a:sysClr>
          </a:solidFill>
          <a:ln w="12700" cap="flat" cmpd="sng" algn="ctr">
            <a:noFill/>
            <a:prstDash val="solid"/>
            <a:miter lim="800000"/>
          </a:ln>
          <a:effectLst/>
        </p:spPr>
        <p:txBody>
          <a:bodyPr rtlCol="0" anchor="ctr"/>
          <a:lstStyle/>
          <a:p>
            <a:pPr algn="ctr">
              <a:defRPr/>
            </a:pPr>
            <a:r>
              <a:rPr lang="zh-CN" altLang="en-US" sz="1400" b="1" kern="0" dirty="0">
                <a:solidFill>
                  <a:schemeClr val="bg1"/>
                </a:solidFill>
                <a:latin typeface="微软雅黑" panose="020B0503020204020204" pitchFamily="34" charset="-122"/>
                <a:ea typeface="微软雅黑" panose="020B0503020204020204" pitchFamily="34" charset="-122"/>
              </a:rPr>
              <a:t>可行决策域</a:t>
            </a:r>
          </a:p>
        </p:txBody>
      </p:sp>
      <p:grpSp>
        <p:nvGrpSpPr>
          <p:cNvPr id="2055" name="Group 2054"/>
          <p:cNvGrpSpPr/>
          <p:nvPr/>
        </p:nvGrpSpPr>
        <p:grpSpPr>
          <a:xfrm>
            <a:off x="6791753" y="4138622"/>
            <a:ext cx="277241" cy="1926086"/>
            <a:chOff x="5267752" y="4138622"/>
            <a:chExt cx="277241" cy="1926086"/>
          </a:xfrm>
        </p:grpSpPr>
        <p:cxnSp>
          <p:nvCxnSpPr>
            <p:cNvPr id="32" name="Straight Connector 31"/>
            <p:cNvCxnSpPr/>
            <p:nvPr/>
          </p:nvCxnSpPr>
          <p:spPr bwMode="auto">
            <a:xfrm flipV="1">
              <a:off x="5267752" y="6062315"/>
              <a:ext cx="277241" cy="2393"/>
            </a:xfrm>
            <a:prstGeom prst="line">
              <a:avLst/>
            </a:prstGeom>
            <a:ln w="53975">
              <a:solidFill>
                <a:srgbClr val="00B0F0"/>
              </a:solidFill>
              <a:prstDash val="solid"/>
              <a:tailEnd type="triangle" w="med" len="sm"/>
            </a:ln>
          </p:spPr>
        </p:cxnSp>
        <p:cxnSp>
          <p:nvCxnSpPr>
            <p:cNvPr id="36" name="Straight Connector 35"/>
            <p:cNvCxnSpPr/>
            <p:nvPr/>
          </p:nvCxnSpPr>
          <p:spPr bwMode="auto">
            <a:xfrm flipV="1">
              <a:off x="5267752" y="4138622"/>
              <a:ext cx="277241" cy="2393"/>
            </a:xfrm>
            <a:prstGeom prst="line">
              <a:avLst/>
            </a:prstGeom>
            <a:ln w="53975">
              <a:solidFill>
                <a:srgbClr val="00B0F0"/>
              </a:solidFill>
              <a:prstDash val="solid"/>
              <a:tailEnd type="triangle" w="med" len="sm"/>
            </a:ln>
          </p:spPr>
        </p:cxnSp>
      </p:grpSp>
      <p:sp>
        <p:nvSpPr>
          <p:cNvPr id="12" name="Rectangle 11"/>
          <p:cNvSpPr/>
          <p:nvPr/>
        </p:nvSpPr>
        <p:spPr>
          <a:xfrm>
            <a:off x="1802335" y="3214315"/>
            <a:ext cx="1654884" cy="646331"/>
          </a:xfrm>
          <a:prstGeom prst="rect">
            <a:avLst/>
          </a:prstGeom>
          <a:solidFill>
            <a:srgbClr val="FFFFCC"/>
          </a:solidFill>
          <a:ln w="22225">
            <a:solidFill>
              <a:schemeClr val="dk1">
                <a:shade val="50000"/>
              </a:schemeClr>
            </a:solidFill>
          </a:ln>
        </p:spPr>
        <p:txBody>
          <a:bodyPr wrap="square">
            <a:spAutoFit/>
          </a:bodyPr>
          <a:lstStyle/>
          <a:p>
            <a:pPr algn="ctr">
              <a:buNone/>
            </a:pPr>
            <a:r>
              <a:rPr lang="zh-CN" altLang="en-US" sz="1200" b="1" dirty="0">
                <a:ln/>
                <a:solidFill>
                  <a:srgbClr val="000000"/>
                </a:solidFill>
                <a:latin typeface="微软雅黑" panose="020B0503020204020204" pitchFamily="34" charset="-122"/>
                <a:ea typeface="微软雅黑" panose="020B0503020204020204" pitchFamily="34" charset="-122"/>
              </a:rPr>
              <a:t>实现对策略空间的所有可能决策点进行事前评估和风险度量</a:t>
            </a:r>
            <a:endParaRPr lang="en-US" altLang="zh-CN" sz="1200" b="1" dirty="0">
              <a:solidFill>
                <a:srgbClr val="000000"/>
              </a:solidFill>
              <a:latin typeface="微软雅黑" panose="020B0503020204020204" pitchFamily="34" charset="-122"/>
              <a:ea typeface="微软雅黑" panose="020B0503020204020204" pitchFamily="34" charset="-122"/>
            </a:endParaRPr>
          </a:p>
        </p:txBody>
      </p:sp>
      <p:grpSp>
        <p:nvGrpSpPr>
          <p:cNvPr id="2065" name="Group 2064"/>
          <p:cNvGrpSpPr/>
          <p:nvPr/>
        </p:nvGrpSpPr>
        <p:grpSpPr>
          <a:xfrm>
            <a:off x="1811186" y="4303107"/>
            <a:ext cx="1723549" cy="2058513"/>
            <a:chOff x="173710" y="4403040"/>
            <a:chExt cx="1723549" cy="2058513"/>
          </a:xfrm>
        </p:grpSpPr>
        <p:grpSp>
          <p:nvGrpSpPr>
            <p:cNvPr id="2062" name="Group 2061"/>
            <p:cNvGrpSpPr/>
            <p:nvPr/>
          </p:nvGrpSpPr>
          <p:grpSpPr>
            <a:xfrm>
              <a:off x="540645" y="4403040"/>
              <a:ext cx="739814" cy="516121"/>
              <a:chOff x="632946" y="3782128"/>
              <a:chExt cx="739814" cy="516121"/>
            </a:xfrm>
          </p:grpSpPr>
          <p:sp>
            <p:nvSpPr>
              <p:cNvPr id="39" name="Right Arrow 38"/>
              <p:cNvSpPr/>
              <p:nvPr/>
            </p:nvSpPr>
            <p:spPr bwMode="auto">
              <a:xfrm rot="5400000">
                <a:off x="756240" y="3695047"/>
                <a:ext cx="516121" cy="690283"/>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40" name="Rectangle 39"/>
              <p:cNvSpPr/>
              <p:nvPr/>
            </p:nvSpPr>
            <p:spPr>
              <a:xfrm>
                <a:off x="632946" y="3967617"/>
                <a:ext cx="739814" cy="307777"/>
              </a:xfrm>
              <a:prstGeom prst="rect">
                <a:avLst/>
              </a:prstGeom>
            </p:spPr>
            <p:txBody>
              <a:bodyPr wrap="square">
                <a:spAutoFit/>
              </a:bodyPr>
              <a:lstStyle/>
              <a:p>
                <a:pPr algn="ctr">
                  <a:buNone/>
                </a:pPr>
                <a:r>
                  <a:rPr lang="en-US" altLang="zh-CN" sz="1400" b="1" dirty="0">
                    <a:solidFill>
                      <a:schemeClr val="bg1"/>
                    </a:solidFill>
                    <a:latin typeface="微软雅黑" panose="020B0503020204020204" pitchFamily="34" charset="-122"/>
                    <a:ea typeface="微软雅黑" panose="020B0503020204020204" pitchFamily="34" charset="-122"/>
                  </a:rPr>
                  <a:t>OUT</a:t>
                </a:r>
                <a:endParaRPr lang="en-US" sz="1400" b="1" dirty="0">
                  <a:solidFill>
                    <a:schemeClr val="bg1"/>
                  </a:solidFill>
                  <a:latin typeface="微软雅黑" panose="020B0503020204020204" pitchFamily="34" charset="-122"/>
                  <a:ea typeface="微软雅黑" panose="020B0503020204020204" pitchFamily="34" charset="-122"/>
                </a:endParaRPr>
              </a:p>
            </p:txBody>
          </p:sp>
        </p:grpSp>
        <p:sp>
          <p:nvSpPr>
            <p:cNvPr id="45" name="Rectangle 44"/>
            <p:cNvSpPr/>
            <p:nvPr/>
          </p:nvSpPr>
          <p:spPr>
            <a:xfrm>
              <a:off x="173710" y="6061443"/>
              <a:ext cx="1723549" cy="400110"/>
            </a:xfrm>
            <a:prstGeom prst="rect">
              <a:avLst/>
            </a:prstGeom>
          </p:spPr>
          <p:txBody>
            <a:bodyPr wrap="none">
              <a:spAutoFit/>
            </a:bodyPr>
            <a:lstStyle/>
            <a:p>
              <a:pPr>
                <a:buNone/>
              </a:pPr>
              <a:r>
                <a:rPr lang="zh-CN" altLang="en-US" sz="2000" b="1" dirty="0">
                  <a:ln/>
                  <a:solidFill>
                    <a:srgbClr val="000000"/>
                  </a:solidFill>
                  <a:latin typeface="微软雅黑" panose="020B0503020204020204" pitchFamily="34" charset="-122"/>
                  <a:ea typeface="微软雅黑" panose="020B0503020204020204" pitchFamily="34" charset="-122"/>
                </a:rPr>
                <a:t>决策空间分析</a:t>
              </a:r>
              <a:endParaRPr lang="en-US" sz="2000" b="1" dirty="0">
                <a:solidFill>
                  <a:srgbClr val="000000"/>
                </a:solidFill>
                <a:latin typeface="微软雅黑" panose="020B0503020204020204" pitchFamily="34" charset="-122"/>
                <a:ea typeface="微软雅黑" panose="020B0503020204020204" pitchFamily="34" charset="-122"/>
              </a:endParaRPr>
            </a:p>
          </p:txBody>
        </p:sp>
        <p:pic>
          <p:nvPicPr>
            <p:cNvPr id="2052" name="Picture 4" descr="http://www.iconpng.com/png/flaticon_data/world31.png"/>
            <p:cNvPicPr>
              <a:picLocks noChangeAspect="1" noChangeArrowheads="1"/>
            </p:cNvPicPr>
            <p:nvPr/>
          </p:nvPicPr>
          <p:blipFill rotWithShape="1">
            <a:blip r:embed="rId4">
              <a:extLst>
                <a:ext uri="{28A0092B-C50C-407E-A947-70E740481C1C}">
                  <a14:useLocalDpi xmlns:a14="http://schemas.microsoft.com/office/drawing/2010/main" val="0"/>
                </a:ext>
              </a:extLst>
            </a:blip>
            <a:srcRect l="23554" t="21755" r="19664" b="22387"/>
            <a:stretch/>
          </p:blipFill>
          <p:spPr bwMode="auto">
            <a:xfrm>
              <a:off x="364438" y="4901859"/>
              <a:ext cx="1235947" cy="12158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7" name="Group 2056"/>
          <p:cNvGrpSpPr/>
          <p:nvPr/>
        </p:nvGrpSpPr>
        <p:grpSpPr>
          <a:xfrm>
            <a:off x="7242491" y="5336873"/>
            <a:ext cx="108388" cy="893687"/>
            <a:chOff x="5718491" y="5336872"/>
            <a:chExt cx="108388" cy="893687"/>
          </a:xfrm>
        </p:grpSpPr>
        <p:cxnSp>
          <p:nvCxnSpPr>
            <p:cNvPr id="16" name="Straight Connector 15"/>
            <p:cNvCxnSpPr/>
            <p:nvPr/>
          </p:nvCxnSpPr>
          <p:spPr bwMode="auto">
            <a:xfrm>
              <a:off x="5772685" y="5391066"/>
              <a:ext cx="0" cy="839493"/>
            </a:xfrm>
            <a:prstGeom prst="line">
              <a:avLst/>
            </a:prstGeom>
            <a:ln w="25400">
              <a:solidFill>
                <a:srgbClr val="FF0000"/>
              </a:solidFill>
              <a:prstDash val="sysDash"/>
            </a:ln>
          </p:spPr>
        </p:cxnSp>
        <p:sp>
          <p:nvSpPr>
            <p:cNvPr id="15" name="Oval 14"/>
            <p:cNvSpPr/>
            <p:nvPr/>
          </p:nvSpPr>
          <p:spPr bwMode="auto">
            <a:xfrm>
              <a:off x="5718491" y="5336872"/>
              <a:ext cx="108388" cy="108388"/>
            </a:xfrm>
            <a:prstGeom prst="ellipse">
              <a:avLst/>
            </a:prstGeom>
            <a:solidFill>
              <a:schemeClr val="lt1"/>
            </a:solidFill>
            <a:ln w="25400">
              <a:solidFill>
                <a:srgbClr val="FF0000"/>
              </a:solidFill>
              <a:prstDash val="solid"/>
            </a:ln>
          </p:spPr>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latin typeface="微软雅黑" panose="020B0503020204020204" pitchFamily="34" charset="-122"/>
                <a:ea typeface="微软雅黑" panose="020B0503020204020204" pitchFamily="34" charset="-122"/>
              </a:endParaRPr>
            </a:p>
          </p:txBody>
        </p:sp>
      </p:grpSp>
      <p:sp>
        <p:nvSpPr>
          <p:cNvPr id="46" name="Rectangle 45"/>
          <p:cNvSpPr/>
          <p:nvPr/>
        </p:nvSpPr>
        <p:spPr>
          <a:xfrm>
            <a:off x="1761887" y="3939807"/>
            <a:ext cx="1809016" cy="338554"/>
          </a:xfrm>
          <a:prstGeom prst="rect">
            <a:avLst/>
          </a:prstGeom>
        </p:spPr>
        <p:txBody>
          <a:bodyPr wrap="square">
            <a:spAutoFit/>
          </a:bodyPr>
          <a:lstStyle/>
          <a:p>
            <a:pPr>
              <a:buNone/>
            </a:pPr>
            <a:r>
              <a:rPr lang="zh-CN" altLang="en-US" sz="1600" b="1" dirty="0">
                <a:solidFill>
                  <a:srgbClr val="000000"/>
                </a:solidFill>
                <a:latin typeface="微软雅黑" panose="020B0503020204020204" pitchFamily="34" charset="-122"/>
                <a:ea typeface="微软雅黑" panose="020B0503020204020204" pitchFamily="34" charset="-122"/>
              </a:rPr>
              <a:t>运行时间：</a:t>
            </a:r>
            <a:r>
              <a:rPr lang="en-US" altLang="zh-CN" sz="1600" b="1" dirty="0">
                <a:solidFill>
                  <a:srgbClr val="000000"/>
                </a:solidFill>
                <a:latin typeface="微软雅黑" panose="020B0503020204020204" pitchFamily="34" charset="-122"/>
                <a:ea typeface="微软雅黑" panose="020B0503020204020204" pitchFamily="34" charset="-122"/>
              </a:rPr>
              <a:t>9</a:t>
            </a:r>
            <a:r>
              <a:rPr lang="zh-CN" altLang="en-US" sz="1600" b="1" dirty="0">
                <a:solidFill>
                  <a:srgbClr val="000000"/>
                </a:solidFill>
                <a:latin typeface="微软雅黑" panose="020B0503020204020204" pitchFamily="34" charset="-122"/>
                <a:ea typeface="微软雅黑" panose="020B0503020204020204" pitchFamily="34" charset="-122"/>
              </a:rPr>
              <a:t>小时</a:t>
            </a:r>
            <a:endParaRPr lang="en-US" sz="1600" b="1" dirty="0">
              <a:solidFill>
                <a:srgbClr val="000000"/>
              </a:solidFill>
              <a:latin typeface="微软雅黑" panose="020B0503020204020204" pitchFamily="34" charset="-122"/>
              <a:ea typeface="微软雅黑" panose="020B0503020204020204" pitchFamily="34" charset="-122"/>
            </a:endParaRPr>
          </a:p>
        </p:txBody>
      </p:sp>
      <p:grpSp>
        <p:nvGrpSpPr>
          <p:cNvPr id="24" name="Group 23"/>
          <p:cNvGrpSpPr/>
          <p:nvPr/>
        </p:nvGrpSpPr>
        <p:grpSpPr>
          <a:xfrm>
            <a:off x="5432130" y="1921168"/>
            <a:ext cx="1472268" cy="338554"/>
            <a:chOff x="3908130" y="1921168"/>
            <a:chExt cx="1472268" cy="338554"/>
          </a:xfrm>
        </p:grpSpPr>
        <p:sp>
          <p:nvSpPr>
            <p:cNvPr id="3" name="Rectangle 2"/>
            <p:cNvSpPr/>
            <p:nvPr/>
          </p:nvSpPr>
          <p:spPr>
            <a:xfrm>
              <a:off x="4085955" y="1921168"/>
              <a:ext cx="1294443" cy="338554"/>
            </a:xfrm>
            <a:prstGeom prst="rect">
              <a:avLst/>
            </a:prstGeom>
          </p:spPr>
          <p:txBody>
            <a:bodyPr wrap="square">
              <a:spAutoFit/>
            </a:bodyPr>
            <a:lstStyle/>
            <a:p>
              <a:pPr algn="ctr">
                <a:buNone/>
              </a:pPr>
              <a:r>
                <a:rPr lang="zh-CN" altLang="en-US" sz="1600" b="1" dirty="0">
                  <a:solidFill>
                    <a:schemeClr val="accent4">
                      <a:lumMod val="75000"/>
                      <a:lumOff val="25000"/>
                    </a:schemeClr>
                  </a:solidFill>
                  <a:latin typeface="微软雅黑" panose="020B0503020204020204" pitchFamily="34" charset="-122"/>
                  <a:ea typeface="微软雅黑" panose="020B0503020204020204" pitchFamily="34" charset="-122"/>
                </a:rPr>
                <a:t>电核量曲线</a:t>
              </a:r>
              <a:endParaRPr lang="en-US" sz="1600" b="1" dirty="0">
                <a:latin typeface="微软雅黑" panose="020B0503020204020204" pitchFamily="34" charset="-122"/>
                <a:ea typeface="微软雅黑" panose="020B0503020204020204" pitchFamily="34" charset="-122"/>
              </a:endParaRPr>
            </a:p>
          </p:txBody>
        </p:sp>
        <p:cxnSp>
          <p:nvCxnSpPr>
            <p:cNvPr id="37" name="Straight Connector 36"/>
            <p:cNvCxnSpPr/>
            <p:nvPr/>
          </p:nvCxnSpPr>
          <p:spPr bwMode="auto">
            <a:xfrm flipH="1">
              <a:off x="3908130" y="2080113"/>
              <a:ext cx="288569" cy="141215"/>
            </a:xfrm>
            <a:prstGeom prst="line">
              <a:avLst/>
            </a:prstGeom>
            <a:ln w="53975">
              <a:solidFill>
                <a:schemeClr val="tx1">
                  <a:lumMod val="75000"/>
                  <a:lumOff val="25000"/>
                </a:schemeClr>
              </a:solidFill>
              <a:prstDash val="solid"/>
              <a:tailEnd type="triangle" w="med" len="sm"/>
            </a:ln>
          </p:spPr>
        </p:cxnSp>
      </p:grpSp>
      <p:grpSp>
        <p:nvGrpSpPr>
          <p:cNvPr id="2049" name="Group 2048"/>
          <p:cNvGrpSpPr/>
          <p:nvPr/>
        </p:nvGrpSpPr>
        <p:grpSpPr>
          <a:xfrm>
            <a:off x="5105580" y="4574157"/>
            <a:ext cx="1677357" cy="436802"/>
            <a:chOff x="3581579" y="4574157"/>
            <a:chExt cx="1677357" cy="436802"/>
          </a:xfrm>
        </p:grpSpPr>
        <p:sp>
          <p:nvSpPr>
            <p:cNvPr id="5" name="Rectangle 4"/>
            <p:cNvSpPr/>
            <p:nvPr/>
          </p:nvSpPr>
          <p:spPr>
            <a:xfrm>
              <a:off x="3581579" y="4574157"/>
              <a:ext cx="1677357" cy="338554"/>
            </a:xfrm>
            <a:prstGeom prst="rect">
              <a:avLst/>
            </a:prstGeom>
          </p:spPr>
          <p:txBody>
            <a:bodyPr wrap="square">
              <a:spAutoFit/>
            </a:bodyPr>
            <a:lstStyle/>
            <a:p>
              <a:pPr>
                <a:buNone/>
              </a:pPr>
              <a:r>
                <a:rPr lang="zh-CN" altLang="en-US" sz="1600" b="1" dirty="0">
                  <a:solidFill>
                    <a:srgbClr val="00B050"/>
                  </a:solidFill>
                  <a:latin typeface="微软雅黑" panose="020B0503020204020204" pitchFamily="34" charset="-122"/>
                  <a:ea typeface="微软雅黑" panose="020B0503020204020204" pitchFamily="34" charset="-122"/>
                </a:rPr>
                <a:t>欺诈侦测量曲线</a:t>
              </a:r>
              <a:endParaRPr lang="en-US" sz="1600" b="1" dirty="0">
                <a:solidFill>
                  <a:srgbClr val="00B050"/>
                </a:solidFill>
                <a:latin typeface="微软雅黑" panose="020B0503020204020204" pitchFamily="34" charset="-122"/>
                <a:ea typeface="微软雅黑" panose="020B0503020204020204" pitchFamily="34" charset="-122"/>
              </a:endParaRPr>
            </a:p>
          </p:txBody>
        </p:sp>
        <p:cxnSp>
          <p:nvCxnSpPr>
            <p:cNvPr id="42" name="Straight Connector 41"/>
            <p:cNvCxnSpPr/>
            <p:nvPr/>
          </p:nvCxnSpPr>
          <p:spPr bwMode="auto">
            <a:xfrm>
              <a:off x="4665302" y="4818185"/>
              <a:ext cx="66923" cy="192774"/>
            </a:xfrm>
            <a:prstGeom prst="line">
              <a:avLst/>
            </a:prstGeom>
            <a:ln w="53975">
              <a:solidFill>
                <a:srgbClr val="00B050"/>
              </a:solidFill>
              <a:prstDash val="solid"/>
              <a:tailEnd type="triangle" w="med" len="sm"/>
            </a:ln>
          </p:spPr>
        </p:cxnSp>
      </p:grpSp>
      <p:grpSp>
        <p:nvGrpSpPr>
          <p:cNvPr id="2066" name="Group 2065"/>
          <p:cNvGrpSpPr/>
          <p:nvPr/>
        </p:nvGrpSpPr>
        <p:grpSpPr>
          <a:xfrm>
            <a:off x="1741428" y="1333103"/>
            <a:ext cx="2063468" cy="1912152"/>
            <a:chOff x="217428" y="1333103"/>
            <a:chExt cx="2063468" cy="1912152"/>
          </a:xfrm>
        </p:grpSpPr>
        <p:grpSp>
          <p:nvGrpSpPr>
            <p:cNvPr id="2063" name="Group 2062"/>
            <p:cNvGrpSpPr/>
            <p:nvPr/>
          </p:nvGrpSpPr>
          <p:grpSpPr>
            <a:xfrm>
              <a:off x="217428" y="1333103"/>
              <a:ext cx="2063468" cy="1912152"/>
              <a:chOff x="103132" y="1333103"/>
              <a:chExt cx="2063468" cy="1912152"/>
            </a:xfrm>
          </p:grpSpPr>
          <p:sp>
            <p:nvSpPr>
              <p:cNvPr id="17" name="Rectangle 16"/>
              <p:cNvSpPr/>
              <p:nvPr/>
            </p:nvSpPr>
            <p:spPr>
              <a:xfrm>
                <a:off x="166302" y="2845145"/>
                <a:ext cx="1723549" cy="400110"/>
              </a:xfrm>
              <a:prstGeom prst="rect">
                <a:avLst/>
              </a:prstGeom>
            </p:spPr>
            <p:txBody>
              <a:bodyPr wrap="none">
                <a:spAutoFit/>
              </a:bodyPr>
              <a:lstStyle/>
              <a:p>
                <a:pPr>
                  <a:buNone/>
                </a:pPr>
                <a:r>
                  <a:rPr lang="zh-CN" altLang="en-US" sz="2000" b="1" dirty="0">
                    <a:ln/>
                    <a:solidFill>
                      <a:srgbClr val="000000"/>
                    </a:solidFill>
                    <a:latin typeface="微软雅黑" panose="020B0503020204020204" pitchFamily="34" charset="-122"/>
                    <a:ea typeface="微软雅黑" panose="020B0503020204020204" pitchFamily="34" charset="-122"/>
                  </a:rPr>
                  <a:t>决策模拟引擎</a:t>
                </a:r>
                <a:endParaRPr lang="en-US" sz="2000" b="1" dirty="0">
                  <a:solidFill>
                    <a:srgbClr val="000000"/>
                  </a:solidFill>
                  <a:latin typeface="微软雅黑" panose="020B0503020204020204" pitchFamily="34" charset="-122"/>
                  <a:ea typeface="微软雅黑" panose="020B0503020204020204" pitchFamily="34" charset="-122"/>
                </a:endParaRPr>
              </a:p>
            </p:txBody>
          </p:sp>
          <p:sp>
            <p:nvSpPr>
              <p:cNvPr id="2061" name="Rectangle 2060"/>
              <p:cNvSpPr/>
              <p:nvPr/>
            </p:nvSpPr>
            <p:spPr>
              <a:xfrm>
                <a:off x="103132" y="1333103"/>
                <a:ext cx="2063468" cy="584775"/>
              </a:xfrm>
              <a:prstGeom prst="rect">
                <a:avLst/>
              </a:prstGeom>
            </p:spPr>
            <p:txBody>
              <a:bodyPr wrap="square">
                <a:spAutoFit/>
              </a:bodyPr>
              <a:lstStyle/>
              <a:p>
                <a:pPr>
                  <a:buNone/>
                </a:pPr>
                <a:r>
                  <a:rPr lang="zh-CN" altLang="en-US" sz="1600" b="1" dirty="0">
                    <a:ln/>
                    <a:solidFill>
                      <a:srgbClr val="000000"/>
                    </a:solidFill>
                    <a:latin typeface="微软雅黑" panose="020B0503020204020204" pitchFamily="34" charset="-122"/>
                    <a:ea typeface="微软雅黑" panose="020B0503020204020204" pitchFamily="34" charset="-122"/>
                  </a:rPr>
                  <a:t>基于决策优化引擎，开发决策模拟工具</a:t>
                </a:r>
                <a:endParaRPr lang="en-US" dirty="0"/>
              </a:p>
            </p:txBody>
          </p:sp>
        </p:grpSp>
        <p:grpSp>
          <p:nvGrpSpPr>
            <p:cNvPr id="62" name="Group 61"/>
            <p:cNvGrpSpPr/>
            <p:nvPr/>
          </p:nvGrpSpPr>
          <p:grpSpPr>
            <a:xfrm>
              <a:off x="464552" y="1762598"/>
              <a:ext cx="1236308" cy="1236309"/>
              <a:chOff x="560515" y="1099105"/>
              <a:chExt cx="1479993" cy="1479994"/>
            </a:xfrm>
          </p:grpSpPr>
          <p:pic>
            <p:nvPicPr>
              <p:cNvPr id="63" name="Picture 2" descr="http://www.free-icons-download.net/images/engine-icon-6182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0515" y="1099105"/>
                <a:ext cx="1479993" cy="1479994"/>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1144351" y="1614213"/>
                <a:ext cx="389573" cy="681951"/>
              </a:xfrm>
              <a:prstGeom prst="rect">
                <a:avLst/>
              </a:prstGeom>
              <a:solidFill>
                <a:schemeClr val="bg1"/>
              </a:solidFill>
            </p:spPr>
            <p:txBody>
              <a:bodyPr wrap="square" lIns="0" tIns="0" rIns="0" bIns="0" rtlCol="0">
                <a:noAutofit/>
              </a:bodyPr>
              <a:lstStyle/>
              <a:p>
                <a:pPr>
                  <a:buNone/>
                </a:pPr>
                <a:endParaRPr lang="en-US" sz="2400" b="1" dirty="0">
                  <a:solidFill>
                    <a:srgbClr val="000000"/>
                  </a:solidFill>
                </a:endParaRPr>
              </a:p>
            </p:txBody>
          </p:sp>
          <p:sp>
            <p:nvSpPr>
              <p:cNvPr id="65" name="TextBox 64"/>
              <p:cNvSpPr txBox="1"/>
              <p:nvPr/>
            </p:nvSpPr>
            <p:spPr>
              <a:xfrm>
                <a:off x="853275" y="1735697"/>
                <a:ext cx="943305" cy="292881"/>
              </a:xfrm>
              <a:prstGeom prst="rect">
                <a:avLst/>
              </a:prstGeom>
              <a:noFill/>
            </p:spPr>
            <p:txBody>
              <a:bodyPr wrap="square" lIns="0" tIns="0" rIns="0" bIns="0" rtlCol="0">
                <a:noAutofit/>
              </a:bodyPr>
              <a:lstStyle/>
              <a:p>
                <a:pPr algn="ctr">
                  <a:buNone/>
                </a:pPr>
                <a:r>
                  <a:rPr lang="en-US" altLang="zh-CN" sz="2800" b="1" dirty="0">
                    <a:solidFill>
                      <a:srgbClr val="000000"/>
                    </a:solidFill>
                  </a:rPr>
                  <a:t>DSE</a:t>
                </a:r>
                <a:endParaRPr lang="en-US" sz="2400" b="1" dirty="0">
                  <a:solidFill>
                    <a:srgbClr val="000000"/>
                  </a:solidFill>
                </a:endParaRPr>
              </a:p>
            </p:txBody>
          </p:sp>
        </p:grpSp>
      </p:grpSp>
    </p:spTree>
    <p:extLst>
      <p:ext uri="{BB962C8B-B14F-4D97-AF65-F5344CB8AC3E}">
        <p14:creationId xmlns:p14="http://schemas.microsoft.com/office/powerpoint/2010/main" val="35383121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66"/>
                                        </p:tgtEl>
                                        <p:attrNameLst>
                                          <p:attrName>style.visibility</p:attrName>
                                        </p:attrNameLst>
                                      </p:cBhvr>
                                      <p:to>
                                        <p:strVal val="visible"/>
                                      </p:to>
                                    </p:set>
                                    <p:animEffect transition="in" filter="wipe(up)">
                                      <p:cBhvr>
                                        <p:cTn id="7" dur="500"/>
                                        <p:tgtEl>
                                          <p:spTgt spid="20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65"/>
                                        </p:tgtEl>
                                        <p:attrNameLst>
                                          <p:attrName>style.visibility</p:attrName>
                                        </p:attrNameLst>
                                      </p:cBhvr>
                                      <p:to>
                                        <p:strVal val="visible"/>
                                      </p:to>
                                    </p:set>
                                    <p:animEffect transition="in" filter="wipe(up)">
                                      <p:cBhvr>
                                        <p:cTn id="22" dur="500"/>
                                        <p:tgtEl>
                                          <p:spTgt spid="20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59"/>
                                        </p:tgtEl>
                                        <p:attrNameLst>
                                          <p:attrName>style.visibility</p:attrName>
                                        </p:attrNameLst>
                                      </p:cBhvr>
                                      <p:to>
                                        <p:strVal val="visible"/>
                                      </p:to>
                                    </p:set>
                                    <p:animEffect transition="in" filter="wipe(left)">
                                      <p:cBhvr>
                                        <p:cTn id="27" dur="500"/>
                                        <p:tgtEl>
                                          <p:spTgt spid="20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righ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049"/>
                                        </p:tgtEl>
                                        <p:attrNameLst>
                                          <p:attrName>style.visibility</p:attrName>
                                        </p:attrNameLst>
                                      </p:cBhvr>
                                      <p:to>
                                        <p:strVal val="visible"/>
                                      </p:to>
                                    </p:set>
                                    <p:animEffect transition="in" filter="wipe(up)">
                                      <p:cBhvr>
                                        <p:cTn id="42" dur="500"/>
                                        <p:tgtEl>
                                          <p:spTgt spid="20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051"/>
                                        </p:tgtEl>
                                        <p:attrNameLst>
                                          <p:attrName>style.visibility</p:attrName>
                                        </p:attrNameLst>
                                      </p:cBhvr>
                                      <p:to>
                                        <p:strVal val="visible"/>
                                      </p:to>
                                    </p:set>
                                    <p:animEffect transition="in" filter="wipe(up)">
                                      <p:cBhvr>
                                        <p:cTn id="52" dur="500"/>
                                        <p:tgtEl>
                                          <p:spTgt spid="20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up)">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053"/>
                                        </p:tgtEl>
                                        <p:attrNameLst>
                                          <p:attrName>style.visibility</p:attrName>
                                        </p:attrNameLst>
                                      </p:cBhvr>
                                      <p:to>
                                        <p:strVal val="visible"/>
                                      </p:to>
                                    </p:set>
                                    <p:animEffect transition="in" filter="wipe(up)">
                                      <p:cBhvr>
                                        <p:cTn id="62" dur="500"/>
                                        <p:tgtEl>
                                          <p:spTgt spid="205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054"/>
                                        </p:tgtEl>
                                        <p:attrNameLst>
                                          <p:attrName>style.visibility</p:attrName>
                                        </p:attrNameLst>
                                      </p:cBhvr>
                                      <p:to>
                                        <p:strVal val="visible"/>
                                      </p:to>
                                    </p:set>
                                    <p:animEffect transition="in" filter="wipe(up)">
                                      <p:cBhvr>
                                        <p:cTn id="67" dur="500"/>
                                        <p:tgtEl>
                                          <p:spTgt spid="205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055"/>
                                        </p:tgtEl>
                                        <p:attrNameLst>
                                          <p:attrName>style.visibility</p:attrName>
                                        </p:attrNameLst>
                                      </p:cBhvr>
                                      <p:to>
                                        <p:strVal val="visible"/>
                                      </p:to>
                                    </p:set>
                                    <p:animEffect transition="in" filter="wipe(left)">
                                      <p:cBhvr>
                                        <p:cTn id="72" dur="500"/>
                                        <p:tgtEl>
                                          <p:spTgt spid="205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2056"/>
                                        </p:tgtEl>
                                        <p:attrNameLst>
                                          <p:attrName>style.visibility</p:attrName>
                                        </p:attrNameLst>
                                      </p:cBhvr>
                                      <p:to>
                                        <p:strVal val="visible"/>
                                      </p:to>
                                    </p:set>
                                    <p:animEffect transition="in" filter="wipe(up)">
                                      <p:cBhvr>
                                        <p:cTn id="82" dur="500"/>
                                        <p:tgtEl>
                                          <p:spTgt spid="205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2057"/>
                                        </p:tgtEl>
                                        <p:attrNameLst>
                                          <p:attrName>style.visibility</p:attrName>
                                        </p:attrNameLst>
                                      </p:cBhvr>
                                      <p:to>
                                        <p:strVal val="visible"/>
                                      </p:to>
                                    </p:set>
                                    <p:animEffect transition="in" filter="wipe(up)">
                                      <p:cBhvr>
                                        <p:cTn id="87" dur="500"/>
                                        <p:tgtEl>
                                          <p:spTgt spid="205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wipe(right)">
                                      <p:cBhvr>
                                        <p:cTn id="92" dur="500"/>
                                        <p:tgtEl>
                                          <p:spTgt spid="2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wipe(up)">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4" grpId="0" animBg="1"/>
      <p:bldP spid="35" grpId="0" animBg="1"/>
      <p:bldP spid="12" grpId="0" animBg="1"/>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12</a:t>
            </a:r>
            <a:r>
              <a:rPr lang="zh-CN" altLang="en-US" dirty="0"/>
              <a:t>大步骤的严谨模型设计</a:t>
            </a:r>
            <a:br>
              <a:rPr lang="en-US" altLang="zh-CN" dirty="0"/>
            </a:br>
            <a:r>
              <a:rPr lang="zh-CN" altLang="en-US" dirty="0"/>
              <a:t>全面前沿开发流程确保模型质量</a:t>
            </a:r>
            <a:endParaRPr lang="en-US" dirty="0"/>
          </a:p>
        </p:txBody>
      </p:sp>
      <p:sp>
        <p:nvSpPr>
          <p:cNvPr id="32" name="TextBox 31"/>
          <p:cNvSpPr txBox="1"/>
          <p:nvPr/>
        </p:nvSpPr>
        <p:spPr>
          <a:xfrm>
            <a:off x="4343401" y="1143001"/>
            <a:ext cx="3708091" cy="535531"/>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zh-CN" altLang="en-US" sz="3200" b="1" dirty="0">
                <a:solidFill>
                  <a:srgbClr val="003F5F"/>
                </a:solidFill>
                <a:effectLst>
                  <a:outerShdw blurRad="38100" dist="38100" dir="2700000" algn="tl">
                    <a:srgbClr val="000000">
                      <a:alpha val="43137"/>
                    </a:srgbClr>
                  </a:outerShdw>
                </a:effectLst>
                <a:latin typeface="Arial" pitchFamily="34" charset="0"/>
                <a:cs typeface="Arial" pitchFamily="34" charset="0"/>
              </a:rPr>
              <a:t>建模方法论</a:t>
            </a:r>
            <a:endParaRPr lang="en-US" sz="3200" b="1" dirty="0">
              <a:solidFill>
                <a:srgbClr val="003F5F"/>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4" name="Diagram 3"/>
          <p:cNvGraphicFramePr/>
          <p:nvPr/>
        </p:nvGraphicFramePr>
        <p:xfrm>
          <a:off x="1905000" y="1334565"/>
          <a:ext cx="8001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http://blogs.msdn.com/blogfiles/willy-peter_schaub/WindowsLiveWriter/WhatisALMandaretherelevantpublicationsto_F2DE/CLIPART_OF_26862_SMJPG_2.jp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489098" y="5257800"/>
            <a:ext cx="2209383" cy="176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278582"/>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前沿量化技术与本土业务经验相结合</a:t>
            </a:r>
            <a:br>
              <a:rPr lang="en-US" altLang="zh-CN" dirty="0"/>
            </a:br>
            <a:r>
              <a:rPr lang="zh-CN" altLang="en-US" dirty="0"/>
              <a:t>为浦发首次建立基于风险测度的反欺诈策略细分体系</a:t>
            </a:r>
            <a:endParaRPr lang="en-US" dirty="0"/>
          </a:p>
        </p:txBody>
      </p:sp>
      <p:grpSp>
        <p:nvGrpSpPr>
          <p:cNvPr id="4" name="Group 3"/>
          <p:cNvGrpSpPr/>
          <p:nvPr/>
        </p:nvGrpSpPr>
        <p:grpSpPr>
          <a:xfrm>
            <a:off x="1520654" y="982792"/>
            <a:ext cx="2397404" cy="5677322"/>
            <a:chOff x="-3346" y="982792"/>
            <a:chExt cx="2397404" cy="5677322"/>
          </a:xfrm>
        </p:grpSpPr>
        <p:sp>
          <p:nvSpPr>
            <p:cNvPr id="8" name="TextBox 7"/>
            <p:cNvSpPr txBox="1"/>
            <p:nvPr/>
          </p:nvSpPr>
          <p:spPr>
            <a:xfrm>
              <a:off x="-3346" y="5829117"/>
              <a:ext cx="2397404" cy="830997"/>
            </a:xfrm>
            <a:prstGeom prst="rect">
              <a:avLst/>
            </a:prstGeom>
            <a:noFill/>
          </p:spPr>
          <p:txBody>
            <a:bodyPr wrap="square" rtlCol="0">
              <a:spAutoFit/>
            </a:bodyPr>
            <a:lstStyle/>
            <a:p>
              <a:pPr algn="ctr">
                <a:buNone/>
              </a:pPr>
              <a:r>
                <a:rPr lang="zh-CN" altLang="en-US" sz="2400" b="1" dirty="0">
                  <a:latin typeface="微软雅黑" panose="020B0503020204020204" pitchFamily="34" charset="-122"/>
                  <a:ea typeface="微软雅黑" panose="020B0503020204020204" pitchFamily="34" charset="-122"/>
                </a:rPr>
                <a:t>浦发反欺诈</a:t>
              </a:r>
              <a:br>
                <a:rPr lang="en-US" altLang="zh-CN" sz="2400" b="1" dirty="0">
                  <a:latin typeface="微软雅黑" panose="020B0503020204020204" pitchFamily="34" charset="-122"/>
                  <a:ea typeface="微软雅黑" panose="020B0503020204020204" pitchFamily="34" charset="-122"/>
                </a:rPr>
              </a:br>
              <a:r>
                <a:rPr lang="zh-CN" altLang="en-US" sz="2400" b="1" dirty="0">
                  <a:latin typeface="微软雅黑" panose="020B0503020204020204" pitchFamily="34" charset="-122"/>
                  <a:ea typeface="微软雅黑" panose="020B0503020204020204" pitchFamily="34" charset="-122"/>
                </a:rPr>
                <a:t>专家业务经验</a:t>
              </a:r>
              <a:endParaRPr lang="en-US" sz="2400" b="1" dirty="0">
                <a:latin typeface="微软雅黑" panose="020B0503020204020204" pitchFamily="34" charset="-122"/>
                <a:ea typeface="微软雅黑" panose="020B0503020204020204" pitchFamily="34" charset="-122"/>
              </a:endParaRPr>
            </a:p>
          </p:txBody>
        </p:sp>
        <p:grpSp>
          <p:nvGrpSpPr>
            <p:cNvPr id="3" name="Group 2"/>
            <p:cNvGrpSpPr/>
            <p:nvPr/>
          </p:nvGrpSpPr>
          <p:grpSpPr>
            <a:xfrm>
              <a:off x="146556" y="982792"/>
              <a:ext cx="2103464" cy="4736363"/>
              <a:chOff x="146556" y="982792"/>
              <a:chExt cx="2103464" cy="4736363"/>
            </a:xfrm>
          </p:grpSpPr>
          <p:pic>
            <p:nvPicPr>
              <p:cNvPr id="5122" name="Picture 2" descr="http://www.ipb.cc/uploads/allimg/c150225/1424U495462I0-30P34.jpg"/>
              <p:cNvPicPr>
                <a:picLocks noChangeAspect="1" noChangeArrowheads="1"/>
              </p:cNvPicPr>
              <p:nvPr/>
            </p:nvPicPr>
            <p:blipFill rotWithShape="1">
              <a:blip r:embed="rId2">
                <a:clrChange>
                  <a:clrFrom>
                    <a:srgbClr val="FFAC20"/>
                  </a:clrFrom>
                  <a:clrTo>
                    <a:srgbClr val="FFAC20">
                      <a:alpha val="0"/>
                    </a:srgbClr>
                  </a:clrTo>
                </a:clrChange>
                <a:extLst>
                  <a:ext uri="{28A0092B-C50C-407E-A947-70E740481C1C}">
                    <a14:useLocalDpi xmlns:a14="http://schemas.microsoft.com/office/drawing/2010/main" val="0"/>
                  </a:ext>
                </a:extLst>
              </a:blip>
              <a:srcRect l="11426" b="17031"/>
              <a:stretch/>
            </p:blipFill>
            <p:spPr bwMode="auto">
              <a:xfrm>
                <a:off x="346201" y="4160860"/>
                <a:ext cx="1663574" cy="1558295"/>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9" name="TextBox 8"/>
              <p:cNvSpPr txBox="1"/>
              <p:nvPr/>
            </p:nvSpPr>
            <p:spPr>
              <a:xfrm>
                <a:off x="908914" y="3227364"/>
                <a:ext cx="572883" cy="1323439"/>
              </a:xfrm>
              <a:prstGeom prst="rect">
                <a:avLst/>
              </a:prstGeom>
              <a:noFill/>
            </p:spPr>
            <p:txBody>
              <a:bodyPr wrap="square" rtlCol="0">
                <a:spAutoFit/>
              </a:bodyPr>
              <a:lstStyle/>
              <a:p>
                <a:pPr algn="ctr">
                  <a:buNone/>
                </a:pPr>
                <a:r>
                  <a:rPr lang="en-US" altLang="zh-CN" sz="8000" b="1" dirty="0">
                    <a:latin typeface="微软雅黑" panose="020B0503020204020204" pitchFamily="34" charset="-122"/>
                    <a:ea typeface="微软雅黑" panose="020B0503020204020204" pitchFamily="34" charset="-122"/>
                  </a:rPr>
                  <a:t>+</a:t>
                </a:r>
                <a:endParaRPr lang="en-US" sz="8000" b="1" dirty="0">
                  <a:latin typeface="微软雅黑" panose="020B0503020204020204" pitchFamily="34" charset="-122"/>
                  <a:ea typeface="微软雅黑" panose="020B0503020204020204" pitchFamily="34" charset="-122"/>
                </a:endParaRPr>
              </a:p>
            </p:txBody>
          </p:sp>
          <p:pic>
            <p:nvPicPr>
              <p:cNvPr id="5124" name="Picture 4" descr="http://tb.himg.baidu.com/sys/portrait/item/6688b0aed2f2cbb9ccb9d6a7b3d6d5dfcc09.jpg"/>
              <p:cNvPicPr>
                <a:picLocks noChangeAspect="1" noChangeArrowheads="1"/>
              </p:cNvPicPr>
              <p:nvPr/>
            </p:nvPicPr>
            <p:blipFill>
              <a:blip r:embed="rId3">
                <a:clrChange>
                  <a:clrFrom>
                    <a:srgbClr val="FFAC20"/>
                  </a:clrFrom>
                  <a:clrTo>
                    <a:srgbClr val="FFAC20">
                      <a:alpha val="0"/>
                    </a:srgbClr>
                  </a:clrTo>
                </a:clrChange>
                <a:extLst>
                  <a:ext uri="{28A0092B-C50C-407E-A947-70E740481C1C}">
                    <a14:useLocalDpi xmlns:a14="http://schemas.microsoft.com/office/drawing/2010/main" val="0"/>
                  </a:ext>
                </a:extLst>
              </a:blip>
              <a:srcRect/>
              <a:stretch>
                <a:fillRect/>
              </a:stretch>
            </p:blipFill>
            <p:spPr bwMode="auto">
              <a:xfrm>
                <a:off x="323790" y="1753315"/>
                <a:ext cx="1685985" cy="1685987"/>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146556" y="982792"/>
                <a:ext cx="2103464" cy="830997"/>
              </a:xfrm>
              <a:prstGeom prst="rect">
                <a:avLst/>
              </a:prstGeom>
              <a:noFill/>
            </p:spPr>
            <p:txBody>
              <a:bodyPr wrap="square" rtlCol="0">
                <a:spAutoFit/>
              </a:bodyPr>
              <a:lstStyle>
                <a:defPPr>
                  <a:defRPr lang="en-US"/>
                </a:defPPr>
                <a:lvl1pPr algn="ctr">
                  <a:buNone/>
                  <a:defRPr sz="2400" b="1">
                    <a:latin typeface="微软雅黑" panose="020B0503020204020204" pitchFamily="34" charset="-122"/>
                    <a:ea typeface="微软雅黑" panose="020B0503020204020204" pitchFamily="34" charset="-122"/>
                  </a:defRPr>
                </a:lvl1pPr>
              </a:lstStyle>
              <a:p>
                <a:r>
                  <a:rPr lang="en-US" altLang="zh-CN" dirty="0"/>
                  <a:t>FICO</a:t>
                </a:r>
                <a:r>
                  <a:rPr lang="zh-CN" altLang="en-US" dirty="0"/>
                  <a:t>前沿</a:t>
                </a:r>
                <a:br>
                  <a:rPr lang="en-US" altLang="zh-CN" dirty="0"/>
                </a:br>
                <a:r>
                  <a:rPr lang="zh-CN" altLang="en-US" dirty="0"/>
                  <a:t>风险聚类技术</a:t>
                </a:r>
                <a:endParaRPr lang="en-US" dirty="0"/>
              </a:p>
            </p:txBody>
          </p:sp>
        </p:grpSp>
      </p:grpSp>
      <p:grpSp>
        <p:nvGrpSpPr>
          <p:cNvPr id="7" name="Group 6"/>
          <p:cNvGrpSpPr/>
          <p:nvPr/>
        </p:nvGrpSpPr>
        <p:grpSpPr>
          <a:xfrm>
            <a:off x="3747494" y="1819171"/>
            <a:ext cx="2567310" cy="4767077"/>
            <a:chOff x="2223494" y="1819170"/>
            <a:chExt cx="2567310" cy="4767077"/>
          </a:xfrm>
        </p:grpSpPr>
        <p:graphicFrame>
          <p:nvGraphicFramePr>
            <p:cNvPr id="58" name="Diagram 57"/>
            <p:cNvGraphicFramePr/>
            <p:nvPr/>
          </p:nvGraphicFramePr>
          <p:xfrm>
            <a:off x="2549466" y="1819170"/>
            <a:ext cx="1955859" cy="47670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7" name="Rectangle 66"/>
            <p:cNvSpPr/>
            <p:nvPr/>
          </p:nvSpPr>
          <p:spPr>
            <a:xfrm>
              <a:off x="2223494" y="2066101"/>
              <a:ext cx="2567310" cy="830997"/>
            </a:xfrm>
            <a:prstGeom prst="rect">
              <a:avLst/>
            </a:prstGeom>
            <a:noFill/>
          </p:spPr>
          <p:txBody>
            <a:bodyPr wrap="square" rtlCol="0">
              <a:spAutoFit/>
            </a:bodyPr>
            <a:lstStyle/>
            <a:p>
              <a:pPr algn="ctr">
                <a:buNone/>
              </a:pPr>
              <a:r>
                <a:rPr lang="zh-CN" altLang="en-US" sz="2400" b="1" dirty="0">
                  <a:latin typeface="微软雅黑" panose="020B0503020204020204" pitchFamily="34" charset="-122"/>
                  <a:ea typeface="微软雅黑" panose="020B0503020204020204" pitchFamily="34" charset="-122"/>
                </a:rPr>
                <a:t>申请反欺诈</a:t>
              </a:r>
              <a:br>
                <a:rPr lang="en-US" altLang="zh-CN" sz="2400" b="1" dirty="0">
                  <a:latin typeface="微软雅黑" panose="020B0503020204020204" pitchFamily="34" charset="-122"/>
                  <a:ea typeface="微软雅黑" panose="020B0503020204020204" pitchFamily="34" charset="-122"/>
                </a:rPr>
              </a:br>
              <a:r>
                <a:rPr lang="zh-CN" altLang="en-US" sz="2400" b="1" dirty="0">
                  <a:latin typeface="微软雅黑" panose="020B0503020204020204" pitchFamily="34" charset="-122"/>
                  <a:ea typeface="微软雅黑" panose="020B0503020204020204" pitchFamily="34" charset="-122"/>
                </a:rPr>
                <a:t>策略细分设计</a:t>
              </a:r>
              <a:endParaRPr lang="en-US" sz="2400" b="1" dirty="0">
                <a:latin typeface="微软雅黑" panose="020B0503020204020204" pitchFamily="34" charset="-122"/>
                <a:ea typeface="微软雅黑" panose="020B0503020204020204" pitchFamily="34" charset="-122"/>
              </a:endParaRPr>
            </a:p>
          </p:txBody>
        </p:sp>
      </p:grpSp>
      <p:sp>
        <p:nvSpPr>
          <p:cNvPr id="6" name="Right Brace 5"/>
          <p:cNvSpPr/>
          <p:nvPr/>
        </p:nvSpPr>
        <p:spPr bwMode="auto">
          <a:xfrm>
            <a:off x="3568510" y="2031785"/>
            <a:ext cx="401490" cy="3457287"/>
          </a:xfrm>
          <a:prstGeom prst="rightBrace">
            <a:avLst>
              <a:gd name="adj1" fmla="val 38768"/>
              <a:gd name="adj2" fmla="val 50000"/>
            </a:avLst>
          </a:prstGeom>
          <a:ln w="82550">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nvGrpSpPr>
          <p:cNvPr id="10" name="Group 9"/>
          <p:cNvGrpSpPr/>
          <p:nvPr/>
        </p:nvGrpSpPr>
        <p:grpSpPr>
          <a:xfrm>
            <a:off x="6230725" y="1052005"/>
            <a:ext cx="4388742" cy="2982176"/>
            <a:chOff x="4706725" y="1052005"/>
            <a:chExt cx="4388742" cy="2982176"/>
          </a:xfrm>
        </p:grpSpPr>
        <p:pic>
          <p:nvPicPr>
            <p:cNvPr id="27" name="Picture 26"/>
            <p:cNvPicPr>
              <a:picLocks noChangeAspect="1"/>
            </p:cNvPicPr>
            <p:nvPr/>
          </p:nvPicPr>
          <p:blipFill rotWithShape="1">
            <a:blip r:embed="rId9"/>
            <a:srcRect l="32988" t="18725" r="1205" b="2724"/>
            <a:stretch/>
          </p:blipFill>
          <p:spPr>
            <a:xfrm>
              <a:off x="5623563" y="1478541"/>
              <a:ext cx="3417611" cy="2368216"/>
            </a:xfrm>
            <a:prstGeom prst="rect">
              <a:avLst/>
            </a:prstGeom>
          </p:spPr>
        </p:pic>
        <p:cxnSp>
          <p:nvCxnSpPr>
            <p:cNvPr id="37" name="Straight Connector 36"/>
            <p:cNvCxnSpPr/>
            <p:nvPr/>
          </p:nvCxnSpPr>
          <p:spPr bwMode="auto">
            <a:xfrm>
              <a:off x="5695949" y="3344302"/>
              <a:ext cx="3285410" cy="0"/>
            </a:xfrm>
            <a:prstGeom prst="line">
              <a:avLst/>
            </a:prstGeom>
            <a:ln w="31750">
              <a:solidFill>
                <a:schemeClr val="accent4">
                  <a:lumMod val="75000"/>
                  <a:lumOff val="25000"/>
                </a:schemeClr>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7371634" y="2463701"/>
              <a:ext cx="1511597" cy="400110"/>
            </a:xfrm>
            <a:prstGeom prst="rect">
              <a:avLst/>
            </a:prstGeom>
            <a:noFill/>
          </p:spPr>
          <p:txBody>
            <a:bodyPr wrap="square" rtlCol="0">
              <a:spAutoFit/>
            </a:bodyPr>
            <a:lstStyle/>
            <a:p>
              <a:pPr algn="ctr">
                <a:buNone/>
              </a:pPr>
              <a:r>
                <a:rPr lang="zh-CN" alt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线上渠道</a:t>
              </a:r>
              <a:endPar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42" name="TextBox 41"/>
            <p:cNvSpPr txBox="1"/>
            <p:nvPr/>
          </p:nvSpPr>
          <p:spPr>
            <a:xfrm>
              <a:off x="7371634" y="3412097"/>
              <a:ext cx="1511597" cy="400110"/>
            </a:xfrm>
            <a:prstGeom prst="rect">
              <a:avLst/>
            </a:prstGeom>
            <a:noFill/>
          </p:spPr>
          <p:txBody>
            <a:bodyPr wrap="square" rtlCol="0">
              <a:spAutoFit/>
            </a:bodyPr>
            <a:lstStyle/>
            <a:p>
              <a:pPr algn="ctr">
                <a:buNone/>
              </a:pPr>
              <a:r>
                <a:rPr lang="zh-CN" alt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线下渠道</a:t>
              </a:r>
              <a:endPar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7" name="Rectangle 56"/>
            <p:cNvSpPr/>
            <p:nvPr/>
          </p:nvSpPr>
          <p:spPr>
            <a:xfrm>
              <a:off x="4864080" y="1586690"/>
              <a:ext cx="857927" cy="369332"/>
            </a:xfrm>
            <a:prstGeom prst="rect">
              <a:avLst/>
            </a:prstGeom>
          </p:spPr>
          <p:txBody>
            <a:bodyPr wrap="none">
              <a:spAutoFit/>
            </a:bodyPr>
            <a:lstStyle/>
            <a:p>
              <a:pPr algn="ctr">
                <a:buNone/>
              </a:pPr>
              <a:r>
                <a:rPr lang="en-US" altLang="zh-CN" b="1" dirty="0">
                  <a:solidFill>
                    <a:srgbClr val="606060"/>
                  </a:solidFill>
                  <a:latin typeface="Arial Narrow" panose="020B0606020202030204" pitchFamily="34" charset="0"/>
                  <a:ea typeface="微软雅黑" panose="020B0503020204020204" pitchFamily="34" charset="-122"/>
                </a:rPr>
                <a:t>PC</a:t>
              </a:r>
              <a:r>
                <a:rPr lang="zh-CN" altLang="en-US" sz="1600" b="1" dirty="0">
                  <a:solidFill>
                    <a:srgbClr val="606060"/>
                  </a:solidFill>
                  <a:latin typeface="微软雅黑" panose="020B0503020204020204" pitchFamily="34" charset="-122"/>
                  <a:ea typeface="微软雅黑" panose="020B0503020204020204" pitchFamily="34" charset="-122"/>
                </a:rPr>
                <a:t>填表</a:t>
              </a:r>
              <a:endParaRPr lang="en-US" sz="1600" b="1" dirty="0">
                <a:solidFill>
                  <a:srgbClr val="606060"/>
                </a:solidFill>
                <a:latin typeface="微软雅黑" panose="020B0503020204020204" pitchFamily="34" charset="-122"/>
                <a:ea typeface="微软雅黑" panose="020B0503020204020204" pitchFamily="34" charset="-122"/>
              </a:endParaRPr>
            </a:p>
          </p:txBody>
        </p:sp>
        <p:sp>
          <p:nvSpPr>
            <p:cNvPr id="61" name="Rectangle 60"/>
            <p:cNvSpPr/>
            <p:nvPr/>
          </p:nvSpPr>
          <p:spPr>
            <a:xfrm>
              <a:off x="4707659" y="2052571"/>
              <a:ext cx="1025474" cy="369332"/>
            </a:xfrm>
            <a:prstGeom prst="rect">
              <a:avLst/>
            </a:prstGeom>
          </p:spPr>
          <p:txBody>
            <a:bodyPr wrap="none">
              <a:spAutoFit/>
            </a:bodyPr>
            <a:lstStyle/>
            <a:p>
              <a:pPr algn="ctr">
                <a:buNone/>
              </a:pPr>
              <a:r>
                <a:rPr lang="zh-CN" altLang="en-US" sz="1600" b="1" dirty="0">
                  <a:solidFill>
                    <a:srgbClr val="606060"/>
                  </a:solidFill>
                  <a:latin typeface="微软雅黑" panose="020B0503020204020204" pitchFamily="34" charset="-122"/>
                  <a:ea typeface="微软雅黑" panose="020B0503020204020204" pitchFamily="34" charset="-122"/>
                </a:rPr>
                <a:t>移动</a:t>
              </a:r>
              <a:r>
                <a:rPr lang="en-US" altLang="zh-CN" b="1" dirty="0">
                  <a:solidFill>
                    <a:srgbClr val="606060"/>
                  </a:solidFill>
                  <a:latin typeface="Arial Narrow" panose="020B0606020202030204" pitchFamily="34" charset="0"/>
                  <a:ea typeface="微软雅黑" panose="020B0503020204020204" pitchFamily="34" charset="-122"/>
                </a:rPr>
                <a:t>WAP</a:t>
              </a:r>
              <a:endParaRPr lang="en-US" b="1" dirty="0">
                <a:solidFill>
                  <a:srgbClr val="606060"/>
                </a:solidFill>
                <a:latin typeface="Arial Narrow" panose="020B0606020202030204" pitchFamily="34" charset="0"/>
                <a:ea typeface="微软雅黑" panose="020B0503020204020204" pitchFamily="34" charset="-122"/>
              </a:endParaRPr>
            </a:p>
          </p:txBody>
        </p:sp>
        <p:sp>
          <p:nvSpPr>
            <p:cNvPr id="62" name="Rectangle 61"/>
            <p:cNvSpPr/>
            <p:nvPr/>
          </p:nvSpPr>
          <p:spPr>
            <a:xfrm>
              <a:off x="4706725" y="2530995"/>
              <a:ext cx="1005403" cy="338554"/>
            </a:xfrm>
            <a:prstGeom prst="rect">
              <a:avLst/>
            </a:prstGeom>
          </p:spPr>
          <p:txBody>
            <a:bodyPr wrap="none">
              <a:spAutoFit/>
            </a:bodyPr>
            <a:lstStyle/>
            <a:p>
              <a:pPr algn="ctr">
                <a:buNone/>
              </a:pPr>
              <a:r>
                <a:rPr lang="zh-CN" altLang="en-US" sz="1600" b="1" dirty="0">
                  <a:solidFill>
                    <a:srgbClr val="606060"/>
                  </a:solidFill>
                  <a:latin typeface="微软雅黑" panose="020B0503020204020204" pitchFamily="34" charset="-122"/>
                  <a:ea typeface="微软雅黑" panose="020B0503020204020204" pitchFamily="34" charset="-122"/>
                </a:rPr>
                <a:t>微信进件</a:t>
              </a:r>
              <a:endParaRPr lang="en-US" sz="1600" b="1" dirty="0">
                <a:solidFill>
                  <a:srgbClr val="606060"/>
                </a:solidFill>
                <a:latin typeface="微软雅黑" panose="020B0503020204020204" pitchFamily="34" charset="-122"/>
                <a:ea typeface="微软雅黑" panose="020B0503020204020204" pitchFamily="34" charset="-122"/>
              </a:endParaRPr>
            </a:p>
          </p:txBody>
        </p:sp>
        <p:sp>
          <p:nvSpPr>
            <p:cNvPr id="63" name="Rectangle 62"/>
            <p:cNvSpPr/>
            <p:nvPr/>
          </p:nvSpPr>
          <p:spPr>
            <a:xfrm>
              <a:off x="4706725" y="3007723"/>
              <a:ext cx="1005403" cy="338554"/>
            </a:xfrm>
            <a:prstGeom prst="rect">
              <a:avLst/>
            </a:prstGeom>
          </p:spPr>
          <p:txBody>
            <a:bodyPr wrap="none">
              <a:spAutoFit/>
            </a:bodyPr>
            <a:lstStyle/>
            <a:p>
              <a:pPr algn="ctr">
                <a:buNone/>
              </a:pPr>
              <a:r>
                <a:rPr lang="zh-CN" altLang="en-US" sz="1600" b="1" dirty="0">
                  <a:solidFill>
                    <a:srgbClr val="606060"/>
                  </a:solidFill>
                  <a:latin typeface="微软雅黑" panose="020B0503020204020204" pitchFamily="34" charset="-122"/>
                  <a:ea typeface="微软雅黑" panose="020B0503020204020204" pitchFamily="34" charset="-122"/>
                </a:rPr>
                <a:t>商户合作</a:t>
              </a:r>
              <a:endParaRPr lang="en-US" sz="1600" b="1" dirty="0">
                <a:solidFill>
                  <a:srgbClr val="606060"/>
                </a:solidFill>
                <a:latin typeface="微软雅黑" panose="020B0503020204020204" pitchFamily="34" charset="-122"/>
                <a:ea typeface="微软雅黑" panose="020B0503020204020204" pitchFamily="34" charset="-122"/>
              </a:endParaRPr>
            </a:p>
          </p:txBody>
        </p:sp>
        <p:sp>
          <p:nvSpPr>
            <p:cNvPr id="64" name="Rectangle 63"/>
            <p:cNvSpPr/>
            <p:nvPr/>
          </p:nvSpPr>
          <p:spPr>
            <a:xfrm>
              <a:off x="4706725" y="3446496"/>
              <a:ext cx="1005403" cy="338554"/>
            </a:xfrm>
            <a:prstGeom prst="rect">
              <a:avLst/>
            </a:prstGeom>
          </p:spPr>
          <p:txBody>
            <a:bodyPr wrap="none">
              <a:spAutoFit/>
            </a:bodyPr>
            <a:lstStyle/>
            <a:p>
              <a:pPr algn="ctr">
                <a:buNone/>
              </a:pPr>
              <a:r>
                <a:rPr lang="zh-CN" altLang="en-US" sz="1600" b="1" dirty="0">
                  <a:solidFill>
                    <a:srgbClr val="606060"/>
                  </a:solidFill>
                  <a:latin typeface="微软雅黑" panose="020B0503020204020204" pitchFamily="34" charset="-122"/>
                  <a:ea typeface="微软雅黑" panose="020B0503020204020204" pitchFamily="34" charset="-122"/>
                </a:rPr>
                <a:t>线下进件</a:t>
              </a:r>
              <a:endParaRPr lang="en-US" sz="1600" b="1" dirty="0">
                <a:solidFill>
                  <a:srgbClr val="606060"/>
                </a:solidFill>
                <a:latin typeface="微软雅黑" panose="020B0503020204020204" pitchFamily="34" charset="-122"/>
                <a:ea typeface="微软雅黑" panose="020B0503020204020204" pitchFamily="34" charset="-122"/>
              </a:endParaRPr>
            </a:p>
          </p:txBody>
        </p:sp>
        <p:sp>
          <p:nvSpPr>
            <p:cNvPr id="65" name="Rectangle 64"/>
            <p:cNvSpPr/>
            <p:nvPr/>
          </p:nvSpPr>
          <p:spPr>
            <a:xfrm>
              <a:off x="6131411" y="1052005"/>
              <a:ext cx="1723549" cy="461665"/>
            </a:xfrm>
            <a:prstGeom prst="rect">
              <a:avLst/>
            </a:prstGeom>
            <a:noFill/>
          </p:spPr>
          <p:txBody>
            <a:bodyPr wrap="square" rtlCol="0">
              <a:spAutoFit/>
            </a:bodyPr>
            <a:lstStyle/>
            <a:p>
              <a:pPr algn="ctr">
                <a:buNone/>
              </a:pPr>
              <a:r>
                <a:rPr lang="zh-CN" altLang="en-US" sz="2400" b="1" dirty="0">
                  <a:latin typeface="微软雅黑" panose="020B0503020204020204" pitchFamily="34" charset="-122"/>
                  <a:ea typeface="微软雅黑" panose="020B0503020204020204" pitchFamily="34" charset="-122"/>
                </a:rPr>
                <a:t>欺诈率分析</a:t>
              </a:r>
              <a:endParaRPr lang="en-US" sz="2400" b="1" dirty="0">
                <a:latin typeface="微软雅黑" panose="020B0503020204020204" pitchFamily="34" charset="-122"/>
                <a:ea typeface="微软雅黑" panose="020B0503020204020204" pitchFamily="34" charset="-122"/>
              </a:endParaRPr>
            </a:p>
          </p:txBody>
        </p:sp>
        <p:sp>
          <p:nvSpPr>
            <p:cNvPr id="72" name="TextBox 71"/>
            <p:cNvSpPr txBox="1"/>
            <p:nvPr/>
          </p:nvSpPr>
          <p:spPr>
            <a:xfrm>
              <a:off x="6854148" y="3818737"/>
              <a:ext cx="2241319" cy="215444"/>
            </a:xfrm>
            <a:prstGeom prst="rect">
              <a:avLst/>
            </a:prstGeom>
            <a:noFill/>
          </p:spPr>
          <p:txBody>
            <a:bodyPr wrap="none" rtlCol="0">
              <a:spAutoFit/>
            </a:bodyPr>
            <a:lstStyle/>
            <a:p>
              <a:pPr>
                <a:buNone/>
              </a:pPr>
              <a:r>
                <a:rPr lang="zh-CN" altLang="en-US" sz="800" b="1" dirty="0">
                  <a:solidFill>
                    <a:srgbClr val="646464"/>
                  </a:solidFill>
                  <a:latin typeface="微软雅黑" panose="020B0503020204020204" pitchFamily="34" charset="-122"/>
                  <a:ea typeface="微软雅黑" panose="020B0503020204020204" pitchFamily="34" charset="-122"/>
                </a:rPr>
                <a:t>注：基于</a:t>
              </a:r>
              <a:r>
                <a:rPr lang="en-US" altLang="zh-CN" sz="800" b="1" dirty="0">
                  <a:solidFill>
                    <a:srgbClr val="646464"/>
                  </a:solidFill>
                  <a:latin typeface="微软雅黑" panose="020B0503020204020204" pitchFamily="34" charset="-122"/>
                  <a:ea typeface="微软雅黑" panose="020B0503020204020204" pitchFamily="34" charset="-122"/>
                </a:rPr>
                <a:t>2016</a:t>
              </a:r>
              <a:r>
                <a:rPr lang="zh-CN" altLang="en-US" sz="800" b="1" dirty="0">
                  <a:solidFill>
                    <a:srgbClr val="646464"/>
                  </a:solidFill>
                  <a:latin typeface="微软雅黑" panose="020B0503020204020204" pitchFamily="34" charset="-122"/>
                  <a:ea typeface="微软雅黑" panose="020B0503020204020204" pitchFamily="34" charset="-122"/>
                </a:rPr>
                <a:t>年</a:t>
              </a:r>
              <a:r>
                <a:rPr lang="en-US" altLang="zh-CN" sz="800" b="1" dirty="0">
                  <a:solidFill>
                    <a:srgbClr val="646464"/>
                  </a:solidFill>
                  <a:latin typeface="微软雅黑" panose="020B0503020204020204" pitchFamily="34" charset="-122"/>
                  <a:ea typeface="微软雅黑" panose="020B0503020204020204" pitchFamily="34" charset="-122"/>
                </a:rPr>
                <a:t>5</a:t>
              </a:r>
              <a:r>
                <a:rPr lang="zh-CN" altLang="en-US" sz="800" b="1" dirty="0">
                  <a:solidFill>
                    <a:srgbClr val="646464"/>
                  </a:solidFill>
                  <a:latin typeface="微软雅黑" panose="020B0503020204020204" pitchFamily="34" charset="-122"/>
                  <a:ea typeface="微软雅黑" panose="020B0503020204020204" pitchFamily="34" charset="-122"/>
                </a:rPr>
                <a:t>月数据统计，进件量为分母</a:t>
              </a:r>
              <a:endParaRPr lang="en-US" sz="800" b="1" dirty="0">
                <a:solidFill>
                  <a:srgbClr val="646464"/>
                </a:solidFill>
                <a:latin typeface="微软雅黑" panose="020B0503020204020204" pitchFamily="34" charset="-122"/>
                <a:ea typeface="微软雅黑" panose="020B0503020204020204" pitchFamily="34" charset="-122"/>
              </a:endParaRPr>
            </a:p>
          </p:txBody>
        </p:sp>
      </p:grpSp>
      <p:grpSp>
        <p:nvGrpSpPr>
          <p:cNvPr id="11" name="Group 10"/>
          <p:cNvGrpSpPr/>
          <p:nvPr/>
        </p:nvGrpSpPr>
        <p:grpSpPr>
          <a:xfrm>
            <a:off x="6283319" y="4142981"/>
            <a:ext cx="4354565" cy="2589287"/>
            <a:chOff x="4759318" y="4142980"/>
            <a:chExt cx="4354565" cy="2589287"/>
          </a:xfrm>
        </p:grpSpPr>
        <p:grpSp>
          <p:nvGrpSpPr>
            <p:cNvPr id="20" name="Group 19"/>
            <p:cNvGrpSpPr/>
            <p:nvPr/>
          </p:nvGrpSpPr>
          <p:grpSpPr>
            <a:xfrm>
              <a:off x="4759318" y="4646702"/>
              <a:ext cx="4233157" cy="2054170"/>
              <a:chOff x="3940169" y="4746679"/>
              <a:chExt cx="4233157" cy="2054170"/>
            </a:xfrm>
          </p:grpSpPr>
          <p:pic>
            <p:nvPicPr>
              <p:cNvPr id="18" name="Picture 17"/>
              <p:cNvPicPr>
                <a:picLocks noChangeAspect="1"/>
              </p:cNvPicPr>
              <p:nvPr/>
            </p:nvPicPr>
            <p:blipFill rotWithShape="1">
              <a:blip r:embed="rId10"/>
              <a:srcRect l="29447" t="17777" r="29074" b="2234"/>
              <a:stretch/>
            </p:blipFill>
            <p:spPr>
              <a:xfrm>
                <a:off x="5086350" y="4752975"/>
                <a:ext cx="2181225" cy="2047874"/>
              </a:xfrm>
              <a:prstGeom prst="rect">
                <a:avLst/>
              </a:prstGeom>
            </p:spPr>
          </p:pic>
          <p:sp>
            <p:nvSpPr>
              <p:cNvPr id="19" name="Line Callout 2 (Accent Bar) 18"/>
              <p:cNvSpPr/>
              <p:nvPr/>
            </p:nvSpPr>
            <p:spPr bwMode="auto">
              <a:xfrm>
                <a:off x="7226312" y="6136490"/>
                <a:ext cx="947014" cy="128062"/>
              </a:xfrm>
              <a:prstGeom prst="accentCallout2">
                <a:avLst>
                  <a:gd name="adj1" fmla="val 51610"/>
                  <a:gd name="adj2" fmla="val -3152"/>
                  <a:gd name="adj3" fmla="val 52310"/>
                  <a:gd name="adj4" fmla="val -16948"/>
                  <a:gd name="adj5" fmla="val -22879"/>
                  <a:gd name="adj6" fmla="val -36608"/>
                </a:avLst>
              </a:prstGeom>
              <a:ln>
                <a:solidFill>
                  <a:srgbClr val="646464"/>
                </a:solidFill>
                <a:headEnd type="none" w="med" len="med"/>
                <a:tailEnd type="oval"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a:buNone/>
                </a:pPr>
                <a:r>
                  <a:rPr lang="zh-CN" altLang="en-US" sz="1200" b="1" dirty="0">
                    <a:solidFill>
                      <a:srgbClr val="606060"/>
                    </a:solidFill>
                    <a:latin typeface="微软雅黑" panose="020B0503020204020204" pitchFamily="34" charset="-122"/>
                    <a:ea typeface="微软雅黑" panose="020B0503020204020204" pitchFamily="34" charset="-122"/>
                    <a:cs typeface="Arial" pitchFamily="34" charset="0"/>
                  </a:rPr>
                  <a:t>线上商户合作</a:t>
                </a:r>
                <a:endParaRPr lang="en-US" sz="1200" b="1" dirty="0">
                  <a:solidFill>
                    <a:srgbClr val="606060"/>
                  </a:solidFill>
                  <a:latin typeface="微软雅黑" panose="020B0503020204020204" pitchFamily="34" charset="-122"/>
                  <a:ea typeface="微软雅黑" panose="020B0503020204020204" pitchFamily="34" charset="-122"/>
                  <a:cs typeface="Arial" pitchFamily="34" charset="0"/>
                </a:endParaRPr>
              </a:p>
            </p:txBody>
          </p:sp>
          <p:sp>
            <p:nvSpPr>
              <p:cNvPr id="23" name="Line Callout 2 (Accent Bar) 22"/>
              <p:cNvSpPr/>
              <p:nvPr/>
            </p:nvSpPr>
            <p:spPr bwMode="auto">
              <a:xfrm>
                <a:off x="7035811" y="4834925"/>
                <a:ext cx="814051" cy="119023"/>
              </a:xfrm>
              <a:prstGeom prst="accentCallout2">
                <a:avLst>
                  <a:gd name="adj1" fmla="val 51610"/>
                  <a:gd name="adj2" fmla="val -3152"/>
                  <a:gd name="adj3" fmla="val 58436"/>
                  <a:gd name="adj4" fmla="val -16707"/>
                  <a:gd name="adj5" fmla="val 221817"/>
                  <a:gd name="adj6" fmla="val -34323"/>
                </a:avLst>
              </a:prstGeom>
              <a:noFill/>
              <a:ln>
                <a:solidFill>
                  <a:srgbClr val="646464"/>
                </a:solidFill>
                <a:headEnd type="none" w="med" len="med"/>
                <a:tailEnd type="oval"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a:buNone/>
                </a:pPr>
                <a:r>
                  <a:rPr lang="zh-CN" altLang="en-US" sz="1200" b="1" dirty="0">
                    <a:solidFill>
                      <a:srgbClr val="606060"/>
                    </a:solidFill>
                    <a:latin typeface="微软雅黑" panose="020B0503020204020204" pitchFamily="34" charset="-122"/>
                    <a:ea typeface="微软雅黑" panose="020B0503020204020204" pitchFamily="34" charset="-122"/>
                    <a:cs typeface="Arial" pitchFamily="34" charset="0"/>
                  </a:rPr>
                  <a:t>线下申请</a:t>
                </a:r>
                <a:endParaRPr lang="en-US" sz="1200" b="1" dirty="0">
                  <a:solidFill>
                    <a:srgbClr val="606060"/>
                  </a:solidFill>
                  <a:latin typeface="微软雅黑" panose="020B0503020204020204" pitchFamily="34" charset="-122"/>
                  <a:ea typeface="微软雅黑" panose="020B0503020204020204" pitchFamily="34" charset="-122"/>
                  <a:cs typeface="Arial" pitchFamily="34" charset="0"/>
                </a:endParaRPr>
              </a:p>
            </p:txBody>
          </p:sp>
          <p:sp>
            <p:nvSpPr>
              <p:cNvPr id="24" name="Line Callout 2 (Accent Bar) 23"/>
              <p:cNvSpPr/>
              <p:nvPr/>
            </p:nvSpPr>
            <p:spPr bwMode="auto">
              <a:xfrm flipH="1">
                <a:off x="3940169" y="4746679"/>
                <a:ext cx="1279513" cy="147758"/>
              </a:xfrm>
              <a:prstGeom prst="accentCallout2">
                <a:avLst>
                  <a:gd name="adj1" fmla="val 51610"/>
                  <a:gd name="adj2" fmla="val -3152"/>
                  <a:gd name="adj3" fmla="val 50337"/>
                  <a:gd name="adj4" fmla="val -16707"/>
                  <a:gd name="adj5" fmla="val 148928"/>
                  <a:gd name="adj6" fmla="val -47723"/>
                </a:avLst>
              </a:prstGeom>
              <a:noFill/>
              <a:ln>
                <a:solidFill>
                  <a:srgbClr val="646464"/>
                </a:solidFill>
                <a:headEnd type="none" w="med" len="med"/>
                <a:tailEnd type="oval"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algn="r">
                  <a:buNone/>
                </a:pPr>
                <a:r>
                  <a:rPr lang="en-US" altLang="zh-CN" sz="1200" b="1" dirty="0">
                    <a:solidFill>
                      <a:srgbClr val="606060"/>
                    </a:solidFill>
                    <a:latin typeface="微软雅黑" panose="020B0503020204020204" pitchFamily="34" charset="-122"/>
                    <a:ea typeface="微软雅黑" panose="020B0503020204020204" pitchFamily="34" charset="-122"/>
                    <a:cs typeface="Arial" pitchFamily="34" charset="0"/>
                  </a:rPr>
                  <a:t>PC</a:t>
                </a:r>
                <a:r>
                  <a:rPr lang="zh-CN" altLang="en-US" sz="1200" b="1" dirty="0">
                    <a:solidFill>
                      <a:srgbClr val="606060"/>
                    </a:solidFill>
                    <a:latin typeface="微软雅黑" panose="020B0503020204020204" pitchFamily="34" charset="-122"/>
                    <a:ea typeface="微软雅黑" panose="020B0503020204020204" pitchFamily="34" charset="-122"/>
                    <a:cs typeface="Arial" pitchFamily="34" charset="0"/>
                  </a:rPr>
                  <a:t>填表</a:t>
                </a:r>
                <a:endParaRPr lang="en-US" sz="1200" b="1" dirty="0">
                  <a:solidFill>
                    <a:srgbClr val="606060"/>
                  </a:solidFill>
                  <a:latin typeface="微软雅黑" panose="020B0503020204020204" pitchFamily="34" charset="-122"/>
                  <a:ea typeface="微软雅黑" panose="020B0503020204020204" pitchFamily="34" charset="-122"/>
                  <a:cs typeface="Arial" pitchFamily="34" charset="0"/>
                </a:endParaRPr>
              </a:p>
            </p:txBody>
          </p:sp>
          <p:sp>
            <p:nvSpPr>
              <p:cNvPr id="25" name="Line Callout 2 (Accent Bar) 24"/>
              <p:cNvSpPr/>
              <p:nvPr/>
            </p:nvSpPr>
            <p:spPr bwMode="auto">
              <a:xfrm flipH="1">
                <a:off x="4035406" y="5182772"/>
                <a:ext cx="1130294" cy="127269"/>
              </a:xfrm>
              <a:prstGeom prst="accentCallout2">
                <a:avLst>
                  <a:gd name="adj1" fmla="val 51610"/>
                  <a:gd name="adj2" fmla="val -3152"/>
                  <a:gd name="adj3" fmla="val 50337"/>
                  <a:gd name="adj4" fmla="val -14004"/>
                  <a:gd name="adj5" fmla="val 111342"/>
                  <a:gd name="adj6" fmla="val -24677"/>
                </a:avLst>
              </a:prstGeom>
              <a:noFill/>
              <a:ln>
                <a:solidFill>
                  <a:srgbClr val="646464"/>
                </a:solidFill>
                <a:headEnd type="none" w="med" len="med"/>
                <a:tailEnd type="oval"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algn="r">
                  <a:buNone/>
                </a:pPr>
                <a:r>
                  <a:rPr lang="zh-CN" altLang="en-US" sz="1200" b="1" dirty="0">
                    <a:solidFill>
                      <a:srgbClr val="606060"/>
                    </a:solidFill>
                    <a:latin typeface="微软雅黑" panose="020B0503020204020204" pitchFamily="34" charset="-122"/>
                    <a:ea typeface="微软雅黑" panose="020B0503020204020204" pitchFamily="34" charset="-122"/>
                    <a:cs typeface="Arial" pitchFamily="34" charset="0"/>
                  </a:rPr>
                  <a:t>移动端</a:t>
                </a:r>
                <a:r>
                  <a:rPr lang="en-US" altLang="zh-CN" sz="1200" b="1" dirty="0">
                    <a:solidFill>
                      <a:srgbClr val="606060"/>
                    </a:solidFill>
                    <a:latin typeface="Arial Narrow" panose="020B0606020202030204" pitchFamily="34" charset="0"/>
                    <a:ea typeface="微软雅黑" panose="020B0503020204020204" pitchFamily="34" charset="-122"/>
                    <a:cs typeface="Arial" pitchFamily="34" charset="0"/>
                  </a:rPr>
                  <a:t>WAP</a:t>
                </a:r>
                <a:r>
                  <a:rPr lang="zh-CN" altLang="en-US" sz="1200" b="1" dirty="0">
                    <a:solidFill>
                      <a:srgbClr val="606060"/>
                    </a:solidFill>
                    <a:latin typeface="微软雅黑" panose="020B0503020204020204" pitchFamily="34" charset="-122"/>
                    <a:ea typeface="微软雅黑" panose="020B0503020204020204" pitchFamily="34" charset="-122"/>
                    <a:cs typeface="Arial" pitchFamily="34" charset="0"/>
                  </a:rPr>
                  <a:t> </a:t>
                </a:r>
                <a:endParaRPr lang="en-US" sz="1200" b="1" dirty="0">
                  <a:solidFill>
                    <a:srgbClr val="606060"/>
                  </a:solidFill>
                  <a:latin typeface="微软雅黑" panose="020B0503020204020204" pitchFamily="34" charset="-122"/>
                  <a:ea typeface="微软雅黑" panose="020B0503020204020204" pitchFamily="34" charset="-122"/>
                  <a:cs typeface="Arial" pitchFamily="34" charset="0"/>
                </a:endParaRPr>
              </a:p>
            </p:txBody>
          </p:sp>
          <p:sp>
            <p:nvSpPr>
              <p:cNvPr id="26" name="Line Callout 2 (Accent Bar) 25"/>
              <p:cNvSpPr/>
              <p:nvPr/>
            </p:nvSpPr>
            <p:spPr bwMode="auto">
              <a:xfrm flipH="1">
                <a:off x="4313562" y="6308484"/>
                <a:ext cx="848581" cy="157151"/>
              </a:xfrm>
              <a:prstGeom prst="accentCallout2">
                <a:avLst>
                  <a:gd name="adj1" fmla="val 51610"/>
                  <a:gd name="adj2" fmla="val -3152"/>
                  <a:gd name="adj3" fmla="val 50337"/>
                  <a:gd name="adj4" fmla="val -16707"/>
                  <a:gd name="adj5" fmla="val -6434"/>
                  <a:gd name="adj6" fmla="val -37968"/>
                </a:avLst>
              </a:prstGeom>
              <a:ln>
                <a:solidFill>
                  <a:srgbClr val="646464"/>
                </a:solidFill>
                <a:headEnd type="none" w="med" len="med"/>
                <a:tailEnd type="oval"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algn="r">
                  <a:buNone/>
                </a:pPr>
                <a:r>
                  <a:rPr lang="zh-CN" altLang="en-US" sz="1200" b="1" dirty="0">
                    <a:solidFill>
                      <a:srgbClr val="606060"/>
                    </a:solidFill>
                    <a:latin typeface="微软雅黑" panose="020B0503020204020204" pitchFamily="34" charset="-122"/>
                    <a:ea typeface="微软雅黑" panose="020B0503020204020204" pitchFamily="34" charset="-122"/>
                    <a:cs typeface="Arial" pitchFamily="34" charset="0"/>
                  </a:rPr>
                  <a:t>微信进件</a:t>
                </a:r>
                <a:endParaRPr lang="en-US" sz="1200" b="1" dirty="0">
                  <a:solidFill>
                    <a:srgbClr val="606060"/>
                  </a:solidFill>
                  <a:latin typeface="微软雅黑" panose="020B0503020204020204" pitchFamily="34" charset="-122"/>
                  <a:ea typeface="微软雅黑" panose="020B0503020204020204" pitchFamily="34" charset="-122"/>
                  <a:cs typeface="Arial" pitchFamily="34" charset="0"/>
                </a:endParaRPr>
              </a:p>
            </p:txBody>
          </p:sp>
        </p:grpSp>
        <p:sp>
          <p:nvSpPr>
            <p:cNvPr id="66" name="Rectangle 65"/>
            <p:cNvSpPr/>
            <p:nvPr/>
          </p:nvSpPr>
          <p:spPr>
            <a:xfrm>
              <a:off x="5845848" y="4142980"/>
              <a:ext cx="2339103" cy="461665"/>
            </a:xfrm>
            <a:prstGeom prst="rect">
              <a:avLst/>
            </a:prstGeom>
            <a:noFill/>
          </p:spPr>
          <p:txBody>
            <a:bodyPr wrap="square" rtlCol="0">
              <a:spAutoFit/>
            </a:bodyPr>
            <a:lstStyle/>
            <a:p>
              <a:pPr algn="ctr">
                <a:buNone/>
              </a:pPr>
              <a:r>
                <a:rPr lang="zh-CN" altLang="en-US" sz="2400" b="1" dirty="0">
                  <a:latin typeface="微软雅黑" panose="020B0503020204020204" pitchFamily="34" charset="-122"/>
                  <a:ea typeface="微软雅黑" panose="020B0503020204020204" pitchFamily="34" charset="-122"/>
                </a:rPr>
                <a:t>报警量占比分析</a:t>
              </a:r>
              <a:endParaRPr lang="en-US" sz="2400"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7590709" y="6516823"/>
              <a:ext cx="1523174" cy="215444"/>
            </a:xfrm>
            <a:prstGeom prst="rect">
              <a:avLst/>
            </a:prstGeom>
            <a:noFill/>
          </p:spPr>
          <p:txBody>
            <a:bodyPr wrap="none" rtlCol="0">
              <a:spAutoFit/>
            </a:bodyPr>
            <a:lstStyle/>
            <a:p>
              <a:pPr>
                <a:buNone/>
              </a:pPr>
              <a:r>
                <a:rPr lang="zh-CN" altLang="en-US" sz="800" b="1" dirty="0">
                  <a:solidFill>
                    <a:srgbClr val="646464"/>
                  </a:solidFill>
                  <a:latin typeface="微软雅黑" panose="020B0503020204020204" pitchFamily="34" charset="-122"/>
                  <a:ea typeface="微软雅黑" panose="020B0503020204020204" pitchFamily="34" charset="-122"/>
                </a:rPr>
                <a:t>注：基于</a:t>
              </a:r>
              <a:r>
                <a:rPr lang="en-US" altLang="zh-CN" sz="800" b="1" dirty="0">
                  <a:solidFill>
                    <a:srgbClr val="646464"/>
                  </a:solidFill>
                  <a:latin typeface="微软雅黑" panose="020B0503020204020204" pitchFamily="34" charset="-122"/>
                  <a:ea typeface="微软雅黑" panose="020B0503020204020204" pitchFamily="34" charset="-122"/>
                </a:rPr>
                <a:t>2016</a:t>
              </a:r>
              <a:r>
                <a:rPr lang="zh-CN" altLang="en-US" sz="800" b="1" dirty="0">
                  <a:solidFill>
                    <a:srgbClr val="646464"/>
                  </a:solidFill>
                  <a:latin typeface="微软雅黑" panose="020B0503020204020204" pitchFamily="34" charset="-122"/>
                  <a:ea typeface="微软雅黑" panose="020B0503020204020204" pitchFamily="34" charset="-122"/>
                </a:rPr>
                <a:t>年</a:t>
              </a:r>
              <a:r>
                <a:rPr lang="en-US" altLang="zh-CN" sz="800" b="1" dirty="0">
                  <a:solidFill>
                    <a:srgbClr val="646464"/>
                  </a:solidFill>
                  <a:latin typeface="微软雅黑" panose="020B0503020204020204" pitchFamily="34" charset="-122"/>
                  <a:ea typeface="微软雅黑" panose="020B0503020204020204" pitchFamily="34" charset="-122"/>
                </a:rPr>
                <a:t>5</a:t>
              </a:r>
              <a:r>
                <a:rPr lang="zh-CN" altLang="en-US" sz="800" b="1" dirty="0">
                  <a:solidFill>
                    <a:srgbClr val="646464"/>
                  </a:solidFill>
                  <a:latin typeface="微软雅黑" panose="020B0503020204020204" pitchFamily="34" charset="-122"/>
                  <a:ea typeface="微软雅黑" panose="020B0503020204020204" pitchFamily="34" charset="-122"/>
                </a:rPr>
                <a:t>月数据统计</a:t>
              </a:r>
              <a:endParaRPr lang="en-US" sz="800" b="1" dirty="0">
                <a:solidFill>
                  <a:srgbClr val="646464"/>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171659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524000" y="1509837"/>
            <a:ext cx="4991926" cy="4492733"/>
            <a:chOff x="15791" y="1158707"/>
            <a:chExt cx="4991926" cy="4492733"/>
          </a:xfrm>
        </p:grpSpPr>
        <p:grpSp>
          <p:nvGrpSpPr>
            <p:cNvPr id="7" name="Group 6"/>
            <p:cNvGrpSpPr/>
            <p:nvPr/>
          </p:nvGrpSpPr>
          <p:grpSpPr>
            <a:xfrm>
              <a:off x="15791" y="1158707"/>
              <a:ext cx="4991926" cy="4492733"/>
              <a:chOff x="15791" y="923329"/>
              <a:chExt cx="4991926" cy="4492733"/>
            </a:xfrm>
          </p:grpSpPr>
          <p:pic>
            <p:nvPicPr>
              <p:cNvPr id="29" name="Picture 6" descr="img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1" y="923329"/>
                <a:ext cx="4991926" cy="449273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bwMode="auto">
              <a:xfrm flipH="1">
                <a:off x="804029" y="2048276"/>
                <a:ext cx="3598740" cy="0"/>
              </a:xfrm>
              <a:prstGeom prst="line">
                <a:avLst/>
              </a:prstGeom>
              <a:ln w="28575">
                <a:solidFill>
                  <a:srgbClr val="0000FF"/>
                </a:solidFill>
                <a:prstDash val="sysDash"/>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bwMode="auto">
              <a:xfrm>
                <a:off x="1278687" y="2030692"/>
                <a:ext cx="0" cy="2374254"/>
              </a:xfrm>
              <a:prstGeom prst="line">
                <a:avLst/>
              </a:prstGeom>
              <a:ln w="28575">
                <a:solidFill>
                  <a:srgbClr val="0000FF"/>
                </a:solidFill>
                <a:prstDash val="sysDash"/>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6" name="Oval 5"/>
              <p:cNvSpPr/>
              <p:nvPr/>
            </p:nvSpPr>
            <p:spPr bwMode="auto">
              <a:xfrm>
                <a:off x="1222947" y="1995689"/>
                <a:ext cx="93896" cy="93896"/>
              </a:xfrm>
              <a:prstGeom prst="ellipse">
                <a:avLst/>
              </a:prstGeom>
              <a:solidFill>
                <a:schemeClr val="lt1"/>
              </a:solidFill>
              <a:ln w="28575">
                <a:solidFill>
                  <a:srgbClr val="0000FF"/>
                </a:solidFill>
                <a:prstDash val="solid"/>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400">
                  <a:latin typeface="Arial" pitchFamily="34" charset="0"/>
                  <a:cs typeface="Arial" pitchFamily="34" charset="0"/>
                </a:endParaRPr>
              </a:p>
            </p:txBody>
          </p:sp>
        </p:grpSp>
        <p:sp>
          <p:nvSpPr>
            <p:cNvPr id="10" name="Rectangle 9"/>
            <p:cNvSpPr/>
            <p:nvPr/>
          </p:nvSpPr>
          <p:spPr>
            <a:xfrm>
              <a:off x="2694302" y="1983331"/>
              <a:ext cx="1800493" cy="369332"/>
            </a:xfrm>
            <a:prstGeom prst="rect">
              <a:avLst/>
            </a:prstGeom>
          </p:spPr>
          <p:txBody>
            <a:bodyPr wrap="none">
              <a:spAutoFit/>
            </a:bodyPr>
            <a:lstStyle/>
            <a:p>
              <a:pPr>
                <a:buNone/>
              </a:pPr>
              <a:r>
                <a:rPr lang="zh-CN" altLang="en-US" b="1" dirty="0">
                  <a:solidFill>
                    <a:srgbClr val="0000FF"/>
                  </a:solidFill>
                </a:rPr>
                <a:t>策略命中率</a:t>
              </a:r>
              <a:r>
                <a:rPr lang="en-US" altLang="zh-CN" b="1" dirty="0">
                  <a:solidFill>
                    <a:srgbClr val="0000FF"/>
                  </a:solidFill>
                </a:rPr>
                <a:t>70%</a:t>
              </a:r>
              <a:endParaRPr lang="en-US" dirty="0">
                <a:solidFill>
                  <a:srgbClr val="0000FF"/>
                </a:solidFill>
              </a:endParaRPr>
            </a:p>
          </p:txBody>
        </p:sp>
        <p:sp>
          <p:nvSpPr>
            <p:cNvPr id="32" name="Rectangle 31"/>
            <p:cNvSpPr/>
            <p:nvPr/>
          </p:nvSpPr>
          <p:spPr>
            <a:xfrm>
              <a:off x="2962224" y="4288557"/>
              <a:ext cx="1532571" cy="253916"/>
            </a:xfrm>
            <a:prstGeom prst="rect">
              <a:avLst/>
            </a:prstGeom>
          </p:spPr>
          <p:txBody>
            <a:bodyPr wrap="square">
              <a:spAutoFit/>
            </a:bodyPr>
            <a:lstStyle/>
            <a:p>
              <a:pPr algn="ctr">
                <a:buNone/>
              </a:pPr>
              <a:r>
                <a:rPr lang="zh-CN" altLang="en-US" sz="1050" b="1" dirty="0"/>
                <a:t>基于</a:t>
              </a:r>
              <a:r>
                <a:rPr lang="en-US" altLang="zh-CN" sz="1050" b="1" dirty="0"/>
                <a:t>2016</a:t>
              </a:r>
              <a:r>
                <a:rPr lang="zh-CN" altLang="en-US" sz="1050" b="1" dirty="0"/>
                <a:t>年</a:t>
              </a:r>
              <a:r>
                <a:rPr lang="en-US" altLang="zh-CN" sz="1050" b="1" dirty="0"/>
                <a:t>5</a:t>
              </a:r>
              <a:r>
                <a:rPr lang="zh-CN" altLang="en-US" sz="1050" b="1" dirty="0"/>
                <a:t>月数据</a:t>
              </a:r>
              <a:endParaRPr lang="en-US" sz="1050" b="1" dirty="0"/>
            </a:p>
          </p:txBody>
        </p:sp>
        <p:sp>
          <p:nvSpPr>
            <p:cNvPr id="37" name="Rectangle 36"/>
            <p:cNvSpPr/>
            <p:nvPr/>
          </p:nvSpPr>
          <p:spPr>
            <a:xfrm>
              <a:off x="2279004" y="3282814"/>
              <a:ext cx="1338828" cy="369332"/>
            </a:xfrm>
            <a:prstGeom prst="rect">
              <a:avLst/>
            </a:prstGeom>
          </p:spPr>
          <p:txBody>
            <a:bodyPr wrap="none">
              <a:spAutoFit/>
            </a:bodyPr>
            <a:lstStyle/>
            <a:p>
              <a:pPr>
                <a:buNone/>
              </a:pPr>
              <a:r>
                <a:rPr lang="zh-CN" altLang="en-US" b="1" dirty="0">
                  <a:solidFill>
                    <a:srgbClr val="0000FF"/>
                  </a:solidFill>
                </a:rPr>
                <a:t>命中率曲线</a:t>
              </a:r>
              <a:endParaRPr lang="en-US" dirty="0">
                <a:solidFill>
                  <a:srgbClr val="0000FF"/>
                </a:solidFill>
              </a:endParaRPr>
            </a:p>
          </p:txBody>
        </p:sp>
        <p:cxnSp>
          <p:nvCxnSpPr>
            <p:cNvPr id="4" name="Straight Arrow Connector 3"/>
            <p:cNvCxnSpPr/>
            <p:nvPr/>
          </p:nvCxnSpPr>
          <p:spPr bwMode="auto">
            <a:xfrm flipH="1">
              <a:off x="2781300" y="2991301"/>
              <a:ext cx="104775" cy="286559"/>
            </a:xfrm>
            <a:prstGeom prst="straightConnector1">
              <a:avLst/>
            </a:prstGeom>
            <a:ln w="53975">
              <a:solidFill>
                <a:srgbClr val="0000FF"/>
              </a:solidFill>
              <a:prstDash val="solid"/>
              <a:headEnd type="none" w="med" len="med"/>
              <a:tailEnd type="triangle" w="med" len="med"/>
            </a:ln>
          </p:spPr>
          <p:style>
            <a:lnRef idx="3">
              <a:schemeClr val="dk1"/>
            </a:lnRef>
            <a:fillRef idx="0">
              <a:schemeClr val="dk1"/>
            </a:fillRef>
            <a:effectRef idx="2">
              <a:schemeClr val="dk1"/>
            </a:effectRef>
            <a:fontRef idx="minor">
              <a:schemeClr val="tx1"/>
            </a:fontRef>
          </p:style>
        </p:cxnSp>
      </p:grpSp>
      <p:sp>
        <p:nvSpPr>
          <p:cNvPr id="2" name="Title 1"/>
          <p:cNvSpPr>
            <a:spLocks noGrp="1"/>
          </p:cNvSpPr>
          <p:nvPr>
            <p:ph type="title"/>
          </p:nvPr>
        </p:nvSpPr>
        <p:spPr/>
        <p:txBody>
          <a:bodyPr/>
          <a:lstStyle/>
          <a:p>
            <a:r>
              <a:rPr lang="zh-CN" altLang="en-US" dirty="0"/>
              <a:t>基于决策模拟引擎，成功开发可落地强风险策略</a:t>
            </a:r>
            <a:br>
              <a:rPr lang="en-US" altLang="zh-CN" dirty="0"/>
            </a:br>
            <a:r>
              <a:rPr lang="zh-CN" altLang="en-US" dirty="0"/>
              <a:t>自动策略每月价值高达</a:t>
            </a:r>
            <a:r>
              <a:rPr lang="en-US" altLang="zh-CN" dirty="0"/>
              <a:t>238</a:t>
            </a:r>
            <a:r>
              <a:rPr lang="zh-CN" altLang="en-US" dirty="0"/>
              <a:t>万</a:t>
            </a:r>
            <a:endParaRPr lang="en-US" dirty="0"/>
          </a:p>
        </p:txBody>
      </p:sp>
      <p:graphicFrame>
        <p:nvGraphicFramePr>
          <p:cNvPr id="13" name="Diagram 12"/>
          <p:cNvGraphicFramePr/>
          <p:nvPr/>
        </p:nvGraphicFramePr>
        <p:xfrm>
          <a:off x="6570076" y="1657745"/>
          <a:ext cx="1955859" cy="3206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p:cNvSpPr/>
          <p:nvPr/>
        </p:nvSpPr>
        <p:spPr>
          <a:xfrm>
            <a:off x="8487806" y="4181377"/>
            <a:ext cx="838691" cy="369332"/>
          </a:xfrm>
          <a:prstGeom prst="rect">
            <a:avLst/>
          </a:prstGeom>
        </p:spPr>
        <p:txBody>
          <a:bodyPr wrap="none">
            <a:spAutoFit/>
          </a:bodyPr>
          <a:lstStyle/>
          <a:p>
            <a:pPr>
              <a:buNone/>
            </a:pPr>
            <a:r>
              <a:rPr lang="en-US" b="1" dirty="0">
                <a:solidFill>
                  <a:srgbClr val="000000"/>
                </a:solidFill>
              </a:rPr>
              <a:t>0.44</a:t>
            </a:r>
            <a:r>
              <a:rPr lang="en-US" altLang="zh-CN" b="1" dirty="0">
                <a:solidFill>
                  <a:srgbClr val="000000"/>
                </a:solidFill>
              </a:rPr>
              <a:t>%</a:t>
            </a:r>
            <a:endParaRPr lang="en-US" b="1" dirty="0">
              <a:solidFill>
                <a:srgbClr val="000000"/>
              </a:solidFill>
            </a:endParaRPr>
          </a:p>
        </p:txBody>
      </p:sp>
      <p:sp>
        <p:nvSpPr>
          <p:cNvPr id="15" name="Rectangle 14"/>
          <p:cNvSpPr/>
          <p:nvPr/>
        </p:nvSpPr>
        <p:spPr>
          <a:xfrm>
            <a:off x="8481095" y="2618947"/>
            <a:ext cx="838691" cy="369332"/>
          </a:xfrm>
          <a:prstGeom prst="rect">
            <a:avLst/>
          </a:prstGeom>
        </p:spPr>
        <p:txBody>
          <a:bodyPr wrap="none">
            <a:spAutoFit/>
          </a:bodyPr>
          <a:lstStyle/>
          <a:p>
            <a:pPr>
              <a:buNone/>
            </a:pPr>
            <a:r>
              <a:rPr lang="en-US" altLang="zh-CN" b="1" dirty="0">
                <a:solidFill>
                  <a:srgbClr val="000000"/>
                </a:solidFill>
              </a:rPr>
              <a:t>2.52%</a:t>
            </a:r>
            <a:endParaRPr lang="en-US" b="1" dirty="0">
              <a:solidFill>
                <a:srgbClr val="000000"/>
              </a:solidFill>
            </a:endParaRPr>
          </a:p>
        </p:txBody>
      </p:sp>
      <p:sp>
        <p:nvSpPr>
          <p:cNvPr id="16" name="Rectangle 15"/>
          <p:cNvSpPr/>
          <p:nvPr/>
        </p:nvSpPr>
        <p:spPr>
          <a:xfrm>
            <a:off x="8481095" y="3107044"/>
            <a:ext cx="838691" cy="369332"/>
          </a:xfrm>
          <a:prstGeom prst="rect">
            <a:avLst/>
          </a:prstGeom>
        </p:spPr>
        <p:txBody>
          <a:bodyPr wrap="none">
            <a:spAutoFit/>
          </a:bodyPr>
          <a:lstStyle/>
          <a:p>
            <a:pPr>
              <a:buNone/>
            </a:pPr>
            <a:r>
              <a:rPr lang="en-US" b="1" dirty="0">
                <a:solidFill>
                  <a:srgbClr val="000000"/>
                </a:solidFill>
              </a:rPr>
              <a:t>4.47</a:t>
            </a:r>
            <a:r>
              <a:rPr lang="en-US" altLang="zh-CN" b="1" dirty="0">
                <a:solidFill>
                  <a:srgbClr val="000000"/>
                </a:solidFill>
              </a:rPr>
              <a:t>%</a:t>
            </a:r>
            <a:endParaRPr lang="en-US" b="1" dirty="0">
              <a:solidFill>
                <a:srgbClr val="000000"/>
              </a:solidFill>
            </a:endParaRPr>
          </a:p>
        </p:txBody>
      </p:sp>
      <p:sp>
        <p:nvSpPr>
          <p:cNvPr id="17" name="Rectangle 16"/>
          <p:cNvSpPr/>
          <p:nvPr/>
        </p:nvSpPr>
        <p:spPr>
          <a:xfrm>
            <a:off x="8481095" y="3585852"/>
            <a:ext cx="838691" cy="369332"/>
          </a:xfrm>
          <a:prstGeom prst="rect">
            <a:avLst/>
          </a:prstGeom>
        </p:spPr>
        <p:txBody>
          <a:bodyPr wrap="none">
            <a:spAutoFit/>
          </a:bodyPr>
          <a:lstStyle/>
          <a:p>
            <a:pPr>
              <a:buNone/>
            </a:pPr>
            <a:r>
              <a:rPr lang="en-US" b="1" dirty="0">
                <a:solidFill>
                  <a:srgbClr val="000000"/>
                </a:solidFill>
              </a:rPr>
              <a:t>5.31</a:t>
            </a:r>
            <a:r>
              <a:rPr lang="en-US" altLang="zh-CN" b="1" dirty="0">
                <a:solidFill>
                  <a:srgbClr val="000000"/>
                </a:solidFill>
              </a:rPr>
              <a:t>%</a:t>
            </a:r>
            <a:endParaRPr lang="en-US" b="1" dirty="0">
              <a:solidFill>
                <a:srgbClr val="000000"/>
              </a:solidFill>
            </a:endParaRPr>
          </a:p>
        </p:txBody>
      </p:sp>
      <p:sp>
        <p:nvSpPr>
          <p:cNvPr id="18" name="Rectangle 17"/>
          <p:cNvSpPr/>
          <p:nvPr/>
        </p:nvSpPr>
        <p:spPr>
          <a:xfrm>
            <a:off x="7190892" y="1571591"/>
            <a:ext cx="1980029"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buNone/>
            </a:pPr>
            <a:r>
              <a:rPr lang="zh-CN" altLang="en-US" sz="2000" b="1" dirty="0">
                <a:solidFill>
                  <a:srgbClr val="000000"/>
                </a:solidFill>
                <a:latin typeface="微软雅黑" panose="020B0503020204020204" pitchFamily="34" charset="-122"/>
                <a:ea typeface="微软雅黑" panose="020B0503020204020204" pitchFamily="34" charset="-122"/>
              </a:rPr>
              <a:t>人工转自动比率</a:t>
            </a:r>
            <a:endParaRPr lang="en-US" sz="2000" b="1" dirty="0">
              <a:solidFill>
                <a:srgbClr val="000000"/>
              </a:solidFill>
              <a:latin typeface="微软雅黑" panose="020B0503020204020204" pitchFamily="34" charset="-122"/>
              <a:ea typeface="微软雅黑" panose="020B0503020204020204" pitchFamily="34" charset="-122"/>
            </a:endParaRPr>
          </a:p>
        </p:txBody>
      </p:sp>
      <p:sp>
        <p:nvSpPr>
          <p:cNvPr id="19" name="Rectangle 18"/>
          <p:cNvSpPr/>
          <p:nvPr/>
        </p:nvSpPr>
        <p:spPr>
          <a:xfrm>
            <a:off x="8481095" y="2109119"/>
            <a:ext cx="838691" cy="369332"/>
          </a:xfrm>
          <a:prstGeom prst="rect">
            <a:avLst/>
          </a:prstGeom>
        </p:spPr>
        <p:txBody>
          <a:bodyPr wrap="none">
            <a:spAutoFit/>
          </a:bodyPr>
          <a:lstStyle/>
          <a:p>
            <a:pPr>
              <a:buNone/>
            </a:pPr>
            <a:r>
              <a:rPr lang="en-US" b="1" dirty="0">
                <a:solidFill>
                  <a:srgbClr val="000000"/>
                </a:solidFill>
              </a:rPr>
              <a:t>2.09</a:t>
            </a:r>
            <a:r>
              <a:rPr lang="en-US" altLang="zh-CN" b="1" dirty="0">
                <a:solidFill>
                  <a:srgbClr val="000000"/>
                </a:solidFill>
              </a:rPr>
              <a:t>%</a:t>
            </a:r>
            <a:endParaRPr lang="en-US" b="1" dirty="0">
              <a:solidFill>
                <a:srgbClr val="000000"/>
              </a:solidFill>
            </a:endParaRPr>
          </a:p>
        </p:txBody>
      </p:sp>
      <p:sp>
        <p:nvSpPr>
          <p:cNvPr id="21" name="Rectangle 20"/>
          <p:cNvSpPr/>
          <p:nvPr/>
        </p:nvSpPr>
        <p:spPr>
          <a:xfrm>
            <a:off x="9256160" y="1562799"/>
            <a:ext cx="1210588"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buNone/>
            </a:pPr>
            <a:r>
              <a:rPr lang="zh-CN" altLang="en-US" sz="2000" b="1" dirty="0">
                <a:solidFill>
                  <a:srgbClr val="000000"/>
                </a:solidFill>
                <a:latin typeface="微软雅黑" panose="020B0503020204020204" pitchFamily="34" charset="-122"/>
                <a:ea typeface="微软雅黑" panose="020B0503020204020204" pitchFamily="34" charset="-122"/>
              </a:rPr>
              <a:t>策略价值</a:t>
            </a:r>
            <a:endParaRPr lang="en-US" sz="2000" b="1" dirty="0">
              <a:solidFill>
                <a:srgbClr val="000000"/>
              </a:solidFill>
              <a:latin typeface="微软雅黑" panose="020B0503020204020204" pitchFamily="34" charset="-122"/>
              <a:ea typeface="微软雅黑" panose="020B0503020204020204" pitchFamily="34" charset="-122"/>
            </a:endParaRPr>
          </a:p>
        </p:txBody>
      </p:sp>
      <p:sp>
        <p:nvSpPr>
          <p:cNvPr id="22" name="Rectangle 21"/>
          <p:cNvSpPr/>
          <p:nvPr/>
        </p:nvSpPr>
        <p:spPr>
          <a:xfrm>
            <a:off x="9369114" y="4191607"/>
            <a:ext cx="1005468" cy="369332"/>
          </a:xfrm>
          <a:prstGeom prst="rect">
            <a:avLst/>
          </a:prstGeom>
        </p:spPr>
        <p:txBody>
          <a:bodyPr wrap="none">
            <a:spAutoFit/>
          </a:bodyPr>
          <a:lstStyle/>
          <a:p>
            <a:pPr>
              <a:buNone/>
            </a:pPr>
            <a:r>
              <a:rPr lang="en-US" b="1" dirty="0">
                <a:solidFill>
                  <a:srgbClr val="000000"/>
                </a:solidFill>
              </a:rPr>
              <a:t>117,309</a:t>
            </a:r>
          </a:p>
        </p:txBody>
      </p:sp>
      <p:sp>
        <p:nvSpPr>
          <p:cNvPr id="23" name="Rectangle 22"/>
          <p:cNvSpPr/>
          <p:nvPr/>
        </p:nvSpPr>
        <p:spPr>
          <a:xfrm>
            <a:off x="9361883" y="2622630"/>
            <a:ext cx="1018227" cy="369332"/>
          </a:xfrm>
          <a:prstGeom prst="rect">
            <a:avLst/>
          </a:prstGeom>
        </p:spPr>
        <p:txBody>
          <a:bodyPr wrap="none">
            <a:spAutoFit/>
          </a:bodyPr>
          <a:lstStyle/>
          <a:p>
            <a:pPr>
              <a:buNone/>
            </a:pPr>
            <a:r>
              <a:rPr lang="en-US" b="1" dirty="0">
                <a:solidFill>
                  <a:srgbClr val="000000"/>
                </a:solidFill>
              </a:rPr>
              <a:t>231,029</a:t>
            </a:r>
          </a:p>
        </p:txBody>
      </p:sp>
      <p:sp>
        <p:nvSpPr>
          <p:cNvPr id="24" name="Rectangle 23"/>
          <p:cNvSpPr/>
          <p:nvPr/>
        </p:nvSpPr>
        <p:spPr>
          <a:xfrm>
            <a:off x="9369115" y="3124628"/>
            <a:ext cx="1018227" cy="369332"/>
          </a:xfrm>
          <a:prstGeom prst="rect">
            <a:avLst/>
          </a:prstGeom>
        </p:spPr>
        <p:txBody>
          <a:bodyPr wrap="none">
            <a:spAutoFit/>
          </a:bodyPr>
          <a:lstStyle/>
          <a:p>
            <a:pPr>
              <a:buNone/>
            </a:pPr>
            <a:r>
              <a:rPr lang="en-US" b="1" dirty="0">
                <a:solidFill>
                  <a:srgbClr val="000000"/>
                </a:solidFill>
              </a:rPr>
              <a:t>835,736</a:t>
            </a:r>
          </a:p>
        </p:txBody>
      </p:sp>
      <p:sp>
        <p:nvSpPr>
          <p:cNvPr id="25" name="Rectangle 24"/>
          <p:cNvSpPr/>
          <p:nvPr/>
        </p:nvSpPr>
        <p:spPr>
          <a:xfrm>
            <a:off x="9361882" y="3585387"/>
            <a:ext cx="1018227" cy="369332"/>
          </a:xfrm>
          <a:prstGeom prst="rect">
            <a:avLst/>
          </a:prstGeom>
        </p:spPr>
        <p:txBody>
          <a:bodyPr wrap="none">
            <a:spAutoFit/>
          </a:bodyPr>
          <a:lstStyle/>
          <a:p>
            <a:pPr>
              <a:buNone/>
            </a:pPr>
            <a:r>
              <a:rPr lang="en-US" b="1" dirty="0">
                <a:solidFill>
                  <a:srgbClr val="000000"/>
                </a:solidFill>
              </a:rPr>
              <a:t>455,309</a:t>
            </a:r>
          </a:p>
        </p:txBody>
      </p:sp>
      <p:sp>
        <p:nvSpPr>
          <p:cNvPr id="26" name="Rectangle 25"/>
          <p:cNvSpPr/>
          <p:nvPr/>
        </p:nvSpPr>
        <p:spPr>
          <a:xfrm>
            <a:off x="9369115" y="2109119"/>
            <a:ext cx="1018227" cy="369332"/>
          </a:xfrm>
          <a:prstGeom prst="rect">
            <a:avLst/>
          </a:prstGeom>
        </p:spPr>
        <p:txBody>
          <a:bodyPr wrap="none">
            <a:spAutoFit/>
          </a:bodyPr>
          <a:lstStyle/>
          <a:p>
            <a:pPr>
              <a:buNone/>
            </a:pPr>
            <a:r>
              <a:rPr lang="en-US" b="1" dirty="0">
                <a:solidFill>
                  <a:srgbClr val="000000"/>
                </a:solidFill>
              </a:rPr>
              <a:t>749,480</a:t>
            </a:r>
          </a:p>
        </p:txBody>
      </p:sp>
      <p:sp>
        <p:nvSpPr>
          <p:cNvPr id="31" name="Rectangle 30"/>
          <p:cNvSpPr/>
          <p:nvPr/>
        </p:nvSpPr>
        <p:spPr>
          <a:xfrm>
            <a:off x="6413060" y="4801977"/>
            <a:ext cx="4136069" cy="461665"/>
          </a:xfrm>
          <a:prstGeom prst="rect">
            <a:avLst/>
          </a:prstGeom>
        </p:spPr>
        <p:txBody>
          <a:bodyPr wrap="none">
            <a:spAutoFit/>
          </a:bodyPr>
          <a:lstStyle/>
          <a:p>
            <a:pPr>
              <a:buNone/>
            </a:pPr>
            <a:r>
              <a:rPr lang="zh-CN" altLang="en-US" sz="2400" b="1" dirty="0">
                <a:solidFill>
                  <a:srgbClr val="000000"/>
                </a:solidFill>
              </a:rPr>
              <a:t>平均人工转自动比率：</a:t>
            </a:r>
            <a:r>
              <a:rPr lang="en-US" altLang="zh-CN" sz="2400" b="1" dirty="0">
                <a:solidFill>
                  <a:srgbClr val="000000"/>
                </a:solidFill>
              </a:rPr>
              <a:t>2.93%</a:t>
            </a:r>
            <a:endParaRPr lang="en-US" sz="2400" b="1" dirty="0">
              <a:solidFill>
                <a:srgbClr val="000000"/>
              </a:solidFill>
            </a:endParaRPr>
          </a:p>
        </p:txBody>
      </p:sp>
      <p:sp>
        <p:nvSpPr>
          <p:cNvPr id="27" name="Rectangle 26"/>
          <p:cNvSpPr/>
          <p:nvPr/>
        </p:nvSpPr>
        <p:spPr>
          <a:xfrm>
            <a:off x="5831170" y="5353656"/>
            <a:ext cx="4717958" cy="461665"/>
          </a:xfrm>
          <a:prstGeom prst="rect">
            <a:avLst/>
          </a:prstGeom>
        </p:spPr>
        <p:txBody>
          <a:bodyPr wrap="none">
            <a:spAutoFit/>
          </a:bodyPr>
          <a:lstStyle/>
          <a:p>
            <a:pPr>
              <a:buNone/>
            </a:pPr>
            <a:r>
              <a:rPr lang="zh-CN" altLang="en-US" sz="2400" b="1" dirty="0">
                <a:solidFill>
                  <a:srgbClr val="000000"/>
                </a:solidFill>
              </a:rPr>
              <a:t>自动策略总价值：</a:t>
            </a:r>
            <a:r>
              <a:rPr lang="en-US" sz="2400" b="1" dirty="0">
                <a:solidFill>
                  <a:srgbClr val="000000"/>
                </a:solidFill>
              </a:rPr>
              <a:t>2,388,913</a:t>
            </a:r>
            <a:r>
              <a:rPr lang="zh-CN" altLang="en-US" sz="2400" b="1" dirty="0">
                <a:solidFill>
                  <a:srgbClr val="000000"/>
                </a:solidFill>
              </a:rPr>
              <a:t>元</a:t>
            </a:r>
            <a:r>
              <a:rPr lang="en-US" altLang="zh-CN" sz="2400" b="1" dirty="0">
                <a:solidFill>
                  <a:srgbClr val="000000"/>
                </a:solidFill>
              </a:rPr>
              <a:t>/</a:t>
            </a:r>
            <a:r>
              <a:rPr lang="zh-CN" altLang="en-US" sz="2400" b="1" dirty="0">
                <a:solidFill>
                  <a:srgbClr val="000000"/>
                </a:solidFill>
              </a:rPr>
              <a:t>月</a:t>
            </a:r>
            <a:endParaRPr lang="en-US" sz="2400" b="1" dirty="0">
              <a:solidFill>
                <a:srgbClr val="000000"/>
              </a:solidFill>
            </a:endParaRPr>
          </a:p>
        </p:txBody>
      </p:sp>
      <p:sp>
        <p:nvSpPr>
          <p:cNvPr id="36" name="Rectangle 35"/>
          <p:cNvSpPr/>
          <p:nvPr/>
        </p:nvSpPr>
        <p:spPr>
          <a:xfrm>
            <a:off x="8674114" y="6382587"/>
            <a:ext cx="2010487" cy="261610"/>
          </a:xfrm>
          <a:prstGeom prst="rect">
            <a:avLst/>
          </a:prstGeom>
        </p:spPr>
        <p:txBody>
          <a:bodyPr wrap="none">
            <a:spAutoFit/>
          </a:bodyPr>
          <a:lstStyle/>
          <a:p>
            <a:pPr>
              <a:buNone/>
            </a:pPr>
            <a:r>
              <a:rPr lang="zh-CN" altLang="en-US" sz="1100" b="1" dirty="0">
                <a:solidFill>
                  <a:srgbClr val="000000"/>
                </a:solidFill>
              </a:rPr>
              <a:t>注：卡均年利润按</a:t>
            </a:r>
            <a:r>
              <a:rPr lang="en-US" altLang="zh-CN" sz="1100" b="1" dirty="0">
                <a:solidFill>
                  <a:srgbClr val="000000"/>
                </a:solidFill>
              </a:rPr>
              <a:t>400</a:t>
            </a:r>
            <a:r>
              <a:rPr lang="zh-CN" altLang="en-US" sz="1100" b="1" dirty="0">
                <a:solidFill>
                  <a:srgbClr val="000000"/>
                </a:solidFill>
              </a:rPr>
              <a:t>元</a:t>
            </a:r>
            <a:r>
              <a:rPr lang="en-US" altLang="zh-CN" sz="1100" b="1" dirty="0">
                <a:solidFill>
                  <a:srgbClr val="000000"/>
                </a:solidFill>
              </a:rPr>
              <a:t>/</a:t>
            </a:r>
            <a:r>
              <a:rPr lang="zh-CN" altLang="en-US" sz="1100" b="1" dirty="0">
                <a:solidFill>
                  <a:srgbClr val="000000"/>
                </a:solidFill>
              </a:rPr>
              <a:t>卡计</a:t>
            </a:r>
            <a:endParaRPr lang="en-US" sz="1100" b="1" dirty="0">
              <a:solidFill>
                <a:srgbClr val="000000"/>
              </a:solidFill>
            </a:endParaRPr>
          </a:p>
        </p:txBody>
      </p:sp>
    </p:spTree>
    <p:extLst>
      <p:ext uri="{BB962C8B-B14F-4D97-AF65-F5344CB8AC3E}">
        <p14:creationId xmlns:p14="http://schemas.microsoft.com/office/powerpoint/2010/main" val="911748432"/>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2558343" y="1255647"/>
            <a:ext cx="7273723" cy="1206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a:t>
            </a:r>
            <a:r>
              <a:rPr lang="zh-CN" altLang="en-US"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决策工具全面升级</a:t>
            </a:r>
          </a:p>
        </p:txBody>
      </p:sp>
      <p:pic>
        <p:nvPicPr>
          <p:cNvPr id="4" name="Picture 4" descr="http://tutorial.math.lamar.edu/Classes/CalcIII/QuadricSurfaces_files/image006.gif"/>
          <p:cNvPicPr>
            <a:picLocks noChangeAspect="1" noChangeArrowheads="1"/>
          </p:cNvPicPr>
          <p:nvPr/>
        </p:nvPicPr>
        <p:blipFill rotWithShape="1">
          <a:blip r:embed="rId2">
            <a:clrChange>
              <a:clrFrom>
                <a:srgbClr val="FFAC20"/>
              </a:clrFrom>
              <a:clrTo>
                <a:srgbClr val="FFAC20">
                  <a:alpha val="0"/>
                </a:srgbClr>
              </a:clrTo>
            </a:clrChange>
            <a:extLst>
              <a:ext uri="{28A0092B-C50C-407E-A947-70E740481C1C}">
                <a14:useLocalDpi xmlns:a14="http://schemas.microsoft.com/office/drawing/2010/main" val="0"/>
              </a:ext>
            </a:extLst>
          </a:blip>
          <a:srcRect b="17151"/>
          <a:stretch/>
        </p:blipFill>
        <p:spPr bwMode="auto">
          <a:xfrm>
            <a:off x="4900399" y="3164613"/>
            <a:ext cx="2589608" cy="2504431"/>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57003043"/>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20948" y="3080636"/>
            <a:ext cx="2792391" cy="2792391"/>
            <a:chOff x="496947" y="3080635"/>
            <a:chExt cx="2792391" cy="2792391"/>
          </a:xfrm>
        </p:grpSpPr>
        <p:sp>
          <p:nvSpPr>
            <p:cNvPr id="34" name="Oval 33"/>
            <p:cNvSpPr/>
            <p:nvPr/>
          </p:nvSpPr>
          <p:spPr bwMode="auto">
            <a:xfrm>
              <a:off x="496947" y="3080635"/>
              <a:ext cx="2792391" cy="2792391"/>
            </a:xfrm>
            <a:prstGeom prst="ellipse">
              <a:avLst/>
            </a:prstGeom>
            <a:solidFill>
              <a:srgbClr val="00B050">
                <a:alpha val="21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37" name="TextBox 36"/>
            <p:cNvSpPr txBox="1"/>
            <p:nvPr/>
          </p:nvSpPr>
          <p:spPr>
            <a:xfrm>
              <a:off x="651975" y="4013633"/>
              <a:ext cx="958152" cy="738664"/>
            </a:xfrm>
            <a:prstGeom prst="rect">
              <a:avLst/>
            </a:prstGeom>
            <a:noFill/>
          </p:spPr>
          <p:txBody>
            <a:bodyPr wrap="square" rtlCol="0">
              <a:spAutoFit/>
            </a:bodyPr>
            <a:lstStyle/>
            <a:p>
              <a:pPr algn="ctr">
                <a:buNone/>
              </a:pPr>
              <a:r>
                <a:rPr lang="zh-CN" altLang="en-US" sz="1400" b="1" dirty="0">
                  <a:latin typeface="微软雅黑" panose="020B0503020204020204" pitchFamily="34" charset="-122"/>
                  <a:ea typeface="微软雅黑" panose="020B0503020204020204" pitchFamily="34" charset="-122"/>
                </a:rPr>
                <a:t>系统所有规则报警的进件</a:t>
              </a:r>
              <a:endParaRPr lang="en-US" sz="1400" b="1" dirty="0">
                <a:latin typeface="微软雅黑" panose="020B0503020204020204" pitchFamily="34" charset="-122"/>
                <a:ea typeface="微软雅黑" panose="020B0503020204020204" pitchFamily="34" charset="-122"/>
              </a:endParaRPr>
            </a:p>
          </p:txBody>
        </p:sp>
      </p:gr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决策优化引擎运行机制：规则边际价值法</a:t>
            </a:r>
            <a:r>
              <a:rPr lang="en-US" altLang="zh-CN" dirty="0">
                <a:latin typeface="微软雅黑" panose="020B0503020204020204" pitchFamily="34" charset="-122"/>
                <a:ea typeface="微软雅黑" panose="020B0503020204020204" pitchFamily="34" charset="-122"/>
              </a:rPr>
              <a:t>RMV</a:t>
            </a:r>
            <a:endParaRPr lang="en-US" dirty="0"/>
          </a:p>
        </p:txBody>
      </p:sp>
      <p:sp>
        <p:nvSpPr>
          <p:cNvPr id="15" name="Rectangle 14"/>
          <p:cNvSpPr/>
          <p:nvPr/>
        </p:nvSpPr>
        <p:spPr>
          <a:xfrm>
            <a:off x="3811442" y="2464012"/>
            <a:ext cx="1415772" cy="338554"/>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决策优化引擎</a:t>
            </a:r>
            <a:endParaRPr lang="en-US" sz="1100" b="1" dirty="0">
              <a:solidFill>
                <a:srgbClr val="000000"/>
              </a:solidFill>
              <a:latin typeface="微软雅黑" panose="020B0503020204020204" pitchFamily="34" charset="-122"/>
              <a:ea typeface="微软雅黑" panose="020B0503020204020204" pitchFamily="34" charset="-122"/>
            </a:endParaRPr>
          </a:p>
        </p:txBody>
      </p:sp>
      <p:sp>
        <p:nvSpPr>
          <p:cNvPr id="16" name="Right Arrow 15"/>
          <p:cNvSpPr/>
          <p:nvPr/>
        </p:nvSpPr>
        <p:spPr bwMode="auto">
          <a:xfrm>
            <a:off x="3279522" y="1607569"/>
            <a:ext cx="378997" cy="690283"/>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7" name="Right Arrow 16"/>
          <p:cNvSpPr/>
          <p:nvPr/>
        </p:nvSpPr>
        <p:spPr bwMode="auto">
          <a:xfrm>
            <a:off x="5264260" y="1586620"/>
            <a:ext cx="428225" cy="690283"/>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8" name="Rectangle 17"/>
          <p:cNvSpPr/>
          <p:nvPr/>
        </p:nvSpPr>
        <p:spPr>
          <a:xfrm>
            <a:off x="1834665" y="2460493"/>
            <a:ext cx="1826141" cy="338554"/>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冗余低效的规则集</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sp>
        <p:nvSpPr>
          <p:cNvPr id="19" name="Rectangle 18"/>
          <p:cNvSpPr/>
          <p:nvPr/>
        </p:nvSpPr>
        <p:spPr>
          <a:xfrm>
            <a:off x="5315314" y="2455034"/>
            <a:ext cx="1826141" cy="338554"/>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系统最优的规则集</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pic>
        <p:nvPicPr>
          <p:cNvPr id="20" name="Picture 6" descr="http://homeforgoodla.org/wp-content/uploads/2015/01/icon3-0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224" t="13912" r="22489" b="16120"/>
          <a:stretch/>
        </p:blipFill>
        <p:spPr bwMode="auto">
          <a:xfrm>
            <a:off x="5646298" y="1153699"/>
            <a:ext cx="1344404" cy="128147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244778" y="1822661"/>
            <a:ext cx="397865" cy="307777"/>
          </a:xfrm>
          <a:prstGeom prst="rect">
            <a:avLst/>
          </a:prstGeom>
        </p:spPr>
        <p:txBody>
          <a:bodyPr wrap="none">
            <a:spAutoFit/>
          </a:bodyPr>
          <a:lstStyle/>
          <a:p>
            <a:pPr algn="ctr">
              <a:buNone/>
            </a:pPr>
            <a:r>
              <a:rPr lang="en-US" altLang="zh-CN" sz="1400" b="1" dirty="0">
                <a:solidFill>
                  <a:schemeClr val="bg1"/>
                </a:solidFill>
                <a:latin typeface="微软雅黑" panose="020B0503020204020204" pitchFamily="34" charset="-122"/>
                <a:ea typeface="微软雅黑" panose="020B0503020204020204" pitchFamily="34" charset="-122"/>
              </a:rPr>
              <a:t>IN</a:t>
            </a:r>
            <a:endParaRPr lang="en-US" sz="1600" b="1" dirty="0">
              <a:solidFill>
                <a:schemeClr val="bg1"/>
              </a:solidFill>
              <a:latin typeface="微软雅黑" panose="020B0503020204020204" pitchFamily="34" charset="-122"/>
              <a:ea typeface="微软雅黑" panose="020B0503020204020204" pitchFamily="34" charset="-122"/>
            </a:endParaRPr>
          </a:p>
        </p:txBody>
      </p:sp>
      <p:sp>
        <p:nvSpPr>
          <p:cNvPr id="22" name="Rectangle 21"/>
          <p:cNvSpPr/>
          <p:nvPr/>
        </p:nvSpPr>
        <p:spPr>
          <a:xfrm>
            <a:off x="5162055" y="1803229"/>
            <a:ext cx="583813" cy="307777"/>
          </a:xfrm>
          <a:prstGeom prst="rect">
            <a:avLst/>
          </a:prstGeom>
        </p:spPr>
        <p:txBody>
          <a:bodyPr wrap="none">
            <a:spAutoFit/>
          </a:bodyPr>
          <a:lstStyle/>
          <a:p>
            <a:pPr algn="ctr">
              <a:buNone/>
            </a:pPr>
            <a:r>
              <a:rPr lang="en-US" altLang="zh-CN" sz="1400" b="1" dirty="0">
                <a:solidFill>
                  <a:schemeClr val="bg1"/>
                </a:solidFill>
                <a:latin typeface="微软雅黑" panose="020B0503020204020204" pitchFamily="34" charset="-122"/>
                <a:ea typeface="微软雅黑" panose="020B0503020204020204" pitchFamily="34" charset="-122"/>
              </a:rPr>
              <a:t>OUT</a:t>
            </a:r>
            <a:endParaRPr lang="en-US" sz="1600" b="1" dirty="0">
              <a:solidFill>
                <a:schemeClr val="bg1"/>
              </a:solidFill>
              <a:latin typeface="微软雅黑" panose="020B0503020204020204" pitchFamily="34" charset="-122"/>
              <a:ea typeface="微软雅黑" panose="020B0503020204020204" pitchFamily="34" charset="-122"/>
            </a:endParaRPr>
          </a:p>
        </p:txBody>
      </p:sp>
      <p:pic>
        <p:nvPicPr>
          <p:cNvPr id="23" name="Picture 8" descr="http://kibako.pl/portfolio/wp-content/uploads/2010/09/z%C4%99batki-naszyjnik.jpg"/>
          <p:cNvPicPr>
            <a:picLocks noChangeAspect="1" noChangeArrowheads="1"/>
          </p:cNvPicPr>
          <p:nvPr/>
        </p:nvPicPr>
        <p:blipFill rotWithShape="1">
          <a:blip r:embed="rId3" cstate="print">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l="15418" t="11098" r="11810" b="5034"/>
          <a:stretch/>
        </p:blipFill>
        <p:spPr bwMode="auto">
          <a:xfrm>
            <a:off x="1856305" y="1289535"/>
            <a:ext cx="1461155" cy="1150188"/>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3711345" y="1100792"/>
            <a:ext cx="1479993" cy="1479994"/>
            <a:chOff x="2043663" y="1091998"/>
            <a:chExt cx="1479993" cy="1479994"/>
          </a:xfrm>
        </p:grpSpPr>
        <p:pic>
          <p:nvPicPr>
            <p:cNvPr id="25" name="Picture 2" descr="http://www.free-icons-download.net/images/engine-icon-6182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3663" y="1091998"/>
              <a:ext cx="1479993" cy="147999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2627499" y="1607106"/>
              <a:ext cx="389573" cy="681951"/>
            </a:xfrm>
            <a:prstGeom prst="rect">
              <a:avLst/>
            </a:prstGeom>
            <a:solidFill>
              <a:schemeClr val="bg1"/>
            </a:solidFill>
          </p:spPr>
          <p:txBody>
            <a:bodyPr wrap="square" lIns="0" tIns="0" rIns="0" bIns="0" rtlCol="0">
              <a:noAutofit/>
            </a:bodyPr>
            <a:lstStyle/>
            <a:p>
              <a:pPr>
                <a:buNone/>
              </a:pPr>
              <a:endParaRPr lang="en-US" sz="2400" b="1" dirty="0">
                <a:solidFill>
                  <a:srgbClr val="000000"/>
                </a:solidFill>
              </a:endParaRPr>
            </a:p>
          </p:txBody>
        </p:sp>
        <p:sp>
          <p:nvSpPr>
            <p:cNvPr id="27" name="TextBox 26"/>
            <p:cNvSpPr txBox="1"/>
            <p:nvPr/>
          </p:nvSpPr>
          <p:spPr>
            <a:xfrm>
              <a:off x="2418775" y="1780226"/>
              <a:ext cx="943305" cy="292881"/>
            </a:xfrm>
            <a:prstGeom prst="rect">
              <a:avLst/>
            </a:prstGeom>
            <a:noFill/>
          </p:spPr>
          <p:txBody>
            <a:bodyPr wrap="square" lIns="0" tIns="0" rIns="0" bIns="0" rtlCol="0">
              <a:noAutofit/>
            </a:bodyPr>
            <a:lstStyle/>
            <a:p>
              <a:pPr>
                <a:buNone/>
              </a:pPr>
              <a:r>
                <a:rPr lang="en-US" altLang="zh-CN" sz="2800" b="1" dirty="0">
                  <a:solidFill>
                    <a:srgbClr val="000000"/>
                  </a:solidFill>
                </a:rPr>
                <a:t>DOE</a:t>
              </a:r>
              <a:endParaRPr lang="en-US" sz="2400" b="1" dirty="0">
                <a:solidFill>
                  <a:srgbClr val="000000"/>
                </a:solidFill>
              </a:endParaRPr>
            </a:p>
          </p:txBody>
        </p:sp>
      </p:grpSp>
      <p:sp>
        <p:nvSpPr>
          <p:cNvPr id="28" name="Rectangle 27"/>
          <p:cNvSpPr/>
          <p:nvPr/>
        </p:nvSpPr>
        <p:spPr bwMode="auto">
          <a:xfrm>
            <a:off x="7249652" y="1092001"/>
            <a:ext cx="3031492" cy="1725577"/>
          </a:xfrm>
          <a:prstGeom prst="rect">
            <a:avLst/>
          </a:prstGeom>
          <a:solidFill>
            <a:schemeClr val="bg1">
              <a:lumMod val="95000"/>
            </a:scheme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9" name="TextBox 28"/>
          <p:cNvSpPr txBox="1"/>
          <p:nvPr/>
        </p:nvSpPr>
        <p:spPr>
          <a:xfrm>
            <a:off x="8201889" y="1284947"/>
            <a:ext cx="1233704" cy="292881"/>
          </a:xfrm>
          <a:prstGeom prst="rect">
            <a:avLst/>
          </a:prstGeom>
          <a:noFill/>
        </p:spPr>
        <p:txBody>
          <a:bodyPr wrap="square" lIns="0" tIns="0" rIns="0" bIns="0" rtlCol="0">
            <a:noAutofit/>
          </a:bodyPr>
          <a:lstStyle/>
          <a:p>
            <a:pPr>
              <a:buNone/>
            </a:pPr>
            <a:r>
              <a:rPr lang="zh-CN" altLang="en-US" sz="2400" b="1" dirty="0">
                <a:solidFill>
                  <a:srgbClr val="000000"/>
                </a:solidFill>
              </a:rPr>
              <a:t>应用场景</a:t>
            </a:r>
            <a:endParaRPr lang="en-US" sz="2400" b="1" dirty="0">
              <a:solidFill>
                <a:srgbClr val="000000"/>
              </a:solidFill>
            </a:endParaRPr>
          </a:p>
        </p:txBody>
      </p:sp>
      <p:sp>
        <p:nvSpPr>
          <p:cNvPr id="30" name="Rectangle 29"/>
          <p:cNvSpPr/>
          <p:nvPr/>
        </p:nvSpPr>
        <p:spPr>
          <a:xfrm>
            <a:off x="7263782" y="1766736"/>
            <a:ext cx="3139000" cy="338554"/>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决策模拟（决策模拟引擎</a:t>
            </a:r>
            <a:r>
              <a:rPr lang="en-US" altLang="zh-CN" sz="1600" b="1" dirty="0">
                <a:solidFill>
                  <a:srgbClr val="000000"/>
                </a:solidFill>
                <a:latin typeface="微软雅黑" panose="020B0503020204020204" pitchFamily="34" charset="-122"/>
                <a:ea typeface="微软雅黑" panose="020B0503020204020204" pitchFamily="34" charset="-122"/>
              </a:rPr>
              <a:t>-DSE</a:t>
            </a:r>
            <a:r>
              <a:rPr lang="zh-CN" altLang="en-US" sz="1600" b="1" dirty="0">
                <a:solidFill>
                  <a:srgbClr val="000000"/>
                </a:solidFill>
                <a:latin typeface="微软雅黑" panose="020B0503020204020204" pitchFamily="34" charset="-122"/>
                <a:ea typeface="微软雅黑" panose="020B0503020204020204" pitchFamily="34" charset="-122"/>
              </a:rPr>
              <a:t>）</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sp>
        <p:nvSpPr>
          <p:cNvPr id="31" name="Rectangle 30"/>
          <p:cNvSpPr/>
          <p:nvPr/>
        </p:nvSpPr>
        <p:spPr>
          <a:xfrm>
            <a:off x="7715028" y="2085503"/>
            <a:ext cx="2236510" cy="338554"/>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人工策略规则库去冗余</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sp>
        <p:nvSpPr>
          <p:cNvPr id="32" name="Rectangle 31"/>
          <p:cNvSpPr/>
          <p:nvPr/>
        </p:nvSpPr>
        <p:spPr>
          <a:xfrm>
            <a:off x="7612437" y="2401947"/>
            <a:ext cx="2441694" cy="338554"/>
          </a:xfrm>
          <a:prstGeom prst="rect">
            <a:avLst/>
          </a:prstGeom>
        </p:spPr>
        <p:txBody>
          <a:bodyPr wrap="none">
            <a:spAutoFit/>
          </a:bodyPr>
          <a:lstStyle/>
          <a:p>
            <a:pPr algn="ctr">
              <a:buNone/>
            </a:pPr>
            <a:r>
              <a:rPr lang="zh-CN" altLang="en-US" sz="1600" b="1" dirty="0">
                <a:solidFill>
                  <a:srgbClr val="000000"/>
                </a:solidFill>
                <a:latin typeface="微软雅黑" panose="020B0503020204020204" pitchFamily="34" charset="-122"/>
                <a:ea typeface="微软雅黑" panose="020B0503020204020204" pitchFamily="34" charset="-122"/>
              </a:rPr>
              <a:t>第三方数据规则价值评估</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grpSp>
        <p:nvGrpSpPr>
          <p:cNvPr id="5" name="Group 4"/>
          <p:cNvGrpSpPr/>
          <p:nvPr/>
        </p:nvGrpSpPr>
        <p:grpSpPr>
          <a:xfrm>
            <a:off x="3129682" y="3649979"/>
            <a:ext cx="1683656" cy="1683656"/>
            <a:chOff x="1605682" y="3649979"/>
            <a:chExt cx="1683656" cy="1683656"/>
          </a:xfrm>
        </p:grpSpPr>
        <p:sp>
          <p:nvSpPr>
            <p:cNvPr id="35" name="Oval 34"/>
            <p:cNvSpPr/>
            <p:nvPr/>
          </p:nvSpPr>
          <p:spPr bwMode="auto">
            <a:xfrm>
              <a:off x="1605682" y="3649979"/>
              <a:ext cx="1683656" cy="1683656"/>
            </a:xfrm>
            <a:prstGeom prst="ellipse">
              <a:avLst/>
            </a:prstGeom>
            <a:solidFill>
              <a:srgbClr val="FF0000">
                <a:alpha val="21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38" name="TextBox 37"/>
            <p:cNvSpPr txBox="1"/>
            <p:nvPr/>
          </p:nvSpPr>
          <p:spPr>
            <a:xfrm>
              <a:off x="1643494" y="4154791"/>
              <a:ext cx="959392" cy="738664"/>
            </a:xfrm>
            <a:prstGeom prst="rect">
              <a:avLst/>
            </a:prstGeom>
            <a:noFill/>
          </p:spPr>
          <p:txBody>
            <a:bodyPr wrap="square" rtlCol="0">
              <a:spAutoFit/>
            </a:bodyPr>
            <a:lstStyle/>
            <a:p>
              <a:pPr algn="ctr">
                <a:buNone/>
              </a:pPr>
              <a:r>
                <a:rPr lang="zh-CN" altLang="en-US" sz="1400" b="1" dirty="0">
                  <a:latin typeface="微软雅黑" panose="020B0503020204020204" pitchFamily="34" charset="-122"/>
                  <a:ea typeface="微软雅黑" panose="020B0503020204020204" pitchFamily="34" charset="-122"/>
                </a:rPr>
                <a:t>系统所有规则命中的欺诈</a:t>
              </a:r>
              <a:endParaRPr lang="en-US" sz="1400" b="1" dirty="0">
                <a:latin typeface="微软雅黑" panose="020B0503020204020204" pitchFamily="34" charset="-122"/>
                <a:ea typeface="微软雅黑" panose="020B0503020204020204" pitchFamily="34" charset="-122"/>
              </a:endParaRPr>
            </a:p>
          </p:txBody>
        </p:sp>
      </p:grpSp>
      <p:grpSp>
        <p:nvGrpSpPr>
          <p:cNvPr id="7" name="Group 6"/>
          <p:cNvGrpSpPr/>
          <p:nvPr/>
        </p:nvGrpSpPr>
        <p:grpSpPr>
          <a:xfrm>
            <a:off x="4163416" y="3395990"/>
            <a:ext cx="1359404" cy="1677784"/>
            <a:chOff x="2639416" y="3395990"/>
            <a:chExt cx="1359404" cy="1677784"/>
          </a:xfrm>
        </p:grpSpPr>
        <p:grpSp>
          <p:nvGrpSpPr>
            <p:cNvPr id="6" name="Group 5"/>
            <p:cNvGrpSpPr/>
            <p:nvPr/>
          </p:nvGrpSpPr>
          <p:grpSpPr>
            <a:xfrm>
              <a:off x="2639416" y="3395990"/>
              <a:ext cx="1359404" cy="1677784"/>
              <a:chOff x="2639416" y="3395990"/>
              <a:chExt cx="1359404" cy="1677784"/>
            </a:xfrm>
          </p:grpSpPr>
          <p:sp>
            <p:nvSpPr>
              <p:cNvPr id="36" name="Oval 35"/>
              <p:cNvSpPr/>
              <p:nvPr/>
            </p:nvSpPr>
            <p:spPr bwMode="auto">
              <a:xfrm>
                <a:off x="2639416" y="4005569"/>
                <a:ext cx="1068205" cy="1068205"/>
              </a:xfrm>
              <a:prstGeom prst="ellipse">
                <a:avLst/>
              </a:prstGeom>
              <a:solidFill>
                <a:schemeClr val="accent4">
                  <a:lumMod val="75000"/>
                  <a:lumOff val="25000"/>
                  <a:alpha val="21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39" name="TextBox 38"/>
              <p:cNvSpPr txBox="1"/>
              <p:nvPr/>
            </p:nvSpPr>
            <p:spPr>
              <a:xfrm>
                <a:off x="2994045" y="3395990"/>
                <a:ext cx="1004775" cy="523220"/>
              </a:xfrm>
              <a:prstGeom prst="rect">
                <a:avLst/>
              </a:prstGeom>
              <a:noFill/>
            </p:spPr>
            <p:txBody>
              <a:bodyPr wrap="square" rtlCol="0">
                <a:spAutoFit/>
              </a:bodyPr>
              <a:lstStyle/>
              <a:p>
                <a:pPr algn="ctr">
                  <a:buNone/>
                </a:pPr>
                <a:r>
                  <a:rPr lang="zh-CN" altLang="en-US" sz="1400" b="1" dirty="0">
                    <a:latin typeface="微软雅黑" panose="020B0503020204020204" pitchFamily="34" charset="-122"/>
                    <a:ea typeface="微软雅黑" panose="020B0503020204020204" pitchFamily="34" charset="-122"/>
                  </a:rPr>
                  <a:t>新规则报警的进件</a:t>
                </a:r>
                <a:endParaRPr lang="en-US" sz="1400" b="1" dirty="0">
                  <a:latin typeface="微软雅黑" panose="020B0503020204020204" pitchFamily="34" charset="-122"/>
                  <a:ea typeface="微软雅黑" panose="020B0503020204020204" pitchFamily="34" charset="-122"/>
                </a:endParaRPr>
              </a:p>
            </p:txBody>
          </p:sp>
        </p:grpSp>
        <p:cxnSp>
          <p:nvCxnSpPr>
            <p:cNvPr id="40" name="Straight Arrow Connector 39"/>
            <p:cNvCxnSpPr/>
            <p:nvPr/>
          </p:nvCxnSpPr>
          <p:spPr bwMode="auto">
            <a:xfrm flipV="1">
              <a:off x="3340543" y="3853471"/>
              <a:ext cx="106837" cy="171673"/>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grpSp>
        <p:nvGrpSpPr>
          <p:cNvPr id="9" name="Group 8"/>
          <p:cNvGrpSpPr/>
          <p:nvPr/>
        </p:nvGrpSpPr>
        <p:grpSpPr>
          <a:xfrm>
            <a:off x="5862512" y="3083660"/>
            <a:ext cx="4436222" cy="2789367"/>
            <a:chOff x="4338512" y="3083659"/>
            <a:chExt cx="4436222" cy="2789367"/>
          </a:xfrm>
        </p:grpSpPr>
        <p:sp>
          <p:nvSpPr>
            <p:cNvPr id="69" name="Rectangle 68"/>
            <p:cNvSpPr/>
            <p:nvPr/>
          </p:nvSpPr>
          <p:spPr bwMode="auto">
            <a:xfrm>
              <a:off x="4338512" y="3083659"/>
              <a:ext cx="4436222" cy="2789367"/>
            </a:xfrm>
            <a:prstGeom prst="rect">
              <a:avLst/>
            </a:prstGeom>
            <a:solidFill>
              <a:schemeClr val="bg1">
                <a:lumMod val="9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46" name="TextBox 45"/>
            <p:cNvSpPr txBox="1"/>
            <p:nvPr/>
          </p:nvSpPr>
          <p:spPr>
            <a:xfrm>
              <a:off x="4389561" y="3231515"/>
              <a:ext cx="2964354" cy="892552"/>
            </a:xfrm>
            <a:prstGeom prst="rect">
              <a:avLst/>
            </a:prstGeom>
            <a:noFill/>
          </p:spPr>
          <p:txBody>
            <a:bodyPr wrap="square" rtlCol="0">
              <a:spAutoFit/>
            </a:bodyPr>
            <a:lstStyle/>
            <a:p>
              <a:pPr algn="ctr">
                <a:buNone/>
              </a:pPr>
              <a:r>
                <a:rPr lang="zh-CN" altLang="en-US" sz="3200" b="1" dirty="0">
                  <a:latin typeface="微软雅黑" panose="020B0503020204020204" pitchFamily="34" charset="-122"/>
                  <a:ea typeface="微软雅黑" panose="020B0503020204020204" pitchFamily="34" charset="-122"/>
                </a:rPr>
                <a:t>规则边际价值</a:t>
              </a:r>
              <a:br>
                <a:rPr lang="en-US" altLang="zh-CN" sz="3200" b="1"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Rule Marginal Value</a:t>
              </a:r>
              <a:endParaRPr lang="en-US" sz="3600" b="1" dirty="0">
                <a:latin typeface="微软雅黑" panose="020B0503020204020204" pitchFamily="34" charset="-122"/>
                <a:ea typeface="微软雅黑" panose="020B0503020204020204" pitchFamily="34" charset="-122"/>
              </a:endParaRPr>
            </a:p>
          </p:txBody>
        </p:sp>
        <p:sp>
          <p:nvSpPr>
            <p:cNvPr id="47" name="TextBox 46"/>
            <p:cNvSpPr txBox="1"/>
            <p:nvPr/>
          </p:nvSpPr>
          <p:spPr>
            <a:xfrm>
              <a:off x="5369141" y="5220577"/>
              <a:ext cx="1147443" cy="523220"/>
            </a:xfrm>
            <a:prstGeom prst="rect">
              <a:avLst/>
            </a:prstGeom>
            <a:noFill/>
          </p:spPr>
          <p:txBody>
            <a:bodyPr wrap="square" rtlCol="0">
              <a:spAutoFit/>
            </a:bodyPr>
            <a:lstStyle/>
            <a:p>
              <a:pPr algn="ctr">
                <a:buNone/>
              </a:pPr>
              <a:r>
                <a:rPr lang="zh-CN" altLang="en-US" sz="1400" b="1" dirty="0">
                  <a:latin typeface="微软雅黑" panose="020B0503020204020204" pitchFamily="34" charset="-122"/>
                  <a:ea typeface="微软雅黑" panose="020B0503020204020204" pitchFamily="34" charset="-122"/>
                </a:rPr>
                <a:t>平均欺诈损失金额</a:t>
              </a:r>
              <a:endParaRPr lang="en-US" sz="1400" b="1" dirty="0">
                <a:latin typeface="微软雅黑" panose="020B0503020204020204" pitchFamily="34" charset="-122"/>
                <a:ea typeface="微软雅黑" panose="020B0503020204020204" pitchFamily="34" charset="-122"/>
              </a:endParaRPr>
            </a:p>
          </p:txBody>
        </p:sp>
        <p:sp>
          <p:nvSpPr>
            <p:cNvPr id="48" name="Rectangle 47"/>
            <p:cNvSpPr/>
            <p:nvPr/>
          </p:nvSpPr>
          <p:spPr>
            <a:xfrm>
              <a:off x="5615135" y="4302298"/>
              <a:ext cx="633094" cy="1200329"/>
            </a:xfrm>
            <a:prstGeom prst="rect">
              <a:avLst/>
            </a:prstGeom>
          </p:spPr>
          <p:txBody>
            <a:bodyPr wrap="square">
              <a:spAutoFit/>
            </a:bodyPr>
            <a:lstStyle/>
            <a:p>
              <a:pPr>
                <a:buNone/>
              </a:pPr>
              <a:r>
                <a:rPr lang="en-US" sz="7200" b="1" dirty="0">
                  <a:ln w="10160">
                    <a:solidFill>
                      <a:schemeClr val="accent5"/>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rPr>
                <a:t>$</a:t>
              </a:r>
              <a:endParaRPr lang="en-US" sz="1200" b="1" dirty="0">
                <a:ln w="10160">
                  <a:solidFill>
                    <a:schemeClr val="accent5"/>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endParaRPr>
            </a:p>
          </p:txBody>
        </p:sp>
        <p:sp>
          <p:nvSpPr>
            <p:cNvPr id="49" name="TextBox 48"/>
            <p:cNvSpPr txBox="1"/>
            <p:nvPr/>
          </p:nvSpPr>
          <p:spPr>
            <a:xfrm>
              <a:off x="5120563" y="4584656"/>
              <a:ext cx="704120" cy="646331"/>
            </a:xfrm>
            <a:prstGeom prst="rect">
              <a:avLst/>
            </a:prstGeom>
            <a:noFill/>
          </p:spPr>
          <p:txBody>
            <a:bodyPr wrap="square" rtlCol="0">
              <a:spAutoFit/>
            </a:bodyPr>
            <a:lstStyle/>
            <a:p>
              <a:pPr algn="ctr">
                <a:buNone/>
              </a:pPr>
              <a:r>
                <a:rPr lang="en-US" altLang="zh-CN" sz="3600" b="1" dirty="0">
                  <a:latin typeface="微软雅黑" panose="020B0503020204020204" pitchFamily="34" charset="-122"/>
                  <a:ea typeface="微软雅黑" panose="020B0503020204020204" pitchFamily="34" charset="-122"/>
                </a:rPr>
                <a:t>×</a:t>
              </a:r>
              <a:endParaRPr lang="en-US" sz="2000" b="1" dirty="0">
                <a:latin typeface="微软雅黑" panose="020B0503020204020204" pitchFamily="34" charset="-122"/>
                <a:ea typeface="微软雅黑" panose="020B0503020204020204" pitchFamily="34" charset="-122"/>
              </a:endParaRPr>
            </a:p>
          </p:txBody>
        </p:sp>
        <p:sp>
          <p:nvSpPr>
            <p:cNvPr id="50" name="TextBox 49"/>
            <p:cNvSpPr txBox="1"/>
            <p:nvPr/>
          </p:nvSpPr>
          <p:spPr>
            <a:xfrm>
              <a:off x="6201826" y="4493922"/>
              <a:ext cx="572883" cy="830997"/>
            </a:xfrm>
            <a:prstGeom prst="rect">
              <a:avLst/>
            </a:prstGeom>
            <a:noFill/>
          </p:spPr>
          <p:txBody>
            <a:bodyPr wrap="square" rtlCol="0">
              <a:spAutoFit/>
            </a:bodyPr>
            <a:lstStyle/>
            <a:p>
              <a:pPr algn="ctr">
                <a:buNone/>
              </a:pPr>
              <a:r>
                <a:rPr lang="en-US" altLang="zh-CN" sz="4800" b="1" dirty="0">
                  <a:latin typeface="微软雅黑" panose="020B0503020204020204" pitchFamily="34" charset="-122"/>
                  <a:ea typeface="微软雅黑" panose="020B0503020204020204" pitchFamily="34" charset="-122"/>
                </a:rPr>
                <a:t>-</a:t>
              </a:r>
              <a:endParaRPr lang="en-US" sz="4800" b="1" dirty="0">
                <a:latin typeface="微软雅黑" panose="020B0503020204020204" pitchFamily="34" charset="-122"/>
                <a:ea typeface="微软雅黑" panose="020B0503020204020204" pitchFamily="34" charset="-122"/>
              </a:endParaRPr>
            </a:p>
          </p:txBody>
        </p:sp>
        <p:sp>
          <p:nvSpPr>
            <p:cNvPr id="51" name="Rectangle 50"/>
            <p:cNvSpPr/>
            <p:nvPr/>
          </p:nvSpPr>
          <p:spPr>
            <a:xfrm>
              <a:off x="7920254" y="4657163"/>
              <a:ext cx="633094" cy="584775"/>
            </a:xfrm>
            <a:prstGeom prst="rect">
              <a:avLst/>
            </a:prstGeom>
          </p:spPr>
          <p:txBody>
            <a:bodyPr wrap="square">
              <a:spAutoFit/>
            </a:bodyPr>
            <a:lstStyle/>
            <a:p>
              <a:pPr>
                <a:buNone/>
              </a:pPr>
              <a:r>
                <a:rPr lang="en-US" sz="3200" b="1" dirty="0">
                  <a:ln w="10160">
                    <a:solidFill>
                      <a:schemeClr val="accent5"/>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rPr>
                <a:t>$</a:t>
              </a:r>
              <a:endParaRPr lang="en-US" sz="400" b="1" dirty="0">
                <a:ln w="10160">
                  <a:solidFill>
                    <a:schemeClr val="accent5"/>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endParaRPr>
            </a:p>
          </p:txBody>
        </p:sp>
        <p:sp>
          <p:nvSpPr>
            <p:cNvPr id="52" name="TextBox 51"/>
            <p:cNvSpPr txBox="1"/>
            <p:nvPr/>
          </p:nvSpPr>
          <p:spPr>
            <a:xfrm>
              <a:off x="7374446" y="4637291"/>
              <a:ext cx="602111" cy="646331"/>
            </a:xfrm>
            <a:prstGeom prst="rect">
              <a:avLst/>
            </a:prstGeom>
            <a:noFill/>
          </p:spPr>
          <p:txBody>
            <a:bodyPr wrap="square" rtlCol="0">
              <a:spAutoFit/>
            </a:bodyPr>
            <a:lstStyle/>
            <a:p>
              <a:pPr algn="ctr">
                <a:buNone/>
              </a:pPr>
              <a:r>
                <a:rPr lang="en-US" altLang="zh-CN" sz="3600" b="1" dirty="0">
                  <a:latin typeface="微软雅黑" panose="020B0503020204020204" pitchFamily="34" charset="-122"/>
                  <a:ea typeface="微软雅黑" panose="020B0503020204020204" pitchFamily="34" charset="-122"/>
                </a:rPr>
                <a:t>×</a:t>
              </a:r>
              <a:endParaRPr lang="en-US" sz="2000" b="1" dirty="0">
                <a:latin typeface="微软雅黑" panose="020B0503020204020204" pitchFamily="34" charset="-122"/>
                <a:ea typeface="微软雅黑" panose="020B0503020204020204" pitchFamily="34" charset="-122"/>
              </a:endParaRPr>
            </a:p>
          </p:txBody>
        </p:sp>
        <p:sp>
          <p:nvSpPr>
            <p:cNvPr id="53" name="TextBox 52"/>
            <p:cNvSpPr txBox="1"/>
            <p:nvPr/>
          </p:nvSpPr>
          <p:spPr>
            <a:xfrm>
              <a:off x="7595539" y="5193735"/>
              <a:ext cx="1170527" cy="523220"/>
            </a:xfrm>
            <a:prstGeom prst="rect">
              <a:avLst/>
            </a:prstGeom>
            <a:noFill/>
          </p:spPr>
          <p:txBody>
            <a:bodyPr wrap="square" rtlCol="0">
              <a:spAutoFit/>
            </a:bodyPr>
            <a:lstStyle/>
            <a:p>
              <a:pPr algn="ctr">
                <a:buNone/>
              </a:pPr>
              <a:r>
                <a:rPr lang="zh-CN" altLang="en-US" sz="1400" b="1" dirty="0">
                  <a:latin typeface="微软雅黑" panose="020B0503020204020204" pitchFamily="34" charset="-122"/>
                  <a:ea typeface="微软雅黑" panose="020B0503020204020204" pitchFamily="34" charset="-122"/>
                </a:rPr>
                <a:t>单件平均人工核查成本</a:t>
              </a:r>
              <a:endParaRPr lang="en-US" sz="1400" b="1" dirty="0">
                <a:latin typeface="微软雅黑" panose="020B0503020204020204" pitchFamily="34" charset="-122"/>
                <a:ea typeface="微软雅黑" panose="020B0503020204020204" pitchFamily="34" charset="-122"/>
              </a:endParaRPr>
            </a:p>
          </p:txBody>
        </p:sp>
        <p:sp>
          <p:nvSpPr>
            <p:cNvPr id="55" name="TextBox 54"/>
            <p:cNvSpPr txBox="1"/>
            <p:nvPr/>
          </p:nvSpPr>
          <p:spPr>
            <a:xfrm>
              <a:off x="4339104" y="5223353"/>
              <a:ext cx="1147443" cy="523220"/>
            </a:xfrm>
            <a:prstGeom prst="rect">
              <a:avLst/>
            </a:prstGeom>
            <a:noFill/>
          </p:spPr>
          <p:txBody>
            <a:bodyPr wrap="square" rtlCol="0">
              <a:spAutoFit/>
            </a:bodyPr>
            <a:lstStyle/>
            <a:p>
              <a:pPr algn="ctr">
                <a:buNone/>
              </a:pPr>
              <a:r>
                <a:rPr lang="zh-CN" altLang="en-US" sz="1400" b="1" dirty="0">
                  <a:latin typeface="微软雅黑" panose="020B0503020204020204" pitchFamily="34" charset="-122"/>
                  <a:ea typeface="微软雅黑" panose="020B0503020204020204" pitchFamily="34" charset="-122"/>
                </a:rPr>
                <a:t>命中欺诈件数增量</a:t>
              </a:r>
              <a:endParaRPr lang="en-US" sz="1400" b="1" dirty="0">
                <a:latin typeface="微软雅黑" panose="020B0503020204020204" pitchFamily="34" charset="-122"/>
                <a:ea typeface="微软雅黑" panose="020B0503020204020204" pitchFamily="34" charset="-122"/>
              </a:endParaRPr>
            </a:p>
          </p:txBody>
        </p:sp>
        <p:sp>
          <p:nvSpPr>
            <p:cNvPr id="56" name="TextBox 55"/>
            <p:cNvSpPr txBox="1"/>
            <p:nvPr/>
          </p:nvSpPr>
          <p:spPr>
            <a:xfrm>
              <a:off x="6541577" y="5219970"/>
              <a:ext cx="1147443" cy="523220"/>
            </a:xfrm>
            <a:prstGeom prst="rect">
              <a:avLst/>
            </a:prstGeom>
            <a:noFill/>
          </p:spPr>
          <p:txBody>
            <a:bodyPr wrap="square" rtlCol="0">
              <a:spAutoFit/>
            </a:bodyPr>
            <a:lstStyle/>
            <a:p>
              <a:pPr algn="ctr">
                <a:buNone/>
              </a:pPr>
              <a:r>
                <a:rPr lang="zh-CN" altLang="en-US" sz="1400" b="1" dirty="0">
                  <a:latin typeface="微软雅黑" panose="020B0503020204020204" pitchFamily="34" charset="-122"/>
                  <a:ea typeface="微软雅黑" panose="020B0503020204020204" pitchFamily="34" charset="-122"/>
                </a:rPr>
                <a:t>人工核查的件数增量</a:t>
              </a:r>
              <a:endParaRPr lang="en-US" sz="1400" b="1" dirty="0">
                <a:latin typeface="微软雅黑" panose="020B0503020204020204" pitchFamily="34" charset="-122"/>
                <a:ea typeface="微软雅黑" panose="020B0503020204020204" pitchFamily="34" charset="-122"/>
              </a:endParaRPr>
            </a:p>
          </p:txBody>
        </p:sp>
        <p:sp>
          <p:nvSpPr>
            <p:cNvPr id="4" name="Rectangle 3"/>
            <p:cNvSpPr/>
            <p:nvPr/>
          </p:nvSpPr>
          <p:spPr>
            <a:xfrm>
              <a:off x="7140475" y="3178223"/>
              <a:ext cx="652743" cy="830997"/>
            </a:xfrm>
            <a:prstGeom prst="rect">
              <a:avLst/>
            </a:prstGeom>
          </p:spPr>
          <p:txBody>
            <a:bodyPr wrap="none">
              <a:spAutoFit/>
            </a:bodyPr>
            <a:lstStyle/>
            <a:p>
              <a:pPr>
                <a:buNone/>
              </a:pPr>
              <a:r>
                <a:rPr lang="en-US" altLang="zh-CN" sz="4800" b="1" dirty="0">
                  <a:latin typeface="微软雅黑" panose="020B0503020204020204" pitchFamily="34" charset="-122"/>
                  <a:ea typeface="微软雅黑" panose="020B0503020204020204" pitchFamily="34" charset="-122"/>
                </a:rPr>
                <a:t>=</a:t>
              </a:r>
              <a:endParaRPr lang="en-US" sz="4800" b="1" dirty="0">
                <a:latin typeface="微软雅黑" panose="020B0503020204020204" pitchFamily="34" charset="-122"/>
                <a:ea typeface="微软雅黑" panose="020B0503020204020204" pitchFamily="34" charset="-122"/>
              </a:endParaRPr>
            </a:p>
          </p:txBody>
        </p:sp>
        <p:sp>
          <p:nvSpPr>
            <p:cNvPr id="63" name="Freeform 62"/>
            <p:cNvSpPr/>
            <p:nvPr/>
          </p:nvSpPr>
          <p:spPr bwMode="auto">
            <a:xfrm>
              <a:off x="6801059" y="4148946"/>
              <a:ext cx="552856" cy="1064801"/>
            </a:xfrm>
            <a:custGeom>
              <a:avLst/>
              <a:gdLst>
                <a:gd name="connsiteX0" fmla="*/ 52525 w 552856"/>
                <a:gd name="connsiteY0" fmla="*/ 0 h 1064801"/>
                <a:gd name="connsiteX1" fmla="*/ 126393 w 552856"/>
                <a:gd name="connsiteY1" fmla="*/ 7446 h 1064801"/>
                <a:gd name="connsiteX2" fmla="*/ 552856 w 552856"/>
                <a:gd name="connsiteY2" fmla="*/ 530698 h 1064801"/>
                <a:gd name="connsiteX3" fmla="*/ 18753 w 552856"/>
                <a:gd name="connsiteY3" fmla="*/ 1064801 h 1064801"/>
                <a:gd name="connsiteX4" fmla="*/ 0 w 552856"/>
                <a:gd name="connsiteY4" fmla="*/ 1062911 h 1064801"/>
                <a:gd name="connsiteX5" fmla="*/ 24853 w 552856"/>
                <a:gd name="connsiteY5" fmla="*/ 1011320 h 1064801"/>
                <a:gd name="connsiteX6" fmla="*/ 134573 w 552856"/>
                <a:gd name="connsiteY6" fmla="*/ 467857 h 1064801"/>
                <a:gd name="connsiteX7" fmla="*/ 71803 w 552856"/>
                <a:gd name="connsiteY7" fmla="*/ 52671 h 106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856" h="1064801">
                  <a:moveTo>
                    <a:pt x="52525" y="0"/>
                  </a:moveTo>
                  <a:lnTo>
                    <a:pt x="126393" y="7446"/>
                  </a:lnTo>
                  <a:cubicBezTo>
                    <a:pt x="369775" y="57249"/>
                    <a:pt x="552856" y="272593"/>
                    <a:pt x="552856" y="530698"/>
                  </a:cubicBezTo>
                  <a:cubicBezTo>
                    <a:pt x="552856" y="825675"/>
                    <a:pt x="313730" y="1064801"/>
                    <a:pt x="18753" y="1064801"/>
                  </a:cubicBezTo>
                  <a:lnTo>
                    <a:pt x="0" y="1062911"/>
                  </a:lnTo>
                  <a:lnTo>
                    <a:pt x="24853" y="1011320"/>
                  </a:lnTo>
                  <a:cubicBezTo>
                    <a:pt x="95504" y="844281"/>
                    <a:pt x="134573" y="660632"/>
                    <a:pt x="134573" y="467857"/>
                  </a:cubicBezTo>
                  <a:cubicBezTo>
                    <a:pt x="134573" y="323276"/>
                    <a:pt x="112597" y="183828"/>
                    <a:pt x="71803" y="52671"/>
                  </a:cubicBezTo>
                  <a:close/>
                </a:path>
              </a:pathLst>
            </a:custGeom>
            <a:pattFill prst="wdUpDiag">
              <a:fgClr>
                <a:schemeClr val="accent4">
                  <a:lumMod val="75000"/>
                  <a:lumOff val="25000"/>
                </a:schemeClr>
              </a:fgClr>
              <a:bgClr>
                <a:schemeClr val="bg1"/>
              </a:bgClr>
            </a:patt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60" name="Freeform 59"/>
            <p:cNvSpPr/>
            <p:nvPr/>
          </p:nvSpPr>
          <p:spPr bwMode="auto">
            <a:xfrm>
              <a:off x="4822929" y="4557325"/>
              <a:ext cx="200359" cy="508284"/>
            </a:xfrm>
            <a:custGeom>
              <a:avLst/>
              <a:gdLst>
                <a:gd name="connsiteX0" fmla="*/ 13377 w 200359"/>
                <a:gd name="connsiteY0" fmla="*/ 0 h 508284"/>
                <a:gd name="connsiteX1" fmla="*/ 38435 w 200359"/>
                <a:gd name="connsiteY1" fmla="*/ 7779 h 508284"/>
                <a:gd name="connsiteX2" fmla="*/ 200359 w 200359"/>
                <a:gd name="connsiteY2" fmla="*/ 252066 h 508284"/>
                <a:gd name="connsiteX3" fmla="*/ 38435 w 200359"/>
                <a:gd name="connsiteY3" fmla="*/ 496354 h 508284"/>
                <a:gd name="connsiteX4" fmla="*/ 0 w 200359"/>
                <a:gd name="connsiteY4" fmla="*/ 508284 h 508284"/>
                <a:gd name="connsiteX5" fmla="*/ 32914 w 200359"/>
                <a:gd name="connsiteY5" fmla="*/ 402254 h 508284"/>
                <a:gd name="connsiteX6" fmla="*/ 50017 w 200359"/>
                <a:gd name="connsiteY6" fmla="*/ 232596 h 508284"/>
                <a:gd name="connsiteX7" fmla="*/ 32914 w 200359"/>
                <a:gd name="connsiteY7" fmla="*/ 62938 h 50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359" h="508284">
                  <a:moveTo>
                    <a:pt x="13377" y="0"/>
                  </a:moveTo>
                  <a:lnTo>
                    <a:pt x="38435" y="7779"/>
                  </a:lnTo>
                  <a:cubicBezTo>
                    <a:pt x="133591" y="48026"/>
                    <a:pt x="200359" y="142249"/>
                    <a:pt x="200359" y="252066"/>
                  </a:cubicBezTo>
                  <a:cubicBezTo>
                    <a:pt x="200359" y="361884"/>
                    <a:pt x="133591" y="456106"/>
                    <a:pt x="38435" y="496354"/>
                  </a:cubicBezTo>
                  <a:lnTo>
                    <a:pt x="0" y="508284"/>
                  </a:lnTo>
                  <a:lnTo>
                    <a:pt x="32914" y="402254"/>
                  </a:lnTo>
                  <a:cubicBezTo>
                    <a:pt x="44128" y="347453"/>
                    <a:pt x="50017" y="290712"/>
                    <a:pt x="50017" y="232596"/>
                  </a:cubicBezTo>
                  <a:cubicBezTo>
                    <a:pt x="50017" y="174480"/>
                    <a:pt x="44128" y="117739"/>
                    <a:pt x="32914" y="62938"/>
                  </a:cubicBezTo>
                  <a:close/>
                </a:path>
              </a:pathLst>
            </a:custGeom>
            <a:pattFill prst="wdDnDiag">
              <a:fgClr>
                <a:schemeClr val="bg1"/>
              </a:fgClr>
              <a:bgClr>
                <a:srgbClr val="FFD525"/>
              </a:bgClr>
            </a:pattFill>
            <a:ln>
              <a:solidFill>
                <a:schemeClr val="dk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grpSp>
      <p:sp>
        <p:nvSpPr>
          <p:cNvPr id="64" name="Freeform 63"/>
          <p:cNvSpPr/>
          <p:nvPr/>
        </p:nvSpPr>
        <p:spPr bwMode="auto">
          <a:xfrm>
            <a:off x="4687238" y="4015620"/>
            <a:ext cx="552856" cy="1064801"/>
          </a:xfrm>
          <a:custGeom>
            <a:avLst/>
            <a:gdLst>
              <a:gd name="connsiteX0" fmla="*/ 52525 w 552856"/>
              <a:gd name="connsiteY0" fmla="*/ 0 h 1064801"/>
              <a:gd name="connsiteX1" fmla="*/ 126393 w 552856"/>
              <a:gd name="connsiteY1" fmla="*/ 7446 h 1064801"/>
              <a:gd name="connsiteX2" fmla="*/ 552856 w 552856"/>
              <a:gd name="connsiteY2" fmla="*/ 530698 h 1064801"/>
              <a:gd name="connsiteX3" fmla="*/ 18753 w 552856"/>
              <a:gd name="connsiteY3" fmla="*/ 1064801 h 1064801"/>
              <a:gd name="connsiteX4" fmla="*/ 0 w 552856"/>
              <a:gd name="connsiteY4" fmla="*/ 1062911 h 1064801"/>
              <a:gd name="connsiteX5" fmla="*/ 24853 w 552856"/>
              <a:gd name="connsiteY5" fmla="*/ 1011320 h 1064801"/>
              <a:gd name="connsiteX6" fmla="*/ 134573 w 552856"/>
              <a:gd name="connsiteY6" fmla="*/ 467857 h 1064801"/>
              <a:gd name="connsiteX7" fmla="*/ 71803 w 552856"/>
              <a:gd name="connsiteY7" fmla="*/ 52671 h 106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856" h="1064801">
                <a:moveTo>
                  <a:pt x="52525" y="0"/>
                </a:moveTo>
                <a:lnTo>
                  <a:pt x="126393" y="7446"/>
                </a:lnTo>
                <a:cubicBezTo>
                  <a:pt x="369775" y="57249"/>
                  <a:pt x="552856" y="272593"/>
                  <a:pt x="552856" y="530698"/>
                </a:cubicBezTo>
                <a:cubicBezTo>
                  <a:pt x="552856" y="825675"/>
                  <a:pt x="313730" y="1064801"/>
                  <a:pt x="18753" y="1064801"/>
                </a:cubicBezTo>
                <a:lnTo>
                  <a:pt x="0" y="1062911"/>
                </a:lnTo>
                <a:lnTo>
                  <a:pt x="24853" y="1011320"/>
                </a:lnTo>
                <a:cubicBezTo>
                  <a:pt x="95504" y="844281"/>
                  <a:pt x="134573" y="660632"/>
                  <a:pt x="134573" y="467857"/>
                </a:cubicBezTo>
                <a:cubicBezTo>
                  <a:pt x="134573" y="323276"/>
                  <a:pt x="112597" y="183828"/>
                  <a:pt x="71803" y="52671"/>
                </a:cubicBezTo>
                <a:close/>
              </a:path>
            </a:pathLst>
          </a:custGeom>
          <a:pattFill prst="wdUpDiag">
            <a:fgClr>
              <a:schemeClr val="accent4">
                <a:lumMod val="75000"/>
                <a:lumOff val="25000"/>
              </a:schemeClr>
            </a:fgClr>
            <a:bgClr>
              <a:schemeClr val="bg1"/>
            </a:bgClr>
          </a:patt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grpSp>
        <p:nvGrpSpPr>
          <p:cNvPr id="8" name="Group 7"/>
          <p:cNvGrpSpPr/>
          <p:nvPr/>
        </p:nvGrpSpPr>
        <p:grpSpPr>
          <a:xfrm>
            <a:off x="4422524" y="4244612"/>
            <a:ext cx="1218602" cy="1439474"/>
            <a:chOff x="2909436" y="4036605"/>
            <a:chExt cx="1218602" cy="1439474"/>
          </a:xfrm>
        </p:grpSpPr>
        <p:sp>
          <p:nvSpPr>
            <p:cNvPr id="41" name="TextBox 40"/>
            <p:cNvSpPr txBox="1"/>
            <p:nvPr/>
          </p:nvSpPr>
          <p:spPr>
            <a:xfrm>
              <a:off x="3054962" y="4952859"/>
              <a:ext cx="1073076" cy="523220"/>
            </a:xfrm>
            <a:prstGeom prst="rect">
              <a:avLst/>
            </a:prstGeom>
            <a:noFill/>
          </p:spPr>
          <p:txBody>
            <a:bodyPr wrap="square" rtlCol="0">
              <a:spAutoFit/>
            </a:bodyPr>
            <a:lstStyle/>
            <a:p>
              <a:pPr algn="ctr">
                <a:buNone/>
              </a:pPr>
              <a:r>
                <a:rPr lang="zh-CN" altLang="en-US" sz="1400" b="1" dirty="0">
                  <a:latin typeface="微软雅黑" panose="020B0503020204020204" pitchFamily="34" charset="-122"/>
                  <a:ea typeface="微软雅黑" panose="020B0503020204020204" pitchFamily="34" charset="-122"/>
                </a:rPr>
                <a:t>新规则命中的欺诈</a:t>
              </a:r>
              <a:endParaRPr lang="en-US" sz="1400" b="1" dirty="0">
                <a:latin typeface="微软雅黑" panose="020B0503020204020204" pitchFamily="34" charset="-122"/>
                <a:ea typeface="微软雅黑" panose="020B0503020204020204" pitchFamily="34" charset="-122"/>
              </a:endParaRPr>
            </a:p>
          </p:txBody>
        </p:sp>
        <p:sp>
          <p:nvSpPr>
            <p:cNvPr id="44" name="Oval 43"/>
            <p:cNvSpPr/>
            <p:nvPr/>
          </p:nvSpPr>
          <p:spPr bwMode="auto">
            <a:xfrm>
              <a:off x="2909436" y="4036605"/>
              <a:ext cx="530243" cy="530243"/>
            </a:xfrm>
            <a:prstGeom prst="ellipse">
              <a:avLst/>
            </a:prstGeom>
            <a:solidFill>
              <a:srgbClr val="FFFF00">
                <a:alpha val="21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cxnSp>
          <p:nvCxnSpPr>
            <p:cNvPr id="45" name="Straight Arrow Connector 44"/>
            <p:cNvCxnSpPr/>
            <p:nvPr/>
          </p:nvCxnSpPr>
          <p:spPr bwMode="auto">
            <a:xfrm>
              <a:off x="3356825" y="4491388"/>
              <a:ext cx="238214" cy="483256"/>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sp>
        <p:nvSpPr>
          <p:cNvPr id="65" name="Freeform 64"/>
          <p:cNvSpPr/>
          <p:nvPr/>
        </p:nvSpPr>
        <p:spPr bwMode="auto">
          <a:xfrm>
            <a:off x="4756990" y="4256567"/>
            <a:ext cx="200359" cy="508284"/>
          </a:xfrm>
          <a:custGeom>
            <a:avLst/>
            <a:gdLst>
              <a:gd name="connsiteX0" fmla="*/ 13377 w 200359"/>
              <a:gd name="connsiteY0" fmla="*/ 0 h 508284"/>
              <a:gd name="connsiteX1" fmla="*/ 38435 w 200359"/>
              <a:gd name="connsiteY1" fmla="*/ 7779 h 508284"/>
              <a:gd name="connsiteX2" fmla="*/ 200359 w 200359"/>
              <a:gd name="connsiteY2" fmla="*/ 252066 h 508284"/>
              <a:gd name="connsiteX3" fmla="*/ 38435 w 200359"/>
              <a:gd name="connsiteY3" fmla="*/ 496354 h 508284"/>
              <a:gd name="connsiteX4" fmla="*/ 0 w 200359"/>
              <a:gd name="connsiteY4" fmla="*/ 508284 h 508284"/>
              <a:gd name="connsiteX5" fmla="*/ 32914 w 200359"/>
              <a:gd name="connsiteY5" fmla="*/ 402254 h 508284"/>
              <a:gd name="connsiteX6" fmla="*/ 50017 w 200359"/>
              <a:gd name="connsiteY6" fmla="*/ 232596 h 508284"/>
              <a:gd name="connsiteX7" fmla="*/ 32914 w 200359"/>
              <a:gd name="connsiteY7" fmla="*/ 62938 h 50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359" h="508284">
                <a:moveTo>
                  <a:pt x="13377" y="0"/>
                </a:moveTo>
                <a:lnTo>
                  <a:pt x="38435" y="7779"/>
                </a:lnTo>
                <a:cubicBezTo>
                  <a:pt x="133591" y="48026"/>
                  <a:pt x="200359" y="142249"/>
                  <a:pt x="200359" y="252066"/>
                </a:cubicBezTo>
                <a:cubicBezTo>
                  <a:pt x="200359" y="361884"/>
                  <a:pt x="133591" y="456106"/>
                  <a:pt x="38435" y="496354"/>
                </a:cubicBezTo>
                <a:lnTo>
                  <a:pt x="0" y="508284"/>
                </a:lnTo>
                <a:lnTo>
                  <a:pt x="32914" y="402254"/>
                </a:lnTo>
                <a:cubicBezTo>
                  <a:pt x="44128" y="347453"/>
                  <a:pt x="50017" y="290712"/>
                  <a:pt x="50017" y="232596"/>
                </a:cubicBezTo>
                <a:cubicBezTo>
                  <a:pt x="50017" y="174480"/>
                  <a:pt x="44128" y="117739"/>
                  <a:pt x="32914" y="62938"/>
                </a:cubicBezTo>
                <a:close/>
              </a:path>
            </a:pathLst>
          </a:custGeom>
          <a:pattFill prst="wdDnDiag">
            <a:fgClr>
              <a:schemeClr val="bg1"/>
            </a:fgClr>
            <a:bgClr>
              <a:srgbClr val="FFD525"/>
            </a:bgClr>
          </a:pattFill>
          <a:ln>
            <a:solidFill>
              <a:schemeClr val="dk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41128070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430" y="1518810"/>
            <a:ext cx="84772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RMV</a:t>
            </a:r>
            <a:r>
              <a:rPr lang="zh-CN" altLang="en-US" dirty="0">
                <a:latin typeface="微软雅黑" panose="020B0503020204020204" pitchFamily="34" charset="-122"/>
                <a:ea typeface="微软雅黑" panose="020B0503020204020204" pitchFamily="34" charset="-122"/>
              </a:rPr>
              <a:t>逐步迭代优化法实例展示</a:t>
            </a:r>
            <a:endParaRPr lang="en-US" dirty="0">
              <a:latin typeface="微软雅黑" panose="020B0503020204020204" pitchFamily="34" charset="-122"/>
              <a:ea typeface="微软雅黑" panose="020B0503020204020204" pitchFamily="34" charset="-122"/>
            </a:endParaRPr>
          </a:p>
        </p:txBody>
      </p:sp>
      <p:sp>
        <p:nvSpPr>
          <p:cNvPr id="6" name="Down Arrow 5"/>
          <p:cNvSpPr/>
          <p:nvPr/>
        </p:nvSpPr>
        <p:spPr bwMode="auto">
          <a:xfrm>
            <a:off x="6737841" y="2195182"/>
            <a:ext cx="237392" cy="3841401"/>
          </a:xfrm>
          <a:prstGeom prst="down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65" name="Down Arrow 64"/>
          <p:cNvSpPr/>
          <p:nvPr/>
        </p:nvSpPr>
        <p:spPr bwMode="auto">
          <a:xfrm>
            <a:off x="5788274" y="2195181"/>
            <a:ext cx="237392" cy="3900520"/>
          </a:xfrm>
          <a:prstGeom prst="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66" name="Down Arrow 65"/>
          <p:cNvSpPr/>
          <p:nvPr/>
        </p:nvSpPr>
        <p:spPr bwMode="auto">
          <a:xfrm>
            <a:off x="4592520" y="2168806"/>
            <a:ext cx="237392" cy="3867777"/>
          </a:xfrm>
          <a:prstGeom prst="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7" name="Rectangle 6"/>
          <p:cNvSpPr/>
          <p:nvPr/>
        </p:nvSpPr>
        <p:spPr>
          <a:xfrm>
            <a:off x="6524580" y="6068938"/>
            <a:ext cx="646331" cy="369332"/>
          </a:xfrm>
          <a:prstGeom prst="rect">
            <a:avLst/>
          </a:prstGeom>
        </p:spPr>
        <p:txBody>
          <a:bodyPr wrap="none">
            <a:spAutoFit/>
          </a:bodyPr>
          <a:lstStyle/>
          <a:p>
            <a:pPr>
              <a:buNone/>
            </a:pPr>
            <a:r>
              <a:rPr lang="zh-CN" altLang="en-US" b="1" dirty="0"/>
              <a:t>减少</a:t>
            </a:r>
            <a:endParaRPr lang="en-US" b="1" dirty="0"/>
          </a:p>
        </p:txBody>
      </p:sp>
      <p:sp>
        <p:nvSpPr>
          <p:cNvPr id="68" name="Rectangle 67"/>
          <p:cNvSpPr/>
          <p:nvPr/>
        </p:nvSpPr>
        <p:spPr>
          <a:xfrm>
            <a:off x="5583805" y="6100477"/>
            <a:ext cx="646331" cy="369332"/>
          </a:xfrm>
          <a:prstGeom prst="rect">
            <a:avLst/>
          </a:prstGeom>
        </p:spPr>
        <p:txBody>
          <a:bodyPr wrap="none">
            <a:spAutoFit/>
          </a:bodyPr>
          <a:lstStyle/>
          <a:p>
            <a:pPr>
              <a:buNone/>
            </a:pPr>
            <a:r>
              <a:rPr lang="zh-CN" altLang="en-US" b="1" dirty="0"/>
              <a:t>增加</a:t>
            </a:r>
            <a:endParaRPr lang="en-US" b="1" dirty="0"/>
          </a:p>
        </p:txBody>
      </p:sp>
      <p:sp>
        <p:nvSpPr>
          <p:cNvPr id="69" name="Rectangle 68"/>
          <p:cNvSpPr/>
          <p:nvPr/>
        </p:nvSpPr>
        <p:spPr>
          <a:xfrm>
            <a:off x="4388051" y="6117084"/>
            <a:ext cx="646331" cy="369332"/>
          </a:xfrm>
          <a:prstGeom prst="rect">
            <a:avLst/>
          </a:prstGeom>
        </p:spPr>
        <p:txBody>
          <a:bodyPr wrap="none">
            <a:spAutoFit/>
          </a:bodyPr>
          <a:lstStyle/>
          <a:p>
            <a:pPr>
              <a:buNone/>
            </a:pPr>
            <a:r>
              <a:rPr lang="zh-CN" altLang="en-US" b="1" dirty="0"/>
              <a:t>增加</a:t>
            </a:r>
            <a:endParaRPr lang="en-US" b="1" dirty="0"/>
          </a:p>
        </p:txBody>
      </p:sp>
      <p:sp>
        <p:nvSpPr>
          <p:cNvPr id="8" name="Rectangle 7"/>
          <p:cNvSpPr/>
          <p:nvPr/>
        </p:nvSpPr>
        <p:spPr bwMode="auto">
          <a:xfrm>
            <a:off x="3738544" y="3927267"/>
            <a:ext cx="283602" cy="193431"/>
          </a:xfrm>
          <a:prstGeom prst="rect">
            <a:avLst/>
          </a:prstGeom>
          <a:noFill/>
          <a:ln w="47625">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cxnSp>
        <p:nvCxnSpPr>
          <p:cNvPr id="10" name="Straight Arrow Connector 9"/>
          <p:cNvCxnSpPr/>
          <p:nvPr/>
        </p:nvCxnSpPr>
        <p:spPr bwMode="auto">
          <a:xfrm flipH="1">
            <a:off x="3073508" y="4120697"/>
            <a:ext cx="675662" cy="1975004"/>
          </a:xfrm>
          <a:prstGeom prst="straightConnector1">
            <a:avLst/>
          </a:prstGeom>
          <a:ln>
            <a:solidFill>
              <a:srgbClr val="FF000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71" name="Rectangle 70"/>
          <p:cNvSpPr/>
          <p:nvPr/>
        </p:nvSpPr>
        <p:spPr>
          <a:xfrm>
            <a:off x="2598421" y="6095701"/>
            <a:ext cx="902811" cy="523220"/>
          </a:xfrm>
          <a:prstGeom prst="rect">
            <a:avLst/>
          </a:prstGeom>
        </p:spPr>
        <p:txBody>
          <a:bodyPr wrap="none">
            <a:spAutoFit/>
          </a:bodyPr>
          <a:lstStyle/>
          <a:p>
            <a:pPr>
              <a:buNone/>
            </a:pPr>
            <a:r>
              <a:rPr lang="zh-CN" altLang="en-US" sz="1400" b="1" dirty="0"/>
              <a:t>自动剔除</a:t>
            </a:r>
            <a:br>
              <a:rPr lang="en-US" altLang="zh-CN" sz="1400" b="1" dirty="0"/>
            </a:br>
            <a:r>
              <a:rPr lang="zh-CN" altLang="en-US" sz="1400" b="1" dirty="0"/>
              <a:t>冗余规则</a:t>
            </a:r>
            <a:endParaRPr lang="en-US" sz="1400" b="1" dirty="0"/>
          </a:p>
        </p:txBody>
      </p:sp>
      <p:sp>
        <p:nvSpPr>
          <p:cNvPr id="72" name="Rectangle 71"/>
          <p:cNvSpPr/>
          <p:nvPr/>
        </p:nvSpPr>
        <p:spPr bwMode="auto">
          <a:xfrm>
            <a:off x="4658926" y="1984167"/>
            <a:ext cx="810572" cy="211015"/>
          </a:xfrm>
          <a:prstGeom prst="rect">
            <a:avLst/>
          </a:prstGeom>
          <a:noFill/>
          <a:ln w="47625">
            <a:solidFill>
              <a:srgbClr val="FFC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74" name="Rectangle 73"/>
          <p:cNvSpPr/>
          <p:nvPr/>
        </p:nvSpPr>
        <p:spPr bwMode="auto">
          <a:xfrm>
            <a:off x="5673967" y="1984167"/>
            <a:ext cx="1008868" cy="193431"/>
          </a:xfrm>
          <a:prstGeom prst="rect">
            <a:avLst/>
          </a:prstGeom>
          <a:noFill/>
          <a:ln w="47625">
            <a:solidFill>
              <a:srgbClr val="FFC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75" name="Rectangle 74"/>
          <p:cNvSpPr/>
          <p:nvPr/>
        </p:nvSpPr>
        <p:spPr bwMode="auto">
          <a:xfrm>
            <a:off x="6761039" y="1984167"/>
            <a:ext cx="772967" cy="193431"/>
          </a:xfrm>
          <a:prstGeom prst="rect">
            <a:avLst/>
          </a:prstGeom>
          <a:noFill/>
          <a:ln w="53975">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Arial" pitchFamily="34" charset="0"/>
              <a:cs typeface="Arial" pitchFamily="34" charset="0"/>
            </a:endParaRPr>
          </a:p>
        </p:txBody>
      </p:sp>
      <p:sp>
        <p:nvSpPr>
          <p:cNvPr id="76" name="Rectangle 75"/>
          <p:cNvSpPr/>
          <p:nvPr/>
        </p:nvSpPr>
        <p:spPr>
          <a:xfrm>
            <a:off x="1936639" y="1072319"/>
            <a:ext cx="4344607" cy="369332"/>
          </a:xfrm>
          <a:prstGeom prst="rect">
            <a:avLst/>
          </a:prstGeom>
        </p:spPr>
        <p:txBody>
          <a:bodyPr wrap="square">
            <a:spAutoFit/>
          </a:bodyPr>
          <a:lstStyle/>
          <a:p>
            <a:pPr>
              <a:buNone/>
            </a:pPr>
            <a:r>
              <a:rPr lang="zh-CN" altLang="en-US" b="1" dirty="0"/>
              <a:t>基于线上</a:t>
            </a:r>
            <a:r>
              <a:rPr lang="en-US" altLang="zh-CN" b="1" dirty="0"/>
              <a:t>PC</a:t>
            </a:r>
            <a:r>
              <a:rPr lang="zh-CN" altLang="en-US" b="1" dirty="0"/>
              <a:t>填表进件数据</a:t>
            </a:r>
            <a:endParaRPr lang="en-US" b="1" dirty="0"/>
          </a:p>
        </p:txBody>
      </p:sp>
      <p:sp>
        <p:nvSpPr>
          <p:cNvPr id="20" name="Rectangle 19"/>
          <p:cNvSpPr/>
          <p:nvPr/>
        </p:nvSpPr>
        <p:spPr bwMode="auto">
          <a:xfrm>
            <a:off x="3738544" y="5233243"/>
            <a:ext cx="283602" cy="193431"/>
          </a:xfrm>
          <a:prstGeom prst="rect">
            <a:avLst/>
          </a:prstGeom>
          <a:noFill/>
          <a:ln w="47625">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cxnSp>
        <p:nvCxnSpPr>
          <p:cNvPr id="21" name="Straight Arrow Connector 20"/>
          <p:cNvCxnSpPr/>
          <p:nvPr/>
        </p:nvCxnSpPr>
        <p:spPr bwMode="auto">
          <a:xfrm flipH="1">
            <a:off x="3215282" y="5426674"/>
            <a:ext cx="523262" cy="684515"/>
          </a:xfrm>
          <a:prstGeom prst="straightConnector1">
            <a:avLst/>
          </a:prstGeom>
          <a:ln>
            <a:solidFill>
              <a:srgbClr val="FF0000"/>
            </a:solidFill>
            <a:headEnd type="none" w="med"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86741870"/>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524000" y="1514787"/>
            <a:ext cx="9144000" cy="1984372"/>
          </a:xfrm>
          <a:prstGeom prst="rect">
            <a:avLst/>
          </a:prstGeom>
          <a:solidFill>
            <a:srgbClr val="002060">
              <a:alpha val="10000"/>
            </a:srgb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4" name="Rectangle 13"/>
          <p:cNvSpPr/>
          <p:nvPr/>
        </p:nvSpPr>
        <p:spPr bwMode="auto">
          <a:xfrm>
            <a:off x="1524000" y="5192760"/>
            <a:ext cx="9144000" cy="1484627"/>
          </a:xfrm>
          <a:prstGeom prst="rect">
            <a:avLst/>
          </a:prstGeom>
          <a:solidFill>
            <a:srgbClr val="002060">
              <a:alpha val="10000"/>
            </a:srgb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 name="Title 1"/>
          <p:cNvSpPr>
            <a:spLocks noGrp="1"/>
          </p:cNvSpPr>
          <p:nvPr>
            <p:ph type="title"/>
          </p:nvPr>
        </p:nvSpPr>
        <p:spPr/>
        <p:txBody>
          <a:bodyPr/>
          <a:lstStyle/>
          <a:p>
            <a:r>
              <a:rPr lang="zh-CN" altLang="en-US" dirty="0"/>
              <a:t>决策优化模拟引擎三大升级</a:t>
            </a:r>
            <a:br>
              <a:rPr lang="en-US" altLang="zh-CN" dirty="0"/>
            </a:br>
            <a:r>
              <a:rPr lang="zh-CN" altLang="en-US" dirty="0"/>
              <a:t>大幅度扩充应用模式功能、实现高可用性</a:t>
            </a:r>
            <a:endParaRPr lang="en-US" dirty="0"/>
          </a:p>
        </p:txBody>
      </p:sp>
      <p:sp>
        <p:nvSpPr>
          <p:cNvPr id="11" name="TextBox 10"/>
          <p:cNvSpPr txBox="1"/>
          <p:nvPr/>
        </p:nvSpPr>
        <p:spPr>
          <a:xfrm>
            <a:off x="3706487" y="1057745"/>
            <a:ext cx="2107204" cy="461665"/>
          </a:xfrm>
          <a:prstGeom prst="rect">
            <a:avLst/>
          </a:prstGeom>
          <a:noFill/>
        </p:spPr>
        <p:txBody>
          <a:bodyPr wrap="square" rtlCol="0">
            <a:spAutoFit/>
          </a:bodyPr>
          <a:lstStyle>
            <a:defPPr>
              <a:defRPr lang="en-US"/>
            </a:defPPr>
            <a:lvl1pPr algn="ctr">
              <a:buNone/>
              <a:defRPr sz="2400" b="1">
                <a:latin typeface="微软雅黑" panose="020B0503020204020204" pitchFamily="34" charset="-122"/>
                <a:ea typeface="微软雅黑" panose="020B0503020204020204" pitchFamily="34" charset="-122"/>
              </a:defRPr>
            </a:lvl1pPr>
          </a:lstStyle>
          <a:p>
            <a:r>
              <a:rPr lang="zh-CN"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升级前</a:t>
            </a:r>
            <a:endParaRPr 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2" name="TextBox 11"/>
          <p:cNvSpPr txBox="1"/>
          <p:nvPr/>
        </p:nvSpPr>
        <p:spPr>
          <a:xfrm>
            <a:off x="7534288" y="1057745"/>
            <a:ext cx="2107204" cy="461665"/>
          </a:xfrm>
          <a:prstGeom prst="rect">
            <a:avLst/>
          </a:prstGeom>
          <a:noFill/>
        </p:spPr>
        <p:txBody>
          <a:bodyPr wrap="square" rtlCol="0">
            <a:spAutoFit/>
          </a:bodyPr>
          <a:lstStyle>
            <a:defPPr>
              <a:defRPr lang="en-US"/>
            </a:defPPr>
            <a:lvl1pPr algn="ctr">
              <a:buNone/>
              <a:defRPr sz="2400" b="1">
                <a:latin typeface="微软雅黑" panose="020B0503020204020204" pitchFamily="34" charset="-122"/>
                <a:ea typeface="微软雅黑" panose="020B0503020204020204" pitchFamily="34" charset="-122"/>
              </a:defRPr>
            </a:lvl1pPr>
          </a:lstStyle>
          <a:p>
            <a:r>
              <a:rPr lang="zh-CN"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升级后</a:t>
            </a:r>
            <a:endParaRPr 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pSp>
        <p:nvGrpSpPr>
          <p:cNvPr id="15" name="Group 14"/>
          <p:cNvGrpSpPr/>
          <p:nvPr/>
        </p:nvGrpSpPr>
        <p:grpSpPr>
          <a:xfrm>
            <a:off x="1693451" y="1698197"/>
            <a:ext cx="8526142" cy="1735345"/>
            <a:chOff x="169451" y="1698196"/>
            <a:chExt cx="8526142" cy="1735345"/>
          </a:xfrm>
        </p:grpSpPr>
        <p:pic>
          <p:nvPicPr>
            <p:cNvPr id="6" name="Picture 5"/>
            <p:cNvPicPr>
              <a:picLocks noChangeAspect="1"/>
            </p:cNvPicPr>
            <p:nvPr/>
          </p:nvPicPr>
          <p:blipFill>
            <a:blip r:embed="rId2"/>
            <a:stretch>
              <a:fillRect/>
            </a:stretch>
          </p:blipFill>
          <p:spPr>
            <a:xfrm>
              <a:off x="5511324" y="1698196"/>
              <a:ext cx="2889754" cy="1347333"/>
            </a:xfrm>
            <a:prstGeom prst="rect">
              <a:avLst/>
            </a:prstGeom>
          </p:spPr>
        </p:pic>
        <p:pic>
          <p:nvPicPr>
            <p:cNvPr id="5" name="Picture 4"/>
            <p:cNvPicPr>
              <a:picLocks noChangeAspect="1"/>
            </p:cNvPicPr>
            <p:nvPr/>
          </p:nvPicPr>
          <p:blipFill>
            <a:blip r:embed="rId3"/>
            <a:stretch>
              <a:fillRect/>
            </a:stretch>
          </p:blipFill>
          <p:spPr>
            <a:xfrm>
              <a:off x="2026858" y="1705192"/>
              <a:ext cx="2755631" cy="1341236"/>
            </a:xfrm>
            <a:prstGeom prst="rect">
              <a:avLst/>
            </a:prstGeom>
          </p:spPr>
        </p:pic>
        <p:sp>
          <p:nvSpPr>
            <p:cNvPr id="8" name="TextBox 7"/>
            <p:cNvSpPr txBox="1"/>
            <p:nvPr/>
          </p:nvSpPr>
          <p:spPr>
            <a:xfrm>
              <a:off x="169451" y="2037194"/>
              <a:ext cx="1554754" cy="830997"/>
            </a:xfrm>
            <a:prstGeom prst="rect">
              <a:avLst/>
            </a:prstGeom>
            <a:noFill/>
          </p:spPr>
          <p:txBody>
            <a:bodyPr wrap="square" rtlCol="0">
              <a:spAutoFit/>
            </a:bodyPr>
            <a:lstStyle>
              <a:defPPr>
                <a:defRPr lang="en-US"/>
              </a:defPPr>
              <a:lvl1pPr algn="ctr">
                <a:buNone/>
                <a:defRPr sz="2400" b="1">
                  <a:latin typeface="微软雅黑" panose="020B0503020204020204" pitchFamily="34" charset="-122"/>
                  <a:ea typeface="微软雅黑" panose="020B0503020204020204" pitchFamily="34" charset="-122"/>
                </a:defRPr>
              </a:lvl1pPr>
            </a:lstStyle>
            <a:p>
              <a:r>
                <a:rPr lang="zh-CN" altLang="en-US" dirty="0"/>
                <a:t>优化模式更加完善</a:t>
              </a:r>
              <a:endParaRPr lang="en-US" dirty="0"/>
            </a:p>
          </p:txBody>
        </p:sp>
        <p:sp>
          <p:nvSpPr>
            <p:cNvPr id="20" name="Rectangle 19"/>
            <p:cNvSpPr/>
            <p:nvPr/>
          </p:nvSpPr>
          <p:spPr>
            <a:xfrm>
              <a:off x="5677633" y="3026874"/>
              <a:ext cx="3017960" cy="400110"/>
            </a:xfrm>
            <a:prstGeom prst="rect">
              <a:avLst/>
            </a:prstGeom>
          </p:spPr>
          <p:txBody>
            <a:bodyPr wrap="square">
              <a:spAutoFit/>
            </a:bodyPr>
            <a:lstStyle/>
            <a:p>
              <a:pPr>
                <a:buNone/>
              </a:pPr>
              <a:r>
                <a:rPr lang="zh-CN" altLang="en-US" sz="1600" b="1" dirty="0">
                  <a:solidFill>
                    <a:srgbClr val="000000"/>
                  </a:solidFill>
                  <a:ea typeface="仿宋" panose="02010609060101010101" pitchFamily="49" charset="-122"/>
                  <a:cs typeface="宋体" panose="02010600030101010101" pitchFamily="2" charset="-122"/>
                </a:rPr>
                <a:t>支持</a:t>
              </a:r>
              <a:r>
                <a:rPr lang="zh-CN" altLang="en-US" sz="2000" b="1" dirty="0">
                  <a:solidFill>
                    <a:srgbClr val="0000FF"/>
                  </a:solidFill>
                  <a:ea typeface="仿宋" panose="02010609060101010101" pitchFamily="49" charset="-122"/>
                  <a:cs typeface="宋体" panose="02010600030101010101" pitchFamily="2" charset="-122"/>
                </a:rPr>
                <a:t>全部四种</a:t>
              </a:r>
              <a:r>
                <a:rPr lang="zh-CN" altLang="en-US" sz="1600" b="1" dirty="0">
                  <a:solidFill>
                    <a:srgbClr val="000000"/>
                  </a:solidFill>
                  <a:ea typeface="仿宋" panose="02010609060101010101" pitchFamily="49" charset="-122"/>
                  <a:cs typeface="宋体" panose="02010600030101010101" pitchFamily="2" charset="-122"/>
                </a:rPr>
                <a:t>策略优化模式</a:t>
              </a:r>
              <a:endParaRPr lang="en-US" sz="1600" b="1" dirty="0">
                <a:solidFill>
                  <a:srgbClr val="000000"/>
                </a:solidFill>
                <a:ea typeface="仿宋" panose="02010609060101010101" pitchFamily="49" charset="-122"/>
                <a:cs typeface="宋体" panose="02010600030101010101" pitchFamily="2" charset="-122"/>
              </a:endParaRPr>
            </a:p>
          </p:txBody>
        </p:sp>
        <p:sp>
          <p:nvSpPr>
            <p:cNvPr id="21" name="Rectangle 20"/>
            <p:cNvSpPr/>
            <p:nvPr/>
          </p:nvSpPr>
          <p:spPr>
            <a:xfrm>
              <a:off x="2187086" y="3033431"/>
              <a:ext cx="3343275" cy="400110"/>
            </a:xfrm>
            <a:prstGeom prst="rect">
              <a:avLst/>
            </a:prstGeom>
          </p:spPr>
          <p:txBody>
            <a:bodyPr wrap="square">
              <a:spAutoFit/>
            </a:bodyPr>
            <a:lstStyle/>
            <a:p>
              <a:pPr>
                <a:buNone/>
              </a:pPr>
              <a:r>
                <a:rPr lang="zh-CN" altLang="en-US" sz="1600" b="1" dirty="0">
                  <a:solidFill>
                    <a:srgbClr val="000000"/>
                  </a:solidFill>
                  <a:ea typeface="仿宋" panose="02010609060101010101" pitchFamily="49" charset="-122"/>
                  <a:cs typeface="宋体" panose="02010600030101010101" pitchFamily="2" charset="-122"/>
                </a:rPr>
                <a:t>仅支持</a:t>
              </a:r>
              <a:r>
                <a:rPr lang="zh-CN" altLang="en-US" sz="2000" b="1" dirty="0">
                  <a:solidFill>
                    <a:srgbClr val="0000FF"/>
                  </a:solidFill>
                  <a:ea typeface="仿宋" panose="02010609060101010101" pitchFamily="49" charset="-122"/>
                  <a:cs typeface="宋体" panose="02010600030101010101" pitchFamily="2" charset="-122"/>
                </a:rPr>
                <a:t>一种</a:t>
              </a:r>
              <a:r>
                <a:rPr lang="zh-CN" altLang="en-US" sz="1600" b="1" dirty="0">
                  <a:solidFill>
                    <a:srgbClr val="000000"/>
                  </a:solidFill>
                  <a:ea typeface="仿宋" panose="02010609060101010101" pitchFamily="49" charset="-122"/>
                  <a:cs typeface="宋体" panose="02010600030101010101" pitchFamily="2" charset="-122"/>
                </a:rPr>
                <a:t>策略优化模式</a:t>
              </a:r>
              <a:endParaRPr lang="en-US" sz="1600" b="1" dirty="0">
                <a:solidFill>
                  <a:srgbClr val="000000"/>
                </a:solidFill>
                <a:ea typeface="仿宋" panose="02010609060101010101" pitchFamily="49" charset="-122"/>
                <a:cs typeface="宋体" panose="02010600030101010101" pitchFamily="2" charset="-122"/>
              </a:endParaRPr>
            </a:p>
          </p:txBody>
        </p:sp>
        <p:pic>
          <p:nvPicPr>
            <p:cNvPr id="4" name="Picture 3"/>
            <p:cNvPicPr>
              <a:picLocks noChangeAspect="1"/>
            </p:cNvPicPr>
            <p:nvPr/>
          </p:nvPicPr>
          <p:blipFill rotWithShape="1">
            <a:blip r:embed="rId4">
              <a:clrChange>
                <a:clrFrom>
                  <a:srgbClr val="FFFFFF"/>
                </a:clrFrom>
                <a:clrTo>
                  <a:srgbClr val="FFFFFF">
                    <a:alpha val="0"/>
                  </a:srgbClr>
                </a:clrTo>
              </a:clrChange>
            </a:blip>
            <a:srcRect l="53812" t="54234" r="6393" b="6792"/>
            <a:stretch/>
          </p:blipFill>
          <p:spPr>
            <a:xfrm>
              <a:off x="3973693" y="2528832"/>
              <a:ext cx="438573" cy="429531"/>
            </a:xfrm>
            <a:prstGeom prst="rect">
              <a:avLst/>
            </a:prstGeom>
          </p:spPr>
        </p:pic>
        <p:pic>
          <p:nvPicPr>
            <p:cNvPr id="16" name="Picture 15"/>
            <p:cNvPicPr>
              <a:picLocks noChangeAspect="1"/>
            </p:cNvPicPr>
            <p:nvPr/>
          </p:nvPicPr>
          <p:blipFill rotWithShape="1">
            <a:blip r:embed="rId4">
              <a:clrChange>
                <a:clrFrom>
                  <a:srgbClr val="FFFFFF"/>
                </a:clrFrom>
                <a:clrTo>
                  <a:srgbClr val="FFFFFF">
                    <a:alpha val="0"/>
                  </a:srgbClr>
                </a:clrTo>
              </a:clrChange>
            </a:blip>
            <a:srcRect l="53812" t="54234" r="6393" b="6792"/>
            <a:stretch/>
          </p:blipFill>
          <p:spPr>
            <a:xfrm>
              <a:off x="3139377" y="2528832"/>
              <a:ext cx="438573" cy="429531"/>
            </a:xfrm>
            <a:prstGeom prst="rect">
              <a:avLst/>
            </a:prstGeom>
          </p:spPr>
        </p:pic>
        <p:pic>
          <p:nvPicPr>
            <p:cNvPr id="18" name="Picture 17"/>
            <p:cNvPicPr>
              <a:picLocks noChangeAspect="1"/>
            </p:cNvPicPr>
            <p:nvPr/>
          </p:nvPicPr>
          <p:blipFill rotWithShape="1">
            <a:blip r:embed="rId4">
              <a:clrChange>
                <a:clrFrom>
                  <a:srgbClr val="FFFFFF"/>
                </a:clrFrom>
                <a:clrTo>
                  <a:srgbClr val="FFFFFF">
                    <a:alpha val="0"/>
                  </a:srgbClr>
                </a:clrTo>
              </a:clrChange>
            </a:blip>
            <a:srcRect l="53812" t="54234" r="6393" b="6792"/>
            <a:stretch/>
          </p:blipFill>
          <p:spPr>
            <a:xfrm>
              <a:off x="3148169" y="2037194"/>
              <a:ext cx="438573" cy="429531"/>
            </a:xfrm>
            <a:prstGeom prst="rect">
              <a:avLst/>
            </a:prstGeom>
          </p:spPr>
        </p:pic>
        <p:pic>
          <p:nvPicPr>
            <p:cNvPr id="22" name="Picture 21"/>
            <p:cNvPicPr>
              <a:picLocks noChangeAspect="1"/>
            </p:cNvPicPr>
            <p:nvPr/>
          </p:nvPicPr>
          <p:blipFill rotWithShape="1">
            <a:blip r:embed="rId4">
              <a:clrChange>
                <a:clrFrom>
                  <a:srgbClr val="FFFFFF"/>
                </a:clrFrom>
                <a:clrTo>
                  <a:srgbClr val="FFFFFF">
                    <a:alpha val="0"/>
                  </a:srgbClr>
                </a:clrTo>
              </a:clrChange>
            </a:blip>
            <a:srcRect l="9934" t="54234" r="50271" b="6792"/>
            <a:stretch/>
          </p:blipFill>
          <p:spPr>
            <a:xfrm>
              <a:off x="3982485" y="2024487"/>
              <a:ext cx="438573" cy="429531"/>
            </a:xfrm>
            <a:prstGeom prst="rect">
              <a:avLst/>
            </a:prstGeom>
          </p:spPr>
        </p:pic>
        <p:pic>
          <p:nvPicPr>
            <p:cNvPr id="23" name="Picture 22"/>
            <p:cNvPicPr>
              <a:picLocks noChangeAspect="1"/>
            </p:cNvPicPr>
            <p:nvPr/>
          </p:nvPicPr>
          <p:blipFill rotWithShape="1">
            <a:blip r:embed="rId4">
              <a:clrChange>
                <a:clrFrom>
                  <a:srgbClr val="FFFFFF"/>
                </a:clrFrom>
                <a:clrTo>
                  <a:srgbClr val="FFFFFF">
                    <a:alpha val="0"/>
                  </a:srgbClr>
                </a:clrTo>
              </a:clrChange>
            </a:blip>
            <a:srcRect l="9934" t="54234" r="50271" b="6792"/>
            <a:stretch/>
          </p:blipFill>
          <p:spPr>
            <a:xfrm>
              <a:off x="6851931" y="2017930"/>
              <a:ext cx="438573" cy="429531"/>
            </a:xfrm>
            <a:prstGeom prst="rect">
              <a:avLst/>
            </a:prstGeom>
          </p:spPr>
        </p:pic>
        <p:pic>
          <p:nvPicPr>
            <p:cNvPr id="24" name="Picture 23"/>
            <p:cNvPicPr>
              <a:picLocks noChangeAspect="1"/>
            </p:cNvPicPr>
            <p:nvPr/>
          </p:nvPicPr>
          <p:blipFill rotWithShape="1">
            <a:blip r:embed="rId4">
              <a:clrChange>
                <a:clrFrom>
                  <a:srgbClr val="FFFFFF"/>
                </a:clrFrom>
                <a:clrTo>
                  <a:srgbClr val="FFFFFF">
                    <a:alpha val="0"/>
                  </a:srgbClr>
                </a:clrTo>
              </a:clrChange>
            </a:blip>
            <a:srcRect l="9934" t="54234" r="50271" b="6792"/>
            <a:stretch/>
          </p:blipFill>
          <p:spPr>
            <a:xfrm>
              <a:off x="7810283" y="2017930"/>
              <a:ext cx="438573" cy="429531"/>
            </a:xfrm>
            <a:prstGeom prst="rect">
              <a:avLst/>
            </a:prstGeom>
          </p:spPr>
        </p:pic>
        <p:pic>
          <p:nvPicPr>
            <p:cNvPr id="25" name="Picture 24"/>
            <p:cNvPicPr>
              <a:picLocks noChangeAspect="1"/>
            </p:cNvPicPr>
            <p:nvPr/>
          </p:nvPicPr>
          <p:blipFill rotWithShape="1">
            <a:blip r:embed="rId4">
              <a:clrChange>
                <a:clrFrom>
                  <a:srgbClr val="FFFFFF"/>
                </a:clrFrom>
                <a:clrTo>
                  <a:srgbClr val="FFFFFF">
                    <a:alpha val="0"/>
                  </a:srgbClr>
                </a:clrTo>
              </a:clrChange>
            </a:blip>
            <a:srcRect l="9934" t="54234" r="50271" b="6792"/>
            <a:stretch/>
          </p:blipFill>
          <p:spPr>
            <a:xfrm>
              <a:off x="7810283" y="2523466"/>
              <a:ext cx="438573" cy="429531"/>
            </a:xfrm>
            <a:prstGeom prst="rect">
              <a:avLst/>
            </a:prstGeom>
          </p:spPr>
        </p:pic>
        <p:pic>
          <p:nvPicPr>
            <p:cNvPr id="26" name="Picture 25"/>
            <p:cNvPicPr>
              <a:picLocks noChangeAspect="1"/>
            </p:cNvPicPr>
            <p:nvPr/>
          </p:nvPicPr>
          <p:blipFill rotWithShape="1">
            <a:blip r:embed="rId4">
              <a:clrChange>
                <a:clrFrom>
                  <a:srgbClr val="FFFFFF"/>
                </a:clrFrom>
                <a:clrTo>
                  <a:srgbClr val="FFFFFF">
                    <a:alpha val="0"/>
                  </a:srgbClr>
                </a:clrTo>
              </a:clrChange>
            </a:blip>
            <a:srcRect l="9934" t="54234" r="50271" b="6792"/>
            <a:stretch/>
          </p:blipFill>
          <p:spPr>
            <a:xfrm>
              <a:off x="6812866" y="2523466"/>
              <a:ext cx="438573" cy="429531"/>
            </a:xfrm>
            <a:prstGeom prst="rect">
              <a:avLst/>
            </a:prstGeom>
          </p:spPr>
        </p:pic>
      </p:grpSp>
      <p:grpSp>
        <p:nvGrpSpPr>
          <p:cNvPr id="30" name="Group 29"/>
          <p:cNvGrpSpPr/>
          <p:nvPr/>
        </p:nvGrpSpPr>
        <p:grpSpPr>
          <a:xfrm>
            <a:off x="1675863" y="3510358"/>
            <a:ext cx="8781123" cy="1677382"/>
            <a:chOff x="151862" y="3472258"/>
            <a:chExt cx="8781123" cy="1677382"/>
          </a:xfrm>
        </p:grpSpPr>
        <p:sp>
          <p:nvSpPr>
            <p:cNvPr id="10" name="TextBox 9"/>
            <p:cNvSpPr txBox="1"/>
            <p:nvPr/>
          </p:nvSpPr>
          <p:spPr>
            <a:xfrm>
              <a:off x="151862" y="3751341"/>
              <a:ext cx="1581150" cy="830997"/>
            </a:xfrm>
            <a:prstGeom prst="rect">
              <a:avLst/>
            </a:prstGeom>
            <a:noFill/>
          </p:spPr>
          <p:txBody>
            <a:bodyPr wrap="square" rtlCol="0">
              <a:spAutoFit/>
            </a:bodyPr>
            <a:lstStyle>
              <a:defPPr>
                <a:defRPr lang="en-US"/>
              </a:defPPr>
              <a:lvl1pPr algn="ctr">
                <a:buNone/>
                <a:defRPr sz="2400" b="1">
                  <a:latin typeface="微软雅黑" panose="020B0503020204020204" pitchFamily="34" charset="-122"/>
                  <a:ea typeface="微软雅黑" panose="020B0503020204020204" pitchFamily="34" charset="-122"/>
                </a:defRPr>
              </a:lvl1pPr>
            </a:lstStyle>
            <a:p>
              <a:r>
                <a:rPr lang="zh-CN" altLang="en-US" dirty="0"/>
                <a:t>分析维度更加丰富</a:t>
              </a:r>
              <a:endParaRPr lang="en-US" dirty="0"/>
            </a:p>
          </p:txBody>
        </p:sp>
        <p:sp>
          <p:nvSpPr>
            <p:cNvPr id="3" name="Rectangle 2"/>
            <p:cNvSpPr/>
            <p:nvPr/>
          </p:nvSpPr>
          <p:spPr>
            <a:xfrm>
              <a:off x="5195507" y="3472258"/>
              <a:ext cx="3737478" cy="1677382"/>
            </a:xfrm>
            <a:prstGeom prst="rect">
              <a:avLst/>
            </a:prstGeom>
          </p:spPr>
          <p:txBody>
            <a:bodyPr wrap="square">
              <a:spAutoFit/>
            </a:bodyPr>
            <a:lstStyle/>
            <a:p>
              <a:pPr>
                <a:buNone/>
              </a:pPr>
              <a:r>
                <a:rPr lang="zh-CN" altLang="en-US" sz="1600" b="1" dirty="0">
                  <a:solidFill>
                    <a:srgbClr val="000000"/>
                  </a:solidFill>
                  <a:ea typeface="仿宋" panose="02010609060101010101" pitchFamily="49" charset="-122"/>
                  <a:cs typeface="宋体" panose="02010600030101010101" pitchFamily="2" charset="-122"/>
                </a:rPr>
                <a:t>新增</a:t>
              </a:r>
              <a:r>
                <a:rPr lang="en-US" altLang="zh-CN" sz="2000" b="1" dirty="0">
                  <a:solidFill>
                    <a:srgbClr val="0000FF"/>
                  </a:solidFill>
                  <a:ea typeface="仿宋" panose="02010609060101010101" pitchFamily="49" charset="-122"/>
                  <a:cs typeface="宋体" panose="02010600030101010101" pitchFamily="2" charset="-122"/>
                </a:rPr>
                <a:t>14</a:t>
              </a:r>
              <a:r>
                <a:rPr lang="zh-CN" altLang="en-US" sz="1600" b="1" dirty="0">
                  <a:solidFill>
                    <a:srgbClr val="000000"/>
                  </a:solidFill>
                  <a:ea typeface="仿宋" panose="02010609060101010101" pitchFamily="49" charset="-122"/>
                  <a:cs typeface="宋体" panose="02010600030101010101" pitchFamily="2" charset="-122"/>
                </a:rPr>
                <a:t>个分析维度：</a:t>
              </a:r>
              <a:endParaRPr lang="en-US" altLang="zh-CN" sz="1600" b="1" dirty="0">
                <a:solidFill>
                  <a:srgbClr val="000000"/>
                </a:solidFill>
                <a:ea typeface="仿宋" panose="02010609060101010101" pitchFamily="49" charset="-122"/>
                <a:cs typeface="宋体" panose="02010600030101010101" pitchFamily="2" charset="-122"/>
              </a:endParaRPr>
            </a:p>
            <a:p>
              <a:pPr>
                <a:buNone/>
              </a:pPr>
              <a:r>
                <a:rPr lang="en-US" altLang="zh-CN" sz="1050" b="1" dirty="0">
                  <a:solidFill>
                    <a:srgbClr val="000000"/>
                  </a:solidFill>
                  <a:ea typeface="仿宋" panose="02010609060101010101" pitchFamily="49" charset="-122"/>
                  <a:cs typeface="宋体" panose="02010600030101010101" pitchFamily="2" charset="-122"/>
                </a:rPr>
                <a:t>1.</a:t>
              </a:r>
              <a:r>
                <a:rPr lang="zh-CN" altLang="en-US" sz="1050" b="1" dirty="0">
                  <a:solidFill>
                    <a:srgbClr val="000000"/>
                  </a:solidFill>
                  <a:ea typeface="仿宋" panose="02010609060101010101" pitchFamily="49" charset="-122"/>
                  <a:cs typeface="宋体" panose="02010600030101010101" pitchFamily="2" charset="-122"/>
                </a:rPr>
                <a:t>决策系统价值，</a:t>
              </a:r>
              <a:r>
                <a:rPr lang="en-US" altLang="zh-CN" sz="1050" b="1" dirty="0">
                  <a:solidFill>
                    <a:srgbClr val="000000"/>
                  </a:solidFill>
                  <a:ea typeface="仿宋" panose="02010609060101010101" pitchFamily="49" charset="-122"/>
                  <a:cs typeface="宋体" panose="02010600030101010101" pitchFamily="2" charset="-122"/>
                </a:rPr>
                <a:t>2.</a:t>
              </a:r>
              <a:r>
                <a:rPr lang="zh-CN" altLang="en-US" sz="1050" b="1" dirty="0">
                  <a:solidFill>
                    <a:srgbClr val="000000"/>
                  </a:solidFill>
                  <a:ea typeface="仿宋" panose="02010609060101010101" pitchFamily="49" charset="-122"/>
                  <a:cs typeface="宋体" panose="02010600030101010101" pitchFamily="2" charset="-122"/>
                </a:rPr>
                <a:t>审批整体自动化率 </a:t>
              </a:r>
              <a:r>
                <a:rPr lang="en-US" altLang="zh-CN" sz="1050" b="1" dirty="0">
                  <a:solidFill>
                    <a:srgbClr val="000000"/>
                  </a:solidFill>
                  <a:ea typeface="仿宋" panose="02010609060101010101" pitchFamily="49" charset="-122"/>
                  <a:cs typeface="宋体" panose="02010600030101010101" pitchFamily="2" charset="-122"/>
                </a:rPr>
                <a:t>3.</a:t>
              </a:r>
              <a:r>
                <a:rPr lang="zh-CN" altLang="en-US" sz="1050" b="1" dirty="0">
                  <a:solidFill>
                    <a:srgbClr val="000000"/>
                  </a:solidFill>
                  <a:ea typeface="仿宋" panose="02010609060101010101" pitchFamily="49" charset="-122"/>
                  <a:cs typeface="宋体" panose="02010600030101010101" pitchFamily="2" charset="-122"/>
                </a:rPr>
                <a:t>欺诈审核自动化率，</a:t>
              </a:r>
              <a:r>
                <a:rPr lang="en-US" altLang="zh-CN" sz="1050" b="1" dirty="0">
                  <a:solidFill>
                    <a:srgbClr val="000000"/>
                  </a:solidFill>
                  <a:ea typeface="仿宋" panose="02010609060101010101" pitchFamily="49" charset="-122"/>
                  <a:cs typeface="宋体" panose="02010600030101010101" pitchFamily="2" charset="-122"/>
                </a:rPr>
                <a:t>4.</a:t>
              </a:r>
              <a:r>
                <a:rPr lang="zh-CN" altLang="en-US" sz="1050" b="1" dirty="0">
                  <a:solidFill>
                    <a:srgbClr val="000000"/>
                  </a:solidFill>
                  <a:ea typeface="仿宋" panose="02010609060101010101" pitchFamily="49" charset="-122"/>
                  <a:cs typeface="宋体" panose="02010600030101010101" pitchFamily="2" charset="-122"/>
                </a:rPr>
                <a:t>审批整体通过率，</a:t>
              </a:r>
              <a:r>
                <a:rPr lang="en-US" altLang="zh-CN" sz="1050" b="1" dirty="0">
                  <a:solidFill>
                    <a:srgbClr val="000000"/>
                  </a:solidFill>
                  <a:ea typeface="仿宋" panose="02010609060101010101" pitchFamily="49" charset="-122"/>
                  <a:cs typeface="宋体" panose="02010600030101010101" pitchFamily="2" charset="-122"/>
                </a:rPr>
                <a:t>5.</a:t>
              </a:r>
              <a:r>
                <a:rPr lang="zh-CN" altLang="en-US" sz="1050" b="1" dirty="0">
                  <a:solidFill>
                    <a:srgbClr val="000000"/>
                  </a:solidFill>
                  <a:ea typeface="仿宋" panose="02010609060101010101" pitchFamily="49" charset="-122"/>
                  <a:cs typeface="宋体" panose="02010600030101010101" pitchFamily="2" charset="-122"/>
                </a:rPr>
                <a:t>欺诈审核自动化率，</a:t>
              </a:r>
              <a:r>
                <a:rPr lang="en-US" altLang="zh-CN" sz="1050" b="1" dirty="0">
                  <a:solidFill>
                    <a:srgbClr val="000000"/>
                  </a:solidFill>
                  <a:ea typeface="仿宋" panose="02010609060101010101" pitchFamily="49" charset="-122"/>
                  <a:cs typeface="宋体" panose="02010600030101010101" pitchFamily="2" charset="-122"/>
                </a:rPr>
                <a:t>6.</a:t>
              </a:r>
              <a:r>
                <a:rPr lang="zh-CN" altLang="en-US" sz="1050" b="1" dirty="0">
                  <a:solidFill>
                    <a:srgbClr val="000000"/>
                  </a:solidFill>
                  <a:ea typeface="仿宋" panose="02010609060101010101" pitchFamily="49" charset="-122"/>
                  <a:cs typeface="宋体" panose="02010600030101010101" pitchFamily="2" charset="-122"/>
                </a:rPr>
                <a:t>系统命中率，</a:t>
              </a:r>
              <a:r>
                <a:rPr lang="en-US" altLang="zh-CN" sz="1050" b="1" dirty="0">
                  <a:solidFill>
                    <a:srgbClr val="000000"/>
                  </a:solidFill>
                  <a:ea typeface="仿宋" panose="02010609060101010101" pitchFamily="49" charset="-122"/>
                  <a:cs typeface="宋体" panose="02010600030101010101" pitchFamily="2" charset="-122"/>
                </a:rPr>
                <a:t>7.</a:t>
              </a:r>
              <a:r>
                <a:rPr lang="zh-CN" altLang="en-US" sz="1050" b="1" dirty="0">
                  <a:solidFill>
                    <a:srgbClr val="000000"/>
                  </a:solidFill>
                  <a:ea typeface="仿宋" panose="02010609060101010101" pitchFamily="49" charset="-122"/>
                  <a:cs typeface="宋体" panose="02010600030101010101" pitchFamily="2" charset="-122"/>
                </a:rPr>
                <a:t>欺诈损失金额比率，</a:t>
              </a:r>
              <a:r>
                <a:rPr lang="en-US" altLang="zh-CN" sz="1050" b="1" dirty="0">
                  <a:solidFill>
                    <a:srgbClr val="000000"/>
                  </a:solidFill>
                  <a:ea typeface="仿宋" panose="02010609060101010101" pitchFamily="49" charset="-122"/>
                  <a:cs typeface="宋体" panose="02010600030101010101" pitchFamily="2" charset="-122"/>
                </a:rPr>
                <a:t>8.</a:t>
              </a:r>
              <a:r>
                <a:rPr lang="zh-CN" altLang="en-US" sz="1050" b="1" dirty="0">
                  <a:solidFill>
                    <a:srgbClr val="000000"/>
                  </a:solidFill>
                  <a:ea typeface="仿宋" panose="02010609060101010101" pitchFamily="49" charset="-122"/>
                  <a:cs typeface="宋体" panose="02010600030101010101" pitchFamily="2" charset="-122"/>
                </a:rPr>
                <a:t>漏网欺诈件数，</a:t>
              </a:r>
              <a:r>
                <a:rPr lang="en-US" altLang="zh-CN" sz="1050" b="1" dirty="0">
                  <a:solidFill>
                    <a:srgbClr val="000000"/>
                  </a:solidFill>
                  <a:ea typeface="仿宋" panose="02010609060101010101" pitchFamily="49" charset="-122"/>
                  <a:cs typeface="宋体" panose="02010600030101010101" pitchFamily="2" charset="-122"/>
                </a:rPr>
                <a:t>9.</a:t>
              </a:r>
              <a:r>
                <a:rPr lang="zh-CN" altLang="en-US" sz="1050" b="1" dirty="0">
                  <a:solidFill>
                    <a:srgbClr val="000000"/>
                  </a:solidFill>
                  <a:ea typeface="仿宋" panose="02010609060101010101" pitchFamily="49" charset="-122"/>
                  <a:cs typeface="宋体" panose="02010600030101010101" pitchFamily="2" charset="-122"/>
                </a:rPr>
                <a:t>漏网欺诈件数比率，</a:t>
              </a:r>
              <a:r>
                <a:rPr lang="en-US" altLang="zh-CN" sz="1050" b="1" dirty="0">
                  <a:solidFill>
                    <a:srgbClr val="000000"/>
                  </a:solidFill>
                  <a:ea typeface="仿宋" panose="02010609060101010101" pitchFamily="49" charset="-122"/>
                  <a:cs typeface="宋体" panose="02010600030101010101" pitchFamily="2" charset="-122"/>
                </a:rPr>
                <a:t>10.</a:t>
              </a:r>
              <a:r>
                <a:rPr lang="zh-CN" altLang="en-US" sz="1050" b="1" dirty="0">
                  <a:solidFill>
                    <a:srgbClr val="000000"/>
                  </a:solidFill>
                  <a:ea typeface="仿宋" panose="02010609060101010101" pitchFamily="49" charset="-122"/>
                  <a:cs typeface="宋体" panose="02010600030101010101" pitchFamily="2" charset="-122"/>
                </a:rPr>
                <a:t>人工成本节约金额，</a:t>
              </a:r>
              <a:r>
                <a:rPr lang="en-US" altLang="zh-CN" sz="1050" b="1" dirty="0">
                  <a:solidFill>
                    <a:srgbClr val="000000"/>
                  </a:solidFill>
                  <a:ea typeface="仿宋" panose="02010609060101010101" pitchFamily="49" charset="-122"/>
                  <a:cs typeface="宋体" panose="02010600030101010101" pitchFamily="2" charset="-122"/>
                </a:rPr>
                <a:t>11.</a:t>
              </a:r>
              <a:r>
                <a:rPr lang="zh-CN" altLang="en-US" sz="1050" b="1" dirty="0">
                  <a:solidFill>
                    <a:srgbClr val="000000"/>
                  </a:solidFill>
                  <a:ea typeface="仿宋" panose="02010609060101010101" pitchFamily="49" charset="-122"/>
                  <a:cs typeface="宋体" panose="02010600030101010101" pitchFamily="2" charset="-122"/>
                </a:rPr>
                <a:t>欺诈客户拒绝比率，</a:t>
              </a:r>
              <a:r>
                <a:rPr lang="en-US" altLang="zh-CN" sz="1050" b="1" dirty="0">
                  <a:solidFill>
                    <a:srgbClr val="000000"/>
                  </a:solidFill>
                  <a:ea typeface="仿宋" panose="02010609060101010101" pitchFamily="49" charset="-122"/>
                  <a:cs typeface="宋体" panose="02010600030101010101" pitchFamily="2" charset="-122"/>
                </a:rPr>
                <a:t>12.</a:t>
              </a:r>
              <a:r>
                <a:rPr lang="zh-CN" altLang="en-US" sz="1050" b="1" dirty="0">
                  <a:solidFill>
                    <a:srgbClr val="000000"/>
                  </a:solidFill>
                  <a:ea typeface="仿宋" panose="02010609060101010101" pitchFamily="49" charset="-122"/>
                  <a:cs typeface="宋体" panose="02010600030101010101" pitchFamily="2" charset="-122"/>
                </a:rPr>
                <a:t>欺诈客户拒绝数，</a:t>
              </a:r>
              <a:r>
                <a:rPr lang="en-US" altLang="zh-CN" sz="1050" b="1" dirty="0">
                  <a:solidFill>
                    <a:srgbClr val="000000"/>
                  </a:solidFill>
                  <a:ea typeface="仿宋" panose="02010609060101010101" pitchFamily="49" charset="-122"/>
                  <a:cs typeface="宋体" panose="02010600030101010101" pitchFamily="2" charset="-122"/>
                </a:rPr>
                <a:t>13.</a:t>
              </a:r>
              <a:r>
                <a:rPr lang="zh-CN" altLang="en-US" sz="1050" b="1" dirty="0">
                  <a:solidFill>
                    <a:srgbClr val="000000"/>
                  </a:solidFill>
                  <a:ea typeface="仿宋" panose="02010609060101010101" pitchFamily="49" charset="-122"/>
                  <a:cs typeface="宋体" panose="02010600030101010101" pitchFamily="2" charset="-122"/>
                </a:rPr>
                <a:t>原通过客户拒绝数，</a:t>
              </a:r>
              <a:r>
                <a:rPr lang="en-US" altLang="zh-CN" sz="1050" b="1" dirty="0">
                  <a:solidFill>
                    <a:srgbClr val="000000"/>
                  </a:solidFill>
                  <a:ea typeface="仿宋" panose="02010609060101010101" pitchFamily="49" charset="-122"/>
                  <a:cs typeface="宋体" panose="02010600030101010101" pitchFamily="2" charset="-122"/>
                </a:rPr>
                <a:t>14. </a:t>
              </a:r>
              <a:r>
                <a:rPr lang="zh-CN" altLang="en-US" sz="1050" b="1" dirty="0">
                  <a:solidFill>
                    <a:srgbClr val="000000"/>
                  </a:solidFill>
                  <a:ea typeface="仿宋" panose="02010609060101010101" pitchFamily="49" charset="-122"/>
                  <a:cs typeface="宋体" panose="02010600030101010101" pitchFamily="2" charset="-122"/>
                </a:rPr>
                <a:t>拒绝客户机会成本</a:t>
              </a:r>
              <a:endParaRPr lang="en-US" altLang="zh-CN" sz="1050" b="1" dirty="0">
                <a:solidFill>
                  <a:srgbClr val="000000"/>
                </a:solidFill>
                <a:ea typeface="仿宋" panose="02010609060101010101" pitchFamily="49" charset="-122"/>
                <a:cs typeface="宋体" panose="02010600030101010101" pitchFamily="2" charset="-122"/>
              </a:endParaRPr>
            </a:p>
            <a:p>
              <a:pPr lvl="0">
                <a:buClr>
                  <a:srgbClr val="003F5F"/>
                </a:buClr>
                <a:buNone/>
              </a:pPr>
              <a:r>
                <a:rPr lang="zh-CN" altLang="en-US" sz="1600" b="1" dirty="0">
                  <a:solidFill>
                    <a:srgbClr val="000000"/>
                  </a:solidFill>
                  <a:ea typeface="仿宋" panose="02010609060101010101" pitchFamily="49" charset="-122"/>
                  <a:cs typeface="宋体" panose="02010600030101010101" pitchFamily="2" charset="-122"/>
                </a:rPr>
                <a:t>可生成</a:t>
              </a:r>
              <a:r>
                <a:rPr lang="zh-CN" altLang="en-US" sz="2000" b="1" dirty="0">
                  <a:solidFill>
                    <a:srgbClr val="0000FF"/>
                  </a:solidFill>
                  <a:ea typeface="仿宋" panose="02010609060101010101" pitchFamily="49" charset="-122"/>
                  <a:cs typeface="宋体" panose="02010600030101010101" pitchFamily="2" charset="-122"/>
                </a:rPr>
                <a:t>七种</a:t>
              </a:r>
              <a:r>
                <a:rPr lang="zh-CN" altLang="en-US" sz="1600" b="1" dirty="0">
                  <a:solidFill>
                    <a:srgbClr val="000000"/>
                  </a:solidFill>
                  <a:ea typeface="仿宋" panose="02010609060101010101" pitchFamily="49" charset="-122"/>
                  <a:cs typeface="宋体" panose="02010600030101010101" pitchFamily="2" charset="-122"/>
                </a:rPr>
                <a:t>决策空间分析图</a:t>
              </a:r>
              <a:endParaRPr lang="en-US" sz="1600" b="1" dirty="0">
                <a:solidFill>
                  <a:srgbClr val="000000"/>
                </a:solidFill>
                <a:ea typeface="仿宋" panose="02010609060101010101" pitchFamily="49" charset="-122"/>
                <a:cs typeface="宋体" panose="02010600030101010101" pitchFamily="2" charset="-122"/>
              </a:endParaRPr>
            </a:p>
            <a:p>
              <a:pPr>
                <a:buNone/>
              </a:pPr>
              <a:endParaRPr lang="en-US" sz="1050" b="1" dirty="0">
                <a:solidFill>
                  <a:srgbClr val="000000"/>
                </a:solidFill>
                <a:ea typeface="仿宋" panose="02010609060101010101" pitchFamily="49" charset="-122"/>
                <a:cs typeface="宋体" panose="02010600030101010101" pitchFamily="2" charset="-122"/>
              </a:endParaRPr>
            </a:p>
          </p:txBody>
        </p:sp>
        <p:sp>
          <p:nvSpPr>
            <p:cNvPr id="27" name="Rectangle 26"/>
            <p:cNvSpPr/>
            <p:nvPr/>
          </p:nvSpPr>
          <p:spPr>
            <a:xfrm>
              <a:off x="2037620" y="3659514"/>
              <a:ext cx="2806202" cy="1031051"/>
            </a:xfrm>
            <a:prstGeom prst="rect">
              <a:avLst/>
            </a:prstGeom>
          </p:spPr>
          <p:txBody>
            <a:bodyPr wrap="square">
              <a:spAutoFit/>
            </a:bodyPr>
            <a:lstStyle/>
            <a:p>
              <a:pPr>
                <a:buNone/>
              </a:pPr>
              <a:r>
                <a:rPr lang="zh-CN" altLang="en-US" sz="1600" b="1" dirty="0">
                  <a:solidFill>
                    <a:srgbClr val="000000"/>
                  </a:solidFill>
                  <a:ea typeface="仿宋" panose="02010609060101010101" pitchFamily="49" charset="-122"/>
                  <a:cs typeface="宋体" panose="02010600030101010101" pitchFamily="2" charset="-122"/>
                </a:rPr>
                <a:t>仅包含</a:t>
              </a:r>
              <a:r>
                <a:rPr lang="en-US" altLang="zh-CN" sz="2000" b="1" dirty="0">
                  <a:solidFill>
                    <a:srgbClr val="0000FF"/>
                  </a:solidFill>
                  <a:ea typeface="仿宋" panose="02010609060101010101" pitchFamily="49" charset="-122"/>
                  <a:cs typeface="宋体" panose="02010600030101010101" pitchFamily="2" charset="-122"/>
                </a:rPr>
                <a:t>4</a:t>
              </a:r>
              <a:r>
                <a:rPr lang="zh-CN" altLang="en-US" sz="1600" b="1" dirty="0">
                  <a:solidFill>
                    <a:srgbClr val="000000"/>
                  </a:solidFill>
                  <a:ea typeface="仿宋" panose="02010609060101010101" pitchFamily="49" charset="-122"/>
                  <a:cs typeface="宋体" panose="02010600030101010101" pitchFamily="2" charset="-122"/>
                </a:rPr>
                <a:t>个分析维度：</a:t>
              </a:r>
              <a:endParaRPr lang="en-US" altLang="zh-CN" sz="1600" b="1" dirty="0">
                <a:solidFill>
                  <a:srgbClr val="000000"/>
                </a:solidFill>
                <a:ea typeface="仿宋" panose="02010609060101010101" pitchFamily="49" charset="-122"/>
                <a:cs typeface="宋体" panose="02010600030101010101" pitchFamily="2" charset="-122"/>
              </a:endParaRPr>
            </a:p>
            <a:p>
              <a:pPr>
                <a:buNone/>
              </a:pPr>
              <a:r>
                <a:rPr lang="en-US" altLang="zh-CN" sz="1050" b="1" dirty="0">
                  <a:solidFill>
                    <a:srgbClr val="000000"/>
                  </a:solidFill>
                  <a:ea typeface="仿宋" panose="02010609060101010101" pitchFamily="49" charset="-122"/>
                  <a:cs typeface="宋体" panose="02010600030101010101" pitchFamily="2" charset="-122"/>
                </a:rPr>
                <a:t>1. </a:t>
              </a:r>
              <a:r>
                <a:rPr lang="zh-CN" altLang="en-US" sz="1050" b="1" dirty="0">
                  <a:solidFill>
                    <a:srgbClr val="000000"/>
                  </a:solidFill>
                  <a:ea typeface="仿宋" panose="02010609060101010101" pitchFamily="49" charset="-122"/>
                  <a:cs typeface="宋体" panose="02010600030101010101" pitchFamily="2" charset="-122"/>
                </a:rPr>
                <a:t>自动转人工比率， </a:t>
              </a:r>
              <a:r>
                <a:rPr lang="en-US" altLang="zh-CN" sz="1050" b="1" dirty="0">
                  <a:solidFill>
                    <a:srgbClr val="000000"/>
                  </a:solidFill>
                  <a:ea typeface="仿宋" panose="02010609060101010101" pitchFamily="49" charset="-122"/>
                  <a:cs typeface="宋体" panose="02010600030101010101" pitchFamily="2" charset="-122"/>
                </a:rPr>
                <a:t>2.</a:t>
              </a:r>
              <a:r>
                <a:rPr lang="zh-CN" altLang="en-US" sz="1050" b="1" dirty="0">
                  <a:solidFill>
                    <a:srgbClr val="000000"/>
                  </a:solidFill>
                  <a:ea typeface="仿宋" panose="02010609060101010101" pitchFamily="49" charset="-122"/>
                  <a:cs typeface="宋体" panose="02010600030101010101" pitchFamily="2" charset="-122"/>
                </a:rPr>
                <a:t>欺诈损失额 </a:t>
              </a:r>
              <a:br>
                <a:rPr lang="en-US" altLang="zh-CN" sz="1050" b="1" dirty="0">
                  <a:solidFill>
                    <a:srgbClr val="000000"/>
                  </a:solidFill>
                  <a:ea typeface="仿宋" panose="02010609060101010101" pitchFamily="49" charset="-122"/>
                  <a:cs typeface="宋体" panose="02010600030101010101" pitchFamily="2" charset="-122"/>
                </a:rPr>
              </a:br>
              <a:r>
                <a:rPr lang="en-US" altLang="zh-CN" sz="1050" b="1" dirty="0">
                  <a:solidFill>
                    <a:srgbClr val="000000"/>
                  </a:solidFill>
                  <a:ea typeface="仿宋" panose="02010609060101010101" pitchFamily="49" charset="-122"/>
                  <a:cs typeface="宋体" panose="02010600030101010101" pitchFamily="2" charset="-122"/>
                </a:rPr>
                <a:t>3. </a:t>
              </a:r>
              <a:r>
                <a:rPr lang="zh-CN" altLang="en-US" sz="1050" b="1" dirty="0">
                  <a:solidFill>
                    <a:srgbClr val="000000"/>
                  </a:solidFill>
                  <a:ea typeface="仿宋" panose="02010609060101010101" pitchFamily="49" charset="-122"/>
                  <a:cs typeface="宋体" panose="02010600030101010101" pitchFamily="2" charset="-122"/>
                </a:rPr>
                <a:t>侦测量， </a:t>
              </a:r>
              <a:r>
                <a:rPr lang="en-US" altLang="zh-CN" sz="1050" b="1" dirty="0">
                  <a:solidFill>
                    <a:srgbClr val="000000"/>
                  </a:solidFill>
                  <a:ea typeface="仿宋" panose="02010609060101010101" pitchFamily="49" charset="-122"/>
                  <a:cs typeface="宋体" panose="02010600030101010101" pitchFamily="2" charset="-122"/>
                </a:rPr>
                <a:t>4.</a:t>
              </a:r>
              <a:r>
                <a:rPr lang="zh-CN" altLang="en-US" sz="1050" b="1" dirty="0">
                  <a:solidFill>
                    <a:srgbClr val="000000"/>
                  </a:solidFill>
                  <a:ea typeface="仿宋" panose="02010609060101010101" pitchFamily="49" charset="-122"/>
                  <a:cs typeface="宋体" panose="02010600030101010101" pitchFamily="2" charset="-122"/>
                </a:rPr>
                <a:t>电核量</a:t>
              </a:r>
              <a:endParaRPr lang="en-US" altLang="zh-CN" sz="1050" b="1" dirty="0">
                <a:solidFill>
                  <a:srgbClr val="000000"/>
                </a:solidFill>
                <a:ea typeface="仿宋" panose="02010609060101010101" pitchFamily="49" charset="-122"/>
                <a:cs typeface="宋体" panose="02010600030101010101" pitchFamily="2" charset="-122"/>
              </a:endParaRPr>
            </a:p>
            <a:p>
              <a:pPr>
                <a:buNone/>
              </a:pPr>
              <a:r>
                <a:rPr lang="zh-CN" altLang="en-US" sz="1600" b="1" dirty="0">
                  <a:solidFill>
                    <a:srgbClr val="000000"/>
                  </a:solidFill>
                  <a:ea typeface="仿宋" panose="02010609060101010101" pitchFamily="49" charset="-122"/>
                  <a:cs typeface="宋体" panose="02010600030101010101" pitchFamily="2" charset="-122"/>
                </a:rPr>
                <a:t>仅生成</a:t>
              </a:r>
              <a:r>
                <a:rPr lang="zh-CN" altLang="en-US" sz="2000" b="1" dirty="0">
                  <a:solidFill>
                    <a:srgbClr val="0000FF"/>
                  </a:solidFill>
                  <a:ea typeface="仿宋" panose="02010609060101010101" pitchFamily="49" charset="-122"/>
                  <a:cs typeface="宋体" panose="02010600030101010101" pitchFamily="2" charset="-122"/>
                </a:rPr>
                <a:t>一种</a:t>
              </a:r>
              <a:r>
                <a:rPr lang="zh-CN" altLang="en-US" sz="1600" b="1" dirty="0">
                  <a:solidFill>
                    <a:srgbClr val="000000"/>
                  </a:solidFill>
                  <a:ea typeface="仿宋" panose="02010609060101010101" pitchFamily="49" charset="-122"/>
                  <a:cs typeface="宋体" panose="02010600030101010101" pitchFamily="2" charset="-122"/>
                </a:rPr>
                <a:t>决策空间分析图</a:t>
              </a:r>
              <a:endParaRPr lang="en-US" sz="1600" b="1" dirty="0">
                <a:solidFill>
                  <a:srgbClr val="000000"/>
                </a:solidFill>
                <a:ea typeface="仿宋" panose="02010609060101010101" pitchFamily="49" charset="-122"/>
                <a:cs typeface="宋体" panose="02010600030101010101" pitchFamily="2" charset="-122"/>
              </a:endParaRPr>
            </a:p>
          </p:txBody>
        </p:sp>
      </p:grpSp>
      <p:grpSp>
        <p:nvGrpSpPr>
          <p:cNvPr id="31" name="Group 30"/>
          <p:cNvGrpSpPr/>
          <p:nvPr/>
        </p:nvGrpSpPr>
        <p:grpSpPr>
          <a:xfrm>
            <a:off x="1675863" y="5307074"/>
            <a:ext cx="8992137" cy="1250727"/>
            <a:chOff x="151862" y="5307073"/>
            <a:chExt cx="8992137" cy="1250727"/>
          </a:xfrm>
        </p:grpSpPr>
        <p:sp>
          <p:nvSpPr>
            <p:cNvPr id="9" name="TextBox 8"/>
            <p:cNvSpPr txBox="1"/>
            <p:nvPr/>
          </p:nvSpPr>
          <p:spPr>
            <a:xfrm>
              <a:off x="151862" y="5497024"/>
              <a:ext cx="1581150" cy="830997"/>
            </a:xfrm>
            <a:prstGeom prst="rect">
              <a:avLst/>
            </a:prstGeom>
            <a:noFill/>
          </p:spPr>
          <p:txBody>
            <a:bodyPr wrap="square" rtlCol="0">
              <a:spAutoFit/>
            </a:bodyPr>
            <a:lstStyle>
              <a:defPPr>
                <a:defRPr lang="en-US"/>
              </a:defPPr>
              <a:lvl1pPr algn="ctr">
                <a:buNone/>
                <a:defRPr sz="2400" b="1">
                  <a:latin typeface="微软雅黑" panose="020B0503020204020204" pitchFamily="34" charset="-122"/>
                  <a:ea typeface="微软雅黑" panose="020B0503020204020204" pitchFamily="34" charset="-122"/>
                </a:defRPr>
              </a:lvl1pPr>
            </a:lstStyle>
            <a:p>
              <a:r>
                <a:rPr lang="zh-CN" altLang="en-US" dirty="0"/>
                <a:t>运行效率显著提高</a:t>
              </a:r>
              <a:endParaRPr lang="en-US" dirty="0"/>
            </a:p>
          </p:txBody>
        </p:sp>
        <p:sp>
          <p:nvSpPr>
            <p:cNvPr id="28" name="Rectangle 27"/>
            <p:cNvSpPr/>
            <p:nvPr/>
          </p:nvSpPr>
          <p:spPr>
            <a:xfrm>
              <a:off x="2033021" y="5345160"/>
              <a:ext cx="2681854" cy="1212640"/>
            </a:xfrm>
            <a:prstGeom prst="rect">
              <a:avLst/>
            </a:prstGeom>
          </p:spPr>
          <p:txBody>
            <a:bodyPr wrap="square">
              <a:spAutoFit/>
            </a:bodyPr>
            <a:lstStyle/>
            <a:p>
              <a:pPr>
                <a:buNone/>
              </a:pPr>
              <a:r>
                <a:rPr lang="zh-CN" altLang="en-US" sz="1600" b="1" dirty="0">
                  <a:solidFill>
                    <a:srgbClr val="000000"/>
                  </a:solidFill>
                  <a:ea typeface="仿宋" panose="02010609060101010101" pitchFamily="49" charset="-122"/>
                  <a:cs typeface="宋体" panose="02010600030101010101" pitchFamily="2" charset="-122"/>
                </a:rPr>
                <a:t>仅支持</a:t>
              </a:r>
              <a:r>
                <a:rPr lang="zh-CN" altLang="en-US" sz="1600" b="1" dirty="0">
                  <a:solidFill>
                    <a:srgbClr val="0000FF"/>
                  </a:solidFill>
                  <a:ea typeface="仿宋" panose="02010609060101010101" pitchFamily="49" charset="-122"/>
                  <a:cs typeface="宋体" panose="02010600030101010101" pitchFamily="2" charset="-122"/>
                </a:rPr>
                <a:t>串行</a:t>
              </a:r>
              <a:r>
                <a:rPr lang="zh-CN" altLang="en-US" sz="1600" b="1" dirty="0">
                  <a:solidFill>
                    <a:srgbClr val="000000"/>
                  </a:solidFill>
                  <a:ea typeface="仿宋" panose="02010609060101010101" pitchFamily="49" charset="-122"/>
                  <a:cs typeface="宋体" panose="02010600030101010101" pitchFamily="2" charset="-122"/>
                </a:rPr>
                <a:t>运行模式</a:t>
              </a:r>
              <a:endParaRPr lang="en-US" altLang="zh-CN" sz="1600" b="1" dirty="0">
                <a:solidFill>
                  <a:srgbClr val="000000"/>
                </a:solidFill>
                <a:ea typeface="仿宋" panose="02010609060101010101" pitchFamily="49" charset="-122"/>
                <a:cs typeface="宋体" panose="02010600030101010101" pitchFamily="2" charset="-122"/>
              </a:endParaRPr>
            </a:p>
            <a:p>
              <a:pPr>
                <a:buNone/>
              </a:pPr>
              <a:r>
                <a:rPr lang="zh-CN" altLang="en-US" sz="1600" b="1" dirty="0">
                  <a:solidFill>
                    <a:srgbClr val="000000"/>
                  </a:solidFill>
                  <a:ea typeface="仿宋" panose="02010609060101010101" pitchFamily="49" charset="-122"/>
                  <a:cs typeface="宋体" panose="02010600030101010101" pitchFamily="2" charset="-122"/>
                </a:rPr>
                <a:t>使用</a:t>
              </a:r>
              <a:r>
                <a:rPr lang="en-US" altLang="zh-CN" sz="1600" b="1" dirty="0">
                  <a:solidFill>
                    <a:srgbClr val="000000"/>
                  </a:solidFill>
                  <a:ea typeface="仿宋" panose="02010609060101010101" pitchFamily="49" charset="-122"/>
                  <a:cs typeface="宋体" panose="02010600030101010101" pitchFamily="2" charset="-122"/>
                </a:rPr>
                <a:t>2016</a:t>
              </a:r>
              <a:r>
                <a:rPr lang="zh-CN" altLang="en-US" sz="1600" b="1" dirty="0">
                  <a:solidFill>
                    <a:srgbClr val="000000"/>
                  </a:solidFill>
                  <a:ea typeface="仿宋" panose="02010609060101010101" pitchFamily="49" charset="-122"/>
                  <a:cs typeface="宋体" panose="02010600030101010101" pitchFamily="2" charset="-122"/>
                </a:rPr>
                <a:t>年</a:t>
              </a:r>
              <a:r>
                <a:rPr lang="en-US" altLang="zh-CN" sz="1600" b="1" dirty="0">
                  <a:solidFill>
                    <a:srgbClr val="000000"/>
                  </a:solidFill>
                  <a:ea typeface="仿宋" panose="02010609060101010101" pitchFamily="49" charset="-122"/>
                  <a:cs typeface="宋体" panose="02010600030101010101" pitchFamily="2" charset="-122"/>
                </a:rPr>
                <a:t>2</a:t>
              </a:r>
              <a:r>
                <a:rPr lang="zh-CN" altLang="en-US" sz="1600" b="1" dirty="0">
                  <a:solidFill>
                    <a:srgbClr val="000000"/>
                  </a:solidFill>
                  <a:ea typeface="仿宋" panose="02010609060101010101" pitchFamily="49" charset="-122"/>
                  <a:cs typeface="宋体" panose="02010600030101010101" pitchFamily="2" charset="-122"/>
                </a:rPr>
                <a:t>月数据运行一种策略（无细分，</a:t>
              </a:r>
              <a:r>
                <a:rPr lang="en-US" altLang="zh-CN" sz="1600" b="1" dirty="0">
                  <a:solidFill>
                    <a:srgbClr val="0000FF"/>
                  </a:solidFill>
                  <a:ea typeface="仿宋" panose="02010609060101010101" pitchFamily="49" charset="-122"/>
                  <a:cs typeface="宋体" panose="02010600030101010101" pitchFamily="2" charset="-122"/>
                </a:rPr>
                <a:t>1</a:t>
              </a:r>
              <a:r>
                <a:rPr lang="zh-CN" altLang="en-US" sz="1600" b="1" dirty="0">
                  <a:solidFill>
                    <a:srgbClr val="0000FF"/>
                  </a:solidFill>
                  <a:ea typeface="仿宋" panose="02010609060101010101" pitchFamily="49" charset="-122"/>
                  <a:cs typeface="宋体" panose="02010600030101010101" pitchFamily="2" charset="-122"/>
                </a:rPr>
                <a:t>个运行循环</a:t>
              </a:r>
              <a:r>
                <a:rPr lang="zh-CN" altLang="en-US" sz="1600" b="1" dirty="0">
                  <a:solidFill>
                    <a:srgbClr val="000000"/>
                  </a:solidFill>
                  <a:ea typeface="仿宋" panose="02010609060101010101" pitchFamily="49" charset="-122"/>
                  <a:cs typeface="宋体" panose="02010600030101010101" pitchFamily="2" charset="-122"/>
                </a:rPr>
                <a:t>）决策模拟需</a:t>
              </a:r>
              <a:r>
                <a:rPr lang="en-US" altLang="zh-CN" sz="2400" b="1" dirty="0">
                  <a:solidFill>
                    <a:srgbClr val="0000FF"/>
                  </a:solidFill>
                  <a:ea typeface="仿宋" panose="02010609060101010101" pitchFamily="49" charset="-122"/>
                  <a:cs typeface="宋体" panose="02010600030101010101" pitchFamily="2" charset="-122"/>
                </a:rPr>
                <a:t>9</a:t>
              </a:r>
              <a:r>
                <a:rPr lang="zh-CN" altLang="en-US" sz="1600" b="1" dirty="0">
                  <a:solidFill>
                    <a:srgbClr val="000000"/>
                  </a:solidFill>
                  <a:ea typeface="仿宋" panose="02010609060101010101" pitchFamily="49" charset="-122"/>
                  <a:cs typeface="宋体" panose="02010600030101010101" pitchFamily="2" charset="-122"/>
                </a:rPr>
                <a:t>个小时</a:t>
              </a:r>
              <a:endParaRPr lang="en-US" sz="1600" b="1" dirty="0">
                <a:solidFill>
                  <a:srgbClr val="000000"/>
                </a:solidFill>
                <a:ea typeface="仿宋" panose="02010609060101010101" pitchFamily="49" charset="-122"/>
                <a:cs typeface="宋体" panose="02010600030101010101" pitchFamily="2" charset="-122"/>
              </a:endParaRPr>
            </a:p>
          </p:txBody>
        </p:sp>
        <p:sp>
          <p:nvSpPr>
            <p:cNvPr id="29" name="Rectangle 28"/>
            <p:cNvSpPr/>
            <p:nvPr/>
          </p:nvSpPr>
          <p:spPr>
            <a:xfrm>
              <a:off x="5195506" y="5307073"/>
              <a:ext cx="3948493" cy="1200329"/>
            </a:xfrm>
            <a:prstGeom prst="rect">
              <a:avLst/>
            </a:prstGeom>
          </p:spPr>
          <p:txBody>
            <a:bodyPr wrap="square">
              <a:spAutoFit/>
            </a:bodyPr>
            <a:lstStyle/>
            <a:p>
              <a:pPr>
                <a:buNone/>
              </a:pPr>
              <a:r>
                <a:rPr lang="zh-CN" altLang="en-US" sz="1600" b="1" dirty="0">
                  <a:solidFill>
                    <a:srgbClr val="000000"/>
                  </a:solidFill>
                  <a:ea typeface="仿宋" panose="02010609060101010101" pitchFamily="49" charset="-122"/>
                  <a:cs typeface="宋体" panose="02010600030101010101" pitchFamily="2" charset="-122"/>
                </a:rPr>
                <a:t>算法重写全面优化运行效率</a:t>
              </a:r>
              <a:endParaRPr lang="en-US" altLang="zh-CN" sz="1600" b="1" dirty="0">
                <a:solidFill>
                  <a:srgbClr val="000000"/>
                </a:solidFill>
                <a:ea typeface="仿宋" panose="02010609060101010101" pitchFamily="49" charset="-122"/>
                <a:cs typeface="宋体" panose="02010600030101010101" pitchFamily="2" charset="-122"/>
              </a:endParaRPr>
            </a:p>
            <a:p>
              <a:pPr>
                <a:buNone/>
              </a:pPr>
              <a:r>
                <a:rPr lang="zh-CN" altLang="en-US" sz="1600" b="1" dirty="0">
                  <a:solidFill>
                    <a:srgbClr val="000000"/>
                  </a:solidFill>
                  <a:ea typeface="仿宋" panose="02010609060101010101" pitchFamily="49" charset="-122"/>
                  <a:cs typeface="宋体" panose="02010600030101010101" pitchFamily="2" charset="-122"/>
                </a:rPr>
                <a:t>支持</a:t>
              </a:r>
              <a:r>
                <a:rPr lang="zh-CN" altLang="en-US" sz="1600" b="1" dirty="0">
                  <a:solidFill>
                    <a:srgbClr val="0000FF"/>
                  </a:solidFill>
                  <a:ea typeface="仿宋" panose="02010609060101010101" pitchFamily="49" charset="-122"/>
                  <a:cs typeface="宋体" panose="02010600030101010101" pitchFamily="2" charset="-122"/>
                </a:rPr>
                <a:t>并行和串行</a:t>
              </a:r>
              <a:r>
                <a:rPr lang="zh-CN" altLang="en-US" sz="1600" b="1" dirty="0">
                  <a:solidFill>
                    <a:srgbClr val="000000"/>
                  </a:solidFill>
                  <a:ea typeface="仿宋" panose="02010609060101010101" pitchFamily="49" charset="-122"/>
                  <a:cs typeface="宋体" panose="02010600030101010101" pitchFamily="2" charset="-122"/>
                </a:rPr>
                <a:t>两种运行模式</a:t>
              </a:r>
              <a:endParaRPr lang="en-US" altLang="zh-CN" sz="1600" b="1" dirty="0">
                <a:solidFill>
                  <a:srgbClr val="000000"/>
                </a:solidFill>
                <a:ea typeface="仿宋" panose="02010609060101010101" pitchFamily="49" charset="-122"/>
                <a:cs typeface="宋体" panose="02010600030101010101" pitchFamily="2" charset="-122"/>
              </a:endParaRPr>
            </a:p>
            <a:p>
              <a:pPr>
                <a:buNone/>
              </a:pPr>
              <a:r>
                <a:rPr lang="zh-CN" altLang="en-US" sz="1600" b="1" dirty="0">
                  <a:solidFill>
                    <a:srgbClr val="000000"/>
                  </a:solidFill>
                  <a:ea typeface="仿宋" panose="02010609060101010101" pitchFamily="49" charset="-122"/>
                  <a:cs typeface="宋体" panose="02010600030101010101" pitchFamily="2" charset="-122"/>
                </a:rPr>
                <a:t>使用</a:t>
              </a:r>
              <a:r>
                <a:rPr lang="en-US" altLang="zh-CN" sz="1600" b="1" dirty="0">
                  <a:solidFill>
                    <a:srgbClr val="000000"/>
                  </a:solidFill>
                  <a:ea typeface="仿宋" panose="02010609060101010101" pitchFamily="49" charset="-122"/>
                  <a:cs typeface="宋体" panose="02010600030101010101" pitchFamily="2" charset="-122"/>
                </a:rPr>
                <a:t>2016</a:t>
              </a:r>
              <a:r>
                <a:rPr lang="zh-CN" altLang="en-US" sz="1600" b="1" dirty="0">
                  <a:solidFill>
                    <a:srgbClr val="000000"/>
                  </a:solidFill>
                  <a:ea typeface="仿宋" panose="02010609060101010101" pitchFamily="49" charset="-122"/>
                  <a:cs typeface="宋体" panose="02010600030101010101" pitchFamily="2" charset="-122"/>
                </a:rPr>
                <a:t>年</a:t>
              </a:r>
              <a:r>
                <a:rPr lang="en-US" altLang="zh-CN" sz="1600" b="1" dirty="0">
                  <a:solidFill>
                    <a:srgbClr val="000000"/>
                  </a:solidFill>
                  <a:ea typeface="仿宋" panose="02010609060101010101" pitchFamily="49" charset="-122"/>
                  <a:cs typeface="宋体" panose="02010600030101010101" pitchFamily="2" charset="-122"/>
                </a:rPr>
                <a:t>5</a:t>
              </a:r>
              <a:r>
                <a:rPr lang="zh-CN" altLang="en-US" sz="1600" b="1" dirty="0">
                  <a:solidFill>
                    <a:srgbClr val="000000"/>
                  </a:solidFill>
                  <a:ea typeface="仿宋" panose="02010609060101010101" pitchFamily="49" charset="-122"/>
                  <a:cs typeface="宋体" panose="02010600030101010101" pitchFamily="2" charset="-122"/>
                </a:rPr>
                <a:t>月运行两种策略</a:t>
              </a:r>
              <a:r>
                <a:rPr lang="en-US" altLang="zh-CN" sz="1600" b="1" dirty="0">
                  <a:solidFill>
                    <a:srgbClr val="000000"/>
                  </a:solidFill>
                  <a:ea typeface="仿宋" panose="02010609060101010101" pitchFamily="49" charset="-122"/>
                  <a:cs typeface="宋体" panose="02010600030101010101" pitchFamily="2" charset="-122"/>
                </a:rPr>
                <a:t>5</a:t>
              </a:r>
              <a:r>
                <a:rPr lang="zh-CN" altLang="en-US" sz="1600" b="1" dirty="0">
                  <a:solidFill>
                    <a:srgbClr val="000000"/>
                  </a:solidFill>
                  <a:ea typeface="仿宋" panose="02010609060101010101" pitchFamily="49" charset="-122"/>
                  <a:cs typeface="宋体" panose="02010600030101010101" pitchFamily="2" charset="-122"/>
                </a:rPr>
                <a:t>个细分（共</a:t>
              </a:r>
              <a:r>
                <a:rPr lang="en-US" altLang="zh-CN" sz="1600" b="1" dirty="0">
                  <a:solidFill>
                    <a:srgbClr val="0000FF"/>
                  </a:solidFill>
                  <a:ea typeface="仿宋" panose="02010609060101010101" pitchFamily="49" charset="-122"/>
                  <a:cs typeface="宋体" panose="02010600030101010101" pitchFamily="2" charset="-122"/>
                </a:rPr>
                <a:t>10</a:t>
              </a:r>
              <a:r>
                <a:rPr lang="zh-CN" altLang="en-US" sz="1600" b="1" dirty="0">
                  <a:solidFill>
                    <a:srgbClr val="0000FF"/>
                  </a:solidFill>
                  <a:ea typeface="仿宋" panose="02010609060101010101" pitchFamily="49" charset="-122"/>
                  <a:cs typeface="宋体" panose="02010600030101010101" pitchFamily="2" charset="-122"/>
                </a:rPr>
                <a:t>个运行循环</a:t>
              </a:r>
              <a:r>
                <a:rPr lang="zh-CN" altLang="en-US" sz="1600" b="1" dirty="0">
                  <a:solidFill>
                    <a:srgbClr val="000000"/>
                  </a:solidFill>
                  <a:ea typeface="仿宋" panose="02010609060101010101" pitchFamily="49" charset="-122"/>
                  <a:cs typeface="宋体" panose="02010600030101010101" pitchFamily="2" charset="-122"/>
                </a:rPr>
                <a:t>）决策模拟仅需</a:t>
              </a:r>
              <a:r>
                <a:rPr lang="en-US" altLang="zh-CN" sz="2400" b="1" dirty="0">
                  <a:solidFill>
                    <a:srgbClr val="0000FF"/>
                  </a:solidFill>
                  <a:ea typeface="仿宋" panose="02010609060101010101" pitchFamily="49" charset="-122"/>
                  <a:cs typeface="宋体" panose="02010600030101010101" pitchFamily="2" charset="-122"/>
                </a:rPr>
                <a:t>6</a:t>
              </a:r>
              <a:r>
                <a:rPr lang="zh-CN" altLang="en-US" sz="1600" b="1" dirty="0">
                  <a:solidFill>
                    <a:srgbClr val="000000"/>
                  </a:solidFill>
                  <a:ea typeface="仿宋" panose="02010609060101010101" pitchFamily="49" charset="-122"/>
                  <a:cs typeface="宋体" panose="02010600030101010101" pitchFamily="2" charset="-122"/>
                </a:rPr>
                <a:t>个小时</a:t>
              </a:r>
              <a:endParaRPr lang="en-US" sz="1600" b="1" dirty="0">
                <a:solidFill>
                  <a:srgbClr val="000000"/>
                </a:solidFill>
                <a:ea typeface="仿宋" panose="02010609060101010101" pitchFamily="49" charset="-122"/>
                <a:cs typeface="宋体" panose="02010600030101010101" pitchFamily="2" charset="-122"/>
              </a:endParaRPr>
            </a:p>
          </p:txBody>
        </p:sp>
      </p:grpSp>
    </p:spTree>
    <p:extLst>
      <p:ext uri="{BB962C8B-B14F-4D97-AF65-F5344CB8AC3E}">
        <p14:creationId xmlns:p14="http://schemas.microsoft.com/office/powerpoint/2010/main" val="2114123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基于新的策略细分规则去冗余</a:t>
            </a:r>
            <a:endParaRPr lang="en-US" dirty="0"/>
          </a:p>
        </p:txBody>
      </p:sp>
      <p:sp>
        <p:nvSpPr>
          <p:cNvPr id="29" name="TextBox 28"/>
          <p:cNvSpPr txBox="1"/>
          <p:nvPr/>
        </p:nvSpPr>
        <p:spPr>
          <a:xfrm>
            <a:off x="2690834" y="5415369"/>
            <a:ext cx="3325539" cy="292881"/>
          </a:xfrm>
          <a:prstGeom prst="rect">
            <a:avLst/>
          </a:prstGeom>
          <a:noFill/>
        </p:spPr>
        <p:txBody>
          <a:bodyPr wrap="square" lIns="0" tIns="0" rIns="0" bIns="0" rtlCol="0">
            <a:noAutofit/>
          </a:bodyPr>
          <a:lstStyle/>
          <a:p>
            <a:pPr>
              <a:buNone/>
            </a:pPr>
            <a:r>
              <a:rPr lang="zh-CN" altLang="en-US" sz="3200" b="1" dirty="0">
                <a:solidFill>
                  <a:srgbClr val="000000"/>
                </a:solidFill>
              </a:rPr>
              <a:t>规则降冗余的效果</a:t>
            </a:r>
            <a:endParaRPr lang="en-US" sz="3200" b="1" dirty="0">
              <a:solidFill>
                <a:srgbClr val="000000"/>
              </a:solidFill>
            </a:endParaRPr>
          </a:p>
        </p:txBody>
      </p:sp>
      <p:sp>
        <p:nvSpPr>
          <p:cNvPr id="30" name="Rectangle 29"/>
          <p:cNvSpPr/>
          <p:nvPr/>
        </p:nvSpPr>
        <p:spPr>
          <a:xfrm>
            <a:off x="7086748" y="5130433"/>
            <a:ext cx="2762295" cy="954107"/>
          </a:xfrm>
          <a:prstGeom prst="rect">
            <a:avLst/>
          </a:prstGeom>
        </p:spPr>
        <p:txBody>
          <a:bodyPr wrap="none">
            <a:spAutoFit/>
          </a:bodyPr>
          <a:lstStyle/>
          <a:p>
            <a:pPr marL="285750" indent="-285750" algn="ctr">
              <a:buClr>
                <a:srgbClr val="000000"/>
              </a:buClr>
              <a:buSzPct val="150000"/>
              <a:buFont typeface="Wingdings" panose="05000000000000000000" pitchFamily="2" charset="2"/>
              <a:buChar char="ü"/>
            </a:pPr>
            <a:r>
              <a:rPr lang="zh-CN" altLang="en-US" sz="2800" b="1" dirty="0">
                <a:solidFill>
                  <a:srgbClr val="000000"/>
                </a:solidFill>
                <a:latin typeface="微软雅黑" panose="020B0503020204020204" pitchFamily="34" charset="-122"/>
                <a:ea typeface="微软雅黑" panose="020B0503020204020204" pitchFamily="34" charset="-122"/>
              </a:rPr>
              <a:t>提高人工效率</a:t>
            </a:r>
            <a:endParaRPr lang="en-US" altLang="zh-CN" sz="2800" b="1" dirty="0">
              <a:solidFill>
                <a:srgbClr val="000000"/>
              </a:solidFill>
              <a:latin typeface="微软雅黑" panose="020B0503020204020204" pitchFamily="34" charset="-122"/>
              <a:ea typeface="微软雅黑" panose="020B0503020204020204" pitchFamily="34" charset="-122"/>
            </a:endParaRPr>
          </a:p>
          <a:p>
            <a:pPr marL="285750" indent="-285750" algn="ctr">
              <a:buClr>
                <a:srgbClr val="000000"/>
              </a:buClr>
              <a:buSzPct val="150000"/>
              <a:buFont typeface="Wingdings" panose="05000000000000000000" pitchFamily="2" charset="2"/>
              <a:buChar char="ü"/>
            </a:pPr>
            <a:r>
              <a:rPr lang="zh-CN" altLang="en-US" sz="2800" b="1" dirty="0">
                <a:solidFill>
                  <a:srgbClr val="000000"/>
                </a:solidFill>
                <a:latin typeface="微软雅黑" panose="020B0503020204020204" pitchFamily="34" charset="-122"/>
                <a:ea typeface="微软雅黑" panose="020B0503020204020204" pitchFamily="34" charset="-122"/>
              </a:rPr>
              <a:t>提高系统性能</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grpSp>
        <p:nvGrpSpPr>
          <p:cNvPr id="6" name="Group 5"/>
          <p:cNvGrpSpPr/>
          <p:nvPr/>
        </p:nvGrpSpPr>
        <p:grpSpPr>
          <a:xfrm>
            <a:off x="4374737" y="2081450"/>
            <a:ext cx="2552462" cy="1874809"/>
            <a:chOff x="2850737" y="2081449"/>
            <a:chExt cx="2552462" cy="1874809"/>
          </a:xfrm>
        </p:grpSpPr>
        <p:grpSp>
          <p:nvGrpSpPr>
            <p:cNvPr id="5" name="Group 4"/>
            <p:cNvGrpSpPr/>
            <p:nvPr/>
          </p:nvGrpSpPr>
          <p:grpSpPr>
            <a:xfrm>
              <a:off x="2888914" y="2081449"/>
              <a:ext cx="2514285" cy="1874809"/>
              <a:chOff x="2888914" y="2081449"/>
              <a:chExt cx="2514285" cy="1874809"/>
            </a:xfrm>
          </p:grpSpPr>
          <p:sp>
            <p:nvSpPr>
              <p:cNvPr id="32" name="Right Arrow 31"/>
              <p:cNvSpPr/>
              <p:nvPr/>
            </p:nvSpPr>
            <p:spPr bwMode="auto">
              <a:xfrm>
                <a:off x="2888914" y="2547464"/>
                <a:ext cx="420802" cy="762009"/>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grpSp>
            <p:nvGrpSpPr>
              <p:cNvPr id="9" name="Group 8"/>
              <p:cNvGrpSpPr/>
              <p:nvPr/>
            </p:nvGrpSpPr>
            <p:grpSpPr>
              <a:xfrm>
                <a:off x="4774199" y="2512296"/>
                <a:ext cx="629000" cy="762009"/>
                <a:chOff x="5756055" y="2878484"/>
                <a:chExt cx="629000" cy="762009"/>
              </a:xfrm>
            </p:grpSpPr>
            <p:sp>
              <p:nvSpPr>
                <p:cNvPr id="35" name="Right Arrow 34"/>
                <p:cNvSpPr/>
                <p:nvPr/>
              </p:nvSpPr>
              <p:spPr bwMode="auto">
                <a:xfrm>
                  <a:off x="5863402" y="2878484"/>
                  <a:ext cx="467059" cy="762009"/>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36" name="Rectangle 35"/>
                <p:cNvSpPr/>
                <p:nvPr/>
              </p:nvSpPr>
              <p:spPr>
                <a:xfrm>
                  <a:off x="5756055" y="3130222"/>
                  <a:ext cx="629000" cy="307777"/>
                </a:xfrm>
                <a:prstGeom prst="rect">
                  <a:avLst/>
                </a:prstGeom>
              </p:spPr>
              <p:txBody>
                <a:bodyPr wrap="square">
                  <a:spAutoFit/>
                </a:bodyPr>
                <a:lstStyle/>
                <a:p>
                  <a:pPr algn="ctr">
                    <a:buNone/>
                  </a:pPr>
                  <a:r>
                    <a:rPr lang="en-US" altLang="zh-CN" sz="1400" b="1" dirty="0">
                      <a:solidFill>
                        <a:schemeClr val="bg1"/>
                      </a:solidFill>
                      <a:latin typeface="Arial Narrow" panose="020B0606020202030204" pitchFamily="34" charset="0"/>
                      <a:ea typeface="微软雅黑" panose="020B0503020204020204" pitchFamily="34" charset="-122"/>
                    </a:rPr>
                    <a:t>OUT</a:t>
                  </a:r>
                  <a:endParaRPr lang="en-US" sz="1400" b="1" dirty="0">
                    <a:solidFill>
                      <a:schemeClr val="bg1"/>
                    </a:solidFill>
                    <a:latin typeface="Arial Narrow" panose="020B0606020202030204" pitchFamily="34" charset="0"/>
                    <a:ea typeface="微软雅黑" panose="020B0503020204020204" pitchFamily="34" charset="-122"/>
                  </a:endParaRPr>
                </a:p>
              </p:txBody>
            </p:sp>
          </p:grpSp>
          <p:sp>
            <p:nvSpPr>
              <p:cNvPr id="40" name="Rectangle 39"/>
              <p:cNvSpPr/>
              <p:nvPr/>
            </p:nvSpPr>
            <p:spPr>
              <a:xfrm>
                <a:off x="3005987" y="3394566"/>
                <a:ext cx="2302873" cy="561692"/>
              </a:xfrm>
              <a:prstGeom prst="rect">
                <a:avLst/>
              </a:prstGeom>
            </p:spPr>
            <p:txBody>
              <a:bodyPr wrap="square">
                <a:spAutoFit/>
              </a:bodyPr>
              <a:lstStyle/>
              <a:p>
                <a:pPr algn="ctr">
                  <a:buNone/>
                </a:pPr>
                <a:r>
                  <a:rPr lang="zh-CN" altLang="en-US" sz="2000" b="1" dirty="0">
                    <a:ln/>
                    <a:solidFill>
                      <a:srgbClr val="000000"/>
                    </a:solidFill>
                    <a:latin typeface="微软雅黑" panose="020B0503020204020204" pitchFamily="34" charset="-122"/>
                    <a:ea typeface="微软雅黑" panose="020B0503020204020204" pitchFamily="34" charset="-122"/>
                  </a:rPr>
                  <a:t>决策优化引擎</a:t>
                </a:r>
                <a:br>
                  <a:rPr lang="en-US" altLang="zh-CN" sz="2000" b="1" dirty="0">
                    <a:ln/>
                    <a:solidFill>
                      <a:srgbClr val="000000"/>
                    </a:solidFill>
                    <a:latin typeface="微软雅黑" panose="020B0503020204020204" pitchFamily="34" charset="-122"/>
                    <a:ea typeface="微软雅黑" panose="020B0503020204020204" pitchFamily="34" charset="-122"/>
                  </a:rPr>
                </a:br>
                <a:r>
                  <a:rPr lang="en-US" altLang="zh-CN" sz="1050" b="1" dirty="0">
                    <a:ln/>
                    <a:solidFill>
                      <a:srgbClr val="000000"/>
                    </a:solidFill>
                    <a:latin typeface="微软雅黑" panose="020B0503020204020204" pitchFamily="34" charset="-122"/>
                    <a:ea typeface="微软雅黑" panose="020B0503020204020204" pitchFamily="34" charset="-122"/>
                  </a:rPr>
                  <a:t>Decision Optimization Engine</a:t>
                </a:r>
                <a:endParaRPr lang="en-US" sz="2800" b="1" dirty="0">
                  <a:solidFill>
                    <a:srgbClr val="000000"/>
                  </a:solidFill>
                  <a:latin typeface="微软雅黑" panose="020B0503020204020204" pitchFamily="34" charset="-122"/>
                  <a:ea typeface="微软雅黑" panose="020B0503020204020204" pitchFamily="34" charset="-122"/>
                </a:endParaRPr>
              </a:p>
            </p:txBody>
          </p:sp>
          <p:pic>
            <p:nvPicPr>
              <p:cNvPr id="41" name="Picture 40"/>
              <p:cNvPicPr>
                <a:picLocks noChangeAspect="1"/>
              </p:cNvPicPr>
              <p:nvPr/>
            </p:nvPicPr>
            <p:blipFill>
              <a:blip r:embed="rId3"/>
              <a:stretch>
                <a:fillRect/>
              </a:stretch>
            </p:blipFill>
            <p:spPr>
              <a:xfrm>
                <a:off x="3381343" y="2081449"/>
                <a:ext cx="1435505" cy="1435505"/>
              </a:xfrm>
              <a:prstGeom prst="rect">
                <a:avLst/>
              </a:prstGeom>
            </p:spPr>
          </p:pic>
        </p:grpSp>
        <p:sp>
          <p:nvSpPr>
            <p:cNvPr id="33" name="Rectangle 32"/>
            <p:cNvSpPr/>
            <p:nvPr/>
          </p:nvSpPr>
          <p:spPr>
            <a:xfrm>
              <a:off x="2850737" y="2780294"/>
              <a:ext cx="475631" cy="338554"/>
            </a:xfrm>
            <a:prstGeom prst="rect">
              <a:avLst/>
            </a:prstGeom>
          </p:spPr>
          <p:txBody>
            <a:bodyPr wrap="square">
              <a:spAutoFit/>
            </a:bodyPr>
            <a:lstStyle/>
            <a:p>
              <a:pPr algn="ctr">
                <a:buNone/>
              </a:pPr>
              <a:r>
                <a:rPr lang="en-US" altLang="zh-CN" sz="1600" b="1" dirty="0">
                  <a:solidFill>
                    <a:schemeClr val="bg1"/>
                  </a:solidFill>
                  <a:latin typeface="Arial Narrow" panose="020B0606020202030204" pitchFamily="34" charset="0"/>
                  <a:ea typeface="微软雅黑" panose="020B0503020204020204" pitchFamily="34" charset="-122"/>
                </a:rPr>
                <a:t>IN</a:t>
              </a:r>
              <a:endParaRPr lang="en-US" sz="1600" b="1" dirty="0">
                <a:solidFill>
                  <a:schemeClr val="bg1"/>
                </a:solidFill>
                <a:latin typeface="Arial Narrow" panose="020B0606020202030204" pitchFamily="34" charset="0"/>
                <a:ea typeface="微软雅黑" panose="020B0503020204020204" pitchFamily="34" charset="-122"/>
              </a:endParaRPr>
            </a:p>
          </p:txBody>
        </p:sp>
      </p:grpSp>
      <p:grpSp>
        <p:nvGrpSpPr>
          <p:cNvPr id="7" name="Group 6"/>
          <p:cNvGrpSpPr/>
          <p:nvPr/>
        </p:nvGrpSpPr>
        <p:grpSpPr>
          <a:xfrm>
            <a:off x="6880191" y="1317611"/>
            <a:ext cx="3743014" cy="3300847"/>
            <a:chOff x="5356191" y="1317610"/>
            <a:chExt cx="3743014" cy="3300847"/>
          </a:xfrm>
        </p:grpSpPr>
        <p:sp>
          <p:nvSpPr>
            <p:cNvPr id="50" name="Rectangle 49"/>
            <p:cNvSpPr/>
            <p:nvPr/>
          </p:nvSpPr>
          <p:spPr>
            <a:xfrm>
              <a:off x="7326027" y="3873817"/>
              <a:ext cx="441146" cy="369332"/>
            </a:xfrm>
            <a:prstGeom prst="rect">
              <a:avLst/>
            </a:prstGeom>
          </p:spPr>
          <p:txBody>
            <a:bodyPr wrap="none">
              <a:spAutoFit/>
            </a:bodyPr>
            <a:lstStyle/>
            <a:p>
              <a:pPr>
                <a:buNone/>
              </a:pPr>
              <a:r>
                <a:rPr lang="en-US" b="1" dirty="0">
                  <a:solidFill>
                    <a:srgbClr val="000000"/>
                  </a:solidFill>
                </a:rPr>
                <a:t>37</a:t>
              </a:r>
            </a:p>
          </p:txBody>
        </p:sp>
        <p:sp>
          <p:nvSpPr>
            <p:cNvPr id="51" name="Rectangle 50"/>
            <p:cNvSpPr/>
            <p:nvPr/>
          </p:nvSpPr>
          <p:spPr>
            <a:xfrm>
              <a:off x="7319316" y="2293803"/>
              <a:ext cx="441146" cy="369332"/>
            </a:xfrm>
            <a:prstGeom prst="rect">
              <a:avLst/>
            </a:prstGeom>
          </p:spPr>
          <p:txBody>
            <a:bodyPr wrap="none">
              <a:spAutoFit/>
            </a:bodyPr>
            <a:lstStyle/>
            <a:p>
              <a:pPr>
                <a:buNone/>
              </a:pPr>
              <a:r>
                <a:rPr lang="en-US" b="1" dirty="0">
                  <a:solidFill>
                    <a:srgbClr val="000000"/>
                  </a:solidFill>
                </a:rPr>
                <a:t>35</a:t>
              </a:r>
            </a:p>
          </p:txBody>
        </p:sp>
        <p:sp>
          <p:nvSpPr>
            <p:cNvPr id="52" name="Rectangle 51"/>
            <p:cNvSpPr/>
            <p:nvPr/>
          </p:nvSpPr>
          <p:spPr>
            <a:xfrm>
              <a:off x="7301732" y="2781900"/>
              <a:ext cx="441146" cy="369332"/>
            </a:xfrm>
            <a:prstGeom prst="rect">
              <a:avLst/>
            </a:prstGeom>
          </p:spPr>
          <p:txBody>
            <a:bodyPr wrap="none">
              <a:spAutoFit/>
            </a:bodyPr>
            <a:lstStyle/>
            <a:p>
              <a:pPr>
                <a:buNone/>
              </a:pPr>
              <a:r>
                <a:rPr lang="en-US" b="1" dirty="0">
                  <a:solidFill>
                    <a:srgbClr val="000000"/>
                  </a:solidFill>
                </a:rPr>
                <a:t>42</a:t>
              </a:r>
            </a:p>
          </p:txBody>
        </p:sp>
        <p:sp>
          <p:nvSpPr>
            <p:cNvPr id="53" name="Rectangle 52"/>
            <p:cNvSpPr/>
            <p:nvPr/>
          </p:nvSpPr>
          <p:spPr>
            <a:xfrm>
              <a:off x="7301732" y="3287084"/>
              <a:ext cx="441146" cy="369332"/>
            </a:xfrm>
            <a:prstGeom prst="rect">
              <a:avLst/>
            </a:prstGeom>
          </p:spPr>
          <p:txBody>
            <a:bodyPr wrap="none">
              <a:spAutoFit/>
            </a:bodyPr>
            <a:lstStyle/>
            <a:p>
              <a:pPr>
                <a:buNone/>
              </a:pPr>
              <a:r>
                <a:rPr lang="en-US" b="1" dirty="0">
                  <a:solidFill>
                    <a:srgbClr val="000000"/>
                  </a:solidFill>
                </a:rPr>
                <a:t>41</a:t>
              </a:r>
            </a:p>
          </p:txBody>
        </p:sp>
        <p:sp>
          <p:nvSpPr>
            <p:cNvPr id="54" name="Rectangle 53"/>
            <p:cNvSpPr/>
            <p:nvPr/>
          </p:nvSpPr>
          <p:spPr>
            <a:xfrm>
              <a:off x="5374975" y="1317610"/>
              <a:ext cx="2479432"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zh-CN" altLang="en-US" sz="2000" b="1" dirty="0">
                  <a:ln/>
                  <a:solidFill>
                    <a:srgbClr val="000000"/>
                  </a:solidFill>
                  <a:latin typeface="微软雅黑" panose="020B0503020204020204" pitchFamily="34" charset="-122"/>
                  <a:ea typeface="微软雅黑" panose="020B0503020204020204" pitchFamily="34" charset="-122"/>
                </a:rPr>
                <a:t>优化后规则触发数量</a:t>
              </a:r>
              <a:endParaRPr lang="en-US" sz="2000" b="1" dirty="0">
                <a:solidFill>
                  <a:srgbClr val="000000"/>
                </a:solidFill>
                <a:latin typeface="微软雅黑" panose="020B0503020204020204" pitchFamily="34" charset="-122"/>
                <a:ea typeface="微软雅黑" panose="020B0503020204020204" pitchFamily="34" charset="-122"/>
              </a:endParaRPr>
            </a:p>
          </p:txBody>
        </p:sp>
        <p:sp>
          <p:nvSpPr>
            <p:cNvPr id="55" name="Rectangle 54"/>
            <p:cNvSpPr/>
            <p:nvPr/>
          </p:nvSpPr>
          <p:spPr>
            <a:xfrm>
              <a:off x="7301732" y="1810351"/>
              <a:ext cx="441146" cy="369332"/>
            </a:xfrm>
            <a:prstGeom prst="rect">
              <a:avLst/>
            </a:prstGeom>
          </p:spPr>
          <p:txBody>
            <a:bodyPr wrap="none">
              <a:spAutoFit/>
            </a:bodyPr>
            <a:lstStyle/>
            <a:p>
              <a:pPr>
                <a:buNone/>
              </a:pPr>
              <a:r>
                <a:rPr lang="en-US" b="1" dirty="0">
                  <a:solidFill>
                    <a:srgbClr val="000000"/>
                  </a:solidFill>
                </a:rPr>
                <a:t>53</a:t>
              </a:r>
            </a:p>
          </p:txBody>
        </p:sp>
        <p:sp>
          <p:nvSpPr>
            <p:cNvPr id="56" name="Rectangle 55"/>
            <p:cNvSpPr/>
            <p:nvPr/>
          </p:nvSpPr>
          <p:spPr>
            <a:xfrm>
              <a:off x="8085638" y="1839465"/>
              <a:ext cx="1013567" cy="1333185"/>
            </a:xfrm>
            <a:prstGeom prst="rect">
              <a:avLst/>
            </a:prstGeom>
          </p:spPr>
          <p:txBody>
            <a:bodyPr wrap="square">
              <a:spAutoFit/>
            </a:bodyPr>
            <a:lstStyle/>
            <a:p>
              <a:pPr>
                <a:lnSpc>
                  <a:spcPct val="84000"/>
                </a:lnSpc>
                <a:buNone/>
              </a:pPr>
              <a:r>
                <a:rPr lang="en-US" sz="2400" b="1" dirty="0">
                  <a:solidFill>
                    <a:srgbClr val="000000"/>
                  </a:solidFill>
                </a:rPr>
                <a:t>31%</a:t>
              </a:r>
            </a:p>
            <a:p>
              <a:pPr>
                <a:lnSpc>
                  <a:spcPct val="84000"/>
                </a:lnSpc>
                <a:buNone/>
              </a:pPr>
              <a:r>
                <a:rPr lang="en-US" sz="2400" b="1" dirty="0">
                  <a:solidFill>
                    <a:srgbClr val="000000"/>
                  </a:solidFill>
                </a:rPr>
                <a:t>47%</a:t>
              </a:r>
            </a:p>
            <a:p>
              <a:pPr>
                <a:lnSpc>
                  <a:spcPct val="84000"/>
                </a:lnSpc>
                <a:buNone/>
              </a:pPr>
              <a:r>
                <a:rPr lang="en-US" sz="2400" b="1" dirty="0">
                  <a:solidFill>
                    <a:srgbClr val="000000"/>
                  </a:solidFill>
                </a:rPr>
                <a:t>45%</a:t>
              </a:r>
            </a:p>
            <a:p>
              <a:pPr>
                <a:lnSpc>
                  <a:spcPct val="84000"/>
                </a:lnSpc>
                <a:buNone/>
              </a:pPr>
              <a:r>
                <a:rPr lang="en-US" sz="2400" b="1" dirty="0">
                  <a:solidFill>
                    <a:srgbClr val="000000"/>
                  </a:solidFill>
                </a:rPr>
                <a:t>47%</a:t>
              </a:r>
            </a:p>
          </p:txBody>
        </p:sp>
        <p:sp>
          <p:nvSpPr>
            <p:cNvPr id="57" name="Rectangle 56"/>
            <p:cNvSpPr/>
            <p:nvPr/>
          </p:nvSpPr>
          <p:spPr>
            <a:xfrm>
              <a:off x="8105190" y="3871075"/>
              <a:ext cx="801823" cy="435825"/>
            </a:xfrm>
            <a:prstGeom prst="rect">
              <a:avLst/>
            </a:prstGeom>
          </p:spPr>
          <p:txBody>
            <a:bodyPr wrap="none">
              <a:spAutoFit/>
            </a:bodyPr>
            <a:lstStyle/>
            <a:p>
              <a:pPr>
                <a:lnSpc>
                  <a:spcPct val="93000"/>
                </a:lnSpc>
                <a:buNone/>
              </a:pPr>
              <a:r>
                <a:rPr lang="en-US" sz="2400" b="1" dirty="0">
                  <a:solidFill>
                    <a:srgbClr val="000000"/>
                  </a:solidFill>
                </a:rPr>
                <a:t>57%</a:t>
              </a:r>
            </a:p>
          </p:txBody>
        </p:sp>
        <p:sp>
          <p:nvSpPr>
            <p:cNvPr id="58" name="Rectangle 57"/>
            <p:cNvSpPr/>
            <p:nvPr/>
          </p:nvSpPr>
          <p:spPr>
            <a:xfrm>
              <a:off x="7979302" y="1317610"/>
              <a:ext cx="954107"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buNone/>
              </a:pPr>
              <a:r>
                <a:rPr lang="zh-CN" altLang="en-US" sz="2000" b="1" dirty="0">
                  <a:solidFill>
                    <a:srgbClr val="000000"/>
                  </a:solidFill>
                  <a:latin typeface="微软雅黑" panose="020B0503020204020204" pitchFamily="34" charset="-122"/>
                  <a:ea typeface="微软雅黑" panose="020B0503020204020204" pitchFamily="34" charset="-122"/>
                </a:rPr>
                <a:t>去冗率</a:t>
              </a:r>
              <a:endParaRPr lang="en-US" sz="2000" b="1" dirty="0">
                <a:solidFill>
                  <a:srgbClr val="000000"/>
                </a:solidFill>
                <a:latin typeface="微软雅黑" panose="020B0503020204020204" pitchFamily="34" charset="-122"/>
                <a:ea typeface="微软雅黑" panose="020B0503020204020204" pitchFamily="34" charset="-122"/>
              </a:endParaRPr>
            </a:p>
          </p:txBody>
        </p:sp>
        <p:graphicFrame>
          <p:nvGraphicFramePr>
            <p:cNvPr id="59" name="Diagram 58"/>
            <p:cNvGraphicFramePr/>
            <p:nvPr/>
          </p:nvGraphicFramePr>
          <p:xfrm>
            <a:off x="5356191" y="1411730"/>
            <a:ext cx="1955859" cy="32067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4" name="Group 3"/>
          <p:cNvGrpSpPr/>
          <p:nvPr/>
        </p:nvGrpSpPr>
        <p:grpSpPr>
          <a:xfrm>
            <a:off x="1895076" y="1297927"/>
            <a:ext cx="2514685" cy="3608097"/>
            <a:chOff x="371075" y="1297926"/>
            <a:chExt cx="2514685" cy="3608097"/>
          </a:xfrm>
        </p:grpSpPr>
        <p:graphicFrame>
          <p:nvGraphicFramePr>
            <p:cNvPr id="42" name="Diagram 41"/>
            <p:cNvGraphicFramePr/>
            <p:nvPr/>
          </p:nvGraphicFramePr>
          <p:xfrm>
            <a:off x="371075" y="1411730"/>
            <a:ext cx="1955859" cy="320672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4" name="Rectangle 13"/>
            <p:cNvSpPr/>
            <p:nvPr/>
          </p:nvSpPr>
          <p:spPr>
            <a:xfrm>
              <a:off x="2335908" y="3891401"/>
              <a:ext cx="441146" cy="369332"/>
            </a:xfrm>
            <a:prstGeom prst="rect">
              <a:avLst/>
            </a:prstGeom>
          </p:spPr>
          <p:txBody>
            <a:bodyPr wrap="none">
              <a:spAutoFit/>
            </a:bodyPr>
            <a:lstStyle/>
            <a:p>
              <a:pPr>
                <a:buNone/>
              </a:pPr>
              <a:r>
                <a:rPr lang="en-US" b="1" dirty="0">
                  <a:solidFill>
                    <a:srgbClr val="000000"/>
                  </a:solidFill>
                </a:rPr>
                <a:t>86</a:t>
              </a:r>
            </a:p>
          </p:txBody>
        </p:sp>
        <p:sp>
          <p:nvSpPr>
            <p:cNvPr id="43" name="Rectangle 42"/>
            <p:cNvSpPr/>
            <p:nvPr/>
          </p:nvSpPr>
          <p:spPr>
            <a:xfrm>
              <a:off x="2329197" y="2293803"/>
              <a:ext cx="441146" cy="369332"/>
            </a:xfrm>
            <a:prstGeom prst="rect">
              <a:avLst/>
            </a:prstGeom>
          </p:spPr>
          <p:txBody>
            <a:bodyPr wrap="none">
              <a:spAutoFit/>
            </a:bodyPr>
            <a:lstStyle/>
            <a:p>
              <a:pPr>
                <a:buNone/>
              </a:pPr>
              <a:r>
                <a:rPr lang="en-US" b="1" dirty="0">
                  <a:solidFill>
                    <a:srgbClr val="000000"/>
                  </a:solidFill>
                </a:rPr>
                <a:t>66</a:t>
              </a:r>
            </a:p>
          </p:txBody>
        </p:sp>
        <p:sp>
          <p:nvSpPr>
            <p:cNvPr id="44" name="Rectangle 43"/>
            <p:cNvSpPr/>
            <p:nvPr/>
          </p:nvSpPr>
          <p:spPr>
            <a:xfrm>
              <a:off x="2329197" y="2790692"/>
              <a:ext cx="441146" cy="369332"/>
            </a:xfrm>
            <a:prstGeom prst="rect">
              <a:avLst/>
            </a:prstGeom>
          </p:spPr>
          <p:txBody>
            <a:bodyPr wrap="none">
              <a:spAutoFit/>
            </a:bodyPr>
            <a:lstStyle/>
            <a:p>
              <a:pPr>
                <a:buNone/>
              </a:pPr>
              <a:r>
                <a:rPr lang="en-US" b="1" dirty="0">
                  <a:solidFill>
                    <a:srgbClr val="000000"/>
                  </a:solidFill>
                </a:rPr>
                <a:t>77</a:t>
              </a:r>
            </a:p>
          </p:txBody>
        </p:sp>
        <p:sp>
          <p:nvSpPr>
            <p:cNvPr id="45" name="Rectangle 44"/>
            <p:cNvSpPr/>
            <p:nvPr/>
          </p:nvSpPr>
          <p:spPr>
            <a:xfrm>
              <a:off x="2329197" y="3287084"/>
              <a:ext cx="441146" cy="369332"/>
            </a:xfrm>
            <a:prstGeom prst="rect">
              <a:avLst/>
            </a:prstGeom>
          </p:spPr>
          <p:txBody>
            <a:bodyPr wrap="none">
              <a:spAutoFit/>
            </a:bodyPr>
            <a:lstStyle/>
            <a:p>
              <a:pPr>
                <a:buNone/>
              </a:pPr>
              <a:r>
                <a:rPr lang="en-US" b="1" dirty="0">
                  <a:solidFill>
                    <a:srgbClr val="000000"/>
                  </a:solidFill>
                </a:rPr>
                <a:t>77</a:t>
              </a:r>
            </a:p>
          </p:txBody>
        </p:sp>
        <p:sp>
          <p:nvSpPr>
            <p:cNvPr id="46" name="Rectangle 45"/>
            <p:cNvSpPr/>
            <p:nvPr/>
          </p:nvSpPr>
          <p:spPr>
            <a:xfrm>
              <a:off x="392770" y="1297926"/>
              <a:ext cx="2492990"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buNone/>
              </a:pPr>
              <a:r>
                <a:rPr lang="zh-CN" altLang="en-US" sz="2000" b="1" dirty="0">
                  <a:ln/>
                  <a:solidFill>
                    <a:srgbClr val="000000"/>
                  </a:solidFill>
                  <a:latin typeface="微软雅黑" panose="020B0503020204020204" pitchFamily="34" charset="-122"/>
                  <a:ea typeface="微软雅黑" panose="020B0503020204020204" pitchFamily="34" charset="-122"/>
                </a:rPr>
                <a:t>优化前规则触发数量</a:t>
              </a:r>
              <a:endParaRPr lang="en-US" sz="2000" b="1" dirty="0">
                <a:solidFill>
                  <a:srgbClr val="000000"/>
                </a:solidFill>
                <a:latin typeface="微软雅黑" panose="020B0503020204020204" pitchFamily="34" charset="-122"/>
                <a:ea typeface="微软雅黑" panose="020B0503020204020204" pitchFamily="34" charset="-122"/>
              </a:endParaRPr>
            </a:p>
          </p:txBody>
        </p:sp>
        <p:sp>
          <p:nvSpPr>
            <p:cNvPr id="47" name="Rectangle 46"/>
            <p:cNvSpPr/>
            <p:nvPr/>
          </p:nvSpPr>
          <p:spPr>
            <a:xfrm>
              <a:off x="2329197" y="1819143"/>
              <a:ext cx="441146" cy="369332"/>
            </a:xfrm>
            <a:prstGeom prst="rect">
              <a:avLst/>
            </a:prstGeom>
          </p:spPr>
          <p:txBody>
            <a:bodyPr wrap="none">
              <a:spAutoFit/>
            </a:bodyPr>
            <a:lstStyle/>
            <a:p>
              <a:pPr>
                <a:buNone/>
              </a:pPr>
              <a:r>
                <a:rPr lang="en-US" b="1" dirty="0">
                  <a:solidFill>
                    <a:srgbClr val="000000"/>
                  </a:solidFill>
                </a:rPr>
                <a:t>77</a:t>
              </a:r>
            </a:p>
          </p:txBody>
        </p:sp>
        <p:sp>
          <p:nvSpPr>
            <p:cNvPr id="62" name="TextBox 61"/>
            <p:cNvSpPr txBox="1"/>
            <p:nvPr/>
          </p:nvSpPr>
          <p:spPr>
            <a:xfrm>
              <a:off x="392770" y="4536691"/>
              <a:ext cx="2282997" cy="369332"/>
            </a:xfrm>
            <a:prstGeom prst="rect">
              <a:avLst/>
            </a:prstGeom>
            <a:noFill/>
          </p:spPr>
          <p:txBody>
            <a:bodyPr wrap="none" rtlCol="0">
              <a:spAutoFit/>
            </a:bodyPr>
            <a:lstStyle/>
            <a:p>
              <a:pPr>
                <a:buNone/>
              </a:pPr>
              <a:r>
                <a:rPr lang="zh-CN" altLang="en-US" b="1" dirty="0">
                  <a:solidFill>
                    <a:srgbClr val="646464"/>
                  </a:solidFill>
                  <a:latin typeface="微软雅黑" panose="020B0503020204020204" pitchFamily="34" charset="-122"/>
                  <a:ea typeface="微软雅黑" panose="020B0503020204020204" pitchFamily="34" charset="-122"/>
                </a:rPr>
                <a:t>基于</a:t>
              </a:r>
              <a:r>
                <a:rPr lang="en-US" altLang="zh-CN" b="1" dirty="0">
                  <a:solidFill>
                    <a:srgbClr val="646464"/>
                  </a:solidFill>
                  <a:latin typeface="微软雅黑" panose="020B0503020204020204" pitchFamily="34" charset="-122"/>
                  <a:ea typeface="微软雅黑" panose="020B0503020204020204" pitchFamily="34" charset="-122"/>
                </a:rPr>
                <a:t>2016</a:t>
              </a:r>
              <a:r>
                <a:rPr lang="zh-CN" altLang="en-US" b="1" dirty="0">
                  <a:solidFill>
                    <a:srgbClr val="646464"/>
                  </a:solidFill>
                  <a:latin typeface="微软雅黑" panose="020B0503020204020204" pitchFamily="34" charset="-122"/>
                  <a:ea typeface="微软雅黑" panose="020B0503020204020204" pitchFamily="34" charset="-122"/>
                </a:rPr>
                <a:t>年</a:t>
              </a:r>
              <a:r>
                <a:rPr lang="en-US" altLang="zh-CN" b="1" dirty="0">
                  <a:solidFill>
                    <a:srgbClr val="646464"/>
                  </a:solidFill>
                  <a:latin typeface="微软雅黑" panose="020B0503020204020204" pitchFamily="34" charset="-122"/>
                  <a:ea typeface="微软雅黑" panose="020B0503020204020204" pitchFamily="34" charset="-122"/>
                </a:rPr>
                <a:t>5</a:t>
              </a:r>
              <a:r>
                <a:rPr lang="zh-CN" altLang="en-US" b="1" dirty="0">
                  <a:solidFill>
                    <a:srgbClr val="646464"/>
                  </a:solidFill>
                  <a:latin typeface="微软雅黑" panose="020B0503020204020204" pitchFamily="34" charset="-122"/>
                  <a:ea typeface="微软雅黑" panose="020B0503020204020204" pitchFamily="34" charset="-122"/>
                </a:rPr>
                <a:t>月数据</a:t>
              </a:r>
              <a:endParaRPr lang="en-US" b="1" dirty="0">
                <a:solidFill>
                  <a:srgbClr val="646464"/>
                </a:solidFill>
                <a:latin typeface="微软雅黑" panose="020B0503020204020204" pitchFamily="34" charset="-122"/>
                <a:ea typeface="微软雅黑" panose="020B0503020204020204" pitchFamily="34" charset="-122"/>
              </a:endParaRPr>
            </a:p>
          </p:txBody>
        </p:sp>
      </p:grpSp>
      <p:sp>
        <p:nvSpPr>
          <p:cNvPr id="63" name="Rectangle 62"/>
          <p:cNvSpPr/>
          <p:nvPr/>
        </p:nvSpPr>
        <p:spPr>
          <a:xfrm>
            <a:off x="7578095" y="4495877"/>
            <a:ext cx="2879314" cy="461665"/>
          </a:xfrm>
          <a:prstGeom prst="rect">
            <a:avLst/>
          </a:prstGeom>
        </p:spPr>
        <p:txBody>
          <a:bodyPr wrap="none">
            <a:spAutoFit/>
          </a:bodyPr>
          <a:lstStyle/>
          <a:p>
            <a:pPr>
              <a:buNone/>
            </a:pPr>
            <a:r>
              <a:rPr lang="zh-CN" altLang="en-US" sz="2400" b="1" dirty="0">
                <a:solidFill>
                  <a:srgbClr val="0000FF"/>
                </a:solidFill>
                <a:latin typeface="微软雅黑" panose="020B0503020204020204" pitchFamily="34" charset="-122"/>
                <a:ea typeface="微软雅黑" panose="020B0503020204020204" pitchFamily="34" charset="-122"/>
              </a:rPr>
              <a:t>平均去冗率 </a:t>
            </a:r>
            <a:r>
              <a:rPr lang="zh-CN" altLang="en-US" sz="2400" b="1" dirty="0">
                <a:solidFill>
                  <a:srgbClr val="000000"/>
                </a:solidFill>
                <a:latin typeface="微软雅黑" panose="020B0503020204020204" pitchFamily="34" charset="-122"/>
                <a:ea typeface="微软雅黑" panose="020B0503020204020204" pitchFamily="34" charset="-122"/>
              </a:rPr>
              <a:t>达 </a:t>
            </a:r>
            <a:r>
              <a:rPr lang="en-US" altLang="zh-CN" sz="2400" b="1" dirty="0">
                <a:solidFill>
                  <a:srgbClr val="0000FF"/>
                </a:solidFill>
                <a:latin typeface="微软雅黑" panose="020B0503020204020204" pitchFamily="34" charset="-122"/>
                <a:ea typeface="微软雅黑" panose="020B0503020204020204" pitchFamily="34" charset="-122"/>
              </a:rPr>
              <a:t>45%</a:t>
            </a:r>
            <a:endParaRPr lang="en-US" sz="2400" b="1" dirty="0">
              <a:solidFill>
                <a:srgbClr val="0000FF"/>
              </a:solidFill>
              <a:latin typeface="微软雅黑" panose="020B0503020204020204" pitchFamily="34" charset="-122"/>
              <a:ea typeface="微软雅黑" panose="020B0503020204020204" pitchFamily="34" charset="-122"/>
            </a:endParaRPr>
          </a:p>
        </p:txBody>
      </p:sp>
      <p:sp>
        <p:nvSpPr>
          <p:cNvPr id="3" name="Right Arrow 2"/>
          <p:cNvSpPr/>
          <p:nvPr/>
        </p:nvSpPr>
        <p:spPr bwMode="auto">
          <a:xfrm>
            <a:off x="6216251" y="5244200"/>
            <a:ext cx="616776" cy="710865"/>
          </a:xfrm>
          <a:prstGeom prst="rightArrow">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34" name="TextBox 33"/>
          <p:cNvSpPr txBox="1"/>
          <p:nvPr/>
        </p:nvSpPr>
        <p:spPr>
          <a:xfrm>
            <a:off x="1767608" y="6099466"/>
            <a:ext cx="6057604" cy="553998"/>
          </a:xfrm>
          <a:prstGeom prst="rect">
            <a:avLst/>
          </a:prstGeom>
          <a:noFill/>
        </p:spPr>
        <p:txBody>
          <a:bodyPr wrap="square" rtlCol="0">
            <a:spAutoFit/>
          </a:bodyPr>
          <a:lstStyle/>
          <a:p>
            <a:pPr>
              <a:buNone/>
            </a:pPr>
            <a:r>
              <a:rPr lang="zh-CN" altLang="en-US" sz="1000" b="1" dirty="0">
                <a:solidFill>
                  <a:srgbClr val="646464"/>
                </a:solidFill>
                <a:latin typeface="微软雅黑" panose="020B0503020204020204" pitchFamily="34" charset="-122"/>
                <a:ea typeface="微软雅黑" panose="020B0503020204020204" pitchFamily="34" charset="-122"/>
              </a:rPr>
              <a:t>注：</a:t>
            </a:r>
            <a:br>
              <a:rPr lang="en-US" altLang="zh-CN" sz="1000" b="1" dirty="0">
                <a:solidFill>
                  <a:srgbClr val="646464"/>
                </a:solidFill>
                <a:latin typeface="微软雅黑" panose="020B0503020204020204" pitchFamily="34" charset="-122"/>
                <a:ea typeface="微软雅黑" panose="020B0503020204020204" pitchFamily="34" charset="-122"/>
              </a:rPr>
            </a:br>
            <a:r>
              <a:rPr lang="en-US" altLang="zh-CN" sz="1000" b="1" dirty="0">
                <a:solidFill>
                  <a:srgbClr val="646464"/>
                </a:solidFill>
                <a:latin typeface="微软雅黑" panose="020B0503020204020204" pitchFamily="34" charset="-122"/>
                <a:ea typeface="微软雅黑" panose="020B0503020204020204" pitchFamily="34" charset="-122"/>
              </a:rPr>
              <a:t>1. </a:t>
            </a:r>
            <a:r>
              <a:rPr lang="zh-CN" altLang="en-US" sz="1000" b="1" dirty="0">
                <a:solidFill>
                  <a:srgbClr val="646464"/>
                </a:solidFill>
                <a:latin typeface="微软雅黑" panose="020B0503020204020204" pitchFamily="34" charset="-122"/>
                <a:ea typeface="微软雅黑" panose="020B0503020204020204" pitchFamily="34" charset="-122"/>
              </a:rPr>
              <a:t>优化规则仅包含欺诈侦测规则和电核规则，不包含减免规则和</a:t>
            </a:r>
            <a:r>
              <a:rPr lang="en-US" altLang="zh-CN" sz="1000" b="1" dirty="0">
                <a:solidFill>
                  <a:srgbClr val="646464"/>
                </a:solidFill>
                <a:latin typeface="微软雅黑" panose="020B0503020204020204" pitchFamily="34" charset="-122"/>
                <a:ea typeface="微软雅黑" panose="020B0503020204020204" pitchFamily="34" charset="-122"/>
              </a:rPr>
              <a:t>INSTINCT</a:t>
            </a:r>
            <a:r>
              <a:rPr lang="zh-CN" altLang="en-US" sz="1000" b="1" dirty="0">
                <a:solidFill>
                  <a:srgbClr val="646464"/>
                </a:solidFill>
                <a:latin typeface="微软雅黑" panose="020B0503020204020204" pitchFamily="34" charset="-122"/>
                <a:ea typeface="微软雅黑" panose="020B0503020204020204" pitchFamily="34" charset="-122"/>
              </a:rPr>
              <a:t>自动判定规则。</a:t>
            </a:r>
            <a:br>
              <a:rPr lang="en-US" altLang="zh-CN" sz="1000" b="1" dirty="0">
                <a:solidFill>
                  <a:srgbClr val="646464"/>
                </a:solidFill>
                <a:latin typeface="微软雅黑" panose="020B0503020204020204" pitchFamily="34" charset="-122"/>
                <a:ea typeface="微软雅黑" panose="020B0503020204020204" pitchFamily="34" charset="-122"/>
              </a:rPr>
            </a:br>
            <a:r>
              <a:rPr lang="en-US" altLang="zh-CN" sz="1000" b="1" dirty="0">
                <a:solidFill>
                  <a:srgbClr val="646464"/>
                </a:solidFill>
                <a:latin typeface="微软雅黑" panose="020B0503020204020204" pitchFamily="34" charset="-122"/>
                <a:ea typeface="微软雅黑" panose="020B0503020204020204" pitchFamily="34" charset="-122"/>
              </a:rPr>
              <a:t>2. </a:t>
            </a:r>
            <a:r>
              <a:rPr lang="zh-CN" altLang="en-US" sz="1000" b="1" dirty="0">
                <a:solidFill>
                  <a:srgbClr val="646464"/>
                </a:solidFill>
                <a:latin typeface="微软雅黑" panose="020B0503020204020204" pitchFamily="34" charset="-122"/>
                <a:ea typeface="微软雅黑" panose="020B0503020204020204" pitchFamily="34" charset="-122"/>
              </a:rPr>
              <a:t>使用数据为</a:t>
            </a:r>
            <a:r>
              <a:rPr lang="en-US" altLang="zh-CN" sz="1000" b="1" dirty="0">
                <a:solidFill>
                  <a:srgbClr val="646464"/>
                </a:solidFill>
                <a:latin typeface="微软雅黑" panose="020B0503020204020204" pitchFamily="34" charset="-122"/>
                <a:ea typeface="微软雅黑" panose="020B0503020204020204" pitchFamily="34" charset="-122"/>
              </a:rPr>
              <a:t>2016</a:t>
            </a:r>
            <a:r>
              <a:rPr lang="zh-CN" altLang="en-US" sz="1000" b="1" dirty="0">
                <a:solidFill>
                  <a:srgbClr val="646464"/>
                </a:solidFill>
                <a:latin typeface="微软雅黑" panose="020B0503020204020204" pitchFamily="34" charset="-122"/>
                <a:ea typeface="微软雅黑" panose="020B0503020204020204" pitchFamily="34" charset="-122"/>
              </a:rPr>
              <a:t>年</a:t>
            </a:r>
            <a:r>
              <a:rPr lang="en-US" altLang="zh-CN" sz="1000" b="1" dirty="0">
                <a:solidFill>
                  <a:srgbClr val="646464"/>
                </a:solidFill>
                <a:latin typeface="微软雅黑" panose="020B0503020204020204" pitchFamily="34" charset="-122"/>
                <a:ea typeface="微软雅黑" panose="020B0503020204020204" pitchFamily="34" charset="-122"/>
              </a:rPr>
              <a:t>5</a:t>
            </a:r>
            <a:r>
              <a:rPr lang="zh-CN" altLang="en-US" sz="1000" b="1" dirty="0">
                <a:solidFill>
                  <a:srgbClr val="646464"/>
                </a:solidFill>
                <a:latin typeface="微软雅黑" panose="020B0503020204020204" pitchFamily="34" charset="-122"/>
                <a:ea typeface="微软雅黑" panose="020B0503020204020204" pitchFamily="34" charset="-122"/>
              </a:rPr>
              <a:t>月进入欺诈侦测和电核人工处理的申请件，不包含系统自动决策类申请件。</a:t>
            </a:r>
            <a:endParaRPr lang="en-US" sz="1000" b="1"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28392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63" grpId="0"/>
      <p:bldP spid="3" grpId="0" animBg="1"/>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2558343" y="1255647"/>
            <a:ext cx="7273723" cy="1206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5.</a:t>
            </a:r>
            <a:r>
              <a:rPr lang="zh-CN" altLang="en-US"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第三方数据价值评估</a:t>
            </a:r>
          </a:p>
        </p:txBody>
      </p:sp>
      <p:pic>
        <p:nvPicPr>
          <p:cNvPr id="5" name="Picture 4" descr="http://pic.58pic.com/58pic/16/58/68/89G58PICVIu_102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6135" y="3302746"/>
            <a:ext cx="2738136" cy="26789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32424" y="5000216"/>
            <a:ext cx="1415772" cy="584775"/>
          </a:xfrm>
          <a:prstGeom prst="rect">
            <a:avLst/>
          </a:prstGeom>
          <a:noFill/>
        </p:spPr>
        <p:txBody>
          <a:bodyPr wrap="none" rtlCol="0">
            <a:spAutoFit/>
          </a:bodyPr>
          <a:lstStyle/>
          <a:p>
            <a:pPr>
              <a:buNone/>
            </a:pPr>
            <a:r>
              <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第三方</a:t>
            </a:r>
            <a:endPar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Rectangle 7"/>
          <p:cNvSpPr/>
          <p:nvPr/>
        </p:nvSpPr>
        <p:spPr>
          <a:xfrm>
            <a:off x="5308515" y="3622773"/>
            <a:ext cx="800219" cy="1323439"/>
          </a:xfrm>
          <a:prstGeom prst="rect">
            <a:avLst/>
          </a:prstGeom>
        </p:spPr>
        <p:txBody>
          <a:bodyPr wrap="square">
            <a:spAutoFit/>
          </a:bodyPr>
          <a:lstStyle/>
          <a:p>
            <a:pPr>
              <a:buNone/>
            </a:pPr>
            <a:r>
              <a:rPr lang="en-US" sz="8000" b="1" dirty="0">
                <a:ln w="10160">
                  <a:solidFill>
                    <a:schemeClr val="accent5"/>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rPr>
              <a:t>$</a:t>
            </a:r>
            <a:endParaRPr lang="en-US" sz="800" b="1" dirty="0">
              <a:ln w="10160">
                <a:solidFill>
                  <a:schemeClr val="accent5"/>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endParaRPr>
          </a:p>
        </p:txBody>
      </p:sp>
    </p:spTree>
    <p:extLst>
      <p:ext uri="{BB962C8B-B14F-4D97-AF65-F5344CB8AC3E}">
        <p14:creationId xmlns:p14="http://schemas.microsoft.com/office/powerpoint/2010/main" val="3443974720"/>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2388507" y="1056062"/>
            <a:ext cx="7788727" cy="4513246"/>
          </a:xfrm>
          <a:prstGeom prst="rect">
            <a:avLst/>
          </a:prstGeom>
        </p:spPr>
      </p:pic>
      <p:sp>
        <p:nvSpPr>
          <p:cNvPr id="2" name="Title 1"/>
          <p:cNvSpPr>
            <a:spLocks noGrp="1"/>
          </p:cNvSpPr>
          <p:nvPr>
            <p:ph type="title"/>
          </p:nvPr>
        </p:nvSpPr>
        <p:spPr/>
        <p:txBody>
          <a:bodyPr/>
          <a:lstStyle/>
          <a:p>
            <a:r>
              <a:rPr lang="zh-CN" altLang="en-US" dirty="0"/>
              <a:t>逆向定价法：第三方数据价值评估方法论</a:t>
            </a:r>
            <a:endParaRPr lang="en-US" dirty="0"/>
          </a:p>
        </p:txBody>
      </p:sp>
      <p:sp>
        <p:nvSpPr>
          <p:cNvPr id="117" name="Rectangle 116"/>
          <p:cNvSpPr/>
          <p:nvPr/>
        </p:nvSpPr>
        <p:spPr>
          <a:xfrm>
            <a:off x="6044716" y="4937704"/>
            <a:ext cx="2278678" cy="446276"/>
          </a:xfrm>
          <a:prstGeom prst="rect">
            <a:avLst/>
          </a:prstGeom>
        </p:spPr>
        <p:txBody>
          <a:bodyPr wrap="square">
            <a:spAutoFit/>
          </a:bodyPr>
          <a:lstStyle/>
          <a:p>
            <a:pPr>
              <a:buNone/>
            </a:pPr>
            <a:r>
              <a:rPr lang="en-US" altLang="zh-CN" sz="1400" b="1" dirty="0">
                <a:solidFill>
                  <a:srgbClr val="000000"/>
                </a:solidFill>
                <a:latin typeface="微软雅黑" panose="020B0503020204020204" pitchFamily="34" charset="-122"/>
                <a:ea typeface="微软雅黑" panose="020B0503020204020204" pitchFamily="34" charset="-122"/>
              </a:rPr>
              <a:t>DOE</a:t>
            </a:r>
            <a:r>
              <a:rPr lang="zh-CN" altLang="en-US" sz="1400" b="1" dirty="0">
                <a:solidFill>
                  <a:srgbClr val="000000"/>
                </a:solidFill>
                <a:latin typeface="微软雅黑" panose="020B0503020204020204" pitchFamily="34" charset="-122"/>
                <a:ea typeface="微软雅黑" panose="020B0503020204020204" pitchFamily="34" charset="-122"/>
              </a:rPr>
              <a:t>：决策优化引擎</a:t>
            </a:r>
            <a:br>
              <a:rPr lang="en-US" altLang="zh-CN" sz="1400" b="1" dirty="0">
                <a:solidFill>
                  <a:srgbClr val="000000"/>
                </a:solidFill>
                <a:latin typeface="微软雅黑" panose="020B0503020204020204" pitchFamily="34" charset="-122"/>
                <a:ea typeface="微软雅黑" panose="020B0503020204020204" pitchFamily="34" charset="-122"/>
              </a:rPr>
            </a:br>
            <a:r>
              <a:rPr lang="en-US" altLang="zh-CN" sz="900" b="1" dirty="0">
                <a:solidFill>
                  <a:srgbClr val="000000"/>
                </a:solidFill>
                <a:latin typeface="微软雅黑" panose="020B0503020204020204" pitchFamily="34" charset="-122"/>
                <a:ea typeface="微软雅黑" panose="020B0503020204020204" pitchFamily="34" charset="-122"/>
              </a:rPr>
              <a:t>Decision Optimization Engine</a:t>
            </a:r>
            <a:endParaRPr lang="en-US" sz="900" b="1" dirty="0">
              <a:solidFill>
                <a:srgbClr val="000000"/>
              </a:solidFill>
              <a:latin typeface="微软雅黑" panose="020B0503020204020204" pitchFamily="34" charset="-122"/>
              <a:ea typeface="微软雅黑" panose="020B0503020204020204" pitchFamily="34" charset="-122"/>
            </a:endParaRPr>
          </a:p>
        </p:txBody>
      </p:sp>
      <p:grpSp>
        <p:nvGrpSpPr>
          <p:cNvPr id="19" name="Group 18"/>
          <p:cNvGrpSpPr/>
          <p:nvPr/>
        </p:nvGrpSpPr>
        <p:grpSpPr>
          <a:xfrm>
            <a:off x="2648813" y="5372259"/>
            <a:ext cx="7371771" cy="1500169"/>
            <a:chOff x="1124812" y="5372258"/>
            <a:chExt cx="7371771" cy="1500169"/>
          </a:xfrm>
        </p:grpSpPr>
        <p:sp>
          <p:nvSpPr>
            <p:cNvPr id="35" name="Rectangle 34"/>
            <p:cNvSpPr/>
            <p:nvPr/>
          </p:nvSpPr>
          <p:spPr>
            <a:xfrm>
              <a:off x="4089740" y="5681557"/>
              <a:ext cx="1879891" cy="830997"/>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algn="r">
                <a:buNone/>
              </a:pPr>
              <a:r>
                <a:rPr lang="zh-CN" altLang="en-US" sz="2400" b="1" dirty="0">
                  <a:solidFill>
                    <a:schemeClr val="bg1"/>
                  </a:solidFill>
                  <a:latin typeface="微软雅黑" panose="020B0503020204020204" pitchFamily="34" charset="-122"/>
                  <a:ea typeface="微软雅黑" panose="020B0503020204020204" pitchFamily="34" charset="-122"/>
                </a:rPr>
                <a:t>浦发逆向</a:t>
              </a:r>
              <a:br>
                <a:rPr lang="en-US" altLang="zh-CN" sz="2400" b="1" dirty="0">
                  <a:solidFill>
                    <a:schemeClr val="bg1"/>
                  </a:solidFill>
                  <a:latin typeface="微软雅黑" panose="020B0503020204020204" pitchFamily="34" charset="-122"/>
                  <a:ea typeface="微软雅黑" panose="020B0503020204020204" pitchFamily="34" charset="-122"/>
                </a:rPr>
              </a:br>
              <a:r>
                <a:rPr lang="zh-CN" altLang="en-US" sz="2400" b="1" dirty="0">
                  <a:solidFill>
                    <a:schemeClr val="bg1"/>
                  </a:solidFill>
                  <a:latin typeface="微软雅黑" panose="020B0503020204020204" pitchFamily="34" charset="-122"/>
                  <a:ea typeface="微软雅黑" panose="020B0503020204020204" pitchFamily="34" charset="-122"/>
                </a:rPr>
                <a:t>定价价格 </a:t>
              </a:r>
              <a:endParaRPr lang="en-US" sz="2400" b="1" dirty="0">
                <a:solidFill>
                  <a:schemeClr val="bg1"/>
                </a:solidFill>
                <a:latin typeface="微软雅黑" panose="020B0503020204020204" pitchFamily="34" charset="-122"/>
                <a:ea typeface="微软雅黑" panose="020B0503020204020204" pitchFamily="34" charset="-122"/>
              </a:endParaRPr>
            </a:p>
          </p:txBody>
        </p:sp>
        <p:sp>
          <p:nvSpPr>
            <p:cNvPr id="36" name="Rectangle 35"/>
            <p:cNvSpPr/>
            <p:nvPr/>
          </p:nvSpPr>
          <p:spPr>
            <a:xfrm>
              <a:off x="6701843" y="5372258"/>
              <a:ext cx="1556379" cy="70788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ctr">
                <a:buNone/>
              </a:pPr>
              <a:r>
                <a:rPr lang="zh-CN" altLang="en-US" sz="2000" b="1" dirty="0">
                  <a:solidFill>
                    <a:srgbClr val="000000"/>
                  </a:solidFill>
                  <a:latin typeface="微软雅黑" panose="020B0503020204020204" pitchFamily="34" charset="-122"/>
                  <a:ea typeface="微软雅黑" panose="020B0503020204020204" pitchFamily="34" charset="-122"/>
                </a:rPr>
                <a:t>第三方数据</a:t>
              </a:r>
              <a:br>
                <a:rPr lang="en-US" altLang="zh-CN" sz="2000" b="1" dirty="0">
                  <a:solidFill>
                    <a:srgbClr val="000000"/>
                  </a:solidFill>
                  <a:latin typeface="微软雅黑" panose="020B0503020204020204" pitchFamily="34" charset="-122"/>
                  <a:ea typeface="微软雅黑" panose="020B0503020204020204" pitchFamily="34" charset="-122"/>
                </a:rPr>
              </a:br>
              <a:r>
                <a:rPr lang="zh-CN" altLang="en-US" sz="2000" b="1" dirty="0">
                  <a:solidFill>
                    <a:srgbClr val="000000"/>
                  </a:solidFill>
                  <a:latin typeface="微软雅黑" panose="020B0503020204020204" pitchFamily="34" charset="-122"/>
                  <a:ea typeface="微软雅黑" panose="020B0503020204020204" pitchFamily="34" charset="-122"/>
                </a:rPr>
                <a:t>边际价值</a:t>
              </a:r>
              <a:endParaRPr lang="en-US" sz="2000" b="1" dirty="0">
                <a:solidFill>
                  <a:srgbClr val="000000"/>
                </a:solidFill>
                <a:latin typeface="微软雅黑" panose="020B0503020204020204" pitchFamily="34" charset="-122"/>
                <a:ea typeface="微软雅黑" panose="020B0503020204020204" pitchFamily="34" charset="-122"/>
              </a:endParaRPr>
            </a:p>
          </p:txBody>
        </p:sp>
        <p:cxnSp>
          <p:nvCxnSpPr>
            <p:cNvPr id="4" name="Straight Connector 3"/>
            <p:cNvCxnSpPr/>
            <p:nvPr/>
          </p:nvCxnSpPr>
          <p:spPr bwMode="auto">
            <a:xfrm>
              <a:off x="6514025" y="6045990"/>
              <a:ext cx="198255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5996629" y="5761351"/>
              <a:ext cx="535724" cy="646331"/>
            </a:xfrm>
            <a:prstGeom prst="rect">
              <a:avLst/>
            </a:prstGeom>
          </p:spPr>
          <p:txBody>
            <a:bodyPr wrap="none">
              <a:spAutoFit/>
            </a:bodyPr>
            <a:lstStyle/>
            <a:p>
              <a:pPr>
                <a:buNone/>
              </a:pPr>
              <a:r>
                <a:rPr lang="en-US" altLang="zh-CN" sz="3600" b="1" dirty="0">
                  <a:solidFill>
                    <a:srgbClr val="000000"/>
                  </a:solidFill>
                  <a:latin typeface="微软雅黑" panose="020B0503020204020204" pitchFamily="34" charset="-122"/>
                  <a:ea typeface="微软雅黑" panose="020B0503020204020204" pitchFamily="34" charset="-122"/>
                </a:rPr>
                <a:t>=</a:t>
              </a:r>
              <a:endParaRPr lang="en-US" sz="3200" dirty="0"/>
            </a:p>
          </p:txBody>
        </p:sp>
        <p:sp>
          <p:nvSpPr>
            <p:cNvPr id="40" name="Rectangle 39"/>
            <p:cNvSpPr/>
            <p:nvPr/>
          </p:nvSpPr>
          <p:spPr>
            <a:xfrm>
              <a:off x="6514025" y="6164541"/>
              <a:ext cx="1982558" cy="70788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ctr">
                <a:buNone/>
              </a:pPr>
              <a:r>
                <a:rPr lang="zh-CN" altLang="en-US" sz="2000" b="1" dirty="0">
                  <a:solidFill>
                    <a:srgbClr val="000000"/>
                  </a:solidFill>
                  <a:latin typeface="微软雅黑" panose="020B0503020204020204" pitchFamily="34" charset="-122"/>
                  <a:ea typeface="微软雅黑" panose="020B0503020204020204" pitchFamily="34" charset="-122"/>
                </a:rPr>
                <a:t>使用第三方数据的申请件数</a:t>
              </a:r>
              <a:endParaRPr lang="en-US" sz="2000" b="1" dirty="0">
                <a:solidFill>
                  <a:srgbClr val="000000"/>
                </a:solidFill>
                <a:latin typeface="微软雅黑" panose="020B0503020204020204" pitchFamily="34" charset="-122"/>
                <a:ea typeface="微软雅黑" panose="020B0503020204020204" pitchFamily="34" charset="-122"/>
              </a:endParaRPr>
            </a:p>
          </p:txBody>
        </p:sp>
        <p:sp>
          <p:nvSpPr>
            <p:cNvPr id="44" name="Rectangle 43"/>
            <p:cNvSpPr/>
            <p:nvPr/>
          </p:nvSpPr>
          <p:spPr>
            <a:xfrm>
              <a:off x="1151188" y="5680749"/>
              <a:ext cx="2122127" cy="830997"/>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r">
                <a:buNone/>
              </a:pPr>
              <a:r>
                <a:rPr lang="zh-CN" altLang="en-US" sz="2400" b="1" dirty="0">
                  <a:solidFill>
                    <a:schemeClr val="bg1"/>
                  </a:solidFill>
                  <a:latin typeface="微软雅黑" panose="020B0503020204020204" pitchFamily="34" charset="-122"/>
                  <a:ea typeface="微软雅黑" panose="020B0503020204020204" pitchFamily="34" charset="-122"/>
                </a:rPr>
                <a:t>第三方数据</a:t>
              </a:r>
              <a:br>
                <a:rPr lang="en-US" altLang="zh-CN" sz="2400" b="1" dirty="0">
                  <a:solidFill>
                    <a:schemeClr val="bg1"/>
                  </a:solidFill>
                  <a:latin typeface="微软雅黑" panose="020B0503020204020204" pitchFamily="34" charset="-122"/>
                  <a:ea typeface="微软雅黑" panose="020B0503020204020204" pitchFamily="34" charset="-122"/>
                </a:rPr>
              </a:br>
              <a:r>
                <a:rPr lang="zh-CN" altLang="en-US" sz="2400" b="1" dirty="0">
                  <a:solidFill>
                    <a:schemeClr val="bg1"/>
                  </a:solidFill>
                  <a:latin typeface="微软雅黑" panose="020B0503020204020204" pitchFamily="34" charset="-122"/>
                  <a:ea typeface="微软雅黑" panose="020B0503020204020204" pitchFamily="34" charset="-122"/>
                </a:rPr>
                <a:t>厂商价格 </a:t>
              </a:r>
              <a:endParaRPr lang="en-US" sz="2400" b="1" dirty="0">
                <a:solidFill>
                  <a:schemeClr val="bg1"/>
                </a:solidFill>
                <a:latin typeface="微软雅黑" panose="020B0503020204020204" pitchFamily="34" charset="-122"/>
                <a:ea typeface="微软雅黑" panose="020B0503020204020204" pitchFamily="34" charset="-122"/>
              </a:endParaRPr>
            </a:p>
          </p:txBody>
        </p:sp>
        <p:sp>
          <p:nvSpPr>
            <p:cNvPr id="45" name="Rectangle 44"/>
            <p:cNvSpPr/>
            <p:nvPr/>
          </p:nvSpPr>
          <p:spPr>
            <a:xfrm>
              <a:off x="3332044" y="5848004"/>
              <a:ext cx="720069" cy="584775"/>
            </a:xfrm>
            <a:prstGeom prst="rect">
              <a:avLst/>
            </a:prstGeom>
          </p:spPr>
          <p:txBody>
            <a:bodyPr wrap="none">
              <a:spAutoFit/>
            </a:bodyPr>
            <a:lstStyle/>
            <a:p>
              <a:pPr>
                <a:buNone/>
              </a:pPr>
              <a:r>
                <a:rPr lang="en-US" altLang="zh-CN" sz="3200" b="1" dirty="0">
                  <a:solidFill>
                    <a:srgbClr val="000000"/>
                  </a:solidFill>
                  <a:latin typeface="微软雅黑" panose="020B0503020204020204" pitchFamily="34" charset="-122"/>
                  <a:ea typeface="微软雅黑" panose="020B0503020204020204" pitchFamily="34" charset="-122"/>
                </a:rPr>
                <a:t>VS</a:t>
              </a:r>
              <a:endParaRPr lang="en-US" sz="3200" b="1" dirty="0">
                <a:solidFill>
                  <a:srgbClr val="000000"/>
                </a:solidFill>
                <a:latin typeface="微软雅黑" panose="020B0503020204020204" pitchFamily="34" charset="-122"/>
                <a:ea typeface="微软雅黑" panose="020B0503020204020204" pitchFamily="34" charset="-122"/>
              </a:endParaRPr>
            </a:p>
          </p:txBody>
        </p:sp>
        <p:sp>
          <p:nvSpPr>
            <p:cNvPr id="46" name="Rectangle 45"/>
            <p:cNvSpPr/>
            <p:nvPr/>
          </p:nvSpPr>
          <p:spPr>
            <a:xfrm>
              <a:off x="1124812" y="5569846"/>
              <a:ext cx="633094" cy="1107996"/>
            </a:xfrm>
            <a:prstGeom prst="rect">
              <a:avLst/>
            </a:prstGeom>
          </p:spPr>
          <p:txBody>
            <a:bodyPr wrap="square">
              <a:spAutoFit/>
            </a:bodyPr>
            <a:lstStyle/>
            <a:p>
              <a:pPr>
                <a:buNone/>
              </a:pPr>
              <a:r>
                <a:rPr lang="en-US" sz="6600" b="1" dirty="0">
                  <a:ln w="10160">
                    <a:solidFill>
                      <a:schemeClr val="accent5"/>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rPr>
                <a:t>$</a:t>
              </a:r>
              <a:endParaRPr lang="en-US" sz="1100" b="1" dirty="0">
                <a:ln w="10160">
                  <a:solidFill>
                    <a:schemeClr val="accent5"/>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endParaRPr>
            </a:p>
          </p:txBody>
        </p:sp>
        <p:sp>
          <p:nvSpPr>
            <p:cNvPr id="48" name="Rectangle 47"/>
            <p:cNvSpPr/>
            <p:nvPr/>
          </p:nvSpPr>
          <p:spPr>
            <a:xfrm>
              <a:off x="4053176" y="5583962"/>
              <a:ext cx="633094" cy="1107996"/>
            </a:xfrm>
            <a:prstGeom prst="rect">
              <a:avLst/>
            </a:prstGeom>
          </p:spPr>
          <p:txBody>
            <a:bodyPr wrap="square">
              <a:spAutoFit/>
            </a:bodyPr>
            <a:lstStyle/>
            <a:p>
              <a:pPr>
                <a:buNone/>
              </a:pPr>
              <a:r>
                <a:rPr lang="en-US" sz="6600" b="1" dirty="0">
                  <a:ln w="10160">
                    <a:solidFill>
                      <a:schemeClr val="accent5"/>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rPr>
                <a:t>$</a:t>
              </a:r>
              <a:endParaRPr lang="en-US" sz="1100" b="1" dirty="0">
                <a:ln w="10160">
                  <a:solidFill>
                    <a:schemeClr val="accent5"/>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endParaRPr>
            </a:p>
          </p:txBody>
        </p:sp>
      </p:grpSp>
    </p:spTree>
    <p:extLst>
      <p:ext uri="{BB962C8B-B14F-4D97-AF65-F5344CB8AC3E}">
        <p14:creationId xmlns:p14="http://schemas.microsoft.com/office/powerpoint/2010/main" val="28547801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欺诈业务层面第三方数据逆向定价价格计算实例</a:t>
            </a:r>
          </a:p>
        </p:txBody>
      </p:sp>
      <p:graphicFrame>
        <p:nvGraphicFramePr>
          <p:cNvPr id="6" name="表格 5"/>
          <p:cNvGraphicFramePr>
            <a:graphicFrameLocks noGrp="1"/>
          </p:cNvGraphicFramePr>
          <p:nvPr/>
        </p:nvGraphicFramePr>
        <p:xfrm>
          <a:off x="1873673" y="1190623"/>
          <a:ext cx="8365703" cy="3340380"/>
        </p:xfrm>
        <a:graphic>
          <a:graphicData uri="http://schemas.openxmlformats.org/drawingml/2006/table">
            <a:tbl>
              <a:tblPr/>
              <a:tblGrid>
                <a:gridCol w="2413315">
                  <a:extLst>
                    <a:ext uri="{9D8B030D-6E8A-4147-A177-3AD203B41FA5}">
                      <a16:colId xmlns:a16="http://schemas.microsoft.com/office/drawing/2014/main" val="20000"/>
                    </a:ext>
                  </a:extLst>
                </a:gridCol>
                <a:gridCol w="1440427">
                  <a:extLst>
                    <a:ext uri="{9D8B030D-6E8A-4147-A177-3AD203B41FA5}">
                      <a16:colId xmlns:a16="http://schemas.microsoft.com/office/drawing/2014/main" val="20001"/>
                    </a:ext>
                  </a:extLst>
                </a:gridCol>
                <a:gridCol w="2097918">
                  <a:extLst>
                    <a:ext uri="{9D8B030D-6E8A-4147-A177-3AD203B41FA5}">
                      <a16:colId xmlns:a16="http://schemas.microsoft.com/office/drawing/2014/main" val="20002"/>
                    </a:ext>
                  </a:extLst>
                </a:gridCol>
                <a:gridCol w="2414043">
                  <a:extLst>
                    <a:ext uri="{9D8B030D-6E8A-4147-A177-3AD203B41FA5}">
                      <a16:colId xmlns:a16="http://schemas.microsoft.com/office/drawing/2014/main" val="20003"/>
                    </a:ext>
                  </a:extLst>
                </a:gridCol>
              </a:tblGrid>
              <a:tr h="583144">
                <a:tc>
                  <a:txBody>
                    <a:bodyPr/>
                    <a:lstStyle/>
                    <a:p>
                      <a:pPr algn="ctr" fontAlgn="ctr"/>
                      <a:r>
                        <a:rPr lang="zh-CN" altLang="en-US" sz="1600" b="1" i="0" u="none" strike="noStrike" dirty="0">
                          <a:solidFill>
                            <a:schemeClr val="bg1"/>
                          </a:solidFill>
                          <a:effectLst/>
                          <a:latin typeface="微软雅黑" pitchFamily="34" charset="-122"/>
                          <a:ea typeface="微软雅黑" pitchFamily="34" charset="-122"/>
                        </a:rPr>
                        <a:t>进件渠道</a:t>
                      </a:r>
                    </a:p>
                  </a:txBody>
                  <a:tcPr marL="11283" marR="11283" marT="1128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zh-CN" altLang="en-US" sz="1600" b="1" i="0" u="none" strike="noStrike" dirty="0">
                          <a:solidFill>
                            <a:schemeClr val="bg1"/>
                          </a:solidFill>
                          <a:effectLst/>
                          <a:latin typeface="微软雅黑" pitchFamily="34" charset="-122"/>
                          <a:ea typeface="微软雅黑" pitchFamily="34" charset="-122"/>
                        </a:rPr>
                        <a:t>人工处理件数</a:t>
                      </a:r>
                    </a:p>
                  </a:txBody>
                  <a:tcPr marL="11283" marR="11283" marT="1128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zh-CN" altLang="en-US" sz="1600" b="1" i="0" u="none" strike="noStrike" dirty="0">
                          <a:solidFill>
                            <a:schemeClr val="bg1"/>
                          </a:solidFill>
                          <a:effectLst/>
                          <a:latin typeface="微软雅黑" pitchFamily="34" charset="-122"/>
                          <a:ea typeface="微软雅黑" pitchFamily="34" charset="-122"/>
                        </a:rPr>
                        <a:t>黄页、网通数据价值</a:t>
                      </a:r>
                      <a:br>
                        <a:rPr lang="zh-CN" altLang="en-US" sz="1600" b="1" i="0" u="none" strike="noStrike" dirty="0">
                          <a:solidFill>
                            <a:schemeClr val="bg1"/>
                          </a:solidFill>
                          <a:effectLst/>
                          <a:latin typeface="微软雅黑" pitchFamily="34" charset="-122"/>
                          <a:ea typeface="微软雅黑" pitchFamily="34" charset="-122"/>
                        </a:rPr>
                      </a:br>
                      <a:r>
                        <a:rPr lang="en-US" altLang="zh-CN" sz="1600" b="1" i="0" u="none" strike="noStrike" dirty="0">
                          <a:solidFill>
                            <a:schemeClr val="bg1"/>
                          </a:solidFill>
                          <a:effectLst/>
                          <a:latin typeface="微软雅黑" pitchFamily="34" charset="-122"/>
                          <a:ea typeface="微软雅黑" pitchFamily="34" charset="-122"/>
                        </a:rPr>
                        <a:t>(</a:t>
                      </a:r>
                      <a:r>
                        <a:rPr lang="zh-CN" altLang="en-US" sz="1600" b="1" i="0" u="none" strike="noStrike" dirty="0">
                          <a:solidFill>
                            <a:schemeClr val="bg1"/>
                          </a:solidFill>
                          <a:effectLst/>
                          <a:latin typeface="微软雅黑" pitchFamily="34" charset="-122"/>
                          <a:ea typeface="微软雅黑" pitchFamily="34" charset="-122"/>
                        </a:rPr>
                        <a:t>成本</a:t>
                      </a:r>
                      <a:r>
                        <a:rPr lang="en-US" altLang="zh-CN" sz="1600" b="1" i="0" u="none" strike="noStrike" dirty="0">
                          <a:solidFill>
                            <a:schemeClr val="bg1"/>
                          </a:solidFill>
                          <a:effectLst/>
                          <a:latin typeface="微软雅黑" pitchFamily="34" charset="-122"/>
                          <a:ea typeface="微软雅黑" pitchFamily="34" charset="-122"/>
                        </a:rPr>
                        <a:t>2.05</a:t>
                      </a:r>
                      <a:r>
                        <a:rPr lang="zh-CN" altLang="en-US" sz="1600" b="1" i="0" u="none" strike="noStrike" dirty="0">
                          <a:solidFill>
                            <a:schemeClr val="bg1"/>
                          </a:solidFill>
                          <a:effectLst/>
                          <a:latin typeface="微软雅黑" pitchFamily="34" charset="-122"/>
                          <a:ea typeface="微软雅黑" pitchFamily="34" charset="-122"/>
                        </a:rPr>
                        <a:t>元</a:t>
                      </a:r>
                      <a:r>
                        <a:rPr lang="en-US" altLang="zh-CN" sz="1600" b="1" i="0" u="none" strike="noStrike" dirty="0">
                          <a:solidFill>
                            <a:schemeClr val="bg1"/>
                          </a:solidFill>
                          <a:effectLst/>
                          <a:latin typeface="微软雅黑" pitchFamily="34" charset="-122"/>
                          <a:ea typeface="微软雅黑" pitchFamily="34" charset="-122"/>
                        </a:rPr>
                        <a:t>/</a:t>
                      </a:r>
                      <a:r>
                        <a:rPr lang="zh-CN" altLang="en-US" sz="1600" b="1" i="0" u="none" strike="noStrike" dirty="0">
                          <a:solidFill>
                            <a:schemeClr val="bg1"/>
                          </a:solidFill>
                          <a:effectLst/>
                          <a:latin typeface="微软雅黑" pitchFamily="34" charset="-122"/>
                          <a:ea typeface="微软雅黑" pitchFamily="34" charset="-122"/>
                        </a:rPr>
                        <a:t>件</a:t>
                      </a:r>
                      <a:r>
                        <a:rPr lang="en-US" altLang="zh-CN" sz="1600" b="1" i="0" u="none" strike="noStrike" dirty="0">
                          <a:solidFill>
                            <a:schemeClr val="bg1"/>
                          </a:solidFill>
                          <a:effectLst/>
                          <a:latin typeface="微软雅黑" pitchFamily="34" charset="-122"/>
                          <a:ea typeface="微软雅黑" pitchFamily="34" charset="-122"/>
                        </a:rPr>
                        <a:t>)</a:t>
                      </a:r>
                    </a:p>
                  </a:txBody>
                  <a:tcPr marL="11283" marR="11283" marT="1128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zh-CN" altLang="en-US" sz="1600" b="1" i="0" u="none" strike="noStrike" dirty="0">
                          <a:solidFill>
                            <a:schemeClr val="bg1"/>
                          </a:solidFill>
                          <a:effectLst/>
                          <a:latin typeface="微软雅黑" pitchFamily="34" charset="-122"/>
                          <a:ea typeface="微软雅黑" pitchFamily="34" charset="-122"/>
                        </a:rPr>
                        <a:t>芝麻信用评分数据价值</a:t>
                      </a:r>
                      <a:br>
                        <a:rPr lang="zh-CN" altLang="en-US" sz="1600" b="1" i="0" u="none" strike="noStrike" dirty="0">
                          <a:solidFill>
                            <a:schemeClr val="bg1"/>
                          </a:solidFill>
                          <a:effectLst/>
                          <a:latin typeface="微软雅黑" pitchFamily="34" charset="-122"/>
                          <a:ea typeface="微软雅黑" pitchFamily="34" charset="-122"/>
                        </a:rPr>
                      </a:br>
                      <a:r>
                        <a:rPr lang="en-US" altLang="zh-CN" sz="1600" b="1" i="0" u="none" strike="noStrike" dirty="0">
                          <a:solidFill>
                            <a:schemeClr val="bg1"/>
                          </a:solidFill>
                          <a:effectLst/>
                          <a:latin typeface="微软雅黑" pitchFamily="34" charset="-122"/>
                          <a:ea typeface="微软雅黑" pitchFamily="34" charset="-122"/>
                        </a:rPr>
                        <a:t>(</a:t>
                      </a:r>
                      <a:r>
                        <a:rPr lang="zh-CN" altLang="en-US" sz="1600" b="1" i="0" u="none" strike="noStrike" dirty="0">
                          <a:solidFill>
                            <a:schemeClr val="bg1"/>
                          </a:solidFill>
                          <a:effectLst/>
                          <a:latin typeface="微软雅黑" pitchFamily="34" charset="-122"/>
                          <a:ea typeface="微软雅黑" pitchFamily="34" charset="-122"/>
                        </a:rPr>
                        <a:t>成本</a:t>
                      </a:r>
                      <a:r>
                        <a:rPr lang="en-US" altLang="zh-CN" sz="1600" b="1" i="0" u="none" strike="noStrike" dirty="0">
                          <a:solidFill>
                            <a:schemeClr val="bg1"/>
                          </a:solidFill>
                          <a:effectLst/>
                          <a:latin typeface="微软雅黑" pitchFamily="34" charset="-122"/>
                          <a:ea typeface="微软雅黑" pitchFamily="34" charset="-122"/>
                        </a:rPr>
                        <a:t>0.01</a:t>
                      </a:r>
                      <a:r>
                        <a:rPr lang="zh-CN" altLang="en-US" sz="1600" b="1" i="0" u="none" strike="noStrike" dirty="0">
                          <a:solidFill>
                            <a:schemeClr val="bg1"/>
                          </a:solidFill>
                          <a:effectLst/>
                          <a:latin typeface="微软雅黑" pitchFamily="34" charset="-122"/>
                          <a:ea typeface="微软雅黑" pitchFamily="34" charset="-122"/>
                        </a:rPr>
                        <a:t>元</a:t>
                      </a:r>
                      <a:r>
                        <a:rPr lang="en-US" altLang="zh-CN" sz="1600" b="1" i="0" u="none" strike="noStrike" dirty="0">
                          <a:solidFill>
                            <a:schemeClr val="bg1"/>
                          </a:solidFill>
                          <a:effectLst/>
                          <a:latin typeface="微软雅黑" pitchFamily="34" charset="-122"/>
                          <a:ea typeface="微软雅黑" pitchFamily="34" charset="-122"/>
                        </a:rPr>
                        <a:t>/</a:t>
                      </a:r>
                      <a:r>
                        <a:rPr lang="zh-CN" altLang="en-US" sz="1600" b="1" i="0" u="none" strike="noStrike" dirty="0">
                          <a:solidFill>
                            <a:schemeClr val="bg1"/>
                          </a:solidFill>
                          <a:effectLst/>
                          <a:latin typeface="微软雅黑" pitchFamily="34" charset="-122"/>
                          <a:ea typeface="微软雅黑" pitchFamily="34" charset="-122"/>
                        </a:rPr>
                        <a:t>件</a:t>
                      </a:r>
                      <a:r>
                        <a:rPr lang="en-US" altLang="zh-CN" sz="1600" b="1" i="0" u="none" strike="noStrike" dirty="0">
                          <a:solidFill>
                            <a:schemeClr val="bg1"/>
                          </a:solidFill>
                          <a:effectLst/>
                          <a:latin typeface="微软雅黑" pitchFamily="34" charset="-122"/>
                          <a:ea typeface="微软雅黑" pitchFamily="34" charset="-122"/>
                        </a:rPr>
                        <a:t>)</a:t>
                      </a:r>
                    </a:p>
                  </a:txBody>
                  <a:tcPr marL="11283" marR="11283" marT="1128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455555">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普通线下申请</a:t>
                      </a:r>
                    </a:p>
                  </a:txBody>
                  <a:tcPr marL="11283" marR="11283" marT="11283"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r" fontAlgn="ctr"/>
                      <a:r>
                        <a:rPr lang="en-US" altLang="zh-CN" sz="1400" b="0" i="0" u="none" strike="noStrike" dirty="0">
                          <a:solidFill>
                            <a:srgbClr val="000000"/>
                          </a:solidFill>
                          <a:effectLst/>
                          <a:latin typeface="Calibri"/>
                        </a:rPr>
                        <a:t>48,583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r" fontAlgn="ctr"/>
                      <a:r>
                        <a:rPr lang="zh-CN" altLang="en-US" sz="1400" b="0" i="0" u="none" strike="noStrike" dirty="0">
                          <a:solidFill>
                            <a:srgbClr val="000000"/>
                          </a:solidFill>
                          <a:effectLst/>
                          <a:latin typeface="Calibri"/>
                        </a:rPr>
                        <a:t>                                         </a:t>
                      </a:r>
                      <a:r>
                        <a:rPr lang="en-US" altLang="zh-CN" sz="1400" b="0" i="0" u="none" strike="noStrike" dirty="0">
                          <a:solidFill>
                            <a:srgbClr val="000000"/>
                          </a:solidFill>
                          <a:effectLst/>
                          <a:latin typeface="Calibri"/>
                        </a:rPr>
                        <a:t>1.76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2000" b="1" i="0" u="none" strike="noStrike" kern="1200" dirty="0">
                          <a:solidFill>
                            <a:srgbClr val="00B050"/>
                          </a:solidFill>
                          <a:effectLst/>
                          <a:latin typeface="Calibri"/>
                          <a:ea typeface="+mn-ea"/>
                          <a:cs typeface="+mn-cs"/>
                        </a:rPr>
                        <a:t>3.32</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5555">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线上外部商户合作获客</a:t>
                      </a:r>
                    </a:p>
                  </a:txBody>
                  <a:tcPr marL="11283" marR="11283" marT="11283"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r" fontAlgn="ctr"/>
                      <a:r>
                        <a:rPr lang="en-US" altLang="zh-CN" sz="1400" b="0" i="0" u="none" strike="noStrike" dirty="0">
                          <a:solidFill>
                            <a:srgbClr val="000000"/>
                          </a:solidFill>
                          <a:effectLst/>
                          <a:latin typeface="Calibri"/>
                        </a:rPr>
                        <a:t>114,097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r" fontAlgn="ctr"/>
                      <a:r>
                        <a:rPr lang="en-US" altLang="zh-CN" sz="2000" b="1" i="0" u="none" strike="noStrike" dirty="0">
                          <a:solidFill>
                            <a:srgbClr val="00B050"/>
                          </a:solidFill>
                          <a:effectLst/>
                          <a:latin typeface="Calibri"/>
                        </a:rPr>
                        <a:t>14.23</a:t>
                      </a:r>
                      <a:r>
                        <a:rPr lang="en-US" altLang="zh-CN" sz="1400" b="1" i="0" u="none" strike="noStrike" dirty="0">
                          <a:solidFill>
                            <a:srgbClr val="00B050"/>
                          </a:solidFill>
                          <a:effectLst/>
                          <a:latin typeface="Calibri"/>
                        </a:rPr>
                        <a:t>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zh-CN" altLang="en-US" sz="2000" b="1" i="0" u="none" strike="noStrike" kern="1200" dirty="0">
                          <a:solidFill>
                            <a:srgbClr val="00B050"/>
                          </a:solidFill>
                          <a:effectLst/>
                          <a:latin typeface="Calibri"/>
                          <a:ea typeface="+mn-ea"/>
                          <a:cs typeface="+mn-cs"/>
                        </a:rPr>
                        <a:t>         </a:t>
                      </a:r>
                      <a:r>
                        <a:rPr lang="en-US" altLang="zh-CN" sz="2000" b="1" i="0" u="none" strike="noStrike" kern="1200" dirty="0">
                          <a:solidFill>
                            <a:srgbClr val="00B050"/>
                          </a:solidFill>
                          <a:effectLst/>
                          <a:latin typeface="Calibri"/>
                          <a:ea typeface="+mn-ea"/>
                          <a:cs typeface="+mn-cs"/>
                        </a:rPr>
                        <a:t>16.63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55555">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线上</a:t>
                      </a:r>
                      <a:r>
                        <a:rPr lang="en-US" altLang="zh-CN" sz="1400" b="1" i="0" u="none" strike="noStrike" dirty="0">
                          <a:solidFill>
                            <a:srgbClr val="000000"/>
                          </a:solidFill>
                          <a:effectLst/>
                          <a:latin typeface="微软雅黑" pitchFamily="34" charset="-122"/>
                          <a:ea typeface="微软雅黑" pitchFamily="34" charset="-122"/>
                        </a:rPr>
                        <a:t>PC</a:t>
                      </a:r>
                      <a:r>
                        <a:rPr lang="zh-CN" altLang="en-US" sz="1400" b="1" i="0" u="none" strike="noStrike" dirty="0">
                          <a:solidFill>
                            <a:srgbClr val="000000"/>
                          </a:solidFill>
                          <a:effectLst/>
                          <a:latin typeface="微软雅黑" pitchFamily="34" charset="-122"/>
                          <a:ea typeface="微软雅黑" pitchFamily="34" charset="-122"/>
                        </a:rPr>
                        <a:t>填表进件</a:t>
                      </a:r>
                    </a:p>
                  </a:txBody>
                  <a:tcPr marL="11283" marR="11283" marT="11283"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r" fontAlgn="ctr"/>
                      <a:r>
                        <a:rPr lang="en-US" altLang="zh-CN" sz="1400" b="0" i="0" u="none" strike="noStrike" dirty="0">
                          <a:solidFill>
                            <a:srgbClr val="000000"/>
                          </a:solidFill>
                          <a:effectLst/>
                          <a:latin typeface="Calibri"/>
                        </a:rPr>
                        <a:t>19,503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r" fontAlgn="ctr"/>
                      <a:r>
                        <a:rPr lang="zh-CN" altLang="en-US" sz="1400" b="0" i="0" u="none" strike="noStrike" dirty="0">
                          <a:solidFill>
                            <a:srgbClr val="000000"/>
                          </a:solidFill>
                          <a:effectLst/>
                          <a:latin typeface="Calibri"/>
                        </a:rPr>
                        <a:t>                                           </a:t>
                      </a:r>
                      <a:r>
                        <a:rPr lang="en-US" altLang="zh-CN" sz="1400" b="0" i="0" u="none" strike="noStrike" dirty="0">
                          <a:solidFill>
                            <a:srgbClr val="000000"/>
                          </a:solidFill>
                          <a:effectLst/>
                          <a:latin typeface="Calibri"/>
                        </a:rPr>
                        <a:t>1.76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2000" b="1" i="0" u="none" strike="noStrike" kern="1200" dirty="0">
                          <a:solidFill>
                            <a:srgbClr val="00B050"/>
                          </a:solidFill>
                          <a:effectLst/>
                          <a:latin typeface="Calibri"/>
                          <a:ea typeface="+mn-ea"/>
                          <a:cs typeface="+mn-cs"/>
                        </a:rPr>
                        <a:t>3.94</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79461">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线上移动端渠道</a:t>
                      </a:r>
                      <a:r>
                        <a:rPr lang="en-US" altLang="zh-CN" sz="1400" b="1" i="0" u="none" strike="noStrike" dirty="0">
                          <a:solidFill>
                            <a:srgbClr val="000000"/>
                          </a:solidFill>
                          <a:effectLst/>
                          <a:latin typeface="微软雅黑" pitchFamily="34" charset="-122"/>
                          <a:ea typeface="微软雅黑" pitchFamily="34" charset="-122"/>
                        </a:rPr>
                        <a:t>WAP</a:t>
                      </a:r>
                      <a:r>
                        <a:rPr lang="zh-CN" altLang="en-US" sz="1400" b="1" i="0" u="none" strike="noStrike" dirty="0">
                          <a:solidFill>
                            <a:srgbClr val="000000"/>
                          </a:solidFill>
                          <a:effectLst/>
                          <a:latin typeface="微软雅黑" pitchFamily="34" charset="-122"/>
                          <a:ea typeface="微软雅黑" pitchFamily="34" charset="-122"/>
                        </a:rPr>
                        <a:t>进件</a:t>
                      </a:r>
                    </a:p>
                  </a:txBody>
                  <a:tcPr marL="11283" marR="11283" marT="11283"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r" fontAlgn="ctr"/>
                      <a:r>
                        <a:rPr lang="en-US" altLang="zh-CN" sz="1400" b="0" i="0" u="none" strike="noStrike" dirty="0">
                          <a:solidFill>
                            <a:srgbClr val="000000"/>
                          </a:solidFill>
                          <a:effectLst/>
                          <a:latin typeface="Calibri"/>
                        </a:rPr>
                        <a:t>42,189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r" fontAlgn="ctr"/>
                      <a:r>
                        <a:rPr lang="zh-CN" altLang="en-US" sz="2000" b="1" i="0" u="none" strike="noStrike" kern="1200" dirty="0">
                          <a:solidFill>
                            <a:srgbClr val="00B050"/>
                          </a:solidFill>
                          <a:effectLst/>
                          <a:latin typeface="Calibri"/>
                          <a:ea typeface="+mn-ea"/>
                          <a:cs typeface="+mn-cs"/>
                        </a:rPr>
                        <a:t>               </a:t>
                      </a:r>
                      <a:r>
                        <a:rPr lang="en-US" altLang="zh-CN" sz="2000" b="1" i="0" u="none" strike="noStrike" kern="1200" dirty="0">
                          <a:solidFill>
                            <a:srgbClr val="00B050"/>
                          </a:solidFill>
                          <a:effectLst/>
                          <a:latin typeface="Calibri"/>
                          <a:ea typeface="+mn-ea"/>
                          <a:cs typeface="+mn-cs"/>
                        </a:rPr>
                        <a:t>2.21</a:t>
                      </a:r>
                      <a:r>
                        <a:rPr lang="en-US" altLang="zh-CN" sz="1400" b="0" i="0" u="none" strike="noStrike" dirty="0">
                          <a:solidFill>
                            <a:srgbClr val="000000"/>
                          </a:solidFill>
                          <a:effectLst/>
                          <a:latin typeface="Calibri"/>
                        </a:rPr>
                        <a:t>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zh-CN" sz="2000" b="1" i="0" u="none" strike="noStrike" kern="1200" dirty="0">
                          <a:solidFill>
                            <a:srgbClr val="00B050"/>
                          </a:solidFill>
                          <a:effectLst/>
                          <a:latin typeface="Calibri"/>
                          <a:ea typeface="+mn-ea"/>
                          <a:cs typeface="+mn-cs"/>
                        </a:rPr>
                        <a:t>4.07</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55555">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线上移动端渠道微信进件</a:t>
                      </a:r>
                    </a:p>
                  </a:txBody>
                  <a:tcPr marL="11283" marR="11283" marT="11283"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altLang="zh-CN" sz="1400" b="0" i="0" u="none" strike="noStrike" dirty="0">
                          <a:solidFill>
                            <a:srgbClr val="000000"/>
                          </a:solidFill>
                          <a:effectLst/>
                          <a:latin typeface="Calibri"/>
                        </a:rPr>
                        <a:t>20,230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zh-CN" altLang="en-US" sz="1400" b="0" i="0" u="none" strike="noStrike" dirty="0">
                          <a:solidFill>
                            <a:srgbClr val="000000"/>
                          </a:solidFill>
                          <a:effectLst/>
                          <a:latin typeface="Calibri"/>
                        </a:rPr>
                        <a:t>                                            </a:t>
                      </a:r>
                      <a:r>
                        <a:rPr lang="en-US" altLang="zh-CN" sz="1400" b="0" i="0" u="none" strike="noStrike" dirty="0">
                          <a:solidFill>
                            <a:srgbClr val="000000"/>
                          </a:solidFill>
                          <a:effectLst/>
                          <a:latin typeface="Calibri"/>
                        </a:rPr>
                        <a:t>1.13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ctr"/>
                      <a:r>
                        <a:rPr lang="en-US" altLang="zh-CN" sz="2000" b="1" i="0" u="none" strike="noStrike" kern="1200" dirty="0">
                          <a:solidFill>
                            <a:srgbClr val="00B050"/>
                          </a:solidFill>
                          <a:effectLst/>
                          <a:latin typeface="Calibri"/>
                          <a:ea typeface="+mn-ea"/>
                          <a:cs typeface="+mn-cs"/>
                        </a:rPr>
                        <a:t>3.08</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55555">
                <a:tc>
                  <a:txBody>
                    <a:bodyPr/>
                    <a:lstStyle/>
                    <a:p>
                      <a:pPr algn="ctr" fontAlgn="ctr"/>
                      <a:r>
                        <a:rPr lang="zh-CN" altLang="en-US" sz="1400" b="1" i="0" u="none" strike="noStrike" dirty="0">
                          <a:solidFill>
                            <a:srgbClr val="000000"/>
                          </a:solidFill>
                          <a:effectLst/>
                          <a:latin typeface="微软雅黑" pitchFamily="34" charset="-122"/>
                          <a:ea typeface="微软雅黑" pitchFamily="34" charset="-122"/>
                        </a:rPr>
                        <a:t>总计</a:t>
                      </a:r>
                    </a:p>
                  </a:txBody>
                  <a:tcPr marL="11283" marR="11283" marT="11283"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r" fontAlgn="ctr"/>
                      <a:r>
                        <a:rPr lang="en-US" altLang="zh-CN" sz="1400" b="1" i="0" u="none" strike="noStrike" dirty="0">
                          <a:solidFill>
                            <a:srgbClr val="000000"/>
                          </a:solidFill>
                          <a:effectLst/>
                          <a:latin typeface="Calibri"/>
                        </a:rPr>
                        <a:t>244,602</a:t>
                      </a:r>
                      <a:r>
                        <a:rPr lang="en-US" altLang="zh-CN" sz="1400" b="0" i="0" u="none" strike="noStrike" dirty="0">
                          <a:solidFill>
                            <a:srgbClr val="000000"/>
                          </a:solidFill>
                          <a:effectLst/>
                          <a:latin typeface="Calibri"/>
                        </a:rPr>
                        <a:t>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r" fontAlgn="ctr"/>
                      <a:r>
                        <a:rPr lang="en-US" altLang="zh-CN" sz="2000" b="1" i="0" u="none" strike="noStrike" kern="1200" dirty="0">
                          <a:solidFill>
                            <a:srgbClr val="00B050"/>
                          </a:solidFill>
                          <a:effectLst/>
                          <a:latin typeface="Calibri"/>
                          <a:ea typeface="+mn-ea"/>
                          <a:cs typeface="+mn-cs"/>
                        </a:rPr>
                        <a:t>7.60 </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r" fontAlgn="ctr"/>
                      <a:r>
                        <a:rPr lang="zh-CN" altLang="en-US" sz="2000" b="1" i="0" u="none" strike="noStrike" kern="1200" dirty="0">
                          <a:solidFill>
                            <a:srgbClr val="00B050"/>
                          </a:solidFill>
                          <a:effectLst/>
                          <a:latin typeface="Calibri"/>
                          <a:ea typeface="+mn-ea"/>
                          <a:cs typeface="+mn-cs"/>
                        </a:rPr>
                        <a:t>                 </a:t>
                      </a:r>
                      <a:r>
                        <a:rPr lang="en-US" altLang="zh-CN" sz="2000" b="1" i="0" u="none" strike="noStrike" kern="1200" dirty="0">
                          <a:solidFill>
                            <a:srgbClr val="00B050"/>
                          </a:solidFill>
                          <a:effectLst/>
                          <a:latin typeface="Calibri"/>
                          <a:ea typeface="+mn-ea"/>
                          <a:cs typeface="+mn-cs"/>
                        </a:rPr>
                        <a:t>9.69</a:t>
                      </a:r>
                    </a:p>
                  </a:txBody>
                  <a:tcPr marL="11283" marR="11283" marT="11283"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graphicFrame>
        <p:nvGraphicFramePr>
          <p:cNvPr id="11" name="表格 10"/>
          <p:cNvGraphicFramePr>
            <a:graphicFrameLocks noGrp="1"/>
          </p:cNvGraphicFramePr>
          <p:nvPr/>
        </p:nvGraphicFramePr>
        <p:xfrm>
          <a:off x="1905000" y="5010934"/>
          <a:ext cx="4019549" cy="1280245"/>
        </p:xfrm>
        <a:graphic>
          <a:graphicData uri="http://schemas.openxmlformats.org/drawingml/2006/table">
            <a:tbl>
              <a:tblPr/>
              <a:tblGrid>
                <a:gridCol w="1291456">
                  <a:extLst>
                    <a:ext uri="{9D8B030D-6E8A-4147-A177-3AD203B41FA5}">
                      <a16:colId xmlns:a16="http://schemas.microsoft.com/office/drawing/2014/main" val="20000"/>
                    </a:ext>
                  </a:extLst>
                </a:gridCol>
                <a:gridCol w="2728093">
                  <a:extLst>
                    <a:ext uri="{9D8B030D-6E8A-4147-A177-3AD203B41FA5}">
                      <a16:colId xmlns:a16="http://schemas.microsoft.com/office/drawing/2014/main" val="20001"/>
                    </a:ext>
                  </a:extLst>
                </a:gridCol>
              </a:tblGrid>
              <a:tr h="245137">
                <a:tc>
                  <a:txBody>
                    <a:bodyPr/>
                    <a:lstStyle/>
                    <a:p>
                      <a:pPr algn="ctr" fontAlgn="ctr"/>
                      <a:r>
                        <a:rPr lang="zh-CN" altLang="en-US" sz="1400" b="1" i="0" u="none" strike="noStrike" dirty="0">
                          <a:solidFill>
                            <a:schemeClr val="bg1"/>
                          </a:solidFill>
                          <a:effectLst/>
                          <a:latin typeface="微软雅黑" pitchFamily="34" charset="-122"/>
                          <a:ea typeface="微软雅黑" pitchFamily="34" charset="-122"/>
                        </a:rPr>
                        <a:t>第三方数据源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zh-CN" altLang="en-US" sz="1400" b="1" i="0" u="none" strike="noStrike" dirty="0">
                          <a:solidFill>
                            <a:schemeClr val="bg1"/>
                          </a:solidFill>
                          <a:effectLst/>
                          <a:latin typeface="微软雅黑" pitchFamily="34" charset="-122"/>
                          <a:ea typeface="微软雅黑" pitchFamily="34" charset="-122"/>
                        </a:rPr>
                        <a:t>触发规则列表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209518">
                <a:tc rowSpan="2">
                  <a:txBody>
                    <a:bodyPr/>
                    <a:lstStyle/>
                    <a:p>
                      <a:pPr algn="ctr" fontAlgn="ctr"/>
                      <a:r>
                        <a:rPr lang="zh-CN" altLang="en-US" sz="1400" b="0" i="0" u="none" strike="noStrike" dirty="0">
                          <a:solidFill>
                            <a:srgbClr val="000000"/>
                          </a:solidFill>
                          <a:effectLst/>
                          <a:latin typeface="微软雅黑" pitchFamily="34" charset="-122"/>
                          <a:ea typeface="微软雅黑" pitchFamily="34" charset="-122"/>
                        </a:rPr>
                        <a:t>黄页、网通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T15, T16, T18, 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72457">
                <a:tc vMerge="1">
                  <a:txBody>
                    <a:bodyPr/>
                    <a:lstStyle/>
                    <a:p>
                      <a:endParaRPr lang="zh-CN" altLang="en-US"/>
                    </a:p>
                  </a:txBody>
                  <a:tcPr/>
                </a:tc>
                <a:tc>
                  <a:txBody>
                    <a:bodyPr/>
                    <a:lstStyle/>
                    <a:p>
                      <a:pPr algn="ctr" fontAlgn="ctr"/>
                      <a:r>
                        <a:rPr lang="en-US" sz="1400" b="0" i="0" u="none" strike="noStrike" dirty="0">
                          <a:solidFill>
                            <a:srgbClr val="000000"/>
                          </a:solidFill>
                          <a:effectLst/>
                          <a:latin typeface="Calibri"/>
                        </a:rPr>
                        <a:t>Y14, Y15, Y33, Y38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7535">
                <a:tc rowSpan="2">
                  <a:txBody>
                    <a:bodyPr/>
                    <a:lstStyle/>
                    <a:p>
                      <a:pPr algn="ctr" fontAlgn="ctr"/>
                      <a:r>
                        <a:rPr lang="en-US" sz="1400" b="0" i="0" u="none" strike="noStrike" dirty="0">
                          <a:solidFill>
                            <a:srgbClr val="000000"/>
                          </a:solidFill>
                          <a:effectLst/>
                          <a:latin typeface="Calibri"/>
                        </a:rPr>
                        <a:t>IVS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Y15, Y18, Y19,</a:t>
                      </a:r>
                      <a:r>
                        <a:rPr lang="en-US" sz="1400" b="0" i="0" u="none" strike="noStrike" baseline="0" dirty="0">
                          <a:solidFill>
                            <a:srgbClr val="000000"/>
                          </a:solidFill>
                          <a:effectLst/>
                          <a:latin typeface="Calibri"/>
                        </a:rPr>
                        <a:t> </a:t>
                      </a:r>
                      <a:r>
                        <a:rPr lang="en-US" sz="1400" b="0" i="0" u="none" strike="noStrike" dirty="0">
                          <a:solidFill>
                            <a:srgbClr val="000000"/>
                          </a:solidFill>
                          <a:effectLst/>
                          <a:latin typeface="Calibri"/>
                        </a:rPr>
                        <a:t>Y33, Y38, Y79, Y98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92231">
                <a:tc vMerge="1">
                  <a:txBody>
                    <a:bodyPr/>
                    <a:lstStyle/>
                    <a:p>
                      <a:endParaRPr lang="zh-CN" altLang="en-US"/>
                    </a:p>
                  </a:txBody>
                  <a:tcPr/>
                </a:tc>
                <a:tc>
                  <a:txBody>
                    <a:bodyPr/>
                    <a:lstStyle/>
                    <a:p>
                      <a:pPr algn="ctr" fontAlgn="ctr"/>
                      <a:r>
                        <a:rPr lang="en-US" sz="1400" b="0" i="0" u="none" strike="noStrike" dirty="0">
                          <a:solidFill>
                            <a:srgbClr val="000000"/>
                          </a:solidFill>
                          <a:effectLst/>
                          <a:latin typeface="Calibri"/>
                        </a:rPr>
                        <a:t>T03,T05,T06,T07,YT3,YT5,YT6,YT7,E08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 name="TextBox 11"/>
          <p:cNvSpPr txBox="1"/>
          <p:nvPr/>
        </p:nvSpPr>
        <p:spPr>
          <a:xfrm>
            <a:off x="5999964" y="5193384"/>
            <a:ext cx="4743451" cy="954107"/>
          </a:xfrm>
          <a:prstGeom prst="rect">
            <a:avLst/>
          </a:prstGeom>
          <a:noFill/>
        </p:spPr>
        <p:txBody>
          <a:bodyPr wrap="square" rtlCol="0">
            <a:spAutoFit/>
          </a:bodyPr>
          <a:lstStyle/>
          <a:p>
            <a:pPr>
              <a:buNone/>
            </a:pPr>
            <a:r>
              <a:rPr lang="zh-CN" altLang="en-US" sz="2000" b="1" dirty="0">
                <a:solidFill>
                  <a:srgbClr val="000000"/>
                </a:solidFill>
                <a:latin typeface="微软雅黑" pitchFamily="34" charset="-122"/>
                <a:ea typeface="微软雅黑" pitchFamily="34" charset="-122"/>
              </a:rPr>
              <a:t>说明：</a:t>
            </a:r>
            <a:endParaRPr lang="en-US" altLang="zh-CN" sz="2000" b="1" dirty="0">
              <a:solidFill>
                <a:srgbClr val="000000"/>
              </a:solidFill>
              <a:latin typeface="微软雅黑" pitchFamily="34" charset="-122"/>
              <a:ea typeface="微软雅黑" pitchFamily="34" charset="-122"/>
            </a:endParaRPr>
          </a:p>
          <a:p>
            <a:pPr>
              <a:buNone/>
            </a:pPr>
            <a:r>
              <a:rPr lang="en-US" altLang="zh-CN" sz="1200" dirty="0">
                <a:solidFill>
                  <a:srgbClr val="000000"/>
                </a:solidFill>
                <a:latin typeface="微软雅黑" pitchFamily="34" charset="-122"/>
                <a:ea typeface="微软雅黑" pitchFamily="34" charset="-122"/>
              </a:rPr>
              <a:t>1</a:t>
            </a:r>
            <a:r>
              <a:rPr lang="zh-CN" altLang="en-US" sz="1200" dirty="0">
                <a:solidFill>
                  <a:srgbClr val="000000"/>
                </a:solidFill>
                <a:latin typeface="微软雅黑" pitchFamily="34" charset="-122"/>
                <a:ea typeface="微软雅黑" pitchFamily="34" charset="-122"/>
              </a:rPr>
              <a:t>、数据结果基于</a:t>
            </a:r>
            <a:r>
              <a:rPr lang="en-US" altLang="zh-CN" sz="1200" dirty="0">
                <a:solidFill>
                  <a:srgbClr val="000000"/>
                </a:solidFill>
                <a:latin typeface="微软雅黑" pitchFamily="34" charset="-122"/>
                <a:ea typeface="微软雅黑" pitchFamily="34" charset="-122"/>
              </a:rPr>
              <a:t>2016</a:t>
            </a:r>
            <a:r>
              <a:rPr lang="zh-CN" altLang="en-US" sz="1200" dirty="0">
                <a:solidFill>
                  <a:srgbClr val="000000"/>
                </a:solidFill>
                <a:latin typeface="微软雅黑" pitchFamily="34" charset="-122"/>
                <a:ea typeface="微软雅黑" pitchFamily="34" charset="-122"/>
              </a:rPr>
              <a:t>年</a:t>
            </a:r>
            <a:r>
              <a:rPr lang="en-US" altLang="zh-CN" sz="1200" dirty="0">
                <a:solidFill>
                  <a:srgbClr val="000000"/>
                </a:solidFill>
                <a:latin typeface="微软雅黑" pitchFamily="34" charset="-122"/>
                <a:ea typeface="微软雅黑" pitchFamily="34" charset="-122"/>
              </a:rPr>
              <a:t>5</a:t>
            </a:r>
            <a:r>
              <a:rPr lang="zh-CN" altLang="en-US" sz="1200" dirty="0">
                <a:solidFill>
                  <a:srgbClr val="000000"/>
                </a:solidFill>
                <a:latin typeface="微软雅黑" pitchFamily="34" charset="-122"/>
                <a:ea typeface="微软雅黑" pitchFamily="34" charset="-122"/>
              </a:rPr>
              <a:t>月所有人工核实进件</a:t>
            </a:r>
            <a:endParaRPr lang="en-US" altLang="zh-CN" sz="1200" dirty="0">
              <a:solidFill>
                <a:srgbClr val="000000"/>
              </a:solidFill>
              <a:latin typeface="微软雅黑" pitchFamily="34" charset="-122"/>
              <a:ea typeface="微软雅黑" pitchFamily="34" charset="-122"/>
            </a:endParaRPr>
          </a:p>
          <a:p>
            <a:pPr>
              <a:buNone/>
            </a:pPr>
            <a:r>
              <a:rPr lang="en-US" altLang="zh-CN" sz="1200" dirty="0">
                <a:solidFill>
                  <a:srgbClr val="000000"/>
                </a:solidFill>
                <a:latin typeface="微软雅黑" pitchFamily="34" charset="-122"/>
                <a:ea typeface="微软雅黑" pitchFamily="34" charset="-122"/>
              </a:rPr>
              <a:t>2</a:t>
            </a:r>
            <a:r>
              <a:rPr lang="zh-CN" altLang="en-US" sz="1200" dirty="0">
                <a:solidFill>
                  <a:srgbClr val="000000"/>
                </a:solidFill>
                <a:latin typeface="微软雅黑" pitchFamily="34" charset="-122"/>
                <a:ea typeface="微软雅黑" pitchFamily="34" charset="-122"/>
              </a:rPr>
              <a:t>、计算仅基于减免类和转人工类规则</a:t>
            </a:r>
            <a:endParaRPr lang="en-US" altLang="zh-CN" sz="1200" dirty="0">
              <a:solidFill>
                <a:srgbClr val="000000"/>
              </a:solidFill>
              <a:latin typeface="微软雅黑" pitchFamily="34" charset="-122"/>
              <a:ea typeface="微软雅黑" pitchFamily="34" charset="-122"/>
            </a:endParaRPr>
          </a:p>
          <a:p>
            <a:pPr>
              <a:buNone/>
            </a:pPr>
            <a:r>
              <a:rPr lang="en-US" altLang="zh-CN" sz="1200" dirty="0">
                <a:solidFill>
                  <a:srgbClr val="000000"/>
                </a:solidFill>
                <a:latin typeface="微软雅黑" pitchFamily="34" charset="-122"/>
                <a:ea typeface="微软雅黑" pitchFamily="34" charset="-122"/>
              </a:rPr>
              <a:t>3</a:t>
            </a:r>
            <a:r>
              <a:rPr lang="zh-CN" altLang="en-US" sz="1200" dirty="0">
                <a:solidFill>
                  <a:srgbClr val="000000"/>
                </a:solidFill>
                <a:latin typeface="微软雅黑" pitchFamily="34" charset="-122"/>
                <a:ea typeface="微软雅黑" pitchFamily="34" charset="-122"/>
              </a:rPr>
              <a:t>、芝麻信用评分的成本由</a:t>
            </a:r>
            <a:r>
              <a:rPr lang="en-US" altLang="zh-CN" sz="1200" dirty="0">
                <a:solidFill>
                  <a:srgbClr val="000000"/>
                </a:solidFill>
                <a:latin typeface="微软雅黑" pitchFamily="34" charset="-122"/>
                <a:ea typeface="微软雅黑" pitchFamily="34" charset="-122"/>
              </a:rPr>
              <a:t>40</a:t>
            </a:r>
            <a:r>
              <a:rPr lang="zh-CN" altLang="en-US" sz="1200" dirty="0">
                <a:solidFill>
                  <a:srgbClr val="000000"/>
                </a:solidFill>
                <a:latin typeface="微软雅黑" pitchFamily="34" charset="-122"/>
                <a:ea typeface="微软雅黑" pitchFamily="34" charset="-122"/>
              </a:rPr>
              <a:t>万元查询</a:t>
            </a:r>
            <a:r>
              <a:rPr lang="en-US" altLang="zh-CN" sz="1200" dirty="0">
                <a:solidFill>
                  <a:srgbClr val="000000"/>
                </a:solidFill>
                <a:latin typeface="微软雅黑" pitchFamily="34" charset="-122"/>
                <a:ea typeface="微软雅黑" pitchFamily="34" charset="-122"/>
              </a:rPr>
              <a:t>4000</a:t>
            </a:r>
            <a:r>
              <a:rPr lang="zh-CN" altLang="en-US" sz="1200" dirty="0">
                <a:solidFill>
                  <a:srgbClr val="000000"/>
                </a:solidFill>
                <a:latin typeface="微软雅黑" pitchFamily="34" charset="-122"/>
                <a:ea typeface="微软雅黑" pitchFamily="34" charset="-122"/>
              </a:rPr>
              <a:t>万件包年价格均摊估算</a:t>
            </a:r>
          </a:p>
        </p:txBody>
      </p:sp>
    </p:spTree>
    <p:extLst>
      <p:ext uri="{BB962C8B-B14F-4D97-AF65-F5344CB8AC3E}">
        <p14:creationId xmlns:p14="http://schemas.microsoft.com/office/powerpoint/2010/main" val="882394179"/>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20948" y="3080636"/>
            <a:ext cx="2792391" cy="2792391"/>
            <a:chOff x="496947" y="3080635"/>
            <a:chExt cx="2792391" cy="2792391"/>
          </a:xfrm>
        </p:grpSpPr>
        <p:sp>
          <p:nvSpPr>
            <p:cNvPr id="34" name="Oval 33"/>
            <p:cNvSpPr/>
            <p:nvPr/>
          </p:nvSpPr>
          <p:spPr bwMode="auto">
            <a:xfrm>
              <a:off x="496947" y="3080635"/>
              <a:ext cx="2792391" cy="2792391"/>
            </a:xfrm>
            <a:prstGeom prst="ellipse">
              <a:avLst/>
            </a:prstGeom>
            <a:solidFill>
              <a:srgbClr val="00B050">
                <a:alpha val="21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37" name="TextBox 36"/>
            <p:cNvSpPr txBox="1"/>
            <p:nvPr/>
          </p:nvSpPr>
          <p:spPr>
            <a:xfrm>
              <a:off x="651975" y="4013633"/>
              <a:ext cx="958152" cy="674031"/>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zh-CN" altLang="en-US" sz="1400" b="1" dirty="0">
                  <a:solidFill>
                    <a:srgbClr val="003F5F"/>
                  </a:solidFill>
                  <a:latin typeface="微软雅黑" panose="020B0503020204020204" pitchFamily="34" charset="-122"/>
                  <a:ea typeface="微软雅黑" panose="020B0503020204020204" pitchFamily="34" charset="-122"/>
                  <a:cs typeface="Arial" pitchFamily="34" charset="0"/>
                </a:rPr>
                <a:t>系统所有规则报警的进件</a:t>
              </a:r>
              <a:endParaRPr lang="en-US" sz="14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grpSp>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决策优化引擎运行机制：规则边际价值法</a:t>
            </a:r>
            <a:r>
              <a:rPr lang="en-US" altLang="zh-CN" dirty="0">
                <a:latin typeface="微软雅黑" panose="020B0503020204020204" pitchFamily="34" charset="-122"/>
                <a:ea typeface="微软雅黑" panose="020B0503020204020204" pitchFamily="34" charset="-122"/>
              </a:rPr>
              <a:t>RMV</a:t>
            </a:r>
            <a:endParaRPr lang="en-US" dirty="0"/>
          </a:p>
        </p:txBody>
      </p:sp>
      <p:sp>
        <p:nvSpPr>
          <p:cNvPr id="15" name="Rectangle 14"/>
          <p:cNvSpPr/>
          <p:nvPr/>
        </p:nvSpPr>
        <p:spPr>
          <a:xfrm>
            <a:off x="3811442" y="2464012"/>
            <a:ext cx="1415772" cy="313932"/>
          </a:xfrm>
          <a:prstGeom prst="rect">
            <a:avLst/>
          </a:prstGeom>
        </p:spPr>
        <p:txBody>
          <a:bodyPr wrap="none">
            <a:spAutoFit/>
          </a:bodyPr>
          <a:lstStyle/>
          <a:p>
            <a:pPr algn="ctr" eaLnBrk="0" fontAlgn="base" hangingPunct="0">
              <a:lnSpc>
                <a:spcPct val="90000"/>
              </a:lnSpc>
              <a:spcBef>
                <a:spcPct val="50000"/>
              </a:spcBef>
              <a:spcAft>
                <a:spcPct val="0"/>
              </a:spcAft>
              <a:buClr>
                <a:srgbClr val="003F5F"/>
              </a:buClr>
            </a:pPr>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决策优化引擎</a:t>
            </a:r>
            <a:endParaRPr lang="en-US" sz="1100" b="1"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6" name="Right Arrow 15"/>
          <p:cNvSpPr/>
          <p:nvPr/>
        </p:nvSpPr>
        <p:spPr bwMode="auto">
          <a:xfrm>
            <a:off x="3279522" y="1607569"/>
            <a:ext cx="378997" cy="690283"/>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17" name="Right Arrow 16"/>
          <p:cNvSpPr/>
          <p:nvPr/>
        </p:nvSpPr>
        <p:spPr bwMode="auto">
          <a:xfrm>
            <a:off x="5264260" y="1586620"/>
            <a:ext cx="428225" cy="690283"/>
          </a:xfrm>
          <a:prstGeom prst="rightArrow">
            <a:avLst/>
          </a:prstGeom>
          <a:solidFill>
            <a:srgbClr val="00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18" name="Rectangle 17"/>
          <p:cNvSpPr/>
          <p:nvPr/>
        </p:nvSpPr>
        <p:spPr>
          <a:xfrm>
            <a:off x="1834665" y="2460493"/>
            <a:ext cx="1826141" cy="313932"/>
          </a:xfrm>
          <a:prstGeom prst="rect">
            <a:avLst/>
          </a:prstGeom>
        </p:spPr>
        <p:txBody>
          <a:bodyPr wrap="none">
            <a:spAutoFit/>
          </a:bodyPr>
          <a:lstStyle/>
          <a:p>
            <a:pPr algn="ctr" eaLnBrk="0" fontAlgn="base" hangingPunct="0">
              <a:lnSpc>
                <a:spcPct val="90000"/>
              </a:lnSpc>
              <a:spcBef>
                <a:spcPct val="50000"/>
              </a:spcBef>
              <a:spcAft>
                <a:spcPct val="0"/>
              </a:spcAft>
              <a:buClr>
                <a:srgbClr val="003F5F"/>
              </a:buClr>
            </a:pPr>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冗余低效的规则集</a:t>
            </a:r>
            <a:endParaRPr lang="en-US" altLang="zh-CN" sz="1600" b="1"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9" name="Rectangle 18"/>
          <p:cNvSpPr/>
          <p:nvPr/>
        </p:nvSpPr>
        <p:spPr>
          <a:xfrm>
            <a:off x="5315313" y="2455034"/>
            <a:ext cx="1826142" cy="313932"/>
          </a:xfrm>
          <a:prstGeom prst="rect">
            <a:avLst/>
          </a:prstGeom>
        </p:spPr>
        <p:txBody>
          <a:bodyPr wrap="none">
            <a:spAutoFit/>
          </a:bodyPr>
          <a:lstStyle/>
          <a:p>
            <a:pPr algn="ctr" eaLnBrk="0" fontAlgn="base" hangingPunct="0">
              <a:lnSpc>
                <a:spcPct val="90000"/>
              </a:lnSpc>
              <a:spcBef>
                <a:spcPct val="50000"/>
              </a:spcBef>
              <a:spcAft>
                <a:spcPct val="0"/>
              </a:spcAft>
              <a:buClr>
                <a:srgbClr val="003F5F"/>
              </a:buClr>
            </a:pPr>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系统最优的规则集</a:t>
            </a:r>
            <a:endParaRPr lang="en-US" altLang="zh-CN" sz="1600" b="1" dirty="0">
              <a:solidFill>
                <a:srgbClr val="000000"/>
              </a:solidFill>
              <a:latin typeface="微软雅黑" panose="020B0503020204020204" pitchFamily="34" charset="-122"/>
              <a:ea typeface="微软雅黑" panose="020B0503020204020204" pitchFamily="34" charset="-122"/>
              <a:cs typeface="Arial" pitchFamily="34" charset="0"/>
            </a:endParaRPr>
          </a:p>
        </p:txBody>
      </p:sp>
      <p:pic>
        <p:nvPicPr>
          <p:cNvPr id="20" name="Picture 6" descr="http://homeforgoodla.org/wp-content/uploads/2015/01/icon3-0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224" t="13912" r="22489" b="16120"/>
          <a:stretch/>
        </p:blipFill>
        <p:spPr bwMode="auto">
          <a:xfrm>
            <a:off x="5646298" y="1153699"/>
            <a:ext cx="1344404" cy="128147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244777" y="1822660"/>
            <a:ext cx="397866" cy="286232"/>
          </a:xfrm>
          <a:prstGeom prst="rect">
            <a:avLst/>
          </a:prstGeom>
        </p:spPr>
        <p:txBody>
          <a:bodyPr wrap="none">
            <a:spAutoFit/>
          </a:bodyPr>
          <a:lstStyle/>
          <a:p>
            <a:pPr algn="ctr" eaLnBrk="0" fontAlgn="base" hangingPunct="0">
              <a:lnSpc>
                <a:spcPct val="90000"/>
              </a:lnSpc>
              <a:spcBef>
                <a:spcPct val="50000"/>
              </a:spcBef>
              <a:spcAft>
                <a:spcPct val="0"/>
              </a:spcAft>
              <a:buClr>
                <a:srgbClr val="003F5F"/>
              </a:buClr>
            </a:pPr>
            <a:r>
              <a:rPr lang="en-US" altLang="zh-CN" sz="1400" b="1" dirty="0">
                <a:solidFill>
                  <a:srgbClr val="FFFFFF"/>
                </a:solidFill>
                <a:latin typeface="微软雅黑" panose="020B0503020204020204" pitchFamily="34" charset="-122"/>
                <a:ea typeface="微软雅黑" panose="020B0503020204020204" pitchFamily="34" charset="-122"/>
                <a:cs typeface="Arial" pitchFamily="34" charset="0"/>
              </a:rPr>
              <a:t>IN</a:t>
            </a:r>
            <a:endParaRPr lang="en-US" sz="1600" b="1" dirty="0">
              <a:solidFill>
                <a:srgbClr val="FFFFFF"/>
              </a:solidFill>
              <a:latin typeface="微软雅黑" panose="020B0503020204020204" pitchFamily="34" charset="-122"/>
              <a:ea typeface="微软雅黑" panose="020B0503020204020204" pitchFamily="34" charset="-122"/>
              <a:cs typeface="Arial" pitchFamily="34" charset="0"/>
            </a:endParaRPr>
          </a:p>
        </p:txBody>
      </p:sp>
      <p:sp>
        <p:nvSpPr>
          <p:cNvPr id="22" name="Rectangle 21"/>
          <p:cNvSpPr/>
          <p:nvPr/>
        </p:nvSpPr>
        <p:spPr>
          <a:xfrm>
            <a:off x="5162055" y="1803228"/>
            <a:ext cx="583813" cy="286232"/>
          </a:xfrm>
          <a:prstGeom prst="rect">
            <a:avLst/>
          </a:prstGeom>
        </p:spPr>
        <p:txBody>
          <a:bodyPr wrap="none">
            <a:spAutoFit/>
          </a:bodyPr>
          <a:lstStyle/>
          <a:p>
            <a:pPr algn="ctr" eaLnBrk="0" fontAlgn="base" hangingPunct="0">
              <a:lnSpc>
                <a:spcPct val="90000"/>
              </a:lnSpc>
              <a:spcBef>
                <a:spcPct val="50000"/>
              </a:spcBef>
              <a:spcAft>
                <a:spcPct val="0"/>
              </a:spcAft>
              <a:buClr>
                <a:srgbClr val="003F5F"/>
              </a:buClr>
            </a:pPr>
            <a:r>
              <a:rPr lang="en-US" altLang="zh-CN" sz="1400" b="1" dirty="0">
                <a:solidFill>
                  <a:srgbClr val="FFFFFF"/>
                </a:solidFill>
                <a:latin typeface="微软雅黑" panose="020B0503020204020204" pitchFamily="34" charset="-122"/>
                <a:ea typeface="微软雅黑" panose="020B0503020204020204" pitchFamily="34" charset="-122"/>
                <a:cs typeface="Arial" pitchFamily="34" charset="0"/>
              </a:rPr>
              <a:t>OUT</a:t>
            </a:r>
            <a:endParaRPr lang="en-US" sz="1600" b="1" dirty="0">
              <a:solidFill>
                <a:srgbClr val="FFFFFF"/>
              </a:solidFill>
              <a:latin typeface="微软雅黑" panose="020B0503020204020204" pitchFamily="34" charset="-122"/>
              <a:ea typeface="微软雅黑" panose="020B0503020204020204" pitchFamily="34" charset="-122"/>
              <a:cs typeface="Arial" pitchFamily="34" charset="0"/>
            </a:endParaRPr>
          </a:p>
        </p:txBody>
      </p:sp>
      <p:pic>
        <p:nvPicPr>
          <p:cNvPr id="23" name="Picture 8" descr="http://kibako.pl/portfolio/wp-content/uploads/2010/09/z%C4%99batki-naszyjnik.jpg"/>
          <p:cNvPicPr>
            <a:picLocks noChangeAspect="1" noChangeArrowheads="1"/>
          </p:cNvPicPr>
          <p:nvPr/>
        </p:nvPicPr>
        <p:blipFill rotWithShape="1">
          <a:blip r:embed="rId3" cstate="print">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l="15418" t="11098" r="11810" b="5034"/>
          <a:stretch/>
        </p:blipFill>
        <p:spPr bwMode="auto">
          <a:xfrm>
            <a:off x="1856305" y="1289535"/>
            <a:ext cx="1461155" cy="1150188"/>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3711345" y="1100792"/>
            <a:ext cx="1479993" cy="1479994"/>
            <a:chOff x="2043663" y="1091998"/>
            <a:chExt cx="1479993" cy="1479994"/>
          </a:xfrm>
        </p:grpSpPr>
        <p:pic>
          <p:nvPicPr>
            <p:cNvPr id="25" name="Picture 2" descr="http://www.free-icons-download.net/images/engine-icon-61827.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3663" y="1091998"/>
              <a:ext cx="1479993" cy="147999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2627499" y="1607106"/>
              <a:ext cx="389573" cy="681951"/>
            </a:xfrm>
            <a:prstGeom prst="rect">
              <a:avLst/>
            </a:prstGeom>
            <a:solidFill>
              <a:schemeClr val="bg1"/>
            </a:solidFill>
          </p:spPr>
          <p:txBody>
            <a:bodyPr wrap="square" lIns="0" tIns="0" rIns="0" bIns="0" rtlCol="0">
              <a:noAutofit/>
            </a:bodyPr>
            <a:lstStyle/>
            <a:p>
              <a:pPr eaLnBrk="0" fontAlgn="base" hangingPunct="0">
                <a:lnSpc>
                  <a:spcPct val="90000"/>
                </a:lnSpc>
                <a:spcBef>
                  <a:spcPct val="50000"/>
                </a:spcBef>
                <a:spcAft>
                  <a:spcPct val="0"/>
                </a:spcAft>
                <a:buClr>
                  <a:srgbClr val="003F5F"/>
                </a:buClr>
              </a:pPr>
              <a:endParaRPr lang="en-US" sz="2400" b="1" dirty="0">
                <a:solidFill>
                  <a:srgbClr val="000000"/>
                </a:solidFill>
                <a:latin typeface="Arial" pitchFamily="34" charset="0"/>
                <a:cs typeface="Arial" pitchFamily="34" charset="0"/>
              </a:endParaRPr>
            </a:p>
          </p:txBody>
        </p:sp>
        <p:sp>
          <p:nvSpPr>
            <p:cNvPr id="27" name="TextBox 26"/>
            <p:cNvSpPr txBox="1"/>
            <p:nvPr/>
          </p:nvSpPr>
          <p:spPr>
            <a:xfrm>
              <a:off x="2418775" y="1780226"/>
              <a:ext cx="943305" cy="292881"/>
            </a:xfrm>
            <a:prstGeom prst="rect">
              <a:avLst/>
            </a:prstGeom>
            <a:noFill/>
          </p:spPr>
          <p:txBody>
            <a:bodyPr wrap="square" lIns="0" tIns="0" rIns="0" bIns="0" rtlCol="0">
              <a:noAutofit/>
            </a:bodyPr>
            <a:lstStyle/>
            <a:p>
              <a:pPr eaLnBrk="0" fontAlgn="base" hangingPunct="0">
                <a:lnSpc>
                  <a:spcPct val="90000"/>
                </a:lnSpc>
                <a:spcBef>
                  <a:spcPct val="50000"/>
                </a:spcBef>
                <a:spcAft>
                  <a:spcPct val="0"/>
                </a:spcAft>
                <a:buClr>
                  <a:srgbClr val="003F5F"/>
                </a:buClr>
              </a:pPr>
              <a:r>
                <a:rPr lang="en-US" altLang="zh-CN" sz="2800" b="1" dirty="0">
                  <a:solidFill>
                    <a:srgbClr val="000000"/>
                  </a:solidFill>
                  <a:latin typeface="Arial" pitchFamily="34" charset="0"/>
                  <a:cs typeface="Arial" pitchFamily="34" charset="0"/>
                </a:rPr>
                <a:t>DOE</a:t>
              </a:r>
              <a:endParaRPr lang="en-US" sz="2400" b="1" dirty="0">
                <a:solidFill>
                  <a:srgbClr val="000000"/>
                </a:solidFill>
                <a:latin typeface="Arial" pitchFamily="34" charset="0"/>
                <a:cs typeface="Arial" pitchFamily="34" charset="0"/>
              </a:endParaRPr>
            </a:p>
          </p:txBody>
        </p:sp>
      </p:grpSp>
      <p:sp>
        <p:nvSpPr>
          <p:cNvPr id="28" name="Rectangle 27"/>
          <p:cNvSpPr/>
          <p:nvPr/>
        </p:nvSpPr>
        <p:spPr bwMode="auto">
          <a:xfrm>
            <a:off x="7249652" y="1092001"/>
            <a:ext cx="3031492" cy="1725577"/>
          </a:xfrm>
          <a:prstGeom prst="rect">
            <a:avLst/>
          </a:prstGeom>
          <a:solidFill>
            <a:schemeClr val="bg1">
              <a:lumMod val="95000"/>
            </a:scheme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29" name="TextBox 28"/>
          <p:cNvSpPr txBox="1"/>
          <p:nvPr/>
        </p:nvSpPr>
        <p:spPr>
          <a:xfrm>
            <a:off x="8201889" y="1284947"/>
            <a:ext cx="1233704" cy="292881"/>
          </a:xfrm>
          <a:prstGeom prst="rect">
            <a:avLst/>
          </a:prstGeom>
          <a:noFill/>
        </p:spPr>
        <p:txBody>
          <a:bodyPr wrap="square" lIns="0" tIns="0" rIns="0" bIns="0" rtlCol="0">
            <a:noAutofit/>
          </a:bodyPr>
          <a:lstStyle/>
          <a:p>
            <a:pPr eaLnBrk="0" fontAlgn="base" hangingPunct="0">
              <a:lnSpc>
                <a:spcPct val="90000"/>
              </a:lnSpc>
              <a:spcBef>
                <a:spcPct val="50000"/>
              </a:spcBef>
              <a:spcAft>
                <a:spcPct val="0"/>
              </a:spcAft>
              <a:buClr>
                <a:srgbClr val="003F5F"/>
              </a:buClr>
            </a:pPr>
            <a:r>
              <a:rPr lang="zh-CN" altLang="en-US" sz="2400" b="1" dirty="0">
                <a:solidFill>
                  <a:srgbClr val="000000"/>
                </a:solidFill>
                <a:latin typeface="Arial" pitchFamily="34" charset="0"/>
                <a:cs typeface="Arial" pitchFamily="34" charset="0"/>
              </a:rPr>
              <a:t>应用场景</a:t>
            </a:r>
            <a:endParaRPr lang="en-US" sz="2400" b="1" dirty="0">
              <a:solidFill>
                <a:srgbClr val="000000"/>
              </a:solidFill>
              <a:latin typeface="Arial" pitchFamily="34" charset="0"/>
              <a:cs typeface="Arial" pitchFamily="34" charset="0"/>
            </a:endParaRPr>
          </a:p>
        </p:txBody>
      </p:sp>
      <p:sp>
        <p:nvSpPr>
          <p:cNvPr id="30" name="Rectangle 29"/>
          <p:cNvSpPr/>
          <p:nvPr/>
        </p:nvSpPr>
        <p:spPr>
          <a:xfrm>
            <a:off x="7263783" y="1766736"/>
            <a:ext cx="3139001" cy="313932"/>
          </a:xfrm>
          <a:prstGeom prst="rect">
            <a:avLst/>
          </a:prstGeom>
        </p:spPr>
        <p:txBody>
          <a:bodyPr wrap="none">
            <a:spAutoFit/>
          </a:bodyPr>
          <a:lstStyle/>
          <a:p>
            <a:pPr algn="ctr" eaLnBrk="0" fontAlgn="base" hangingPunct="0">
              <a:lnSpc>
                <a:spcPct val="90000"/>
              </a:lnSpc>
              <a:spcBef>
                <a:spcPct val="50000"/>
              </a:spcBef>
              <a:spcAft>
                <a:spcPct val="0"/>
              </a:spcAft>
              <a:buClr>
                <a:srgbClr val="003F5F"/>
              </a:buClr>
            </a:pPr>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决策模拟（决策模拟引擎</a:t>
            </a:r>
            <a:r>
              <a:rPr lang="en-US" altLang="zh-CN" sz="1600" b="1" dirty="0">
                <a:solidFill>
                  <a:srgbClr val="000000"/>
                </a:solidFill>
                <a:latin typeface="微软雅黑" panose="020B0503020204020204" pitchFamily="34" charset="-122"/>
                <a:ea typeface="微软雅黑" panose="020B0503020204020204" pitchFamily="34" charset="-122"/>
                <a:cs typeface="Arial" pitchFamily="34" charset="0"/>
              </a:rPr>
              <a:t>-DSE</a:t>
            </a:r>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a:t>
            </a:r>
            <a:endParaRPr lang="en-US" altLang="zh-CN" sz="1600" b="1"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31" name="Rectangle 30"/>
          <p:cNvSpPr/>
          <p:nvPr/>
        </p:nvSpPr>
        <p:spPr>
          <a:xfrm>
            <a:off x="7715028" y="2085503"/>
            <a:ext cx="2236510" cy="313932"/>
          </a:xfrm>
          <a:prstGeom prst="rect">
            <a:avLst/>
          </a:prstGeom>
        </p:spPr>
        <p:txBody>
          <a:bodyPr wrap="none">
            <a:spAutoFit/>
          </a:bodyPr>
          <a:lstStyle/>
          <a:p>
            <a:pPr algn="ctr" eaLnBrk="0" fontAlgn="base" hangingPunct="0">
              <a:lnSpc>
                <a:spcPct val="90000"/>
              </a:lnSpc>
              <a:spcBef>
                <a:spcPct val="50000"/>
              </a:spcBef>
              <a:spcAft>
                <a:spcPct val="0"/>
              </a:spcAft>
              <a:buClr>
                <a:srgbClr val="003F5F"/>
              </a:buClr>
            </a:pPr>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人工策略规则库去冗余</a:t>
            </a:r>
            <a:endParaRPr lang="en-US" altLang="zh-CN" sz="1600" b="1"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32" name="Rectangle 31"/>
          <p:cNvSpPr/>
          <p:nvPr/>
        </p:nvSpPr>
        <p:spPr>
          <a:xfrm>
            <a:off x="7612437" y="2401947"/>
            <a:ext cx="2441694" cy="313932"/>
          </a:xfrm>
          <a:prstGeom prst="rect">
            <a:avLst/>
          </a:prstGeom>
        </p:spPr>
        <p:txBody>
          <a:bodyPr wrap="none">
            <a:spAutoFit/>
          </a:bodyPr>
          <a:lstStyle/>
          <a:p>
            <a:pPr algn="ctr" eaLnBrk="0" fontAlgn="base" hangingPunct="0">
              <a:lnSpc>
                <a:spcPct val="90000"/>
              </a:lnSpc>
              <a:spcBef>
                <a:spcPct val="50000"/>
              </a:spcBef>
              <a:spcAft>
                <a:spcPct val="0"/>
              </a:spcAft>
              <a:buClr>
                <a:srgbClr val="003F5F"/>
              </a:buClr>
            </a:pPr>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第三方数据规则价值评估</a:t>
            </a:r>
            <a:endParaRPr lang="en-US" altLang="zh-CN" sz="1600" b="1" dirty="0">
              <a:solidFill>
                <a:srgbClr val="000000"/>
              </a:solidFill>
              <a:latin typeface="微软雅黑" panose="020B0503020204020204" pitchFamily="34" charset="-122"/>
              <a:ea typeface="微软雅黑" panose="020B0503020204020204" pitchFamily="34" charset="-122"/>
              <a:cs typeface="Arial" pitchFamily="34" charset="0"/>
            </a:endParaRPr>
          </a:p>
        </p:txBody>
      </p:sp>
      <p:grpSp>
        <p:nvGrpSpPr>
          <p:cNvPr id="5" name="Group 4"/>
          <p:cNvGrpSpPr/>
          <p:nvPr/>
        </p:nvGrpSpPr>
        <p:grpSpPr>
          <a:xfrm>
            <a:off x="3129682" y="3649979"/>
            <a:ext cx="1683656" cy="1683656"/>
            <a:chOff x="1605682" y="3649979"/>
            <a:chExt cx="1683656" cy="1683656"/>
          </a:xfrm>
        </p:grpSpPr>
        <p:sp>
          <p:nvSpPr>
            <p:cNvPr id="35" name="Oval 34"/>
            <p:cNvSpPr/>
            <p:nvPr/>
          </p:nvSpPr>
          <p:spPr bwMode="auto">
            <a:xfrm>
              <a:off x="1605682" y="3649979"/>
              <a:ext cx="1683656" cy="1683656"/>
            </a:xfrm>
            <a:prstGeom prst="ellipse">
              <a:avLst/>
            </a:prstGeom>
            <a:solidFill>
              <a:srgbClr val="FF0000">
                <a:alpha val="21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38" name="TextBox 37"/>
            <p:cNvSpPr txBox="1"/>
            <p:nvPr/>
          </p:nvSpPr>
          <p:spPr>
            <a:xfrm>
              <a:off x="1643494" y="4154791"/>
              <a:ext cx="959392" cy="674031"/>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zh-CN" altLang="en-US" sz="1400" b="1" dirty="0">
                  <a:solidFill>
                    <a:srgbClr val="003F5F"/>
                  </a:solidFill>
                  <a:latin typeface="微软雅黑" panose="020B0503020204020204" pitchFamily="34" charset="-122"/>
                  <a:ea typeface="微软雅黑" panose="020B0503020204020204" pitchFamily="34" charset="-122"/>
                  <a:cs typeface="Arial" pitchFamily="34" charset="0"/>
                </a:rPr>
                <a:t>系统所有规则命中的欺诈</a:t>
              </a:r>
              <a:endParaRPr lang="en-US" sz="14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grpSp>
      <p:grpSp>
        <p:nvGrpSpPr>
          <p:cNvPr id="7" name="Group 6"/>
          <p:cNvGrpSpPr/>
          <p:nvPr/>
        </p:nvGrpSpPr>
        <p:grpSpPr>
          <a:xfrm>
            <a:off x="4163416" y="3395990"/>
            <a:ext cx="1359404" cy="1677784"/>
            <a:chOff x="2639416" y="3395990"/>
            <a:chExt cx="1359404" cy="1677784"/>
          </a:xfrm>
        </p:grpSpPr>
        <p:grpSp>
          <p:nvGrpSpPr>
            <p:cNvPr id="6" name="Group 5"/>
            <p:cNvGrpSpPr/>
            <p:nvPr/>
          </p:nvGrpSpPr>
          <p:grpSpPr>
            <a:xfrm>
              <a:off x="2639416" y="3395990"/>
              <a:ext cx="1359404" cy="1677784"/>
              <a:chOff x="2639416" y="3395990"/>
              <a:chExt cx="1359404" cy="1677784"/>
            </a:xfrm>
          </p:grpSpPr>
          <p:sp>
            <p:nvSpPr>
              <p:cNvPr id="36" name="Oval 35"/>
              <p:cNvSpPr/>
              <p:nvPr/>
            </p:nvSpPr>
            <p:spPr bwMode="auto">
              <a:xfrm>
                <a:off x="2639416" y="4005569"/>
                <a:ext cx="1068205" cy="1068205"/>
              </a:xfrm>
              <a:prstGeom prst="ellipse">
                <a:avLst/>
              </a:prstGeom>
              <a:solidFill>
                <a:schemeClr val="accent4">
                  <a:lumMod val="75000"/>
                  <a:lumOff val="25000"/>
                  <a:alpha val="21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39" name="TextBox 38"/>
              <p:cNvSpPr txBox="1"/>
              <p:nvPr/>
            </p:nvSpPr>
            <p:spPr>
              <a:xfrm>
                <a:off x="2994045" y="3395990"/>
                <a:ext cx="1004775" cy="480131"/>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zh-CN" altLang="en-US" sz="1400" b="1" dirty="0">
                    <a:solidFill>
                      <a:srgbClr val="003F5F"/>
                    </a:solidFill>
                    <a:latin typeface="微软雅黑" panose="020B0503020204020204" pitchFamily="34" charset="-122"/>
                    <a:ea typeface="微软雅黑" panose="020B0503020204020204" pitchFamily="34" charset="-122"/>
                    <a:cs typeface="Arial" pitchFamily="34" charset="0"/>
                  </a:rPr>
                  <a:t>新规则报警的进件</a:t>
                </a:r>
                <a:endParaRPr lang="en-US" sz="14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grpSp>
        <p:cxnSp>
          <p:nvCxnSpPr>
            <p:cNvPr id="40" name="Straight Arrow Connector 39"/>
            <p:cNvCxnSpPr/>
            <p:nvPr/>
          </p:nvCxnSpPr>
          <p:spPr bwMode="auto">
            <a:xfrm flipV="1">
              <a:off x="3340543" y="3853471"/>
              <a:ext cx="106837" cy="171673"/>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grpSp>
        <p:nvGrpSpPr>
          <p:cNvPr id="9" name="Group 8"/>
          <p:cNvGrpSpPr/>
          <p:nvPr/>
        </p:nvGrpSpPr>
        <p:grpSpPr>
          <a:xfrm>
            <a:off x="5862512" y="3083660"/>
            <a:ext cx="4436222" cy="2789367"/>
            <a:chOff x="4338512" y="3083659"/>
            <a:chExt cx="4436222" cy="2789367"/>
          </a:xfrm>
        </p:grpSpPr>
        <p:sp>
          <p:nvSpPr>
            <p:cNvPr id="69" name="Rectangle 68"/>
            <p:cNvSpPr/>
            <p:nvPr/>
          </p:nvSpPr>
          <p:spPr bwMode="auto">
            <a:xfrm>
              <a:off x="4338512" y="3083659"/>
              <a:ext cx="4436222" cy="2789367"/>
            </a:xfrm>
            <a:prstGeom prst="rect">
              <a:avLst/>
            </a:prstGeom>
            <a:solidFill>
              <a:schemeClr val="bg1">
                <a:lumMod val="9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46" name="TextBox 45"/>
            <p:cNvSpPr txBox="1"/>
            <p:nvPr/>
          </p:nvSpPr>
          <p:spPr>
            <a:xfrm>
              <a:off x="4389561" y="3231515"/>
              <a:ext cx="2964354" cy="812530"/>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zh-CN" altLang="en-US" sz="3200" b="1" dirty="0">
                  <a:solidFill>
                    <a:srgbClr val="003F5F"/>
                  </a:solidFill>
                  <a:latin typeface="微软雅黑" panose="020B0503020204020204" pitchFamily="34" charset="-122"/>
                  <a:ea typeface="微软雅黑" panose="020B0503020204020204" pitchFamily="34" charset="-122"/>
                  <a:cs typeface="Arial" pitchFamily="34" charset="0"/>
                </a:rPr>
                <a:t>规则边际价值</a:t>
              </a:r>
              <a:br>
                <a:rPr lang="en-US" altLang="zh-CN" sz="3200" b="1" dirty="0">
                  <a:solidFill>
                    <a:srgbClr val="003F5F"/>
                  </a:solidFill>
                  <a:latin typeface="微软雅黑" panose="020B0503020204020204" pitchFamily="34" charset="-122"/>
                  <a:ea typeface="微软雅黑" panose="020B0503020204020204" pitchFamily="34" charset="-122"/>
                  <a:cs typeface="Arial" pitchFamily="34" charset="0"/>
                </a:rPr>
              </a:br>
              <a:r>
                <a:rPr lang="en-US" altLang="zh-CN" sz="2000" b="1" dirty="0">
                  <a:solidFill>
                    <a:srgbClr val="003F5F"/>
                  </a:solidFill>
                  <a:latin typeface="微软雅黑" panose="020B0503020204020204" pitchFamily="34" charset="-122"/>
                  <a:ea typeface="微软雅黑" panose="020B0503020204020204" pitchFamily="34" charset="-122"/>
                  <a:cs typeface="Arial" pitchFamily="34" charset="0"/>
                </a:rPr>
                <a:t>Rule Marginal Value</a:t>
              </a:r>
              <a:endParaRPr lang="en-US" sz="36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47" name="TextBox 46"/>
            <p:cNvSpPr txBox="1"/>
            <p:nvPr/>
          </p:nvSpPr>
          <p:spPr>
            <a:xfrm>
              <a:off x="5369141" y="5220577"/>
              <a:ext cx="1147443" cy="480131"/>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zh-CN" altLang="en-US" sz="1400" b="1" dirty="0">
                  <a:solidFill>
                    <a:srgbClr val="003F5F"/>
                  </a:solidFill>
                  <a:latin typeface="微软雅黑" panose="020B0503020204020204" pitchFamily="34" charset="-122"/>
                  <a:ea typeface="微软雅黑" panose="020B0503020204020204" pitchFamily="34" charset="-122"/>
                  <a:cs typeface="Arial" pitchFamily="34" charset="0"/>
                </a:rPr>
                <a:t>平均欺诈损失金额</a:t>
              </a:r>
              <a:endParaRPr lang="en-US" sz="14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48" name="Rectangle 47"/>
            <p:cNvSpPr/>
            <p:nvPr/>
          </p:nvSpPr>
          <p:spPr>
            <a:xfrm>
              <a:off x="5615135" y="4302298"/>
              <a:ext cx="633094" cy="1101007"/>
            </a:xfrm>
            <a:prstGeom prst="rect">
              <a:avLst/>
            </a:prstGeom>
          </p:spPr>
          <p:txBody>
            <a:bodyPr wrap="square">
              <a:spAutoFit/>
            </a:bodyPr>
            <a:lstStyle/>
            <a:p>
              <a:pPr eaLnBrk="0" fontAlgn="base" hangingPunct="0">
                <a:lnSpc>
                  <a:spcPct val="90000"/>
                </a:lnSpc>
                <a:spcBef>
                  <a:spcPct val="50000"/>
                </a:spcBef>
                <a:spcAft>
                  <a:spcPct val="0"/>
                </a:spcAft>
                <a:buClr>
                  <a:srgbClr val="003F5F"/>
                </a:buClr>
              </a:pPr>
              <a:r>
                <a:rPr lang="en-US" sz="7200" b="1" dirty="0">
                  <a:ln w="10160">
                    <a:solidFill>
                      <a:srgbClr val="B7B7B8"/>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cs typeface="Arial" pitchFamily="34" charset="0"/>
                </a:rPr>
                <a:t>$</a:t>
              </a:r>
              <a:endParaRPr lang="en-US" sz="1200" b="1" dirty="0">
                <a:ln w="10160">
                  <a:solidFill>
                    <a:srgbClr val="B7B7B8"/>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cs typeface="Arial" pitchFamily="34" charset="0"/>
              </a:endParaRPr>
            </a:p>
          </p:txBody>
        </p:sp>
        <p:sp>
          <p:nvSpPr>
            <p:cNvPr id="49" name="TextBox 48"/>
            <p:cNvSpPr txBox="1"/>
            <p:nvPr/>
          </p:nvSpPr>
          <p:spPr>
            <a:xfrm>
              <a:off x="5120563" y="4584656"/>
              <a:ext cx="704120" cy="590931"/>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en-US" altLang="zh-CN" sz="3600" b="1" dirty="0">
                  <a:solidFill>
                    <a:srgbClr val="003F5F"/>
                  </a:solidFill>
                  <a:latin typeface="微软雅黑" panose="020B0503020204020204" pitchFamily="34" charset="-122"/>
                  <a:ea typeface="微软雅黑" panose="020B0503020204020204" pitchFamily="34" charset="-122"/>
                  <a:cs typeface="Arial" pitchFamily="34" charset="0"/>
                </a:rPr>
                <a:t>×</a:t>
              </a:r>
              <a:endParaRPr lang="en-US" sz="20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50" name="TextBox 49"/>
            <p:cNvSpPr txBox="1"/>
            <p:nvPr/>
          </p:nvSpPr>
          <p:spPr>
            <a:xfrm>
              <a:off x="6201826" y="4493922"/>
              <a:ext cx="572883" cy="757130"/>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en-US" altLang="zh-CN" sz="4800" b="1" dirty="0">
                  <a:solidFill>
                    <a:srgbClr val="003F5F"/>
                  </a:solidFill>
                  <a:latin typeface="微软雅黑" panose="020B0503020204020204" pitchFamily="34" charset="-122"/>
                  <a:ea typeface="微软雅黑" panose="020B0503020204020204" pitchFamily="34" charset="-122"/>
                  <a:cs typeface="Arial" pitchFamily="34" charset="0"/>
                </a:rPr>
                <a:t>-</a:t>
              </a:r>
              <a:endParaRPr lang="en-US" sz="48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51" name="Rectangle 50"/>
            <p:cNvSpPr/>
            <p:nvPr/>
          </p:nvSpPr>
          <p:spPr>
            <a:xfrm>
              <a:off x="7920254" y="4657163"/>
              <a:ext cx="633094" cy="540597"/>
            </a:xfrm>
            <a:prstGeom prst="rect">
              <a:avLst/>
            </a:prstGeom>
          </p:spPr>
          <p:txBody>
            <a:bodyPr wrap="square">
              <a:spAutoFit/>
            </a:bodyPr>
            <a:lstStyle/>
            <a:p>
              <a:pPr eaLnBrk="0" fontAlgn="base" hangingPunct="0">
                <a:lnSpc>
                  <a:spcPct val="90000"/>
                </a:lnSpc>
                <a:spcBef>
                  <a:spcPct val="50000"/>
                </a:spcBef>
                <a:spcAft>
                  <a:spcPct val="0"/>
                </a:spcAft>
                <a:buClr>
                  <a:srgbClr val="003F5F"/>
                </a:buClr>
              </a:pPr>
              <a:r>
                <a:rPr lang="en-US" sz="3200" b="1" dirty="0">
                  <a:ln w="10160">
                    <a:solidFill>
                      <a:srgbClr val="B7B7B8"/>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cs typeface="Arial" pitchFamily="34" charset="0"/>
                </a:rPr>
                <a:t>$</a:t>
              </a:r>
              <a:endParaRPr lang="en-US" sz="400" b="1" dirty="0">
                <a:ln w="10160">
                  <a:solidFill>
                    <a:srgbClr val="B7B7B8"/>
                  </a:solidFill>
                  <a:prstDash val="solid"/>
                </a:ln>
                <a:solidFill>
                  <a:srgbClr val="FFFF99"/>
                </a:solidFill>
                <a:effectLst>
                  <a:outerShdw blurRad="38100" dist="22860" dir="5400000" algn="tl" rotWithShape="0">
                    <a:srgbClr val="000000">
                      <a:alpha val="30000"/>
                    </a:srgbClr>
                  </a:outerShdw>
                </a:effectLst>
                <a:latin typeface="Bodoni MT" panose="02070603080606020203" pitchFamily="18" charset="0"/>
                <a:cs typeface="Arial" pitchFamily="34" charset="0"/>
              </a:endParaRPr>
            </a:p>
          </p:txBody>
        </p:sp>
        <p:sp>
          <p:nvSpPr>
            <p:cNvPr id="52" name="TextBox 51"/>
            <p:cNvSpPr txBox="1"/>
            <p:nvPr/>
          </p:nvSpPr>
          <p:spPr>
            <a:xfrm>
              <a:off x="7374446" y="4637291"/>
              <a:ext cx="602111" cy="590931"/>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en-US" altLang="zh-CN" sz="3600" b="1" dirty="0">
                  <a:solidFill>
                    <a:srgbClr val="003F5F"/>
                  </a:solidFill>
                  <a:latin typeface="微软雅黑" panose="020B0503020204020204" pitchFamily="34" charset="-122"/>
                  <a:ea typeface="微软雅黑" panose="020B0503020204020204" pitchFamily="34" charset="-122"/>
                  <a:cs typeface="Arial" pitchFamily="34" charset="0"/>
                </a:rPr>
                <a:t>×</a:t>
              </a:r>
              <a:endParaRPr lang="en-US" sz="20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53" name="TextBox 52"/>
            <p:cNvSpPr txBox="1"/>
            <p:nvPr/>
          </p:nvSpPr>
          <p:spPr>
            <a:xfrm>
              <a:off x="7595539" y="5193735"/>
              <a:ext cx="1170527" cy="480131"/>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zh-CN" altLang="en-US" sz="1400" b="1" dirty="0">
                  <a:solidFill>
                    <a:srgbClr val="003F5F"/>
                  </a:solidFill>
                  <a:latin typeface="微软雅黑" panose="020B0503020204020204" pitchFamily="34" charset="-122"/>
                  <a:ea typeface="微软雅黑" panose="020B0503020204020204" pitchFamily="34" charset="-122"/>
                  <a:cs typeface="Arial" pitchFamily="34" charset="0"/>
                </a:rPr>
                <a:t>单件平均人工核查成本</a:t>
              </a:r>
              <a:endParaRPr lang="en-US" sz="14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55" name="TextBox 54"/>
            <p:cNvSpPr txBox="1"/>
            <p:nvPr/>
          </p:nvSpPr>
          <p:spPr>
            <a:xfrm>
              <a:off x="4339104" y="5223353"/>
              <a:ext cx="1147443" cy="480131"/>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zh-CN" altLang="en-US" sz="1400" b="1" dirty="0">
                  <a:solidFill>
                    <a:srgbClr val="003F5F"/>
                  </a:solidFill>
                  <a:latin typeface="微软雅黑" panose="020B0503020204020204" pitchFamily="34" charset="-122"/>
                  <a:ea typeface="微软雅黑" panose="020B0503020204020204" pitchFamily="34" charset="-122"/>
                  <a:cs typeface="Arial" pitchFamily="34" charset="0"/>
                </a:rPr>
                <a:t>命中欺诈件数增量</a:t>
              </a:r>
              <a:endParaRPr lang="en-US" sz="14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56" name="TextBox 55"/>
            <p:cNvSpPr txBox="1"/>
            <p:nvPr/>
          </p:nvSpPr>
          <p:spPr>
            <a:xfrm>
              <a:off x="6541577" y="5219970"/>
              <a:ext cx="1147443" cy="480131"/>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zh-CN" altLang="en-US" sz="1400" b="1" dirty="0">
                  <a:solidFill>
                    <a:srgbClr val="003F5F"/>
                  </a:solidFill>
                  <a:latin typeface="微软雅黑" panose="020B0503020204020204" pitchFamily="34" charset="-122"/>
                  <a:ea typeface="微软雅黑" panose="020B0503020204020204" pitchFamily="34" charset="-122"/>
                  <a:cs typeface="Arial" pitchFamily="34" charset="0"/>
                </a:rPr>
                <a:t>人工核查的件数增量</a:t>
              </a:r>
              <a:endParaRPr lang="en-US" sz="14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4" name="Rectangle 3"/>
            <p:cNvSpPr/>
            <p:nvPr/>
          </p:nvSpPr>
          <p:spPr>
            <a:xfrm>
              <a:off x="7140475" y="3178223"/>
              <a:ext cx="652743" cy="757130"/>
            </a:xfrm>
            <a:prstGeom prst="rect">
              <a:avLst/>
            </a:prstGeom>
          </p:spPr>
          <p:txBody>
            <a:bodyPr wrap="none">
              <a:spAutoFit/>
            </a:bodyPr>
            <a:lstStyle/>
            <a:p>
              <a:pPr eaLnBrk="0" fontAlgn="base" hangingPunct="0">
                <a:lnSpc>
                  <a:spcPct val="90000"/>
                </a:lnSpc>
                <a:spcBef>
                  <a:spcPct val="50000"/>
                </a:spcBef>
                <a:spcAft>
                  <a:spcPct val="0"/>
                </a:spcAft>
                <a:buClr>
                  <a:srgbClr val="003F5F"/>
                </a:buClr>
              </a:pPr>
              <a:r>
                <a:rPr lang="en-US" altLang="zh-CN" sz="4800" b="1" dirty="0">
                  <a:solidFill>
                    <a:srgbClr val="003F5F"/>
                  </a:solidFill>
                  <a:latin typeface="微软雅黑" panose="020B0503020204020204" pitchFamily="34" charset="-122"/>
                  <a:ea typeface="微软雅黑" panose="020B0503020204020204" pitchFamily="34" charset="-122"/>
                  <a:cs typeface="Arial" pitchFamily="34" charset="0"/>
                </a:rPr>
                <a:t>=</a:t>
              </a:r>
              <a:endParaRPr lang="en-US" sz="48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63" name="Freeform 62"/>
            <p:cNvSpPr/>
            <p:nvPr/>
          </p:nvSpPr>
          <p:spPr bwMode="auto">
            <a:xfrm>
              <a:off x="6801059" y="4148946"/>
              <a:ext cx="552856" cy="1064801"/>
            </a:xfrm>
            <a:custGeom>
              <a:avLst/>
              <a:gdLst>
                <a:gd name="connsiteX0" fmla="*/ 52525 w 552856"/>
                <a:gd name="connsiteY0" fmla="*/ 0 h 1064801"/>
                <a:gd name="connsiteX1" fmla="*/ 126393 w 552856"/>
                <a:gd name="connsiteY1" fmla="*/ 7446 h 1064801"/>
                <a:gd name="connsiteX2" fmla="*/ 552856 w 552856"/>
                <a:gd name="connsiteY2" fmla="*/ 530698 h 1064801"/>
                <a:gd name="connsiteX3" fmla="*/ 18753 w 552856"/>
                <a:gd name="connsiteY3" fmla="*/ 1064801 h 1064801"/>
                <a:gd name="connsiteX4" fmla="*/ 0 w 552856"/>
                <a:gd name="connsiteY4" fmla="*/ 1062911 h 1064801"/>
                <a:gd name="connsiteX5" fmla="*/ 24853 w 552856"/>
                <a:gd name="connsiteY5" fmla="*/ 1011320 h 1064801"/>
                <a:gd name="connsiteX6" fmla="*/ 134573 w 552856"/>
                <a:gd name="connsiteY6" fmla="*/ 467857 h 1064801"/>
                <a:gd name="connsiteX7" fmla="*/ 71803 w 552856"/>
                <a:gd name="connsiteY7" fmla="*/ 52671 h 106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856" h="1064801">
                  <a:moveTo>
                    <a:pt x="52525" y="0"/>
                  </a:moveTo>
                  <a:lnTo>
                    <a:pt x="126393" y="7446"/>
                  </a:lnTo>
                  <a:cubicBezTo>
                    <a:pt x="369775" y="57249"/>
                    <a:pt x="552856" y="272593"/>
                    <a:pt x="552856" y="530698"/>
                  </a:cubicBezTo>
                  <a:cubicBezTo>
                    <a:pt x="552856" y="825675"/>
                    <a:pt x="313730" y="1064801"/>
                    <a:pt x="18753" y="1064801"/>
                  </a:cubicBezTo>
                  <a:lnTo>
                    <a:pt x="0" y="1062911"/>
                  </a:lnTo>
                  <a:lnTo>
                    <a:pt x="24853" y="1011320"/>
                  </a:lnTo>
                  <a:cubicBezTo>
                    <a:pt x="95504" y="844281"/>
                    <a:pt x="134573" y="660632"/>
                    <a:pt x="134573" y="467857"/>
                  </a:cubicBezTo>
                  <a:cubicBezTo>
                    <a:pt x="134573" y="323276"/>
                    <a:pt x="112597" y="183828"/>
                    <a:pt x="71803" y="52671"/>
                  </a:cubicBezTo>
                  <a:close/>
                </a:path>
              </a:pathLst>
            </a:custGeom>
            <a:pattFill prst="wdUpDiag">
              <a:fgClr>
                <a:schemeClr val="accent4">
                  <a:lumMod val="75000"/>
                  <a:lumOff val="25000"/>
                </a:schemeClr>
              </a:fgClr>
              <a:bgClr>
                <a:schemeClr val="bg1"/>
              </a:bgClr>
            </a:patt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60" name="Freeform 59"/>
            <p:cNvSpPr/>
            <p:nvPr/>
          </p:nvSpPr>
          <p:spPr bwMode="auto">
            <a:xfrm>
              <a:off x="4822929" y="4557325"/>
              <a:ext cx="200359" cy="508284"/>
            </a:xfrm>
            <a:custGeom>
              <a:avLst/>
              <a:gdLst>
                <a:gd name="connsiteX0" fmla="*/ 13377 w 200359"/>
                <a:gd name="connsiteY0" fmla="*/ 0 h 508284"/>
                <a:gd name="connsiteX1" fmla="*/ 38435 w 200359"/>
                <a:gd name="connsiteY1" fmla="*/ 7779 h 508284"/>
                <a:gd name="connsiteX2" fmla="*/ 200359 w 200359"/>
                <a:gd name="connsiteY2" fmla="*/ 252066 h 508284"/>
                <a:gd name="connsiteX3" fmla="*/ 38435 w 200359"/>
                <a:gd name="connsiteY3" fmla="*/ 496354 h 508284"/>
                <a:gd name="connsiteX4" fmla="*/ 0 w 200359"/>
                <a:gd name="connsiteY4" fmla="*/ 508284 h 508284"/>
                <a:gd name="connsiteX5" fmla="*/ 32914 w 200359"/>
                <a:gd name="connsiteY5" fmla="*/ 402254 h 508284"/>
                <a:gd name="connsiteX6" fmla="*/ 50017 w 200359"/>
                <a:gd name="connsiteY6" fmla="*/ 232596 h 508284"/>
                <a:gd name="connsiteX7" fmla="*/ 32914 w 200359"/>
                <a:gd name="connsiteY7" fmla="*/ 62938 h 50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359" h="508284">
                  <a:moveTo>
                    <a:pt x="13377" y="0"/>
                  </a:moveTo>
                  <a:lnTo>
                    <a:pt x="38435" y="7779"/>
                  </a:lnTo>
                  <a:cubicBezTo>
                    <a:pt x="133591" y="48026"/>
                    <a:pt x="200359" y="142249"/>
                    <a:pt x="200359" y="252066"/>
                  </a:cubicBezTo>
                  <a:cubicBezTo>
                    <a:pt x="200359" y="361884"/>
                    <a:pt x="133591" y="456106"/>
                    <a:pt x="38435" y="496354"/>
                  </a:cubicBezTo>
                  <a:lnTo>
                    <a:pt x="0" y="508284"/>
                  </a:lnTo>
                  <a:lnTo>
                    <a:pt x="32914" y="402254"/>
                  </a:lnTo>
                  <a:cubicBezTo>
                    <a:pt x="44128" y="347453"/>
                    <a:pt x="50017" y="290712"/>
                    <a:pt x="50017" y="232596"/>
                  </a:cubicBezTo>
                  <a:cubicBezTo>
                    <a:pt x="50017" y="174480"/>
                    <a:pt x="44128" y="117739"/>
                    <a:pt x="32914" y="62938"/>
                  </a:cubicBezTo>
                  <a:close/>
                </a:path>
              </a:pathLst>
            </a:custGeom>
            <a:pattFill prst="wdDnDiag">
              <a:fgClr>
                <a:schemeClr val="bg1"/>
              </a:fgClr>
              <a:bgClr>
                <a:srgbClr val="FFD525"/>
              </a:bgClr>
            </a:pattFill>
            <a:ln>
              <a:solidFill>
                <a:schemeClr val="dk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grpSp>
      <p:sp>
        <p:nvSpPr>
          <p:cNvPr id="64" name="Freeform 63"/>
          <p:cNvSpPr/>
          <p:nvPr/>
        </p:nvSpPr>
        <p:spPr bwMode="auto">
          <a:xfrm>
            <a:off x="4687238" y="4015620"/>
            <a:ext cx="552856" cy="1064801"/>
          </a:xfrm>
          <a:custGeom>
            <a:avLst/>
            <a:gdLst>
              <a:gd name="connsiteX0" fmla="*/ 52525 w 552856"/>
              <a:gd name="connsiteY0" fmla="*/ 0 h 1064801"/>
              <a:gd name="connsiteX1" fmla="*/ 126393 w 552856"/>
              <a:gd name="connsiteY1" fmla="*/ 7446 h 1064801"/>
              <a:gd name="connsiteX2" fmla="*/ 552856 w 552856"/>
              <a:gd name="connsiteY2" fmla="*/ 530698 h 1064801"/>
              <a:gd name="connsiteX3" fmla="*/ 18753 w 552856"/>
              <a:gd name="connsiteY3" fmla="*/ 1064801 h 1064801"/>
              <a:gd name="connsiteX4" fmla="*/ 0 w 552856"/>
              <a:gd name="connsiteY4" fmla="*/ 1062911 h 1064801"/>
              <a:gd name="connsiteX5" fmla="*/ 24853 w 552856"/>
              <a:gd name="connsiteY5" fmla="*/ 1011320 h 1064801"/>
              <a:gd name="connsiteX6" fmla="*/ 134573 w 552856"/>
              <a:gd name="connsiteY6" fmla="*/ 467857 h 1064801"/>
              <a:gd name="connsiteX7" fmla="*/ 71803 w 552856"/>
              <a:gd name="connsiteY7" fmla="*/ 52671 h 106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856" h="1064801">
                <a:moveTo>
                  <a:pt x="52525" y="0"/>
                </a:moveTo>
                <a:lnTo>
                  <a:pt x="126393" y="7446"/>
                </a:lnTo>
                <a:cubicBezTo>
                  <a:pt x="369775" y="57249"/>
                  <a:pt x="552856" y="272593"/>
                  <a:pt x="552856" y="530698"/>
                </a:cubicBezTo>
                <a:cubicBezTo>
                  <a:pt x="552856" y="825675"/>
                  <a:pt x="313730" y="1064801"/>
                  <a:pt x="18753" y="1064801"/>
                </a:cubicBezTo>
                <a:lnTo>
                  <a:pt x="0" y="1062911"/>
                </a:lnTo>
                <a:lnTo>
                  <a:pt x="24853" y="1011320"/>
                </a:lnTo>
                <a:cubicBezTo>
                  <a:pt x="95504" y="844281"/>
                  <a:pt x="134573" y="660632"/>
                  <a:pt x="134573" y="467857"/>
                </a:cubicBezTo>
                <a:cubicBezTo>
                  <a:pt x="134573" y="323276"/>
                  <a:pt x="112597" y="183828"/>
                  <a:pt x="71803" y="52671"/>
                </a:cubicBezTo>
                <a:close/>
              </a:path>
            </a:pathLst>
          </a:custGeom>
          <a:pattFill prst="wdUpDiag">
            <a:fgClr>
              <a:schemeClr val="accent4">
                <a:lumMod val="75000"/>
                <a:lumOff val="25000"/>
              </a:schemeClr>
            </a:fgClr>
            <a:bgClr>
              <a:schemeClr val="bg1"/>
            </a:bgClr>
          </a:patt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grpSp>
        <p:nvGrpSpPr>
          <p:cNvPr id="8" name="Group 7"/>
          <p:cNvGrpSpPr/>
          <p:nvPr/>
        </p:nvGrpSpPr>
        <p:grpSpPr>
          <a:xfrm>
            <a:off x="4422524" y="4244613"/>
            <a:ext cx="1218602" cy="1396385"/>
            <a:chOff x="2909436" y="4036605"/>
            <a:chExt cx="1218602" cy="1396385"/>
          </a:xfrm>
        </p:grpSpPr>
        <p:sp>
          <p:nvSpPr>
            <p:cNvPr id="41" name="TextBox 40"/>
            <p:cNvSpPr txBox="1"/>
            <p:nvPr/>
          </p:nvSpPr>
          <p:spPr>
            <a:xfrm>
              <a:off x="3054962" y="4952859"/>
              <a:ext cx="1073076" cy="480131"/>
            </a:xfrm>
            <a:prstGeom prst="rect">
              <a:avLst/>
            </a:prstGeom>
            <a:noFill/>
          </p:spPr>
          <p:txBody>
            <a:bodyPr wrap="square" rtlCol="0">
              <a:spAutoFit/>
            </a:bodyPr>
            <a:lstStyle/>
            <a:p>
              <a:pPr algn="ctr" eaLnBrk="0" fontAlgn="base" hangingPunct="0">
                <a:lnSpc>
                  <a:spcPct val="90000"/>
                </a:lnSpc>
                <a:spcBef>
                  <a:spcPct val="50000"/>
                </a:spcBef>
                <a:spcAft>
                  <a:spcPct val="0"/>
                </a:spcAft>
                <a:buClr>
                  <a:srgbClr val="003F5F"/>
                </a:buClr>
              </a:pPr>
              <a:r>
                <a:rPr lang="zh-CN" altLang="en-US" sz="1400" b="1" dirty="0">
                  <a:solidFill>
                    <a:srgbClr val="003F5F"/>
                  </a:solidFill>
                  <a:latin typeface="微软雅黑" panose="020B0503020204020204" pitchFamily="34" charset="-122"/>
                  <a:ea typeface="微软雅黑" panose="020B0503020204020204" pitchFamily="34" charset="-122"/>
                  <a:cs typeface="Arial" pitchFamily="34" charset="0"/>
                </a:rPr>
                <a:t>新规则命中的欺诈</a:t>
              </a:r>
              <a:endParaRPr lang="en-US" sz="1400" b="1" dirty="0">
                <a:solidFill>
                  <a:srgbClr val="003F5F"/>
                </a:solidFill>
                <a:latin typeface="微软雅黑" panose="020B0503020204020204" pitchFamily="34" charset="-122"/>
                <a:ea typeface="微软雅黑" panose="020B0503020204020204" pitchFamily="34" charset="-122"/>
                <a:cs typeface="Arial" pitchFamily="34" charset="0"/>
              </a:endParaRPr>
            </a:p>
          </p:txBody>
        </p:sp>
        <p:sp>
          <p:nvSpPr>
            <p:cNvPr id="44" name="Oval 43"/>
            <p:cNvSpPr/>
            <p:nvPr/>
          </p:nvSpPr>
          <p:spPr bwMode="auto">
            <a:xfrm>
              <a:off x="2909436" y="4036605"/>
              <a:ext cx="530243" cy="530243"/>
            </a:xfrm>
            <a:prstGeom prst="ellipse">
              <a:avLst/>
            </a:prstGeom>
            <a:solidFill>
              <a:srgbClr val="FFFF00">
                <a:alpha val="21000"/>
              </a:srgb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cxnSp>
          <p:nvCxnSpPr>
            <p:cNvPr id="45" name="Straight Arrow Connector 44"/>
            <p:cNvCxnSpPr/>
            <p:nvPr/>
          </p:nvCxnSpPr>
          <p:spPr bwMode="auto">
            <a:xfrm>
              <a:off x="3356825" y="4491388"/>
              <a:ext cx="238214" cy="483256"/>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sp>
        <p:nvSpPr>
          <p:cNvPr id="65" name="Freeform 64"/>
          <p:cNvSpPr/>
          <p:nvPr/>
        </p:nvSpPr>
        <p:spPr bwMode="auto">
          <a:xfrm>
            <a:off x="4756990" y="4256567"/>
            <a:ext cx="200359" cy="508284"/>
          </a:xfrm>
          <a:custGeom>
            <a:avLst/>
            <a:gdLst>
              <a:gd name="connsiteX0" fmla="*/ 13377 w 200359"/>
              <a:gd name="connsiteY0" fmla="*/ 0 h 508284"/>
              <a:gd name="connsiteX1" fmla="*/ 38435 w 200359"/>
              <a:gd name="connsiteY1" fmla="*/ 7779 h 508284"/>
              <a:gd name="connsiteX2" fmla="*/ 200359 w 200359"/>
              <a:gd name="connsiteY2" fmla="*/ 252066 h 508284"/>
              <a:gd name="connsiteX3" fmla="*/ 38435 w 200359"/>
              <a:gd name="connsiteY3" fmla="*/ 496354 h 508284"/>
              <a:gd name="connsiteX4" fmla="*/ 0 w 200359"/>
              <a:gd name="connsiteY4" fmla="*/ 508284 h 508284"/>
              <a:gd name="connsiteX5" fmla="*/ 32914 w 200359"/>
              <a:gd name="connsiteY5" fmla="*/ 402254 h 508284"/>
              <a:gd name="connsiteX6" fmla="*/ 50017 w 200359"/>
              <a:gd name="connsiteY6" fmla="*/ 232596 h 508284"/>
              <a:gd name="connsiteX7" fmla="*/ 32914 w 200359"/>
              <a:gd name="connsiteY7" fmla="*/ 62938 h 50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359" h="508284">
                <a:moveTo>
                  <a:pt x="13377" y="0"/>
                </a:moveTo>
                <a:lnTo>
                  <a:pt x="38435" y="7779"/>
                </a:lnTo>
                <a:cubicBezTo>
                  <a:pt x="133591" y="48026"/>
                  <a:pt x="200359" y="142249"/>
                  <a:pt x="200359" y="252066"/>
                </a:cubicBezTo>
                <a:cubicBezTo>
                  <a:pt x="200359" y="361884"/>
                  <a:pt x="133591" y="456106"/>
                  <a:pt x="38435" y="496354"/>
                </a:cubicBezTo>
                <a:lnTo>
                  <a:pt x="0" y="508284"/>
                </a:lnTo>
                <a:lnTo>
                  <a:pt x="32914" y="402254"/>
                </a:lnTo>
                <a:cubicBezTo>
                  <a:pt x="44128" y="347453"/>
                  <a:pt x="50017" y="290712"/>
                  <a:pt x="50017" y="232596"/>
                </a:cubicBezTo>
                <a:cubicBezTo>
                  <a:pt x="50017" y="174480"/>
                  <a:pt x="44128" y="117739"/>
                  <a:pt x="32914" y="62938"/>
                </a:cubicBezTo>
                <a:close/>
              </a:path>
            </a:pathLst>
          </a:custGeom>
          <a:pattFill prst="wdDnDiag">
            <a:fgClr>
              <a:schemeClr val="bg1"/>
            </a:fgClr>
            <a:bgClr>
              <a:srgbClr val="FFD525"/>
            </a:bgClr>
          </a:pattFill>
          <a:ln>
            <a:solidFill>
              <a:schemeClr val="dk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rgbClr val="003F5F"/>
              </a:buClr>
              <a:buFont typeface="Arial" pitchFamily="34" charset="0"/>
              <a:buChar char="»"/>
            </a:pPr>
            <a:endParaRPr lang="en-US" sz="2600">
              <a:solidFill>
                <a:srgbClr val="003F5F"/>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16404827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2558343" y="1255647"/>
            <a:ext cx="7273723" cy="1206500"/>
          </a:xfrm>
          <a:prstGeom prst="rect">
            <a:avLst/>
          </a:prstGeom>
          <a:noFill/>
          <a:ln w="9525">
            <a:noFill/>
            <a:miter lim="800000"/>
            <a:headEnd/>
            <a:tailEnd/>
          </a:ln>
        </p:spPr>
        <p:txBody>
          <a:bodyPr vert="horz" wrap="square" lIns="45720" tIns="0" rIns="45720" bIns="0" numCol="1" anchor="b" anchorCtr="0" compatLnSpc="1">
            <a:prstTxWarp prst="textNoShape">
              <a:avLst/>
            </a:prstTxWarp>
          </a:bodyPr>
          <a:lstStyle>
            <a:lvl1pPr algn="l" rtl="0" eaLnBrk="1" fontAlgn="base" hangingPunct="1">
              <a:lnSpc>
                <a:spcPct val="85000"/>
              </a:lnSpc>
              <a:spcBef>
                <a:spcPct val="0"/>
              </a:spcBef>
              <a:spcAft>
                <a:spcPct val="0"/>
              </a:spcAft>
              <a:defRPr sz="2400">
                <a:solidFill>
                  <a:schemeClr val="accent2"/>
                </a:solidFill>
                <a:latin typeface="+mj-lt"/>
                <a:ea typeface="+mj-ea"/>
                <a:cs typeface="+mj-cs"/>
              </a:defRPr>
            </a:lvl1pPr>
            <a:lvl2pPr algn="l" rtl="0" eaLnBrk="1" fontAlgn="base" hangingPunct="1">
              <a:lnSpc>
                <a:spcPct val="85000"/>
              </a:lnSpc>
              <a:spcBef>
                <a:spcPct val="0"/>
              </a:spcBef>
              <a:spcAft>
                <a:spcPct val="0"/>
              </a:spcAft>
              <a:defRPr sz="2400">
                <a:solidFill>
                  <a:schemeClr val="accent2"/>
                </a:solidFill>
                <a:latin typeface="Arial" pitchFamily="34" charset="0"/>
              </a:defRPr>
            </a:lvl2pPr>
            <a:lvl3pPr algn="l" rtl="0" eaLnBrk="1" fontAlgn="base" hangingPunct="1">
              <a:lnSpc>
                <a:spcPct val="85000"/>
              </a:lnSpc>
              <a:spcBef>
                <a:spcPct val="0"/>
              </a:spcBef>
              <a:spcAft>
                <a:spcPct val="0"/>
              </a:spcAft>
              <a:defRPr sz="2400">
                <a:solidFill>
                  <a:schemeClr val="accent2"/>
                </a:solidFill>
                <a:latin typeface="Arial" pitchFamily="34" charset="0"/>
              </a:defRPr>
            </a:lvl3pPr>
            <a:lvl4pPr algn="l" rtl="0" eaLnBrk="1" fontAlgn="base" hangingPunct="1">
              <a:lnSpc>
                <a:spcPct val="85000"/>
              </a:lnSpc>
              <a:spcBef>
                <a:spcPct val="0"/>
              </a:spcBef>
              <a:spcAft>
                <a:spcPct val="0"/>
              </a:spcAft>
              <a:defRPr sz="2400">
                <a:solidFill>
                  <a:schemeClr val="accent2"/>
                </a:solidFill>
                <a:latin typeface="Arial" pitchFamily="34" charset="0"/>
              </a:defRPr>
            </a:lvl4pPr>
            <a:lvl5pPr algn="l" rtl="0" eaLnBrk="1" fontAlgn="base" hangingPunct="1">
              <a:lnSpc>
                <a:spcPct val="85000"/>
              </a:lnSpc>
              <a:spcBef>
                <a:spcPct val="0"/>
              </a:spcBef>
              <a:spcAft>
                <a:spcPct val="0"/>
              </a:spcAft>
              <a:defRPr sz="2400">
                <a:solidFill>
                  <a:schemeClr val="accent2"/>
                </a:solidFill>
                <a:latin typeface="Arial" pitchFamily="34" charset="0"/>
              </a:defRPr>
            </a:lvl5pPr>
            <a:lvl6pPr marL="457200" algn="l" rtl="0" eaLnBrk="1" fontAlgn="base" hangingPunct="1">
              <a:lnSpc>
                <a:spcPct val="85000"/>
              </a:lnSpc>
              <a:spcBef>
                <a:spcPct val="0"/>
              </a:spcBef>
              <a:spcAft>
                <a:spcPct val="0"/>
              </a:spcAft>
              <a:defRPr sz="2400">
                <a:solidFill>
                  <a:schemeClr val="accent2"/>
                </a:solidFill>
                <a:latin typeface="Arial" pitchFamily="34" charset="0"/>
              </a:defRPr>
            </a:lvl6pPr>
            <a:lvl7pPr marL="914400" algn="l" rtl="0" eaLnBrk="1" fontAlgn="base" hangingPunct="1">
              <a:lnSpc>
                <a:spcPct val="85000"/>
              </a:lnSpc>
              <a:spcBef>
                <a:spcPct val="0"/>
              </a:spcBef>
              <a:spcAft>
                <a:spcPct val="0"/>
              </a:spcAft>
              <a:defRPr sz="2400">
                <a:solidFill>
                  <a:schemeClr val="accent2"/>
                </a:solidFill>
                <a:latin typeface="Arial" pitchFamily="34" charset="0"/>
              </a:defRPr>
            </a:lvl7pPr>
            <a:lvl8pPr marL="1371600" algn="l" rtl="0" eaLnBrk="1" fontAlgn="base" hangingPunct="1">
              <a:lnSpc>
                <a:spcPct val="85000"/>
              </a:lnSpc>
              <a:spcBef>
                <a:spcPct val="0"/>
              </a:spcBef>
              <a:spcAft>
                <a:spcPct val="0"/>
              </a:spcAft>
              <a:defRPr sz="2400">
                <a:solidFill>
                  <a:schemeClr val="accent2"/>
                </a:solidFill>
                <a:latin typeface="Arial" pitchFamily="34" charset="0"/>
              </a:defRPr>
            </a:lvl8pPr>
            <a:lvl9pPr marL="1828800" algn="l" rtl="0" eaLnBrk="1" fontAlgn="base" hangingPunct="1">
              <a:lnSpc>
                <a:spcPct val="85000"/>
              </a:lnSpc>
              <a:spcBef>
                <a:spcPct val="0"/>
              </a:spcBef>
              <a:spcAft>
                <a:spcPct val="0"/>
              </a:spcAft>
              <a:defRPr sz="2400">
                <a:solidFill>
                  <a:schemeClr val="accent2"/>
                </a:solidFill>
                <a:latin typeface="Arial" pitchFamily="34" charset="0"/>
              </a:defRPr>
            </a:lvl9pPr>
          </a:lstStyle>
          <a:p>
            <a:pPr algn="ctr">
              <a:buClrTx/>
              <a:buFontTx/>
              <a:buNone/>
            </a:pPr>
            <a:r>
              <a:rPr lang="en-US" altLang="zh-CN"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6.</a:t>
            </a:r>
            <a:r>
              <a:rPr lang="zh-CN" altLang="en-US" sz="4400" b="1" kern="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下一阶段成果展望</a:t>
            </a:r>
          </a:p>
        </p:txBody>
      </p:sp>
      <p:pic>
        <p:nvPicPr>
          <p:cNvPr id="9" name="Picture 24" descr="https://image.freepik.com/free-vector/businessman-with-binoculars_23-2147504847.jpg"/>
          <p:cNvPicPr>
            <a:picLocks noChangeAspect="1" noChangeArrowheads="1"/>
          </p:cNvPicPr>
          <p:nvPr/>
        </p:nvPicPr>
        <p:blipFill rotWithShape="1">
          <a:blip r:embed="rId2" cstate="print">
            <a:clrChange>
              <a:clrFrom>
                <a:srgbClr val="FFAC20"/>
              </a:clrFrom>
              <a:clrTo>
                <a:srgbClr val="FFAC20">
                  <a:alpha val="0"/>
                </a:srgbClr>
              </a:clrTo>
            </a:clrChange>
            <a:extLst>
              <a:ext uri="{28A0092B-C50C-407E-A947-70E740481C1C}">
                <a14:useLocalDpi xmlns:a14="http://schemas.microsoft.com/office/drawing/2010/main" val="0"/>
              </a:ext>
            </a:extLst>
          </a:blip>
          <a:srcRect l="7898" t="7898" r="7436" b="7436"/>
          <a:stretch/>
        </p:blipFill>
        <p:spPr bwMode="auto">
          <a:xfrm>
            <a:off x="4864094" y="3102721"/>
            <a:ext cx="2757469" cy="2757469"/>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0" name="Rectangle 9"/>
          <p:cNvSpPr/>
          <p:nvPr/>
        </p:nvSpPr>
        <p:spPr>
          <a:xfrm>
            <a:off x="5697873" y="4014545"/>
            <a:ext cx="249872" cy="584775"/>
          </a:xfrm>
          <a:prstGeom prst="rect">
            <a:avLst/>
          </a:prstGeom>
        </p:spPr>
        <p:txBody>
          <a:bodyPr wrap="square">
            <a:spAutoFit/>
          </a:bodyPr>
          <a:lstStyle/>
          <a:p>
            <a:pPr>
              <a:buNone/>
            </a:pPr>
            <a:r>
              <a:rPr lang="en-US" sz="3200" b="1" dirty="0">
                <a:latin typeface="Bodoni MT" panose="02070603080606020203" pitchFamily="18" charset="0"/>
              </a:rPr>
              <a:t>$</a:t>
            </a:r>
            <a:endParaRPr lang="en-US" sz="600" b="1" dirty="0">
              <a:ln w="10160">
                <a:solidFill>
                  <a:schemeClr val="accent5"/>
                </a:solidFill>
                <a:prstDash val="solid"/>
              </a:ln>
              <a:solidFill>
                <a:srgbClr val="FF0000"/>
              </a:solidFill>
              <a:effectLst>
                <a:outerShdw blurRad="38100" dist="22860" dir="5400000" algn="tl" rotWithShape="0">
                  <a:srgbClr val="000000">
                    <a:alpha val="30000"/>
                  </a:srgbClr>
                </a:outerShdw>
              </a:effectLst>
              <a:latin typeface="Bodoni MT" panose="02070603080606020203" pitchFamily="18" charset="0"/>
            </a:endParaRPr>
          </a:p>
        </p:txBody>
      </p:sp>
      <p:sp>
        <p:nvSpPr>
          <p:cNvPr id="11" name="Rectangle 10"/>
          <p:cNvSpPr/>
          <p:nvPr/>
        </p:nvSpPr>
        <p:spPr>
          <a:xfrm>
            <a:off x="6412081" y="4009003"/>
            <a:ext cx="249872" cy="584775"/>
          </a:xfrm>
          <a:prstGeom prst="rect">
            <a:avLst/>
          </a:prstGeom>
        </p:spPr>
        <p:txBody>
          <a:bodyPr wrap="square">
            <a:spAutoFit/>
          </a:bodyPr>
          <a:lstStyle/>
          <a:p>
            <a:pPr>
              <a:buNone/>
            </a:pPr>
            <a:r>
              <a:rPr lang="en-US" sz="3200" b="1" dirty="0">
                <a:latin typeface="Bodoni MT" panose="02070603080606020203" pitchFamily="18" charset="0"/>
              </a:rPr>
              <a:t>$</a:t>
            </a:r>
            <a:endParaRPr lang="en-US" sz="600" b="1" dirty="0">
              <a:ln w="10160">
                <a:solidFill>
                  <a:schemeClr val="accent5"/>
                </a:solidFill>
                <a:prstDash val="solid"/>
              </a:ln>
              <a:solidFill>
                <a:srgbClr val="FF0000"/>
              </a:solidFill>
              <a:effectLst>
                <a:outerShdw blurRad="38100" dist="22860" dir="5400000" algn="tl" rotWithShape="0">
                  <a:srgbClr val="000000">
                    <a:alpha val="30000"/>
                  </a:srgbClr>
                </a:outerShdw>
              </a:effectLst>
              <a:latin typeface="Bodoni MT" panose="02070603080606020203" pitchFamily="18" charset="0"/>
            </a:endParaRPr>
          </a:p>
        </p:txBody>
      </p:sp>
    </p:spTree>
    <p:extLst>
      <p:ext uri="{BB962C8B-B14F-4D97-AF65-F5344CB8AC3E}">
        <p14:creationId xmlns:p14="http://schemas.microsoft.com/office/powerpoint/2010/main" val="45082429"/>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bwMode="auto">
          <a:xfrm>
            <a:off x="1703097" y="3534827"/>
            <a:ext cx="2537724" cy="1063083"/>
          </a:xfrm>
          <a:prstGeom prst="rect">
            <a:avLst/>
          </a:prstGeom>
          <a:solidFill>
            <a:schemeClr val="lt1"/>
          </a:solidFill>
          <a:ln w="508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67" name="Rectangle 66"/>
          <p:cNvSpPr/>
          <p:nvPr/>
        </p:nvSpPr>
        <p:spPr bwMode="auto">
          <a:xfrm>
            <a:off x="1708298" y="4719123"/>
            <a:ext cx="5064370" cy="1878946"/>
          </a:xfrm>
          <a:prstGeom prst="rect">
            <a:avLst/>
          </a:prstGeom>
          <a:solidFill>
            <a:schemeClr val="lt1"/>
          </a:solidFill>
          <a:ln w="508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59" name="Rectangle 58"/>
          <p:cNvSpPr/>
          <p:nvPr/>
        </p:nvSpPr>
        <p:spPr bwMode="auto">
          <a:xfrm>
            <a:off x="1708298" y="1518641"/>
            <a:ext cx="5064370" cy="1888206"/>
          </a:xfrm>
          <a:prstGeom prst="rect">
            <a:avLst/>
          </a:prstGeom>
          <a:solidFill>
            <a:schemeClr val="lt1"/>
          </a:solidFill>
          <a:ln w="508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2" name="Title 1"/>
          <p:cNvSpPr>
            <a:spLocks noGrp="1"/>
          </p:cNvSpPr>
          <p:nvPr>
            <p:ph type="title"/>
          </p:nvPr>
        </p:nvSpPr>
        <p:spPr/>
        <p:txBody>
          <a:bodyPr/>
          <a:lstStyle/>
          <a:p>
            <a:r>
              <a:rPr lang="zh-CN" altLang="en-US" dirty="0"/>
              <a:t>下一阶段成果展望</a:t>
            </a:r>
            <a:endParaRPr lang="en-US" dirty="0"/>
          </a:p>
        </p:txBody>
      </p:sp>
      <p:pic>
        <p:nvPicPr>
          <p:cNvPr id="8" name="Picture 7" descr="http://a3.mzstatic.com/us/r30/Purple/v4/f8/f5/d5/f8f5d587-e87d-7427-ee99-55798cae6ea3/regression_app_icon.512x512-75.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47478" y="1805189"/>
            <a:ext cx="1209245" cy="12092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5109913" y="3004644"/>
            <a:ext cx="1527982" cy="400110"/>
          </a:xfrm>
          <a:prstGeom prst="rect">
            <a:avLst/>
          </a:prstGeom>
        </p:spPr>
        <p:txBody>
          <a:bodyPr wrap="none">
            <a:spAutoFit/>
          </a:bodyPr>
          <a:lstStyle/>
          <a:p>
            <a:pPr>
              <a:buNone/>
            </a:pP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个新模型</a:t>
            </a:r>
            <a:endParaRPr lang="en-US" altLang="zh-CN" sz="2000" b="1" dirty="0">
              <a:latin typeface="微软雅黑" panose="020B0503020204020204" pitchFamily="34" charset="-122"/>
              <a:ea typeface="微软雅黑" panose="020B0503020204020204" pitchFamily="34" charset="-122"/>
            </a:endParaRPr>
          </a:p>
        </p:txBody>
      </p:sp>
      <p:sp>
        <p:nvSpPr>
          <p:cNvPr id="11" name="Rectangle 10"/>
          <p:cNvSpPr/>
          <p:nvPr/>
        </p:nvSpPr>
        <p:spPr>
          <a:xfrm>
            <a:off x="3240860" y="2141430"/>
            <a:ext cx="614271" cy="769441"/>
          </a:xfrm>
          <a:prstGeom prst="rect">
            <a:avLst/>
          </a:prstGeom>
        </p:spPr>
        <p:txBody>
          <a:bodyPr wrap="none">
            <a:spAutoFit/>
          </a:bodyPr>
          <a:lstStyle/>
          <a:p>
            <a:pPr>
              <a:buNone/>
            </a:pPr>
            <a:r>
              <a:rPr lang="en-US" altLang="zh-CN" sz="4400" b="1" dirty="0">
                <a:latin typeface="微软雅黑" panose="020B0503020204020204" pitchFamily="34" charset="-122"/>
                <a:ea typeface="微软雅黑" panose="020B0503020204020204" pitchFamily="34" charset="-122"/>
              </a:rPr>
              <a:t>×</a:t>
            </a:r>
          </a:p>
        </p:txBody>
      </p:sp>
      <p:sp>
        <p:nvSpPr>
          <p:cNvPr id="12" name="Rectangle 11"/>
          <p:cNvSpPr/>
          <p:nvPr/>
        </p:nvSpPr>
        <p:spPr>
          <a:xfrm>
            <a:off x="3785806" y="1684792"/>
            <a:ext cx="365760" cy="1569660"/>
          </a:xfrm>
          <a:prstGeom prst="rect">
            <a:avLst/>
          </a:prstGeom>
        </p:spPr>
        <p:style>
          <a:lnRef idx="1">
            <a:schemeClr val="dk1"/>
          </a:lnRef>
          <a:fillRef idx="3">
            <a:schemeClr val="dk1"/>
          </a:fillRef>
          <a:effectRef idx="2">
            <a:schemeClr val="dk1"/>
          </a:effectRef>
          <a:fontRef idx="minor">
            <a:schemeClr val="lt1"/>
          </a:fontRef>
        </p:style>
        <p:txBody>
          <a:bodyPr wrap="square" anchor="ctr" anchorCtr="0">
            <a:spAutoFit/>
          </a:bodyPr>
          <a:lstStyle/>
          <a:p>
            <a:pPr>
              <a:buNone/>
            </a:pPr>
            <a:r>
              <a:rPr lang="zh-CN" altLang="en-US" sz="1600" b="1" dirty="0">
                <a:latin typeface="微软雅黑" panose="020B0503020204020204" pitchFamily="34" charset="-122"/>
                <a:ea typeface="微软雅黑" panose="020B0503020204020204" pitchFamily="34" charset="-122"/>
              </a:rPr>
              <a:t>欺诈风险模型</a:t>
            </a:r>
            <a:endParaRPr lang="en-US" altLang="zh-CN" sz="1600" b="1" dirty="0">
              <a:latin typeface="微软雅黑" panose="020B0503020204020204" pitchFamily="34" charset="-122"/>
              <a:ea typeface="微软雅黑" panose="020B0503020204020204" pitchFamily="34" charset="-122"/>
            </a:endParaRPr>
          </a:p>
        </p:txBody>
      </p:sp>
      <p:sp>
        <p:nvSpPr>
          <p:cNvPr id="13" name="Rectangle 12"/>
          <p:cNvSpPr/>
          <p:nvPr/>
        </p:nvSpPr>
        <p:spPr>
          <a:xfrm>
            <a:off x="2397370" y="871745"/>
            <a:ext cx="7454348" cy="769441"/>
          </a:xfrm>
          <a:prstGeom prst="rect">
            <a:avLst/>
          </a:prstGeom>
        </p:spPr>
        <p:txBody>
          <a:bodyPr wrap="none">
            <a:spAutoFit/>
          </a:bodyPr>
          <a:lstStyle/>
          <a:p>
            <a:pPr>
              <a:buNone/>
            </a:pPr>
            <a:r>
              <a:rPr lang="en-US" altLang="zh-CN" sz="2800" b="1" dirty="0">
                <a:latin typeface="微软雅黑" panose="020B0503020204020204" pitchFamily="34" charset="-122"/>
                <a:ea typeface="微软雅黑" panose="020B0503020204020204" pitchFamily="34" charset="-122"/>
              </a:rPr>
              <a:t>FICO</a:t>
            </a:r>
            <a:r>
              <a:rPr lang="zh-CN" altLang="en-US" sz="2800" b="1" dirty="0">
                <a:latin typeface="微软雅黑" panose="020B0503020204020204" pitchFamily="34" charset="-122"/>
                <a:ea typeface="微软雅黑" panose="020B0503020204020204" pitchFamily="34" charset="-122"/>
              </a:rPr>
              <a:t>会为浦发开发</a:t>
            </a:r>
            <a:r>
              <a:rPr lang="en-US" altLang="zh-CN" sz="4400" b="1" dirty="0">
                <a:solidFill>
                  <a:srgbClr val="0070C0"/>
                </a:solidFill>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个模型，</a:t>
            </a:r>
            <a:r>
              <a:rPr lang="en-US" altLang="zh-CN" sz="4400" b="1" dirty="0">
                <a:solidFill>
                  <a:srgbClr val="0070C0"/>
                </a:solidFill>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组新规则</a:t>
            </a:r>
            <a:endParaRPr lang="en-US" altLang="zh-CN" sz="2800" b="1" dirty="0">
              <a:latin typeface="微软雅黑" panose="020B0503020204020204" pitchFamily="34" charset="-122"/>
              <a:ea typeface="微软雅黑" panose="020B0503020204020204" pitchFamily="34" charset="-122"/>
            </a:endParaRPr>
          </a:p>
        </p:txBody>
      </p:sp>
      <p:pic>
        <p:nvPicPr>
          <p:cNvPr id="16" name="Picture 6" descr="http://homeforgoodla.org/wp-content/uploads/2015/01/icon3-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224" t="13912" r="22489" b="16120"/>
          <a:stretch/>
        </p:blipFill>
        <p:spPr bwMode="auto">
          <a:xfrm flipV="1">
            <a:off x="5231135" y="4829214"/>
            <a:ext cx="1374589" cy="1310247"/>
          </a:xfrm>
          <a:prstGeom prst="rect">
            <a:avLst/>
          </a:prstGeom>
          <a:noFill/>
          <a:ln>
            <a:noFill/>
          </a:ln>
        </p:spPr>
      </p:pic>
      <p:pic>
        <p:nvPicPr>
          <p:cNvPr id="18" name="Picture 17"/>
          <p:cNvPicPr>
            <a:picLocks noChangeAspect="1"/>
          </p:cNvPicPr>
          <p:nvPr/>
        </p:nvPicPr>
        <p:blipFill>
          <a:blip r:embed="rId4"/>
          <a:stretch>
            <a:fillRect/>
          </a:stretch>
        </p:blipFill>
        <p:spPr>
          <a:xfrm>
            <a:off x="1805701" y="4597910"/>
            <a:ext cx="1459925" cy="2151037"/>
          </a:xfrm>
          <a:prstGeom prst="rect">
            <a:avLst/>
          </a:prstGeom>
        </p:spPr>
      </p:pic>
      <p:sp>
        <p:nvSpPr>
          <p:cNvPr id="19" name="Rectangle 18"/>
          <p:cNvSpPr/>
          <p:nvPr/>
        </p:nvSpPr>
        <p:spPr>
          <a:xfrm>
            <a:off x="3183816" y="5230851"/>
            <a:ext cx="614271" cy="769441"/>
          </a:xfrm>
          <a:prstGeom prst="rect">
            <a:avLst/>
          </a:prstGeom>
        </p:spPr>
        <p:txBody>
          <a:bodyPr wrap="none">
            <a:spAutoFit/>
          </a:bodyPr>
          <a:lstStyle/>
          <a:p>
            <a:pPr>
              <a:buNone/>
            </a:pPr>
            <a:r>
              <a:rPr lang="en-US" altLang="zh-CN" sz="4400" b="1" dirty="0">
                <a:latin typeface="微软雅黑" panose="020B0503020204020204" pitchFamily="34" charset="-122"/>
                <a:ea typeface="微软雅黑" panose="020B0503020204020204" pitchFamily="34" charset="-122"/>
              </a:rPr>
              <a:t>×</a:t>
            </a:r>
          </a:p>
        </p:txBody>
      </p:sp>
      <p:sp>
        <p:nvSpPr>
          <p:cNvPr id="20" name="Rectangle 19"/>
          <p:cNvSpPr/>
          <p:nvPr/>
        </p:nvSpPr>
        <p:spPr>
          <a:xfrm>
            <a:off x="4230848" y="4947486"/>
            <a:ext cx="409374" cy="1323439"/>
          </a:xfrm>
          <a:prstGeom prst="rect">
            <a:avLst/>
          </a:prstGeom>
        </p:spPr>
        <p:style>
          <a:lnRef idx="1">
            <a:schemeClr val="dk1"/>
          </a:lnRef>
          <a:fillRef idx="3">
            <a:schemeClr val="dk1"/>
          </a:fillRef>
          <a:effectRef idx="2">
            <a:schemeClr val="dk1"/>
          </a:effectRef>
          <a:fontRef idx="minor">
            <a:schemeClr val="lt1"/>
          </a:fontRef>
        </p:style>
        <p:txBody>
          <a:bodyPr wrap="square" anchor="ctr" anchorCtr="0">
            <a:spAutoFit/>
          </a:bodyPr>
          <a:lstStyle/>
          <a:p>
            <a:pPr>
              <a:buNone/>
            </a:pPr>
            <a:r>
              <a:rPr lang="zh-CN" altLang="en-US" sz="1600" b="1" dirty="0">
                <a:latin typeface="微软雅黑" panose="020B0503020204020204" pitchFamily="34" charset="-122"/>
                <a:ea typeface="微软雅黑" panose="020B0503020204020204" pitchFamily="34" charset="-122"/>
              </a:rPr>
              <a:t>新放行规则</a:t>
            </a:r>
            <a:endParaRPr lang="en-US" altLang="zh-CN" sz="1600" b="1" dirty="0">
              <a:latin typeface="微软雅黑" panose="020B0503020204020204" pitchFamily="34" charset="-122"/>
              <a:ea typeface="微软雅黑" panose="020B0503020204020204" pitchFamily="34" charset="-122"/>
            </a:endParaRPr>
          </a:p>
        </p:txBody>
      </p:sp>
      <p:grpSp>
        <p:nvGrpSpPr>
          <p:cNvPr id="21" name="Group 20"/>
          <p:cNvGrpSpPr/>
          <p:nvPr/>
        </p:nvGrpSpPr>
        <p:grpSpPr>
          <a:xfrm>
            <a:off x="6963888" y="3175050"/>
            <a:ext cx="1479993" cy="1479994"/>
            <a:chOff x="2043663" y="1091998"/>
            <a:chExt cx="1479993" cy="1479994"/>
          </a:xfrm>
        </p:grpSpPr>
        <p:pic>
          <p:nvPicPr>
            <p:cNvPr id="22" name="Picture 2" descr="http://www.free-icons-download.net/images/engine-icon-6182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3663" y="1091998"/>
              <a:ext cx="1479993" cy="147999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627499" y="1607106"/>
              <a:ext cx="389573" cy="681951"/>
            </a:xfrm>
            <a:prstGeom prst="rect">
              <a:avLst/>
            </a:prstGeom>
            <a:solidFill>
              <a:schemeClr val="bg1"/>
            </a:solidFill>
          </p:spPr>
          <p:txBody>
            <a:bodyPr wrap="square" lIns="0" tIns="0" rIns="0" bIns="0" rtlCol="0">
              <a:noAutofit/>
            </a:bodyPr>
            <a:lstStyle/>
            <a:p>
              <a:pPr>
                <a:buNone/>
              </a:pPr>
              <a:endParaRPr lang="en-US" sz="2400" b="1" dirty="0">
                <a:solidFill>
                  <a:srgbClr val="000000"/>
                </a:solidFill>
              </a:endParaRPr>
            </a:p>
          </p:txBody>
        </p:sp>
        <p:sp>
          <p:nvSpPr>
            <p:cNvPr id="24" name="TextBox 23"/>
            <p:cNvSpPr txBox="1"/>
            <p:nvPr/>
          </p:nvSpPr>
          <p:spPr>
            <a:xfrm>
              <a:off x="2480319" y="1771434"/>
              <a:ext cx="943305" cy="292881"/>
            </a:xfrm>
            <a:prstGeom prst="rect">
              <a:avLst/>
            </a:prstGeom>
            <a:noFill/>
          </p:spPr>
          <p:txBody>
            <a:bodyPr wrap="square" lIns="0" tIns="0" rIns="0" bIns="0" rtlCol="0">
              <a:noAutofit/>
            </a:bodyPr>
            <a:lstStyle/>
            <a:p>
              <a:pPr>
                <a:buNone/>
              </a:pPr>
              <a:r>
                <a:rPr lang="en-US" altLang="zh-CN" sz="2800" b="1" dirty="0">
                  <a:solidFill>
                    <a:srgbClr val="000000"/>
                  </a:solidFill>
                </a:rPr>
                <a:t>DSE</a:t>
              </a:r>
              <a:endParaRPr lang="en-US" sz="2400" b="1" dirty="0">
                <a:solidFill>
                  <a:srgbClr val="000000"/>
                </a:solidFill>
              </a:endParaRPr>
            </a:p>
          </p:txBody>
        </p:sp>
      </p:grpSp>
      <p:sp>
        <p:nvSpPr>
          <p:cNvPr id="25" name="Rectangle 24"/>
          <p:cNvSpPr/>
          <p:nvPr/>
        </p:nvSpPr>
        <p:spPr>
          <a:xfrm>
            <a:off x="4209863" y="1758658"/>
            <a:ext cx="365760" cy="1430652"/>
          </a:xfrm>
          <a:prstGeom prst="rect">
            <a:avLst/>
          </a:prstGeom>
        </p:spPr>
        <p:style>
          <a:lnRef idx="1">
            <a:schemeClr val="dk1"/>
          </a:lnRef>
          <a:fillRef idx="3">
            <a:schemeClr val="dk1"/>
          </a:fillRef>
          <a:effectRef idx="2">
            <a:schemeClr val="dk1"/>
          </a:effectRef>
          <a:fontRef idx="minor">
            <a:schemeClr val="lt1"/>
          </a:fontRef>
        </p:style>
        <p:txBody>
          <a:bodyPr wrap="square" anchor="ctr" anchorCtr="0">
            <a:noAutofit/>
          </a:bodyPr>
          <a:lstStyle/>
          <a:p>
            <a:pPr>
              <a:buNone/>
            </a:pPr>
            <a:r>
              <a:rPr lang="zh-CN" altLang="en-US" sz="1600" b="1" dirty="0">
                <a:latin typeface="微软雅黑" panose="020B0503020204020204" pitchFamily="34" charset="-122"/>
                <a:ea typeface="微软雅黑" panose="020B0503020204020204" pitchFamily="34" charset="-122"/>
              </a:rPr>
              <a:t>反照会模型</a:t>
            </a:r>
            <a:endParaRPr lang="en-US" altLang="zh-CN" sz="1600" b="1" dirty="0">
              <a:latin typeface="微软雅黑" panose="020B0503020204020204" pitchFamily="34" charset="-122"/>
              <a:ea typeface="微软雅黑" panose="020B0503020204020204" pitchFamily="34" charset="-122"/>
            </a:endParaRPr>
          </a:p>
        </p:txBody>
      </p:sp>
      <p:sp>
        <p:nvSpPr>
          <p:cNvPr id="26" name="Rectangle 25"/>
          <p:cNvSpPr/>
          <p:nvPr/>
        </p:nvSpPr>
        <p:spPr>
          <a:xfrm>
            <a:off x="3756107" y="4947486"/>
            <a:ext cx="411205" cy="1323439"/>
          </a:xfrm>
          <a:prstGeom prst="rect">
            <a:avLst/>
          </a:prstGeom>
        </p:spPr>
        <p:style>
          <a:lnRef idx="1">
            <a:schemeClr val="dk1"/>
          </a:lnRef>
          <a:fillRef idx="3">
            <a:schemeClr val="dk1"/>
          </a:fillRef>
          <a:effectRef idx="2">
            <a:schemeClr val="dk1"/>
          </a:effectRef>
          <a:fontRef idx="minor">
            <a:schemeClr val="lt1"/>
          </a:fontRef>
        </p:style>
        <p:txBody>
          <a:bodyPr wrap="square" anchor="ctr" anchorCtr="0">
            <a:spAutoFit/>
          </a:bodyPr>
          <a:lstStyle/>
          <a:p>
            <a:pPr>
              <a:buNone/>
            </a:pPr>
            <a:r>
              <a:rPr lang="zh-CN" altLang="en-US" sz="1600" b="1" dirty="0">
                <a:latin typeface="微软雅黑" panose="020B0503020204020204" pitchFamily="34" charset="-122"/>
                <a:ea typeface="微软雅黑" panose="020B0503020204020204" pitchFamily="34" charset="-122"/>
              </a:rPr>
              <a:t>新拦截规则</a:t>
            </a:r>
            <a:endParaRPr lang="en-US" altLang="zh-CN" sz="1600" b="1" dirty="0">
              <a:latin typeface="微软雅黑" panose="020B0503020204020204" pitchFamily="34" charset="-122"/>
              <a:ea typeface="微软雅黑" panose="020B0503020204020204" pitchFamily="34" charset="-122"/>
            </a:endParaRPr>
          </a:p>
        </p:txBody>
      </p:sp>
      <p:sp>
        <p:nvSpPr>
          <p:cNvPr id="49" name="Rectangle 48"/>
          <p:cNvSpPr/>
          <p:nvPr/>
        </p:nvSpPr>
        <p:spPr>
          <a:xfrm>
            <a:off x="4602000" y="2160597"/>
            <a:ext cx="614271" cy="769441"/>
          </a:xfrm>
          <a:prstGeom prst="rect">
            <a:avLst/>
          </a:prstGeom>
        </p:spPr>
        <p:txBody>
          <a:bodyPr wrap="none">
            <a:spAutoFit/>
          </a:bodyPr>
          <a:lstStyle/>
          <a:p>
            <a:pPr>
              <a:buNone/>
            </a:pPr>
            <a:r>
              <a:rPr lang="en-US" altLang="zh-CN" sz="4400" b="1" dirty="0">
                <a:latin typeface="微软雅黑" panose="020B0503020204020204" pitchFamily="34" charset="-122"/>
                <a:ea typeface="微软雅黑" panose="020B0503020204020204" pitchFamily="34" charset="-122"/>
              </a:rPr>
              <a:t>=</a:t>
            </a:r>
          </a:p>
        </p:txBody>
      </p:sp>
      <p:sp>
        <p:nvSpPr>
          <p:cNvPr id="50" name="Rectangle 49"/>
          <p:cNvSpPr/>
          <p:nvPr/>
        </p:nvSpPr>
        <p:spPr>
          <a:xfrm>
            <a:off x="4703760" y="5274025"/>
            <a:ext cx="614271" cy="769441"/>
          </a:xfrm>
          <a:prstGeom prst="rect">
            <a:avLst/>
          </a:prstGeom>
        </p:spPr>
        <p:txBody>
          <a:bodyPr wrap="none">
            <a:spAutoFit/>
          </a:bodyPr>
          <a:lstStyle/>
          <a:p>
            <a:pPr>
              <a:buNone/>
            </a:pPr>
            <a:r>
              <a:rPr lang="en-US" altLang="zh-CN" sz="4400" b="1" dirty="0">
                <a:latin typeface="微软雅黑" panose="020B0503020204020204" pitchFamily="34" charset="-122"/>
                <a:ea typeface="微软雅黑" panose="020B0503020204020204" pitchFamily="34" charset="-122"/>
              </a:rPr>
              <a:t>=</a:t>
            </a:r>
          </a:p>
        </p:txBody>
      </p:sp>
      <p:sp>
        <p:nvSpPr>
          <p:cNvPr id="51" name="Rectangle 50"/>
          <p:cNvSpPr/>
          <p:nvPr/>
        </p:nvSpPr>
        <p:spPr>
          <a:xfrm>
            <a:off x="5154437" y="6170868"/>
            <a:ext cx="1527982" cy="400110"/>
          </a:xfrm>
          <a:prstGeom prst="rect">
            <a:avLst/>
          </a:prstGeom>
        </p:spPr>
        <p:txBody>
          <a:bodyPr wrap="none">
            <a:spAutoFit/>
          </a:bodyPr>
          <a:lstStyle/>
          <a:p>
            <a:pPr>
              <a:buNone/>
            </a:pP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组新规则</a:t>
            </a:r>
            <a:endParaRPr lang="en-US" altLang="zh-CN" sz="2000" b="1" dirty="0">
              <a:latin typeface="微软雅黑" panose="020B0503020204020204" pitchFamily="34" charset="-122"/>
              <a:ea typeface="微软雅黑" panose="020B0503020204020204" pitchFamily="34" charset="-122"/>
            </a:endParaRPr>
          </a:p>
        </p:txBody>
      </p:sp>
      <p:pic>
        <p:nvPicPr>
          <p:cNvPr id="52" name="Picture 6" descr="http://homeforgoodla.org/wp-content/uploads/2015/01/icon3-01.png"/>
          <p:cNvPicPr>
            <a:picLocks noChangeAspect="1" noChangeArrowheads="1"/>
          </p:cNvPicPr>
          <p:nvPr/>
        </p:nvPicPr>
        <p:blipFill rotWithShape="1">
          <a:blip r:embed="rId6" cstate="print">
            <a:duotone>
              <a:prstClr val="black"/>
              <a:schemeClr val="accent6">
                <a:tint val="45000"/>
                <a:satMod val="400000"/>
              </a:schemeClr>
            </a:duotone>
            <a:extLst>
              <a:ext uri="{28A0092B-C50C-407E-A947-70E740481C1C}">
                <a14:useLocalDpi xmlns:a14="http://schemas.microsoft.com/office/drawing/2010/main" val="0"/>
              </a:ext>
            </a:extLst>
          </a:blip>
          <a:srcRect l="21224" t="13912" r="22489" b="16120"/>
          <a:stretch/>
        </p:blipFill>
        <p:spPr bwMode="auto">
          <a:xfrm rot="15613541" flipV="1">
            <a:off x="2899812" y="3508641"/>
            <a:ext cx="1144196" cy="1090639"/>
          </a:xfrm>
          <a:prstGeom prst="rect">
            <a:avLst/>
          </a:prstGeom>
          <a:noFill/>
          <a:ln>
            <a:noFill/>
          </a:ln>
        </p:spPr>
      </p:pic>
      <p:sp>
        <p:nvSpPr>
          <p:cNvPr id="53" name="Rectangle 52"/>
          <p:cNvSpPr/>
          <p:nvPr/>
        </p:nvSpPr>
        <p:spPr>
          <a:xfrm>
            <a:off x="1837265" y="3760779"/>
            <a:ext cx="1298085" cy="646331"/>
          </a:xfrm>
          <a:prstGeom prst="rect">
            <a:avLst/>
          </a:prstGeom>
        </p:spPr>
        <p:txBody>
          <a:bodyPr wrap="square">
            <a:spAutoFit/>
          </a:bodyPr>
          <a:lstStyle/>
          <a:p>
            <a:pPr>
              <a:buNone/>
            </a:pPr>
            <a:r>
              <a:rPr lang="zh-CN" altLang="en-US" b="1" dirty="0">
                <a:latin typeface="微软雅黑" panose="020B0503020204020204" pitchFamily="34" charset="-122"/>
                <a:ea typeface="微软雅黑" panose="020B0503020204020204" pitchFamily="34" charset="-122"/>
              </a:rPr>
              <a:t>浦发银行</a:t>
            </a:r>
            <a:br>
              <a:rPr lang="en-US" altLang="zh-CN" b="1" dirty="0">
                <a:latin typeface="微软雅黑" panose="020B0503020204020204" pitchFamily="34" charset="-122"/>
                <a:ea typeface="微软雅黑" panose="020B0503020204020204" pitchFamily="34" charset="-122"/>
              </a:rPr>
            </a:br>
            <a:r>
              <a:rPr lang="zh-CN" altLang="en-US" b="1" dirty="0">
                <a:latin typeface="微软雅黑" panose="020B0503020204020204" pitchFamily="34" charset="-122"/>
                <a:ea typeface="微软雅黑" panose="020B0503020204020204" pitchFamily="34" charset="-122"/>
              </a:rPr>
              <a:t>现有规则</a:t>
            </a:r>
            <a:endParaRPr lang="en-US" altLang="zh-CN" b="1" dirty="0">
              <a:latin typeface="微软雅黑" panose="020B0503020204020204" pitchFamily="34" charset="-122"/>
              <a:ea typeface="微软雅黑" panose="020B0503020204020204" pitchFamily="34" charset="-122"/>
            </a:endParaRPr>
          </a:p>
        </p:txBody>
      </p:sp>
      <p:pic>
        <p:nvPicPr>
          <p:cNvPr id="54" name="Picture 20" descr="http://artistsvalley.com/images/icons/Database%20Application%20Icons%20Var/Grant%20Reports%20Line%20Chart%20Security%20Risk/256x256/Grant%20Reports%20Line%20Chart%20Security%20Risk.jpg"/>
          <p:cNvPicPr>
            <a:picLocks noChangeAspect="1" noChangeArrowheads="1"/>
          </p:cNvPicPr>
          <p:nvPr/>
        </p:nvPicPr>
        <p:blipFill>
          <a:blip r:embed="rId7">
            <a:clrChange>
              <a:clrFrom>
                <a:srgbClr val="FFAC20"/>
              </a:clrFrom>
              <a:clrTo>
                <a:srgbClr val="FFAC20">
                  <a:alpha val="0"/>
                </a:srgbClr>
              </a:clrTo>
            </a:clrChange>
            <a:extLst>
              <a:ext uri="{28A0092B-C50C-407E-A947-70E740481C1C}">
                <a14:useLocalDpi xmlns:a14="http://schemas.microsoft.com/office/drawing/2010/main" val="0"/>
              </a:ext>
            </a:extLst>
          </a:blip>
          <a:srcRect/>
          <a:stretch>
            <a:fillRect/>
          </a:stretch>
        </p:blipFill>
        <p:spPr bwMode="auto">
          <a:xfrm>
            <a:off x="8960654" y="2369976"/>
            <a:ext cx="1412022" cy="1412022"/>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56" name="Right Arrow 55"/>
          <p:cNvSpPr/>
          <p:nvPr/>
        </p:nvSpPr>
        <p:spPr bwMode="auto">
          <a:xfrm rot="18000000" flipV="1">
            <a:off x="6646175" y="4293066"/>
            <a:ext cx="405920" cy="463778"/>
          </a:xfrm>
          <a:prstGeom prst="rightArrow">
            <a:avLst>
              <a:gd name="adj1" fmla="val 40936"/>
              <a:gd name="adj2" fmla="val 5000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Arial" pitchFamily="34" charset="0"/>
              <a:cs typeface="Arial" pitchFamily="34" charset="0"/>
            </a:endParaRPr>
          </a:p>
        </p:txBody>
      </p:sp>
      <p:sp>
        <p:nvSpPr>
          <p:cNvPr id="57" name="Right Arrow 56"/>
          <p:cNvSpPr/>
          <p:nvPr/>
        </p:nvSpPr>
        <p:spPr bwMode="auto">
          <a:xfrm flipV="1">
            <a:off x="4240822" y="3747678"/>
            <a:ext cx="2602157" cy="544568"/>
          </a:xfrm>
          <a:prstGeom prst="rightArrow">
            <a:avLst>
              <a:gd name="adj1" fmla="val 40936"/>
              <a:gd name="adj2" fmla="val 5000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Arial" pitchFamily="34" charset="0"/>
              <a:cs typeface="Arial" pitchFamily="34" charset="0"/>
            </a:endParaRPr>
          </a:p>
        </p:txBody>
      </p:sp>
      <p:sp>
        <p:nvSpPr>
          <p:cNvPr id="58" name="Right Arrow 57"/>
          <p:cNvSpPr/>
          <p:nvPr/>
        </p:nvSpPr>
        <p:spPr bwMode="auto">
          <a:xfrm rot="19005983" flipV="1">
            <a:off x="8440626" y="3273565"/>
            <a:ext cx="483487" cy="544568"/>
          </a:xfrm>
          <a:prstGeom prst="rightArrow">
            <a:avLst>
              <a:gd name="adj1" fmla="val 40936"/>
              <a:gd name="adj2" fmla="val 5000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Arial" pitchFamily="34" charset="0"/>
              <a:cs typeface="Arial" pitchFamily="34" charset="0"/>
            </a:endParaRPr>
          </a:p>
        </p:txBody>
      </p:sp>
      <p:pic>
        <p:nvPicPr>
          <p:cNvPr id="1026" name="Picture 2" descr="http://artistsvalley.com/images/icons/Database%20Application%20Icons%20Var/Task%20Report%20Security%20Risk/256x256/Task%20Report%20Security%20Risk.jpg"/>
          <p:cNvPicPr>
            <a:picLocks noChangeAspect="1" noChangeArrowheads="1"/>
          </p:cNvPicPr>
          <p:nvPr/>
        </p:nvPicPr>
        <p:blipFill>
          <a:blip r:embed="rId8">
            <a:clrChange>
              <a:clrFrom>
                <a:srgbClr val="FFAC20"/>
              </a:clrFrom>
              <a:clrTo>
                <a:srgbClr val="FFAC20">
                  <a:alpha val="0"/>
                </a:srgbClr>
              </a:clrTo>
            </a:clrChange>
            <a:extLst>
              <a:ext uri="{28A0092B-C50C-407E-A947-70E740481C1C}">
                <a14:useLocalDpi xmlns:a14="http://schemas.microsoft.com/office/drawing/2010/main" val="0"/>
              </a:ext>
            </a:extLst>
          </a:blip>
          <a:srcRect/>
          <a:stretch>
            <a:fillRect/>
          </a:stretch>
        </p:blipFill>
        <p:spPr bwMode="auto">
          <a:xfrm>
            <a:off x="8999369" y="3927195"/>
            <a:ext cx="1406165" cy="1406165"/>
          </a:xfrm>
          <a:prstGeom prst="ellipse">
            <a:avLst/>
          </a:prstGeom>
          <a:solidFill>
            <a:schemeClr val="bg1"/>
          </a:solid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60" name="Right Arrow 59"/>
          <p:cNvSpPr/>
          <p:nvPr/>
        </p:nvSpPr>
        <p:spPr bwMode="auto">
          <a:xfrm rot="2594017">
            <a:off x="8461984" y="4094397"/>
            <a:ext cx="483487" cy="544568"/>
          </a:xfrm>
          <a:prstGeom prst="rightArrow">
            <a:avLst>
              <a:gd name="adj1" fmla="val 40936"/>
              <a:gd name="adj2" fmla="val 5000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Arial" pitchFamily="34" charset="0"/>
              <a:cs typeface="Arial" pitchFamily="34" charset="0"/>
            </a:endParaRPr>
          </a:p>
        </p:txBody>
      </p:sp>
      <p:sp>
        <p:nvSpPr>
          <p:cNvPr id="61" name="Rectangle 60"/>
          <p:cNvSpPr/>
          <p:nvPr/>
        </p:nvSpPr>
        <p:spPr>
          <a:xfrm>
            <a:off x="8949568" y="1998976"/>
            <a:ext cx="1467068" cy="400110"/>
          </a:xfrm>
          <a:prstGeom prst="rect">
            <a:avLst/>
          </a:prstGeom>
        </p:spPr>
        <p:txBody>
          <a:bodyPr wrap="none">
            <a:spAutoFit/>
          </a:bodyPr>
          <a:lstStyle/>
          <a:p>
            <a:pPr>
              <a:buNone/>
            </a:pPr>
            <a:r>
              <a:rPr lang="zh-CN" altLang="en-US" sz="2000" b="1" dirty="0">
                <a:latin typeface="微软雅黑" panose="020B0503020204020204" pitchFamily="34" charset="-122"/>
                <a:ea typeface="微软雅黑" panose="020B0503020204020204" pitchFamily="34" charset="-122"/>
              </a:rPr>
              <a:t>强风险策略</a:t>
            </a:r>
            <a:endParaRPr lang="en-US" altLang="zh-CN" sz="2000" b="1" dirty="0">
              <a:latin typeface="微软雅黑" panose="020B0503020204020204" pitchFamily="34" charset="-122"/>
              <a:ea typeface="微软雅黑" panose="020B0503020204020204" pitchFamily="34" charset="-122"/>
            </a:endParaRPr>
          </a:p>
        </p:txBody>
      </p:sp>
      <p:sp>
        <p:nvSpPr>
          <p:cNvPr id="62" name="Rectangle 61"/>
          <p:cNvSpPr/>
          <p:nvPr/>
        </p:nvSpPr>
        <p:spPr>
          <a:xfrm>
            <a:off x="9016894" y="5404240"/>
            <a:ext cx="1467068" cy="400110"/>
          </a:xfrm>
          <a:prstGeom prst="rect">
            <a:avLst/>
          </a:prstGeom>
        </p:spPr>
        <p:txBody>
          <a:bodyPr wrap="none">
            <a:spAutoFit/>
          </a:bodyPr>
          <a:lstStyle/>
          <a:p>
            <a:pPr>
              <a:buNone/>
            </a:pPr>
            <a:r>
              <a:rPr lang="zh-CN" altLang="en-US" sz="2000" b="1" dirty="0">
                <a:latin typeface="微软雅黑" panose="020B0503020204020204" pitchFamily="34" charset="-122"/>
                <a:ea typeface="微软雅黑" panose="020B0503020204020204" pitchFamily="34" charset="-122"/>
              </a:rPr>
              <a:t>免照会策略</a:t>
            </a:r>
            <a:endParaRPr lang="en-US" altLang="zh-CN" sz="2000" b="1" dirty="0">
              <a:latin typeface="微软雅黑" panose="020B0503020204020204" pitchFamily="34" charset="-122"/>
              <a:ea typeface="微软雅黑" panose="020B0503020204020204" pitchFamily="34" charset="-122"/>
            </a:endParaRPr>
          </a:p>
        </p:txBody>
      </p:sp>
      <p:sp>
        <p:nvSpPr>
          <p:cNvPr id="63" name="Rectangle 62"/>
          <p:cNvSpPr/>
          <p:nvPr/>
        </p:nvSpPr>
        <p:spPr>
          <a:xfrm>
            <a:off x="6846462" y="4537648"/>
            <a:ext cx="1947969" cy="523220"/>
          </a:xfrm>
          <a:prstGeom prst="rect">
            <a:avLst/>
          </a:prstGeom>
        </p:spPr>
        <p:txBody>
          <a:bodyPr wrap="none">
            <a:spAutoFit/>
          </a:bodyPr>
          <a:lstStyle/>
          <a:p>
            <a:pPr algn="ctr">
              <a:buNone/>
            </a:pPr>
            <a:r>
              <a:rPr lang="zh-CN" altLang="en-US" b="1" dirty="0">
                <a:latin typeface="微软雅黑" panose="020B0503020204020204" pitchFamily="34" charset="-122"/>
                <a:ea typeface="微软雅黑" panose="020B0503020204020204" pitchFamily="34" charset="-122"/>
              </a:rPr>
              <a:t>决策模拟引擎</a:t>
            </a:r>
            <a:br>
              <a:rPr lang="en-US" altLang="zh-CN" b="1" dirty="0">
                <a:latin typeface="微软雅黑" panose="020B0503020204020204" pitchFamily="34" charset="-122"/>
                <a:ea typeface="微软雅黑" panose="020B0503020204020204" pitchFamily="34" charset="-122"/>
              </a:rPr>
            </a:br>
            <a:r>
              <a:rPr lang="en-US" altLang="zh-CN" sz="1000" b="1" dirty="0">
                <a:latin typeface="微软雅黑" panose="020B0503020204020204" pitchFamily="34" charset="-122"/>
                <a:ea typeface="微软雅黑" panose="020B0503020204020204" pitchFamily="34" charset="-122"/>
              </a:rPr>
              <a:t>Decision Simulation Engine</a:t>
            </a:r>
            <a:endParaRPr lang="en-US" altLang="zh-CN" b="1" dirty="0">
              <a:latin typeface="微软雅黑" panose="020B0503020204020204" pitchFamily="34" charset="-122"/>
              <a:ea typeface="微软雅黑" panose="020B0503020204020204" pitchFamily="34" charset="-122"/>
            </a:endParaRPr>
          </a:p>
        </p:txBody>
      </p:sp>
      <p:sp>
        <p:nvSpPr>
          <p:cNvPr id="64" name="Right Arrow 63"/>
          <p:cNvSpPr/>
          <p:nvPr/>
        </p:nvSpPr>
        <p:spPr bwMode="auto">
          <a:xfrm rot="3600000">
            <a:off x="6682790" y="3365424"/>
            <a:ext cx="405920" cy="463778"/>
          </a:xfrm>
          <a:prstGeom prst="rightArrow">
            <a:avLst>
              <a:gd name="adj1" fmla="val 40936"/>
              <a:gd name="adj2" fmla="val 5000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233363" indent="-233363"/>
            <a:endParaRPr lang="en-US">
              <a:solidFill>
                <a:schemeClr val="tx1"/>
              </a:solidFill>
              <a:latin typeface="Arial" pitchFamily="34" charset="0"/>
              <a:cs typeface="Arial" pitchFamily="34" charset="0"/>
            </a:endParaRPr>
          </a:p>
        </p:txBody>
      </p:sp>
      <p:pic>
        <p:nvPicPr>
          <p:cNvPr id="65" name="Picture 64"/>
          <p:cNvPicPr>
            <a:picLocks noChangeAspect="1"/>
          </p:cNvPicPr>
          <p:nvPr/>
        </p:nvPicPr>
        <p:blipFill>
          <a:blip r:embed="rId4"/>
          <a:stretch>
            <a:fillRect/>
          </a:stretch>
        </p:blipFill>
        <p:spPr>
          <a:xfrm>
            <a:off x="1808608" y="1410516"/>
            <a:ext cx="1459925" cy="2151037"/>
          </a:xfrm>
          <a:prstGeom prst="rect">
            <a:avLst/>
          </a:prstGeom>
        </p:spPr>
      </p:pic>
    </p:spTree>
    <p:extLst>
      <p:ext uri="{BB962C8B-B14F-4D97-AF65-F5344CB8AC3E}">
        <p14:creationId xmlns:p14="http://schemas.microsoft.com/office/powerpoint/2010/main" val="251488208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2" name="Picture 38" descr="https://tse1.mm.bing.net/th?&amp;id=OIP.M7ea50c35320ad65387640812b0572de6H0&amp;w=300&amp;h=240&amp;c=0&amp;pid=1.9&amp;rs=0&amp;p=0"/>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120954" y="4920277"/>
            <a:ext cx="1045572" cy="836458"/>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www.clipartbest.com/cliparts/RiG/MBo/RiGMBo6iL.jpe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125260" y="4083447"/>
            <a:ext cx="1046039" cy="83683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bwMode="auto">
          <a:xfrm>
            <a:off x="3315841" y="5113756"/>
            <a:ext cx="1704986" cy="1591084"/>
          </a:xfrm>
          <a:prstGeom prst="rect">
            <a:avLst/>
          </a:prstGeom>
          <a:solidFill>
            <a:srgbClr val="FF0000">
              <a:alpha val="19000"/>
            </a:srgb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66" name="Rectangle 65"/>
          <p:cNvSpPr/>
          <p:nvPr/>
        </p:nvSpPr>
        <p:spPr bwMode="auto">
          <a:xfrm>
            <a:off x="5012230" y="5117569"/>
            <a:ext cx="1662912" cy="1591084"/>
          </a:xfrm>
          <a:prstGeom prst="rect">
            <a:avLst/>
          </a:prstGeom>
          <a:solidFill>
            <a:srgbClr val="92D050">
              <a:alpha val="19000"/>
            </a:srgb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64" name="Rectangle 63"/>
          <p:cNvSpPr/>
          <p:nvPr/>
        </p:nvSpPr>
        <p:spPr bwMode="auto">
          <a:xfrm>
            <a:off x="4955262" y="1199208"/>
            <a:ext cx="1704986" cy="1591084"/>
          </a:xfrm>
          <a:prstGeom prst="rect">
            <a:avLst/>
          </a:prstGeom>
          <a:solidFill>
            <a:srgbClr val="FF0000">
              <a:alpha val="19000"/>
            </a:srgb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39" name="Rectangle 38"/>
          <p:cNvSpPr/>
          <p:nvPr/>
        </p:nvSpPr>
        <p:spPr bwMode="auto">
          <a:xfrm>
            <a:off x="3288775" y="1199208"/>
            <a:ext cx="1662912" cy="1591084"/>
          </a:xfrm>
          <a:prstGeom prst="rect">
            <a:avLst/>
          </a:prstGeom>
          <a:solidFill>
            <a:srgbClr val="92D050">
              <a:alpha val="19000"/>
            </a:srgb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sp>
        <p:nvSpPr>
          <p:cNvPr id="2" name="Title 1"/>
          <p:cNvSpPr>
            <a:spLocks noGrp="1"/>
          </p:cNvSpPr>
          <p:nvPr>
            <p:ph type="title"/>
          </p:nvPr>
        </p:nvSpPr>
        <p:spPr>
          <a:xfrm>
            <a:off x="1905000" y="198638"/>
            <a:ext cx="7239000" cy="626865"/>
          </a:xfrm>
        </p:spPr>
        <p:txBody>
          <a:bodyPr/>
          <a:lstStyle/>
          <a:p>
            <a:r>
              <a:rPr lang="zh-CN" altLang="en-US" dirty="0"/>
              <a:t>申请反欺诈策略设计思想</a:t>
            </a:r>
            <a:endParaRPr lang="en-US" dirty="0"/>
          </a:p>
        </p:txBody>
      </p:sp>
      <p:grpSp>
        <p:nvGrpSpPr>
          <p:cNvPr id="28" name="Group 27"/>
          <p:cNvGrpSpPr/>
          <p:nvPr/>
        </p:nvGrpSpPr>
        <p:grpSpPr>
          <a:xfrm>
            <a:off x="2671397" y="5105448"/>
            <a:ext cx="4016765" cy="1644923"/>
            <a:chOff x="3813706" y="1133658"/>
            <a:chExt cx="4016765" cy="1644923"/>
          </a:xfrm>
        </p:grpSpPr>
        <p:grpSp>
          <p:nvGrpSpPr>
            <p:cNvPr id="19" name="Group 18"/>
            <p:cNvGrpSpPr/>
            <p:nvPr/>
          </p:nvGrpSpPr>
          <p:grpSpPr>
            <a:xfrm>
              <a:off x="4438341" y="1133658"/>
              <a:ext cx="3392130" cy="1644923"/>
              <a:chOff x="4391921" y="1297733"/>
              <a:chExt cx="3392130" cy="1644923"/>
            </a:xfrm>
          </p:grpSpPr>
          <p:sp>
            <p:nvSpPr>
              <p:cNvPr id="16" name="Rectangle 15"/>
              <p:cNvSpPr/>
              <p:nvPr/>
            </p:nvSpPr>
            <p:spPr bwMode="auto">
              <a:xfrm>
                <a:off x="4391921" y="1297733"/>
                <a:ext cx="3392130" cy="161433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grpSp>
            <p:nvGrpSpPr>
              <p:cNvPr id="10" name="Group 9"/>
              <p:cNvGrpSpPr/>
              <p:nvPr/>
            </p:nvGrpSpPr>
            <p:grpSpPr>
              <a:xfrm>
                <a:off x="4493971" y="1369925"/>
                <a:ext cx="1468088" cy="1564817"/>
                <a:chOff x="3740216" y="4393406"/>
                <a:chExt cx="2070995" cy="2207448"/>
              </a:xfrm>
            </p:grpSpPr>
            <p:pic>
              <p:nvPicPr>
                <p:cNvPr id="1040" name="Picture 16" descr="http://toonclips.com/600/55364.jpg"/>
                <p:cNvPicPr>
                  <a:picLocks noChangeAspect="1" noChangeArrowheads="1"/>
                </p:cNvPicPr>
                <p:nvPr/>
              </p:nvPicPr>
              <p:blipFill rotWithShape="1">
                <a:blip r:embed="rId4" cstate="print">
                  <a:clrChange>
                    <a:clrFrom>
                      <a:srgbClr val="FCFCFC"/>
                    </a:clrFrom>
                    <a:clrTo>
                      <a:srgbClr val="FCFCFC">
                        <a:alpha val="0"/>
                      </a:srgbClr>
                    </a:clrTo>
                  </a:clrChange>
                  <a:extLst>
                    <a:ext uri="{28A0092B-C50C-407E-A947-70E740481C1C}">
                      <a14:useLocalDpi xmlns:a14="http://schemas.microsoft.com/office/drawing/2010/main"/>
                    </a:ext>
                  </a:extLst>
                </a:blip>
                <a:srcRect/>
                <a:stretch/>
              </p:blipFill>
              <p:spPr bwMode="auto">
                <a:xfrm>
                  <a:off x="3740216" y="4393406"/>
                  <a:ext cx="2070995" cy="189863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262808" y="6210098"/>
                  <a:ext cx="911763" cy="390756"/>
                </a:xfrm>
                <a:prstGeom prst="rect">
                  <a:avLst/>
                </a:prstGeom>
                <a:noFill/>
              </p:spPr>
              <p:txBody>
                <a:bodyPr wrap="none" rtlCol="0">
                  <a:spAutoFit/>
                </a:bodyPr>
                <a:lstStyle/>
                <a:p>
                  <a:pPr>
                    <a:buNone/>
                  </a:pPr>
                  <a:r>
                    <a:rPr lang="zh-CN" altLang="en-US" sz="1200" b="1" dirty="0">
                      <a:solidFill>
                        <a:srgbClr val="000000"/>
                      </a:solidFill>
                      <a:latin typeface="楷体" panose="02010609060101010101" pitchFamily="49" charset="-122"/>
                      <a:ea typeface="楷体" panose="02010609060101010101" pitchFamily="49" charset="-122"/>
                    </a:rPr>
                    <a:t>好客户</a:t>
                  </a:r>
                  <a:endParaRPr lang="en-US" sz="1200" b="1" dirty="0">
                    <a:solidFill>
                      <a:srgbClr val="000000"/>
                    </a:solidFill>
                    <a:latin typeface="楷体" panose="02010609060101010101" pitchFamily="49" charset="-122"/>
                    <a:ea typeface="楷体" panose="02010609060101010101" pitchFamily="49" charset="-122"/>
                  </a:endParaRPr>
                </a:p>
              </p:txBody>
            </p:sp>
          </p:grpSp>
          <p:grpSp>
            <p:nvGrpSpPr>
              <p:cNvPr id="6" name="Group 5"/>
              <p:cNvGrpSpPr/>
              <p:nvPr/>
            </p:nvGrpSpPr>
            <p:grpSpPr>
              <a:xfrm>
                <a:off x="6553959" y="1383766"/>
                <a:ext cx="1045984" cy="1558890"/>
                <a:chOff x="8680641" y="4038857"/>
                <a:chExt cx="1484670" cy="2212690"/>
              </a:xfrm>
            </p:grpSpPr>
            <p:pic>
              <p:nvPicPr>
                <p:cNvPr id="1034" name="Picture 10" descr="http://thumbs.dreamstime.com/x/arrow-surprise-23877767.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680641" y="4038857"/>
                  <a:ext cx="1484670" cy="18558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743643" y="5858374"/>
                  <a:ext cx="1259802" cy="393173"/>
                </a:xfrm>
                <a:prstGeom prst="rect">
                  <a:avLst/>
                </a:prstGeom>
                <a:noFill/>
              </p:spPr>
              <p:txBody>
                <a:bodyPr wrap="square" rtlCol="0">
                  <a:spAutoFit/>
                </a:bodyPr>
                <a:lstStyle/>
                <a:p>
                  <a:pPr>
                    <a:buNone/>
                  </a:pPr>
                  <a:r>
                    <a:rPr lang="zh-CN" altLang="en-US" sz="1200" b="1" dirty="0">
                      <a:solidFill>
                        <a:srgbClr val="000000"/>
                      </a:solidFill>
                      <a:latin typeface="楷体" panose="02010609060101010101" pitchFamily="49" charset="-122"/>
                      <a:ea typeface="楷体" panose="02010609060101010101" pitchFamily="49" charset="-122"/>
                    </a:rPr>
                    <a:t>欺诈客户</a:t>
                  </a:r>
                  <a:endParaRPr lang="en-US" sz="1200" b="1" dirty="0">
                    <a:solidFill>
                      <a:srgbClr val="000000"/>
                    </a:solidFill>
                    <a:latin typeface="楷体" panose="02010609060101010101" pitchFamily="49" charset="-122"/>
                    <a:ea typeface="楷体" panose="02010609060101010101" pitchFamily="49" charset="-122"/>
                  </a:endParaRPr>
                </a:p>
              </p:txBody>
            </p:sp>
          </p:grpSp>
        </p:grpSp>
        <p:sp>
          <p:nvSpPr>
            <p:cNvPr id="26" name="TextBox 25"/>
            <p:cNvSpPr txBox="1"/>
            <p:nvPr/>
          </p:nvSpPr>
          <p:spPr>
            <a:xfrm>
              <a:off x="3813706" y="1144841"/>
              <a:ext cx="492559" cy="1200329"/>
            </a:xfrm>
            <a:prstGeom prst="rect">
              <a:avLst/>
            </a:prstGeom>
            <a:noFill/>
          </p:spPr>
          <p:txBody>
            <a:bodyPr wrap="square" rtlCol="0">
              <a:spAutoFit/>
            </a:bodyPr>
            <a:lstStyle/>
            <a:p>
              <a:pPr>
                <a:buNone/>
              </a:pPr>
              <a:r>
                <a:rPr lang="zh-CN" altLang="en-US" b="1" dirty="0">
                  <a:solidFill>
                    <a:srgbClr val="FF0000"/>
                  </a:solidFill>
                  <a:latin typeface="微软雅黑" panose="020B0503020204020204" pitchFamily="34" charset="-122"/>
                  <a:ea typeface="微软雅黑" panose="020B0503020204020204" pitchFamily="34" charset="-122"/>
                </a:rPr>
                <a:t>自动拒绝</a:t>
              </a:r>
              <a:endParaRPr lang="en-US" b="1" dirty="0">
                <a:solidFill>
                  <a:srgbClr val="FF0000"/>
                </a:solidFill>
                <a:latin typeface="微软雅黑" panose="020B0503020204020204" pitchFamily="34" charset="-122"/>
                <a:ea typeface="微软雅黑" panose="020B0503020204020204" pitchFamily="34" charset="-122"/>
              </a:endParaRPr>
            </a:p>
          </p:txBody>
        </p:sp>
      </p:grpSp>
      <p:grpSp>
        <p:nvGrpSpPr>
          <p:cNvPr id="29" name="Group 28"/>
          <p:cNvGrpSpPr/>
          <p:nvPr/>
        </p:nvGrpSpPr>
        <p:grpSpPr>
          <a:xfrm>
            <a:off x="2682653" y="1180438"/>
            <a:ext cx="4073735" cy="1664100"/>
            <a:chOff x="3823160" y="4968076"/>
            <a:chExt cx="4073735" cy="1664100"/>
          </a:xfrm>
        </p:grpSpPr>
        <p:grpSp>
          <p:nvGrpSpPr>
            <p:cNvPr id="21" name="Group 20"/>
            <p:cNvGrpSpPr/>
            <p:nvPr/>
          </p:nvGrpSpPr>
          <p:grpSpPr>
            <a:xfrm>
              <a:off x="4412201" y="4968076"/>
              <a:ext cx="3484694" cy="1664100"/>
              <a:chOff x="4589601" y="4383596"/>
              <a:chExt cx="3484694" cy="1664100"/>
            </a:xfrm>
          </p:grpSpPr>
          <p:sp>
            <p:nvSpPr>
              <p:cNvPr id="40" name="Rectangle 39"/>
              <p:cNvSpPr/>
              <p:nvPr/>
            </p:nvSpPr>
            <p:spPr bwMode="auto">
              <a:xfrm>
                <a:off x="4589601" y="4402366"/>
                <a:ext cx="3392130" cy="161433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solidFill>
                    <a:schemeClr val="tx1"/>
                  </a:solidFill>
                  <a:latin typeface="Arial" pitchFamily="34" charset="0"/>
                  <a:cs typeface="Arial" pitchFamily="34" charset="0"/>
                </a:endParaRPr>
              </a:p>
            </p:txBody>
          </p:sp>
          <p:grpSp>
            <p:nvGrpSpPr>
              <p:cNvPr id="15" name="Group 14"/>
              <p:cNvGrpSpPr/>
              <p:nvPr/>
            </p:nvGrpSpPr>
            <p:grpSpPr>
              <a:xfrm>
                <a:off x="4985702" y="4413237"/>
                <a:ext cx="848513" cy="1632971"/>
                <a:chOff x="5502318" y="4714294"/>
                <a:chExt cx="740787" cy="1425651"/>
              </a:xfrm>
            </p:grpSpPr>
            <p:sp>
              <p:nvSpPr>
                <p:cNvPr id="27" name="TextBox 26"/>
                <p:cNvSpPr txBox="1"/>
                <p:nvPr/>
              </p:nvSpPr>
              <p:spPr>
                <a:xfrm>
                  <a:off x="5612759" y="5898113"/>
                  <a:ext cx="564274" cy="241832"/>
                </a:xfrm>
                <a:prstGeom prst="rect">
                  <a:avLst/>
                </a:prstGeom>
                <a:noFill/>
              </p:spPr>
              <p:txBody>
                <a:bodyPr wrap="none" rtlCol="0">
                  <a:spAutoFit/>
                </a:bodyPr>
                <a:lstStyle/>
                <a:p>
                  <a:pPr>
                    <a:buNone/>
                  </a:pPr>
                  <a:r>
                    <a:rPr lang="zh-CN" altLang="en-US" sz="1200" b="1" dirty="0">
                      <a:solidFill>
                        <a:srgbClr val="000000"/>
                      </a:solidFill>
                      <a:latin typeface="楷体" panose="02010609060101010101" pitchFamily="49" charset="-122"/>
                      <a:ea typeface="楷体" panose="02010609060101010101" pitchFamily="49" charset="-122"/>
                    </a:rPr>
                    <a:t>好客户</a:t>
                  </a:r>
                  <a:endParaRPr lang="en-US" sz="1200" b="1" dirty="0">
                    <a:solidFill>
                      <a:srgbClr val="000000"/>
                    </a:solidFill>
                    <a:latin typeface="楷体" panose="02010609060101010101" pitchFamily="49" charset="-122"/>
                    <a:ea typeface="楷体" panose="02010609060101010101" pitchFamily="49" charset="-122"/>
                  </a:endParaRPr>
                </a:p>
              </p:txBody>
            </p:sp>
            <p:pic>
              <p:nvPicPr>
                <p:cNvPr id="1044" name="Picture 20" descr="http://www.clker.com/cliparts/7/a/a/3/1384580218166618667Short_Man_in_Suit.svg.hi.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502318" y="4714294"/>
                  <a:ext cx="740787" cy="12264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6179646" y="4383596"/>
                <a:ext cx="1894649" cy="1664100"/>
                <a:chOff x="6533592" y="4592654"/>
                <a:chExt cx="2170342" cy="1906245"/>
              </a:xfrm>
            </p:grpSpPr>
            <p:grpSp>
              <p:nvGrpSpPr>
                <p:cNvPr id="9" name="Group 8"/>
                <p:cNvGrpSpPr/>
                <p:nvPr/>
              </p:nvGrpSpPr>
              <p:grpSpPr>
                <a:xfrm>
                  <a:off x="6533592" y="4592654"/>
                  <a:ext cx="2170342" cy="1667954"/>
                  <a:chOff x="2852173" y="4102820"/>
                  <a:chExt cx="2600085" cy="1998220"/>
                </a:xfrm>
              </p:grpSpPr>
              <p:grpSp>
                <p:nvGrpSpPr>
                  <p:cNvPr id="8" name="Group 7"/>
                  <p:cNvGrpSpPr/>
                  <p:nvPr/>
                </p:nvGrpSpPr>
                <p:grpSpPr>
                  <a:xfrm>
                    <a:off x="2852173" y="4102820"/>
                    <a:ext cx="2600085" cy="1998220"/>
                    <a:chOff x="3004659" y="4327270"/>
                    <a:chExt cx="2339080" cy="1797632"/>
                  </a:xfrm>
                </p:grpSpPr>
                <p:pic>
                  <p:nvPicPr>
                    <p:cNvPr id="18" name="Picture 14" descr="http://thumbs.dreamstime.com/t/hit-target-illustration-representing-arrow-launched-against-as-metaphor-reaching-their-goals-39373894.jpg"/>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rot="538353">
                      <a:off x="3888711" y="5109628"/>
                      <a:ext cx="1455028" cy="79075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mages.clipartpanda.com/theft-clipart-burglar.jp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87784" y="4607958"/>
                      <a:ext cx="1441095" cy="15169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thumbs.dreamstime.com/t/hit-target-illustration-representing-arrow-launched-against-as-metaphor-reaching-their-goals-39373894.jpg"/>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rot="2060828">
                      <a:off x="3004659" y="5317762"/>
                      <a:ext cx="971494" cy="52797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4" descr="http://thumbs.dreamstime.com/t/hit-target-illustration-representing-arrow-launched-against-as-metaphor-reaching-their-goals-39373894.jpg"/>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rot="20479410">
                      <a:off x="3766736" y="4327270"/>
                      <a:ext cx="1387686" cy="754154"/>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p:cNvSpPr txBox="1"/>
                  <p:nvPr/>
                </p:nvSpPr>
                <p:spPr>
                  <a:xfrm rot="1828984">
                    <a:off x="4117473" y="4633549"/>
                    <a:ext cx="735190" cy="380134"/>
                  </a:xfrm>
                  <a:prstGeom prst="rect">
                    <a:avLst/>
                  </a:prstGeom>
                  <a:noFill/>
                </p:spPr>
                <p:txBody>
                  <a:bodyPr wrap="none" rtlCol="0">
                    <a:spAutoFit/>
                  </a:bodyPr>
                  <a:lstStyle/>
                  <a:p>
                    <a:pPr>
                      <a:buNone/>
                    </a:pPr>
                    <a:r>
                      <a:rPr lang="en-US" altLang="zh-CN" sz="1200" b="1" dirty="0">
                        <a:solidFill>
                          <a:schemeClr val="bg1"/>
                        </a:solidFill>
                        <a:effectLst>
                          <a:outerShdw blurRad="38100" dist="38100" dir="2700000" algn="tl">
                            <a:srgbClr val="000000">
                              <a:alpha val="43137"/>
                            </a:srgbClr>
                          </a:outerShdw>
                        </a:effectLst>
                        <a:latin typeface="Arial Narrow" panose="020B0606020202030204" pitchFamily="34" charset="0"/>
                        <a:ea typeface="楷体" panose="02010609060101010101" pitchFamily="49" charset="-122"/>
                      </a:rPr>
                      <a:t>Fraud</a:t>
                    </a:r>
                    <a:endParaRPr lang="en-US" sz="1200" b="1" dirty="0">
                      <a:solidFill>
                        <a:schemeClr val="bg1"/>
                      </a:solidFill>
                      <a:effectLst>
                        <a:outerShdw blurRad="38100" dist="38100" dir="2700000" algn="tl">
                          <a:srgbClr val="000000">
                            <a:alpha val="43137"/>
                          </a:srgbClr>
                        </a:outerShdw>
                      </a:effectLst>
                      <a:latin typeface="Arial Narrow" panose="020B0606020202030204" pitchFamily="34" charset="0"/>
                      <a:ea typeface="楷体" panose="02010609060101010101" pitchFamily="49" charset="-122"/>
                    </a:endParaRPr>
                  </a:p>
                </p:txBody>
              </p:sp>
            </p:grpSp>
            <p:sp>
              <p:nvSpPr>
                <p:cNvPr id="32" name="TextBox 31"/>
                <p:cNvSpPr txBox="1"/>
                <p:nvPr/>
              </p:nvSpPr>
              <p:spPr>
                <a:xfrm>
                  <a:off x="7164666" y="6181594"/>
                  <a:ext cx="916660" cy="317305"/>
                </a:xfrm>
                <a:prstGeom prst="rect">
                  <a:avLst/>
                </a:prstGeom>
                <a:noFill/>
              </p:spPr>
              <p:txBody>
                <a:bodyPr wrap="none" rtlCol="0">
                  <a:spAutoFit/>
                </a:bodyPr>
                <a:lstStyle/>
                <a:p>
                  <a:pPr>
                    <a:buNone/>
                  </a:pPr>
                  <a:r>
                    <a:rPr lang="zh-CN" altLang="en-US" sz="1200" b="1" dirty="0">
                      <a:solidFill>
                        <a:srgbClr val="000000"/>
                      </a:solidFill>
                      <a:latin typeface="楷体" panose="02010609060101010101" pitchFamily="49" charset="-122"/>
                      <a:ea typeface="楷体" panose="02010609060101010101" pitchFamily="49" charset="-122"/>
                    </a:rPr>
                    <a:t>欺诈客户</a:t>
                  </a:r>
                  <a:endParaRPr lang="en-US" sz="1200" b="1" dirty="0">
                    <a:solidFill>
                      <a:srgbClr val="000000"/>
                    </a:solidFill>
                    <a:latin typeface="楷体" panose="02010609060101010101" pitchFamily="49" charset="-122"/>
                    <a:ea typeface="楷体" panose="02010609060101010101" pitchFamily="49" charset="-122"/>
                  </a:endParaRPr>
                </a:p>
              </p:txBody>
            </p:sp>
          </p:grpSp>
        </p:grpSp>
        <p:sp>
          <p:nvSpPr>
            <p:cNvPr id="47" name="TextBox 46"/>
            <p:cNvSpPr txBox="1"/>
            <p:nvPr/>
          </p:nvSpPr>
          <p:spPr>
            <a:xfrm>
              <a:off x="3823160" y="5068454"/>
              <a:ext cx="492559" cy="1200329"/>
            </a:xfrm>
            <a:prstGeom prst="rect">
              <a:avLst/>
            </a:prstGeom>
            <a:noFill/>
          </p:spPr>
          <p:txBody>
            <a:bodyPr wrap="square" rtlCol="0">
              <a:spAutoFit/>
            </a:bodyPr>
            <a:lstStyle/>
            <a:p>
              <a:pPr>
                <a:buNone/>
              </a:pPr>
              <a:r>
                <a:rPr lang="zh-CN" altLang="en-US" b="1" dirty="0">
                  <a:solidFill>
                    <a:srgbClr val="00B050"/>
                  </a:solidFill>
                  <a:latin typeface="微软雅黑" panose="020B0503020204020204" pitchFamily="34" charset="-122"/>
                  <a:ea typeface="微软雅黑" panose="020B0503020204020204" pitchFamily="34" charset="-122"/>
                </a:rPr>
                <a:t>自动通过</a:t>
              </a:r>
              <a:endParaRPr lang="en-US" b="1" dirty="0">
                <a:solidFill>
                  <a:srgbClr val="00B050"/>
                </a:solidFill>
                <a:latin typeface="微软雅黑" panose="020B0503020204020204" pitchFamily="34" charset="-122"/>
                <a:ea typeface="微软雅黑" panose="020B0503020204020204" pitchFamily="34" charset="-122"/>
              </a:endParaRPr>
            </a:p>
          </p:txBody>
        </p:sp>
      </p:grpSp>
      <p:grpSp>
        <p:nvGrpSpPr>
          <p:cNvPr id="30" name="Group 29"/>
          <p:cNvGrpSpPr/>
          <p:nvPr/>
        </p:nvGrpSpPr>
        <p:grpSpPr>
          <a:xfrm>
            <a:off x="2671397" y="3145118"/>
            <a:ext cx="3071967" cy="1653917"/>
            <a:chOff x="5701977" y="3016605"/>
            <a:chExt cx="3071967" cy="1653917"/>
          </a:xfrm>
        </p:grpSpPr>
        <p:pic>
          <p:nvPicPr>
            <p:cNvPr id="1028" name="Picture 4" descr="http://circlebc.com.au/wp-content/uploads/2014/08/Helpdesk_contact_call_centre.jpg"/>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7120027" y="3016605"/>
              <a:ext cx="1653917" cy="1653917"/>
            </a:xfrm>
            <a:prstGeom prst="rect">
              <a:avLst/>
            </a:prstGeom>
            <a:ln w="25400">
              <a:solidFill>
                <a:schemeClr val="dk1"/>
              </a:solidFill>
              <a:headEnd type="none" w="med" len="med"/>
              <a:tailEnd type="none" w="med" len="med"/>
            </a:ln>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5701977" y="3044246"/>
              <a:ext cx="492559" cy="1200329"/>
            </a:xfrm>
            <a:prstGeom prst="rect">
              <a:avLst/>
            </a:prstGeom>
            <a:noFill/>
          </p:spPr>
          <p:txBody>
            <a:bodyPr wrap="square" rtlCol="0">
              <a:spAutoFit/>
            </a:bodyPr>
            <a:lstStyle/>
            <a:p>
              <a:pPr>
                <a:buNone/>
              </a:pPr>
              <a:r>
                <a:rPr lang="zh-CN" altLang="en-US" b="1" dirty="0">
                  <a:latin typeface="微软雅黑" panose="020B0503020204020204" pitchFamily="34" charset="-122"/>
                  <a:ea typeface="微软雅黑" panose="020B0503020204020204" pitchFamily="34" charset="-122"/>
                </a:rPr>
                <a:t>人工电核</a:t>
              </a:r>
              <a:endParaRPr lang="en-US" b="1" dirty="0">
                <a:latin typeface="微软雅黑" panose="020B0503020204020204" pitchFamily="34" charset="-122"/>
                <a:ea typeface="微软雅黑" panose="020B0503020204020204" pitchFamily="34" charset="-122"/>
              </a:endParaRPr>
            </a:p>
          </p:txBody>
        </p:sp>
      </p:grpSp>
      <p:sp>
        <p:nvSpPr>
          <p:cNvPr id="33" name="Rectangle 32"/>
          <p:cNvSpPr/>
          <p:nvPr/>
        </p:nvSpPr>
        <p:spPr>
          <a:xfrm>
            <a:off x="1726130" y="2369461"/>
            <a:ext cx="673487" cy="3477875"/>
          </a:xfrm>
          <a:prstGeom prst="rect">
            <a:avLst/>
          </a:prstGeom>
        </p:spPr>
        <p:txBody>
          <a:bodyPr wrap="square">
            <a:spAutoFit/>
          </a:bodyPr>
          <a:lstStyle/>
          <a:p>
            <a:pPr>
              <a:buNone/>
            </a:pPr>
            <a:r>
              <a:rPr lang="zh-CN" altLang="en-US" sz="2000" b="1" dirty="0"/>
              <a:t>申请反欺诈模型评分分数</a:t>
            </a:r>
            <a:endParaRPr lang="en-US" sz="2000" b="1" dirty="0"/>
          </a:p>
        </p:txBody>
      </p:sp>
      <p:grpSp>
        <p:nvGrpSpPr>
          <p:cNvPr id="37" name="Group 36"/>
          <p:cNvGrpSpPr/>
          <p:nvPr/>
        </p:nvGrpSpPr>
        <p:grpSpPr>
          <a:xfrm>
            <a:off x="2082643" y="948922"/>
            <a:ext cx="791770" cy="5815369"/>
            <a:chOff x="7360260" y="1082762"/>
            <a:chExt cx="791770" cy="5579061"/>
          </a:xfrm>
        </p:grpSpPr>
        <p:sp>
          <p:nvSpPr>
            <p:cNvPr id="31" name="Up Arrow 30"/>
            <p:cNvSpPr/>
            <p:nvPr/>
          </p:nvSpPr>
          <p:spPr bwMode="auto">
            <a:xfrm>
              <a:off x="7360260" y="1082762"/>
              <a:ext cx="639097" cy="5549044"/>
            </a:xfrm>
            <a:prstGeom prst="up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lnSpc>
                  <a:spcPct val="90000"/>
                </a:lnSpc>
                <a:spcBef>
                  <a:spcPct val="50000"/>
                </a:spcBef>
                <a:spcAft>
                  <a:spcPct val="0"/>
                </a:spcAft>
                <a:buClr>
                  <a:schemeClr val="tx1"/>
                </a:buClr>
              </a:pPr>
              <a:endParaRPr lang="en-US" sz="1600" dirty="0">
                <a:solidFill>
                  <a:schemeClr val="tx1"/>
                </a:solidFill>
                <a:latin typeface="Arial" pitchFamily="34" charset="0"/>
                <a:cs typeface="Arial" pitchFamily="34" charset="0"/>
              </a:endParaRPr>
            </a:p>
          </p:txBody>
        </p:sp>
        <p:sp>
          <p:nvSpPr>
            <p:cNvPr id="56" name="Rectangle 55"/>
            <p:cNvSpPr/>
            <p:nvPr/>
          </p:nvSpPr>
          <p:spPr>
            <a:xfrm>
              <a:off x="7478543" y="1230853"/>
              <a:ext cx="673487" cy="383852"/>
            </a:xfrm>
            <a:prstGeom prst="rect">
              <a:avLst/>
            </a:prstGeom>
          </p:spPr>
          <p:txBody>
            <a:bodyPr wrap="square">
              <a:spAutoFit/>
            </a:bodyPr>
            <a:lstStyle/>
            <a:p>
              <a:pPr>
                <a:buNone/>
              </a:pPr>
              <a:r>
                <a:rPr lang="zh-CN" altLang="en-US" sz="2000" b="1" dirty="0"/>
                <a:t>高</a:t>
              </a:r>
              <a:endParaRPr lang="en-US" sz="2000" b="1" dirty="0"/>
            </a:p>
          </p:txBody>
        </p:sp>
        <p:sp>
          <p:nvSpPr>
            <p:cNvPr id="57" name="Rectangle 56"/>
            <p:cNvSpPr/>
            <p:nvPr/>
          </p:nvSpPr>
          <p:spPr>
            <a:xfrm>
              <a:off x="7466732" y="3709488"/>
              <a:ext cx="673487" cy="383852"/>
            </a:xfrm>
            <a:prstGeom prst="rect">
              <a:avLst/>
            </a:prstGeom>
          </p:spPr>
          <p:txBody>
            <a:bodyPr wrap="square">
              <a:spAutoFit/>
            </a:bodyPr>
            <a:lstStyle/>
            <a:p>
              <a:pPr>
                <a:buNone/>
              </a:pPr>
              <a:r>
                <a:rPr lang="zh-CN" altLang="en-US" sz="2000" b="1" dirty="0"/>
                <a:t>中</a:t>
              </a:r>
              <a:endParaRPr lang="en-US" sz="2000" b="1" dirty="0"/>
            </a:p>
          </p:txBody>
        </p:sp>
        <p:sp>
          <p:nvSpPr>
            <p:cNvPr id="58" name="Rectangle 57"/>
            <p:cNvSpPr/>
            <p:nvPr/>
          </p:nvSpPr>
          <p:spPr>
            <a:xfrm>
              <a:off x="7447077" y="6277971"/>
              <a:ext cx="673487" cy="383852"/>
            </a:xfrm>
            <a:prstGeom prst="rect">
              <a:avLst/>
            </a:prstGeom>
          </p:spPr>
          <p:txBody>
            <a:bodyPr wrap="square">
              <a:spAutoFit/>
            </a:bodyPr>
            <a:lstStyle/>
            <a:p>
              <a:pPr>
                <a:buNone/>
              </a:pPr>
              <a:r>
                <a:rPr lang="zh-CN" altLang="en-US" sz="2000" b="1" dirty="0"/>
                <a:t>低</a:t>
              </a:r>
              <a:endParaRPr lang="en-US" sz="2000" b="1" dirty="0"/>
            </a:p>
          </p:txBody>
        </p:sp>
        <p:cxnSp>
          <p:nvCxnSpPr>
            <p:cNvPr id="36" name="Straight Connector 35"/>
            <p:cNvCxnSpPr/>
            <p:nvPr/>
          </p:nvCxnSpPr>
          <p:spPr bwMode="auto">
            <a:xfrm>
              <a:off x="7508039" y="2949417"/>
              <a:ext cx="336743" cy="0"/>
            </a:xfrm>
            <a:prstGeom prst="line">
              <a:avLst/>
            </a:prstGeom>
            <a:ln w="22225">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bwMode="auto">
            <a:xfrm>
              <a:off x="7508039" y="4893221"/>
              <a:ext cx="336743" cy="0"/>
            </a:xfrm>
            <a:prstGeom prst="line">
              <a:avLst/>
            </a:prstGeom>
            <a:ln w="22225">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1" name="TextBox 40"/>
          <p:cNvSpPr txBox="1"/>
          <p:nvPr/>
        </p:nvSpPr>
        <p:spPr>
          <a:xfrm>
            <a:off x="5013789" y="957428"/>
            <a:ext cx="1591684" cy="276999"/>
          </a:xfrm>
          <a:prstGeom prst="rect">
            <a:avLst/>
          </a:prstGeom>
          <a:noFill/>
        </p:spPr>
        <p:txBody>
          <a:bodyPr wrap="square" rtlCol="0">
            <a:spAutoFit/>
          </a:bodyPr>
          <a:lstStyle>
            <a:defPPr>
              <a:defRPr lang="en-US"/>
            </a:defPPr>
            <a:lvl1pPr algn="ctr">
              <a:buNone/>
              <a:defRPr sz="1200" b="1"/>
            </a:lvl1pPr>
          </a:lstStyle>
          <a:p>
            <a:r>
              <a:rPr lang="zh-CN" altLang="en-US" dirty="0"/>
              <a:t>假阴率</a:t>
            </a:r>
            <a:r>
              <a:rPr lang="en-US" altLang="zh-CN" dirty="0"/>
              <a:t>(</a:t>
            </a:r>
            <a:r>
              <a:rPr lang="zh-CN" altLang="en-US" dirty="0"/>
              <a:t>漏网率</a:t>
            </a:r>
            <a:r>
              <a:rPr lang="en-US" altLang="zh-CN" dirty="0"/>
              <a:t>)</a:t>
            </a:r>
            <a:endParaRPr lang="en-US" dirty="0"/>
          </a:p>
        </p:txBody>
      </p:sp>
      <p:sp>
        <p:nvSpPr>
          <p:cNvPr id="87" name="TextBox 86"/>
          <p:cNvSpPr txBox="1"/>
          <p:nvPr/>
        </p:nvSpPr>
        <p:spPr>
          <a:xfrm>
            <a:off x="3463153" y="4875786"/>
            <a:ext cx="1301977" cy="276999"/>
          </a:xfrm>
          <a:prstGeom prst="rect">
            <a:avLst/>
          </a:prstGeom>
          <a:noFill/>
        </p:spPr>
        <p:txBody>
          <a:bodyPr wrap="square" rtlCol="0">
            <a:spAutoFit/>
          </a:bodyPr>
          <a:lstStyle>
            <a:defPPr>
              <a:defRPr lang="en-US"/>
            </a:defPPr>
            <a:lvl1pPr algn="ctr">
              <a:buNone/>
              <a:defRPr sz="1200" b="1"/>
            </a:lvl1pPr>
          </a:lstStyle>
          <a:p>
            <a:r>
              <a:rPr lang="zh-CN" altLang="en-US" dirty="0"/>
              <a:t>假阳率</a:t>
            </a:r>
            <a:r>
              <a:rPr lang="en-US" altLang="zh-CN" dirty="0"/>
              <a:t>(</a:t>
            </a:r>
            <a:r>
              <a:rPr lang="zh-CN" altLang="en-US" dirty="0"/>
              <a:t>误杀率</a:t>
            </a:r>
            <a:r>
              <a:rPr lang="en-US" dirty="0"/>
              <a:t>)</a:t>
            </a:r>
          </a:p>
        </p:txBody>
      </p:sp>
      <p:sp>
        <p:nvSpPr>
          <p:cNvPr id="88" name="TextBox 87"/>
          <p:cNvSpPr txBox="1"/>
          <p:nvPr/>
        </p:nvSpPr>
        <p:spPr>
          <a:xfrm>
            <a:off x="4062548" y="2897565"/>
            <a:ext cx="1859097" cy="276999"/>
          </a:xfrm>
          <a:prstGeom prst="rect">
            <a:avLst/>
          </a:prstGeom>
          <a:noFill/>
        </p:spPr>
        <p:txBody>
          <a:bodyPr wrap="square" rtlCol="0">
            <a:spAutoFit/>
          </a:bodyPr>
          <a:lstStyle>
            <a:defPPr>
              <a:defRPr lang="en-US"/>
            </a:defPPr>
            <a:lvl1pPr algn="ctr">
              <a:buNone/>
              <a:defRPr sz="1200" b="1"/>
            </a:lvl1pPr>
          </a:lstStyle>
          <a:p>
            <a:r>
              <a:rPr lang="zh-CN" altLang="en-US" dirty="0"/>
              <a:t>人工成本</a:t>
            </a:r>
            <a:r>
              <a:rPr lang="en-US" altLang="zh-CN" dirty="0"/>
              <a:t>(</a:t>
            </a:r>
            <a:r>
              <a:rPr lang="zh-CN" altLang="en-US" dirty="0"/>
              <a:t>￥￥￥</a:t>
            </a:r>
            <a:r>
              <a:rPr lang="en-US" altLang="zh-CN" dirty="0"/>
              <a:t>)</a:t>
            </a:r>
            <a:endParaRPr lang="en-US" dirty="0"/>
          </a:p>
        </p:txBody>
      </p:sp>
      <p:sp>
        <p:nvSpPr>
          <p:cNvPr id="89" name="TextBox 88"/>
          <p:cNvSpPr txBox="1"/>
          <p:nvPr/>
        </p:nvSpPr>
        <p:spPr>
          <a:xfrm>
            <a:off x="3262663" y="948922"/>
            <a:ext cx="1668123" cy="276999"/>
          </a:xfrm>
          <a:prstGeom prst="rect">
            <a:avLst/>
          </a:prstGeom>
          <a:noFill/>
        </p:spPr>
        <p:txBody>
          <a:bodyPr wrap="square" rtlCol="0">
            <a:spAutoFit/>
          </a:bodyPr>
          <a:lstStyle/>
          <a:p>
            <a:pPr algn="ctr">
              <a:buNone/>
            </a:pPr>
            <a:r>
              <a:rPr lang="zh-CN" altLang="en-US" sz="1200" b="1" dirty="0"/>
              <a:t>好客户免电核率</a:t>
            </a:r>
            <a:endParaRPr lang="en-US" sz="1200" b="1" dirty="0"/>
          </a:p>
        </p:txBody>
      </p:sp>
      <p:sp>
        <p:nvSpPr>
          <p:cNvPr id="90" name="TextBox 89"/>
          <p:cNvSpPr txBox="1"/>
          <p:nvPr/>
        </p:nvSpPr>
        <p:spPr>
          <a:xfrm>
            <a:off x="5218214" y="4875786"/>
            <a:ext cx="1301977" cy="276999"/>
          </a:xfrm>
          <a:prstGeom prst="rect">
            <a:avLst/>
          </a:prstGeom>
          <a:noFill/>
        </p:spPr>
        <p:txBody>
          <a:bodyPr wrap="square" rtlCol="0">
            <a:spAutoFit/>
          </a:bodyPr>
          <a:lstStyle>
            <a:defPPr>
              <a:defRPr lang="en-US"/>
            </a:defPPr>
            <a:lvl1pPr algn="ctr">
              <a:buNone/>
              <a:defRPr sz="1200" b="1"/>
            </a:lvl1pPr>
          </a:lstStyle>
          <a:p>
            <a:r>
              <a:rPr lang="zh-CN" altLang="en-US" dirty="0"/>
              <a:t>欺诈识别率</a:t>
            </a:r>
            <a:endParaRPr lang="en-US" dirty="0"/>
          </a:p>
        </p:txBody>
      </p:sp>
      <p:grpSp>
        <p:nvGrpSpPr>
          <p:cNvPr id="46" name="Group 45"/>
          <p:cNvGrpSpPr/>
          <p:nvPr/>
        </p:nvGrpSpPr>
        <p:grpSpPr>
          <a:xfrm>
            <a:off x="7002490" y="1163497"/>
            <a:ext cx="3297713" cy="2685520"/>
            <a:chOff x="5299512" y="1986041"/>
            <a:chExt cx="3297713" cy="2685520"/>
          </a:xfrm>
        </p:grpSpPr>
        <p:grpSp>
          <p:nvGrpSpPr>
            <p:cNvPr id="45" name="Group 44"/>
            <p:cNvGrpSpPr/>
            <p:nvPr/>
          </p:nvGrpSpPr>
          <p:grpSpPr>
            <a:xfrm>
              <a:off x="5299512" y="1986041"/>
              <a:ext cx="3297713" cy="2685520"/>
              <a:chOff x="5572146" y="2414569"/>
              <a:chExt cx="3297713" cy="2685520"/>
            </a:xfrm>
          </p:grpSpPr>
          <p:grpSp>
            <p:nvGrpSpPr>
              <p:cNvPr id="43" name="Group 42"/>
              <p:cNvGrpSpPr/>
              <p:nvPr/>
            </p:nvGrpSpPr>
            <p:grpSpPr>
              <a:xfrm>
                <a:off x="6003623" y="2414569"/>
                <a:ext cx="2857500" cy="2600325"/>
                <a:chOff x="6003623" y="2414569"/>
                <a:chExt cx="2857500" cy="2600325"/>
              </a:xfrm>
            </p:grpSpPr>
            <p:pic>
              <p:nvPicPr>
                <p:cNvPr id="1058" name="Picture 34" descr="https://tse3-mm.cn.bing.net/th?id=OIP.M27d82256ffe298af55d8f64fb2b3743do0&amp;w=300&amp;h=300&amp;p=0&amp;pid=1.7"/>
                <p:cNvPicPr>
                  <a:picLocks noChangeAspect="1" noChangeArrowheads="1"/>
                </p:cNvPicPr>
                <p:nvPr/>
              </p:nvPicPr>
              <p:blipFill>
                <a:blip r:embed="rId10">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003623" y="2414569"/>
                  <a:ext cx="2857500" cy="260032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6148320" y="4210891"/>
                  <a:ext cx="598241" cy="338554"/>
                </a:xfrm>
                <a:prstGeom prst="rect">
                  <a:avLst/>
                </a:prstGeom>
                <a:noFill/>
              </p:spPr>
              <p:txBody>
                <a:bodyPr wrap="none" rtlCol="0">
                  <a:spAutoFit/>
                </a:bodyPr>
                <a:lstStyle/>
                <a:p>
                  <a:pPr>
                    <a:buNone/>
                  </a:pPr>
                  <a:r>
                    <a:rPr lang="zh-CN" altLang="en-US" sz="1600" b="1"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收益</a:t>
                  </a:r>
                  <a:endParaRPr lang="en-US" sz="1600" b="1"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94" name="TextBox 93"/>
                <p:cNvSpPr txBox="1"/>
                <p:nvPr/>
              </p:nvSpPr>
              <p:spPr>
                <a:xfrm>
                  <a:off x="8151254" y="4202182"/>
                  <a:ext cx="598241" cy="338554"/>
                </a:xfrm>
                <a:prstGeom prst="rect">
                  <a:avLst/>
                </a:prstGeom>
                <a:noFill/>
              </p:spPr>
              <p:txBody>
                <a:bodyPr wrap="none" rtlCol="0">
                  <a:spAutoFit/>
                </a:bodyPr>
                <a:lstStyle/>
                <a:p>
                  <a:pPr>
                    <a:buNone/>
                  </a:pPr>
                  <a:r>
                    <a:rPr lang="zh-CN" altLang="en-US" sz="1600" b="1"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成本</a:t>
                  </a:r>
                  <a:endParaRPr lang="en-US" sz="1600" b="1"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sp>
            <p:nvSpPr>
              <p:cNvPr id="96" name="TextBox 95"/>
              <p:cNvSpPr txBox="1"/>
              <p:nvPr/>
            </p:nvSpPr>
            <p:spPr>
              <a:xfrm>
                <a:off x="5572146" y="4635114"/>
                <a:ext cx="1668123" cy="276999"/>
              </a:xfrm>
              <a:prstGeom prst="rect">
                <a:avLst/>
              </a:prstGeom>
              <a:noFill/>
            </p:spPr>
            <p:txBody>
              <a:bodyPr wrap="square" rtlCol="0">
                <a:spAutoFit/>
              </a:bodyPr>
              <a:lstStyle/>
              <a:p>
                <a:pPr algn="ctr">
                  <a:buNone/>
                </a:pPr>
                <a:r>
                  <a:rPr lang="zh-CN" altLang="en-US" sz="1200" b="1" dirty="0"/>
                  <a:t>好客户免电核率</a:t>
                </a:r>
                <a:endParaRPr lang="en-US" sz="1200" b="1" dirty="0"/>
              </a:p>
            </p:txBody>
          </p:sp>
          <p:sp>
            <p:nvSpPr>
              <p:cNvPr id="97" name="TextBox 96"/>
              <p:cNvSpPr txBox="1"/>
              <p:nvPr/>
            </p:nvSpPr>
            <p:spPr>
              <a:xfrm>
                <a:off x="5761247" y="4823090"/>
                <a:ext cx="1301977" cy="276999"/>
              </a:xfrm>
              <a:prstGeom prst="rect">
                <a:avLst/>
              </a:prstGeom>
              <a:noFill/>
            </p:spPr>
            <p:txBody>
              <a:bodyPr wrap="square" rtlCol="0">
                <a:spAutoFit/>
              </a:bodyPr>
              <a:lstStyle>
                <a:defPPr>
                  <a:defRPr lang="en-US"/>
                </a:defPPr>
                <a:lvl1pPr algn="ctr">
                  <a:buNone/>
                  <a:defRPr sz="1200" b="1"/>
                </a:lvl1pPr>
              </a:lstStyle>
              <a:p>
                <a:r>
                  <a:rPr lang="zh-CN" altLang="en-US" dirty="0"/>
                  <a:t>欺诈识别率</a:t>
                </a:r>
                <a:endParaRPr lang="en-US" dirty="0"/>
              </a:p>
            </p:txBody>
          </p:sp>
          <p:sp>
            <p:nvSpPr>
              <p:cNvPr id="98" name="TextBox 97"/>
              <p:cNvSpPr txBox="1"/>
              <p:nvPr/>
            </p:nvSpPr>
            <p:spPr>
              <a:xfrm>
                <a:off x="8052228" y="4440886"/>
                <a:ext cx="817631" cy="276999"/>
              </a:xfrm>
              <a:prstGeom prst="rect">
                <a:avLst/>
              </a:prstGeom>
              <a:noFill/>
            </p:spPr>
            <p:txBody>
              <a:bodyPr wrap="square" rtlCol="0">
                <a:spAutoFit/>
              </a:bodyPr>
              <a:lstStyle>
                <a:defPPr>
                  <a:defRPr lang="en-US"/>
                </a:defPPr>
                <a:lvl1pPr algn="ctr">
                  <a:buNone/>
                  <a:defRPr sz="1200" b="1"/>
                </a:lvl1pPr>
              </a:lstStyle>
              <a:p>
                <a:r>
                  <a:rPr lang="zh-CN" altLang="en-US" dirty="0"/>
                  <a:t>人工成本</a:t>
                </a:r>
                <a:endParaRPr lang="en-US" dirty="0"/>
              </a:p>
            </p:txBody>
          </p:sp>
          <p:sp>
            <p:nvSpPr>
              <p:cNvPr id="99" name="TextBox 98"/>
              <p:cNvSpPr txBox="1"/>
              <p:nvPr/>
            </p:nvSpPr>
            <p:spPr>
              <a:xfrm>
                <a:off x="8090841" y="4619258"/>
                <a:ext cx="770282" cy="276999"/>
              </a:xfrm>
              <a:prstGeom prst="rect">
                <a:avLst/>
              </a:prstGeom>
              <a:noFill/>
            </p:spPr>
            <p:txBody>
              <a:bodyPr wrap="square" rtlCol="0">
                <a:spAutoFit/>
              </a:bodyPr>
              <a:lstStyle>
                <a:defPPr>
                  <a:defRPr lang="en-US"/>
                </a:defPPr>
                <a:lvl1pPr algn="ctr">
                  <a:buNone/>
                  <a:defRPr sz="1200" b="1"/>
                </a:lvl1pPr>
              </a:lstStyle>
              <a:p>
                <a:r>
                  <a:rPr lang="zh-CN" altLang="en-US" dirty="0"/>
                  <a:t>假阴率</a:t>
                </a:r>
                <a:endParaRPr lang="en-US" dirty="0"/>
              </a:p>
            </p:txBody>
          </p:sp>
          <p:sp>
            <p:nvSpPr>
              <p:cNvPr id="100" name="TextBox 99"/>
              <p:cNvSpPr txBox="1"/>
              <p:nvPr/>
            </p:nvSpPr>
            <p:spPr>
              <a:xfrm>
                <a:off x="8103073" y="4791235"/>
                <a:ext cx="753860" cy="276999"/>
              </a:xfrm>
              <a:prstGeom prst="rect">
                <a:avLst/>
              </a:prstGeom>
              <a:noFill/>
            </p:spPr>
            <p:txBody>
              <a:bodyPr wrap="square" rtlCol="0">
                <a:spAutoFit/>
              </a:bodyPr>
              <a:lstStyle>
                <a:defPPr>
                  <a:defRPr lang="en-US"/>
                </a:defPPr>
                <a:lvl1pPr algn="ctr">
                  <a:buNone/>
                  <a:defRPr sz="1200" b="1"/>
                </a:lvl1pPr>
              </a:lstStyle>
              <a:p>
                <a:r>
                  <a:rPr lang="zh-CN" altLang="en-US" dirty="0"/>
                  <a:t>假阳率</a:t>
                </a:r>
                <a:endParaRPr lang="en-US" dirty="0"/>
              </a:p>
            </p:txBody>
          </p:sp>
          <p:sp>
            <p:nvSpPr>
              <p:cNvPr id="106" name="TextBox 105"/>
              <p:cNvSpPr txBox="1"/>
              <p:nvPr/>
            </p:nvSpPr>
            <p:spPr>
              <a:xfrm>
                <a:off x="5596860" y="4441450"/>
                <a:ext cx="1668123" cy="276999"/>
              </a:xfrm>
              <a:prstGeom prst="rect">
                <a:avLst/>
              </a:prstGeom>
              <a:noFill/>
            </p:spPr>
            <p:txBody>
              <a:bodyPr wrap="square" rtlCol="0">
                <a:spAutoFit/>
              </a:bodyPr>
              <a:lstStyle/>
              <a:p>
                <a:pPr algn="ctr">
                  <a:buNone/>
                </a:pPr>
                <a:r>
                  <a:rPr lang="zh-CN" altLang="en-US" sz="1200" b="1" dirty="0"/>
                  <a:t>审批自动化率</a:t>
                </a:r>
                <a:endParaRPr lang="en-US" sz="1200" b="1" dirty="0"/>
              </a:p>
            </p:txBody>
          </p:sp>
        </p:grpSp>
        <p:sp>
          <p:nvSpPr>
            <p:cNvPr id="103" name="TextBox 102"/>
            <p:cNvSpPr txBox="1"/>
            <p:nvPr/>
          </p:nvSpPr>
          <p:spPr>
            <a:xfrm>
              <a:off x="6970548" y="2939290"/>
              <a:ext cx="378381" cy="1323439"/>
            </a:xfrm>
            <a:prstGeom prst="rect">
              <a:avLst/>
            </a:prstGeom>
            <a:noFill/>
          </p:spPr>
          <p:txBody>
            <a:bodyPr wrap="square" rtlCol="0">
              <a:spAutoFit/>
            </a:bodyPr>
            <a:lstStyle/>
            <a:p>
              <a:pPr>
                <a:buNone/>
              </a:pPr>
              <a:r>
                <a:rPr lang="zh-CN" altLang="en-US" sz="1600" b="1"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反欺诈策略</a:t>
              </a:r>
              <a:endParaRPr lang="en-US" sz="1600" b="1"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sp>
        <p:nvSpPr>
          <p:cNvPr id="49" name="Right Brace 48"/>
          <p:cNvSpPr/>
          <p:nvPr/>
        </p:nvSpPr>
        <p:spPr bwMode="auto">
          <a:xfrm>
            <a:off x="6743253" y="1016553"/>
            <a:ext cx="327588" cy="5732603"/>
          </a:xfrm>
          <a:prstGeom prst="rightBrace">
            <a:avLst>
              <a:gd name="adj1" fmla="val 118741"/>
              <a:gd name="adj2" fmla="val 50000"/>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233363" indent="-233363" eaLnBrk="0" fontAlgn="base" hangingPunct="0">
              <a:lnSpc>
                <a:spcPct val="90000"/>
              </a:lnSpc>
              <a:spcBef>
                <a:spcPct val="50000"/>
              </a:spcBef>
              <a:spcAft>
                <a:spcPct val="0"/>
              </a:spcAft>
              <a:buClr>
                <a:schemeClr val="tx1"/>
              </a:buClr>
              <a:buFont typeface="Arial" pitchFamily="34" charset="0"/>
              <a:buChar char="»"/>
            </a:pPr>
            <a:endParaRPr lang="en-US" sz="2600">
              <a:latin typeface="Arial" pitchFamily="34" charset="0"/>
              <a:cs typeface="Arial" pitchFamily="34" charset="0"/>
            </a:endParaRPr>
          </a:p>
        </p:txBody>
      </p:sp>
      <p:sp>
        <p:nvSpPr>
          <p:cNvPr id="50" name="TextBox 49"/>
          <p:cNvSpPr txBox="1"/>
          <p:nvPr/>
        </p:nvSpPr>
        <p:spPr>
          <a:xfrm>
            <a:off x="8023188" y="4229587"/>
            <a:ext cx="2023545" cy="646331"/>
          </a:xfrm>
          <a:prstGeom prst="rect">
            <a:avLst/>
          </a:prstGeom>
          <a:noFill/>
        </p:spPr>
        <p:txBody>
          <a:bodyPr wrap="square" rtlCol="0">
            <a:spAutoFit/>
          </a:bodyPr>
          <a:lstStyle/>
          <a:p>
            <a:pPr>
              <a:buNone/>
            </a:pPr>
            <a:r>
              <a:rPr lang="zh-CN" altLang="en-US" dirty="0"/>
              <a:t>不计一切代价地抓到所有欺诈</a:t>
            </a:r>
            <a:endParaRPr lang="en-US" dirty="0"/>
          </a:p>
        </p:txBody>
      </p:sp>
      <p:sp>
        <p:nvSpPr>
          <p:cNvPr id="108" name="TextBox 107"/>
          <p:cNvSpPr txBox="1"/>
          <p:nvPr/>
        </p:nvSpPr>
        <p:spPr>
          <a:xfrm>
            <a:off x="8018965" y="5081350"/>
            <a:ext cx="2269512" cy="646331"/>
          </a:xfrm>
          <a:prstGeom prst="rect">
            <a:avLst/>
          </a:prstGeom>
          <a:noFill/>
        </p:spPr>
        <p:txBody>
          <a:bodyPr wrap="square" rtlCol="0">
            <a:spAutoFit/>
          </a:bodyPr>
          <a:lstStyle/>
          <a:p>
            <a:pPr>
              <a:buNone/>
            </a:pPr>
            <a:r>
              <a:rPr lang="zh-CN" altLang="en-US" dirty="0"/>
              <a:t>以最优的成本来</a:t>
            </a:r>
            <a:r>
              <a:rPr lang="zh-CN" altLang="en-US" b="1" u="sng" dirty="0">
                <a:solidFill>
                  <a:srgbClr val="00B050"/>
                </a:solidFill>
              </a:rPr>
              <a:t>精准控制</a:t>
            </a:r>
            <a:r>
              <a:rPr lang="zh-CN" altLang="en-US" dirty="0"/>
              <a:t>欺诈发生的规模</a:t>
            </a:r>
            <a:endParaRPr lang="en-US" dirty="0"/>
          </a:p>
        </p:txBody>
      </p:sp>
      <p:sp>
        <p:nvSpPr>
          <p:cNvPr id="111" name="TextBox 110"/>
          <p:cNvSpPr txBox="1"/>
          <p:nvPr/>
        </p:nvSpPr>
        <p:spPr>
          <a:xfrm>
            <a:off x="7375151" y="5973558"/>
            <a:ext cx="3053373" cy="707886"/>
          </a:xfrm>
          <a:prstGeom prst="rect">
            <a:avLst/>
          </a:prstGeom>
          <a:noFill/>
        </p:spPr>
        <p:txBody>
          <a:bodyPr wrap="square" rtlCol="0">
            <a:spAutoFit/>
          </a:bodyPr>
          <a:lstStyle/>
          <a:p>
            <a:pPr algn="ctr">
              <a:buNone/>
            </a:pPr>
            <a:r>
              <a:rPr lang="zh-CN" altLang="en-US" sz="2000" b="1" dirty="0"/>
              <a:t>提高欺诈实施的门槛！</a:t>
            </a:r>
            <a:br>
              <a:rPr lang="en-US" altLang="zh-CN" sz="2000" b="1" dirty="0"/>
            </a:br>
            <a:r>
              <a:rPr lang="zh-CN" altLang="en-US" sz="2000" b="1" dirty="0"/>
              <a:t>打击欺诈申请者的信心！</a:t>
            </a:r>
            <a:endParaRPr lang="en-US" sz="2000" b="1" dirty="0"/>
          </a:p>
        </p:txBody>
      </p:sp>
      <p:sp>
        <p:nvSpPr>
          <p:cNvPr id="68" name="TextBox 67"/>
          <p:cNvSpPr txBox="1"/>
          <p:nvPr/>
        </p:nvSpPr>
        <p:spPr>
          <a:xfrm>
            <a:off x="5620585" y="6224514"/>
            <a:ext cx="535724" cy="276999"/>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pPr>
              <a:buNone/>
            </a:pPr>
            <a:r>
              <a:rPr lang="en-US" altLang="zh-CN" sz="1200" b="1" dirty="0">
                <a:ln/>
                <a:solidFill>
                  <a:schemeClr val="accent4"/>
                </a:solidFill>
                <a:effectLst>
                  <a:outerShdw blurRad="38100" dist="38100" dir="2700000" algn="tl">
                    <a:srgbClr val="000000">
                      <a:alpha val="43137"/>
                    </a:srgbClr>
                  </a:outerShdw>
                </a:effectLst>
                <a:latin typeface="Arial Narrow" panose="020B0606020202030204" pitchFamily="34" charset="0"/>
                <a:ea typeface="楷体" panose="02010609060101010101" pitchFamily="49" charset="-122"/>
              </a:rPr>
              <a:t>Fraud</a:t>
            </a:r>
            <a:endParaRPr lang="en-US" sz="1200" b="1" dirty="0">
              <a:ln/>
              <a:solidFill>
                <a:schemeClr val="accent4"/>
              </a:solidFill>
              <a:effectLst>
                <a:outerShdw blurRad="38100" dist="38100" dir="2700000" algn="tl">
                  <a:srgbClr val="000000">
                    <a:alpha val="43137"/>
                  </a:srgbClr>
                </a:outerShdw>
              </a:effectLst>
              <a:latin typeface="Arial Narrow" panose="020B0606020202030204" pitchFamily="34" charset="0"/>
              <a:ea typeface="楷体" panose="02010609060101010101" pitchFamily="49" charset="-122"/>
            </a:endParaRPr>
          </a:p>
        </p:txBody>
      </p:sp>
    </p:spTree>
    <p:extLst>
      <p:ext uri="{BB962C8B-B14F-4D97-AF65-F5344CB8AC3E}">
        <p14:creationId xmlns:p14="http://schemas.microsoft.com/office/powerpoint/2010/main" val="3791571777"/>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建设反欺诈运维持续改进闭环系统</a:t>
            </a:r>
          </a:p>
        </p:txBody>
      </p:sp>
      <p:sp>
        <p:nvSpPr>
          <p:cNvPr id="6" name="Rectangle 5"/>
          <p:cNvSpPr/>
          <p:nvPr/>
        </p:nvSpPr>
        <p:spPr>
          <a:xfrm>
            <a:off x="6934200" y="5848554"/>
            <a:ext cx="3200400" cy="830997"/>
          </a:xfrm>
          <a:prstGeom prst="rect">
            <a:avLst/>
          </a:prstGeom>
        </p:spPr>
        <p:txBody>
          <a:bodyPr wrap="square">
            <a:spAutoFit/>
          </a:bodyPr>
          <a:lstStyle/>
          <a:p>
            <a:pPr algn="ctr">
              <a:buNone/>
            </a:pPr>
            <a:r>
              <a:rPr lang="zh-CN" altLang="en-US" sz="2400" b="1" dirty="0"/>
              <a:t>反欺诈运维是一个闭环的持续改进过程</a:t>
            </a:r>
            <a:endParaRPr lang="en-US" altLang="zh-CN" sz="2400" b="1" dirty="0"/>
          </a:p>
        </p:txBody>
      </p:sp>
      <p:grpSp>
        <p:nvGrpSpPr>
          <p:cNvPr id="7" name="Group 6"/>
          <p:cNvGrpSpPr/>
          <p:nvPr/>
        </p:nvGrpSpPr>
        <p:grpSpPr>
          <a:xfrm>
            <a:off x="990599" y="1419053"/>
            <a:ext cx="5867400" cy="3886200"/>
            <a:chOff x="-609600" y="1528870"/>
            <a:chExt cx="5867400" cy="3886200"/>
          </a:xfrm>
        </p:grpSpPr>
        <p:graphicFrame>
          <p:nvGraphicFramePr>
            <p:cNvPr id="4" name="Diagram 3"/>
            <p:cNvGraphicFramePr/>
            <p:nvPr/>
          </p:nvGraphicFramePr>
          <p:xfrm>
            <a:off x="-609600" y="1528870"/>
            <a:ext cx="58674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rot="3956531">
              <a:off x="3354796" y="2453463"/>
              <a:ext cx="1143000" cy="424732"/>
            </a:xfrm>
            <a:prstGeom prst="rect">
              <a:avLst/>
            </a:prstGeom>
          </p:spPr>
          <p:txBody>
            <a:bodyPr wrap="square">
              <a:prstTxWarp prst="textArchUp">
                <a:avLst/>
              </a:prstTxWarp>
              <a:spAutoFit/>
            </a:bodyPr>
            <a:lstStyle/>
            <a:p>
              <a:pPr algn="ctr">
                <a:buNone/>
              </a:pPr>
              <a:r>
                <a:rPr lang="zh-CN" altLang="en-US" sz="2400" b="1" dirty="0">
                  <a:latin typeface="仿宋" panose="02010609060101010101" pitchFamily="49" charset="-122"/>
                  <a:ea typeface="仿宋" panose="02010609060101010101" pitchFamily="49" charset="-122"/>
                </a:rPr>
                <a:t>数据流</a:t>
              </a:r>
              <a:endParaRPr lang="en-US" altLang="zh-CN" sz="2400" b="1" dirty="0">
                <a:latin typeface="仿宋" panose="02010609060101010101" pitchFamily="49" charset="-122"/>
                <a:ea typeface="仿宋" panose="02010609060101010101" pitchFamily="49" charset="-122"/>
              </a:endParaRPr>
            </a:p>
          </p:txBody>
        </p:sp>
        <p:sp>
          <p:nvSpPr>
            <p:cNvPr id="9" name="Rectangle 8"/>
            <p:cNvSpPr/>
            <p:nvPr/>
          </p:nvSpPr>
          <p:spPr>
            <a:xfrm rot="17871043">
              <a:off x="181294" y="2391185"/>
              <a:ext cx="1143000" cy="424732"/>
            </a:xfrm>
            <a:prstGeom prst="rect">
              <a:avLst/>
            </a:prstGeom>
          </p:spPr>
          <p:txBody>
            <a:bodyPr wrap="square">
              <a:prstTxWarp prst="textArchUp">
                <a:avLst/>
              </a:prstTxWarp>
              <a:spAutoFit/>
            </a:bodyPr>
            <a:lstStyle/>
            <a:p>
              <a:pPr algn="ctr">
                <a:buNone/>
              </a:pPr>
              <a:r>
                <a:rPr lang="zh-CN" altLang="en-US" sz="2400" b="1" dirty="0">
                  <a:latin typeface="仿宋" panose="02010609060101010101" pitchFamily="49" charset="-122"/>
                  <a:ea typeface="仿宋" panose="02010609060101010101" pitchFamily="49" charset="-122"/>
                </a:rPr>
                <a:t>业务流</a:t>
              </a:r>
              <a:endParaRPr lang="en-US" altLang="zh-CN" sz="2400" b="1" dirty="0">
                <a:latin typeface="仿宋" panose="02010609060101010101" pitchFamily="49" charset="-122"/>
                <a:ea typeface="仿宋" panose="02010609060101010101" pitchFamily="49" charset="-122"/>
              </a:endParaRPr>
            </a:p>
          </p:txBody>
        </p:sp>
        <p:sp>
          <p:nvSpPr>
            <p:cNvPr id="10" name="Rectangle 9"/>
            <p:cNvSpPr/>
            <p:nvPr/>
          </p:nvSpPr>
          <p:spPr>
            <a:xfrm>
              <a:off x="1811217" y="4988168"/>
              <a:ext cx="1143000" cy="424732"/>
            </a:xfrm>
            <a:prstGeom prst="rect">
              <a:avLst/>
            </a:prstGeom>
          </p:spPr>
          <p:txBody>
            <a:bodyPr wrap="square">
              <a:prstTxWarp prst="textArchDown">
                <a:avLst/>
              </a:prstTxWarp>
              <a:spAutoFit/>
            </a:bodyPr>
            <a:lstStyle/>
            <a:p>
              <a:pPr algn="ctr">
                <a:buNone/>
              </a:pPr>
              <a:r>
                <a:rPr lang="zh-CN" altLang="en-US" sz="2400" b="1" dirty="0">
                  <a:latin typeface="仿宋" panose="02010609060101010101" pitchFamily="49" charset="-122"/>
                  <a:ea typeface="仿宋" panose="02010609060101010101" pitchFamily="49" charset="-122"/>
                </a:rPr>
                <a:t>分析流</a:t>
              </a:r>
              <a:endParaRPr lang="en-US" altLang="zh-CN" sz="2400" b="1" dirty="0">
                <a:latin typeface="仿宋" panose="02010609060101010101" pitchFamily="49" charset="-122"/>
                <a:ea typeface="仿宋" panose="02010609060101010101" pitchFamily="49" charset="-122"/>
              </a:endParaRPr>
            </a:p>
          </p:txBody>
        </p:sp>
      </p:grpSp>
      <p:sp>
        <p:nvSpPr>
          <p:cNvPr id="11" name="Rectangle 10"/>
          <p:cNvSpPr/>
          <p:nvPr/>
        </p:nvSpPr>
        <p:spPr>
          <a:xfrm>
            <a:off x="2057401" y="5848554"/>
            <a:ext cx="4103075" cy="830997"/>
          </a:xfrm>
          <a:prstGeom prst="rect">
            <a:avLst/>
          </a:prstGeom>
        </p:spPr>
        <p:txBody>
          <a:bodyPr wrap="square">
            <a:spAutoFit/>
          </a:bodyPr>
          <a:lstStyle/>
          <a:p>
            <a:pPr algn="ctr">
              <a:buNone/>
            </a:pPr>
            <a:r>
              <a:rPr lang="zh-CN" altLang="en-US" sz="2400" b="1" dirty="0"/>
              <a:t>业务、监控、分析三位一体是反欺诈运维的成败关键</a:t>
            </a:r>
            <a:endParaRPr lang="en-US" altLang="zh-CN" sz="2400" b="1" dirty="0"/>
          </a:p>
        </p:txBody>
      </p:sp>
      <p:pic>
        <p:nvPicPr>
          <p:cNvPr id="12" name="Picture 4" descr="http://www.riosalado.edu/intranet/marketing/pdca/spiralImproCycle.png"/>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a:stretch/>
        </p:blipFill>
        <p:spPr bwMode="auto">
          <a:xfrm>
            <a:off x="6629401" y="1240366"/>
            <a:ext cx="5181601" cy="4397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81987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什么是全面成本管理？</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全面成本管理是当前国内外反欺诈策略模式最佳实践</a:t>
            </a:r>
            <a:endParaRPr lang="en-US" dirty="0">
              <a:latin typeface="微软雅黑" panose="020B0503020204020204" pitchFamily="34" charset="-122"/>
              <a:ea typeface="微软雅黑" panose="020B0503020204020204" pitchFamily="34" charset="-122"/>
            </a:endParaRPr>
          </a:p>
        </p:txBody>
      </p:sp>
      <p:graphicFrame>
        <p:nvGraphicFramePr>
          <p:cNvPr id="9" name="Table 8"/>
          <p:cNvGraphicFramePr>
            <a:graphicFrameLocks noGrp="1"/>
          </p:cNvGraphicFramePr>
          <p:nvPr/>
        </p:nvGraphicFramePr>
        <p:xfrm>
          <a:off x="1796489" y="950213"/>
          <a:ext cx="8582686" cy="3147060"/>
        </p:xfrm>
        <a:graphic>
          <a:graphicData uri="http://schemas.openxmlformats.org/drawingml/2006/table">
            <a:tbl>
              <a:tblPr firstRow="1" firstCol="1" bandRow="1">
                <a:tableStyleId>{00A15C55-8517-42AA-B614-E9B94910E393}</a:tableStyleId>
              </a:tblPr>
              <a:tblGrid>
                <a:gridCol w="1865015">
                  <a:extLst>
                    <a:ext uri="{9D8B030D-6E8A-4147-A177-3AD203B41FA5}">
                      <a16:colId xmlns:a16="http://schemas.microsoft.com/office/drawing/2014/main" val="20000"/>
                    </a:ext>
                  </a:extLst>
                </a:gridCol>
                <a:gridCol w="2866907">
                  <a:extLst>
                    <a:ext uri="{9D8B030D-6E8A-4147-A177-3AD203B41FA5}">
                      <a16:colId xmlns:a16="http://schemas.microsoft.com/office/drawing/2014/main" val="20001"/>
                    </a:ext>
                  </a:extLst>
                </a:gridCol>
                <a:gridCol w="3850764">
                  <a:extLst>
                    <a:ext uri="{9D8B030D-6E8A-4147-A177-3AD203B41FA5}">
                      <a16:colId xmlns:a16="http://schemas.microsoft.com/office/drawing/2014/main" val="20002"/>
                    </a:ext>
                  </a:extLst>
                </a:gridCol>
              </a:tblGrid>
              <a:tr h="190500">
                <a:tc>
                  <a:txBody>
                    <a:bodyPr/>
                    <a:lstStyle/>
                    <a:p>
                      <a:pPr algn="l" fontAlgn="b"/>
                      <a:r>
                        <a:rPr lang="en-US" sz="1200" u="none" strike="noStrike" dirty="0">
                          <a:effectLst/>
                          <a:latin typeface="微软雅黑" panose="020B0503020204020204" pitchFamily="34" charset="-122"/>
                          <a:ea typeface="微软雅黑" panose="020B0503020204020204" pitchFamily="34" charset="-122"/>
                        </a:rPr>
                        <a:t> </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ctr" fontAlgn="b"/>
                      <a:r>
                        <a:rPr lang="zh-CN" altLang="en-US" sz="2400" u="none" strike="noStrike" cap="none" spc="0" dirty="0">
                          <a:ln/>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欺诈案件管理</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ctr" fontAlgn="b"/>
                      <a:r>
                        <a:rPr lang="zh-CN" altLang="en-US" sz="2400" u="none" strike="noStrike" kern="1200" cap="none" spc="0" dirty="0">
                          <a:ln/>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全面成本管理</a:t>
                      </a:r>
                      <a:endParaRPr lang="zh-CN" altLang="en-US" sz="2400" b="1" u="none" strike="noStrike" kern="1200"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0"/>
                  </a:ext>
                </a:extLst>
              </a:tr>
              <a:tr h="190500">
                <a:tc>
                  <a:txBody>
                    <a:bodyPr/>
                    <a:lstStyle/>
                    <a:p>
                      <a:pPr algn="ctr" fontAlgn="b"/>
                      <a:r>
                        <a:rPr lang="zh-CN" altLang="en-US" sz="2000" u="none" strike="noStrike" dirty="0">
                          <a:effectLst/>
                          <a:latin typeface="微软雅黑" panose="020B0503020204020204" pitchFamily="34" charset="-122"/>
                          <a:ea typeface="微软雅黑" panose="020B0503020204020204" pitchFamily="34" charset="-122"/>
                        </a:rPr>
                        <a:t>管理范畴</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识别欺诈案件，控制欺诈损失</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管理欺诈损失以及防欺诈带来的所有系统和人工代价</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r h="190500">
                <a:tc>
                  <a:txBody>
                    <a:bodyPr/>
                    <a:lstStyle/>
                    <a:p>
                      <a:pPr algn="ctr" fontAlgn="b"/>
                      <a:r>
                        <a:rPr lang="zh-CN" altLang="en-US" sz="2000" u="none" strike="noStrike" kern="1200" dirty="0">
                          <a:effectLst/>
                          <a:latin typeface="微软雅黑" panose="020B0503020204020204" pitchFamily="34" charset="-122"/>
                          <a:ea typeface="微软雅黑" panose="020B0503020204020204" pitchFamily="34" charset="-122"/>
                        </a:rPr>
                        <a:t>管理理念</a:t>
                      </a:r>
                      <a:endParaRPr lang="zh-CN" altLang="en-US" sz="200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algn="l" defTabSz="914400" rtl="0" eaLnBrk="1" fontAlgn="b" latinLnBrk="0" hangingPunct="1"/>
                      <a:r>
                        <a:rPr lang="zh-CN" altLang="en-US" sz="1600" u="none" strike="noStrike" kern="1200" dirty="0">
                          <a:effectLst/>
                          <a:latin typeface="微软雅黑" panose="020B0503020204020204" pitchFamily="34" charset="-122"/>
                          <a:ea typeface="微软雅黑" panose="020B0503020204020204" pitchFamily="34" charset="-122"/>
                        </a:rPr>
                        <a:t>只有欺诈损失才是损失</a:t>
                      </a:r>
                      <a:r>
                        <a:rPr lang="en-US" altLang="zh-CN" sz="1600" u="none" strike="noStrike" kern="1200" dirty="0">
                          <a:effectLst/>
                          <a:latin typeface="微软雅黑" panose="020B0503020204020204" pitchFamily="34" charset="-122"/>
                          <a:ea typeface="微软雅黑" panose="020B0503020204020204" pitchFamily="34" charset="-122"/>
                        </a:rPr>
                        <a:t>(</a:t>
                      </a:r>
                      <a:r>
                        <a:rPr lang="zh-CN" altLang="en-US" sz="1600" u="none" strike="noStrike" kern="1200" dirty="0">
                          <a:effectLst/>
                          <a:latin typeface="微软雅黑" panose="020B0503020204020204" pitchFamily="34" charset="-122"/>
                          <a:ea typeface="微软雅黑" panose="020B0503020204020204" pitchFamily="34" charset="-122"/>
                        </a:rPr>
                        <a:t>成本</a:t>
                      </a:r>
                      <a:r>
                        <a:rPr lang="en-US" altLang="zh-CN" sz="1600" u="none" strike="noStrike" kern="1200" dirty="0">
                          <a:effectLst/>
                          <a:latin typeface="微软雅黑" panose="020B0503020204020204" pitchFamily="34" charset="-122"/>
                          <a:ea typeface="微软雅黑" panose="020B0503020204020204" pitchFamily="34" charset="-122"/>
                        </a:rPr>
                        <a:t>)</a:t>
                      </a:r>
                      <a:endParaRPr lang="zh-CN" altLang="en-US" sz="160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600" u="none" strike="noStrike" kern="1200" dirty="0">
                          <a:effectLst/>
                          <a:latin typeface="微软雅黑" panose="020B0503020204020204" pitchFamily="34" charset="-122"/>
                          <a:ea typeface="微软雅黑" panose="020B0503020204020204" pitchFamily="34" charset="-122"/>
                        </a:rPr>
                        <a:t>不仅欺诈损失是损失</a:t>
                      </a:r>
                      <a:r>
                        <a:rPr lang="en-US" altLang="zh-CN" sz="1600" u="none" strike="noStrike" kern="1200" dirty="0">
                          <a:effectLst/>
                          <a:latin typeface="微软雅黑" panose="020B0503020204020204" pitchFamily="34" charset="-122"/>
                          <a:ea typeface="微软雅黑" panose="020B0503020204020204" pitchFamily="34" charset="-122"/>
                        </a:rPr>
                        <a:t>(</a:t>
                      </a:r>
                      <a:r>
                        <a:rPr lang="zh-CN" altLang="en-US" sz="1600" u="none" strike="noStrike" kern="1200" dirty="0">
                          <a:effectLst/>
                          <a:latin typeface="微软雅黑" panose="020B0503020204020204" pitchFamily="34" charset="-122"/>
                          <a:ea typeface="微软雅黑" panose="020B0503020204020204" pitchFamily="34" charset="-122"/>
                        </a:rPr>
                        <a:t>成本</a:t>
                      </a:r>
                      <a:r>
                        <a:rPr lang="en-US" altLang="zh-CN" sz="1600" u="none" strike="noStrike" kern="1200" dirty="0">
                          <a:effectLst/>
                          <a:latin typeface="微软雅黑" panose="020B0503020204020204" pitchFamily="34" charset="-122"/>
                          <a:ea typeface="微软雅黑" panose="020B0503020204020204" pitchFamily="34" charset="-122"/>
                        </a:rPr>
                        <a:t>)</a:t>
                      </a:r>
                      <a:r>
                        <a:rPr lang="zh-CN" altLang="en-US" sz="1600" u="none" strike="noStrike" kern="1200" dirty="0">
                          <a:effectLst/>
                          <a:latin typeface="微软雅黑" panose="020B0503020204020204" pitchFamily="34" charset="-122"/>
                          <a:ea typeface="微软雅黑" panose="020B0503020204020204" pitchFamily="34" charset="-122"/>
                        </a:rPr>
                        <a:t>，防欺诈产生的人工代价也是损失</a:t>
                      </a:r>
                      <a:r>
                        <a:rPr lang="en-US" altLang="zh-CN" sz="1600" u="none" strike="noStrike" kern="1200" dirty="0">
                          <a:effectLst/>
                          <a:latin typeface="微软雅黑" panose="020B0503020204020204" pitchFamily="34" charset="-122"/>
                          <a:ea typeface="微软雅黑" panose="020B0503020204020204" pitchFamily="34" charset="-122"/>
                        </a:rPr>
                        <a:t>(</a:t>
                      </a:r>
                      <a:r>
                        <a:rPr lang="zh-CN" altLang="en-US" sz="1600" u="none" strike="noStrike" kern="1200" dirty="0">
                          <a:effectLst/>
                          <a:latin typeface="微软雅黑" panose="020B0503020204020204" pitchFamily="34" charset="-122"/>
                          <a:ea typeface="微软雅黑" panose="020B0503020204020204" pitchFamily="34" charset="-122"/>
                        </a:rPr>
                        <a:t>成本</a:t>
                      </a:r>
                      <a:r>
                        <a:rPr lang="en-US" altLang="zh-CN" sz="1600" u="none" strike="noStrike" kern="1200" dirty="0">
                          <a:effectLst/>
                          <a:latin typeface="微软雅黑" panose="020B0503020204020204" pitchFamily="34" charset="-122"/>
                          <a:ea typeface="微软雅黑" panose="020B0503020204020204" pitchFamily="34" charset="-122"/>
                        </a:rPr>
                        <a:t>)</a:t>
                      </a:r>
                      <a:endParaRPr lang="en-US" sz="160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2"/>
                  </a:ext>
                </a:extLst>
              </a:tr>
              <a:tr h="190500">
                <a:tc>
                  <a:txBody>
                    <a:bodyPr/>
                    <a:lstStyle/>
                    <a:p>
                      <a:pPr algn="ctr" fontAlgn="b"/>
                      <a:r>
                        <a:rPr lang="zh-CN" altLang="en-US" sz="2000" u="none" strike="noStrike" dirty="0">
                          <a:effectLst/>
                          <a:latin typeface="微软雅黑" panose="020B0503020204020204" pitchFamily="34" charset="-122"/>
                          <a:ea typeface="微软雅黑" panose="020B0503020204020204" pitchFamily="34" charset="-122"/>
                        </a:rPr>
                        <a:t>策略指标</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欺诈识别率，总欺诈损失等</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规则价值，规则边际价值，策略系统总价值等</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3"/>
                  </a:ext>
                </a:extLst>
              </a:tr>
              <a:tr h="190500">
                <a:tc>
                  <a:txBody>
                    <a:bodyPr/>
                    <a:lstStyle/>
                    <a:p>
                      <a:pPr algn="ctr" fontAlgn="b"/>
                      <a:r>
                        <a:rPr lang="zh-CN" altLang="en-US" sz="2000" b="1" u="none" strike="noStrike" kern="1200" dirty="0">
                          <a:solidFill>
                            <a:schemeClr val="lt1"/>
                          </a:solidFill>
                          <a:effectLst/>
                          <a:latin typeface="微软雅黑" panose="020B0503020204020204" pitchFamily="34" charset="-122"/>
                          <a:ea typeface="微软雅黑" panose="020B0503020204020204" pitchFamily="34" charset="-122"/>
                          <a:cs typeface="+mn-cs"/>
                        </a:rPr>
                        <a:t>风险排序</a:t>
                      </a:r>
                    </a:p>
                  </a:txBody>
                  <a:tcPr anchor="ctr"/>
                </a:tc>
                <a:tc>
                  <a:txBody>
                    <a:bodyPr/>
                    <a:lstStyle/>
                    <a:p>
                      <a:pPr algn="l" fontAlgn="b"/>
                      <a:r>
                        <a:rPr lang="zh-CN" altLang="en-US" sz="1600" u="none" strike="noStrike" kern="1200" dirty="0">
                          <a:solidFill>
                            <a:schemeClr val="dk1"/>
                          </a:solidFill>
                          <a:effectLst/>
                          <a:latin typeface="微软雅黑" panose="020B0503020204020204" pitchFamily="34" charset="-122"/>
                          <a:ea typeface="微软雅黑" panose="020B0503020204020204" pitchFamily="34" charset="-122"/>
                          <a:cs typeface="+mn-cs"/>
                        </a:rPr>
                        <a:t>欺诈概率</a:t>
                      </a:r>
                    </a:p>
                  </a:txBody>
                  <a:tcPr anchor="ctr"/>
                </a:tc>
                <a:tc>
                  <a:txBody>
                    <a:bodyPr/>
                    <a:lstStyle/>
                    <a:p>
                      <a:pPr marL="0" marR="0" lvl="0" indent="0" algn="l" defTabSz="914400" rtl="0" eaLnBrk="0" fontAlgn="base" latinLnBrk="0" hangingPunct="0">
                        <a:lnSpc>
                          <a:spcPct val="90000"/>
                        </a:lnSpc>
                        <a:spcBef>
                          <a:spcPct val="50000"/>
                        </a:spcBef>
                        <a:spcAft>
                          <a:spcPct val="0"/>
                        </a:spcAft>
                        <a:buClr>
                          <a:srgbClr val="003F5F"/>
                        </a:buClr>
                        <a:buSzTx/>
                        <a:buFont typeface="Arial" pitchFamily="34" charset="0"/>
                        <a:buNone/>
                        <a:tabLst/>
                        <a:defRPr/>
                      </a:pPr>
                      <a:r>
                        <a:rPr lang="zh-CN" altLang="en-US" sz="1600" u="none" strike="noStrike" kern="1200" dirty="0">
                          <a:solidFill>
                            <a:schemeClr val="dk1"/>
                          </a:solidFill>
                          <a:effectLst/>
                          <a:latin typeface="微软雅黑" panose="020B0503020204020204" pitchFamily="34" charset="-122"/>
                          <a:ea typeface="微软雅黑" panose="020B0503020204020204" pitchFamily="34" charset="-122"/>
                          <a:cs typeface="+mn-cs"/>
                        </a:rPr>
                        <a:t>期望欺诈损失</a:t>
                      </a:r>
                      <a:r>
                        <a:rPr kumimoji="0" lang="zh-CN" altLang="en-US" sz="800" b="0" i="0" u="none" strike="noStrike" kern="1200" cap="none" spc="0" normalizeH="0" baseline="0" noProof="0" dirty="0">
                          <a:ln>
                            <a:noFill/>
                          </a:ln>
                          <a:solidFill>
                            <a:srgbClr val="003F5F"/>
                          </a:solidFill>
                          <a:effectLst/>
                          <a:uLnTx/>
                          <a:uFillTx/>
                          <a:latin typeface="微软雅黑" panose="020B0503020204020204" pitchFamily="34" charset="-122"/>
                          <a:ea typeface="微软雅黑" panose="020B0503020204020204" pitchFamily="34" charset="-122"/>
                          <a:cs typeface="Arial" pitchFamily="34" charset="0"/>
                        </a:rPr>
                        <a:t>（欺诈概率</a:t>
                      </a:r>
                      <a:r>
                        <a:rPr kumimoji="0" lang="en-US" altLang="zh-CN" sz="800" b="0" i="0" u="none" strike="noStrike" kern="1200" cap="none" spc="0" normalizeH="0" baseline="0" noProof="0" dirty="0">
                          <a:ln>
                            <a:noFill/>
                          </a:ln>
                          <a:solidFill>
                            <a:srgbClr val="003F5F"/>
                          </a:solidFill>
                          <a:effectLst/>
                          <a:uLnTx/>
                          <a:uFillTx/>
                          <a:latin typeface="微软雅黑" panose="020B0503020204020204" pitchFamily="34" charset="-122"/>
                          <a:ea typeface="微软雅黑" panose="020B0503020204020204" pitchFamily="34" charset="-122"/>
                          <a:cs typeface="Arial" pitchFamily="34" charset="0"/>
                        </a:rPr>
                        <a:t>× </a:t>
                      </a:r>
                      <a:r>
                        <a:rPr kumimoji="0" lang="zh-CN" altLang="en-US" sz="800" b="0" i="0" u="none" strike="noStrike" kern="1200" cap="none" spc="0" normalizeH="0" baseline="0" noProof="0" dirty="0">
                          <a:ln>
                            <a:noFill/>
                          </a:ln>
                          <a:solidFill>
                            <a:srgbClr val="003F5F"/>
                          </a:solidFill>
                          <a:effectLst/>
                          <a:uLnTx/>
                          <a:uFillTx/>
                          <a:latin typeface="微软雅黑" panose="020B0503020204020204" pitchFamily="34" charset="-122"/>
                          <a:ea typeface="微软雅黑" panose="020B0503020204020204" pitchFamily="34" charset="-122"/>
                          <a:cs typeface="Arial" pitchFamily="34" charset="0"/>
                        </a:rPr>
                        <a:t>欺诈损失比例估计</a:t>
                      </a:r>
                      <a:r>
                        <a:rPr kumimoji="0" lang="en-US" altLang="zh-CN" sz="800" b="0" i="0" u="none" strike="noStrike" kern="1200" cap="none" spc="0" normalizeH="0" baseline="0" noProof="0" dirty="0">
                          <a:ln>
                            <a:noFill/>
                          </a:ln>
                          <a:solidFill>
                            <a:srgbClr val="003F5F"/>
                          </a:solidFill>
                          <a:effectLst/>
                          <a:uLnTx/>
                          <a:uFillTx/>
                          <a:latin typeface="微软雅黑" panose="020B0503020204020204" pitchFamily="34" charset="-122"/>
                          <a:ea typeface="微软雅黑" panose="020B0503020204020204" pitchFamily="34" charset="-122"/>
                          <a:cs typeface="Arial" pitchFamily="34" charset="0"/>
                        </a:rPr>
                        <a:t>×</a:t>
                      </a:r>
                      <a:r>
                        <a:rPr kumimoji="0" lang="zh-CN" altLang="en-US" sz="800" b="0" i="0" u="none" strike="noStrike" kern="1200" cap="none" spc="0" normalizeH="0" baseline="0" noProof="0" dirty="0">
                          <a:ln>
                            <a:noFill/>
                          </a:ln>
                          <a:solidFill>
                            <a:srgbClr val="003F5F"/>
                          </a:solidFill>
                          <a:effectLst/>
                          <a:uLnTx/>
                          <a:uFillTx/>
                          <a:latin typeface="微软雅黑" panose="020B0503020204020204" pitchFamily="34" charset="-122"/>
                          <a:ea typeface="微软雅黑" panose="020B0503020204020204" pitchFamily="34" charset="-122"/>
                          <a:cs typeface="Arial" pitchFamily="34" charset="0"/>
                        </a:rPr>
                        <a:t>预计授信额度）</a:t>
                      </a:r>
                      <a:endParaRPr lang="en-US" sz="16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4"/>
                  </a:ext>
                </a:extLst>
              </a:tr>
              <a:tr h="190500">
                <a:tc>
                  <a:txBody>
                    <a:bodyPr/>
                    <a:lstStyle/>
                    <a:p>
                      <a:pPr algn="ctr" fontAlgn="b"/>
                      <a:r>
                        <a:rPr lang="zh-CN" altLang="en-US" sz="2000" u="none" strike="noStrike" dirty="0">
                          <a:effectLst/>
                          <a:latin typeface="微软雅黑" panose="020B0503020204020204" pitchFamily="34" charset="-122"/>
                          <a:ea typeface="微软雅黑" panose="020B0503020204020204" pitchFamily="34" charset="-122"/>
                        </a:rPr>
                        <a:t>优化目标</a:t>
                      </a:r>
                      <a:br>
                        <a:rPr lang="en-US" altLang="zh-CN" sz="2000" u="none" strike="noStrike" dirty="0">
                          <a:effectLst/>
                          <a:latin typeface="微软雅黑" panose="020B0503020204020204" pitchFamily="34" charset="-122"/>
                          <a:ea typeface="微软雅黑" panose="020B0503020204020204" pitchFamily="34" charset="-122"/>
                        </a:rPr>
                      </a:br>
                      <a:r>
                        <a:rPr lang="en-US" altLang="zh-CN" sz="1050" u="none" strike="noStrike" dirty="0">
                          <a:effectLst/>
                          <a:latin typeface="微软雅黑" panose="020B0503020204020204" pitchFamily="34" charset="-122"/>
                          <a:ea typeface="微软雅黑" panose="020B0503020204020204" pitchFamily="34" charset="-122"/>
                        </a:rPr>
                        <a:t>(</a:t>
                      </a:r>
                      <a:r>
                        <a:rPr lang="zh-CN" altLang="en-US" sz="1050" u="none" strike="noStrike" dirty="0">
                          <a:effectLst/>
                          <a:latin typeface="微软雅黑" panose="020B0503020204020204" pitchFamily="34" charset="-122"/>
                          <a:ea typeface="微软雅黑" panose="020B0503020204020204" pitchFamily="34" charset="-122"/>
                        </a:rPr>
                        <a:t>约束条件下</a:t>
                      </a:r>
                      <a:r>
                        <a:rPr lang="en-US" altLang="zh-CN" sz="1050" u="none" strike="noStrike" dirty="0">
                          <a:effectLst/>
                          <a:latin typeface="微软雅黑" panose="020B0503020204020204" pitchFamily="34" charset="-122"/>
                          <a:ea typeface="微软雅黑" panose="020B0503020204020204" pitchFamily="34" charset="-122"/>
                        </a:rPr>
                        <a:t>)</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最小化后端欺诈损失</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tc>
                  <a:txBody>
                    <a:bodyPr/>
                    <a:lstStyle/>
                    <a:p>
                      <a:pPr algn="l" fontAlgn="b"/>
                      <a:r>
                        <a:rPr lang="zh-CN" altLang="en-US" sz="1600" u="none" strike="noStrike" dirty="0">
                          <a:effectLst/>
                          <a:latin typeface="微软雅黑" panose="020B0503020204020204" pitchFamily="34" charset="-122"/>
                          <a:ea typeface="微软雅黑" panose="020B0503020204020204" pitchFamily="34" charset="-122"/>
                        </a:rPr>
                        <a:t>最小化欺诈损失和防欺诈人工成本之和</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5"/>
                  </a:ext>
                </a:extLst>
              </a:tr>
            </a:tbl>
          </a:graphicData>
        </a:graphic>
      </p:graphicFrame>
      <p:grpSp>
        <p:nvGrpSpPr>
          <p:cNvPr id="6" name="Group 5"/>
          <p:cNvGrpSpPr/>
          <p:nvPr/>
        </p:nvGrpSpPr>
        <p:grpSpPr>
          <a:xfrm>
            <a:off x="5602758" y="4202273"/>
            <a:ext cx="4779109" cy="2534151"/>
            <a:chOff x="4172888" y="4043898"/>
            <a:chExt cx="4307452" cy="2534151"/>
          </a:xfrm>
        </p:grpSpPr>
        <p:sp>
          <p:nvSpPr>
            <p:cNvPr id="10" name="Rectangle 9"/>
            <p:cNvSpPr/>
            <p:nvPr/>
          </p:nvSpPr>
          <p:spPr>
            <a:xfrm>
              <a:off x="4186516" y="4440938"/>
              <a:ext cx="4279392" cy="2137111"/>
            </a:xfrm>
            <a:prstGeom prst="rect">
              <a:avLst/>
            </a:prstGeom>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buFont typeface="Wingdings" panose="05000000000000000000" pitchFamily="2" charset="2"/>
                <a:buChar char="Ø"/>
              </a:pPr>
              <a:endParaRPr lang="en-US" altLang="zh-CN" sz="2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全面成本管理是当前国内外反欺诈策略模式的</a:t>
              </a:r>
              <a:r>
                <a:rPr lang="zh-CN" altLang="en-US" b="1" dirty="0">
                  <a:solidFill>
                    <a:srgbClr val="0070C0"/>
                  </a:solidFill>
                  <a:latin typeface="微软雅黑" panose="020B0503020204020204" pitchFamily="34" charset="-122"/>
                  <a:ea typeface="微软雅黑" panose="020B0503020204020204" pitchFamily="34" charset="-122"/>
                </a:rPr>
                <a:t>最佳实践</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全面成本管理实现对风险的</a:t>
              </a:r>
              <a:r>
                <a:rPr lang="zh-CN" altLang="en-US" b="1" dirty="0">
                  <a:solidFill>
                    <a:srgbClr val="0070C0"/>
                  </a:solidFill>
                  <a:latin typeface="微软雅黑" panose="020B0503020204020204" pitchFamily="34" charset="-122"/>
                  <a:ea typeface="微软雅黑" panose="020B0503020204020204" pitchFamily="34" charset="-122"/>
                </a:rPr>
                <a:t>期望损失排序，有利于</a:t>
              </a:r>
              <a:r>
                <a:rPr lang="zh-CN" altLang="en-US" sz="1600" dirty="0">
                  <a:latin typeface="微软雅黑" panose="020B0503020204020204" pitchFamily="34" charset="-122"/>
                  <a:ea typeface="微软雅黑" panose="020B0503020204020204" pitchFamily="34" charset="-122"/>
                </a:rPr>
                <a:t>在更大的决策空间上</a:t>
              </a:r>
              <a:r>
                <a:rPr lang="zh-CN" altLang="en-US" b="1" dirty="0">
                  <a:solidFill>
                    <a:srgbClr val="0070C0"/>
                  </a:solidFill>
                  <a:latin typeface="微软雅黑" panose="020B0503020204020204" pitchFamily="34" charset="-122"/>
                  <a:ea typeface="微软雅黑" panose="020B0503020204020204" pitchFamily="34" charset="-122"/>
                </a:rPr>
                <a:t>平衡风险、人工成本</a:t>
              </a:r>
              <a:r>
                <a:rPr lang="zh-CN" altLang="en-US" sz="1600" dirty="0">
                  <a:latin typeface="微软雅黑" panose="020B0503020204020204" pitchFamily="34" charset="-122"/>
                  <a:ea typeface="微软雅黑" panose="020B0503020204020204" pitchFamily="34" charset="-122"/>
                </a:rPr>
                <a:t>和</a:t>
              </a:r>
              <a:r>
                <a:rPr lang="zh-CN" altLang="en-US" b="1" dirty="0">
                  <a:solidFill>
                    <a:srgbClr val="0070C0"/>
                  </a:solidFill>
                  <a:latin typeface="微软雅黑" panose="020B0503020204020204" pitchFamily="34" charset="-122"/>
                  <a:ea typeface="微软雅黑" panose="020B0503020204020204" pitchFamily="34" charset="-122"/>
                </a:rPr>
                <a:t>审批通过率</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全面成本管理是真正</a:t>
              </a:r>
              <a:r>
                <a:rPr lang="zh-CN" altLang="en-US" b="1" dirty="0">
                  <a:solidFill>
                    <a:srgbClr val="0070C0"/>
                  </a:solidFill>
                  <a:latin typeface="微软雅黑" panose="020B0503020204020204" pitchFamily="34" charset="-122"/>
                  <a:ea typeface="微软雅黑" panose="020B0503020204020204" pitchFamily="34" charset="-122"/>
                </a:rPr>
                <a:t>可持续发展</a:t>
              </a:r>
              <a:r>
                <a:rPr lang="zh-CN" altLang="en-US" sz="1600" dirty="0">
                  <a:latin typeface="微软雅黑" panose="020B0503020204020204" pitchFamily="34" charset="-122"/>
                  <a:ea typeface="微软雅黑" panose="020B0503020204020204" pitchFamily="34" charset="-122"/>
                </a:rPr>
                <a:t>的策略模式。</a:t>
              </a:r>
              <a:endParaRPr lang="en-US" sz="1600" dirty="0">
                <a:latin typeface="微软雅黑" panose="020B0503020204020204" pitchFamily="34" charset="-122"/>
                <a:ea typeface="微软雅黑" panose="020B0503020204020204" pitchFamily="34" charset="-122"/>
              </a:endParaRPr>
            </a:p>
          </p:txBody>
        </p:sp>
        <p:sp>
          <p:nvSpPr>
            <p:cNvPr id="11" name="Rectangle 10"/>
            <p:cNvSpPr/>
            <p:nvPr/>
          </p:nvSpPr>
          <p:spPr>
            <a:xfrm>
              <a:off x="4172888" y="4043898"/>
              <a:ext cx="4307452" cy="46166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buNone/>
              </a:pPr>
              <a:r>
                <a:rPr lang="zh-CN" altLang="en-US" sz="2400" b="1" dirty="0">
                  <a:latin typeface="微软雅黑" panose="020B0503020204020204" pitchFamily="34" charset="-122"/>
                  <a:ea typeface="微软雅黑" panose="020B0503020204020204" pitchFamily="34" charset="-122"/>
                </a:rPr>
                <a:t>结论</a:t>
              </a:r>
              <a:endParaRPr lang="en-US" sz="2400" b="1" dirty="0">
                <a:latin typeface="微软雅黑" panose="020B0503020204020204" pitchFamily="34" charset="-122"/>
                <a:ea typeface="微软雅黑" panose="020B0503020204020204" pitchFamily="34" charset="-122"/>
              </a:endParaRPr>
            </a:p>
          </p:txBody>
        </p:sp>
      </p:grpSp>
      <p:grpSp>
        <p:nvGrpSpPr>
          <p:cNvPr id="5" name="Group 4"/>
          <p:cNvGrpSpPr/>
          <p:nvPr/>
        </p:nvGrpSpPr>
        <p:grpSpPr>
          <a:xfrm>
            <a:off x="1843374" y="4105454"/>
            <a:ext cx="3520245" cy="2534151"/>
            <a:chOff x="480255" y="4071606"/>
            <a:chExt cx="3520245" cy="2534151"/>
          </a:xfrm>
        </p:grpSpPr>
        <p:pic>
          <p:nvPicPr>
            <p:cNvPr id="4" name="Picture 3"/>
            <p:cNvPicPr>
              <a:picLocks noChangeAspect="1"/>
            </p:cNvPicPr>
            <p:nvPr/>
          </p:nvPicPr>
          <p:blipFill rotWithShape="1">
            <a:blip r:embed="rId3"/>
            <a:srcRect l="6253" t="6167" r="6253" b="4732"/>
            <a:stretch/>
          </p:blipFill>
          <p:spPr>
            <a:xfrm>
              <a:off x="709445" y="4071606"/>
              <a:ext cx="3291055" cy="2445347"/>
            </a:xfrm>
            <a:prstGeom prst="rect">
              <a:avLst/>
            </a:prstGeom>
          </p:spPr>
        </p:pic>
        <p:sp>
          <p:nvSpPr>
            <p:cNvPr id="3" name="Rectangle 2"/>
            <p:cNvSpPr/>
            <p:nvPr/>
          </p:nvSpPr>
          <p:spPr>
            <a:xfrm>
              <a:off x="480255" y="4424154"/>
              <a:ext cx="508605" cy="1952134"/>
            </a:xfrm>
            <a:prstGeom prst="rect">
              <a:avLst/>
            </a:prstGeom>
            <a:solidFill>
              <a:schemeClr val="bg1"/>
            </a:solidFill>
          </p:spPr>
          <p:txBody>
            <a:bodyPr vert="wordArtVert" wrap="none" anchor="ctr" anchorCtr="0">
              <a:noAutofit/>
            </a:bodyPr>
            <a:lstStyle/>
            <a:p>
              <a:pPr algn="ctr" fontAlgn="b">
                <a:buNone/>
              </a:pPr>
              <a:r>
                <a:rPr lang="zh-CN" altLang="en-US" sz="1600" b="1" dirty="0">
                  <a:solidFill>
                    <a:srgbClr val="000000"/>
                  </a:solidFill>
                  <a:latin typeface="微软雅黑" panose="020B0503020204020204" pitchFamily="34" charset="-122"/>
                  <a:ea typeface="微软雅黑" panose="020B0503020204020204" pitchFamily="34" charset="-122"/>
                </a:rPr>
                <a:t>总成本</a:t>
              </a:r>
              <a:br>
                <a:rPr lang="en-US" altLang="zh-CN" sz="1200" b="1" dirty="0">
                  <a:solidFill>
                    <a:srgbClr val="000000"/>
                  </a:solidFill>
                  <a:latin typeface="微软雅黑" panose="020B0503020204020204" pitchFamily="34" charset="-122"/>
                  <a:ea typeface="微软雅黑" panose="020B0503020204020204" pitchFamily="34" charset="-122"/>
                </a:rPr>
              </a:br>
              <a:r>
                <a:rPr lang="zh-CN" altLang="en-US" sz="1100" b="1" dirty="0">
                  <a:solidFill>
                    <a:srgbClr val="000000"/>
                  </a:solidFill>
                  <a:latin typeface="微软雅黑" panose="020B0503020204020204" pitchFamily="34" charset="-122"/>
                  <a:ea typeface="微软雅黑" panose="020B0503020204020204" pitchFamily="34" charset="-122"/>
                </a:rPr>
                <a:t>欺诈损失</a:t>
              </a:r>
              <a:r>
                <a:rPr lang="en-US" altLang="zh-CN" sz="1400" b="1" dirty="0">
                  <a:solidFill>
                    <a:srgbClr val="000000"/>
                  </a:solidFill>
                  <a:latin typeface="微软雅黑" panose="020B0503020204020204" pitchFamily="34" charset="-122"/>
                  <a:ea typeface="微软雅黑" panose="020B0503020204020204" pitchFamily="34" charset="-122"/>
                </a:rPr>
                <a:t>+</a:t>
              </a:r>
              <a:r>
                <a:rPr lang="zh-CN" altLang="en-US" sz="1100" b="1" dirty="0">
                  <a:solidFill>
                    <a:srgbClr val="000000"/>
                  </a:solidFill>
                  <a:latin typeface="微软雅黑" panose="020B0503020204020204" pitchFamily="34" charset="-122"/>
                  <a:ea typeface="微软雅黑" panose="020B0503020204020204" pitchFamily="34" charset="-122"/>
                </a:rPr>
                <a:t>人工成本</a:t>
              </a:r>
            </a:p>
          </p:txBody>
        </p:sp>
        <p:sp>
          <p:nvSpPr>
            <p:cNvPr id="12" name="Rectangle 11"/>
            <p:cNvSpPr/>
            <p:nvPr/>
          </p:nvSpPr>
          <p:spPr>
            <a:xfrm>
              <a:off x="2188671" y="4492221"/>
              <a:ext cx="720528" cy="461665"/>
            </a:xfrm>
            <a:prstGeom prst="rect">
              <a:avLst/>
            </a:prstGeom>
            <a:solidFill>
              <a:schemeClr val="bg1"/>
            </a:solidFill>
          </p:spPr>
          <p:txBody>
            <a:bodyPr wrap="square">
              <a:spAutoFit/>
            </a:bodyPr>
            <a:lstStyle/>
            <a:p>
              <a:pPr fontAlgn="b">
                <a:buNone/>
              </a:pPr>
              <a:r>
                <a:rPr lang="zh-CN" altLang="en-US" sz="1200" b="1" dirty="0">
                  <a:solidFill>
                    <a:srgbClr val="000000"/>
                  </a:solidFill>
                  <a:latin typeface="微软雅黑" panose="020B0503020204020204" pitchFamily="34" charset="-122"/>
                  <a:ea typeface="微软雅黑" panose="020B0503020204020204" pitchFamily="34" charset="-122"/>
                </a:rPr>
                <a:t>最小化</a:t>
              </a:r>
              <a:br>
                <a:rPr lang="en-US" altLang="zh-CN" sz="1200" b="1" dirty="0">
                  <a:solidFill>
                    <a:srgbClr val="000000"/>
                  </a:solidFill>
                  <a:latin typeface="微软雅黑" panose="020B0503020204020204" pitchFamily="34" charset="-122"/>
                  <a:ea typeface="微软雅黑" panose="020B0503020204020204" pitchFamily="34" charset="-122"/>
                </a:rPr>
              </a:br>
              <a:r>
                <a:rPr lang="zh-CN" altLang="en-US" sz="1200" b="1" dirty="0">
                  <a:solidFill>
                    <a:srgbClr val="000000"/>
                  </a:solidFill>
                  <a:latin typeface="微软雅黑" panose="020B0503020204020204" pitchFamily="34" charset="-122"/>
                  <a:ea typeface="微软雅黑" panose="020B0503020204020204" pitchFamily="34" charset="-122"/>
                </a:rPr>
                <a:t>总成本</a:t>
              </a:r>
            </a:p>
          </p:txBody>
        </p:sp>
        <p:sp>
          <p:nvSpPr>
            <p:cNvPr id="13" name="Rectangle 12"/>
            <p:cNvSpPr/>
            <p:nvPr/>
          </p:nvSpPr>
          <p:spPr>
            <a:xfrm>
              <a:off x="1022541" y="6234544"/>
              <a:ext cx="925984" cy="371213"/>
            </a:xfrm>
            <a:prstGeom prst="rect">
              <a:avLst/>
            </a:prstGeom>
            <a:solidFill>
              <a:schemeClr val="bg1"/>
            </a:solidFill>
          </p:spPr>
          <p:txBody>
            <a:bodyPr wrap="square">
              <a:noAutofit/>
            </a:bodyPr>
            <a:lstStyle/>
            <a:p>
              <a:pPr algn="ctr" fontAlgn="b">
                <a:buNone/>
              </a:pPr>
              <a:r>
                <a:rPr lang="zh-CN" altLang="en-US" sz="1200" b="1" dirty="0">
                  <a:solidFill>
                    <a:srgbClr val="000000"/>
                  </a:solidFill>
                  <a:latin typeface="微软雅黑" panose="020B0503020204020204" pitchFamily="34" charset="-122"/>
                  <a:ea typeface="微软雅黑" panose="020B0503020204020204" pitchFamily="34" charset="-122"/>
                </a:rPr>
                <a:t>人工调查量过少</a:t>
              </a:r>
            </a:p>
          </p:txBody>
        </p:sp>
        <p:sp>
          <p:nvSpPr>
            <p:cNvPr id="14" name="Rectangle 13"/>
            <p:cNvSpPr/>
            <p:nvPr/>
          </p:nvSpPr>
          <p:spPr>
            <a:xfrm>
              <a:off x="2762851" y="6234544"/>
              <a:ext cx="925984" cy="364411"/>
            </a:xfrm>
            <a:prstGeom prst="rect">
              <a:avLst/>
            </a:prstGeom>
            <a:solidFill>
              <a:schemeClr val="bg1"/>
            </a:solidFill>
          </p:spPr>
          <p:txBody>
            <a:bodyPr wrap="square">
              <a:noAutofit/>
            </a:bodyPr>
            <a:lstStyle/>
            <a:p>
              <a:pPr algn="ctr" fontAlgn="b">
                <a:buNone/>
              </a:pPr>
              <a:r>
                <a:rPr lang="zh-CN" altLang="en-US" sz="1200" b="1" dirty="0">
                  <a:solidFill>
                    <a:srgbClr val="000000"/>
                  </a:solidFill>
                  <a:latin typeface="微软雅黑" panose="020B0503020204020204" pitchFamily="34" charset="-122"/>
                  <a:ea typeface="微软雅黑" panose="020B0503020204020204" pitchFamily="34" charset="-122"/>
                </a:rPr>
                <a:t>人工调查量过多</a:t>
              </a:r>
            </a:p>
          </p:txBody>
        </p:sp>
        <p:sp>
          <p:nvSpPr>
            <p:cNvPr id="8" name="Rectangle 7"/>
            <p:cNvSpPr/>
            <p:nvPr/>
          </p:nvSpPr>
          <p:spPr>
            <a:xfrm>
              <a:off x="1803186" y="6234544"/>
              <a:ext cx="1106013" cy="371213"/>
            </a:xfrm>
            <a:prstGeom prst="rect">
              <a:avLst/>
            </a:prstGeom>
            <a:solidFill>
              <a:schemeClr val="bg1"/>
            </a:solidFill>
          </p:spPr>
          <p:txBody>
            <a:bodyPr wrap="square">
              <a:noAutofit/>
            </a:bodyPr>
            <a:lstStyle/>
            <a:p>
              <a:pPr fontAlgn="b">
                <a:buNone/>
              </a:pPr>
              <a:r>
                <a:rPr lang="zh-CN" altLang="en-US" sz="1200" b="1" dirty="0">
                  <a:solidFill>
                    <a:srgbClr val="000000"/>
                  </a:solidFill>
                  <a:latin typeface="微软雅黑" panose="020B0503020204020204" pitchFamily="34" charset="-122"/>
                  <a:ea typeface="微软雅黑" panose="020B0503020204020204" pitchFamily="34" charset="-122"/>
                </a:rPr>
                <a:t>基于成本优化的人工调查量</a:t>
              </a:r>
            </a:p>
          </p:txBody>
        </p:sp>
        <p:sp>
          <p:nvSpPr>
            <p:cNvPr id="15" name="Rectangle 14"/>
            <p:cNvSpPr/>
            <p:nvPr/>
          </p:nvSpPr>
          <p:spPr>
            <a:xfrm>
              <a:off x="2385306" y="4153608"/>
              <a:ext cx="653457" cy="161583"/>
            </a:xfrm>
            <a:prstGeom prst="rect">
              <a:avLst/>
            </a:prstGeom>
            <a:solidFill>
              <a:schemeClr val="bg1"/>
            </a:solidFill>
          </p:spPr>
          <p:txBody>
            <a:bodyPr wrap="square" lIns="0" tIns="0" rIns="0" bIns="0">
              <a:spAutoFit/>
            </a:bodyPr>
            <a:lstStyle/>
            <a:p>
              <a:pPr fontAlgn="b">
                <a:buNone/>
              </a:pPr>
              <a:r>
                <a:rPr lang="zh-CN" altLang="en-US" sz="1050" b="1" dirty="0">
                  <a:solidFill>
                    <a:srgbClr val="000000"/>
                  </a:solidFill>
                  <a:latin typeface="微软雅黑" panose="020B0503020204020204" pitchFamily="34" charset="-122"/>
                  <a:ea typeface="微软雅黑" panose="020B0503020204020204" pitchFamily="34" charset="-122"/>
                </a:rPr>
                <a:t>人工成本</a:t>
              </a:r>
            </a:p>
          </p:txBody>
        </p:sp>
        <p:sp>
          <p:nvSpPr>
            <p:cNvPr id="16" name="Rectangle 15"/>
            <p:cNvSpPr/>
            <p:nvPr/>
          </p:nvSpPr>
          <p:spPr>
            <a:xfrm>
              <a:off x="1681959" y="4160410"/>
              <a:ext cx="588548" cy="161583"/>
            </a:xfrm>
            <a:prstGeom prst="rect">
              <a:avLst/>
            </a:prstGeom>
            <a:solidFill>
              <a:schemeClr val="bg1"/>
            </a:solidFill>
          </p:spPr>
          <p:txBody>
            <a:bodyPr wrap="square" lIns="0" tIns="0" rIns="0" bIns="0">
              <a:spAutoFit/>
            </a:bodyPr>
            <a:lstStyle/>
            <a:p>
              <a:pPr fontAlgn="b">
                <a:buNone/>
              </a:pPr>
              <a:r>
                <a:rPr lang="zh-CN" altLang="en-US" sz="1050" b="1" dirty="0">
                  <a:solidFill>
                    <a:srgbClr val="000000"/>
                  </a:solidFill>
                  <a:latin typeface="微软雅黑" panose="020B0503020204020204" pitchFamily="34" charset="-122"/>
                  <a:ea typeface="微软雅黑" panose="020B0503020204020204" pitchFamily="34" charset="-122"/>
                </a:rPr>
                <a:t>欺诈损失</a:t>
              </a:r>
            </a:p>
          </p:txBody>
        </p:sp>
      </p:grpSp>
    </p:spTree>
    <p:extLst>
      <p:ext uri="{BB962C8B-B14F-4D97-AF65-F5344CB8AC3E}">
        <p14:creationId xmlns:p14="http://schemas.microsoft.com/office/powerpoint/2010/main" val="2818452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0" name="Elbow Connector 779"/>
          <p:cNvCxnSpPr/>
          <p:nvPr/>
        </p:nvCxnSpPr>
        <p:spPr bwMode="auto">
          <a:xfrm flipV="1">
            <a:off x="3543499" y="6218266"/>
            <a:ext cx="1173750" cy="183154"/>
          </a:xfrm>
          <a:prstGeom prst="bentConnector2">
            <a:avLst/>
          </a:prstGeom>
          <a:noFill/>
          <a:ln w="19050" cap="flat" cmpd="sng" algn="ctr">
            <a:solidFill>
              <a:schemeClr val="accent1">
                <a:lumMod val="50000"/>
              </a:schemeClr>
            </a:solidFill>
            <a:prstDash val="sysDash"/>
            <a:round/>
            <a:headEnd type="none" w="med" len="med"/>
            <a:tailEnd type="arrow"/>
          </a:ln>
          <a:effectLst/>
        </p:spPr>
      </p:cxnSp>
      <p:sp>
        <p:nvSpPr>
          <p:cNvPr id="734" name="Rectangle 3"/>
          <p:cNvSpPr/>
          <p:nvPr/>
        </p:nvSpPr>
        <p:spPr>
          <a:xfrm>
            <a:off x="1580596" y="4877178"/>
            <a:ext cx="1133926" cy="1796589"/>
          </a:xfrm>
          <a:prstGeom prst="roundRect">
            <a:avLst>
              <a:gd name="adj" fmla="val 9771"/>
            </a:avLst>
          </a:prstGeom>
          <a:solidFill>
            <a:srgbClr val="FFFF00">
              <a:alpha val="31000"/>
            </a:srgbClr>
          </a:solidFill>
          <a:ln w="19050">
            <a:solidFill>
              <a:schemeClr val="accent1">
                <a:lumMod val="50000"/>
              </a:schemeClr>
            </a:solidFill>
            <a:prstDash val="sysDot"/>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515" name="Rectangle 3"/>
          <p:cNvSpPr/>
          <p:nvPr/>
        </p:nvSpPr>
        <p:spPr>
          <a:xfrm>
            <a:off x="5512265" y="1061746"/>
            <a:ext cx="3534426" cy="3379837"/>
          </a:xfrm>
          <a:prstGeom prst="roundRect">
            <a:avLst>
              <a:gd name="adj" fmla="val 4800"/>
            </a:avLst>
          </a:prstGeom>
          <a:solidFill>
            <a:schemeClr val="tx1">
              <a:lumMod val="75000"/>
              <a:lumOff val="25000"/>
              <a:alpha val="31000"/>
            </a:schemeClr>
          </a:solidFill>
          <a:ln w="19050">
            <a:solidFill>
              <a:schemeClr val="accent1">
                <a:lumMod val="50000"/>
              </a:schemeClr>
            </a:solidFill>
            <a:prstDash val="sysDot"/>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474" name="Rectangle 3"/>
          <p:cNvSpPr/>
          <p:nvPr/>
        </p:nvSpPr>
        <p:spPr>
          <a:xfrm>
            <a:off x="1826054" y="1061744"/>
            <a:ext cx="998288" cy="2894448"/>
          </a:xfrm>
          <a:prstGeom prst="roundRect">
            <a:avLst/>
          </a:prstGeom>
          <a:solidFill>
            <a:schemeClr val="tx1">
              <a:lumMod val="75000"/>
              <a:lumOff val="25000"/>
              <a:alpha val="31000"/>
            </a:schemeClr>
          </a:solidFill>
          <a:ln w="19050">
            <a:solidFill>
              <a:schemeClr val="accent1">
                <a:lumMod val="50000"/>
              </a:schemeClr>
            </a:solidFill>
            <a:prstDash val="sysDot"/>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388" name="Rectangle 3"/>
          <p:cNvSpPr/>
          <p:nvPr/>
        </p:nvSpPr>
        <p:spPr>
          <a:xfrm>
            <a:off x="3301797" y="1067080"/>
            <a:ext cx="974409" cy="2895320"/>
          </a:xfrm>
          <a:prstGeom prst="roundRect">
            <a:avLst/>
          </a:prstGeom>
          <a:solidFill>
            <a:schemeClr val="tx1">
              <a:lumMod val="75000"/>
              <a:lumOff val="25000"/>
              <a:alpha val="31000"/>
            </a:schemeClr>
          </a:solidFill>
          <a:ln w="19050">
            <a:solidFill>
              <a:schemeClr val="accent1">
                <a:lumMod val="50000"/>
              </a:schemeClr>
            </a:solidFill>
            <a:prstDash val="sysDot"/>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257" name="Rectangle 9"/>
          <p:cNvSpPr/>
          <p:nvPr/>
        </p:nvSpPr>
        <p:spPr>
          <a:xfrm>
            <a:off x="5677428" y="4012882"/>
            <a:ext cx="3213006" cy="375895"/>
          </a:xfrm>
          <a:prstGeom prst="roundRect">
            <a:avLst/>
          </a:prstGeom>
          <a:solidFill>
            <a:srgbClr val="FFC00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2" name="Title 1"/>
          <p:cNvSpPr>
            <a:spLocks noGrp="1"/>
          </p:cNvSpPr>
          <p:nvPr>
            <p:ph type="title"/>
          </p:nvPr>
        </p:nvSpPr>
        <p:spPr>
          <a:xfrm>
            <a:off x="1687323" y="-18972"/>
            <a:ext cx="6046677" cy="825500"/>
          </a:xfrm>
        </p:spPr>
        <p:txBody>
          <a:bodyPr/>
          <a:lstStyle/>
          <a:p>
            <a:r>
              <a:rPr lang="zh-CN" altLang="en-US" dirty="0">
                <a:latin typeface="微软雅黑" panose="020B0503020204020204" pitchFamily="34" charset="-122"/>
                <a:ea typeface="微软雅黑" panose="020B0503020204020204" pitchFamily="34" charset="-122"/>
              </a:rPr>
              <a:t>为浦发度身定制的申请端反欺诈策略架构</a:t>
            </a:r>
            <a:endParaRPr lang="en-US" dirty="0">
              <a:latin typeface="微软雅黑" panose="020B0503020204020204" pitchFamily="34" charset="-122"/>
              <a:ea typeface="微软雅黑" panose="020B0503020204020204" pitchFamily="34" charset="-122"/>
            </a:endParaRPr>
          </a:p>
        </p:txBody>
      </p:sp>
      <p:sp>
        <p:nvSpPr>
          <p:cNvPr id="4" name="Rectangle 1"/>
          <p:cNvSpPr/>
          <p:nvPr/>
        </p:nvSpPr>
        <p:spPr>
          <a:xfrm>
            <a:off x="9364411" y="1033882"/>
            <a:ext cx="1222660" cy="288000"/>
          </a:xfrm>
          <a:prstGeom prst="roundRect">
            <a:avLst/>
          </a:prstGeom>
          <a:solidFill>
            <a:schemeClr val="bg1">
              <a:lumMod val="95000"/>
            </a:schemeClr>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申请表</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6" name="直接箭头连接符 31"/>
          <p:cNvCxnSpPr>
            <a:stCxn id="5" idx="1"/>
          </p:cNvCxnSpPr>
          <p:nvPr/>
        </p:nvCxnSpPr>
        <p:spPr bwMode="auto">
          <a:xfrm flipH="1">
            <a:off x="7531867" y="1599595"/>
            <a:ext cx="1851594" cy="0"/>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10" name="Rectangle 9"/>
          <p:cNvSpPr/>
          <p:nvPr/>
        </p:nvSpPr>
        <p:spPr>
          <a:xfrm>
            <a:off x="5906988" y="4050565"/>
            <a:ext cx="678860" cy="309636"/>
          </a:xfrm>
          <a:prstGeom prst="roundRect">
            <a:avLst/>
          </a:prstGeom>
          <a:solidFill>
            <a:schemeClr val="bg1"/>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欺诈侦测规则</a:t>
            </a:r>
            <a:endParaRPr 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11" name="Rectangle 9"/>
          <p:cNvSpPr/>
          <p:nvPr/>
        </p:nvSpPr>
        <p:spPr>
          <a:xfrm>
            <a:off x="8008482" y="4043516"/>
            <a:ext cx="649829" cy="312421"/>
          </a:xfrm>
          <a:prstGeom prst="roundRect">
            <a:avLst/>
          </a:prstGeom>
          <a:solidFill>
            <a:schemeClr val="bg1"/>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zh-CN" alt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人工电核规则</a:t>
            </a:r>
            <a:endParaRPr 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12" name="直接箭头连接符 31"/>
          <p:cNvCxnSpPr/>
          <p:nvPr/>
        </p:nvCxnSpPr>
        <p:spPr bwMode="auto">
          <a:xfrm>
            <a:off x="7235835" y="3185585"/>
            <a:ext cx="5723" cy="256068"/>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17" name="直接箭头连接符 31"/>
          <p:cNvCxnSpPr>
            <a:stCxn id="10" idx="2"/>
            <a:endCxn id="19" idx="0"/>
          </p:cNvCxnSpPr>
          <p:nvPr/>
        </p:nvCxnSpPr>
        <p:spPr bwMode="auto">
          <a:xfrm>
            <a:off x="6246418" y="4360201"/>
            <a:ext cx="2660" cy="189512"/>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18" name="直接箭头连接符 31"/>
          <p:cNvCxnSpPr>
            <a:stCxn id="11" idx="2"/>
            <a:endCxn id="20" idx="0"/>
          </p:cNvCxnSpPr>
          <p:nvPr/>
        </p:nvCxnSpPr>
        <p:spPr bwMode="auto">
          <a:xfrm flipH="1">
            <a:off x="8332194" y="4355936"/>
            <a:ext cx="1202" cy="184252"/>
          </a:xfrm>
          <a:prstGeom prst="straightConnector1">
            <a:avLst/>
          </a:prstGeom>
          <a:noFill/>
          <a:ln w="19050" cap="flat" cmpd="sng" algn="ctr">
            <a:solidFill>
              <a:schemeClr val="accent1">
                <a:lumMod val="50000"/>
              </a:schemeClr>
            </a:solidFill>
            <a:prstDash val="solid"/>
            <a:round/>
            <a:headEnd type="none" w="med" len="med"/>
            <a:tailEnd type="arrow"/>
          </a:ln>
          <a:effectLst/>
        </p:spPr>
      </p:cxnSp>
      <p:pic>
        <p:nvPicPr>
          <p:cNvPr id="19" name="Picture 8" descr="http://www.graphicsfactory.com/clip-art/image_files/tn_image/6/1434326-tn_person_head_icon.jpg"/>
          <p:cNvPicPr>
            <a:picLocks noChangeAspect="1" noChangeArrowheads="1"/>
          </p:cNvPicPr>
          <p:nvPr/>
        </p:nvPicPr>
        <p:blipFill>
          <a:blip r:embed="rId3" cstate="print">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0352" y="4549714"/>
            <a:ext cx="457453" cy="45745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graphicsfactory.com/clip-art/image_files/tn_image/6/1434326-tn_person_head_icon.jpg"/>
          <p:cNvPicPr>
            <a:picLocks noChangeAspect="1" noChangeArrowheads="1"/>
          </p:cNvPicPr>
          <p:nvPr/>
        </p:nvPicPr>
        <p:blipFill>
          <a:blip r:embed="rId3" cstate="print">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03468" y="4540189"/>
            <a:ext cx="457453" cy="45745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5794917" y="4976673"/>
            <a:ext cx="954107" cy="276999"/>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欺诈侦测员</a:t>
            </a:r>
            <a:endParaRPr lang="en-US" b="1" dirty="0">
              <a:latin typeface="微软雅黑" panose="020B0503020204020204" pitchFamily="34" charset="-122"/>
              <a:ea typeface="微软雅黑" panose="020B0503020204020204" pitchFamily="34" charset="-122"/>
            </a:endParaRPr>
          </a:p>
        </p:txBody>
      </p:sp>
      <p:sp>
        <p:nvSpPr>
          <p:cNvPr id="25" name="Rectangle 24"/>
          <p:cNvSpPr/>
          <p:nvPr/>
        </p:nvSpPr>
        <p:spPr>
          <a:xfrm>
            <a:off x="8003733" y="4958681"/>
            <a:ext cx="646331" cy="276999"/>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电核员</a:t>
            </a:r>
            <a:endParaRPr lang="en-US" b="1" dirty="0">
              <a:latin typeface="微软雅黑" panose="020B0503020204020204" pitchFamily="34" charset="-122"/>
              <a:ea typeface="微软雅黑" panose="020B0503020204020204" pitchFamily="34" charset="-122"/>
            </a:endParaRPr>
          </a:p>
        </p:txBody>
      </p:sp>
      <p:cxnSp>
        <p:nvCxnSpPr>
          <p:cNvPr id="31" name="直接箭头连接符 31"/>
          <p:cNvCxnSpPr>
            <a:stCxn id="20" idx="1"/>
            <a:endCxn id="19" idx="3"/>
          </p:cNvCxnSpPr>
          <p:nvPr/>
        </p:nvCxnSpPr>
        <p:spPr bwMode="auto">
          <a:xfrm flipH="1">
            <a:off x="6477805" y="4768916"/>
            <a:ext cx="1625663" cy="9525"/>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36" name="直接箭头连接符 31"/>
          <p:cNvCxnSpPr/>
          <p:nvPr/>
        </p:nvCxnSpPr>
        <p:spPr bwMode="auto">
          <a:xfrm flipH="1">
            <a:off x="8456345" y="5171054"/>
            <a:ext cx="0" cy="344117"/>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39" name="直接箭头连接符 31"/>
          <p:cNvCxnSpPr/>
          <p:nvPr/>
        </p:nvCxnSpPr>
        <p:spPr bwMode="auto">
          <a:xfrm>
            <a:off x="6252412" y="5162946"/>
            <a:ext cx="0" cy="352225"/>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55" name="Rectangle 3"/>
          <p:cNvSpPr/>
          <p:nvPr/>
        </p:nvSpPr>
        <p:spPr>
          <a:xfrm>
            <a:off x="5677428" y="3415581"/>
            <a:ext cx="3213006" cy="464829"/>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4.</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免人工策略 </a:t>
            </a: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 </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反照会模型和规则</a:t>
            </a:r>
            <a:b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05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（全面成本管理架构）</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61" name="Elbow Connector 60"/>
          <p:cNvCxnSpPr>
            <a:stCxn id="55" idx="3"/>
            <a:endCxn id="358" idx="0"/>
          </p:cNvCxnSpPr>
          <p:nvPr/>
        </p:nvCxnSpPr>
        <p:spPr bwMode="auto">
          <a:xfrm>
            <a:off x="8890435" y="3647995"/>
            <a:ext cx="349681" cy="1025316"/>
          </a:xfrm>
          <a:prstGeom prst="bentConnector2">
            <a:avLst/>
          </a:prstGeom>
          <a:noFill/>
          <a:ln w="19050" cap="flat" cmpd="sng" algn="ctr">
            <a:solidFill>
              <a:schemeClr val="accent1">
                <a:lumMod val="50000"/>
              </a:schemeClr>
            </a:solidFill>
            <a:prstDash val="solid"/>
            <a:round/>
            <a:headEnd type="none" w="med" len="med"/>
            <a:tailEnd type="arrow"/>
          </a:ln>
          <a:effectLst/>
        </p:spPr>
      </p:cxnSp>
      <p:cxnSp>
        <p:nvCxnSpPr>
          <p:cNvPr id="75" name="直接箭头连接符 31"/>
          <p:cNvCxnSpPr/>
          <p:nvPr/>
        </p:nvCxnSpPr>
        <p:spPr bwMode="auto">
          <a:xfrm>
            <a:off x="7235834" y="2835011"/>
            <a:ext cx="0" cy="191680"/>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87" name="Rectangle 1"/>
          <p:cNvSpPr/>
          <p:nvPr/>
        </p:nvSpPr>
        <p:spPr>
          <a:xfrm>
            <a:off x="7831889" y="6011425"/>
            <a:ext cx="1324070" cy="328816"/>
          </a:xfrm>
          <a:prstGeom prst="roundRect">
            <a:avLst/>
          </a:prstGeom>
          <a:solidFill>
            <a:schemeClr val="bg1">
              <a:lumMod val="95000"/>
            </a:schemeClr>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提交信审</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92" name="Elbow Connector 91"/>
          <p:cNvCxnSpPr>
            <a:stCxn id="25" idx="2"/>
            <a:endCxn id="136" idx="4"/>
          </p:cNvCxnSpPr>
          <p:nvPr/>
        </p:nvCxnSpPr>
        <p:spPr bwMode="auto">
          <a:xfrm rot="5400000" flipH="1">
            <a:off x="6586314" y="3495095"/>
            <a:ext cx="250118" cy="3231050"/>
          </a:xfrm>
          <a:prstGeom prst="bentConnector3">
            <a:avLst>
              <a:gd name="adj1" fmla="val -91397"/>
            </a:avLst>
          </a:prstGeom>
          <a:noFill/>
          <a:ln w="19050" cap="flat" cmpd="sng" algn="ctr">
            <a:solidFill>
              <a:schemeClr val="accent1">
                <a:lumMod val="50000"/>
              </a:schemeClr>
            </a:solidFill>
            <a:prstDash val="solid"/>
            <a:round/>
            <a:headEnd type="none" w="med" len="med"/>
            <a:tailEnd type="arrow"/>
          </a:ln>
          <a:effectLst/>
        </p:spPr>
      </p:cxnSp>
      <p:sp>
        <p:nvSpPr>
          <p:cNvPr id="103" name="Rectangle 3"/>
          <p:cNvSpPr/>
          <p:nvPr/>
        </p:nvSpPr>
        <p:spPr>
          <a:xfrm>
            <a:off x="9317779" y="5328441"/>
            <a:ext cx="1163680" cy="432927"/>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强风险</a:t>
            </a:r>
            <a:br>
              <a:rPr lang="en-US" altLang="zh-CN" sz="1200" b="1" dirty="0">
                <a:solidFill>
                  <a:schemeClr val="bg1"/>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拒绝件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cxnSp>
        <p:nvCxnSpPr>
          <p:cNvPr id="137" name="直接箭头连接符 31"/>
          <p:cNvCxnSpPr>
            <a:stCxn id="19" idx="1"/>
            <a:endCxn id="136" idx="6"/>
          </p:cNvCxnSpPr>
          <p:nvPr/>
        </p:nvCxnSpPr>
        <p:spPr bwMode="auto">
          <a:xfrm flipH="1">
            <a:off x="5773027" y="4778440"/>
            <a:ext cx="247325" cy="9866"/>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154" name="Rectangle 3"/>
          <p:cNvSpPr/>
          <p:nvPr/>
        </p:nvSpPr>
        <p:spPr>
          <a:xfrm>
            <a:off x="3410783" y="1432472"/>
            <a:ext cx="771385" cy="391382"/>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8.</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监控规则库</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160" name="Rectangle 3"/>
          <p:cNvSpPr/>
          <p:nvPr/>
        </p:nvSpPr>
        <p:spPr>
          <a:xfrm>
            <a:off x="3387705" y="3511980"/>
            <a:ext cx="826700" cy="356805"/>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9.</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自动监控报表</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168" name="直接箭头连接符 31"/>
          <p:cNvCxnSpPr>
            <a:stCxn id="154" idx="2"/>
            <a:endCxn id="163" idx="1"/>
          </p:cNvCxnSpPr>
          <p:nvPr/>
        </p:nvCxnSpPr>
        <p:spPr bwMode="auto">
          <a:xfrm>
            <a:off x="3796475" y="1823855"/>
            <a:ext cx="2526" cy="837999"/>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171" name="Rectangle 170"/>
          <p:cNvSpPr/>
          <p:nvPr/>
        </p:nvSpPr>
        <p:spPr>
          <a:xfrm>
            <a:off x="4448885" y="1850760"/>
            <a:ext cx="1107996" cy="276999"/>
          </a:xfrm>
          <a:prstGeom prst="rect">
            <a:avLst/>
          </a:prstGeom>
        </p:spPr>
        <p:txBody>
          <a:bodyPr wrap="non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决策模拟引擎</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174" name="直接箭头连接符 31"/>
          <p:cNvCxnSpPr>
            <a:stCxn id="163" idx="3"/>
            <a:endCxn id="160" idx="0"/>
          </p:cNvCxnSpPr>
          <p:nvPr/>
        </p:nvCxnSpPr>
        <p:spPr bwMode="auto">
          <a:xfrm>
            <a:off x="3799001" y="3299681"/>
            <a:ext cx="2054" cy="212298"/>
          </a:xfrm>
          <a:prstGeom prst="straightConnector1">
            <a:avLst/>
          </a:prstGeom>
          <a:noFill/>
          <a:ln w="19050" cap="flat" cmpd="sng" algn="ctr">
            <a:solidFill>
              <a:schemeClr val="accent1">
                <a:lumMod val="50000"/>
              </a:schemeClr>
            </a:solidFill>
            <a:prstDash val="solid"/>
            <a:round/>
            <a:headEnd type="none" w="med" len="med"/>
            <a:tailEnd type="arrow"/>
          </a:ln>
          <a:effectLst/>
        </p:spPr>
      </p:cxnSp>
      <p:pic>
        <p:nvPicPr>
          <p:cNvPr id="175" name="Picture 8" descr="http://www.graphicsfactory.com/clip-art/image_files/tn_image/6/1434326-tn_person_head_icon.jpg"/>
          <p:cNvPicPr>
            <a:picLocks noChangeAspect="1" noChangeArrowheads="1"/>
          </p:cNvPicPr>
          <p:nvPr/>
        </p:nvPicPr>
        <p:blipFill>
          <a:blip r:embed="rId3" cstate="print">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89722" y="4111337"/>
            <a:ext cx="457453" cy="457453"/>
          </a:xfrm>
          <a:prstGeom prst="rect">
            <a:avLst/>
          </a:prstGeom>
          <a:noFill/>
          <a:extLst>
            <a:ext uri="{909E8E84-426E-40DD-AFC4-6F175D3DCCD1}">
              <a14:hiddenFill xmlns:a14="http://schemas.microsoft.com/office/drawing/2010/main">
                <a:solidFill>
                  <a:srgbClr val="FFFFFF"/>
                </a:solidFill>
              </a14:hiddenFill>
            </a:ext>
          </a:extLst>
        </p:spPr>
      </p:pic>
      <p:cxnSp>
        <p:nvCxnSpPr>
          <p:cNvPr id="176" name="直接箭头连接符 31"/>
          <p:cNvCxnSpPr>
            <a:stCxn id="160" idx="1"/>
            <a:endCxn id="175" idx="3"/>
          </p:cNvCxnSpPr>
          <p:nvPr/>
        </p:nvCxnSpPr>
        <p:spPr bwMode="auto">
          <a:xfrm flipH="1">
            <a:off x="2547175" y="3690383"/>
            <a:ext cx="840531" cy="649681"/>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180" name="直接箭头连接符 31"/>
          <p:cNvCxnSpPr>
            <a:endCxn id="55" idx="1"/>
          </p:cNvCxnSpPr>
          <p:nvPr/>
        </p:nvCxnSpPr>
        <p:spPr bwMode="auto">
          <a:xfrm>
            <a:off x="5406252" y="3256687"/>
            <a:ext cx="271177" cy="391309"/>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183" name="Rectangle 182"/>
          <p:cNvSpPr/>
          <p:nvPr/>
        </p:nvSpPr>
        <p:spPr>
          <a:xfrm>
            <a:off x="1874488" y="4551977"/>
            <a:ext cx="954107" cy="276999"/>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策略分析师</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195" name="直接箭头连接符 31"/>
          <p:cNvCxnSpPr/>
          <p:nvPr/>
        </p:nvCxnSpPr>
        <p:spPr bwMode="auto">
          <a:xfrm>
            <a:off x="8908328" y="2710647"/>
            <a:ext cx="452843" cy="0"/>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204" name="Elbow Connector 203"/>
          <p:cNvCxnSpPr/>
          <p:nvPr/>
        </p:nvCxnSpPr>
        <p:spPr bwMode="auto">
          <a:xfrm flipV="1">
            <a:off x="2547175" y="2552160"/>
            <a:ext cx="2114483" cy="1911731"/>
          </a:xfrm>
          <a:prstGeom prst="bentConnector3">
            <a:avLst>
              <a:gd name="adj1" fmla="val 89443"/>
            </a:avLst>
          </a:prstGeom>
          <a:noFill/>
          <a:ln w="19050" cap="flat" cmpd="sng" algn="ctr">
            <a:solidFill>
              <a:schemeClr val="accent1">
                <a:lumMod val="50000"/>
              </a:schemeClr>
            </a:solidFill>
            <a:prstDash val="solid"/>
            <a:round/>
            <a:headEnd type="none" w="med" len="med"/>
            <a:tailEnd type="arrow"/>
          </a:ln>
          <a:effectLst/>
        </p:spPr>
      </p:cxnSp>
      <p:sp>
        <p:nvSpPr>
          <p:cNvPr id="208" name="Rectangle 3"/>
          <p:cNvSpPr/>
          <p:nvPr/>
        </p:nvSpPr>
        <p:spPr>
          <a:xfrm>
            <a:off x="5519450" y="5489223"/>
            <a:ext cx="1462896" cy="3403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疑似欺诈件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cxnSp>
        <p:nvCxnSpPr>
          <p:cNvPr id="213" name="直接箭头连接符 31"/>
          <p:cNvCxnSpPr/>
          <p:nvPr/>
        </p:nvCxnSpPr>
        <p:spPr bwMode="auto">
          <a:xfrm>
            <a:off x="8284894" y="5842695"/>
            <a:ext cx="0" cy="175253"/>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215" name="Elbow Connector 214"/>
          <p:cNvCxnSpPr>
            <a:stCxn id="24" idx="3"/>
            <a:endCxn id="211" idx="2"/>
          </p:cNvCxnSpPr>
          <p:nvPr/>
        </p:nvCxnSpPr>
        <p:spPr bwMode="auto">
          <a:xfrm>
            <a:off x="6749023" y="5115172"/>
            <a:ext cx="756774" cy="541578"/>
          </a:xfrm>
          <a:prstGeom prst="bentConnector3">
            <a:avLst>
              <a:gd name="adj1" fmla="val 50000"/>
            </a:avLst>
          </a:prstGeom>
          <a:noFill/>
          <a:ln w="19050" cap="flat" cmpd="sng" algn="ctr">
            <a:solidFill>
              <a:schemeClr val="accent1">
                <a:lumMod val="50000"/>
              </a:schemeClr>
            </a:solidFill>
            <a:prstDash val="solid"/>
            <a:round/>
            <a:headEnd type="none" w="med" len="med"/>
            <a:tailEnd type="arrow"/>
          </a:ln>
          <a:effectLst/>
        </p:spPr>
      </p:cxnSp>
      <p:cxnSp>
        <p:nvCxnSpPr>
          <p:cNvPr id="219" name="直接箭头连接符 31"/>
          <p:cNvCxnSpPr>
            <a:stCxn id="149" idx="3"/>
            <a:endCxn id="8" idx="1"/>
          </p:cNvCxnSpPr>
          <p:nvPr/>
        </p:nvCxnSpPr>
        <p:spPr bwMode="auto">
          <a:xfrm flipV="1">
            <a:off x="5427331" y="2660937"/>
            <a:ext cx="266137" cy="593488"/>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227" name="直接箭头连接符 31"/>
          <p:cNvCxnSpPr>
            <a:stCxn id="208" idx="4"/>
            <a:endCxn id="225" idx="0"/>
          </p:cNvCxnSpPr>
          <p:nvPr/>
        </p:nvCxnSpPr>
        <p:spPr bwMode="auto">
          <a:xfrm>
            <a:off x="6250899" y="5829534"/>
            <a:ext cx="6007" cy="197939"/>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247" name="Elbow Connector 246"/>
          <p:cNvCxnSpPr>
            <a:endCxn id="257" idx="3"/>
          </p:cNvCxnSpPr>
          <p:nvPr/>
        </p:nvCxnSpPr>
        <p:spPr bwMode="auto">
          <a:xfrm rot="5400000">
            <a:off x="8443094" y="3073943"/>
            <a:ext cx="1574226" cy="679546"/>
          </a:xfrm>
          <a:prstGeom prst="bentConnector2">
            <a:avLst/>
          </a:prstGeom>
          <a:noFill/>
          <a:ln w="19050" cap="flat" cmpd="sng" algn="ctr">
            <a:solidFill>
              <a:schemeClr val="accent1">
                <a:lumMod val="50000"/>
              </a:schemeClr>
            </a:solidFill>
            <a:prstDash val="solid"/>
            <a:round/>
            <a:headEnd type="none" w="med" len="med"/>
            <a:tailEnd type="arrow"/>
          </a:ln>
          <a:effectLst/>
        </p:spPr>
      </p:cxnSp>
      <p:sp>
        <p:nvSpPr>
          <p:cNvPr id="264" name="Rectangle 263"/>
          <p:cNvSpPr/>
          <p:nvPr/>
        </p:nvSpPr>
        <p:spPr>
          <a:xfrm>
            <a:off x="6530494" y="4062566"/>
            <a:ext cx="1542410" cy="276999"/>
          </a:xfrm>
          <a:prstGeom prst="rect">
            <a:avLst/>
          </a:prstGeom>
        </p:spPr>
        <p:txBody>
          <a:bodyPr wrap="none">
            <a:spAutoFit/>
          </a:bodyP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5.</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人工处置分流策略</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266" name="直接箭头连接符 31"/>
          <p:cNvCxnSpPr/>
          <p:nvPr/>
        </p:nvCxnSpPr>
        <p:spPr bwMode="auto">
          <a:xfrm flipH="1">
            <a:off x="9890989" y="2661854"/>
            <a:ext cx="8631" cy="2679411"/>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8" name="Rectangle 3"/>
          <p:cNvSpPr/>
          <p:nvPr/>
        </p:nvSpPr>
        <p:spPr>
          <a:xfrm>
            <a:off x="5693467" y="2449103"/>
            <a:ext cx="3214860" cy="423668"/>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2.</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欺诈强风险策略 </a:t>
            </a: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 </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欺诈模型和规则 </a:t>
            </a:r>
            <a:b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05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（欺诈案例管理架构）</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300" name="Elbow Connector 299"/>
          <p:cNvCxnSpPr>
            <a:stCxn id="225" idx="2"/>
            <a:endCxn id="147" idx="4"/>
          </p:cNvCxnSpPr>
          <p:nvPr/>
        </p:nvCxnSpPr>
        <p:spPr bwMode="auto">
          <a:xfrm rot="16200000" flipH="1">
            <a:off x="8062291" y="4510087"/>
            <a:ext cx="74551" cy="3685321"/>
          </a:xfrm>
          <a:prstGeom prst="bentConnector3">
            <a:avLst>
              <a:gd name="adj1" fmla="val 271851"/>
            </a:avLst>
          </a:prstGeom>
          <a:noFill/>
          <a:ln w="19050" cap="flat" cmpd="sng" algn="ctr">
            <a:solidFill>
              <a:schemeClr val="accent1">
                <a:lumMod val="50000"/>
              </a:schemeClr>
            </a:solidFill>
            <a:prstDash val="solid"/>
            <a:round/>
            <a:headEnd type="none" w="med" len="med"/>
            <a:tailEnd type="arrow"/>
          </a:ln>
          <a:effectLst/>
        </p:spPr>
      </p:cxnSp>
      <p:cxnSp>
        <p:nvCxnSpPr>
          <p:cNvPr id="325" name="直接箭头连接符 31"/>
          <p:cNvCxnSpPr/>
          <p:nvPr/>
        </p:nvCxnSpPr>
        <p:spPr bwMode="auto">
          <a:xfrm>
            <a:off x="6946244" y="6161151"/>
            <a:ext cx="874750" cy="0"/>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353" name="Elbow Connector 352"/>
          <p:cNvCxnSpPr/>
          <p:nvPr/>
        </p:nvCxnSpPr>
        <p:spPr bwMode="auto">
          <a:xfrm rot="10800000">
            <a:off x="4122851" y="3076017"/>
            <a:ext cx="422244" cy="2784710"/>
          </a:xfrm>
          <a:prstGeom prst="bentConnector3">
            <a:avLst>
              <a:gd name="adj1" fmla="val 47744"/>
            </a:avLst>
          </a:prstGeom>
          <a:noFill/>
          <a:ln w="19050" cap="flat" cmpd="sng" algn="ctr">
            <a:solidFill>
              <a:schemeClr val="accent1">
                <a:lumMod val="50000"/>
              </a:schemeClr>
            </a:solidFill>
            <a:prstDash val="sysDash"/>
            <a:round/>
            <a:headEnd type="none" w="med" len="med"/>
            <a:tailEnd type="arrow"/>
          </a:ln>
          <a:effectLst/>
        </p:spPr>
      </p:cxnSp>
      <p:cxnSp>
        <p:nvCxnSpPr>
          <p:cNvPr id="377" name="Elbow Connector 376"/>
          <p:cNvCxnSpPr/>
          <p:nvPr/>
        </p:nvCxnSpPr>
        <p:spPr bwMode="auto">
          <a:xfrm rot="5400000">
            <a:off x="4841290" y="4726082"/>
            <a:ext cx="640684" cy="589681"/>
          </a:xfrm>
          <a:prstGeom prst="bentConnector3">
            <a:avLst>
              <a:gd name="adj1" fmla="val 12833"/>
            </a:avLst>
          </a:prstGeom>
          <a:noFill/>
          <a:ln w="19050" cap="flat" cmpd="sng" algn="ctr">
            <a:solidFill>
              <a:schemeClr val="accent1">
                <a:lumMod val="50000"/>
              </a:schemeClr>
            </a:solidFill>
            <a:prstDash val="sysDash"/>
            <a:round/>
            <a:headEnd type="none" w="med" len="med"/>
            <a:tailEnd type="arrow"/>
          </a:ln>
          <a:effectLst/>
        </p:spPr>
      </p:cxnSp>
      <p:sp>
        <p:nvSpPr>
          <p:cNvPr id="136" name="Rectangle 3"/>
          <p:cNvSpPr/>
          <p:nvPr/>
        </p:nvSpPr>
        <p:spPr>
          <a:xfrm>
            <a:off x="4418670" y="4591051"/>
            <a:ext cx="1354356" cy="394511"/>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判定欺诈</a:t>
            </a:r>
            <a:br>
              <a:rPr lang="en-US" altLang="zh-CN" sz="1200" b="1" dirty="0">
                <a:solidFill>
                  <a:schemeClr val="bg1"/>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拒绝件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sp>
        <p:nvSpPr>
          <p:cNvPr id="391" name="Rectangle 390"/>
          <p:cNvSpPr/>
          <p:nvPr/>
        </p:nvSpPr>
        <p:spPr>
          <a:xfrm>
            <a:off x="3380899" y="1102661"/>
            <a:ext cx="800219" cy="276999"/>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监控环境</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03" name="直接箭头连接符 31"/>
          <p:cNvCxnSpPr/>
          <p:nvPr/>
        </p:nvCxnSpPr>
        <p:spPr bwMode="auto">
          <a:xfrm>
            <a:off x="9052934" y="4911055"/>
            <a:ext cx="0" cy="1080274"/>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358" name="Rectangle 3"/>
          <p:cNvSpPr/>
          <p:nvPr/>
        </p:nvSpPr>
        <p:spPr>
          <a:xfrm>
            <a:off x="8697723" y="4673311"/>
            <a:ext cx="1084784" cy="340310"/>
          </a:xfrm>
          <a:prstGeom prst="ellipse">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免核件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sp>
        <p:nvSpPr>
          <p:cNvPr id="416" name="TextBox 415"/>
          <p:cNvSpPr txBox="1"/>
          <p:nvPr/>
        </p:nvSpPr>
        <p:spPr>
          <a:xfrm>
            <a:off x="8073205" y="2634112"/>
            <a:ext cx="940868" cy="307777"/>
          </a:xfrm>
          <a:prstGeom prst="rect">
            <a:avLst/>
          </a:prstGeom>
          <a:noFill/>
        </p:spPr>
        <p:txBody>
          <a:bodyPr wrap="square" rtlCol="0">
            <a:spAutoFit/>
          </a:bodyPr>
          <a:lstStyle/>
          <a:p>
            <a:pPr>
              <a:buNone/>
            </a:pPr>
            <a:r>
              <a:rPr lang="zh-CN" alt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广义欺诈</a:t>
            </a:r>
            <a:endParaRPr 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417" name="TextBox 416"/>
          <p:cNvSpPr txBox="1"/>
          <p:nvPr/>
        </p:nvSpPr>
        <p:spPr>
          <a:xfrm>
            <a:off x="8064908" y="3623620"/>
            <a:ext cx="940868" cy="307777"/>
          </a:xfrm>
          <a:prstGeom prst="rect">
            <a:avLst/>
          </a:prstGeom>
          <a:noFill/>
        </p:spPr>
        <p:txBody>
          <a:bodyPr wrap="square" rtlCol="0">
            <a:spAutoFit/>
          </a:bodyPr>
          <a:lstStyle/>
          <a:p>
            <a:pPr>
              <a:buNone/>
            </a:pPr>
            <a:r>
              <a:rPr lang="zh-CN" alt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狭义欺诈</a:t>
            </a:r>
            <a:endParaRPr lang="en-US" sz="1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418" name="TextBox 417"/>
          <p:cNvSpPr txBox="1"/>
          <p:nvPr/>
        </p:nvSpPr>
        <p:spPr>
          <a:xfrm>
            <a:off x="1555307" y="5544519"/>
            <a:ext cx="1240488" cy="1169551"/>
          </a:xfrm>
          <a:prstGeom prst="rect">
            <a:avLst/>
          </a:prstGeom>
          <a:noFill/>
        </p:spPr>
        <p:txBody>
          <a:bodyPr wrap="square" rtlCol="0">
            <a:spAutoFit/>
          </a:bodyPr>
          <a:lstStyle/>
          <a:p>
            <a:pPr>
              <a:buNone/>
            </a:pPr>
            <a:r>
              <a:rPr lang="zh-CN" altLang="en-US" sz="1000" b="1" u="sng" dirty="0">
                <a:latin typeface="微软雅黑" panose="020B0503020204020204" pitchFamily="34" charset="-122"/>
                <a:ea typeface="微软雅黑" panose="020B0503020204020204" pitchFamily="34" charset="-122"/>
              </a:rPr>
              <a:t>广义欺诈：</a:t>
            </a:r>
            <a:r>
              <a:rPr lang="zh-CN" altLang="en-US" sz="1000" dirty="0">
                <a:latin typeface="微软雅黑" panose="020B0503020204020204" pitchFamily="34" charset="-122"/>
                <a:ea typeface="微软雅黑" panose="020B0503020204020204" pitchFamily="34" charset="-122"/>
              </a:rPr>
              <a:t>全部欺诈类型</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坏客户</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a:p>
            <a:pPr>
              <a:buNone/>
            </a:pPr>
            <a:r>
              <a:rPr lang="zh-CN" altLang="en-US" sz="1000" b="1" u="sng" dirty="0">
                <a:latin typeface="微软雅黑" panose="020B0503020204020204" pitchFamily="34" charset="-122"/>
                <a:ea typeface="微软雅黑" panose="020B0503020204020204" pitchFamily="34" charset="-122"/>
              </a:rPr>
              <a:t>狭义欺诈：</a:t>
            </a:r>
            <a:r>
              <a:rPr lang="zh-CN" altLang="en-US" sz="1000" dirty="0">
                <a:latin typeface="微软雅黑" panose="020B0503020204020204" pitchFamily="34" charset="-122"/>
                <a:ea typeface="微软雅黑" panose="020B0503020204020204" pitchFamily="34" charset="-122"/>
              </a:rPr>
              <a:t>可核欺诈类型，触发人工策略规则并在前端人工调查可判定核实的欺诈类型。</a:t>
            </a:r>
            <a:endParaRPr lang="en-US" sz="1000" dirty="0">
              <a:latin typeface="微软雅黑" panose="020B0503020204020204" pitchFamily="34" charset="-122"/>
              <a:ea typeface="微软雅黑" panose="020B0503020204020204" pitchFamily="34" charset="-122"/>
            </a:endParaRPr>
          </a:p>
        </p:txBody>
      </p:sp>
      <p:cxnSp>
        <p:nvCxnSpPr>
          <p:cNvPr id="420" name="直接箭头连接符 31"/>
          <p:cNvCxnSpPr/>
          <p:nvPr/>
        </p:nvCxnSpPr>
        <p:spPr bwMode="auto">
          <a:xfrm>
            <a:off x="1692177" y="5267808"/>
            <a:ext cx="309040" cy="0"/>
          </a:xfrm>
          <a:prstGeom prst="straightConnector1">
            <a:avLst/>
          </a:prstGeom>
          <a:noFill/>
          <a:ln w="19050" cap="flat" cmpd="sng" algn="ctr">
            <a:solidFill>
              <a:schemeClr val="accent1">
                <a:lumMod val="50000"/>
              </a:schemeClr>
            </a:solidFill>
            <a:prstDash val="solid"/>
            <a:round/>
            <a:headEnd type="none" w="med" len="med"/>
            <a:tailEnd type="none"/>
          </a:ln>
          <a:effectLst/>
        </p:spPr>
      </p:cxnSp>
      <p:sp>
        <p:nvSpPr>
          <p:cNvPr id="423" name="Rectangle 422"/>
          <p:cNvSpPr/>
          <p:nvPr/>
        </p:nvSpPr>
        <p:spPr>
          <a:xfrm>
            <a:off x="2001218" y="5157622"/>
            <a:ext cx="607859" cy="261610"/>
          </a:xfrm>
          <a:prstGeom prst="rect">
            <a:avLst/>
          </a:prstGeom>
        </p:spPr>
        <p:txBody>
          <a:bodyPr wrap="none">
            <a:spAutoFit/>
          </a:bodyPr>
          <a:lstStyle/>
          <a:p>
            <a:pPr>
              <a:buNone/>
            </a:pPr>
            <a:r>
              <a:rPr lang="zh-CN" altLang="en-US" sz="1100" dirty="0">
                <a:solidFill>
                  <a:srgbClr val="003F5F"/>
                </a:solidFill>
                <a:latin typeface="微软雅黑" panose="020B0503020204020204" pitchFamily="34" charset="-122"/>
                <a:ea typeface="微软雅黑" panose="020B0503020204020204" pitchFamily="34" charset="-122"/>
              </a:rPr>
              <a:t>决策流</a:t>
            </a:r>
            <a:endParaRPr lang="en-US" dirty="0">
              <a:latin typeface="微软雅黑" panose="020B0503020204020204" pitchFamily="34" charset="-122"/>
              <a:ea typeface="微软雅黑" panose="020B0503020204020204" pitchFamily="34" charset="-122"/>
            </a:endParaRPr>
          </a:p>
        </p:txBody>
      </p:sp>
      <p:cxnSp>
        <p:nvCxnSpPr>
          <p:cNvPr id="425" name="直接箭头连接符 31"/>
          <p:cNvCxnSpPr/>
          <p:nvPr/>
        </p:nvCxnSpPr>
        <p:spPr bwMode="auto">
          <a:xfrm>
            <a:off x="1700029" y="5419264"/>
            <a:ext cx="309040" cy="0"/>
          </a:xfrm>
          <a:prstGeom prst="straightConnector1">
            <a:avLst/>
          </a:prstGeom>
          <a:noFill/>
          <a:ln w="19050" cap="flat" cmpd="sng" algn="ctr">
            <a:solidFill>
              <a:schemeClr val="accent1">
                <a:lumMod val="50000"/>
              </a:schemeClr>
            </a:solidFill>
            <a:prstDash val="sysDot"/>
            <a:round/>
            <a:headEnd type="none" w="med" len="med"/>
            <a:tailEnd type="none"/>
          </a:ln>
          <a:effectLst/>
        </p:spPr>
      </p:cxnSp>
      <p:sp>
        <p:nvSpPr>
          <p:cNvPr id="426" name="Rectangle 425"/>
          <p:cNvSpPr/>
          <p:nvPr/>
        </p:nvSpPr>
        <p:spPr>
          <a:xfrm>
            <a:off x="1999545" y="5318198"/>
            <a:ext cx="607859" cy="261610"/>
          </a:xfrm>
          <a:prstGeom prst="rect">
            <a:avLst/>
          </a:prstGeom>
        </p:spPr>
        <p:txBody>
          <a:bodyPr wrap="none">
            <a:spAutoFit/>
          </a:bodyPr>
          <a:lstStyle/>
          <a:p>
            <a:pPr>
              <a:buNone/>
            </a:pPr>
            <a:r>
              <a:rPr lang="zh-CN" altLang="en-US" sz="1100" dirty="0">
                <a:solidFill>
                  <a:srgbClr val="003F5F"/>
                </a:solidFill>
                <a:latin typeface="微软雅黑" panose="020B0503020204020204" pitchFamily="34" charset="-122"/>
                <a:ea typeface="微软雅黑" panose="020B0503020204020204" pitchFamily="34" charset="-122"/>
              </a:rPr>
              <a:t>数据流</a:t>
            </a:r>
            <a:endParaRPr lang="en-US" dirty="0">
              <a:latin typeface="微软雅黑" panose="020B0503020204020204" pitchFamily="34" charset="-122"/>
              <a:ea typeface="微软雅黑" panose="020B0503020204020204" pitchFamily="34" charset="-122"/>
            </a:endParaRPr>
          </a:p>
        </p:txBody>
      </p:sp>
      <p:sp>
        <p:nvSpPr>
          <p:cNvPr id="41" name="Rectangle 15"/>
          <p:cNvSpPr/>
          <p:nvPr/>
        </p:nvSpPr>
        <p:spPr>
          <a:xfrm>
            <a:off x="9359900" y="2494729"/>
            <a:ext cx="1177758" cy="502871"/>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7.</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业务性规则 </a:t>
            </a: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(VIP</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渠道等</a:t>
            </a: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35" name="直接箭头连接符 31"/>
          <p:cNvCxnSpPr>
            <a:stCxn id="521" idx="3"/>
          </p:cNvCxnSpPr>
          <p:nvPr/>
        </p:nvCxnSpPr>
        <p:spPr bwMode="auto">
          <a:xfrm>
            <a:off x="7246118" y="1826184"/>
            <a:ext cx="5723" cy="186306"/>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436" name="直接箭头连接符 31"/>
          <p:cNvCxnSpPr>
            <a:endCxn id="437" idx="1"/>
          </p:cNvCxnSpPr>
          <p:nvPr/>
        </p:nvCxnSpPr>
        <p:spPr bwMode="auto">
          <a:xfrm>
            <a:off x="8890433" y="2140338"/>
            <a:ext cx="486904" cy="0"/>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437" name="Rectangle 15"/>
          <p:cNvSpPr/>
          <p:nvPr/>
        </p:nvSpPr>
        <p:spPr>
          <a:xfrm>
            <a:off x="9377337" y="1905029"/>
            <a:ext cx="1177758" cy="502871"/>
          </a:xfrm>
          <a:prstGeom prst="roundRect">
            <a:avLst/>
          </a:prstGeom>
          <a:solidFill>
            <a:srgbClr val="FFC00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特殊欺诈</a:t>
            </a:r>
            <a:b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审批流程</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nvGrpSpPr>
          <p:cNvPr id="447" name="Group 446"/>
          <p:cNvGrpSpPr/>
          <p:nvPr/>
        </p:nvGrpSpPr>
        <p:grpSpPr>
          <a:xfrm>
            <a:off x="1885485" y="2648814"/>
            <a:ext cx="887561" cy="693247"/>
            <a:chOff x="6955042" y="1738742"/>
            <a:chExt cx="887561" cy="693247"/>
          </a:xfrm>
        </p:grpSpPr>
        <p:sp>
          <p:nvSpPr>
            <p:cNvPr id="448" name="Flowchart: Magnetic Disk 447"/>
            <p:cNvSpPr/>
            <p:nvPr/>
          </p:nvSpPr>
          <p:spPr bwMode="auto">
            <a:xfrm>
              <a:off x="7107350" y="1738742"/>
              <a:ext cx="571500" cy="637828"/>
            </a:xfrm>
            <a:prstGeom prst="flowChartMagneticDisk">
              <a:avLst/>
            </a:prstGeom>
            <a:solidFill>
              <a:schemeClr val="accent2">
                <a:lumMod val="40000"/>
                <a:lumOff val="6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lnSpc>
                  <a:spcPct val="90000"/>
                </a:lnSpc>
                <a:spcBef>
                  <a:spcPct val="50000"/>
                </a:spcBef>
                <a:spcAft>
                  <a:spcPct val="0"/>
                </a:spcAft>
                <a:buClr>
                  <a:schemeClr val="tx1"/>
                </a:buClr>
              </a:pPr>
              <a:endParaRPr lang="en-US" sz="2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449" name="Rectangle 448"/>
            <p:cNvSpPr/>
            <p:nvPr/>
          </p:nvSpPr>
          <p:spPr>
            <a:xfrm>
              <a:off x="6955042" y="1970324"/>
              <a:ext cx="887561" cy="461665"/>
            </a:xfrm>
            <a:prstGeom prst="rect">
              <a:avLst/>
            </a:prstGeom>
          </p:spPr>
          <p:txBody>
            <a:bodyPr wrap="squar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开发</a:t>
              </a:r>
              <a:br>
                <a:rPr lang="en-US" altLang="zh-CN"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数据库</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cxnSp>
        <p:nvCxnSpPr>
          <p:cNvPr id="451" name="直接箭头连接符 31"/>
          <p:cNvCxnSpPr/>
          <p:nvPr/>
        </p:nvCxnSpPr>
        <p:spPr bwMode="auto">
          <a:xfrm flipH="1">
            <a:off x="2622213" y="3009870"/>
            <a:ext cx="995814" cy="0"/>
          </a:xfrm>
          <a:prstGeom prst="straightConnector1">
            <a:avLst/>
          </a:prstGeom>
          <a:noFill/>
          <a:ln w="19050" cap="flat" cmpd="sng" algn="ctr">
            <a:solidFill>
              <a:schemeClr val="accent1">
                <a:lumMod val="50000"/>
              </a:schemeClr>
            </a:solidFill>
            <a:prstDash val="sysDash"/>
            <a:round/>
            <a:headEnd type="none" w="med" len="med"/>
            <a:tailEnd type="arrow"/>
          </a:ln>
          <a:effectLst/>
        </p:spPr>
      </p:cxnSp>
      <p:sp>
        <p:nvSpPr>
          <p:cNvPr id="456" name="Rectangle 3"/>
          <p:cNvSpPr/>
          <p:nvPr/>
        </p:nvSpPr>
        <p:spPr>
          <a:xfrm>
            <a:off x="1957200" y="3517613"/>
            <a:ext cx="731689" cy="356805"/>
          </a:xfrm>
          <a:prstGeom prst="roundRect">
            <a:avLst/>
          </a:prstGeom>
          <a:solidFill>
            <a:schemeClr val="tx1">
              <a:lumMod val="50000"/>
              <a:lumOff val="5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新规则开发</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57" name="直接箭头连接符 31"/>
          <p:cNvCxnSpPr>
            <a:stCxn id="456" idx="0"/>
            <a:endCxn id="448" idx="3"/>
          </p:cNvCxnSpPr>
          <p:nvPr/>
        </p:nvCxnSpPr>
        <p:spPr bwMode="auto">
          <a:xfrm flipV="1">
            <a:off x="2323044" y="3286642"/>
            <a:ext cx="498" cy="230971"/>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462" name="Rectangle 3"/>
          <p:cNvSpPr/>
          <p:nvPr/>
        </p:nvSpPr>
        <p:spPr>
          <a:xfrm>
            <a:off x="1899327" y="2002898"/>
            <a:ext cx="871949" cy="482593"/>
          </a:xfrm>
          <a:prstGeom prst="roundRect">
            <a:avLst/>
          </a:prstGeom>
          <a:solidFill>
            <a:schemeClr val="tx1">
              <a:lumMod val="50000"/>
              <a:lumOff val="5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历史数据模拟回测</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63" name="直接箭头连接符 31"/>
          <p:cNvCxnSpPr/>
          <p:nvPr/>
        </p:nvCxnSpPr>
        <p:spPr bwMode="auto">
          <a:xfrm flipV="1">
            <a:off x="2323044" y="2484473"/>
            <a:ext cx="498" cy="230971"/>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468" name="Rectangle 3"/>
          <p:cNvSpPr/>
          <p:nvPr/>
        </p:nvSpPr>
        <p:spPr>
          <a:xfrm>
            <a:off x="1885485" y="1431540"/>
            <a:ext cx="889403" cy="348233"/>
          </a:xfrm>
          <a:prstGeom prst="roundRect">
            <a:avLst/>
          </a:prstGeom>
          <a:solidFill>
            <a:schemeClr val="tx1">
              <a:lumMod val="50000"/>
              <a:lumOff val="5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评估结果</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69" name="直接箭头连接符 31"/>
          <p:cNvCxnSpPr/>
          <p:nvPr/>
        </p:nvCxnSpPr>
        <p:spPr bwMode="auto">
          <a:xfrm flipV="1">
            <a:off x="2323044" y="1760721"/>
            <a:ext cx="498" cy="230971"/>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470" name="Elbow Connector 469"/>
          <p:cNvCxnSpPr>
            <a:stCxn id="468" idx="1"/>
            <a:endCxn id="175" idx="1"/>
          </p:cNvCxnSpPr>
          <p:nvPr/>
        </p:nvCxnSpPr>
        <p:spPr bwMode="auto">
          <a:xfrm rot="10800000" flipH="1" flipV="1">
            <a:off x="1885484" y="1605656"/>
            <a:ext cx="204237" cy="2734407"/>
          </a:xfrm>
          <a:prstGeom prst="bentConnector3">
            <a:avLst>
              <a:gd name="adj1" fmla="val -111929"/>
            </a:avLst>
          </a:prstGeom>
          <a:noFill/>
          <a:ln w="19050" cap="flat" cmpd="sng" algn="ctr">
            <a:solidFill>
              <a:schemeClr val="accent1">
                <a:lumMod val="50000"/>
              </a:schemeClr>
            </a:solidFill>
            <a:prstDash val="solid"/>
            <a:round/>
            <a:headEnd type="none" w="med" len="med"/>
            <a:tailEnd type="arrow"/>
          </a:ln>
          <a:effectLst/>
        </p:spPr>
      </p:cxnSp>
      <p:sp>
        <p:nvSpPr>
          <p:cNvPr id="5" name="Rectangle 3"/>
          <p:cNvSpPr/>
          <p:nvPr/>
        </p:nvSpPr>
        <p:spPr>
          <a:xfrm>
            <a:off x="9383462" y="1455595"/>
            <a:ext cx="1197387" cy="288000"/>
          </a:xfrm>
          <a:prstGeom prst="roundRect">
            <a:avLst/>
          </a:prstGeom>
          <a:solidFill>
            <a:schemeClr val="bg1">
              <a:lumMod val="95000"/>
            </a:schemeClr>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信审先期规则</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480" name="Rectangle 479"/>
          <p:cNvSpPr/>
          <p:nvPr/>
        </p:nvSpPr>
        <p:spPr>
          <a:xfrm>
            <a:off x="1923433" y="1130801"/>
            <a:ext cx="800219" cy="276999"/>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开发环境</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486" name="直接箭头连接符 31"/>
          <p:cNvCxnSpPr/>
          <p:nvPr/>
        </p:nvCxnSpPr>
        <p:spPr bwMode="auto">
          <a:xfrm flipV="1">
            <a:off x="2323044" y="3879755"/>
            <a:ext cx="498" cy="230971"/>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512" name="直接箭头连接符 31"/>
          <p:cNvCxnSpPr/>
          <p:nvPr/>
        </p:nvCxnSpPr>
        <p:spPr bwMode="auto">
          <a:xfrm>
            <a:off x="2771275" y="2348969"/>
            <a:ext cx="741976" cy="530570"/>
          </a:xfrm>
          <a:prstGeom prst="straightConnector1">
            <a:avLst/>
          </a:prstGeom>
          <a:noFill/>
          <a:ln w="19050" cap="flat" cmpd="sng" algn="ctr">
            <a:solidFill>
              <a:schemeClr val="accent1">
                <a:lumMod val="50000"/>
              </a:schemeClr>
            </a:solidFill>
            <a:prstDash val="sysDash"/>
            <a:round/>
            <a:headEnd type="none" w="med" len="med"/>
            <a:tailEnd type="arrow"/>
          </a:ln>
          <a:effectLst/>
        </p:spPr>
      </p:cxnSp>
      <p:cxnSp>
        <p:nvCxnSpPr>
          <p:cNvPr id="528" name="直接箭头连接符 31"/>
          <p:cNvCxnSpPr/>
          <p:nvPr/>
        </p:nvCxnSpPr>
        <p:spPr bwMode="auto">
          <a:xfrm>
            <a:off x="7246117" y="2296872"/>
            <a:ext cx="0" cy="163701"/>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531" name="Rectangle 530"/>
          <p:cNvSpPr/>
          <p:nvPr/>
        </p:nvSpPr>
        <p:spPr>
          <a:xfrm>
            <a:off x="5708557" y="1104760"/>
            <a:ext cx="800219" cy="276999"/>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生产环境</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225" name="Rectangle 3"/>
          <p:cNvSpPr/>
          <p:nvPr/>
        </p:nvSpPr>
        <p:spPr>
          <a:xfrm>
            <a:off x="5460946" y="6027472"/>
            <a:ext cx="1591918" cy="288000"/>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6.</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疑似欺诈处置策略</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602" name="直接箭头连接符 31"/>
          <p:cNvCxnSpPr>
            <a:stCxn id="4" idx="2"/>
            <a:endCxn id="5" idx="0"/>
          </p:cNvCxnSpPr>
          <p:nvPr/>
        </p:nvCxnSpPr>
        <p:spPr bwMode="auto">
          <a:xfrm>
            <a:off x="9975741" y="1321883"/>
            <a:ext cx="6414" cy="133713"/>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609" name="直接箭头连接符 31"/>
          <p:cNvCxnSpPr/>
          <p:nvPr/>
        </p:nvCxnSpPr>
        <p:spPr bwMode="auto">
          <a:xfrm flipH="1">
            <a:off x="4181119" y="1584685"/>
            <a:ext cx="1331147" cy="0"/>
          </a:xfrm>
          <a:prstGeom prst="straightConnector1">
            <a:avLst/>
          </a:prstGeom>
          <a:noFill/>
          <a:ln w="19050" cap="flat" cmpd="sng" algn="ctr">
            <a:solidFill>
              <a:schemeClr val="accent1">
                <a:lumMod val="50000"/>
              </a:schemeClr>
            </a:solidFill>
            <a:prstDash val="sysDash"/>
            <a:round/>
            <a:headEnd type="none" w="med" len="med"/>
            <a:tailEnd type="arrow"/>
          </a:ln>
          <a:effectLst/>
        </p:spPr>
      </p:cxnSp>
      <p:cxnSp>
        <p:nvCxnSpPr>
          <p:cNvPr id="644" name="直接箭头连接符 31"/>
          <p:cNvCxnSpPr/>
          <p:nvPr/>
        </p:nvCxnSpPr>
        <p:spPr bwMode="auto">
          <a:xfrm>
            <a:off x="7671580" y="5721066"/>
            <a:ext cx="0" cy="1003585"/>
          </a:xfrm>
          <a:prstGeom prst="straightConnector1">
            <a:avLst/>
          </a:prstGeom>
          <a:noFill/>
          <a:ln w="19050" cap="flat" cmpd="sng" algn="ctr">
            <a:solidFill>
              <a:schemeClr val="accent1">
                <a:lumMod val="50000"/>
              </a:schemeClr>
            </a:solidFill>
            <a:prstDash val="sysDash"/>
            <a:round/>
            <a:headEnd type="none" w="med" len="med"/>
            <a:tailEnd type="arrow"/>
          </a:ln>
          <a:effectLst/>
        </p:spPr>
      </p:cxnSp>
      <p:cxnSp>
        <p:nvCxnSpPr>
          <p:cNvPr id="647" name="直接箭头连接符 31"/>
          <p:cNvCxnSpPr>
            <a:stCxn id="358" idx="4"/>
          </p:cNvCxnSpPr>
          <p:nvPr/>
        </p:nvCxnSpPr>
        <p:spPr bwMode="auto">
          <a:xfrm>
            <a:off x="9240115" y="5013622"/>
            <a:ext cx="0" cy="1711029"/>
          </a:xfrm>
          <a:prstGeom prst="straightConnector1">
            <a:avLst/>
          </a:prstGeom>
          <a:noFill/>
          <a:ln w="19050" cap="flat" cmpd="sng" algn="ctr">
            <a:solidFill>
              <a:schemeClr val="accent1">
                <a:lumMod val="50000"/>
              </a:schemeClr>
            </a:solidFill>
            <a:prstDash val="sysDash"/>
            <a:round/>
            <a:headEnd type="none" w="med" len="med"/>
            <a:tailEnd type="arrow"/>
          </a:ln>
          <a:effectLst/>
        </p:spPr>
      </p:cxnSp>
      <p:sp>
        <p:nvSpPr>
          <p:cNvPr id="211" name="Rectangle 3"/>
          <p:cNvSpPr/>
          <p:nvPr/>
        </p:nvSpPr>
        <p:spPr>
          <a:xfrm>
            <a:off x="7505798" y="5486595"/>
            <a:ext cx="1366987" cy="340310"/>
          </a:xfrm>
          <a:prstGeom prst="ellipse">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判定清白件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cxnSp>
        <p:nvCxnSpPr>
          <p:cNvPr id="653" name="Elbow Connector 652"/>
          <p:cNvCxnSpPr/>
          <p:nvPr/>
        </p:nvCxnSpPr>
        <p:spPr bwMode="auto">
          <a:xfrm flipV="1">
            <a:off x="2547174" y="1628163"/>
            <a:ext cx="863608" cy="2750000"/>
          </a:xfrm>
          <a:prstGeom prst="bentConnector3">
            <a:avLst>
              <a:gd name="adj1" fmla="val 57721"/>
            </a:avLst>
          </a:prstGeom>
          <a:noFill/>
          <a:ln w="19050" cap="flat" cmpd="sng" algn="ctr">
            <a:solidFill>
              <a:schemeClr val="accent1">
                <a:lumMod val="50000"/>
              </a:schemeClr>
            </a:solidFill>
            <a:prstDash val="solid"/>
            <a:round/>
            <a:headEnd type="none" w="med" len="med"/>
            <a:tailEnd type="arrow"/>
          </a:ln>
          <a:effectLst/>
        </p:spPr>
      </p:cxnSp>
      <p:sp>
        <p:nvSpPr>
          <p:cNvPr id="434" name="Rectangle 3"/>
          <p:cNvSpPr/>
          <p:nvPr/>
        </p:nvSpPr>
        <p:spPr>
          <a:xfrm>
            <a:off x="5693468" y="1996338"/>
            <a:ext cx="3226669" cy="288000"/>
          </a:xfrm>
          <a:prstGeom prst="roundRect">
            <a:avLst/>
          </a:prstGeom>
          <a:solidFill>
            <a:srgbClr val="92D05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1.</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特殊产品特殊类型进件识别</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nvGrpSpPr>
          <p:cNvPr id="520" name="Group 519"/>
          <p:cNvGrpSpPr/>
          <p:nvPr/>
        </p:nvGrpSpPr>
        <p:grpSpPr>
          <a:xfrm>
            <a:off x="6808060" y="1188357"/>
            <a:ext cx="887561" cy="693247"/>
            <a:chOff x="6955042" y="1738742"/>
            <a:chExt cx="887561" cy="693247"/>
          </a:xfrm>
        </p:grpSpPr>
        <p:sp>
          <p:nvSpPr>
            <p:cNvPr id="521" name="Flowchart: Magnetic Disk 520"/>
            <p:cNvSpPr/>
            <p:nvPr/>
          </p:nvSpPr>
          <p:spPr bwMode="auto">
            <a:xfrm>
              <a:off x="7107350" y="1738742"/>
              <a:ext cx="571500" cy="637828"/>
            </a:xfrm>
            <a:prstGeom prst="flowChartMagneticDisk">
              <a:avLst/>
            </a:prstGeom>
            <a:solidFill>
              <a:srgbClr val="FFFF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lnSpc>
                  <a:spcPct val="90000"/>
                </a:lnSpc>
                <a:spcBef>
                  <a:spcPct val="50000"/>
                </a:spcBef>
                <a:spcAft>
                  <a:spcPct val="0"/>
                </a:spcAft>
                <a:buClr>
                  <a:schemeClr val="tx1"/>
                </a:buClr>
              </a:pPr>
              <a:endParaRPr lang="en-US" sz="2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522" name="Rectangle 521"/>
            <p:cNvSpPr/>
            <p:nvPr/>
          </p:nvSpPr>
          <p:spPr>
            <a:xfrm>
              <a:off x="6955042" y="1970324"/>
              <a:ext cx="887561" cy="461665"/>
            </a:xfrm>
            <a:prstGeom prst="rect">
              <a:avLst/>
            </a:prstGeom>
          </p:spPr>
          <p:txBody>
            <a:bodyPr wrap="squar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生产</a:t>
              </a:r>
              <a:br>
                <a:rPr lang="en-US" altLang="zh-CN"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数据库</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sp>
        <p:nvSpPr>
          <p:cNvPr id="686" name="Rectangle 3"/>
          <p:cNvSpPr/>
          <p:nvPr/>
        </p:nvSpPr>
        <p:spPr>
          <a:xfrm>
            <a:off x="5693468" y="3019370"/>
            <a:ext cx="3226669" cy="255231"/>
          </a:xfrm>
          <a:prstGeom prst="roundRect">
            <a:avLst/>
          </a:prstGeom>
          <a:solidFill>
            <a:srgbClr val="FFC00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en-US" altLang="zh-CN"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3.</a:t>
            </a: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人工策略规则库</a:t>
            </a:r>
            <a:r>
              <a:rPr lang="en-US" altLang="zh-CN"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a:t>
            </a:r>
            <a:r>
              <a:rPr lang="zh-CN" alt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现有</a:t>
            </a:r>
            <a:r>
              <a:rPr lang="en-US" altLang="zh-CN"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SPDB INSTINCT</a:t>
            </a:r>
            <a:r>
              <a:rPr lang="zh-CN" alt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规则库</a:t>
            </a:r>
            <a:r>
              <a:rPr lang="en-US" altLang="zh-CN"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a:t>
            </a:r>
            <a:endParaRPr lang="en-US" sz="10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690" name="直接箭头连接符 31"/>
          <p:cNvCxnSpPr/>
          <p:nvPr/>
        </p:nvCxnSpPr>
        <p:spPr bwMode="auto">
          <a:xfrm>
            <a:off x="7251840" y="3868784"/>
            <a:ext cx="0" cy="169512"/>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701" name="Elbow Connector 700"/>
          <p:cNvCxnSpPr>
            <a:stCxn id="686" idx="3"/>
          </p:cNvCxnSpPr>
          <p:nvPr/>
        </p:nvCxnSpPr>
        <p:spPr bwMode="auto">
          <a:xfrm>
            <a:off x="8920137" y="3146985"/>
            <a:ext cx="484523" cy="1550296"/>
          </a:xfrm>
          <a:prstGeom prst="bentConnector2">
            <a:avLst/>
          </a:prstGeom>
          <a:noFill/>
          <a:ln w="19050" cap="flat" cmpd="sng" algn="ctr">
            <a:solidFill>
              <a:schemeClr val="accent1">
                <a:lumMod val="50000"/>
              </a:schemeClr>
            </a:solidFill>
            <a:prstDash val="solid"/>
            <a:round/>
            <a:headEnd type="none" w="med" len="med"/>
            <a:tailEnd type="arrow"/>
          </a:ln>
          <a:effectLst/>
        </p:spPr>
      </p:cxnSp>
      <p:cxnSp>
        <p:nvCxnSpPr>
          <p:cNvPr id="723" name="直接箭头连接符 31"/>
          <p:cNvCxnSpPr>
            <a:stCxn id="208" idx="2"/>
            <a:endCxn id="1026" idx="3"/>
          </p:cNvCxnSpPr>
          <p:nvPr/>
        </p:nvCxnSpPr>
        <p:spPr bwMode="auto">
          <a:xfrm flipH="1">
            <a:off x="5153594" y="5659378"/>
            <a:ext cx="365856" cy="680"/>
          </a:xfrm>
          <a:prstGeom prst="straightConnector1">
            <a:avLst/>
          </a:prstGeom>
          <a:noFill/>
          <a:ln w="19050" cap="flat" cmpd="sng" algn="ctr">
            <a:solidFill>
              <a:schemeClr val="accent1">
                <a:lumMod val="50000"/>
              </a:schemeClr>
            </a:solidFill>
            <a:prstDash val="sysDash"/>
            <a:round/>
            <a:headEnd type="none" w="med" len="med"/>
            <a:tailEnd type="arrow"/>
          </a:ln>
          <a:effectLst/>
        </p:spPr>
      </p:cxnSp>
      <p:sp>
        <p:nvSpPr>
          <p:cNvPr id="735" name="Rectangle 734"/>
          <p:cNvSpPr/>
          <p:nvPr/>
        </p:nvSpPr>
        <p:spPr>
          <a:xfrm>
            <a:off x="1679327" y="4921641"/>
            <a:ext cx="954107" cy="276999"/>
          </a:xfrm>
          <a:prstGeom prst="rect">
            <a:avLst/>
          </a:prstGeom>
        </p:spPr>
        <p:txBody>
          <a:bodyPr wrap="none">
            <a:spAutoFit/>
          </a:bodyPr>
          <a:lstStyle/>
          <a:p>
            <a:pP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图例与备注</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744" name="Rectangle 743"/>
          <p:cNvSpPr/>
          <p:nvPr/>
        </p:nvSpPr>
        <p:spPr>
          <a:xfrm>
            <a:off x="8966340" y="2984309"/>
            <a:ext cx="492443"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sp>
        <p:nvSpPr>
          <p:cNvPr id="745" name="Rectangle 744"/>
          <p:cNvSpPr/>
          <p:nvPr/>
        </p:nvSpPr>
        <p:spPr>
          <a:xfrm>
            <a:off x="7241557" y="3252635"/>
            <a:ext cx="389850"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46" name="Rectangle 745"/>
          <p:cNvSpPr/>
          <p:nvPr/>
        </p:nvSpPr>
        <p:spPr>
          <a:xfrm>
            <a:off x="7241558" y="2852097"/>
            <a:ext cx="492443"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sp>
        <p:nvSpPr>
          <p:cNvPr id="749" name="Rectangle 748"/>
          <p:cNvSpPr/>
          <p:nvPr/>
        </p:nvSpPr>
        <p:spPr>
          <a:xfrm>
            <a:off x="8987557" y="2527729"/>
            <a:ext cx="389850"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54" name="Rectangle 753"/>
          <p:cNvSpPr/>
          <p:nvPr/>
        </p:nvSpPr>
        <p:spPr>
          <a:xfrm>
            <a:off x="7241558" y="2280550"/>
            <a:ext cx="492443"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sp>
        <p:nvSpPr>
          <p:cNvPr id="755" name="Rectangle 754"/>
          <p:cNvSpPr/>
          <p:nvPr/>
        </p:nvSpPr>
        <p:spPr>
          <a:xfrm>
            <a:off x="8984128" y="1964342"/>
            <a:ext cx="389850"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56" name="Rectangle 755"/>
          <p:cNvSpPr/>
          <p:nvPr/>
        </p:nvSpPr>
        <p:spPr>
          <a:xfrm>
            <a:off x="8958672" y="1432503"/>
            <a:ext cx="492443"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sp>
        <p:nvSpPr>
          <p:cNvPr id="759" name="Rectangle 758"/>
          <p:cNvSpPr/>
          <p:nvPr/>
        </p:nvSpPr>
        <p:spPr>
          <a:xfrm>
            <a:off x="8975864" y="3479728"/>
            <a:ext cx="389850"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60" name="Rectangle 759"/>
          <p:cNvSpPr/>
          <p:nvPr/>
        </p:nvSpPr>
        <p:spPr>
          <a:xfrm>
            <a:off x="7241558" y="3852540"/>
            <a:ext cx="492443"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sp>
        <p:nvSpPr>
          <p:cNvPr id="762" name="Rectangle 761"/>
          <p:cNvSpPr/>
          <p:nvPr/>
        </p:nvSpPr>
        <p:spPr>
          <a:xfrm>
            <a:off x="6232548" y="4421588"/>
            <a:ext cx="389850"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63" name="Rectangle 762"/>
          <p:cNvSpPr/>
          <p:nvPr/>
        </p:nvSpPr>
        <p:spPr>
          <a:xfrm>
            <a:off x="8326897" y="4412352"/>
            <a:ext cx="389850"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64" name="Rectangle 763"/>
          <p:cNvSpPr/>
          <p:nvPr/>
        </p:nvSpPr>
        <p:spPr>
          <a:xfrm>
            <a:off x="6906984" y="4610795"/>
            <a:ext cx="800219"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疑难件转侦测</a:t>
            </a:r>
            <a:endParaRPr lang="en-US" sz="800" dirty="0">
              <a:latin typeface="微软雅黑" panose="020B0503020204020204" pitchFamily="34" charset="-122"/>
              <a:ea typeface="微软雅黑" panose="020B0503020204020204" pitchFamily="34" charset="-122"/>
            </a:endParaRPr>
          </a:p>
        </p:txBody>
      </p:sp>
      <p:sp>
        <p:nvSpPr>
          <p:cNvPr id="765" name="Rectangle 764"/>
          <p:cNvSpPr/>
          <p:nvPr/>
        </p:nvSpPr>
        <p:spPr>
          <a:xfrm>
            <a:off x="3046745" y="4287726"/>
            <a:ext cx="1313180"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人工发起调优和策略调整</a:t>
            </a:r>
            <a:endParaRPr lang="en-US" sz="800" dirty="0">
              <a:latin typeface="微软雅黑" panose="020B0503020204020204" pitchFamily="34" charset="-122"/>
              <a:ea typeface="微软雅黑" panose="020B0503020204020204" pitchFamily="34" charset="-122"/>
            </a:endParaRPr>
          </a:p>
        </p:txBody>
      </p:sp>
      <p:sp>
        <p:nvSpPr>
          <p:cNvPr id="766" name="Rectangle 765"/>
          <p:cNvSpPr/>
          <p:nvPr/>
        </p:nvSpPr>
        <p:spPr>
          <a:xfrm>
            <a:off x="2990450" y="1599595"/>
            <a:ext cx="306648" cy="1077218"/>
          </a:xfrm>
          <a:prstGeom prst="rect">
            <a:avLst/>
          </a:prstGeom>
        </p:spPr>
        <p:txBody>
          <a:bodyPr wrap="square">
            <a:spAutoFit/>
          </a:bodyPr>
          <a:lstStyle/>
          <a:p>
            <a:pPr>
              <a:buNone/>
            </a:pPr>
            <a:r>
              <a:rPr lang="zh-CN" altLang="en-US" sz="800" dirty="0">
                <a:latin typeface="微软雅黑" panose="020B0503020204020204" pitchFamily="34" charset="-122"/>
                <a:ea typeface="微软雅黑" panose="020B0503020204020204" pitchFamily="34" charset="-122"/>
              </a:rPr>
              <a:t>监控库新规则扩充</a:t>
            </a:r>
            <a:endParaRPr lang="en-US" sz="800" dirty="0">
              <a:latin typeface="微软雅黑" panose="020B0503020204020204" pitchFamily="34" charset="-122"/>
              <a:ea typeface="微软雅黑" panose="020B0503020204020204" pitchFamily="34" charset="-122"/>
            </a:endParaRPr>
          </a:p>
        </p:txBody>
      </p:sp>
      <p:sp>
        <p:nvSpPr>
          <p:cNvPr id="775" name="Rectangle 774"/>
          <p:cNvSpPr/>
          <p:nvPr/>
        </p:nvSpPr>
        <p:spPr>
          <a:xfrm>
            <a:off x="9500769" y="2993834"/>
            <a:ext cx="183462" cy="338554"/>
          </a:xfrm>
          <a:prstGeom prst="rect">
            <a:avLst/>
          </a:prstGeom>
        </p:spPr>
        <p:txBody>
          <a:bodyPr wrap="square">
            <a:spAutoFit/>
          </a:bodyPr>
          <a:lstStyle/>
          <a:p>
            <a:pPr>
              <a:buNone/>
            </a:pPr>
            <a:r>
              <a:rPr lang="zh-CN" altLang="en-US" sz="800" dirty="0">
                <a:latin typeface="微软雅黑" panose="020B0503020204020204" pitchFamily="34" charset="-122"/>
                <a:ea typeface="微软雅黑" panose="020B0503020204020204" pitchFamily="34" charset="-122"/>
              </a:rPr>
              <a:t>触发</a:t>
            </a:r>
            <a:endParaRPr lang="en-US" sz="800" dirty="0">
              <a:latin typeface="微软雅黑" panose="020B0503020204020204" pitchFamily="34" charset="-122"/>
              <a:ea typeface="微软雅黑" panose="020B0503020204020204" pitchFamily="34" charset="-122"/>
            </a:endParaRPr>
          </a:p>
        </p:txBody>
      </p:sp>
      <p:sp>
        <p:nvSpPr>
          <p:cNvPr id="776" name="Rectangle 775"/>
          <p:cNvSpPr/>
          <p:nvPr/>
        </p:nvSpPr>
        <p:spPr>
          <a:xfrm>
            <a:off x="9840906" y="2984310"/>
            <a:ext cx="183462" cy="461665"/>
          </a:xfrm>
          <a:prstGeom prst="rect">
            <a:avLst/>
          </a:prstGeom>
        </p:spPr>
        <p:txBody>
          <a:bodyPr wrap="square">
            <a:spAutoFit/>
          </a:bodyPr>
          <a:lstStyle/>
          <a:p>
            <a:pPr>
              <a:buNone/>
            </a:pPr>
            <a:r>
              <a:rPr lang="zh-CN" altLang="en-US" sz="800" dirty="0">
                <a:latin typeface="微软雅黑" panose="020B0503020204020204" pitchFamily="34" charset="-122"/>
                <a:ea typeface="微软雅黑" panose="020B0503020204020204" pitchFamily="34" charset="-122"/>
              </a:rPr>
              <a:t>无触发</a:t>
            </a:r>
            <a:endParaRPr lang="en-US" sz="800" dirty="0">
              <a:latin typeface="微软雅黑" panose="020B0503020204020204" pitchFamily="34" charset="-122"/>
              <a:ea typeface="微软雅黑" panose="020B0503020204020204" pitchFamily="34" charset="-122"/>
            </a:endParaRPr>
          </a:p>
        </p:txBody>
      </p:sp>
      <p:grpSp>
        <p:nvGrpSpPr>
          <p:cNvPr id="777" name="Group 776"/>
          <p:cNvGrpSpPr/>
          <p:nvPr/>
        </p:nvGrpSpPr>
        <p:grpSpPr>
          <a:xfrm>
            <a:off x="2979565" y="5902618"/>
            <a:ext cx="861649" cy="726501"/>
            <a:chOff x="6955042" y="1738742"/>
            <a:chExt cx="887561" cy="637828"/>
          </a:xfrm>
        </p:grpSpPr>
        <p:sp>
          <p:nvSpPr>
            <p:cNvPr id="778" name="Flowchart: Magnetic Disk 777"/>
            <p:cNvSpPr/>
            <p:nvPr/>
          </p:nvSpPr>
          <p:spPr bwMode="auto">
            <a:xfrm>
              <a:off x="7107350" y="1738742"/>
              <a:ext cx="571500" cy="637828"/>
            </a:xfrm>
            <a:prstGeom prst="flowChartMagneticDisk">
              <a:avLst/>
            </a:prstGeom>
            <a:solidFill>
              <a:srgbClr val="FFFF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lnSpc>
                  <a:spcPct val="90000"/>
                </a:lnSpc>
                <a:spcBef>
                  <a:spcPct val="50000"/>
                </a:spcBef>
                <a:spcAft>
                  <a:spcPct val="0"/>
                </a:spcAft>
                <a:buClr>
                  <a:schemeClr val="tx1"/>
                </a:buClr>
              </a:pPr>
              <a:endParaRPr lang="en-US" sz="2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779" name="Rectangle 778"/>
            <p:cNvSpPr/>
            <p:nvPr/>
          </p:nvSpPr>
          <p:spPr>
            <a:xfrm>
              <a:off x="6955042" y="1970324"/>
              <a:ext cx="887561" cy="405317"/>
            </a:xfrm>
            <a:prstGeom prst="rect">
              <a:avLst/>
            </a:prstGeom>
          </p:spPr>
          <p:txBody>
            <a:bodyPr wrap="squar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账单</a:t>
              </a:r>
              <a:br>
                <a:rPr lang="en-US" altLang="zh-CN"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数据库</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sp>
        <p:nvSpPr>
          <p:cNvPr id="785" name="Rectangle 784"/>
          <p:cNvSpPr/>
          <p:nvPr/>
        </p:nvSpPr>
        <p:spPr>
          <a:xfrm>
            <a:off x="3714266" y="6231828"/>
            <a:ext cx="1008627" cy="215444"/>
          </a:xfrm>
          <a:prstGeom prst="rect">
            <a:avLst/>
          </a:prstGeom>
        </p:spPr>
        <p:txBody>
          <a:bodyPr wrap="square">
            <a:spAutoFit/>
          </a:bodyPr>
          <a:lstStyle/>
          <a:p>
            <a:pPr algn="ctr">
              <a:buNone/>
            </a:pPr>
            <a:r>
              <a:rPr lang="zh-CN" altLang="en-US" sz="800" dirty="0">
                <a:latin typeface="微软雅黑" panose="020B0503020204020204" pitchFamily="34" charset="-122"/>
                <a:ea typeface="微软雅黑" panose="020B0503020204020204" pitchFamily="34" charset="-122"/>
              </a:rPr>
              <a:t>后端案发欺诈</a:t>
            </a:r>
            <a:endParaRPr lang="en-US" sz="800" dirty="0">
              <a:latin typeface="微软雅黑" panose="020B0503020204020204" pitchFamily="34" charset="-122"/>
              <a:ea typeface="微软雅黑" panose="020B0503020204020204" pitchFamily="34" charset="-122"/>
            </a:endParaRPr>
          </a:p>
        </p:txBody>
      </p:sp>
      <p:grpSp>
        <p:nvGrpSpPr>
          <p:cNvPr id="786" name="Group 785"/>
          <p:cNvGrpSpPr/>
          <p:nvPr/>
        </p:nvGrpSpPr>
        <p:grpSpPr>
          <a:xfrm>
            <a:off x="4525588" y="5101850"/>
            <a:ext cx="628007" cy="1116417"/>
            <a:chOff x="-1046112" y="4432187"/>
            <a:chExt cx="696689" cy="1347480"/>
          </a:xfrm>
        </p:grpSpPr>
        <p:pic>
          <p:nvPicPr>
            <p:cNvPr id="1026" name="Picture 2" descr="http://vector-magz.com/wp-content/uploads/2013/09/label-clip-art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0554" y="4432187"/>
              <a:ext cx="651131" cy="1347480"/>
            </a:xfrm>
            <a:prstGeom prst="rect">
              <a:avLst/>
            </a:prstGeom>
            <a:noFill/>
            <a:extLst>
              <a:ext uri="{909E8E84-426E-40DD-AFC4-6F175D3DCCD1}">
                <a14:hiddenFill xmlns:a14="http://schemas.microsoft.com/office/drawing/2010/main">
                  <a:solidFill>
                    <a:srgbClr val="FFFFFF"/>
                  </a:solidFill>
                </a14:hiddenFill>
              </a:ext>
            </a:extLst>
          </p:spPr>
        </p:pic>
        <p:sp>
          <p:nvSpPr>
            <p:cNvPr id="787" name="Rectangle 786"/>
            <p:cNvSpPr/>
            <p:nvPr/>
          </p:nvSpPr>
          <p:spPr>
            <a:xfrm>
              <a:off x="-1046112" y="4843324"/>
              <a:ext cx="614586" cy="931269"/>
            </a:xfrm>
            <a:prstGeom prst="rect">
              <a:avLst/>
            </a:prstGeom>
          </p:spPr>
          <p:txBody>
            <a:bodyPr vert="eaVert" wrap="squar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标签数据欺诈识别</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sp>
        <p:nvSpPr>
          <p:cNvPr id="792" name="Rectangle 3"/>
          <p:cNvSpPr/>
          <p:nvPr/>
        </p:nvSpPr>
        <p:spPr>
          <a:xfrm>
            <a:off x="2811888" y="4978803"/>
            <a:ext cx="1220044" cy="288000"/>
          </a:xfrm>
          <a:prstGeom prst="roundRect">
            <a:avLst/>
          </a:prstGeom>
          <a:solidFill>
            <a:srgbClr val="FFC00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关联申请排查</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sp>
        <p:nvSpPr>
          <p:cNvPr id="793" name="Rectangle 3"/>
          <p:cNvSpPr/>
          <p:nvPr/>
        </p:nvSpPr>
        <p:spPr>
          <a:xfrm>
            <a:off x="2752456" y="5414555"/>
            <a:ext cx="1354356" cy="412350"/>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关联欺诈</a:t>
            </a:r>
            <a:br>
              <a:rPr lang="en-US" altLang="zh-CN" sz="1200" b="1" dirty="0">
                <a:solidFill>
                  <a:schemeClr val="bg1"/>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拒绝件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cxnSp>
        <p:nvCxnSpPr>
          <p:cNvPr id="794" name="Elbow Connector 793"/>
          <p:cNvCxnSpPr>
            <a:stCxn id="136" idx="2"/>
            <a:endCxn id="792" idx="0"/>
          </p:cNvCxnSpPr>
          <p:nvPr/>
        </p:nvCxnSpPr>
        <p:spPr bwMode="auto">
          <a:xfrm rot="10800000" flipV="1">
            <a:off x="3421910" y="4788306"/>
            <a:ext cx="996760" cy="190497"/>
          </a:xfrm>
          <a:prstGeom prst="bentConnector2">
            <a:avLst/>
          </a:prstGeom>
          <a:noFill/>
          <a:ln w="19050" cap="flat" cmpd="sng" algn="ctr">
            <a:solidFill>
              <a:schemeClr val="accent1">
                <a:lumMod val="50000"/>
              </a:schemeClr>
            </a:solidFill>
            <a:prstDash val="solid"/>
            <a:round/>
            <a:headEnd type="none" w="med" len="med"/>
            <a:tailEnd type="arrow"/>
          </a:ln>
          <a:effectLst/>
        </p:spPr>
      </p:cxnSp>
      <p:cxnSp>
        <p:nvCxnSpPr>
          <p:cNvPr id="797" name="直接箭头连接符 31"/>
          <p:cNvCxnSpPr>
            <a:stCxn id="792" idx="2"/>
            <a:endCxn id="793" idx="0"/>
          </p:cNvCxnSpPr>
          <p:nvPr/>
        </p:nvCxnSpPr>
        <p:spPr bwMode="auto">
          <a:xfrm>
            <a:off x="3421910" y="5266803"/>
            <a:ext cx="7724" cy="147752"/>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800" name="直接箭头连接符 31"/>
          <p:cNvCxnSpPr/>
          <p:nvPr/>
        </p:nvCxnSpPr>
        <p:spPr bwMode="auto">
          <a:xfrm flipV="1">
            <a:off x="4106812" y="5630488"/>
            <a:ext cx="462090" cy="0"/>
          </a:xfrm>
          <a:prstGeom prst="straightConnector1">
            <a:avLst/>
          </a:prstGeom>
          <a:noFill/>
          <a:ln w="19050" cap="flat" cmpd="sng" algn="ctr">
            <a:solidFill>
              <a:schemeClr val="accent1">
                <a:lumMod val="50000"/>
              </a:schemeClr>
            </a:solidFill>
            <a:prstDash val="sysDash"/>
            <a:round/>
            <a:headEnd type="none" w="med" len="med"/>
            <a:tailEnd type="arrow"/>
          </a:ln>
          <a:effectLst/>
        </p:spPr>
      </p:cxnSp>
      <p:sp>
        <p:nvSpPr>
          <p:cNvPr id="805" name="Rectangle 3"/>
          <p:cNvSpPr/>
          <p:nvPr/>
        </p:nvSpPr>
        <p:spPr>
          <a:xfrm>
            <a:off x="4747331" y="4158037"/>
            <a:ext cx="702294" cy="288000"/>
          </a:xfrm>
          <a:prstGeom prst="roundRect">
            <a:avLst/>
          </a:prstGeom>
          <a:solidFill>
            <a:srgbClr val="FFC000"/>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buNone/>
            </a:pPr>
            <a:r>
              <a:rPr lang="zh-CN" alt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加黑</a:t>
            </a:r>
            <a:endParaRPr lang="en-US" sz="1200"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806" name="直接箭头连接符 31"/>
          <p:cNvCxnSpPr>
            <a:stCxn id="136" idx="0"/>
            <a:endCxn id="805" idx="2"/>
          </p:cNvCxnSpPr>
          <p:nvPr/>
        </p:nvCxnSpPr>
        <p:spPr bwMode="auto">
          <a:xfrm flipV="1">
            <a:off x="5095848" y="4446038"/>
            <a:ext cx="2630" cy="145013"/>
          </a:xfrm>
          <a:prstGeom prst="straightConnector1">
            <a:avLst/>
          </a:prstGeom>
          <a:noFill/>
          <a:ln w="19050" cap="flat" cmpd="sng" algn="ctr">
            <a:solidFill>
              <a:schemeClr val="accent1">
                <a:lumMod val="50000"/>
              </a:schemeClr>
            </a:solidFill>
            <a:prstDash val="solid"/>
            <a:round/>
            <a:headEnd type="none" w="med" len="med"/>
            <a:tailEnd type="arrow"/>
          </a:ln>
          <a:effectLst/>
        </p:spPr>
      </p:cxnSp>
      <p:sp>
        <p:nvSpPr>
          <p:cNvPr id="818" name="Rectangle 817"/>
          <p:cNvSpPr/>
          <p:nvPr/>
        </p:nvSpPr>
        <p:spPr>
          <a:xfrm>
            <a:off x="7116242" y="5992610"/>
            <a:ext cx="492443"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低风险</a:t>
            </a:r>
            <a:endParaRPr lang="en-US" sz="800" dirty="0">
              <a:latin typeface="微软雅黑" panose="020B0503020204020204" pitchFamily="34" charset="-122"/>
              <a:ea typeface="微软雅黑" panose="020B0503020204020204" pitchFamily="34" charset="-122"/>
            </a:endParaRPr>
          </a:p>
        </p:txBody>
      </p:sp>
      <p:sp>
        <p:nvSpPr>
          <p:cNvPr id="819" name="Rectangle 818"/>
          <p:cNvSpPr/>
          <p:nvPr/>
        </p:nvSpPr>
        <p:spPr>
          <a:xfrm>
            <a:off x="6218930" y="6330339"/>
            <a:ext cx="492443" cy="215444"/>
          </a:xfrm>
          <a:prstGeom prst="rect">
            <a:avLst/>
          </a:prstGeom>
        </p:spPr>
        <p:txBody>
          <a:bodyPr wrap="none">
            <a:spAutoFit/>
          </a:bodyPr>
          <a:lstStyle/>
          <a:p>
            <a:pPr>
              <a:buNone/>
            </a:pPr>
            <a:r>
              <a:rPr lang="zh-CN" altLang="en-US" sz="800" dirty="0">
                <a:latin typeface="微软雅黑" panose="020B0503020204020204" pitchFamily="34" charset="-122"/>
                <a:ea typeface="微软雅黑" panose="020B0503020204020204" pitchFamily="34" charset="-122"/>
              </a:rPr>
              <a:t>高风险</a:t>
            </a:r>
            <a:endParaRPr lang="en-US" sz="800" dirty="0">
              <a:latin typeface="微软雅黑" panose="020B0503020204020204" pitchFamily="34" charset="-122"/>
              <a:ea typeface="微软雅黑" panose="020B0503020204020204" pitchFamily="34" charset="-122"/>
            </a:endParaRPr>
          </a:p>
        </p:txBody>
      </p:sp>
      <p:cxnSp>
        <p:nvCxnSpPr>
          <p:cNvPr id="156" name="Elbow Connector 155"/>
          <p:cNvCxnSpPr>
            <a:stCxn id="103" idx="6"/>
            <a:endCxn id="1026" idx="2"/>
          </p:cNvCxnSpPr>
          <p:nvPr/>
        </p:nvCxnSpPr>
        <p:spPr bwMode="auto">
          <a:xfrm flipH="1">
            <a:off x="4860125" y="5544904"/>
            <a:ext cx="5621335" cy="673362"/>
          </a:xfrm>
          <a:prstGeom prst="bentConnector4">
            <a:avLst>
              <a:gd name="adj1" fmla="val -2279"/>
              <a:gd name="adj2" fmla="val 175733"/>
            </a:avLst>
          </a:prstGeom>
          <a:noFill/>
          <a:ln w="19050" cap="flat" cmpd="sng" algn="ctr">
            <a:solidFill>
              <a:schemeClr val="accent1">
                <a:lumMod val="50000"/>
              </a:schemeClr>
            </a:solidFill>
            <a:prstDash val="sysDash"/>
            <a:round/>
            <a:headEnd type="none" w="med" len="med"/>
            <a:tailEnd type="arrow"/>
          </a:ln>
          <a:effectLst/>
        </p:spPr>
      </p:cxnSp>
      <p:cxnSp>
        <p:nvCxnSpPr>
          <p:cNvPr id="167" name="直接箭头连接符 31"/>
          <p:cNvCxnSpPr/>
          <p:nvPr/>
        </p:nvCxnSpPr>
        <p:spPr bwMode="auto">
          <a:xfrm>
            <a:off x="10225537" y="6330339"/>
            <a:ext cx="0" cy="408222"/>
          </a:xfrm>
          <a:prstGeom prst="straightConnector1">
            <a:avLst/>
          </a:prstGeom>
          <a:noFill/>
          <a:ln w="19050" cap="flat" cmpd="sng" algn="ctr">
            <a:solidFill>
              <a:schemeClr val="accent1">
                <a:lumMod val="50000"/>
              </a:schemeClr>
            </a:solidFill>
            <a:prstDash val="sysDash"/>
            <a:round/>
            <a:headEnd type="none" w="med" len="med"/>
            <a:tailEnd type="arrow"/>
          </a:ln>
          <a:effectLst/>
        </p:spPr>
      </p:cxnSp>
      <p:sp>
        <p:nvSpPr>
          <p:cNvPr id="147" name="Rectangle 3"/>
          <p:cNvSpPr/>
          <p:nvPr/>
        </p:nvSpPr>
        <p:spPr>
          <a:xfrm>
            <a:off x="9360386" y="5957097"/>
            <a:ext cx="1163680" cy="432927"/>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None/>
            </a:pPr>
            <a:r>
              <a:rPr lang="zh-CN" altLang="en-US" sz="1200" b="1" dirty="0">
                <a:solidFill>
                  <a:schemeClr val="bg1"/>
                </a:solidFill>
                <a:latin typeface="微软雅黑" panose="020B0503020204020204" pitchFamily="34" charset="-122"/>
                <a:ea typeface="微软雅黑" panose="020B0503020204020204" pitchFamily="34" charset="-122"/>
                <a:cs typeface="Times New Roman" pitchFamily="18" charset="0"/>
              </a:rPr>
              <a:t>疑似欺诈拒绝件</a:t>
            </a:r>
            <a:endParaRPr lang="en-US" sz="1200" b="1"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sp>
        <p:nvSpPr>
          <p:cNvPr id="9" name="Rectangle 8"/>
          <p:cNvSpPr/>
          <p:nvPr/>
        </p:nvSpPr>
        <p:spPr>
          <a:xfrm>
            <a:off x="4463171" y="3544110"/>
            <a:ext cx="1107996" cy="276999"/>
          </a:xfrm>
          <a:prstGeom prst="rect">
            <a:avLst/>
          </a:prstGeom>
        </p:spPr>
        <p:txBody>
          <a:bodyPr wrap="none">
            <a:spAutoFit/>
          </a:bodyPr>
          <a:lstStyle/>
          <a:p>
            <a:pPr lvl="0" algn="ctr">
              <a:buClr>
                <a:srgbClr val="003F5F"/>
              </a:buCl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决策优化引擎</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cxnSp>
        <p:nvCxnSpPr>
          <p:cNvPr id="165" name="直接箭头连接符 31"/>
          <p:cNvCxnSpPr/>
          <p:nvPr/>
        </p:nvCxnSpPr>
        <p:spPr bwMode="auto">
          <a:xfrm>
            <a:off x="5065228" y="2689672"/>
            <a:ext cx="0" cy="263007"/>
          </a:xfrm>
          <a:prstGeom prst="straightConnector1">
            <a:avLst/>
          </a:prstGeom>
          <a:noFill/>
          <a:ln w="19050" cap="flat" cmpd="sng" algn="ctr">
            <a:solidFill>
              <a:schemeClr val="accent1">
                <a:lumMod val="50000"/>
              </a:schemeClr>
            </a:solidFill>
            <a:prstDash val="solid"/>
            <a:round/>
            <a:headEnd type="none" w="med" len="med"/>
            <a:tailEnd type="arrow"/>
          </a:ln>
          <a:effectLst/>
        </p:spPr>
      </p:cxnSp>
      <p:cxnSp>
        <p:nvCxnSpPr>
          <p:cNvPr id="169" name="Elbow Connector 168"/>
          <p:cNvCxnSpPr/>
          <p:nvPr/>
        </p:nvCxnSpPr>
        <p:spPr bwMode="auto">
          <a:xfrm flipV="1">
            <a:off x="4123963" y="2419645"/>
            <a:ext cx="515649" cy="333922"/>
          </a:xfrm>
          <a:prstGeom prst="bentConnector3">
            <a:avLst>
              <a:gd name="adj1" fmla="val 14924"/>
            </a:avLst>
          </a:prstGeom>
          <a:noFill/>
          <a:ln w="19050" cap="flat" cmpd="sng" algn="ctr">
            <a:solidFill>
              <a:schemeClr val="accent1">
                <a:lumMod val="50000"/>
              </a:schemeClr>
            </a:solidFill>
            <a:prstDash val="sysDash"/>
            <a:round/>
            <a:headEnd type="none" w="med" len="med"/>
            <a:tailEnd type="arrow"/>
          </a:ln>
          <a:effectLst/>
        </p:spPr>
      </p:cxnSp>
      <p:cxnSp>
        <p:nvCxnSpPr>
          <p:cNvPr id="173" name="Elbow Connector 172"/>
          <p:cNvCxnSpPr/>
          <p:nvPr/>
        </p:nvCxnSpPr>
        <p:spPr bwMode="auto">
          <a:xfrm>
            <a:off x="3983993" y="3152569"/>
            <a:ext cx="635522" cy="165598"/>
          </a:xfrm>
          <a:prstGeom prst="bentConnector3">
            <a:avLst>
              <a:gd name="adj1" fmla="val 29445"/>
            </a:avLst>
          </a:prstGeom>
          <a:noFill/>
          <a:ln w="19050" cap="flat" cmpd="sng" algn="ctr">
            <a:solidFill>
              <a:schemeClr val="accent1">
                <a:lumMod val="50000"/>
              </a:schemeClr>
            </a:solidFill>
            <a:prstDash val="sysDash"/>
            <a:round/>
            <a:headEnd type="none" w="med" len="med"/>
            <a:tailEnd type="arrow"/>
          </a:ln>
          <a:effectLst/>
        </p:spPr>
      </p:cxnSp>
      <p:grpSp>
        <p:nvGrpSpPr>
          <p:cNvPr id="162" name="Group 161"/>
          <p:cNvGrpSpPr/>
          <p:nvPr/>
        </p:nvGrpSpPr>
        <p:grpSpPr>
          <a:xfrm>
            <a:off x="3360944" y="2661854"/>
            <a:ext cx="887561" cy="693247"/>
            <a:chOff x="6955042" y="1738742"/>
            <a:chExt cx="887561" cy="693247"/>
          </a:xfrm>
        </p:grpSpPr>
        <p:sp>
          <p:nvSpPr>
            <p:cNvPr id="163" name="Flowchart: Magnetic Disk 162"/>
            <p:cNvSpPr/>
            <p:nvPr/>
          </p:nvSpPr>
          <p:spPr bwMode="auto">
            <a:xfrm>
              <a:off x="7107350" y="1738742"/>
              <a:ext cx="571500" cy="637828"/>
            </a:xfrm>
            <a:prstGeom prst="flowChartMagneticDisk">
              <a:avLst/>
            </a:prstGeom>
            <a:solidFill>
              <a:schemeClr val="accent2">
                <a:lumMod val="40000"/>
                <a:lumOff val="6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eaLnBrk="0" fontAlgn="base" hangingPunct="0">
                <a:lnSpc>
                  <a:spcPct val="90000"/>
                </a:lnSpc>
                <a:spcBef>
                  <a:spcPct val="50000"/>
                </a:spcBef>
                <a:spcAft>
                  <a:spcPct val="0"/>
                </a:spcAft>
                <a:buClr>
                  <a:schemeClr val="tx1"/>
                </a:buClr>
              </a:pPr>
              <a:endParaRPr lang="en-US" sz="2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64" name="Rectangle 163"/>
            <p:cNvSpPr/>
            <p:nvPr/>
          </p:nvSpPr>
          <p:spPr>
            <a:xfrm>
              <a:off x="6955042" y="1970324"/>
              <a:ext cx="887561" cy="461665"/>
            </a:xfrm>
            <a:prstGeom prst="rect">
              <a:avLst/>
            </a:prstGeom>
          </p:spPr>
          <p:txBody>
            <a:bodyPr wrap="square">
              <a:spAutoFit/>
            </a:bodyPr>
            <a:lstStyle/>
            <a:p>
              <a:pPr algn="ctr">
                <a:buNone/>
              </a:pP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监控</a:t>
              </a:r>
              <a:br>
                <a:rPr lang="en-US" altLang="zh-CN"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br>
              <a:r>
                <a:rPr lang="zh-CN" alt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rPr>
                <a:t>数据库</a:t>
              </a:r>
              <a:endParaRPr lang="en-US" sz="1200" b="1" dirty="0">
                <a:solidFill>
                  <a:sysClr val="windowText" lastClr="000000"/>
                </a:solidFill>
                <a:latin typeface="微软雅黑" panose="020B0503020204020204" pitchFamily="34" charset="-122"/>
                <a:ea typeface="微软雅黑" panose="020B0503020204020204" pitchFamily="34" charset="-122"/>
                <a:cs typeface="Times New Roman" pitchFamily="18" charset="0"/>
              </a:endParaRPr>
            </a:p>
          </p:txBody>
        </p:sp>
      </p:grpSp>
      <p:grpSp>
        <p:nvGrpSpPr>
          <p:cNvPr id="146" name="Group 145"/>
          <p:cNvGrpSpPr/>
          <p:nvPr/>
        </p:nvGrpSpPr>
        <p:grpSpPr>
          <a:xfrm>
            <a:off x="4605786" y="2843652"/>
            <a:ext cx="821545" cy="821546"/>
            <a:chOff x="2043663" y="1091998"/>
            <a:chExt cx="1479993" cy="1479994"/>
          </a:xfrm>
        </p:grpSpPr>
        <p:pic>
          <p:nvPicPr>
            <p:cNvPr id="149" name="Picture 2" descr="http://www.free-icons-download.net/images/engine-icon-6182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3663" y="1091998"/>
              <a:ext cx="1479993" cy="1479994"/>
            </a:xfrm>
            <a:prstGeom prst="rect">
              <a:avLst/>
            </a:prstGeom>
            <a:noFill/>
            <a:extLst>
              <a:ext uri="{909E8E84-426E-40DD-AFC4-6F175D3DCCD1}">
                <a14:hiddenFill xmlns:a14="http://schemas.microsoft.com/office/drawing/2010/main">
                  <a:solidFill>
                    <a:srgbClr val="FFFFFF"/>
                  </a:solidFill>
                </a14:hiddenFill>
              </a:ext>
            </a:extLst>
          </p:spPr>
        </p:pic>
        <p:sp>
          <p:nvSpPr>
            <p:cNvPr id="150" name="TextBox 149"/>
            <p:cNvSpPr txBox="1"/>
            <p:nvPr/>
          </p:nvSpPr>
          <p:spPr>
            <a:xfrm>
              <a:off x="2627499" y="1607106"/>
              <a:ext cx="389573" cy="681951"/>
            </a:xfrm>
            <a:prstGeom prst="rect">
              <a:avLst/>
            </a:prstGeom>
            <a:solidFill>
              <a:schemeClr val="bg1">
                <a:lumMod val="95000"/>
              </a:schemeClr>
            </a:solidFill>
          </p:spPr>
          <p:txBody>
            <a:bodyPr wrap="square" lIns="0" tIns="0" rIns="0" bIns="0" rtlCol="0">
              <a:noAutofit/>
            </a:bodyPr>
            <a:lstStyle/>
            <a:p>
              <a:pPr>
                <a:buNone/>
              </a:pPr>
              <a:endParaRPr lang="en-US" sz="2400" b="1" dirty="0">
                <a:solidFill>
                  <a:srgbClr val="000000"/>
                </a:solidFill>
              </a:endParaRPr>
            </a:p>
          </p:txBody>
        </p:sp>
        <p:sp>
          <p:nvSpPr>
            <p:cNvPr id="151" name="TextBox 150"/>
            <p:cNvSpPr txBox="1"/>
            <p:nvPr/>
          </p:nvSpPr>
          <p:spPr>
            <a:xfrm>
              <a:off x="2436114" y="1728208"/>
              <a:ext cx="943305" cy="457647"/>
            </a:xfrm>
            <a:prstGeom prst="rect">
              <a:avLst/>
            </a:prstGeom>
            <a:noFill/>
          </p:spPr>
          <p:txBody>
            <a:bodyPr wrap="square" lIns="0" tIns="0" rIns="0" bIns="0" rtlCol="0">
              <a:noAutofit/>
            </a:bodyPr>
            <a:lstStyle/>
            <a:p>
              <a:pPr>
                <a:buNone/>
              </a:pPr>
              <a:r>
                <a:rPr lang="en-US" altLang="zh-CN" sz="1900" b="1" dirty="0">
                  <a:solidFill>
                    <a:srgbClr val="000000"/>
                  </a:solidFill>
                  <a:latin typeface="Arial Narrow" panose="020B0606020202030204" pitchFamily="34" charset="0"/>
                </a:rPr>
                <a:t>DOE</a:t>
              </a:r>
              <a:endParaRPr lang="en-US" sz="1900" b="1" dirty="0">
                <a:solidFill>
                  <a:srgbClr val="000000"/>
                </a:solidFill>
                <a:latin typeface="Arial Narrow" panose="020B0606020202030204" pitchFamily="34" charset="0"/>
              </a:endParaRPr>
            </a:p>
          </p:txBody>
        </p:sp>
      </p:grpSp>
      <p:grpSp>
        <p:nvGrpSpPr>
          <p:cNvPr id="155" name="Group 154"/>
          <p:cNvGrpSpPr/>
          <p:nvPr/>
        </p:nvGrpSpPr>
        <p:grpSpPr>
          <a:xfrm>
            <a:off x="4625036" y="1996983"/>
            <a:ext cx="821545" cy="821546"/>
            <a:chOff x="2043663" y="1091998"/>
            <a:chExt cx="1479993" cy="1479994"/>
          </a:xfrm>
        </p:grpSpPr>
        <p:pic>
          <p:nvPicPr>
            <p:cNvPr id="157" name="Picture 2" descr="http://www.free-icons-download.net/images/engine-icon-6182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3663" y="1091998"/>
              <a:ext cx="1479993" cy="1479994"/>
            </a:xfrm>
            <a:prstGeom prst="rect">
              <a:avLst/>
            </a:prstGeom>
            <a:noFill/>
            <a:extLst>
              <a:ext uri="{909E8E84-426E-40DD-AFC4-6F175D3DCCD1}">
                <a14:hiddenFill xmlns:a14="http://schemas.microsoft.com/office/drawing/2010/main">
                  <a:solidFill>
                    <a:srgbClr val="FFFFFF"/>
                  </a:solidFill>
                </a14:hiddenFill>
              </a:ext>
            </a:extLst>
          </p:spPr>
        </p:pic>
        <p:sp>
          <p:nvSpPr>
            <p:cNvPr id="158" name="TextBox 157"/>
            <p:cNvSpPr txBox="1"/>
            <p:nvPr/>
          </p:nvSpPr>
          <p:spPr>
            <a:xfrm>
              <a:off x="2627499" y="1607106"/>
              <a:ext cx="389573" cy="681951"/>
            </a:xfrm>
            <a:prstGeom prst="rect">
              <a:avLst/>
            </a:prstGeom>
            <a:solidFill>
              <a:schemeClr val="bg1">
                <a:lumMod val="95000"/>
              </a:schemeClr>
            </a:solidFill>
          </p:spPr>
          <p:txBody>
            <a:bodyPr wrap="square" lIns="0" tIns="0" rIns="0" bIns="0" rtlCol="0">
              <a:noAutofit/>
            </a:bodyPr>
            <a:lstStyle/>
            <a:p>
              <a:pPr>
                <a:buNone/>
              </a:pPr>
              <a:endParaRPr lang="en-US" sz="2400" b="1" dirty="0">
                <a:solidFill>
                  <a:srgbClr val="000000"/>
                </a:solidFill>
              </a:endParaRPr>
            </a:p>
          </p:txBody>
        </p:sp>
        <p:sp>
          <p:nvSpPr>
            <p:cNvPr id="159" name="TextBox 158"/>
            <p:cNvSpPr txBox="1"/>
            <p:nvPr/>
          </p:nvSpPr>
          <p:spPr>
            <a:xfrm>
              <a:off x="2470793" y="1728208"/>
              <a:ext cx="943305" cy="457647"/>
            </a:xfrm>
            <a:prstGeom prst="rect">
              <a:avLst/>
            </a:prstGeom>
            <a:noFill/>
          </p:spPr>
          <p:txBody>
            <a:bodyPr wrap="square" lIns="0" tIns="0" rIns="0" bIns="0" rtlCol="0">
              <a:noAutofit/>
            </a:bodyPr>
            <a:lstStyle/>
            <a:p>
              <a:pPr>
                <a:buNone/>
              </a:pPr>
              <a:r>
                <a:rPr lang="en-US" altLang="zh-CN" sz="1900" b="1" dirty="0">
                  <a:solidFill>
                    <a:srgbClr val="000000"/>
                  </a:solidFill>
                  <a:latin typeface="Arial Narrow" panose="020B0606020202030204" pitchFamily="34" charset="0"/>
                </a:rPr>
                <a:t>DSE</a:t>
              </a:r>
              <a:endParaRPr lang="en-US" sz="1900" b="1" dirty="0">
                <a:solidFill>
                  <a:srgbClr val="000000"/>
                </a:solidFill>
                <a:latin typeface="Arial Narrow" panose="020B0606020202030204" pitchFamily="34" charset="0"/>
              </a:endParaRPr>
            </a:p>
          </p:txBody>
        </p:sp>
      </p:grpSp>
    </p:spTree>
    <p:extLst>
      <p:ext uri="{BB962C8B-B14F-4D97-AF65-F5344CB8AC3E}">
        <p14:creationId xmlns:p14="http://schemas.microsoft.com/office/powerpoint/2010/main" val="7049176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定性定量分析相结合，运用治愈率分析技术</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建立基于账户表现的第一方欺诈业务量化标准</a:t>
            </a:r>
          </a:p>
        </p:txBody>
      </p:sp>
      <p:grpSp>
        <p:nvGrpSpPr>
          <p:cNvPr id="6" name="Group 5"/>
          <p:cNvGrpSpPr/>
          <p:nvPr/>
        </p:nvGrpSpPr>
        <p:grpSpPr>
          <a:xfrm>
            <a:off x="2310714" y="1388077"/>
            <a:ext cx="3373394" cy="2318951"/>
            <a:chOff x="786714" y="1388076"/>
            <a:chExt cx="3373394" cy="2318951"/>
          </a:xfrm>
        </p:grpSpPr>
        <p:grpSp>
          <p:nvGrpSpPr>
            <p:cNvPr id="5" name="Group 4"/>
            <p:cNvGrpSpPr/>
            <p:nvPr/>
          </p:nvGrpSpPr>
          <p:grpSpPr>
            <a:xfrm>
              <a:off x="786714" y="1388076"/>
              <a:ext cx="3373394" cy="2318951"/>
              <a:chOff x="786714" y="1388076"/>
              <a:chExt cx="3373394" cy="2318951"/>
            </a:xfrm>
          </p:grpSpPr>
          <p:pic>
            <p:nvPicPr>
              <p:cNvPr id="59" name="图片 4" descr="说明: 说明: img0.png"/>
              <p:cNvPicPr>
                <a:picLocks noChangeArrowheads="1"/>
              </p:cNvPicPr>
              <p:nvPr/>
            </p:nvPicPr>
            <p:blipFill rotWithShape="1">
              <a:blip r:embed="rId3">
                <a:extLst>
                  <a:ext uri="{28A0092B-C50C-407E-A947-70E740481C1C}">
                    <a14:useLocalDpi xmlns:a14="http://schemas.microsoft.com/office/drawing/2010/main" val="0"/>
                  </a:ext>
                </a:extLst>
              </a:blip>
              <a:srcRect l="4696" t="1189" r="1598" b="6603"/>
              <a:stretch/>
            </p:blipFill>
            <p:spPr bwMode="auto">
              <a:xfrm>
                <a:off x="786714" y="1388076"/>
                <a:ext cx="3373394" cy="231895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1184588" y="2661096"/>
                <a:ext cx="1569660" cy="369332"/>
              </a:xfrm>
              <a:prstGeom prst="rect">
                <a:avLst/>
              </a:prstGeom>
              <a:noFill/>
            </p:spPr>
            <p:txBody>
              <a:bodyPr wrap="none" rtlCol="0">
                <a:spAutoFit/>
              </a:bodyPr>
              <a:lstStyle/>
              <a:p>
                <a:pPr>
                  <a:buNone/>
                </a:pPr>
                <a:r>
                  <a:rPr lang="zh-CN" altLang="en-US" b="1" dirty="0">
                    <a:latin typeface="微软雅黑" panose="020B0503020204020204" pitchFamily="34" charset="-122"/>
                    <a:ea typeface="微软雅黑" panose="020B0503020204020204" pitchFamily="34" charset="-122"/>
                  </a:rPr>
                  <a:t>首月账单逾期</a:t>
                </a:r>
              </a:p>
            </p:txBody>
          </p:sp>
        </p:grpSp>
        <p:sp>
          <p:nvSpPr>
            <p:cNvPr id="62" name="椭圆 4"/>
            <p:cNvSpPr/>
            <p:nvPr/>
          </p:nvSpPr>
          <p:spPr>
            <a:xfrm>
              <a:off x="3372831" y="3086376"/>
              <a:ext cx="216024" cy="14401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TextBox 68"/>
            <p:cNvSpPr txBox="1"/>
            <p:nvPr/>
          </p:nvSpPr>
          <p:spPr>
            <a:xfrm>
              <a:off x="3219260" y="2865179"/>
              <a:ext cx="572593" cy="307777"/>
            </a:xfrm>
            <a:prstGeom prst="rect">
              <a:avLst/>
            </a:prstGeom>
            <a:noFill/>
          </p:spPr>
          <p:txBody>
            <a:bodyPr wrap="none" rtlCol="0">
              <a:spAutoFit/>
            </a:bodyPr>
            <a:lstStyle/>
            <a:p>
              <a:pPr>
                <a:buNone/>
              </a:pPr>
              <a:r>
                <a:rPr lang="en-US" altLang="zh-CN" sz="1400" b="1" dirty="0">
                  <a:solidFill>
                    <a:srgbClr val="C00000"/>
                  </a:solidFill>
                  <a:latin typeface="微软雅黑" pitchFamily="34" charset="-122"/>
                  <a:ea typeface="微软雅黑" pitchFamily="34" charset="-122"/>
                </a:rPr>
                <a:t>98%</a:t>
              </a:r>
              <a:endParaRPr lang="zh-CN" altLang="en-US" sz="1400" b="1" dirty="0">
                <a:solidFill>
                  <a:srgbClr val="C00000"/>
                </a:solidFill>
                <a:latin typeface="微软雅黑" pitchFamily="34" charset="-122"/>
                <a:ea typeface="微软雅黑" pitchFamily="34" charset="-122"/>
              </a:endParaRPr>
            </a:p>
          </p:txBody>
        </p:sp>
      </p:grpSp>
      <p:grpSp>
        <p:nvGrpSpPr>
          <p:cNvPr id="7" name="Group 6"/>
          <p:cNvGrpSpPr/>
          <p:nvPr/>
        </p:nvGrpSpPr>
        <p:grpSpPr>
          <a:xfrm>
            <a:off x="6501486" y="1388076"/>
            <a:ext cx="3355258" cy="2359742"/>
            <a:chOff x="4746470" y="1401097"/>
            <a:chExt cx="3355258" cy="2359742"/>
          </a:xfrm>
        </p:grpSpPr>
        <p:pic>
          <p:nvPicPr>
            <p:cNvPr id="63" name="图片 3" descr="说明: 说明: img2.png"/>
            <p:cNvPicPr>
              <a:picLocks noChangeArrowheads="1"/>
            </p:cNvPicPr>
            <p:nvPr/>
          </p:nvPicPr>
          <p:blipFill rotWithShape="1">
            <a:blip r:embed="rId4">
              <a:extLst>
                <a:ext uri="{28A0092B-C50C-407E-A947-70E740481C1C}">
                  <a14:useLocalDpi xmlns:a14="http://schemas.microsoft.com/office/drawing/2010/main" val="0"/>
                </a:ext>
              </a:extLst>
            </a:blip>
            <a:srcRect l="5500" t="1703" r="1299" b="4656"/>
            <a:stretch/>
          </p:blipFill>
          <p:spPr bwMode="auto">
            <a:xfrm>
              <a:off x="4746470" y="1401097"/>
              <a:ext cx="3355258" cy="235974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5093136" y="2674117"/>
              <a:ext cx="1800493" cy="369332"/>
            </a:xfrm>
            <a:prstGeom prst="rect">
              <a:avLst/>
            </a:prstGeom>
            <a:noFill/>
          </p:spPr>
          <p:txBody>
            <a:bodyPr wrap="none" rtlCol="0">
              <a:spAutoFit/>
            </a:bodyPr>
            <a:lstStyle/>
            <a:p>
              <a:pPr>
                <a:buNone/>
              </a:pPr>
              <a:r>
                <a:rPr lang="zh-CN" altLang="en-US" b="1" dirty="0">
                  <a:latin typeface="微软雅黑" panose="020B0503020204020204" pitchFamily="34" charset="-122"/>
                  <a:ea typeface="微软雅黑" panose="020B0503020204020204" pitchFamily="34" charset="-122"/>
                </a:rPr>
                <a:t>第二月账单逾期</a:t>
              </a:r>
            </a:p>
          </p:txBody>
        </p:sp>
        <p:sp>
          <p:nvSpPr>
            <p:cNvPr id="65" name="椭圆 8"/>
            <p:cNvSpPr/>
            <p:nvPr/>
          </p:nvSpPr>
          <p:spPr>
            <a:xfrm>
              <a:off x="7537260" y="3086376"/>
              <a:ext cx="216024" cy="14401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0" name="TextBox 69"/>
            <p:cNvSpPr txBox="1"/>
            <p:nvPr/>
          </p:nvSpPr>
          <p:spPr>
            <a:xfrm>
              <a:off x="7388889" y="2818310"/>
              <a:ext cx="572593" cy="307777"/>
            </a:xfrm>
            <a:prstGeom prst="rect">
              <a:avLst/>
            </a:prstGeom>
            <a:noFill/>
          </p:spPr>
          <p:txBody>
            <a:bodyPr wrap="none" rtlCol="0">
              <a:spAutoFit/>
            </a:bodyPr>
            <a:lstStyle/>
            <a:p>
              <a:pPr>
                <a:buNone/>
              </a:pPr>
              <a:r>
                <a:rPr lang="en-US" altLang="zh-CN" sz="1400" b="1" dirty="0">
                  <a:solidFill>
                    <a:srgbClr val="C00000"/>
                  </a:solidFill>
                  <a:latin typeface="微软雅黑" pitchFamily="34" charset="-122"/>
                  <a:ea typeface="微软雅黑" pitchFamily="34" charset="-122"/>
                </a:rPr>
                <a:t>99%</a:t>
              </a:r>
              <a:endParaRPr lang="zh-CN" altLang="en-US" sz="1400" b="1" dirty="0">
                <a:solidFill>
                  <a:srgbClr val="C00000"/>
                </a:solidFill>
                <a:latin typeface="微软雅黑" pitchFamily="34" charset="-122"/>
                <a:ea typeface="微软雅黑" pitchFamily="34" charset="-122"/>
              </a:endParaRPr>
            </a:p>
          </p:txBody>
        </p:sp>
      </p:grpSp>
      <p:grpSp>
        <p:nvGrpSpPr>
          <p:cNvPr id="8" name="Group 7"/>
          <p:cNvGrpSpPr/>
          <p:nvPr/>
        </p:nvGrpSpPr>
        <p:grpSpPr>
          <a:xfrm>
            <a:off x="2313039" y="4063181"/>
            <a:ext cx="3370006" cy="2352367"/>
            <a:chOff x="789039" y="4063180"/>
            <a:chExt cx="3370006" cy="2352367"/>
          </a:xfrm>
        </p:grpSpPr>
        <p:pic>
          <p:nvPicPr>
            <p:cNvPr id="66" name="图片 2" descr="说明: 说明: img4.png"/>
            <p:cNvPicPr>
              <a:picLocks noChangeArrowheads="1"/>
            </p:cNvPicPr>
            <p:nvPr/>
          </p:nvPicPr>
          <p:blipFill rotWithShape="1">
            <a:blip r:embed="rId5">
              <a:extLst>
                <a:ext uri="{28A0092B-C50C-407E-A947-70E740481C1C}">
                  <a14:useLocalDpi xmlns:a14="http://schemas.microsoft.com/office/drawing/2010/main" val="0"/>
                </a:ext>
              </a:extLst>
            </a:blip>
            <a:srcRect l="4760" t="1214" r="1627" b="5438"/>
            <a:stretch/>
          </p:blipFill>
          <p:spPr bwMode="auto">
            <a:xfrm>
              <a:off x="789039" y="4063180"/>
              <a:ext cx="3370006" cy="235236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1069171" y="5432920"/>
              <a:ext cx="1800493" cy="369332"/>
            </a:xfrm>
            <a:prstGeom prst="rect">
              <a:avLst/>
            </a:prstGeom>
            <a:noFill/>
          </p:spPr>
          <p:txBody>
            <a:bodyPr wrap="none" rtlCol="0">
              <a:spAutoFit/>
            </a:bodyPr>
            <a:lstStyle/>
            <a:p>
              <a:pPr>
                <a:buNone/>
              </a:pPr>
              <a:r>
                <a:rPr lang="zh-CN" altLang="en-US" b="1" dirty="0">
                  <a:latin typeface="微软雅黑" panose="020B0503020204020204" pitchFamily="34" charset="-122"/>
                  <a:ea typeface="微软雅黑" panose="020B0503020204020204" pitchFamily="34" charset="-122"/>
                </a:rPr>
                <a:t>第三月账单逾期</a:t>
              </a:r>
            </a:p>
          </p:txBody>
        </p:sp>
        <p:sp>
          <p:nvSpPr>
            <p:cNvPr id="68" name="椭圆 11"/>
            <p:cNvSpPr/>
            <p:nvPr/>
          </p:nvSpPr>
          <p:spPr>
            <a:xfrm>
              <a:off x="3809116" y="5774552"/>
              <a:ext cx="216024" cy="14401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1" name="TextBox 70"/>
            <p:cNvSpPr txBox="1"/>
            <p:nvPr/>
          </p:nvSpPr>
          <p:spPr>
            <a:xfrm>
              <a:off x="3247255" y="5631436"/>
              <a:ext cx="683200" cy="307777"/>
            </a:xfrm>
            <a:prstGeom prst="rect">
              <a:avLst/>
            </a:prstGeom>
            <a:noFill/>
          </p:spPr>
          <p:txBody>
            <a:bodyPr wrap="none" rtlCol="0">
              <a:spAutoFit/>
            </a:bodyPr>
            <a:lstStyle/>
            <a:p>
              <a:pPr>
                <a:buNone/>
              </a:pPr>
              <a:r>
                <a:rPr lang="en-US" altLang="zh-CN" sz="1400" b="1" dirty="0">
                  <a:solidFill>
                    <a:srgbClr val="C00000"/>
                  </a:solidFill>
                  <a:latin typeface="微软雅黑" pitchFamily="34" charset="-122"/>
                  <a:ea typeface="微软雅黑" pitchFamily="34" charset="-122"/>
                </a:rPr>
                <a:t>100%</a:t>
              </a:r>
              <a:endParaRPr lang="zh-CN" altLang="en-US" sz="1400" b="1" dirty="0">
                <a:solidFill>
                  <a:srgbClr val="C00000"/>
                </a:solidFill>
                <a:latin typeface="微软雅黑" pitchFamily="34" charset="-122"/>
                <a:ea typeface="微软雅黑" pitchFamily="34" charset="-122"/>
              </a:endParaRPr>
            </a:p>
          </p:txBody>
        </p:sp>
      </p:grpSp>
      <p:graphicFrame>
        <p:nvGraphicFramePr>
          <p:cNvPr id="72" name="表格 18"/>
          <p:cNvGraphicFramePr>
            <a:graphicFrameLocks noGrp="1"/>
          </p:cNvGraphicFramePr>
          <p:nvPr/>
        </p:nvGraphicFramePr>
        <p:xfrm>
          <a:off x="5990179" y="4285922"/>
          <a:ext cx="4209148" cy="1902167"/>
        </p:xfrm>
        <a:graphic>
          <a:graphicData uri="http://schemas.openxmlformats.org/drawingml/2006/table">
            <a:tbl>
              <a:tblPr firstRow="1" bandRow="1">
                <a:tableStyleId>{8EC20E35-A176-4012-BC5E-935CFFF8708E}</a:tableStyleId>
              </a:tblPr>
              <a:tblGrid>
                <a:gridCol w="2833652">
                  <a:extLst>
                    <a:ext uri="{9D8B030D-6E8A-4147-A177-3AD203B41FA5}">
                      <a16:colId xmlns:a16="http://schemas.microsoft.com/office/drawing/2014/main" val="20000"/>
                    </a:ext>
                  </a:extLst>
                </a:gridCol>
                <a:gridCol w="578297">
                  <a:extLst>
                    <a:ext uri="{9D8B030D-6E8A-4147-A177-3AD203B41FA5}">
                      <a16:colId xmlns:a16="http://schemas.microsoft.com/office/drawing/2014/main" val="20001"/>
                    </a:ext>
                  </a:extLst>
                </a:gridCol>
                <a:gridCol w="797199">
                  <a:extLst>
                    <a:ext uri="{9D8B030D-6E8A-4147-A177-3AD203B41FA5}">
                      <a16:colId xmlns:a16="http://schemas.microsoft.com/office/drawing/2014/main" val="20002"/>
                    </a:ext>
                  </a:extLst>
                </a:gridCol>
              </a:tblGrid>
              <a:tr h="349741">
                <a:tc>
                  <a:txBody>
                    <a:bodyPr/>
                    <a:lstStyle/>
                    <a:p>
                      <a:pPr algn="ctr" fontAlgn="ctr"/>
                      <a:r>
                        <a:rPr lang="zh-CN" altLang="en-US" sz="1600" u="none" strike="noStrike" dirty="0">
                          <a:effectLst/>
                        </a:rPr>
                        <a:t>欺诈识别量化标准</a:t>
                      </a:r>
                      <a:endParaRPr lang="zh-CN" altLang="en-US" sz="1200" b="1" i="0" u="none" strike="noStrike" dirty="0">
                        <a:solidFill>
                          <a:srgbClr val="112277"/>
                        </a:solidFill>
                        <a:effectLst/>
                        <a:latin typeface="微软雅黑" pitchFamily="34" charset="-122"/>
                        <a:ea typeface="微软雅黑" pitchFamily="34" charset="-122"/>
                      </a:endParaRPr>
                    </a:p>
                  </a:txBody>
                  <a:tcPr marL="9525" marR="9525" marT="9525" marB="0" anchor="ctr"/>
                </a:tc>
                <a:tc>
                  <a:txBody>
                    <a:bodyPr/>
                    <a:lstStyle/>
                    <a:p>
                      <a:pPr algn="ctr" fontAlgn="ctr"/>
                      <a:r>
                        <a:rPr lang="zh-CN" altLang="en-US" sz="1600" u="none" strike="noStrike" dirty="0">
                          <a:effectLst/>
                        </a:rPr>
                        <a:t>频数</a:t>
                      </a:r>
                      <a:endParaRPr lang="en-US" altLang="zh-CN" sz="1600" u="none" strike="noStrike" dirty="0">
                        <a:effectLst/>
                      </a:endParaRPr>
                    </a:p>
                  </a:txBody>
                  <a:tcPr marL="9525" marR="9525" marT="9525" marB="0" anchor="ctr"/>
                </a:tc>
                <a:tc>
                  <a:txBody>
                    <a:bodyPr/>
                    <a:lstStyle/>
                    <a:p>
                      <a:pPr algn="ctr" fontAlgn="ctr"/>
                      <a:r>
                        <a:rPr lang="zh-CN" altLang="en-US" sz="1600" u="none" strike="noStrike" dirty="0">
                          <a:effectLst/>
                        </a:rPr>
                        <a:t>百分比</a:t>
                      </a:r>
                      <a:endParaRPr lang="zh-CN" altLang="en-US" sz="1600" b="1" i="0" u="none" strike="noStrike" dirty="0">
                        <a:solidFill>
                          <a:srgbClr val="112277"/>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val="10000"/>
                  </a:ext>
                </a:extLst>
              </a:tr>
              <a:tr h="505290">
                <a:tc>
                  <a:txBody>
                    <a:bodyPr/>
                    <a:lstStyle/>
                    <a:p>
                      <a:pPr algn="l" fontAlgn="ctr"/>
                      <a:r>
                        <a:rPr lang="zh-CN" altLang="en-US" sz="1200" u="none" strike="noStrike" dirty="0">
                          <a:effectLst/>
                        </a:rPr>
                        <a:t>首月账单逾期且额度使用率不低于</a:t>
                      </a:r>
                      <a:r>
                        <a:rPr lang="en-US" altLang="zh-CN" sz="1200" u="none" strike="noStrike" dirty="0">
                          <a:effectLst/>
                        </a:rPr>
                        <a:t>98%</a:t>
                      </a:r>
                      <a:r>
                        <a:rPr lang="zh-CN" altLang="en-US" sz="1200" u="none" strike="noStrike" dirty="0">
                          <a:effectLst/>
                        </a:rPr>
                        <a:t>，之后没有还款行为。</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464</a:t>
                      </a:r>
                      <a:endParaRPr lang="en-US" sz="1200" b="1"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53.7</a:t>
                      </a:r>
                      <a:endParaRPr 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val="10001"/>
                  </a:ext>
                </a:extLst>
              </a:tr>
              <a:tr h="530942">
                <a:tc>
                  <a:txBody>
                    <a:bodyPr/>
                    <a:lstStyle/>
                    <a:p>
                      <a:pPr algn="l" fontAlgn="ctr"/>
                      <a:r>
                        <a:rPr lang="zh-CN" altLang="en-US" sz="1200" u="none" strike="noStrike" dirty="0">
                          <a:effectLst/>
                        </a:rPr>
                        <a:t>第二月账单逾期且额度使用率不低于</a:t>
                      </a:r>
                      <a:r>
                        <a:rPr lang="en-US" altLang="zh-CN" sz="1200" u="none" strike="noStrike" dirty="0">
                          <a:effectLst/>
                        </a:rPr>
                        <a:t>99%</a:t>
                      </a:r>
                      <a:r>
                        <a:rPr lang="zh-CN" altLang="en-US" sz="1200" u="none" strike="noStrike" dirty="0">
                          <a:effectLst/>
                        </a:rPr>
                        <a:t>，之后没有还款行为。</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370</a:t>
                      </a:r>
                      <a:endParaRPr lang="en-US" sz="1200" b="1"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42.82</a:t>
                      </a:r>
                      <a:endParaRPr 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val="10002"/>
                  </a:ext>
                </a:extLst>
              </a:tr>
              <a:tr h="516194">
                <a:tc>
                  <a:txBody>
                    <a:bodyPr/>
                    <a:lstStyle/>
                    <a:p>
                      <a:pPr algn="l" fontAlgn="ctr"/>
                      <a:r>
                        <a:rPr lang="zh-CN" altLang="en-US" sz="1200" u="none" strike="noStrike" dirty="0">
                          <a:effectLst/>
                        </a:rPr>
                        <a:t>第三月账单逾期且额度使用率不低于</a:t>
                      </a:r>
                      <a:r>
                        <a:rPr lang="en-US" altLang="zh-CN" sz="1200" u="none" strike="noStrike" dirty="0">
                          <a:effectLst/>
                        </a:rPr>
                        <a:t>100%</a:t>
                      </a:r>
                      <a:r>
                        <a:rPr lang="zh-CN" altLang="en-US" sz="1200" u="none" strike="noStrike" dirty="0">
                          <a:effectLst/>
                        </a:rPr>
                        <a:t>，之后没有还款行为。</a:t>
                      </a:r>
                      <a:endParaRPr lang="zh-CN" alt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30</a:t>
                      </a:r>
                      <a:endParaRPr lang="en-US" sz="1200" b="1"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r" fontAlgn="ctr"/>
                      <a:r>
                        <a:rPr lang="en-US" sz="1200" u="none" strike="noStrike" dirty="0">
                          <a:effectLst/>
                        </a:rPr>
                        <a:t>3.47</a:t>
                      </a:r>
                      <a:endParaRPr lang="en-US" sz="1200" b="0"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val="10003"/>
                  </a:ext>
                </a:extLst>
              </a:tr>
            </a:tbl>
          </a:graphicData>
        </a:graphic>
      </p:graphicFrame>
      <p:sp>
        <p:nvSpPr>
          <p:cNvPr id="20" name="TextBox 19"/>
          <p:cNvSpPr txBox="1"/>
          <p:nvPr/>
        </p:nvSpPr>
        <p:spPr>
          <a:xfrm>
            <a:off x="7352888" y="1004428"/>
            <a:ext cx="2550698" cy="276999"/>
          </a:xfrm>
          <a:prstGeom prst="rect">
            <a:avLst/>
          </a:prstGeom>
          <a:noFill/>
        </p:spPr>
        <p:txBody>
          <a:bodyPr wrap="none" rtlCol="0">
            <a:spAutoFit/>
          </a:bodyPr>
          <a:lstStyle/>
          <a:p>
            <a:pPr>
              <a:buNone/>
            </a:pPr>
            <a:r>
              <a:rPr lang="zh-CN" altLang="en-US" sz="1200" b="1" dirty="0">
                <a:solidFill>
                  <a:srgbClr val="002060"/>
                </a:solidFill>
                <a:latin typeface="微软雅黑" panose="020B0503020204020204" pitchFamily="34" charset="-122"/>
                <a:ea typeface="微软雅黑" panose="020B0503020204020204" pitchFamily="34" charset="-122"/>
              </a:rPr>
              <a:t>数据统计窗口：</a:t>
            </a:r>
            <a:r>
              <a:rPr lang="en-US" altLang="zh-CN" sz="1200" b="1" dirty="0">
                <a:solidFill>
                  <a:srgbClr val="002060"/>
                </a:solidFill>
                <a:latin typeface="微软雅黑" panose="020B0503020204020204" pitchFamily="34" charset="-122"/>
                <a:ea typeface="微软雅黑" panose="020B0503020204020204" pitchFamily="34" charset="-122"/>
              </a:rPr>
              <a:t>2015.01-2015.12</a:t>
            </a:r>
            <a:endParaRPr lang="en-US" sz="1200" b="1" dirty="0">
              <a:solidFill>
                <a:srgbClr val="002060"/>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3493418" y="3565301"/>
            <a:ext cx="1391274" cy="261610"/>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逾期时额度使用率</a:t>
            </a:r>
          </a:p>
        </p:txBody>
      </p:sp>
      <p:sp>
        <p:nvSpPr>
          <p:cNvPr id="22" name="TextBox 21"/>
          <p:cNvSpPr txBox="1"/>
          <p:nvPr/>
        </p:nvSpPr>
        <p:spPr>
          <a:xfrm>
            <a:off x="2067529" y="1903867"/>
            <a:ext cx="388818" cy="600164"/>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治愈率</a:t>
            </a:r>
          </a:p>
        </p:txBody>
      </p:sp>
      <p:sp>
        <p:nvSpPr>
          <p:cNvPr id="23" name="TextBox 22"/>
          <p:cNvSpPr txBox="1"/>
          <p:nvPr/>
        </p:nvSpPr>
        <p:spPr>
          <a:xfrm>
            <a:off x="7567177" y="3571194"/>
            <a:ext cx="1391274" cy="261610"/>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逾期时额度使用率</a:t>
            </a:r>
          </a:p>
        </p:txBody>
      </p:sp>
      <p:sp>
        <p:nvSpPr>
          <p:cNvPr id="24" name="TextBox 23"/>
          <p:cNvSpPr txBox="1"/>
          <p:nvPr/>
        </p:nvSpPr>
        <p:spPr>
          <a:xfrm>
            <a:off x="6204451" y="1903867"/>
            <a:ext cx="388818" cy="600164"/>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治愈率</a:t>
            </a:r>
          </a:p>
        </p:txBody>
      </p:sp>
      <p:sp>
        <p:nvSpPr>
          <p:cNvPr id="25" name="TextBox 24"/>
          <p:cNvSpPr txBox="1"/>
          <p:nvPr/>
        </p:nvSpPr>
        <p:spPr>
          <a:xfrm>
            <a:off x="2067529" y="4687624"/>
            <a:ext cx="388818" cy="600164"/>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治愈率</a:t>
            </a:r>
          </a:p>
        </p:txBody>
      </p:sp>
      <p:sp>
        <p:nvSpPr>
          <p:cNvPr id="27" name="TextBox 26"/>
          <p:cNvSpPr txBox="1"/>
          <p:nvPr/>
        </p:nvSpPr>
        <p:spPr>
          <a:xfrm>
            <a:off x="3493418" y="6293206"/>
            <a:ext cx="1391274" cy="261610"/>
          </a:xfrm>
          <a:prstGeom prst="rect">
            <a:avLst/>
          </a:prstGeom>
          <a:noFill/>
        </p:spPr>
        <p:txBody>
          <a:bodyPr wrap="square" rtlCol="0">
            <a:spAutoFit/>
          </a:bodyPr>
          <a:lstStyle/>
          <a:p>
            <a:pPr>
              <a:buNone/>
            </a:pPr>
            <a:r>
              <a:rPr lang="zh-CN" altLang="en-US" sz="1100" b="1" dirty="0">
                <a:latin typeface="微软雅黑" panose="020B0503020204020204" pitchFamily="34" charset="-122"/>
                <a:ea typeface="微软雅黑" panose="020B0503020204020204" pitchFamily="34" charset="-122"/>
              </a:rPr>
              <a:t>逾期时额度使用率</a:t>
            </a:r>
          </a:p>
        </p:txBody>
      </p:sp>
    </p:spTree>
    <p:extLst>
      <p:ext uri="{BB962C8B-B14F-4D97-AF65-F5344CB8AC3E}">
        <p14:creationId xmlns:p14="http://schemas.microsoft.com/office/powerpoint/2010/main" val="26743046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728" y="3"/>
            <a:ext cx="7704306" cy="825500"/>
          </a:xfrm>
        </p:spPr>
        <p:txBody>
          <a:bodyPr/>
          <a:lstStyle/>
          <a:p>
            <a:r>
              <a:rPr lang="zh-CN" altLang="en-US" dirty="0">
                <a:latin typeface="微软雅黑" panose="020B0503020204020204" pitchFamily="34" charset="-122"/>
                <a:ea typeface="微软雅黑" panose="020B0503020204020204" pitchFamily="34" charset="-122"/>
              </a:rPr>
              <a:t>反欺诈业务流程漏斗分析</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反欺诈环节处理进件占比</a:t>
            </a:r>
            <a:r>
              <a:rPr lang="en-US" altLang="zh-CN" dirty="0">
                <a:latin typeface="微软雅黑" panose="020B0503020204020204" pitchFamily="34" charset="-122"/>
                <a:ea typeface="微软雅黑" panose="020B0503020204020204" pitchFamily="34" charset="-122"/>
              </a:rPr>
              <a:t>64.7%</a:t>
            </a:r>
            <a:r>
              <a:rPr lang="zh-CN" altLang="en-US" dirty="0">
                <a:latin typeface="微软雅黑" panose="020B0503020204020204" pitchFamily="34" charset="-122"/>
                <a:ea typeface="微软雅黑" panose="020B0503020204020204" pitchFamily="34" charset="-122"/>
              </a:rPr>
              <a:t>，人工处理比例为</a:t>
            </a:r>
            <a:r>
              <a:rPr lang="en-US" altLang="zh-CN" dirty="0">
                <a:latin typeface="微软雅黑" panose="020B0503020204020204" pitchFamily="34" charset="-122"/>
                <a:ea typeface="微软雅黑" panose="020B0503020204020204" pitchFamily="34" charset="-122"/>
              </a:rPr>
              <a:t>36.8%</a:t>
            </a:r>
            <a:endParaRPr lang="zh-CN" altLang="en-US" dirty="0">
              <a:latin typeface="微软雅黑" panose="020B0503020204020204" pitchFamily="34" charset="-122"/>
              <a:ea typeface="微软雅黑" panose="020B0503020204020204" pitchFamily="34" charset="-122"/>
            </a:endParaRPr>
          </a:p>
        </p:txBody>
      </p:sp>
      <p:graphicFrame>
        <p:nvGraphicFramePr>
          <p:cNvPr id="48" name="图示 4"/>
          <p:cNvGraphicFramePr/>
          <p:nvPr/>
        </p:nvGraphicFramePr>
        <p:xfrm>
          <a:off x="1940720" y="1289944"/>
          <a:ext cx="8208664"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 name="TextBox 49"/>
          <p:cNvSpPr txBox="1"/>
          <p:nvPr/>
        </p:nvSpPr>
        <p:spPr>
          <a:xfrm>
            <a:off x="1811119" y="1425617"/>
            <a:ext cx="2949846" cy="307777"/>
          </a:xfrm>
          <a:prstGeom prst="rect">
            <a:avLst/>
          </a:prstGeom>
          <a:noFill/>
        </p:spPr>
        <p:txBody>
          <a:bodyPr wrap="none" rtlCol="0">
            <a:spAutoFit/>
          </a:bodyPr>
          <a:lstStyle/>
          <a:p>
            <a:pPr>
              <a:buNone/>
            </a:pPr>
            <a:r>
              <a:rPr lang="zh-CN" altLang="en-US" sz="1400" b="1" dirty="0">
                <a:solidFill>
                  <a:srgbClr val="002060"/>
                </a:solidFill>
                <a:latin typeface="微软雅黑" panose="020B0503020204020204" pitchFamily="34" charset="-122"/>
                <a:ea typeface="微软雅黑" panose="020B0503020204020204" pitchFamily="34" charset="-122"/>
              </a:rPr>
              <a:t>数据统计窗口：</a:t>
            </a:r>
            <a:r>
              <a:rPr lang="en-US" altLang="zh-CN" sz="1400" b="1" dirty="0">
                <a:solidFill>
                  <a:srgbClr val="002060"/>
                </a:solidFill>
                <a:latin typeface="微软雅黑" panose="020B0503020204020204" pitchFamily="34" charset="-122"/>
                <a:ea typeface="微软雅黑" panose="020B0503020204020204" pitchFamily="34" charset="-122"/>
              </a:rPr>
              <a:t>2015.09-2016.02</a:t>
            </a:r>
            <a:endParaRPr lang="en-US" sz="1400" b="1" dirty="0">
              <a:solidFill>
                <a:srgbClr val="00206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866302" y="1711848"/>
            <a:ext cx="2318121" cy="1212640"/>
          </a:xfrm>
          <a:prstGeom prst="rect">
            <a:avLst/>
          </a:prstGeom>
          <a:solidFill>
            <a:srgbClr val="FFFFCC"/>
          </a:solidFill>
          <a:ln>
            <a:noFill/>
            <a:prstDash val="dash"/>
          </a:ln>
        </p:spPr>
        <p:txBody>
          <a:bodyPr wrap="square" rtlCol="0">
            <a:spAutoFit/>
          </a:bodyPr>
          <a:lstStyle/>
          <a:p>
            <a:pPr>
              <a:buNone/>
            </a:pPr>
            <a:r>
              <a:rPr lang="zh-CN" altLang="en-US" sz="1400" dirty="0">
                <a:latin typeface="微软雅黑" panose="020B0503020204020204" pitchFamily="34" charset="-122"/>
                <a:ea typeface="微软雅黑" panose="020B0503020204020204" pitchFamily="34" charset="-122"/>
              </a:rPr>
              <a:t>进入</a:t>
            </a:r>
            <a:r>
              <a:rPr lang="en-US" altLang="zh-CN" sz="1400" dirty="0">
                <a:latin typeface="微软雅黑" panose="020B0503020204020204" pitchFamily="34" charset="-122"/>
                <a:ea typeface="微软雅黑" panose="020B0503020204020204" pitchFamily="34" charset="-122"/>
              </a:rPr>
              <a:t>INSTINCT</a:t>
            </a:r>
            <a:r>
              <a:rPr lang="zh-CN" altLang="en-US" sz="1400" dirty="0">
                <a:latin typeface="微软雅黑" panose="020B0503020204020204" pitchFamily="34" charset="-122"/>
                <a:ea typeface="微软雅黑" panose="020B0503020204020204" pitchFamily="34" charset="-122"/>
              </a:rPr>
              <a:t>处理比例</a:t>
            </a:r>
            <a:r>
              <a:rPr lang="zh-CN" altLang="en-US" sz="1600" dirty="0">
                <a:latin typeface="微软雅黑" panose="020B0503020204020204" pitchFamily="34" charset="-122"/>
                <a:ea typeface="微软雅黑" panose="020B0503020204020204" pitchFamily="34" charset="-122"/>
              </a:rPr>
              <a:t>：</a:t>
            </a:r>
            <a:r>
              <a:rPr lang="en-US" altLang="zh-CN" sz="2000" b="1" i="1" dirty="0">
                <a:solidFill>
                  <a:srgbClr val="C00000"/>
                </a:solidFill>
                <a:latin typeface="微软雅黑" panose="020B0503020204020204" pitchFamily="34" charset="-122"/>
                <a:ea typeface="微软雅黑" panose="020B0503020204020204" pitchFamily="34" charset="-122"/>
              </a:rPr>
              <a:t>64.7%</a:t>
            </a:r>
            <a:endParaRPr lang="en-US" altLang="zh-CN" sz="1600" b="1" i="1" dirty="0">
              <a:solidFill>
                <a:srgbClr val="C00000"/>
              </a:solidFill>
              <a:latin typeface="微软雅黑" panose="020B0503020204020204" pitchFamily="34" charset="-122"/>
              <a:ea typeface="微软雅黑" panose="020B0503020204020204" pitchFamily="34" charset="-122"/>
            </a:endParaRPr>
          </a:p>
          <a:p>
            <a:pPr>
              <a:buNone/>
            </a:pPr>
            <a:r>
              <a:rPr lang="zh-CN" altLang="en-US" sz="1400" dirty="0">
                <a:latin typeface="微软雅黑" panose="020B0503020204020204" pitchFamily="34" charset="-122"/>
                <a:ea typeface="微软雅黑" panose="020B0503020204020204" pitchFamily="34" charset="-122"/>
              </a:rPr>
              <a:t>反欺诈人工处理比例</a:t>
            </a:r>
            <a:r>
              <a:rPr lang="zh-CN" altLang="en-US" sz="1600" dirty="0">
                <a:latin typeface="微软雅黑" panose="020B0503020204020204" pitchFamily="34" charset="-122"/>
                <a:ea typeface="微软雅黑" panose="020B0503020204020204" pitchFamily="34" charset="-122"/>
              </a:rPr>
              <a:t>：</a:t>
            </a:r>
            <a:r>
              <a:rPr lang="en-US" altLang="zh-CN" sz="2000" b="1" i="1" dirty="0">
                <a:solidFill>
                  <a:srgbClr val="C00000"/>
                </a:solidFill>
                <a:latin typeface="微软雅黑" panose="020B0503020204020204" pitchFamily="34" charset="-122"/>
                <a:ea typeface="微软雅黑" panose="020B0503020204020204" pitchFamily="34" charset="-122"/>
              </a:rPr>
              <a:t>36.8%</a:t>
            </a:r>
            <a:endParaRPr lang="en-US" sz="2400" b="1" i="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142897"/>
      </p:ext>
    </p:extLst>
  </p:cSld>
  <p:clrMapOvr>
    <a:masterClrMapping/>
  </p:clrMapOvr>
  <p:transition>
    <p:wipe dir="r"/>
  </p:transition>
</p:sld>
</file>

<file path=ppt/theme/theme1.xml><?xml version="1.0" encoding="utf-8"?>
<a:theme xmlns:a="http://schemas.openxmlformats.org/drawingml/2006/main" name="FICO">
  <a:themeElements>
    <a:clrScheme name="">
      <a:dk1>
        <a:srgbClr val="003F5F"/>
      </a:dk1>
      <a:lt1>
        <a:srgbClr val="FFFFFF"/>
      </a:lt1>
      <a:dk2>
        <a:srgbClr val="A3120D"/>
      </a:dk2>
      <a:lt2>
        <a:srgbClr val="D7D2CB"/>
      </a:lt2>
      <a:accent1>
        <a:srgbClr val="616265"/>
      </a:accent1>
      <a:accent2>
        <a:srgbClr val="FFC82E"/>
      </a:accent2>
      <a:accent3>
        <a:srgbClr val="FFFFFF"/>
      </a:accent3>
      <a:accent4>
        <a:srgbClr val="003450"/>
      </a:accent4>
      <a:accent5>
        <a:srgbClr val="B7B7B8"/>
      </a:accent5>
      <a:accent6>
        <a:srgbClr val="E7B529"/>
      </a:accent6>
      <a:hlink>
        <a:srgbClr val="80A3B7"/>
      </a:hlink>
      <a:folHlink>
        <a:srgbClr val="A2AC59"/>
      </a:folHlink>
    </a:clrScheme>
    <a:fontScheme name="FICO 2010 CONFIDENTIAL">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defRPr kumimoji="0" lang="en-US" sz="26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defRPr kumimoji="0" lang="en-US" sz="26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FICO 2010 CONFIDENTIAL 1">
        <a:dk1>
          <a:srgbClr val="000000"/>
        </a:dk1>
        <a:lt1>
          <a:srgbClr val="FFFFFF"/>
        </a:lt1>
        <a:dk2>
          <a:srgbClr val="A3100D"/>
        </a:dk2>
        <a:lt2>
          <a:srgbClr val="D9D8BE"/>
        </a:lt2>
        <a:accent1>
          <a:srgbClr val="F47B1F"/>
        </a:accent1>
        <a:accent2>
          <a:srgbClr val="FFC94E"/>
        </a:accent2>
        <a:accent3>
          <a:srgbClr val="FFFFFF"/>
        </a:accent3>
        <a:accent4>
          <a:srgbClr val="000000"/>
        </a:accent4>
        <a:accent5>
          <a:srgbClr val="F8BFAB"/>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2">
        <a:dk1>
          <a:srgbClr val="000000"/>
        </a:dk1>
        <a:lt1>
          <a:srgbClr val="FFFFFF"/>
        </a:lt1>
        <a:dk2>
          <a:srgbClr val="A3100D"/>
        </a:dk2>
        <a:lt2>
          <a:srgbClr val="D9D8BE"/>
        </a:lt2>
        <a:accent1>
          <a:srgbClr val="67686B"/>
        </a:accent1>
        <a:accent2>
          <a:srgbClr val="FFC94E"/>
        </a:accent2>
        <a:accent3>
          <a:srgbClr val="FFFFFF"/>
        </a:accent3>
        <a:accent4>
          <a:srgbClr val="000000"/>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3">
        <a:dk1>
          <a:srgbClr val="4D4E49"/>
        </a:dk1>
        <a:lt1>
          <a:srgbClr val="FFFFFF"/>
        </a:lt1>
        <a:dk2>
          <a:srgbClr val="A3100D"/>
        </a:dk2>
        <a:lt2>
          <a:srgbClr val="D9D8BE"/>
        </a:lt2>
        <a:accent1>
          <a:srgbClr val="67686B"/>
        </a:accent1>
        <a:accent2>
          <a:srgbClr val="FFC94E"/>
        </a:accent2>
        <a:accent3>
          <a:srgbClr val="FFFFFF"/>
        </a:accent3>
        <a:accent4>
          <a:srgbClr val="40413D"/>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4">
        <a:dk1>
          <a:srgbClr val="42433F"/>
        </a:dk1>
        <a:lt1>
          <a:srgbClr val="FFFFFF"/>
        </a:lt1>
        <a:dk2>
          <a:srgbClr val="A3100D"/>
        </a:dk2>
        <a:lt2>
          <a:srgbClr val="D9D8BE"/>
        </a:lt2>
        <a:accent1>
          <a:srgbClr val="67686B"/>
        </a:accent1>
        <a:accent2>
          <a:srgbClr val="FFC94E"/>
        </a:accent2>
        <a:accent3>
          <a:srgbClr val="FFFFFF"/>
        </a:accent3>
        <a:accent4>
          <a:srgbClr val="373834"/>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5">
        <a:dk1>
          <a:srgbClr val="003F5F"/>
        </a:dk1>
        <a:lt1>
          <a:srgbClr val="FFFFFF"/>
        </a:lt1>
        <a:dk2>
          <a:srgbClr val="A3100D"/>
        </a:dk2>
        <a:lt2>
          <a:srgbClr val="D9D8BE"/>
        </a:lt2>
        <a:accent1>
          <a:srgbClr val="67686B"/>
        </a:accent1>
        <a:accent2>
          <a:srgbClr val="FFC94E"/>
        </a:accent2>
        <a:accent3>
          <a:srgbClr val="FFFFFF"/>
        </a:accent3>
        <a:accent4>
          <a:srgbClr val="003450"/>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6">
        <a:dk1>
          <a:srgbClr val="003F5F"/>
        </a:dk1>
        <a:lt1>
          <a:srgbClr val="FFFFFF"/>
        </a:lt1>
        <a:dk2>
          <a:srgbClr val="A3100D"/>
        </a:dk2>
        <a:lt2>
          <a:srgbClr val="D9D8BE"/>
        </a:lt2>
        <a:accent1>
          <a:srgbClr val="67686B"/>
        </a:accent1>
        <a:accent2>
          <a:srgbClr val="F8C525"/>
        </a:accent2>
        <a:accent3>
          <a:srgbClr val="FFFFFF"/>
        </a:accent3>
        <a:accent4>
          <a:srgbClr val="003450"/>
        </a:accent4>
        <a:accent5>
          <a:srgbClr val="B8B9BA"/>
        </a:accent5>
        <a:accent6>
          <a:srgbClr val="E1B220"/>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7">
        <a:dk1>
          <a:srgbClr val="003F5F"/>
        </a:dk1>
        <a:lt1>
          <a:srgbClr val="FFFFFF"/>
        </a:lt1>
        <a:dk2>
          <a:srgbClr val="A3100D"/>
        </a:dk2>
        <a:lt2>
          <a:srgbClr val="D7D2CB"/>
        </a:lt2>
        <a:accent1>
          <a:srgbClr val="67686B"/>
        </a:accent1>
        <a:accent2>
          <a:srgbClr val="F8C525"/>
        </a:accent2>
        <a:accent3>
          <a:srgbClr val="FFFFFF"/>
        </a:accent3>
        <a:accent4>
          <a:srgbClr val="003450"/>
        </a:accent4>
        <a:accent5>
          <a:srgbClr val="B8B9BA"/>
        </a:accent5>
        <a:accent6>
          <a:srgbClr val="E1B220"/>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8">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9">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80A153"/>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0">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80A1B7"/>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1">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80A1B7"/>
        </a:hlink>
        <a:folHlink>
          <a:srgbClr val="8B8E4B"/>
        </a:folHlink>
      </a:clrScheme>
      <a:clrMap bg1="lt1" tx1="dk1" bg2="lt2" tx2="dk2" accent1="accent1" accent2="accent2" accent3="accent3" accent4="accent4" accent5="accent5" accent6="accent6" hlink="hlink" folHlink="folHlink"/>
    </a:extraClrScheme>
    <a:extraClrScheme>
      <a:clrScheme name="FICO 2010 CONFIDENTIAL 12">
        <a:dk1>
          <a:srgbClr val="003F5F"/>
        </a:dk1>
        <a:lt1>
          <a:srgbClr val="FFFFFF"/>
        </a:lt1>
        <a:dk2>
          <a:srgbClr val="A3100D"/>
        </a:dk2>
        <a:lt2>
          <a:srgbClr val="D7D2CB"/>
        </a:lt2>
        <a:accent1>
          <a:srgbClr val="4D4E53"/>
        </a:accent1>
        <a:accent2>
          <a:srgbClr val="FFC82E"/>
        </a:accent2>
        <a:accent3>
          <a:srgbClr val="FFFFFF"/>
        </a:accent3>
        <a:accent4>
          <a:srgbClr val="003450"/>
        </a:accent4>
        <a:accent5>
          <a:srgbClr val="B2B2B3"/>
        </a:accent5>
        <a:accent6>
          <a:srgbClr val="E7B529"/>
        </a:accent6>
        <a:hlink>
          <a:srgbClr val="80A1B7"/>
        </a:hlink>
        <a:folHlink>
          <a:srgbClr val="8B8E4B"/>
        </a:folHlink>
      </a:clrScheme>
      <a:clrMap bg1="lt1" tx1="dk1" bg2="lt2" tx2="dk2" accent1="accent1" accent2="accent2" accent3="accent3" accent4="accent4" accent5="accent5" accent6="accent6" hlink="hlink" folHlink="folHlink"/>
    </a:extraClrScheme>
    <a:extraClrScheme>
      <a:clrScheme name="FICO 2010 CONFIDENTIAL 13">
        <a:dk1>
          <a:srgbClr val="003F5F"/>
        </a:dk1>
        <a:lt1>
          <a:srgbClr val="FFFFFF"/>
        </a:lt1>
        <a:dk2>
          <a:srgbClr val="A3100D"/>
        </a:dk2>
        <a:lt2>
          <a:srgbClr val="D7D2CB"/>
        </a:lt2>
        <a:accent1>
          <a:srgbClr val="4D4E53"/>
        </a:accent1>
        <a:accent2>
          <a:srgbClr val="FFC82E"/>
        </a:accent2>
        <a:accent3>
          <a:srgbClr val="FFFFFF"/>
        </a:accent3>
        <a:accent4>
          <a:srgbClr val="003450"/>
        </a:accent4>
        <a:accent5>
          <a:srgbClr val="B2B2B3"/>
        </a:accent5>
        <a:accent6>
          <a:srgbClr val="E7B529"/>
        </a:accent6>
        <a:hlink>
          <a:srgbClr val="80A1B7"/>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4">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80A1B7"/>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5">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7E99AA"/>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6">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7E99AA"/>
        </a:hlink>
        <a:folHlink>
          <a:srgbClr val="8B8E4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CO" id="{DE60CD73-28ED-45FF-A994-4824B26BAE6C}" vid="{340FAE98-622C-43E4-BBB1-0CEFC170070F}"/>
    </a:ext>
  </a:extLst>
</a:theme>
</file>

<file path=ppt/theme/theme2.xml><?xml version="1.0" encoding="utf-8"?>
<a:theme xmlns:a="http://schemas.openxmlformats.org/drawingml/2006/main" name="1_FICO">
  <a:themeElements>
    <a:clrScheme name="">
      <a:dk1>
        <a:srgbClr val="003F5F"/>
      </a:dk1>
      <a:lt1>
        <a:srgbClr val="FFFFFF"/>
      </a:lt1>
      <a:dk2>
        <a:srgbClr val="A3120D"/>
      </a:dk2>
      <a:lt2>
        <a:srgbClr val="D7D2CB"/>
      </a:lt2>
      <a:accent1>
        <a:srgbClr val="616265"/>
      </a:accent1>
      <a:accent2>
        <a:srgbClr val="FFC82E"/>
      </a:accent2>
      <a:accent3>
        <a:srgbClr val="FFFFFF"/>
      </a:accent3>
      <a:accent4>
        <a:srgbClr val="003450"/>
      </a:accent4>
      <a:accent5>
        <a:srgbClr val="B7B7B8"/>
      </a:accent5>
      <a:accent6>
        <a:srgbClr val="E7B529"/>
      </a:accent6>
      <a:hlink>
        <a:srgbClr val="80A3B7"/>
      </a:hlink>
      <a:folHlink>
        <a:srgbClr val="A2AC59"/>
      </a:folHlink>
    </a:clrScheme>
    <a:fontScheme name="FICO 2010 CONFIDENTIAL">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33363" marR="0" indent="-233363" algn="l" defTabSz="914400" rtl="0" eaLnBrk="0" fontAlgn="base" latinLnBrk="0" hangingPunct="0">
          <a:lnSpc>
            <a:spcPct val="90000"/>
          </a:lnSpc>
          <a:spcBef>
            <a:spcPct val="50000"/>
          </a:spcBef>
          <a:spcAft>
            <a:spcPct val="0"/>
          </a:spcAft>
          <a:buClr>
            <a:schemeClr val="tx1"/>
          </a:buClr>
          <a:buSzTx/>
          <a:buFont typeface="Arial" pitchFamily="34" charset="0"/>
          <a:buChar char="»"/>
          <a:tabLst/>
          <a:defRPr kumimoji="0" lang="en-US" sz="26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ln>
          <a:headEnd type="none" w="med" len="med"/>
          <a:tailEnd type="none" w="med" len="med"/>
        </a:ln>
      </a:spPr>
      <a:bodyPr/>
      <a:lstStyle/>
      <a:style>
        <a:lnRef idx="3">
          <a:schemeClr val="dk1"/>
        </a:lnRef>
        <a:fillRef idx="0">
          <a:schemeClr val="dk1"/>
        </a:fillRef>
        <a:effectRef idx="2">
          <a:schemeClr val="dk1"/>
        </a:effectRef>
        <a:fontRef idx="minor">
          <a:schemeClr val="tx1"/>
        </a:fontRef>
      </a:style>
    </a:lnDef>
  </a:objectDefaults>
  <a:extraClrSchemeLst>
    <a:extraClrScheme>
      <a:clrScheme name="FICO 2010 CONFIDENTIAL 1">
        <a:dk1>
          <a:srgbClr val="000000"/>
        </a:dk1>
        <a:lt1>
          <a:srgbClr val="FFFFFF"/>
        </a:lt1>
        <a:dk2>
          <a:srgbClr val="A3100D"/>
        </a:dk2>
        <a:lt2>
          <a:srgbClr val="D9D8BE"/>
        </a:lt2>
        <a:accent1>
          <a:srgbClr val="F47B1F"/>
        </a:accent1>
        <a:accent2>
          <a:srgbClr val="FFC94E"/>
        </a:accent2>
        <a:accent3>
          <a:srgbClr val="FFFFFF"/>
        </a:accent3>
        <a:accent4>
          <a:srgbClr val="000000"/>
        </a:accent4>
        <a:accent5>
          <a:srgbClr val="F8BFAB"/>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2">
        <a:dk1>
          <a:srgbClr val="000000"/>
        </a:dk1>
        <a:lt1>
          <a:srgbClr val="FFFFFF"/>
        </a:lt1>
        <a:dk2>
          <a:srgbClr val="A3100D"/>
        </a:dk2>
        <a:lt2>
          <a:srgbClr val="D9D8BE"/>
        </a:lt2>
        <a:accent1>
          <a:srgbClr val="67686B"/>
        </a:accent1>
        <a:accent2>
          <a:srgbClr val="FFC94E"/>
        </a:accent2>
        <a:accent3>
          <a:srgbClr val="FFFFFF"/>
        </a:accent3>
        <a:accent4>
          <a:srgbClr val="000000"/>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3">
        <a:dk1>
          <a:srgbClr val="4D4E49"/>
        </a:dk1>
        <a:lt1>
          <a:srgbClr val="FFFFFF"/>
        </a:lt1>
        <a:dk2>
          <a:srgbClr val="A3100D"/>
        </a:dk2>
        <a:lt2>
          <a:srgbClr val="D9D8BE"/>
        </a:lt2>
        <a:accent1>
          <a:srgbClr val="67686B"/>
        </a:accent1>
        <a:accent2>
          <a:srgbClr val="FFC94E"/>
        </a:accent2>
        <a:accent3>
          <a:srgbClr val="FFFFFF"/>
        </a:accent3>
        <a:accent4>
          <a:srgbClr val="40413D"/>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4">
        <a:dk1>
          <a:srgbClr val="42433F"/>
        </a:dk1>
        <a:lt1>
          <a:srgbClr val="FFFFFF"/>
        </a:lt1>
        <a:dk2>
          <a:srgbClr val="A3100D"/>
        </a:dk2>
        <a:lt2>
          <a:srgbClr val="D9D8BE"/>
        </a:lt2>
        <a:accent1>
          <a:srgbClr val="67686B"/>
        </a:accent1>
        <a:accent2>
          <a:srgbClr val="FFC94E"/>
        </a:accent2>
        <a:accent3>
          <a:srgbClr val="FFFFFF"/>
        </a:accent3>
        <a:accent4>
          <a:srgbClr val="373834"/>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5">
        <a:dk1>
          <a:srgbClr val="003F5F"/>
        </a:dk1>
        <a:lt1>
          <a:srgbClr val="FFFFFF"/>
        </a:lt1>
        <a:dk2>
          <a:srgbClr val="A3100D"/>
        </a:dk2>
        <a:lt2>
          <a:srgbClr val="D9D8BE"/>
        </a:lt2>
        <a:accent1>
          <a:srgbClr val="67686B"/>
        </a:accent1>
        <a:accent2>
          <a:srgbClr val="FFC94E"/>
        </a:accent2>
        <a:accent3>
          <a:srgbClr val="FFFFFF"/>
        </a:accent3>
        <a:accent4>
          <a:srgbClr val="003450"/>
        </a:accent4>
        <a:accent5>
          <a:srgbClr val="B8B9BA"/>
        </a:accent5>
        <a:accent6>
          <a:srgbClr val="E7B646"/>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6">
        <a:dk1>
          <a:srgbClr val="003F5F"/>
        </a:dk1>
        <a:lt1>
          <a:srgbClr val="FFFFFF"/>
        </a:lt1>
        <a:dk2>
          <a:srgbClr val="A3100D"/>
        </a:dk2>
        <a:lt2>
          <a:srgbClr val="D9D8BE"/>
        </a:lt2>
        <a:accent1>
          <a:srgbClr val="67686B"/>
        </a:accent1>
        <a:accent2>
          <a:srgbClr val="F8C525"/>
        </a:accent2>
        <a:accent3>
          <a:srgbClr val="FFFFFF"/>
        </a:accent3>
        <a:accent4>
          <a:srgbClr val="003450"/>
        </a:accent4>
        <a:accent5>
          <a:srgbClr val="B8B9BA"/>
        </a:accent5>
        <a:accent6>
          <a:srgbClr val="E1B220"/>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7">
        <a:dk1>
          <a:srgbClr val="003F5F"/>
        </a:dk1>
        <a:lt1>
          <a:srgbClr val="FFFFFF"/>
        </a:lt1>
        <a:dk2>
          <a:srgbClr val="A3100D"/>
        </a:dk2>
        <a:lt2>
          <a:srgbClr val="D7D2CB"/>
        </a:lt2>
        <a:accent1>
          <a:srgbClr val="67686B"/>
        </a:accent1>
        <a:accent2>
          <a:srgbClr val="F8C525"/>
        </a:accent2>
        <a:accent3>
          <a:srgbClr val="FFFFFF"/>
        </a:accent3>
        <a:accent4>
          <a:srgbClr val="003450"/>
        </a:accent4>
        <a:accent5>
          <a:srgbClr val="B8B9BA"/>
        </a:accent5>
        <a:accent6>
          <a:srgbClr val="E1B220"/>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8">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507AA8"/>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9">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80A153"/>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0">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80A1B7"/>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1">
        <a:dk1>
          <a:srgbClr val="003F5F"/>
        </a:dk1>
        <a:lt1>
          <a:srgbClr val="FFFFFF"/>
        </a:lt1>
        <a:dk2>
          <a:srgbClr val="A3100D"/>
        </a:dk2>
        <a:lt2>
          <a:srgbClr val="D7D2CB"/>
        </a:lt2>
        <a:accent1>
          <a:srgbClr val="67686B"/>
        </a:accent1>
        <a:accent2>
          <a:srgbClr val="FFC82E"/>
        </a:accent2>
        <a:accent3>
          <a:srgbClr val="FFFFFF"/>
        </a:accent3>
        <a:accent4>
          <a:srgbClr val="003450"/>
        </a:accent4>
        <a:accent5>
          <a:srgbClr val="B8B9BA"/>
        </a:accent5>
        <a:accent6>
          <a:srgbClr val="E7B529"/>
        </a:accent6>
        <a:hlink>
          <a:srgbClr val="80A1B7"/>
        </a:hlink>
        <a:folHlink>
          <a:srgbClr val="8B8E4B"/>
        </a:folHlink>
      </a:clrScheme>
      <a:clrMap bg1="lt1" tx1="dk1" bg2="lt2" tx2="dk2" accent1="accent1" accent2="accent2" accent3="accent3" accent4="accent4" accent5="accent5" accent6="accent6" hlink="hlink" folHlink="folHlink"/>
    </a:extraClrScheme>
    <a:extraClrScheme>
      <a:clrScheme name="FICO 2010 CONFIDENTIAL 12">
        <a:dk1>
          <a:srgbClr val="003F5F"/>
        </a:dk1>
        <a:lt1>
          <a:srgbClr val="FFFFFF"/>
        </a:lt1>
        <a:dk2>
          <a:srgbClr val="A3100D"/>
        </a:dk2>
        <a:lt2>
          <a:srgbClr val="D7D2CB"/>
        </a:lt2>
        <a:accent1>
          <a:srgbClr val="4D4E53"/>
        </a:accent1>
        <a:accent2>
          <a:srgbClr val="FFC82E"/>
        </a:accent2>
        <a:accent3>
          <a:srgbClr val="FFFFFF"/>
        </a:accent3>
        <a:accent4>
          <a:srgbClr val="003450"/>
        </a:accent4>
        <a:accent5>
          <a:srgbClr val="B2B2B3"/>
        </a:accent5>
        <a:accent6>
          <a:srgbClr val="E7B529"/>
        </a:accent6>
        <a:hlink>
          <a:srgbClr val="80A1B7"/>
        </a:hlink>
        <a:folHlink>
          <a:srgbClr val="8B8E4B"/>
        </a:folHlink>
      </a:clrScheme>
      <a:clrMap bg1="lt1" tx1="dk1" bg2="lt2" tx2="dk2" accent1="accent1" accent2="accent2" accent3="accent3" accent4="accent4" accent5="accent5" accent6="accent6" hlink="hlink" folHlink="folHlink"/>
    </a:extraClrScheme>
    <a:extraClrScheme>
      <a:clrScheme name="FICO 2010 CONFIDENTIAL 13">
        <a:dk1>
          <a:srgbClr val="003F5F"/>
        </a:dk1>
        <a:lt1>
          <a:srgbClr val="FFFFFF"/>
        </a:lt1>
        <a:dk2>
          <a:srgbClr val="A3100D"/>
        </a:dk2>
        <a:lt2>
          <a:srgbClr val="D7D2CB"/>
        </a:lt2>
        <a:accent1>
          <a:srgbClr val="4D4E53"/>
        </a:accent1>
        <a:accent2>
          <a:srgbClr val="FFC82E"/>
        </a:accent2>
        <a:accent3>
          <a:srgbClr val="FFFFFF"/>
        </a:accent3>
        <a:accent4>
          <a:srgbClr val="003450"/>
        </a:accent4>
        <a:accent5>
          <a:srgbClr val="B2B2B3"/>
        </a:accent5>
        <a:accent6>
          <a:srgbClr val="E7B529"/>
        </a:accent6>
        <a:hlink>
          <a:srgbClr val="80A1B7"/>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4">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80A1B7"/>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5">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7E99AA"/>
        </a:hlink>
        <a:folHlink>
          <a:srgbClr val="A2AC59"/>
        </a:folHlink>
      </a:clrScheme>
      <a:clrMap bg1="lt1" tx1="dk1" bg2="lt2" tx2="dk2" accent1="accent1" accent2="accent2" accent3="accent3" accent4="accent4" accent5="accent5" accent6="accent6" hlink="hlink" folHlink="folHlink"/>
    </a:extraClrScheme>
    <a:extraClrScheme>
      <a:clrScheme name="FICO 2010 CONFIDENTIAL 16">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7E99AA"/>
        </a:hlink>
        <a:folHlink>
          <a:srgbClr val="8B8E4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CO" id="{DE60CD73-28ED-45FF-A994-4824B26BAE6C}" vid="{340FAE98-622C-43E4-BBB1-0CEFC170070F}"/>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80A3B7"/>
    </a:hlink>
    <a:folHlink>
      <a:srgbClr val="A2AC59"/>
    </a:folHlink>
  </a:clrScheme>
</a:themeOverride>
</file>

<file path=ppt/theme/themeOverride2.xml><?xml version="1.0" encoding="utf-8"?>
<a:themeOverride xmlns:a="http://schemas.openxmlformats.org/drawingml/2006/main">
  <a:clrScheme name="">
    <a:dk1>
      <a:srgbClr val="003F5F"/>
    </a:dk1>
    <a:lt1>
      <a:srgbClr val="FFFFFF"/>
    </a:lt1>
    <a:dk2>
      <a:srgbClr val="A3100D"/>
    </a:dk2>
    <a:lt2>
      <a:srgbClr val="D7D2CB"/>
    </a:lt2>
    <a:accent1>
      <a:srgbClr val="616265"/>
    </a:accent1>
    <a:accent2>
      <a:srgbClr val="FFC82E"/>
    </a:accent2>
    <a:accent3>
      <a:srgbClr val="FFFFFF"/>
    </a:accent3>
    <a:accent4>
      <a:srgbClr val="003450"/>
    </a:accent4>
    <a:accent5>
      <a:srgbClr val="B7B7B8"/>
    </a:accent5>
    <a:accent6>
      <a:srgbClr val="E7B529"/>
    </a:accent6>
    <a:hlink>
      <a:srgbClr val="80A3B7"/>
    </a:hlink>
    <a:folHlink>
      <a:srgbClr val="A2AC59"/>
    </a:folHlink>
  </a:clrScheme>
</a:themeOverride>
</file>

<file path=docProps/app.xml><?xml version="1.0" encoding="utf-8"?>
<Properties xmlns="http://schemas.openxmlformats.org/officeDocument/2006/extended-properties" xmlns:vt="http://schemas.openxmlformats.org/officeDocument/2006/docPropsVTypes">
  <TotalTime>78</TotalTime>
  <Words>3741</Words>
  <Application>Microsoft Office PowerPoint</Application>
  <PresentationFormat>宽屏</PresentationFormat>
  <Paragraphs>705</Paragraphs>
  <Slides>31</Slides>
  <Notes>9</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4" baseType="lpstr">
      <vt:lpstr>等线</vt:lpstr>
      <vt:lpstr>仿宋</vt:lpstr>
      <vt:lpstr>楷体</vt:lpstr>
      <vt:lpstr>微软雅黑</vt:lpstr>
      <vt:lpstr>Arial</vt:lpstr>
      <vt:lpstr>Arial Narrow</vt:lpstr>
      <vt:lpstr>Bodoni MT</vt:lpstr>
      <vt:lpstr>Calibri</vt:lpstr>
      <vt:lpstr>Courier New</vt:lpstr>
      <vt:lpstr>Wingdings</vt:lpstr>
      <vt:lpstr>FICO</vt:lpstr>
      <vt:lpstr>1_FICO</vt:lpstr>
      <vt:lpstr>Worksheet</vt:lpstr>
      <vt:lpstr>360度全方位欺诈风险扫描 确保模型和规则的高覆盖度、高侦测率</vt:lpstr>
      <vt:lpstr>12大步骤的严谨模型设计 全面前沿开发流程确保模型质量</vt:lpstr>
      <vt:lpstr>决策优化引擎运行机制：规则边际价值法RMV</vt:lpstr>
      <vt:lpstr>申请反欺诈策略设计思想</vt:lpstr>
      <vt:lpstr>建设反欺诈运维持续改进闭环系统</vt:lpstr>
      <vt:lpstr>什么是全面成本管理？ 全面成本管理是当前国内外反欺诈策略模式最佳实践</vt:lpstr>
      <vt:lpstr>为浦发度身定制的申请端反欺诈策略架构</vt:lpstr>
      <vt:lpstr>定性定量分析相结合，运用治愈率分析技术 建立基于账户表现的第一方欺诈业务量化标准</vt:lpstr>
      <vt:lpstr>反欺诈业务流程漏斗分析 反欺诈环节处理进件占比64.7%，人工处理比例为36.8%</vt:lpstr>
      <vt:lpstr>欺诈类型统计分析 前后端虚假信息欺诈占比高达97%，应重点防范</vt:lpstr>
      <vt:lpstr>运用前沿风险聚类技术，实现对欺诈风险的系统化归类为欺诈管理提供更丰富的数据洞见和决策依据</vt:lpstr>
      <vt:lpstr>PowerPoint 演示文稿</vt:lpstr>
      <vt:lpstr>基于触发率、命中率和动态变化关联度 建立完善三维规则动态评估体系</vt:lpstr>
      <vt:lpstr>根据动态评估体系对规则进行系统分类 制定具体细化的上下线标准和管理方法</vt:lpstr>
      <vt:lpstr>对规则效果的时间趋势进行深度分析 建立可视化的动态监控报表体系</vt:lpstr>
      <vt:lpstr>PowerPoint 演示文稿</vt:lpstr>
      <vt:lpstr>基于全面成本管理架构开发决策优化引擎 前沿逐步迭代优化方法完美解决规则冗余</vt:lpstr>
      <vt:lpstr>决策优化引擎基于2016年2月生产数据实测 精准识别冗余，算法高效堪称“去冗神器”</vt:lpstr>
      <vt:lpstr>运用决策空间分析法，结合多项运营约束条件，定位可行决策域，制定最佳决策方案</vt:lpstr>
      <vt:lpstr>前沿量化技术与本土业务经验相结合 为浦发首次建立基于风险测度的反欺诈策略细分体系</vt:lpstr>
      <vt:lpstr>基于决策模拟引擎，成功开发可落地强风险策略 自动策略每月价值高达238万</vt:lpstr>
      <vt:lpstr>PowerPoint 演示文稿</vt:lpstr>
      <vt:lpstr>决策优化引擎运行机制：规则边际价值法RMV</vt:lpstr>
      <vt:lpstr>RMV逐步迭代优化法实例展示</vt:lpstr>
      <vt:lpstr>决策优化模拟引擎三大升级 大幅度扩充应用模式功能、实现高可用性</vt:lpstr>
      <vt:lpstr>基于新的策略细分规则去冗余</vt:lpstr>
      <vt:lpstr>PowerPoint 演示文稿</vt:lpstr>
      <vt:lpstr>逆向定价法：第三方数据价值评估方法论</vt:lpstr>
      <vt:lpstr>欺诈业务层面第三方数据逆向定价价格计算实例</vt:lpstr>
      <vt:lpstr>PowerPoint 演示文稿</vt:lpstr>
      <vt:lpstr>下一阶段成果展望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360度全方位欺诈风险扫描 确保模型和规则的高覆盖度、高侦测率</dc:title>
  <dc:creator>Miner Data</dc:creator>
  <cp:lastModifiedBy>Miner Data</cp:lastModifiedBy>
  <cp:revision>6</cp:revision>
  <dcterms:created xsi:type="dcterms:W3CDTF">2020-08-18T01:05:44Z</dcterms:created>
  <dcterms:modified xsi:type="dcterms:W3CDTF">2020-08-22T12:52:30Z</dcterms:modified>
</cp:coreProperties>
</file>