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9" r:id="rId3"/>
    <p:sldId id="257" r:id="rId4"/>
    <p:sldId id="258" r:id="rId5"/>
    <p:sldId id="265" r:id="rId6"/>
    <p:sldId id="264" r:id="rId7"/>
    <p:sldId id="261" r:id="rId8"/>
    <p:sldId id="262" r:id="rId9"/>
    <p:sldId id="263" r:id="rId10"/>
    <p:sldId id="260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909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770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3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935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676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22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85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02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816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064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574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bg1">
                <a:lumMod val="85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8347-1A31-684F-8325-FAEA610BE6D9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EE4F-695C-2F47-98D1-EF5D478F3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38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22B27CF-1EAD-364E-9099-476092F00BEC}"/>
              </a:ext>
            </a:extLst>
          </p:cNvPr>
          <p:cNvSpPr txBox="1"/>
          <p:nvPr/>
        </p:nvSpPr>
        <p:spPr>
          <a:xfrm>
            <a:off x="3784311" y="2598003"/>
            <a:ext cx="4623382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8800" b="1" u="sng" dirty="0">
                <a:latin typeface="+mj-lt"/>
                <a:ea typeface="+mj-ea"/>
              </a:rPr>
              <a:t>GEMMINI</a:t>
            </a:r>
            <a:endParaRPr kumimoji="1" lang="zh-TW" altLang="en-US" b="1" u="sng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28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51068BC-66D2-9449-A826-0492F2B8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68612"/>
              </p:ext>
            </p:extLst>
          </p:nvPr>
        </p:nvGraphicFramePr>
        <p:xfrm>
          <a:off x="0" y="3200400"/>
          <a:ext cx="1219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925">
                  <a:extLst>
                    <a:ext uri="{9D8B030D-6E8A-4147-A177-3AD203B41FA5}">
                      <a16:colId xmlns:a16="http://schemas.microsoft.com/office/drawing/2014/main" val="1639682892"/>
                    </a:ext>
                  </a:extLst>
                </a:gridCol>
                <a:gridCol w="1018358">
                  <a:extLst>
                    <a:ext uri="{9D8B030D-6E8A-4147-A177-3AD203B41FA5}">
                      <a16:colId xmlns:a16="http://schemas.microsoft.com/office/drawing/2014/main" val="2571616102"/>
                    </a:ext>
                  </a:extLst>
                </a:gridCol>
                <a:gridCol w="1852844">
                  <a:extLst>
                    <a:ext uri="{9D8B030D-6E8A-4147-A177-3AD203B41FA5}">
                      <a16:colId xmlns:a16="http://schemas.microsoft.com/office/drawing/2014/main" val="2454802058"/>
                    </a:ext>
                  </a:extLst>
                </a:gridCol>
                <a:gridCol w="2758052">
                  <a:extLst>
                    <a:ext uri="{9D8B030D-6E8A-4147-A177-3AD203B41FA5}">
                      <a16:colId xmlns:a16="http://schemas.microsoft.com/office/drawing/2014/main" val="2252420175"/>
                    </a:ext>
                  </a:extLst>
                </a:gridCol>
                <a:gridCol w="2772195">
                  <a:extLst>
                    <a:ext uri="{9D8B030D-6E8A-4147-A177-3AD203B41FA5}">
                      <a16:colId xmlns:a16="http://schemas.microsoft.com/office/drawing/2014/main" val="1380354589"/>
                    </a:ext>
                  </a:extLst>
                </a:gridCol>
                <a:gridCol w="2814626">
                  <a:extLst>
                    <a:ext uri="{9D8B030D-6E8A-4147-A177-3AD203B41FA5}">
                      <a16:colId xmlns:a16="http://schemas.microsoft.com/office/drawing/2014/main" val="2071082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t1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t2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t3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t4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>
                          <a:latin typeface="+mn-lt"/>
                        </a:rPr>
                        <a:t>t5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1297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+mn-ea"/>
                        </a:rPr>
                        <a:t>a</a:t>
                      </a:r>
                      <a:r>
                        <a:rPr lang="en-US" altLang="zh-TW" sz="1800" baseline="-25000" dirty="0">
                          <a:latin typeface="+mn-lt"/>
                          <a:ea typeface="+mn-ea"/>
                        </a:rPr>
                        <a:t>0,0</a:t>
                      </a:r>
                      <a:r>
                        <a:rPr lang="en-US" altLang="zh-TW" sz="1800" baseline="0" dirty="0">
                          <a:latin typeface="+mn-lt"/>
                          <a:ea typeface="+mn-ea"/>
                        </a:rPr>
                        <a:t>*b</a:t>
                      </a:r>
                      <a:r>
                        <a:rPr lang="en-US" altLang="zh-TW" sz="1800" baseline="-25000" dirty="0">
                          <a:latin typeface="+mn-lt"/>
                          <a:ea typeface="+mn-ea"/>
                        </a:rPr>
                        <a:t>0,0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2,0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+mn-ea"/>
                        </a:rPr>
                        <a:t>-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5043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+mn-ea"/>
                        </a:rPr>
                        <a:t>-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921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1434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+mn-ea"/>
                        </a:rPr>
                        <a:t>-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6453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156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459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63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PE8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284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</a:rPr>
                        <a:t>PE9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*b</a:t>
                      </a:r>
                      <a:r>
                        <a:rPr kumimoji="0" lang="en-US" altLang="zh-TW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2299"/>
                  </a:ext>
                </a:extLst>
              </a:tr>
            </a:tbl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0E184718-3C37-9749-A4CB-7984F98AC075}"/>
              </a:ext>
            </a:extLst>
          </p:cNvPr>
          <p:cNvGrpSpPr/>
          <p:nvPr/>
        </p:nvGrpSpPr>
        <p:grpSpPr>
          <a:xfrm>
            <a:off x="3868753" y="25385"/>
            <a:ext cx="4054928" cy="3175015"/>
            <a:chOff x="2890295" y="908957"/>
            <a:chExt cx="6019800" cy="471351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78D61D5-4F92-C343-9BFA-BB2B5845A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13" t="-514" r="8141" b="1542"/>
            <a:stretch/>
          </p:blipFill>
          <p:spPr>
            <a:xfrm>
              <a:off x="2890295" y="908957"/>
              <a:ext cx="6019800" cy="471351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0BB6400-5AB5-E74E-B55C-446CC37D5E1F}"/>
                </a:ext>
              </a:extLst>
            </p:cNvPr>
            <p:cNvSpPr txBox="1"/>
            <p:nvPr/>
          </p:nvSpPr>
          <p:spPr>
            <a:xfrm>
              <a:off x="6281057" y="289638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PE1</a:t>
              </a:r>
              <a:endParaRPr kumimoji="1"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422DD18-1B39-F84A-A18A-8C01E21E1306}"/>
                </a:ext>
              </a:extLst>
            </p:cNvPr>
            <p:cNvSpPr txBox="1"/>
            <p:nvPr/>
          </p:nvSpPr>
          <p:spPr>
            <a:xfrm>
              <a:off x="7195457" y="289638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PE2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FF9278C-0D7F-F441-A9D4-8F637870D1EF}"/>
                </a:ext>
              </a:extLst>
            </p:cNvPr>
            <p:cNvSpPr txBox="1"/>
            <p:nvPr/>
          </p:nvSpPr>
          <p:spPr>
            <a:xfrm>
              <a:off x="8109857" y="289638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PE3</a:t>
              </a:r>
              <a:endParaRPr kumimoji="1"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44180BD-4358-534A-B8F0-0E4508E68955}"/>
                </a:ext>
              </a:extLst>
            </p:cNvPr>
            <p:cNvSpPr txBox="1"/>
            <p:nvPr/>
          </p:nvSpPr>
          <p:spPr>
            <a:xfrm>
              <a:off x="6281057" y="3930525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PE4</a:t>
              </a:r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76B1DE-7807-2245-9C04-961A7BB26C26}"/>
                </a:ext>
              </a:extLst>
            </p:cNvPr>
            <p:cNvSpPr txBox="1"/>
            <p:nvPr/>
          </p:nvSpPr>
          <p:spPr>
            <a:xfrm>
              <a:off x="7195457" y="3930525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PE5</a:t>
              </a:r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BD1AFB1-5A9D-BC4B-BF71-CE364124ADF3}"/>
                </a:ext>
              </a:extLst>
            </p:cNvPr>
            <p:cNvSpPr txBox="1"/>
            <p:nvPr/>
          </p:nvSpPr>
          <p:spPr>
            <a:xfrm>
              <a:off x="8108975" y="3930525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PE6</a:t>
              </a:r>
              <a:endParaRPr kumimoji="1"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17699D2-EF7A-D641-AECF-2C6CC0D6E983}"/>
                </a:ext>
              </a:extLst>
            </p:cNvPr>
            <p:cNvSpPr txBox="1"/>
            <p:nvPr/>
          </p:nvSpPr>
          <p:spPr>
            <a:xfrm>
              <a:off x="6281057" y="496466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PE7</a:t>
              </a:r>
              <a:endParaRPr kumimoji="1"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79A640C-77AB-6044-9189-9A3F43B0DF4B}"/>
                </a:ext>
              </a:extLst>
            </p:cNvPr>
            <p:cNvSpPr txBox="1"/>
            <p:nvPr/>
          </p:nvSpPr>
          <p:spPr>
            <a:xfrm>
              <a:off x="7195457" y="496466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PE8</a:t>
              </a:r>
              <a:endParaRPr kumimoji="1"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90500E2-2E46-0243-AF21-A1322645EA22}"/>
                </a:ext>
              </a:extLst>
            </p:cNvPr>
            <p:cNvSpPr txBox="1"/>
            <p:nvPr/>
          </p:nvSpPr>
          <p:spPr>
            <a:xfrm>
              <a:off x="8108975" y="496466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PE9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95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6EA1DE8-090B-2A40-840E-28E3DA74950A}"/>
              </a:ext>
            </a:extLst>
          </p:cNvPr>
          <p:cNvGrpSpPr/>
          <p:nvPr/>
        </p:nvGrpSpPr>
        <p:grpSpPr>
          <a:xfrm>
            <a:off x="1166152" y="1394279"/>
            <a:ext cx="9859696" cy="4635500"/>
            <a:chOff x="605104" y="1111250"/>
            <a:chExt cx="9859696" cy="463550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4E0960B-C670-684D-AD5A-C39414656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104" y="1111250"/>
              <a:ext cx="5280439" cy="4635500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97CD7CB-668F-C441-A7E8-BC9E2B926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9600" y="1111250"/>
              <a:ext cx="4775200" cy="4635500"/>
            </a:xfrm>
            <a:prstGeom prst="rect">
              <a:avLst/>
            </a:prstGeom>
          </p:spPr>
        </p:pic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29B995-F437-8244-A0E6-D2D693408216}"/>
              </a:ext>
            </a:extLst>
          </p:cNvPr>
          <p:cNvSpPr txBox="1"/>
          <p:nvPr/>
        </p:nvSpPr>
        <p:spPr>
          <a:xfrm>
            <a:off x="7342278" y="774246"/>
            <a:ext cx="235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weight stationary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0160CE-F20C-C34A-86CB-97AC38A32E85}"/>
              </a:ext>
            </a:extLst>
          </p:cNvPr>
          <p:cNvSpPr/>
          <p:nvPr/>
        </p:nvSpPr>
        <p:spPr>
          <a:xfrm>
            <a:off x="2490424" y="774246"/>
            <a:ext cx="2359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output stationary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3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D7AFFA6-67B5-4F43-AD92-8BE1BEC9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927100"/>
            <a:ext cx="9740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A103B39-E603-364D-A1A9-C14BDD7B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29" y="3076040"/>
            <a:ext cx="12225454" cy="2514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E8FFA7-7435-1743-B319-C04037B2359A}"/>
              </a:ext>
            </a:extLst>
          </p:cNvPr>
          <p:cNvSpPr/>
          <p:nvPr/>
        </p:nvSpPr>
        <p:spPr>
          <a:xfrm>
            <a:off x="3206618" y="1267360"/>
            <a:ext cx="57787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8000" u="sng" dirty="0">
                <a:latin typeface="NimbusRomNo9L"/>
              </a:rPr>
              <a:t>Performance</a:t>
            </a:r>
            <a:r>
              <a:rPr lang="en" altLang="zh-TW" sz="8000" dirty="0">
                <a:latin typeface="NimbusRomNo9L"/>
              </a:rPr>
              <a:t> </a:t>
            </a:r>
            <a:endParaRPr lang="en" altLang="zh-TW" sz="8000" dirty="0"/>
          </a:p>
        </p:txBody>
      </p:sp>
    </p:spTree>
    <p:extLst>
      <p:ext uri="{BB962C8B-B14F-4D97-AF65-F5344CB8AC3E}">
        <p14:creationId xmlns:p14="http://schemas.microsoft.com/office/powerpoint/2010/main" val="34297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C5BC48-96EB-B445-806E-B966FB83B034}"/>
              </a:ext>
            </a:extLst>
          </p:cNvPr>
          <p:cNvSpPr txBox="1"/>
          <p:nvPr/>
        </p:nvSpPr>
        <p:spPr>
          <a:xfrm>
            <a:off x="1184335" y="1490008"/>
            <a:ext cx="98233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8000" u="sng" dirty="0"/>
              <a:t>GEMMINI GENERATOR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55C63-F629-0C49-8C40-FBB1C8C4FD84}"/>
              </a:ext>
            </a:extLst>
          </p:cNvPr>
          <p:cNvSpPr txBox="1"/>
          <p:nvPr/>
        </p:nvSpPr>
        <p:spPr>
          <a:xfrm>
            <a:off x="2879606" y="391962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/>
              <a:t>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A36320-492E-3247-8A48-6D1CEC4DC1B9}"/>
              </a:ext>
            </a:extLst>
          </p:cNvPr>
          <p:cNvSpPr txBox="1"/>
          <p:nvPr/>
        </p:nvSpPr>
        <p:spPr>
          <a:xfrm>
            <a:off x="3189577" y="462118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2E73B0-0454-2F4E-9C89-33073EC14202}"/>
              </a:ext>
            </a:extLst>
          </p:cNvPr>
          <p:cNvSpPr txBox="1"/>
          <p:nvPr/>
        </p:nvSpPr>
        <p:spPr>
          <a:xfrm>
            <a:off x="3616642" y="3429000"/>
            <a:ext cx="3478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dirty="0"/>
              <a:t>Rocket Chip SoC generator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RISK-V</a:t>
            </a:r>
          </a:p>
          <a:p>
            <a:endParaRPr kumimoji="1" lang="en-US" altLang="zh-TW" sz="2400" dirty="0"/>
          </a:p>
          <a:p>
            <a:r>
              <a:rPr lang="en" altLang="zh-TW" sz="2400" dirty="0"/>
              <a:t>Chisel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8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AB5C515-B9F0-BE4C-AFFB-01DAF209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64" y="1670660"/>
            <a:ext cx="8696269" cy="493478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B8553B7-5D42-B04F-B04F-287E7560899B}"/>
              </a:ext>
            </a:extLst>
          </p:cNvPr>
          <p:cNvSpPr txBox="1"/>
          <p:nvPr/>
        </p:nvSpPr>
        <p:spPr>
          <a:xfrm>
            <a:off x="3309563" y="165467"/>
            <a:ext cx="5572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8000" u="sng" dirty="0"/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179835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566094-FDF9-E44D-89E3-C7A1B89BA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" t="7759" r="5580" b="565"/>
          <a:stretch/>
        </p:blipFill>
        <p:spPr>
          <a:xfrm>
            <a:off x="1009650" y="638515"/>
            <a:ext cx="10172700" cy="45577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BEF858-26ED-CB44-A5D6-6969D4B346B4}"/>
              </a:ext>
            </a:extLst>
          </p:cNvPr>
          <p:cNvSpPr/>
          <p:nvPr/>
        </p:nvSpPr>
        <p:spPr>
          <a:xfrm>
            <a:off x="4885573" y="5838486"/>
            <a:ext cx="2420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" altLang="zh-TW" sz="3200" spc="600" dirty="0">
                <a:latin typeface="+mj-lt"/>
              </a:rPr>
              <a:t>C=A∗B+D </a:t>
            </a:r>
          </a:p>
        </p:txBody>
      </p:sp>
    </p:spTree>
    <p:extLst>
      <p:ext uri="{BB962C8B-B14F-4D97-AF65-F5344CB8AC3E}">
        <p14:creationId xmlns:p14="http://schemas.microsoft.com/office/powerpoint/2010/main" val="184195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80FD32-819E-3740-9613-EB71460BF9F8}"/>
              </a:ext>
            </a:extLst>
          </p:cNvPr>
          <p:cNvSpPr txBox="1"/>
          <p:nvPr/>
        </p:nvSpPr>
        <p:spPr>
          <a:xfrm>
            <a:off x="3318412" y="3823317"/>
            <a:ext cx="5555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sz="2400" dirty="0"/>
              <a:t>general matrix multiplications (GEMM)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sz="2400" dirty="0"/>
              <a:t>convolutions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31B72F-33D4-FF43-B892-EF543BE97794}"/>
              </a:ext>
            </a:extLst>
          </p:cNvPr>
          <p:cNvSpPr txBox="1"/>
          <p:nvPr/>
        </p:nvSpPr>
        <p:spPr>
          <a:xfrm>
            <a:off x="3009929" y="2105561"/>
            <a:ext cx="6172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u="sng" dirty="0"/>
              <a:t>systolic</a:t>
            </a:r>
            <a:r>
              <a:rPr lang="en" altLang="zh-TW" sz="8000" u="sng" dirty="0"/>
              <a:t> arrays </a:t>
            </a:r>
          </a:p>
        </p:txBody>
      </p:sp>
    </p:spTree>
    <p:extLst>
      <p:ext uri="{BB962C8B-B14F-4D97-AF65-F5344CB8AC3E}">
        <p14:creationId xmlns:p14="http://schemas.microsoft.com/office/powerpoint/2010/main" val="23002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52CC0B-81F6-2045-9336-9D4AC5EDAE12}"/>
              </a:ext>
            </a:extLst>
          </p:cNvPr>
          <p:cNvSpPr txBox="1"/>
          <p:nvPr/>
        </p:nvSpPr>
        <p:spPr>
          <a:xfrm>
            <a:off x="2384374" y="2105561"/>
            <a:ext cx="7423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8000" u="sng" dirty="0"/>
              <a:t>weight stationary</a:t>
            </a:r>
            <a:endParaRPr kumimoji="1" lang="zh-TW" altLang="en-US" sz="8000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FE8593-3B0D-A54F-BE9A-C10828463D85}"/>
              </a:ext>
            </a:extLst>
          </p:cNvPr>
          <p:cNvSpPr/>
          <p:nvPr/>
        </p:nvSpPr>
        <p:spPr>
          <a:xfrm>
            <a:off x="2424609" y="3853543"/>
            <a:ext cx="734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latin typeface="AdvAGaramond"/>
              </a:rPr>
              <a:t>minimizing the energy consumption of accessing weights </a:t>
            </a:r>
            <a:endParaRPr lang="en" altLang="zh-TW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331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576B08-A36B-0E48-99FF-4A50D7AE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85" y="0"/>
            <a:ext cx="561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8E93DA-68AF-9246-896A-86F84F83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13" y="0"/>
            <a:ext cx="5630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E43F05B-30FB-A94F-BDC6-7BBBE7648707}"/>
              </a:ext>
            </a:extLst>
          </p:cNvPr>
          <p:cNvSpPr txBox="1"/>
          <p:nvPr/>
        </p:nvSpPr>
        <p:spPr>
          <a:xfrm>
            <a:off x="2375109" y="2105561"/>
            <a:ext cx="7441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8000" u="sng" dirty="0"/>
              <a:t>output stationary</a:t>
            </a:r>
            <a:endParaRPr kumimoji="1" lang="zh-TW" altLang="en-US" sz="8000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CDD314-FD3C-CB4E-8515-74404BD32A00}"/>
              </a:ext>
            </a:extLst>
          </p:cNvPr>
          <p:cNvSpPr/>
          <p:nvPr/>
        </p:nvSpPr>
        <p:spPr>
          <a:xfrm>
            <a:off x="2671439" y="3853543"/>
            <a:ext cx="6849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latin typeface="AdvAGaramond"/>
              </a:rPr>
              <a:t>minimizing energy consumption of </a:t>
            </a:r>
            <a:r>
              <a:rPr lang="en" altLang="zh-TW" sz="2400" dirty="0" err="1">
                <a:latin typeface="AdvAGaramond"/>
              </a:rPr>
              <a:t>psum</a:t>
            </a:r>
            <a:r>
              <a:rPr lang="en" altLang="zh-TW" sz="2400" dirty="0">
                <a:latin typeface="AdvAGaramond"/>
              </a:rPr>
              <a:t> movement </a:t>
            </a:r>
            <a:endParaRPr lang="en" altLang="zh-TW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20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211</Words>
  <Application>Microsoft Macintosh PowerPoint</Application>
  <PresentationFormat>寬螢幕</PresentationFormat>
  <Paragraphs>70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AdvAGaramond</vt:lpstr>
      <vt:lpstr>NimbusRomNo9L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政勳 葉</dc:creator>
  <cp:lastModifiedBy>政勳 葉</cp:lastModifiedBy>
  <cp:revision>19</cp:revision>
  <dcterms:created xsi:type="dcterms:W3CDTF">2020-11-19T13:57:36Z</dcterms:created>
  <dcterms:modified xsi:type="dcterms:W3CDTF">2020-11-23T07:11:45Z</dcterms:modified>
</cp:coreProperties>
</file>