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4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92312-76D3-494F-BBB0-FE9FFB0D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1A38F8-22BB-4848-94C3-11C2B614D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2DEE8-246E-454D-A49E-34B4A492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8623C-4F24-4AF5-B793-FF113E0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02031-D9BC-4351-8D0E-6192BC8C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05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B76DE-4797-4197-B8AF-DD0A9B85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3A64F4-A12D-4F04-8E0D-A090983C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36E50-E40D-4A6A-96A1-274AF87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6E85F-8475-4F35-A12F-146B2AC6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96A69-2928-48AD-867B-38B92321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9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E31585-6399-4561-85F9-D13A3817B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9CBFA2-BFE9-468B-ADB2-AD7C4AF1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75D294-F012-4EFE-B492-18FF629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0DBFFE-7496-4CC1-989B-5427EFDB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73119-92D9-42FE-8AC6-0325609B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5BBA3-6DBB-4A33-B2D2-225C1C77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96A4E-3139-4129-8D9A-B0FAD20B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FB5A6F-C9CB-4631-AF3E-74562BB6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BC683-391F-4740-989A-61D5EA05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78432-E747-4A73-8DF6-1B0B545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4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A1892-4401-4809-AEDE-F330AE96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8481FA-C83D-4666-80DB-1156D5DF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2B814-0711-492E-8819-189AA900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6EE52-2299-4AF4-B697-70E39402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F570E-336B-4C5B-A61B-2DF417F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2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910FB-BDFE-43C5-BF79-21B53471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BE16E-2119-41B3-891E-F20215E50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3408B2-1001-48FA-84DA-6194F440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8E8952-B89D-4964-BE04-0814495D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594D2-929C-4FBB-9EDE-46BFFCA0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5385CC-A290-4D6B-B5E9-BD534024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8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7FE7A-ED92-4742-8F6E-46BDCF5B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27670-B8EC-4082-87DD-A88BDFD9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23FA7-0F00-4B8A-A581-AE86C3CB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A321DB-F6A5-423B-966E-C2AEBC0A0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22A9C9-D406-4F94-B2AD-8E039B60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0BF32A-A655-4B27-8B6D-F2BE0A6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5B31A-7945-40A7-997A-22F295ED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F113D0-E86D-4B44-BCF1-18FC41B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1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906FF-D8AD-485D-8DC6-EA56618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C2FCE8-2886-4860-95D8-0620096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EC40A1-D71C-4E70-81C0-886C2B7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294660-5438-462C-91C0-3D2B14C4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B2D7FB-0832-482D-B3A5-85A29A70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C7A836-8C4B-4F65-8575-CCE5DE6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3B92DC-9BBE-49BC-A4E3-C8E396A9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51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06FE2-D133-4905-8D5B-F7FFE82F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AB4D7-F949-42E9-A0F6-6DCA01BD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7F2B04-565C-44B3-8042-41DAFFD6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AAF54F-6650-4D1C-A628-BC6E7E3A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A72A5-2FD4-4832-BEF1-9FE7F903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079B75-F603-4146-AA92-639897FD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5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407B2-C2CF-4B5A-B5C6-2F15B0B5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42191B-67F4-47BF-8C44-5D995823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9A6B60-E0A0-4EB2-9902-A500865E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F748D6-1D5C-4975-89F5-D4E127F8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9D5B82-EFFF-4682-9B26-7D6FCC2E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28FD6-478B-4FDA-A0F5-DD20995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C72D37-4803-4830-B33A-01C37740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50F0C-8F09-4193-8C77-4699B770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41D57-5C42-479E-A94C-68CE94AC0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3002-6A43-4835-BA3A-0386CDC2DDC1}" type="datetimeFigureOut">
              <a:rPr lang="zh-TW" altLang="en-US" smtClean="0"/>
              <a:t>2020/9/30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1E366-EB03-46E0-9A54-AC3C3ECD6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ED160C-0A36-4A29-9559-2EADBC7DD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D215-19DE-4AEE-958B-43EAD11C26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88DA6-800F-4DCE-94B7-385A9B586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Yolo v3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E27318-A8DC-4537-BB24-ACCA7FF09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Better, not Faster, Stronger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4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68878D-D933-432D-8CA0-7527C8A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39760"/>
            <a:ext cx="96678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9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839E7B-F6B8-4EF9-93D8-248DB1B15943}"/>
              </a:ext>
            </a:extLst>
          </p:cNvPr>
          <p:cNvSpPr/>
          <p:nvPr/>
        </p:nvSpPr>
        <p:spPr>
          <a:xfrm>
            <a:off x="536895" y="558983"/>
            <a:ext cx="10872132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最小尺度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的特徵圖 ，一共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個通道；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操作：進行一系列卷積操作，特徵圖大小不變，通道數減少為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個；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輸出：輸出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大小的特徵圖，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個通道，然後在此基礎上進行分類和定位迴歸。</a:t>
            </a: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中尺度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79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通道的特徵圖進行卷積操作，生成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通道的特徵圖，然後進行上取樣，生成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通道的特徵圖，然後將其與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通道的中尺度特徵圖進行合併；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操作：進行一系列卷積操作，特徵圖大小不變，通道數最後減少為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個。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大小的特徵圖，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個通道，然後在此進行分類和定位迴歸。</a:t>
            </a: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最大尺度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52*52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通道的特徵圖進行卷積操作，生成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通道的特徵圖，然後進行上取樣生成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52*52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通道的特徵圖，然後將其與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52*52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通道的中尺度特徵度合併；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操作：進行一系列卷積操作，特徵圖大小不變，通道數最後減少為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個；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52*52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大小的特徵圖，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個通道，然後在此進行分類和位置迴歸。</a:t>
            </a:r>
          </a:p>
        </p:txBody>
      </p:sp>
    </p:spTree>
    <p:extLst>
      <p:ext uri="{BB962C8B-B14F-4D97-AF65-F5344CB8AC3E}">
        <p14:creationId xmlns:p14="http://schemas.microsoft.com/office/powerpoint/2010/main" val="107317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615B2F-A6C8-4ADC-A1F0-14B866D9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63" y="364921"/>
            <a:ext cx="6257474" cy="61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274A740-9F78-48E7-BE6F-045934B0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65" y="1972942"/>
            <a:ext cx="7737238" cy="234738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B41799A-811B-492C-A98E-270802A1F5D3}"/>
              </a:ext>
            </a:extLst>
          </p:cNvPr>
          <p:cNvSpPr txBox="1"/>
          <p:nvPr/>
        </p:nvSpPr>
        <p:spPr>
          <a:xfrm>
            <a:off x="1249960" y="10150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</a:t>
            </a:r>
          </a:p>
        </p:txBody>
      </p:sp>
    </p:spTree>
    <p:extLst>
      <p:ext uri="{BB962C8B-B14F-4D97-AF65-F5344CB8AC3E}">
        <p14:creationId xmlns:p14="http://schemas.microsoft.com/office/powerpoint/2010/main" val="178817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FBC13E2-2A2D-4B7C-A0BE-1565AF753EC6}"/>
              </a:ext>
            </a:extLst>
          </p:cNvPr>
          <p:cNvSpPr txBox="1"/>
          <p:nvPr/>
        </p:nvSpPr>
        <p:spPr>
          <a:xfrm>
            <a:off x="981512" y="8137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3189FB-A6D4-4F7D-B4E4-A79F05A2D11B}"/>
              </a:ext>
            </a:extLst>
          </p:cNvPr>
          <p:cNvSpPr txBox="1"/>
          <p:nvPr/>
        </p:nvSpPr>
        <p:spPr>
          <a:xfrm>
            <a:off x="1884323" y="1950440"/>
            <a:ext cx="9972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YOLO</a:t>
            </a:r>
            <a:r>
              <a:rPr lang="zh-TW" altLang="en-US" dirty="0"/>
              <a:t> </a:t>
            </a:r>
            <a:r>
              <a:rPr lang="en-US" altLang="zh-TW" dirty="0"/>
              <a:t>V1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042C0D-5620-4BEC-85DF-6CF5E12EAB05}"/>
              </a:ext>
            </a:extLst>
          </p:cNvPr>
          <p:cNvSpPr txBox="1"/>
          <p:nvPr/>
        </p:nvSpPr>
        <p:spPr>
          <a:xfrm>
            <a:off x="5534932" y="1950440"/>
            <a:ext cx="9972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YOLO</a:t>
            </a:r>
            <a:r>
              <a:rPr lang="zh-TW" altLang="en-US" dirty="0"/>
              <a:t> </a:t>
            </a:r>
            <a:r>
              <a:rPr lang="en-US" altLang="zh-TW" dirty="0"/>
              <a:t>V2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896C98-6DB4-4E14-9B6F-A866A1DAB5F2}"/>
              </a:ext>
            </a:extLst>
          </p:cNvPr>
          <p:cNvSpPr txBox="1"/>
          <p:nvPr/>
        </p:nvSpPr>
        <p:spPr>
          <a:xfrm>
            <a:off x="9185541" y="1950440"/>
            <a:ext cx="9972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YOLO</a:t>
            </a:r>
            <a:r>
              <a:rPr lang="zh-TW" altLang="en-US" dirty="0"/>
              <a:t> </a:t>
            </a:r>
            <a:r>
              <a:rPr lang="en-US" altLang="zh-TW" dirty="0"/>
              <a:t>V3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B476E0-B9E1-4B23-B23B-4982175994CF}"/>
              </a:ext>
            </a:extLst>
          </p:cNvPr>
          <p:cNvSpPr/>
          <p:nvPr/>
        </p:nvSpPr>
        <p:spPr>
          <a:xfrm>
            <a:off x="84807" y="2662747"/>
            <a:ext cx="4267201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-apple-system"/>
              </a:rPr>
              <a:t>圖像</a:t>
            </a:r>
            <a:r>
              <a:rPr lang="zh-CN" altLang="en-US" dirty="0">
                <a:latin typeface="-apple-system"/>
              </a:rPr>
              <a:t>被分成</a:t>
            </a:r>
            <a:r>
              <a:rPr lang="en-US" altLang="zh-CN" dirty="0" err="1">
                <a:latin typeface="-apple-system"/>
              </a:rPr>
              <a:t>SxS</a:t>
            </a:r>
            <a:r>
              <a:rPr lang="zh-TW" altLang="en-US" dirty="0">
                <a:latin typeface="-apple-system"/>
              </a:rPr>
              <a:t>個</a:t>
            </a:r>
            <a:r>
              <a:rPr lang="en-US" altLang="zh-CN" dirty="0">
                <a:latin typeface="-apple-system"/>
              </a:rPr>
              <a:t>grid cell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包含</a:t>
            </a:r>
            <a:r>
              <a:rPr lang="en-US" altLang="zh-CN" dirty="0">
                <a:latin typeface="-apple-system"/>
              </a:rPr>
              <a:t>GT</a:t>
            </a:r>
            <a:r>
              <a:rPr lang="zh-CN" altLang="en-US" dirty="0">
                <a:latin typeface="-apple-system"/>
              </a:rPr>
              <a:t>中心的</a:t>
            </a:r>
            <a:r>
              <a:rPr lang="en-US" altLang="zh-CN" dirty="0">
                <a:latin typeface="-apple-system"/>
              </a:rPr>
              <a:t>cell</a:t>
            </a:r>
            <a:r>
              <a:rPr lang="zh-TW" altLang="en-US" dirty="0">
                <a:latin typeface="-apple-system"/>
              </a:rPr>
              <a:t>負責檢測相應</a:t>
            </a:r>
            <a:r>
              <a:rPr lang="zh-CN" altLang="en-US" dirty="0">
                <a:latin typeface="-apple-system"/>
              </a:rPr>
              <a:t>的物</a:t>
            </a:r>
            <a:r>
              <a:rPr lang="zh-TW" altLang="en-US" dirty="0">
                <a:latin typeface="-apple-system"/>
              </a:rPr>
              <a:t>體</a:t>
            </a:r>
            <a:endParaRPr lang="zh-CN" altLang="en-US" dirty="0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每</a:t>
            </a:r>
            <a:r>
              <a:rPr lang="zh-TW" altLang="en-US" dirty="0">
                <a:latin typeface="-apple-system"/>
              </a:rPr>
              <a:t>個</a:t>
            </a:r>
            <a:r>
              <a:rPr lang="en-US" altLang="zh-CN" dirty="0">
                <a:latin typeface="-apple-system"/>
              </a:rPr>
              <a:t>cell</a:t>
            </a:r>
            <a:r>
              <a:rPr lang="zh-TW" altLang="en-US" dirty="0">
                <a:latin typeface="-apple-system"/>
              </a:rPr>
              <a:t>預測</a:t>
            </a:r>
            <a:r>
              <a:rPr lang="en-US" altLang="zh-CN" dirty="0">
                <a:latin typeface="-apple-system"/>
              </a:rPr>
              <a:t>B</a:t>
            </a:r>
            <a:r>
              <a:rPr lang="zh-TW" altLang="en-US" dirty="0">
                <a:latin typeface="-apple-system"/>
              </a:rPr>
              <a:t>個檢測框</a:t>
            </a:r>
            <a:r>
              <a:rPr lang="zh-CN" altLang="en-US" dirty="0">
                <a:latin typeface="-apple-system"/>
              </a:rPr>
              <a:t>及其置信度，和</a:t>
            </a:r>
            <a:r>
              <a:rPr lang="en-US" altLang="zh-CN" dirty="0">
                <a:latin typeface="-apple-system"/>
              </a:rPr>
              <a:t>C</a:t>
            </a:r>
            <a:r>
              <a:rPr lang="zh-TW" altLang="en-US" dirty="0">
                <a:latin typeface="-apple-system"/>
              </a:rPr>
              <a:t>個類別機率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046FC3-FF3B-47CF-AEFB-1335BE57AECD}"/>
              </a:ext>
            </a:extLst>
          </p:cNvPr>
          <p:cNvSpPr/>
          <p:nvPr/>
        </p:nvSpPr>
        <p:spPr>
          <a:xfrm>
            <a:off x="4352008" y="2637959"/>
            <a:ext cx="3643958" cy="336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box</a:t>
            </a:r>
            <a:r>
              <a:rPr lang="zh-TW" altLang="en-US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機制，採用</a:t>
            </a:r>
            <a:r>
              <a:rPr lang="en-US" altLang="zh-TW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個聚類</a:t>
            </a:r>
            <a:endParaRPr lang="en-US" altLang="zh-TW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Darknet-19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passthrough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層增加小物件偵測的機率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1x1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捲積層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替代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YOLOv1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解析度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13x13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F65C6E-A162-4B0E-9A5D-52A5EE97C34C}"/>
              </a:ext>
            </a:extLst>
          </p:cNvPr>
          <p:cNvSpPr/>
          <p:nvPr/>
        </p:nvSpPr>
        <p:spPr>
          <a:xfrm>
            <a:off x="8298669" y="2637959"/>
            <a:ext cx="3643959" cy="2857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box</a:t>
            </a:r>
            <a:r>
              <a:rPr lang="zh-TW" altLang="en-US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，採用</a:t>
            </a:r>
            <a:r>
              <a:rPr lang="en-US" altLang="zh-TW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個聚類</a:t>
            </a:r>
            <a:endParaRPr lang="en-US" altLang="zh-TW" dirty="0">
              <a:solidFill>
                <a:srgbClr val="4D4D4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分類改成用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多尺度特徵圖預測輸出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passthrough)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二元交叉熵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損失來進行類別預測</a:t>
            </a:r>
          </a:p>
        </p:txBody>
      </p:sp>
    </p:spTree>
    <p:extLst>
      <p:ext uri="{BB962C8B-B14F-4D97-AF65-F5344CB8AC3E}">
        <p14:creationId xmlns:p14="http://schemas.microsoft.com/office/powerpoint/2010/main" val="36001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D6A615-83C1-4D0F-92D1-C6976E4F6BF1}"/>
              </a:ext>
            </a:extLst>
          </p:cNvPr>
          <p:cNvSpPr/>
          <p:nvPr/>
        </p:nvSpPr>
        <p:spPr>
          <a:xfrm>
            <a:off x="766195" y="1251868"/>
            <a:ext cx="7002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YOLO v3</a:t>
            </a:r>
            <a:r>
              <a:rPr lang="zh-TW" altLang="en-US" dirty="0"/>
              <a:t>採用</a:t>
            </a:r>
            <a:r>
              <a:rPr lang="en-US" altLang="zh-TW" b="1" dirty="0"/>
              <a:t>Darknet-53</a:t>
            </a:r>
            <a:r>
              <a:rPr lang="zh-TW" altLang="en-US" dirty="0"/>
              <a:t>的模型</a:t>
            </a:r>
            <a:endParaRPr lang="en-US" altLang="zh-TW" dirty="0"/>
          </a:p>
          <a:p>
            <a:r>
              <a:rPr lang="zh-TW" altLang="en-US" dirty="0"/>
              <a:t>比之前複雜不少，在速度和精度上的提升也非常明顯</a:t>
            </a:r>
          </a:p>
        </p:txBody>
      </p:sp>
      <p:pic>
        <p:nvPicPr>
          <p:cNvPr id="1026" name="Picture 2" descr="https://img-blog.csdnimg.cn/20181122230459968.png?x-oss-process=image/watermark,type_ZmFuZ3poZW5naGVpdGk,shadow_10,text_aHR0cHM6Ly9ibG9nLmNzZG4ubmV0L0dlbnRsZW1hbl9RaW4=,size_16,color_FFFFFF,t_70">
            <a:extLst>
              <a:ext uri="{FF2B5EF4-FFF2-40B4-BE49-F238E27FC236}">
                <a16:creationId xmlns:a16="http://schemas.microsoft.com/office/drawing/2014/main" id="{CC5E803D-29ED-4B4D-BE8F-B8F303AA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54" y="2001648"/>
            <a:ext cx="70389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B81E2F-BCA9-4FF6-9C21-F5D0373E3341}"/>
              </a:ext>
            </a:extLst>
          </p:cNvPr>
          <p:cNvSpPr/>
          <p:nvPr/>
        </p:nvSpPr>
        <p:spPr>
          <a:xfrm>
            <a:off x="932117" y="6185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定位資訊預測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37A14C-902E-413F-9398-33A82F1C4CDE}"/>
              </a:ext>
            </a:extLst>
          </p:cNvPr>
          <p:cNvSpPr/>
          <p:nvPr/>
        </p:nvSpPr>
        <p:spPr>
          <a:xfrm>
            <a:off x="791361" y="1784325"/>
            <a:ext cx="8251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繼續採用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 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聚類的方式來做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Box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COCO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資料集上，按照輸入影象的尺寸為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416*416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種聚類結果：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(10*13); (16*30); (33*23); (30*61); (62*45); (59*119); (116*90); (156*198); (373*326)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68B60C-9302-4F38-AB55-1D2D75930DE1}"/>
              </a:ext>
            </a:extLst>
          </p:cNvPr>
          <p:cNvSpPr/>
          <p:nvPr/>
        </p:nvSpPr>
        <p:spPr>
          <a:xfrm>
            <a:off x="791360" y="3952799"/>
            <a:ext cx="6305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延續了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的做法，其中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tx,ty,tw,th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）就是模型的預測輸出（網路學習目標），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cx,cy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是單元格的座標偏移量（以單元格邊長為單位），（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pw,ph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）是預設的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Box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的邊長，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bx,by,bw,bh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）就是最終得到的預測出的邊界框的中心座標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和寬高。</a:t>
            </a:r>
          </a:p>
        </p:txBody>
      </p:sp>
      <p:pic>
        <p:nvPicPr>
          <p:cNvPr id="2050" name="Picture 2" descr="https://img-blog.csdnimg.cn/2018112223053537.JPG">
            <a:extLst>
              <a:ext uri="{FF2B5EF4-FFF2-40B4-BE49-F238E27FC236}">
                <a16:creationId xmlns:a16="http://schemas.microsoft.com/office/drawing/2014/main" id="{D7B31859-7775-4E03-8D2D-C679FB1B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755" y="4124850"/>
            <a:ext cx="17335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1714F6-9B89-43C8-B13E-78AED39CEBAB}"/>
              </a:ext>
            </a:extLst>
          </p:cNvPr>
          <p:cNvSpPr/>
          <p:nvPr/>
        </p:nvSpPr>
        <p:spPr>
          <a:xfrm>
            <a:off x="850255" y="52191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類別資訊預測：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8" name="Picture 6" descr="https://img-blog.csdnimg.cn/20181122230047879.png?x-oss-process=image/watermark,type_ZmFuZ3poZW5naGVpdGk,shadow_10,text_aHR0cHM6Ly9ibG9nLmNzZG4ubmV0L0dlbnRsZW1hbl9RaW4=,size_16,color_FFFFFF,t_70">
            <a:extLst>
              <a:ext uri="{FF2B5EF4-FFF2-40B4-BE49-F238E27FC236}">
                <a16:creationId xmlns:a16="http://schemas.microsoft.com/office/drawing/2014/main" id="{2613FC55-26D7-45DA-93F2-E2E368BC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1" y="1722246"/>
            <a:ext cx="107727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AE0CE8-A51F-4C6A-9126-6BDB82F58111}"/>
              </a:ext>
            </a:extLst>
          </p:cNvPr>
          <p:cNvSpPr/>
          <p:nvPr/>
        </p:nvSpPr>
        <p:spPr>
          <a:xfrm>
            <a:off x="1114422" y="5135754"/>
            <a:ext cx="9963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網路中的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分類器，認為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一個目標只屬於一個類別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，通過輸出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大小，使得每個框分配到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最大的一個類別。但在一些複雜場景下，一個目標可能屬於多個類（有重疊的類別標籤），因此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多個獨立的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替代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層解決多標籤分類問題，且準確率不會下降。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9B876-1451-409A-9B80-0A8EB1A51B9C}"/>
              </a:ext>
            </a:extLst>
          </p:cNvPr>
          <p:cNvSpPr txBox="1"/>
          <p:nvPr/>
        </p:nvSpPr>
        <p:spPr>
          <a:xfrm>
            <a:off x="1711354" y="1318638"/>
            <a:ext cx="174118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90AED7-DDBA-4B30-9F5F-3CB13F4E3874}"/>
              </a:ext>
            </a:extLst>
          </p:cNvPr>
          <p:cNvSpPr txBox="1"/>
          <p:nvPr/>
        </p:nvSpPr>
        <p:spPr>
          <a:xfrm>
            <a:off x="7803159" y="1352914"/>
            <a:ext cx="17091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</a:p>
        </p:txBody>
      </p:sp>
    </p:spTree>
    <p:extLst>
      <p:ext uri="{BB962C8B-B14F-4D97-AF65-F5344CB8AC3E}">
        <p14:creationId xmlns:p14="http://schemas.microsoft.com/office/powerpoint/2010/main" val="24310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C27F5-B3C2-49FD-95A0-5C1A5079D6AD}"/>
              </a:ext>
            </a:extLst>
          </p:cNvPr>
          <p:cNvSpPr/>
          <p:nvPr/>
        </p:nvSpPr>
        <p:spPr>
          <a:xfrm>
            <a:off x="1150004" y="920584"/>
            <a:ext cx="2646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confidence score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2193C6-9CB0-4292-BA20-A9BBC2E9A241}"/>
              </a:ext>
            </a:extLst>
          </p:cNvPr>
          <p:cNvSpPr/>
          <p:nvPr/>
        </p:nvSpPr>
        <p:spPr>
          <a:xfrm>
            <a:off x="940278" y="1951672"/>
            <a:ext cx="10787531" cy="170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 regression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 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這塊位置是目標的可能性有多大，可以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去掉不必要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anchor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，可以減少計算量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對每個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只分配一個最好的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與其對應。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logistic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回歸就是用來從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priors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 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最高的那一個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6E2548-FF4F-405E-B10F-B5BB30B6A326}"/>
              </a:ext>
            </a:extLst>
          </p:cNvPr>
          <p:cNvSpPr/>
          <p:nvPr/>
        </p:nvSpPr>
        <p:spPr>
          <a:xfrm>
            <a:off x="1150004" y="4162955"/>
            <a:ext cx="979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當某個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truth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IOU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大於其他所有的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值賦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7A5FD7-C943-4E62-AFE4-A5F46D92DE34}"/>
              </a:ext>
            </a:extLst>
          </p:cNvPr>
          <p:cNvSpPr/>
          <p:nvPr/>
        </p:nvSpPr>
        <p:spPr>
          <a:xfrm>
            <a:off x="1150004" y="4855489"/>
            <a:ext cx="947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如果某個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沒有與任何一個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ground truth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，那麼這個框對邊框位置大小的回歸和類別預測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沒有幫助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懲罰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，試圖減小他的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157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4E03E6C-0E3D-4688-9B54-D0E4FC469791}"/>
              </a:ext>
            </a:extLst>
          </p:cNvPr>
          <p:cNvSpPr txBox="1"/>
          <p:nvPr/>
        </p:nvSpPr>
        <p:spPr>
          <a:xfrm>
            <a:off x="956345" y="872455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的變化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DC0FA6-B626-476D-9671-1EEAEFB6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1" y="2589489"/>
            <a:ext cx="5544359" cy="31990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2A119E-84FD-4A9A-9F37-4471987B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02" y="2589489"/>
            <a:ext cx="5622122" cy="31990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B39D85-52DC-4343-A640-044D679C3D04}"/>
              </a:ext>
            </a:extLst>
          </p:cNvPr>
          <p:cNvSpPr txBox="1"/>
          <p:nvPr/>
        </p:nvSpPr>
        <p:spPr>
          <a:xfrm>
            <a:off x="2732761" y="1979803"/>
            <a:ext cx="118211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Yolo v1 ,v2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AF8923-3309-4195-82D5-C552FF104BC8}"/>
              </a:ext>
            </a:extLst>
          </p:cNvPr>
          <p:cNvSpPr txBox="1"/>
          <p:nvPr/>
        </p:nvSpPr>
        <p:spPr>
          <a:xfrm>
            <a:off x="8390004" y="1982643"/>
            <a:ext cx="85029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Yolo v3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3FFF80B-00D9-4834-A36D-84FE69F62274}"/>
              </a:ext>
            </a:extLst>
          </p:cNvPr>
          <p:cNvSpPr/>
          <p:nvPr/>
        </p:nvSpPr>
        <p:spPr>
          <a:xfrm>
            <a:off x="7063530" y="3842158"/>
            <a:ext cx="4395831" cy="1157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D3B87FD-9B7C-49E1-B470-D31A95610DFF}"/>
              </a:ext>
            </a:extLst>
          </p:cNvPr>
          <p:cNvSpPr/>
          <p:nvPr/>
        </p:nvSpPr>
        <p:spPr>
          <a:xfrm>
            <a:off x="1853966" y="3917659"/>
            <a:ext cx="2852257" cy="1199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DF2B923-D20C-477D-8BAB-8E48B13710D5}"/>
              </a:ext>
            </a:extLst>
          </p:cNvPr>
          <p:cNvSpPr/>
          <p:nvPr/>
        </p:nvSpPr>
        <p:spPr>
          <a:xfrm>
            <a:off x="2583809" y="5159294"/>
            <a:ext cx="3280096" cy="5872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2841EAE-2B42-4911-B882-EC73752FE06C}"/>
              </a:ext>
            </a:extLst>
          </p:cNvPr>
          <p:cNvSpPr/>
          <p:nvPr/>
        </p:nvSpPr>
        <p:spPr>
          <a:xfrm>
            <a:off x="7214532" y="5067016"/>
            <a:ext cx="4395831" cy="654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BC59A08-4A87-4C58-AA49-88D1871873B0}"/>
              </a:ext>
            </a:extLst>
          </p:cNvPr>
          <p:cNvCxnSpPr/>
          <p:nvPr/>
        </p:nvCxnSpPr>
        <p:spPr>
          <a:xfrm>
            <a:off x="4890782" y="4420998"/>
            <a:ext cx="2021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16EDA3-5FD2-470C-9057-86D04F180104}"/>
              </a:ext>
            </a:extLst>
          </p:cNvPr>
          <p:cNvCxnSpPr/>
          <p:nvPr/>
        </p:nvCxnSpPr>
        <p:spPr>
          <a:xfrm>
            <a:off x="5901655" y="5452909"/>
            <a:ext cx="116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A26A820-8B78-461E-901F-2E00AD4D01D5}"/>
              </a:ext>
            </a:extLst>
          </p:cNvPr>
          <p:cNvSpPr/>
          <p:nvPr/>
        </p:nvSpPr>
        <p:spPr>
          <a:xfrm>
            <a:off x="5175346" y="4113221"/>
            <a:ext cx="14414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改用交叉熵損失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3E93E0-EF31-4643-960F-B5B0A0A1AB3D}"/>
              </a:ext>
            </a:extLst>
          </p:cNvPr>
          <p:cNvSpPr/>
          <p:nvPr/>
        </p:nvSpPr>
        <p:spPr>
          <a:xfrm>
            <a:off x="5901655" y="5145132"/>
            <a:ext cx="11926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改用交叉熵損失</a:t>
            </a:r>
          </a:p>
        </p:txBody>
      </p:sp>
    </p:spTree>
    <p:extLst>
      <p:ext uri="{BB962C8B-B14F-4D97-AF65-F5344CB8AC3E}">
        <p14:creationId xmlns:p14="http://schemas.microsoft.com/office/powerpoint/2010/main" val="39916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D87E45-3098-4783-B1F5-60811A4D98DD}"/>
              </a:ext>
            </a:extLst>
          </p:cNvPr>
          <p:cNvSpPr/>
          <p:nvPr/>
        </p:nvSpPr>
        <p:spPr>
          <a:xfrm>
            <a:off x="884317" y="769582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多尺度特徵融合（針對小目標）</a:t>
            </a:r>
          </a:p>
        </p:txBody>
      </p:sp>
      <p:pic>
        <p:nvPicPr>
          <p:cNvPr id="4098" name="Picture 2" descr="https://img-blog.csdnimg.cn/20181122230047925.png?x-oss-process=image/watermark,type_ZmFuZ3poZW5naGVpdGk,shadow_10,text_aHR0cHM6Ly9ibG9nLmNzZG4ubmV0L0dlbnRsZW1hbl9RaW4=,size_16,color_FFFFFF,t_70">
            <a:extLst>
              <a:ext uri="{FF2B5EF4-FFF2-40B4-BE49-F238E27FC236}">
                <a16:creationId xmlns:a16="http://schemas.microsoft.com/office/drawing/2014/main" id="{6867744A-D7CF-4FBB-A89F-8B6C5180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56" y="1573285"/>
            <a:ext cx="53816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A3AC86E-FE93-432D-8180-777F92F7A488}"/>
              </a:ext>
            </a:extLst>
          </p:cNvPr>
          <p:cNvSpPr/>
          <p:nvPr/>
        </p:nvSpPr>
        <p:spPr>
          <a:xfrm>
            <a:off x="545283" y="2489054"/>
            <a:ext cx="6560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低層的特徵語義資訊比較少，但是目標位置資訊準確</a:t>
            </a:r>
            <a:endParaRPr lang="en-US" altLang="zh-TW" b="0" i="0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高層的特徵語義資訊比較豐富，但是目標位置資訊比較粗略。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24918F-456B-4DF4-83A6-40C3293B4EBB}"/>
              </a:ext>
            </a:extLst>
          </p:cNvPr>
          <p:cNvSpPr txBox="1"/>
          <p:nvPr/>
        </p:nvSpPr>
        <p:spPr>
          <a:xfrm>
            <a:off x="545283" y="4596462"/>
            <a:ext cx="622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passthrough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提取的特徵圖的大小是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，轉換層的作用就是將前面的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26*26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的特徵圖和本層的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13*13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的特徵圖進行融合，再用融合後的特徵圖進行檢測</a:t>
            </a:r>
          </a:p>
        </p:txBody>
      </p:sp>
    </p:spTree>
    <p:extLst>
      <p:ext uri="{BB962C8B-B14F-4D97-AF65-F5344CB8AC3E}">
        <p14:creationId xmlns:p14="http://schemas.microsoft.com/office/powerpoint/2010/main" val="326597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7C30F8A-D08C-4CBC-8BEA-A7AB4CE2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683" y="451738"/>
            <a:ext cx="4048125" cy="6105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B030B7B-21E1-497D-9A9D-C038F0AD6FB9}"/>
              </a:ext>
            </a:extLst>
          </p:cNvPr>
          <p:cNvSpPr/>
          <p:nvPr/>
        </p:nvSpPr>
        <p:spPr>
          <a:xfrm>
            <a:off x="296411" y="1969315"/>
            <a:ext cx="5799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YOLO v3</a:t>
            </a:r>
            <a:r>
              <a:rPr lang="zh-TW" altLang="en-US" dirty="0"/>
              <a:t>在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zh-TW" altLang="en-US" b="1" dirty="0">
                <a:solidFill>
                  <a:srgbClr val="FF0000"/>
                </a:solidFill>
              </a:rPr>
              <a:t>個不同尺度上取樣</a:t>
            </a:r>
            <a:r>
              <a:rPr lang="zh-TW" altLang="en-US" dirty="0"/>
              <a:t>（</a:t>
            </a:r>
            <a:r>
              <a:rPr lang="en-US" altLang="zh-TW" dirty="0"/>
              <a:t>13*13</a:t>
            </a:r>
            <a:r>
              <a:rPr lang="zh-TW" altLang="en-US" dirty="0"/>
              <a:t>、</a:t>
            </a:r>
            <a:r>
              <a:rPr lang="en-US" altLang="zh-TW" dirty="0"/>
              <a:t>26*26</a:t>
            </a:r>
            <a:r>
              <a:rPr lang="zh-TW" altLang="en-US" dirty="0"/>
              <a:t>和</a:t>
            </a:r>
            <a:r>
              <a:rPr lang="en-US" altLang="zh-TW" dirty="0"/>
              <a:t>52*52</a:t>
            </a:r>
            <a:r>
              <a:rPr lang="zh-TW" altLang="en-US" dirty="0"/>
              <a:t>），在多個尺度的融合特徵圖上分別獨立做檢測，最終對於</a:t>
            </a:r>
            <a:r>
              <a:rPr lang="zh-TW" altLang="en-US" b="1" dirty="0">
                <a:solidFill>
                  <a:srgbClr val="FF0000"/>
                </a:solidFill>
              </a:rPr>
              <a:t>小目標</a:t>
            </a:r>
            <a:r>
              <a:rPr lang="zh-TW" altLang="en-US" dirty="0"/>
              <a:t>的檢測效果提升明顯。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21C10-046E-492E-AC21-855587567562}"/>
              </a:ext>
            </a:extLst>
          </p:cNvPr>
          <p:cNvSpPr/>
          <p:nvPr/>
        </p:nvSpPr>
        <p:spPr>
          <a:xfrm>
            <a:off x="296411" y="37726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YOLOv3</a:t>
            </a:r>
            <a:r>
              <a:rPr lang="zh-TW" altLang="en-US" dirty="0"/>
              <a:t>中， </a:t>
            </a:r>
            <a:r>
              <a:rPr lang="en-US" altLang="zh-TW" dirty="0"/>
              <a:t>Anchor Box</a:t>
            </a:r>
            <a:r>
              <a:rPr lang="zh-TW" altLang="en-US" dirty="0"/>
              <a:t>由</a:t>
            </a:r>
            <a:r>
              <a:rPr lang="en-US" altLang="zh-TW" dirty="0"/>
              <a:t>5</a:t>
            </a:r>
            <a:r>
              <a:rPr lang="zh-TW" altLang="en-US" dirty="0"/>
              <a:t>個變為</a:t>
            </a:r>
            <a:r>
              <a:rPr lang="en-US" altLang="zh-TW" dirty="0"/>
              <a:t>9</a:t>
            </a:r>
            <a:r>
              <a:rPr lang="zh-TW" altLang="en-US" dirty="0"/>
              <a:t>個，其初始值依舊由</a:t>
            </a:r>
            <a:r>
              <a:rPr lang="en-US" altLang="zh-TW" dirty="0"/>
              <a:t>K-means</a:t>
            </a:r>
            <a:r>
              <a:rPr lang="zh-TW" altLang="en-US" dirty="0"/>
              <a:t>聚類演算法產生。每個尺度下分配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Anchor Box</a:t>
            </a:r>
            <a:r>
              <a:rPr lang="zh-TW" altLang="en-US" dirty="0"/>
              <a:t>，每個單元格預測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Bounding Box</a:t>
            </a:r>
            <a:r>
              <a:rPr lang="zh-TW" altLang="en-US" dirty="0"/>
              <a:t>（對應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Anchor Box</a:t>
            </a:r>
            <a:r>
              <a:rPr lang="zh-TW" altLang="en-US" dirty="0"/>
              <a:t>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07BD2-8630-4316-B2A1-E93860987410}"/>
              </a:ext>
            </a:extLst>
          </p:cNvPr>
          <p:cNvSpPr/>
          <p:nvPr/>
        </p:nvSpPr>
        <p:spPr>
          <a:xfrm>
            <a:off x="296411" y="53414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YOLOv2</a:t>
            </a:r>
            <a:r>
              <a:rPr lang="zh-TW" altLang="en-US" dirty="0"/>
              <a:t>中一張圖片需要預測</a:t>
            </a:r>
            <a:r>
              <a:rPr lang="en-US" altLang="zh-TW" dirty="0"/>
              <a:t>13*13*5=</a:t>
            </a:r>
            <a:r>
              <a:rPr lang="en-US" altLang="zh-TW" b="1" dirty="0">
                <a:solidFill>
                  <a:srgbClr val="FF0000"/>
                </a:solidFill>
              </a:rPr>
              <a:t>845</a:t>
            </a:r>
            <a:r>
              <a:rPr lang="zh-TW" altLang="en-US" dirty="0"/>
              <a:t>個</a:t>
            </a:r>
            <a:r>
              <a:rPr lang="en-US" altLang="zh-TW" dirty="0"/>
              <a:t>box</a:t>
            </a:r>
            <a:r>
              <a:rPr lang="zh-TW" altLang="en-US" dirty="0"/>
              <a:t>，而</a:t>
            </a:r>
            <a:r>
              <a:rPr lang="en-US" altLang="zh-TW" dirty="0"/>
              <a:t>YOLOv3</a:t>
            </a:r>
            <a:r>
              <a:rPr lang="zh-TW" altLang="en-US" dirty="0"/>
              <a:t>中需要預測（</a:t>
            </a:r>
            <a:r>
              <a:rPr lang="en-US" altLang="zh-TW" dirty="0"/>
              <a:t>13*13+26*26+52*52</a:t>
            </a:r>
            <a:r>
              <a:rPr lang="zh-TW" altLang="en-US" dirty="0"/>
              <a:t>）*</a:t>
            </a:r>
            <a:r>
              <a:rPr lang="en-US" altLang="zh-TW" dirty="0"/>
              <a:t>3=</a:t>
            </a:r>
            <a:r>
              <a:rPr lang="en-US" altLang="zh-TW" b="1" dirty="0">
                <a:solidFill>
                  <a:srgbClr val="FF0000"/>
                </a:solidFill>
              </a:rPr>
              <a:t>10647</a:t>
            </a:r>
            <a:r>
              <a:rPr lang="zh-TW" altLang="en-US" dirty="0"/>
              <a:t>個</a:t>
            </a:r>
            <a:r>
              <a:rPr lang="en-US" altLang="zh-TW" dirty="0"/>
              <a:t>box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632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EC797E-2D44-40D0-B8F3-80949968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15" y="1895475"/>
            <a:ext cx="4162425" cy="30670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43FDB95-3CC9-41EF-998A-3BA494D5928D}"/>
              </a:ext>
            </a:extLst>
          </p:cNvPr>
          <p:cNvSpPr/>
          <p:nvPr/>
        </p:nvSpPr>
        <p:spPr>
          <a:xfrm>
            <a:off x="835360" y="24679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引入殘差（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Residual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）結構，如圖。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結構可以很好的控制梯度的傳播，避免出現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爆炸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等不利於訓練的情形。這使得訓練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深層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網路難度大大減小，因此才可以將網路做到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層，精度提升比較明顯。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551CD2-ED4B-46CC-A093-0F7BDC99308A}"/>
              </a:ext>
            </a:extLst>
          </p:cNvPr>
          <p:cNvSpPr/>
          <p:nvPr/>
        </p:nvSpPr>
        <p:spPr>
          <a:xfrm>
            <a:off x="835360" y="903806"/>
            <a:ext cx="260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Residual block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65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1087</Words>
  <Application>Microsoft Office PowerPoint</Application>
  <PresentationFormat>寬螢幕</PresentationFormat>
  <Paragraphs>75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微軟正黑體</vt:lpstr>
      <vt:lpstr>新細明體</vt:lpstr>
      <vt:lpstr>Arial</vt:lpstr>
      <vt:lpstr>Calibri</vt:lpstr>
      <vt:lpstr>Calibri Light</vt:lpstr>
      <vt:lpstr>Office 佈景主題</vt:lpstr>
      <vt:lpstr>Yolo v3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v3</dc:title>
  <dc:creator>611B</dc:creator>
  <cp:lastModifiedBy>611B</cp:lastModifiedBy>
  <cp:revision>16</cp:revision>
  <dcterms:created xsi:type="dcterms:W3CDTF">2020-09-30T03:01:44Z</dcterms:created>
  <dcterms:modified xsi:type="dcterms:W3CDTF">2020-09-30T08:36:33Z</dcterms:modified>
</cp:coreProperties>
</file>