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b Slide v4-2-1 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1" y="1700214"/>
            <a:ext cx="10369551" cy="23764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4508500"/>
            <a:ext cx="916305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Tahoma" pitchFamily="34" charset="0"/>
              </a:defRPr>
            </a:lvl1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7362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205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59080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75692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990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501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2192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596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19200" y="1676400"/>
            <a:ext cx="10363200" cy="4343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742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47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427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63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79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606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084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00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241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6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 Slide v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764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fld id="{D1EF99A7-07FB-1A45-A229-C73B93CEACCC}" type="datetimeFigureOut">
              <a:rPr kumimoji="1" lang="zh-TW" altLang="en-US" smtClean="0"/>
              <a:t>2021/2/21</a:t>
            </a:fld>
            <a:endParaRPr kumimoji="1"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078817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400" i="1">
                <a:solidFill>
                  <a:schemeClr val="accent2"/>
                </a:solidFill>
              </a:rPr>
              <a:t>- </a:t>
            </a:r>
            <a:fld id="{6AFF9187-7DD2-4698-9B2A-95476EA036BA}" type="slidenum"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pPr algn="r" eaLnBrk="1" hangingPunct="1">
                <a:defRPr/>
              </a:pPr>
              <a:t>‹#›</a:t>
            </a:fld>
            <a:r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400" i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184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775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2EC944-227A-9642-93A5-AD5D726191DA}"/>
              </a:ext>
            </a:extLst>
          </p:cNvPr>
          <p:cNvSpPr txBox="1"/>
          <p:nvPr/>
        </p:nvSpPr>
        <p:spPr>
          <a:xfrm>
            <a:off x="2416628" y="2721114"/>
            <a:ext cx="8209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latin typeface="+mj-lt"/>
              </a:rPr>
              <a:t>DNN Accelerator Architectures </a:t>
            </a:r>
            <a:endParaRPr lang="en-US" altLang="zh-TW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521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5CE112E-BC5E-EE44-BCBF-4269E449BCF3}"/>
              </a:ext>
            </a:extLst>
          </p:cNvPr>
          <p:cNvSpPr txBox="1"/>
          <p:nvPr/>
        </p:nvSpPr>
        <p:spPr>
          <a:xfrm>
            <a:off x="1251856" y="283029"/>
            <a:ext cx="5992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Convolutional Reuse</a:t>
            </a:r>
            <a:endParaRPr lang="en-US" altLang="zh-TW" sz="4000" dirty="0">
              <a:latin typeface="+mj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387D2E-2F26-FF41-9AA6-ECB4E6E1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6" y="1301597"/>
            <a:ext cx="9325556" cy="55564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50D055-9FB2-F249-BF83-C61BF1A42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914"/>
          <a:stretch/>
        </p:blipFill>
        <p:spPr>
          <a:xfrm>
            <a:off x="1168273" y="1301597"/>
            <a:ext cx="9409139" cy="56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56BD2DC-BC95-E549-987C-C067EBF5F371}"/>
              </a:ext>
            </a:extLst>
          </p:cNvPr>
          <p:cNvSpPr txBox="1"/>
          <p:nvPr/>
        </p:nvSpPr>
        <p:spPr>
          <a:xfrm>
            <a:off x="1155224" y="250371"/>
            <a:ext cx="4940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Multiple Channels </a:t>
            </a:r>
            <a:endParaRPr lang="en-US" altLang="zh-TW" sz="4000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73EAA2-4FD6-8344-8A73-CFA93620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98" y="1363038"/>
            <a:ext cx="11116602" cy="41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71C46CD-FE3A-E941-A56E-8B960F31A004}"/>
              </a:ext>
            </a:extLst>
          </p:cNvPr>
          <p:cNvSpPr txBox="1"/>
          <p:nvPr/>
        </p:nvSpPr>
        <p:spPr>
          <a:xfrm>
            <a:off x="1474029" y="2721114"/>
            <a:ext cx="10437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Hardware Architecture for RS Dataflow </a:t>
            </a:r>
            <a:endParaRPr lang="en-US" altLang="zh-TW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4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CE5250C-44C5-CD44-B5A5-B40954BA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97" y="23432"/>
            <a:ext cx="11153503" cy="67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4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7C6FE9-A7D4-BF43-8247-BD89AAAA7B0E}"/>
              </a:ext>
            </a:extLst>
          </p:cNvPr>
          <p:cNvSpPr txBox="1"/>
          <p:nvPr/>
        </p:nvSpPr>
        <p:spPr>
          <a:xfrm>
            <a:off x="1207008" y="268224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Logical to Physical Mappings</a:t>
            </a:r>
            <a:endParaRPr lang="en-US" altLang="zh-TW" sz="4000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487C05-696E-A040-8079-87354C0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26" y="1255776"/>
            <a:ext cx="8062548" cy="5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3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26F284-3F08-084D-90F3-6620886C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05" y="1549400"/>
            <a:ext cx="10703379" cy="29827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54FC4EC-B16E-5642-82B7-DD242E788337}"/>
              </a:ext>
            </a:extLst>
          </p:cNvPr>
          <p:cNvSpPr txBox="1"/>
          <p:nvPr/>
        </p:nvSpPr>
        <p:spPr>
          <a:xfrm>
            <a:off x="1347105" y="348343"/>
            <a:ext cx="878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Memory Access is the Bottleneck </a:t>
            </a:r>
            <a:endParaRPr lang="en-US" altLang="zh-TW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D5788C-04AF-3F4E-9DF3-703CF82E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493679"/>
            <a:ext cx="10830423" cy="283883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747D993-105D-BF41-A62E-2ED8E981BA89}"/>
              </a:ext>
            </a:extLst>
          </p:cNvPr>
          <p:cNvSpPr txBox="1"/>
          <p:nvPr/>
        </p:nvSpPr>
        <p:spPr>
          <a:xfrm>
            <a:off x="2243610" y="4686333"/>
            <a:ext cx="819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</a:rPr>
              <a:t>all memory R/W are </a:t>
            </a:r>
            <a:r>
              <a:rPr lang="en-US" altLang="zh-TW" sz="2400" b="1" dirty="0">
                <a:latin typeface="+mn-lt"/>
              </a:rPr>
              <a:t>DRAM </a:t>
            </a:r>
            <a:r>
              <a:rPr lang="en-US" altLang="zh-TW" sz="2400" dirty="0">
                <a:latin typeface="+mn-lt"/>
              </a:rPr>
              <a:t>accesses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=&gt;</a:t>
            </a:r>
            <a:r>
              <a:rPr lang="zh-TW" alt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+mn-lt"/>
              </a:rPr>
              <a:t>worst</a:t>
            </a:r>
            <a:r>
              <a:rPr lang="zh-TW" altLang="en-US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+mn-lt"/>
              </a:rPr>
              <a:t>case</a:t>
            </a:r>
            <a:endParaRPr lang="en-US" altLang="zh-TW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68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84412AA-AE90-4C4F-96C8-218793CF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53" y="1554734"/>
            <a:ext cx="11076447" cy="39009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1E15A60-83FF-A540-9510-558FD23A2117}"/>
              </a:ext>
            </a:extLst>
          </p:cNvPr>
          <p:cNvSpPr txBox="1"/>
          <p:nvPr/>
        </p:nvSpPr>
        <p:spPr>
          <a:xfrm>
            <a:off x="4588146" y="5303266"/>
            <a:ext cx="4131259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data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reuse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local accumulation </a:t>
            </a:r>
            <a:endParaRPr lang="en-US" altLang="zh-TW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2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16228B4-9D24-DF49-B419-212461F6AD89}"/>
              </a:ext>
            </a:extLst>
          </p:cNvPr>
          <p:cNvSpPr txBox="1"/>
          <p:nvPr/>
        </p:nvSpPr>
        <p:spPr>
          <a:xfrm>
            <a:off x="1295400" y="250371"/>
            <a:ext cx="7556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Types of Data Reuse in DNN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5489EC-A080-5745-8F99-49904C40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86564"/>
            <a:ext cx="9357562" cy="522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6D187A-981E-0040-8159-57550188F7B5}"/>
              </a:ext>
            </a:extLst>
          </p:cNvPr>
          <p:cNvSpPr txBox="1"/>
          <p:nvPr/>
        </p:nvSpPr>
        <p:spPr>
          <a:xfrm>
            <a:off x="1415143" y="293914"/>
            <a:ext cx="3435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Architecture</a:t>
            </a:r>
            <a:r>
              <a:rPr lang="en-US" altLang="zh-TW" b="1" dirty="0"/>
              <a:t> 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1C7D62-9E22-1C48-BA56-FD6E2FD2C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 t="2317" r="1250" b="1544"/>
          <a:stretch/>
        </p:blipFill>
        <p:spPr>
          <a:xfrm>
            <a:off x="1415143" y="1292736"/>
            <a:ext cx="8403772" cy="55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2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C3FE9D3-B0D1-8B4A-9343-36204740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"/>
          <a:stretch/>
        </p:blipFill>
        <p:spPr>
          <a:xfrm>
            <a:off x="1055914" y="1262742"/>
            <a:ext cx="9100462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0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A4A8E7-5FFF-ED4C-9B71-C99C987BD38D}"/>
              </a:ext>
            </a:extLst>
          </p:cNvPr>
          <p:cNvSpPr txBox="1"/>
          <p:nvPr/>
        </p:nvSpPr>
        <p:spPr>
          <a:xfrm>
            <a:off x="3393913" y="2558142"/>
            <a:ext cx="5870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latin typeface="+mj-lt"/>
              </a:rPr>
              <a:t>Dataflow Taxonomy</a:t>
            </a:r>
            <a:endParaRPr lang="en-US" altLang="zh-TW" sz="4400" dirty="0">
              <a:latin typeface="+mj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C6C033-E1B1-DB4D-B67B-EFD58E5BA9AF}"/>
              </a:ext>
            </a:extLst>
          </p:cNvPr>
          <p:cNvSpPr txBox="1"/>
          <p:nvPr/>
        </p:nvSpPr>
        <p:spPr>
          <a:xfrm>
            <a:off x="4272775" y="4582885"/>
            <a:ext cx="4112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dist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+mj-lt"/>
              </a:rPr>
              <a:t>Weight Stationary </a:t>
            </a:r>
          </a:p>
          <a:p>
            <a:pPr marL="571500" indent="-571500" algn="dist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latin typeface="+mj-lt"/>
              </a:rPr>
              <a:t>Output</a:t>
            </a:r>
            <a:r>
              <a:rPr kumimoji="1" lang="zh-TW" altLang="en-US" sz="3200" dirty="0">
                <a:latin typeface="+mj-lt"/>
              </a:rPr>
              <a:t> </a:t>
            </a:r>
            <a:r>
              <a:rPr kumimoji="1" lang="en-US" altLang="zh-TW" sz="3200" dirty="0">
                <a:latin typeface="+mj-lt"/>
              </a:rPr>
              <a:t>Stationary</a:t>
            </a:r>
          </a:p>
          <a:p>
            <a:pPr marL="571500" indent="-571500" algn="dist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+mj-lt"/>
              </a:rPr>
              <a:t>Row</a:t>
            </a:r>
            <a:r>
              <a:rPr lang="zh-TW" altLang="en-US" sz="3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+mj-lt"/>
              </a:rPr>
              <a:t>Stationary</a:t>
            </a:r>
            <a:endParaRPr kumimoji="1" lang="zh-TW" altLang="en-US" sz="3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835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9939EC-CF9E-EB41-AAFB-205C9BDE3F5B}"/>
              </a:ext>
            </a:extLst>
          </p:cNvPr>
          <p:cNvSpPr txBox="1"/>
          <p:nvPr/>
        </p:nvSpPr>
        <p:spPr>
          <a:xfrm>
            <a:off x="1336612" y="326571"/>
            <a:ext cx="360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+mj-lt"/>
              </a:rPr>
              <a:t>Row</a:t>
            </a:r>
            <a:r>
              <a:rPr lang="zh-TW" altLang="en-US" sz="4000" b="1" dirty="0">
                <a:latin typeface="+mj-lt"/>
              </a:rPr>
              <a:t> </a:t>
            </a:r>
            <a:r>
              <a:rPr lang="en-US" altLang="zh-TW" sz="4000" b="1" dirty="0">
                <a:latin typeface="+mj-lt"/>
              </a:rPr>
              <a:t>Stationary</a:t>
            </a:r>
            <a:endParaRPr lang="zh-TW" altLang="en-US" sz="4400" b="1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604A12-ECBE-054C-A1D8-2A06B118C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6" r="2849"/>
          <a:stretch/>
        </p:blipFill>
        <p:spPr>
          <a:xfrm>
            <a:off x="1041194" y="0"/>
            <a:ext cx="3684125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219E4F0-B77F-E14D-A589-8A6321976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86" r="2586"/>
          <a:stretch/>
        </p:blipFill>
        <p:spPr>
          <a:xfrm>
            <a:off x="4615541" y="0"/>
            <a:ext cx="3788229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A47563-BE0F-1D40-9C9D-3724B8417E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0" b="1270"/>
          <a:stretch/>
        </p:blipFill>
        <p:spPr>
          <a:xfrm>
            <a:off x="8403770" y="87086"/>
            <a:ext cx="3788230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11b">
  <a:themeElements>
    <a:clrScheme name="Lab Slide v4.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Slide v4.4">
      <a:majorFont>
        <a:latin typeface="Tahoma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b Slide v4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11b" id="{9612718B-39F1-D94C-AAB8-BFB1DD0FB0E3}" vid="{60FCF92B-93D8-9F45-9D86-0640AC2757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53</Words>
  <Application>Microsoft Macintosh PowerPoint</Application>
  <PresentationFormat>寬螢幕</PresentationFormat>
  <Paragraphs>16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611b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政勳 葉</dc:creator>
  <cp:lastModifiedBy>政勳 葉</cp:lastModifiedBy>
  <cp:revision>12</cp:revision>
  <dcterms:created xsi:type="dcterms:W3CDTF">2021-02-20T07:04:43Z</dcterms:created>
  <dcterms:modified xsi:type="dcterms:W3CDTF">2021-02-21T07:33:10Z</dcterms:modified>
</cp:coreProperties>
</file>