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5" r:id="rId8"/>
    <p:sldId id="269" r:id="rId9"/>
    <p:sldId id="266" r:id="rId10"/>
    <p:sldId id="260" r:id="rId11"/>
    <p:sldId id="270" r:id="rId12"/>
    <p:sldId id="261" r:id="rId13"/>
    <p:sldId id="263" r:id="rId14"/>
    <p:sldId id="271" r:id="rId15"/>
    <p:sldId id="262" r:id="rId16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b Slide v4-2-1 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1" y="1700214"/>
            <a:ext cx="10369551" cy="237648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4508500"/>
            <a:ext cx="916305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Tahoma" pitchFamily="34" charset="0"/>
              </a:defRPr>
            </a:lvl1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67480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57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590800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75692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20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0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12192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897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19200" y="1676400"/>
            <a:ext cx="10363200" cy="4343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1093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357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999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36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520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944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621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654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25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b Slide v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1036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764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fld id="{C30F1263-C4EF-7947-BBFF-A3182C02D4FF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078817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lang="en-US" altLang="zh-TW" sz="1400" i="1">
                <a:solidFill>
                  <a:schemeClr val="accent2"/>
                </a:solidFill>
              </a:rPr>
              <a:t>- </a:t>
            </a:r>
            <a:fld id="{6AFF9187-7DD2-4698-9B2A-95476EA036BA}" type="slidenum"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pPr algn="r" eaLnBrk="1" hangingPunct="1">
                <a:defRPr/>
              </a:pPr>
              <a:t>‹#›</a:t>
            </a:fld>
            <a:r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400" i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184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56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3F2572A-3D93-1A49-8EA6-DD04C14D653B}"/>
              </a:ext>
            </a:extLst>
          </p:cNvPr>
          <p:cNvSpPr txBox="1"/>
          <p:nvPr/>
        </p:nvSpPr>
        <p:spPr>
          <a:xfrm>
            <a:off x="1976827" y="2782669"/>
            <a:ext cx="8238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dirty="0"/>
              <a:t>YOLOv3: An Incremental Improvement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B342C17-5F1D-4634-8747-16587D990B49}"/>
              </a:ext>
            </a:extLst>
          </p:cNvPr>
          <p:cNvSpPr txBox="1"/>
          <p:nvPr/>
        </p:nvSpPr>
        <p:spPr>
          <a:xfrm>
            <a:off x="8182186" y="5410032"/>
            <a:ext cx="253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Advisor</a:t>
            </a:r>
            <a:r>
              <a:rPr lang="zh-TW" altLang="en-US" sz="1600" dirty="0"/>
              <a:t>  ：</a:t>
            </a:r>
            <a:r>
              <a:rPr lang="en-US" altLang="zh-TW" sz="1600" dirty="0"/>
              <a:t>Yeong-</a:t>
            </a:r>
            <a:r>
              <a:rPr lang="en-US" altLang="zh-TW" sz="1600" dirty="0" err="1"/>
              <a:t>kang</a:t>
            </a:r>
            <a:r>
              <a:rPr lang="en-US" altLang="zh-TW" sz="1600" dirty="0"/>
              <a:t> </a:t>
            </a:r>
            <a:r>
              <a:rPr lang="en-US" altLang="zh-TW" sz="1600" dirty="0" err="1"/>
              <a:t>lai</a:t>
            </a:r>
            <a:endParaRPr lang="en-US" altLang="zh-TW" sz="1600" dirty="0"/>
          </a:p>
          <a:p>
            <a:r>
              <a:rPr lang="en-US" altLang="zh-TW" sz="1600" dirty="0"/>
              <a:t>Reporter</a:t>
            </a:r>
            <a:r>
              <a:rPr lang="zh-TW" altLang="en-US" sz="1600" dirty="0"/>
              <a:t>：</a:t>
            </a:r>
            <a:r>
              <a:rPr lang="en-US" altLang="zh-TW" sz="1600" dirty="0" err="1"/>
              <a:t>zheng-xun</a:t>
            </a:r>
            <a:r>
              <a:rPr lang="en-US" altLang="zh-TW" sz="1600" dirty="0"/>
              <a:t> </a:t>
            </a:r>
            <a:r>
              <a:rPr lang="en-US" altLang="zh-TW" sz="1600" dirty="0" err="1"/>
              <a:t>yeh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113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5A62FA1-545F-F041-B93A-0E6F116F241A}"/>
              </a:ext>
            </a:extLst>
          </p:cNvPr>
          <p:cNvSpPr txBox="1"/>
          <p:nvPr/>
        </p:nvSpPr>
        <p:spPr>
          <a:xfrm>
            <a:off x="1186542" y="457201"/>
            <a:ext cx="6228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4000" dirty="0"/>
              <a:t>Predictions Across Scales </a:t>
            </a:r>
          </a:p>
        </p:txBody>
      </p:sp>
      <p:pic>
        <p:nvPicPr>
          <p:cNvPr id="2050" name="Picture 2" descr="從0到1 實現YOLO v3 （Part one） | 程式前沿">
            <a:extLst>
              <a:ext uri="{FF2B5EF4-FFF2-40B4-BE49-F238E27FC236}">
                <a16:creationId xmlns:a16="http://schemas.microsoft.com/office/drawing/2014/main" id="{717B3F72-7174-CC44-8D43-5B40853EC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4"/>
          <a:stretch/>
        </p:blipFill>
        <p:spPr bwMode="auto">
          <a:xfrm>
            <a:off x="1186542" y="1271261"/>
            <a:ext cx="4238399" cy="52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232BD2E-17F9-744E-B763-741741A32C22}"/>
              </a:ext>
            </a:extLst>
          </p:cNvPr>
          <p:cNvSpPr txBox="1"/>
          <p:nvPr/>
        </p:nvSpPr>
        <p:spPr>
          <a:xfrm>
            <a:off x="1740912" y="640079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（</a:t>
            </a:r>
            <a:r>
              <a:rPr lang="en-US" altLang="zh-TW" dirty="0"/>
              <a:t>13*13+26*26+52*52</a:t>
            </a:r>
            <a:r>
              <a:rPr lang="zh-TW" altLang="en-US" dirty="0"/>
              <a:t>）*</a:t>
            </a:r>
            <a:r>
              <a:rPr lang="en-US" altLang="zh-TW" dirty="0"/>
              <a:t>3=</a:t>
            </a:r>
            <a:r>
              <a:rPr lang="en-US" altLang="zh-TW" b="1" dirty="0">
                <a:solidFill>
                  <a:srgbClr val="FF0000"/>
                </a:solidFill>
              </a:rPr>
              <a:t>10647</a:t>
            </a:r>
            <a:r>
              <a:rPr lang="en-US" altLang="zh-TW" dirty="0"/>
              <a:t>box</a:t>
            </a:r>
            <a:endParaRPr kumimoji="1" lang="zh-TW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B87B20-CECB-4048-B3C0-C0E3A7A04859}"/>
              </a:ext>
            </a:extLst>
          </p:cNvPr>
          <p:cNvSpPr/>
          <p:nvPr/>
        </p:nvSpPr>
        <p:spPr>
          <a:xfrm>
            <a:off x="5830493" y="2272933"/>
            <a:ext cx="41930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(10*13); (16*30); (33*23); </a:t>
            </a: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(30*61); (62*45); (59*119); </a:t>
            </a: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(116*90); (156*198); (373*326)</a:t>
            </a:r>
            <a:endParaRPr lang="en-TW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64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D53C7B-2AB3-1B4C-AF5F-E0BC924029FC}"/>
              </a:ext>
            </a:extLst>
          </p:cNvPr>
          <p:cNvSpPr txBox="1"/>
          <p:nvPr/>
        </p:nvSpPr>
        <p:spPr>
          <a:xfrm>
            <a:off x="1284514" y="413658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</a:t>
            </a:r>
            <a:endParaRPr kumimoji="1"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34B70D-AD2D-CD4B-9C77-57AD721B0101}"/>
              </a:ext>
            </a:extLst>
          </p:cNvPr>
          <p:cNvSpPr txBox="1"/>
          <p:nvPr/>
        </p:nvSpPr>
        <p:spPr>
          <a:xfrm>
            <a:off x="1284514" y="1726033"/>
            <a:ext cx="4101444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Bounding Box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Class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Predictions Across Scales</a:t>
            </a:r>
            <a:r>
              <a:rPr lang="en" altLang="zh-TW" sz="2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Feature Extractor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242159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E6C23D-C5F3-C743-88CE-9981FE8A089D}"/>
              </a:ext>
            </a:extLst>
          </p:cNvPr>
          <p:cNvSpPr txBox="1"/>
          <p:nvPr/>
        </p:nvSpPr>
        <p:spPr>
          <a:xfrm>
            <a:off x="1197428" y="478972"/>
            <a:ext cx="429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4000" dirty="0"/>
              <a:t>Feature Extractor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06A043-8F8D-0A41-8802-3B1CE8D6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65"/>
          <a:stretch/>
        </p:blipFill>
        <p:spPr>
          <a:xfrm>
            <a:off x="2996158" y="1295400"/>
            <a:ext cx="4026773" cy="5562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815FFE9-6208-BB4D-B002-E3AA717C3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393" y="1757065"/>
            <a:ext cx="3200400" cy="15494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1348A1E-4E56-134D-80F4-A86CA1B7A559}"/>
              </a:ext>
            </a:extLst>
          </p:cNvPr>
          <p:cNvSpPr txBox="1"/>
          <p:nvPr/>
        </p:nvSpPr>
        <p:spPr>
          <a:xfrm>
            <a:off x="1284790" y="12954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/>
              <a:t>Darknet-53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39C502-637B-493F-AF21-D0C2B664E4F9}"/>
              </a:ext>
            </a:extLst>
          </p:cNvPr>
          <p:cNvSpPr txBox="1"/>
          <p:nvPr/>
        </p:nvSpPr>
        <p:spPr>
          <a:xfrm>
            <a:off x="7596743" y="1295399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Accuracy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602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1F0519C-3246-3E49-8F1F-A94E78B9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30" y="1332410"/>
            <a:ext cx="8427028" cy="52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9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D53C7B-2AB3-1B4C-AF5F-E0BC924029FC}"/>
              </a:ext>
            </a:extLst>
          </p:cNvPr>
          <p:cNvSpPr txBox="1"/>
          <p:nvPr/>
        </p:nvSpPr>
        <p:spPr>
          <a:xfrm>
            <a:off x="1284514" y="413658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</a:t>
            </a:r>
            <a:endParaRPr kumimoji="1"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34B70D-AD2D-CD4B-9C77-57AD721B0101}"/>
              </a:ext>
            </a:extLst>
          </p:cNvPr>
          <p:cNvSpPr txBox="1"/>
          <p:nvPr/>
        </p:nvSpPr>
        <p:spPr>
          <a:xfrm>
            <a:off x="1284514" y="1726033"/>
            <a:ext cx="4101444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Bounding Box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Class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Predictions Across Scales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Feature Extractor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174615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F5E7A16-15FB-6944-8B7D-3CB1AC8DC8D6}"/>
              </a:ext>
            </a:extLst>
          </p:cNvPr>
          <p:cNvSpPr txBox="1"/>
          <p:nvPr/>
        </p:nvSpPr>
        <p:spPr>
          <a:xfrm>
            <a:off x="1240971" y="446315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4000" dirty="0"/>
              <a:t>Reference</a:t>
            </a:r>
            <a:endParaRPr kumimoji="1"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3D4580-7E9C-7A49-94EA-D2D40DDF59CF}"/>
              </a:ext>
            </a:extLst>
          </p:cNvPr>
          <p:cNvSpPr txBox="1"/>
          <p:nvPr/>
        </p:nvSpPr>
        <p:spPr>
          <a:xfrm>
            <a:off x="1240971" y="3244334"/>
            <a:ext cx="752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 err="1"/>
              <a:t>J.Redmon</a:t>
            </a:r>
            <a:r>
              <a:rPr lang="en" altLang="zh-TW" dirty="0"/>
              <a:t> , </a:t>
            </a:r>
            <a:r>
              <a:rPr lang="en" altLang="zh-TW" dirty="0" err="1"/>
              <a:t>A.Farhadi</a:t>
            </a:r>
            <a:r>
              <a:rPr lang="en" altLang="zh-TW" dirty="0"/>
              <a:t>, Yolov3:Anincrementalimprovement. </a:t>
            </a:r>
            <a:r>
              <a:rPr lang="en" altLang="zh-TW" i="1" dirty="0" err="1"/>
              <a:t>arXiv</a:t>
            </a:r>
            <a:r>
              <a:rPr lang="en" altLang="zh-TW" dirty="0"/>
              <a:t>, 2018. </a:t>
            </a:r>
          </a:p>
        </p:txBody>
      </p:sp>
    </p:spTree>
    <p:extLst>
      <p:ext uri="{BB962C8B-B14F-4D97-AF65-F5344CB8AC3E}">
        <p14:creationId xmlns:p14="http://schemas.microsoft.com/office/powerpoint/2010/main" val="39024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D53C7B-2AB3-1B4C-AF5F-E0BC924029FC}"/>
              </a:ext>
            </a:extLst>
          </p:cNvPr>
          <p:cNvSpPr txBox="1"/>
          <p:nvPr/>
        </p:nvSpPr>
        <p:spPr>
          <a:xfrm>
            <a:off x="1284514" y="413658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</a:t>
            </a:r>
            <a:endParaRPr kumimoji="1"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34B70D-AD2D-CD4B-9C77-57AD721B0101}"/>
              </a:ext>
            </a:extLst>
          </p:cNvPr>
          <p:cNvSpPr txBox="1"/>
          <p:nvPr/>
        </p:nvSpPr>
        <p:spPr>
          <a:xfrm>
            <a:off x="1284514" y="1726033"/>
            <a:ext cx="4101444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Bounding Box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Class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Predictions Across Scales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Feature Extractor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321728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D53C7B-2AB3-1B4C-AF5F-E0BC924029FC}"/>
              </a:ext>
            </a:extLst>
          </p:cNvPr>
          <p:cNvSpPr txBox="1"/>
          <p:nvPr/>
        </p:nvSpPr>
        <p:spPr>
          <a:xfrm>
            <a:off x="1284514" y="413658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</a:t>
            </a:r>
            <a:endParaRPr kumimoji="1"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34B70D-AD2D-CD4B-9C77-57AD721B0101}"/>
              </a:ext>
            </a:extLst>
          </p:cNvPr>
          <p:cNvSpPr txBox="1"/>
          <p:nvPr/>
        </p:nvSpPr>
        <p:spPr>
          <a:xfrm>
            <a:off x="1284514" y="1726033"/>
            <a:ext cx="4101444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Bounding Box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Class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Predictions Across Scales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Feature Extractor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21076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58FC4DE-E2D5-D142-BE26-B3A25D00AC2A}"/>
              </a:ext>
            </a:extLst>
          </p:cNvPr>
          <p:cNvSpPr txBox="1"/>
          <p:nvPr/>
        </p:nvSpPr>
        <p:spPr>
          <a:xfrm>
            <a:off x="1164771" y="435428"/>
            <a:ext cx="5944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4000" dirty="0"/>
              <a:t>Bounding Box Prediction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8C2147-1A28-2644-8391-B4CADB88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336" y="2385106"/>
            <a:ext cx="2623968" cy="23257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54EB68-E073-9F4A-8913-4EF40C8C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584" y="1782505"/>
            <a:ext cx="5246630" cy="38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D53C7B-2AB3-1B4C-AF5F-E0BC924029FC}"/>
              </a:ext>
            </a:extLst>
          </p:cNvPr>
          <p:cNvSpPr txBox="1"/>
          <p:nvPr/>
        </p:nvSpPr>
        <p:spPr>
          <a:xfrm>
            <a:off x="1284514" y="413658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</a:t>
            </a:r>
            <a:endParaRPr kumimoji="1"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34B70D-AD2D-CD4B-9C77-57AD721B0101}"/>
              </a:ext>
            </a:extLst>
          </p:cNvPr>
          <p:cNvSpPr txBox="1"/>
          <p:nvPr/>
        </p:nvSpPr>
        <p:spPr>
          <a:xfrm>
            <a:off x="1284514" y="1726033"/>
            <a:ext cx="4101444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Bounding Box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Class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Predictions Across Scales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Feature Extractor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406785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AEAD42D-35EE-754A-9989-867AA23C8DAD}"/>
              </a:ext>
            </a:extLst>
          </p:cNvPr>
          <p:cNvSpPr txBox="1"/>
          <p:nvPr/>
        </p:nvSpPr>
        <p:spPr>
          <a:xfrm>
            <a:off x="1110344" y="446314"/>
            <a:ext cx="403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4000" dirty="0"/>
              <a:t>Class Prediction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353545-15B3-1D4D-B693-19A776957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"/>
          <a:stretch/>
        </p:blipFill>
        <p:spPr>
          <a:xfrm>
            <a:off x="2232589" y="2155685"/>
            <a:ext cx="7726821" cy="367905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057D42-CD6E-B841-81D8-7BD1FC7E8E2A}"/>
              </a:ext>
            </a:extLst>
          </p:cNvPr>
          <p:cNvSpPr txBox="1"/>
          <p:nvPr/>
        </p:nvSpPr>
        <p:spPr>
          <a:xfrm>
            <a:off x="1353569" y="131623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421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do one-vs-one classification for logistic regression? - Cross  Validated">
            <a:extLst>
              <a:ext uri="{FF2B5EF4-FFF2-40B4-BE49-F238E27FC236}">
                <a16:creationId xmlns:a16="http://schemas.microsoft.com/office/drawing/2014/main" id="{97ED0B5A-479C-6047-A936-B45E2FCF0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54" y="1421565"/>
            <a:ext cx="6041572" cy="455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56CF970-FCE5-C14D-9153-4FA6E98E4A93}"/>
              </a:ext>
            </a:extLst>
          </p:cNvPr>
          <p:cNvSpPr txBox="1"/>
          <p:nvPr/>
        </p:nvSpPr>
        <p:spPr>
          <a:xfrm>
            <a:off x="1319573" y="1382485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/>
              <a:t>logistic classifiers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81841E2-42ED-BA42-B48F-0D6E4C85043B}"/>
              </a:ext>
            </a:extLst>
          </p:cNvPr>
          <p:cNvSpPr txBox="1"/>
          <p:nvPr/>
        </p:nvSpPr>
        <p:spPr>
          <a:xfrm>
            <a:off x="1110344" y="446314"/>
            <a:ext cx="403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4000" dirty="0"/>
              <a:t>Class Prediction </a:t>
            </a:r>
          </a:p>
        </p:txBody>
      </p:sp>
    </p:spTree>
    <p:extLst>
      <p:ext uri="{BB962C8B-B14F-4D97-AF65-F5344CB8AC3E}">
        <p14:creationId xmlns:p14="http://schemas.microsoft.com/office/powerpoint/2010/main" val="185075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D53C7B-2AB3-1B4C-AF5F-E0BC924029FC}"/>
              </a:ext>
            </a:extLst>
          </p:cNvPr>
          <p:cNvSpPr txBox="1"/>
          <p:nvPr/>
        </p:nvSpPr>
        <p:spPr>
          <a:xfrm>
            <a:off x="1284514" y="413658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</a:t>
            </a:r>
            <a:endParaRPr kumimoji="1"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34B70D-AD2D-CD4B-9C77-57AD721B0101}"/>
              </a:ext>
            </a:extLst>
          </p:cNvPr>
          <p:cNvSpPr txBox="1"/>
          <p:nvPr/>
        </p:nvSpPr>
        <p:spPr>
          <a:xfrm>
            <a:off x="1284514" y="1726033"/>
            <a:ext cx="4101444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Bounding Box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Class Prediction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/>
              <a:t>Predictions Across Scales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Feature Extractor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2400" dirty="0">
                <a:solidFill>
                  <a:schemeClr val="accent3">
                    <a:lumMod val="65000"/>
                  </a:schemeClr>
                </a:solidFill>
              </a:rPr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310764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B65504E-E05A-46CF-9F07-30084BF545EA}"/>
              </a:ext>
            </a:extLst>
          </p:cNvPr>
          <p:cNvGrpSpPr/>
          <p:nvPr/>
        </p:nvGrpSpPr>
        <p:grpSpPr>
          <a:xfrm>
            <a:off x="1784411" y="2456763"/>
            <a:ext cx="10132380" cy="2831342"/>
            <a:chOff x="1088021" y="2163800"/>
            <a:chExt cx="11103978" cy="310284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83D2E24-FD7A-C445-8228-A20334B9C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021" y="2163800"/>
              <a:ext cx="11103978" cy="310284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5562F29-DC0D-1042-B2D8-A77B8CD5C465}"/>
                </a:ext>
              </a:extLst>
            </p:cNvPr>
            <p:cNvSpPr txBox="1"/>
            <p:nvPr/>
          </p:nvSpPr>
          <p:spPr>
            <a:xfrm>
              <a:off x="6419436" y="462987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79</a:t>
              </a:r>
              <a:endParaRPr kumimoji="1"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5FFDE62-6DCC-8B47-9EAC-DC02233A4779}"/>
                </a:ext>
              </a:extLst>
            </p:cNvPr>
            <p:cNvSpPr txBox="1"/>
            <p:nvPr/>
          </p:nvSpPr>
          <p:spPr>
            <a:xfrm>
              <a:off x="7755038" y="462987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91</a:t>
              </a:r>
              <a:endParaRPr kumimoji="1"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FE36A61-16E4-8247-92EE-664CE84D1239}"/>
                </a:ext>
              </a:extLst>
            </p:cNvPr>
            <p:cNvSpPr txBox="1"/>
            <p:nvPr/>
          </p:nvSpPr>
          <p:spPr>
            <a:xfrm>
              <a:off x="9090640" y="46298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106</a:t>
              </a:r>
              <a:endParaRPr kumimoji="1"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26C5F94-5A88-CF44-B1DE-FE8C7D7EEFDA}"/>
                </a:ext>
              </a:extLst>
            </p:cNvPr>
            <p:cNvSpPr txBox="1"/>
            <p:nvPr/>
          </p:nvSpPr>
          <p:spPr>
            <a:xfrm>
              <a:off x="3995817" y="44452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36</a:t>
              </a:r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417D532-E176-384B-A5A2-D41A52993987}"/>
                </a:ext>
              </a:extLst>
            </p:cNvPr>
            <p:cNvSpPr txBox="1"/>
            <p:nvPr/>
          </p:nvSpPr>
          <p:spPr>
            <a:xfrm>
              <a:off x="4781920" y="44452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61</a:t>
              </a:r>
              <a:endParaRPr kumimoji="1" lang="zh-TW" altLang="en-US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7461E0-C49B-C84B-85DC-1E28E5FC5B1C}"/>
              </a:ext>
            </a:extLst>
          </p:cNvPr>
          <p:cNvSpPr txBox="1"/>
          <p:nvPr/>
        </p:nvSpPr>
        <p:spPr>
          <a:xfrm>
            <a:off x="1186542" y="457201"/>
            <a:ext cx="6228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4000" dirty="0"/>
              <a:t>Predictions Across Scales </a:t>
            </a:r>
          </a:p>
        </p:txBody>
      </p:sp>
    </p:spTree>
    <p:extLst>
      <p:ext uri="{BB962C8B-B14F-4D97-AF65-F5344CB8AC3E}">
        <p14:creationId xmlns:p14="http://schemas.microsoft.com/office/powerpoint/2010/main" val="2808068506"/>
      </p:ext>
    </p:extLst>
  </p:cSld>
  <p:clrMapOvr>
    <a:masterClrMapping/>
  </p:clrMapOvr>
</p:sld>
</file>

<file path=ppt/theme/theme1.xml><?xml version="1.0" encoding="utf-8"?>
<a:theme xmlns:a="http://schemas.openxmlformats.org/drawingml/2006/main" name="611b">
  <a:themeElements>
    <a:clrScheme name="Lab Slide v4.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Slide v4.4">
      <a:majorFont>
        <a:latin typeface="Tahoma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b Slide v4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11b" id="{9612718B-39F1-D94C-AAB8-BFB1DD0FB0E3}" vid="{60FCF92B-93D8-9F45-9D86-0640AC2757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611b</Template>
  <TotalTime>399</TotalTime>
  <Words>159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Times New Roman</vt:lpstr>
      <vt:lpstr>Wingdings</vt:lpstr>
      <vt:lpstr>611b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政勳 葉</dc:creator>
  <cp:lastModifiedBy>政勳 葉</cp:lastModifiedBy>
  <cp:revision>14</cp:revision>
  <dcterms:created xsi:type="dcterms:W3CDTF">2020-12-08T14:04:13Z</dcterms:created>
  <dcterms:modified xsi:type="dcterms:W3CDTF">2020-12-09T17:24:35Z</dcterms:modified>
</cp:coreProperties>
</file>