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99" r:id="rId3"/>
    <p:sldId id="294" r:id="rId4"/>
    <p:sldId id="303" r:id="rId5"/>
    <p:sldId id="286" r:id="rId6"/>
    <p:sldId id="292" r:id="rId7"/>
    <p:sldId id="302" r:id="rId8"/>
    <p:sldId id="300" r:id="rId9"/>
    <p:sldId id="287" r:id="rId10"/>
    <p:sldId id="289" r:id="rId11"/>
    <p:sldId id="288" r:id="rId12"/>
    <p:sldId id="290" r:id="rId13"/>
    <p:sldId id="291" r:id="rId14"/>
    <p:sldId id="295" r:id="rId15"/>
    <p:sldId id="296" r:id="rId16"/>
    <p:sldId id="297" r:id="rId17"/>
    <p:sldId id="298" r:id="rId18"/>
    <p:sldId id="301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29" autoAdjust="0"/>
  </p:normalViewPr>
  <p:slideViewPr>
    <p:cSldViewPr showGuides="1">
      <p:cViewPr varScale="1">
        <p:scale>
          <a:sx n="100" d="100"/>
          <a:sy n="100" d="100"/>
        </p:scale>
        <p:origin x="13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F8830-D37E-4241-8A24-C9942090FF4B}" type="datetimeFigureOut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46557-27FD-46F3-809D-E94DBDC6B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51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yolo_top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協定溝通，且內有兩組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緩衝資料，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yolo_core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isif_empty_n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isif_read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交握訊號向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INPUT_STREAM_FIFO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拿資料，及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osif_full_n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osif_write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交握訊號對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OUTPUT_STREAM_FIFO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寫出資料。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TSRI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所提供的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yolo_core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功能僅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bypass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訊號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46557-27FD-46F3-809D-E94DBDC6B71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41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3AEF-904B-4D9A-A2DE-9F2B3EF56097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6" name="Picture 2" descr="D:\Tereza's\國研院\標誌應用系統_標案\應用設計修改\定稿_簡報版型\130419-國家實驗研究院-簡報元素-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" y="0"/>
            <a:ext cx="9144000" cy="685776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9237-A9F3-4839-BC27-E37627255AAC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6271-3F7C-402A-8FF5-119AA741540D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49D1-DE91-48BC-AF21-D81DC94BE38A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3508-A1CA-40C9-A00E-E6C9FDD9DF31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5C74-A222-4C03-B38B-501F6F7FD936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BDDE-B6FC-464C-A5DF-DE41BB20FF97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C426-774E-4B5A-BAA8-BDE51300F0BF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AE1E-55A0-42B1-B5FF-07B03B669E08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8DA0-E45E-454F-9F9C-42E348023F04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056F-E267-4ADA-B581-8C9480C84753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FA67F-6AFC-495E-9754-9895557340D2}" type="datetime1">
              <a:rPr lang="zh-TW" altLang="en-US" smtClean="0"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91F6-4949-482C-A217-1DD91BC5233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0" y="1214422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rgbClr val="333333"/>
                </a:solidFill>
                <a:latin typeface="微軟正黑體" pitchFamily="34" charset="-120"/>
                <a:ea typeface="標楷體" pitchFamily="65" charset="-120"/>
              </a:rPr>
              <a:t>ZCU102 Reference System Design</a:t>
            </a:r>
            <a:endParaRPr lang="zh-TW" altLang="en-US" sz="4000" b="1" dirty="0">
              <a:solidFill>
                <a:srgbClr val="333333"/>
              </a:solidFill>
              <a:latin typeface="微軟正黑體" pitchFamily="34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2019/08/26</a:t>
            </a:r>
            <a:endParaRPr lang="zh-TW" altLang="en-US" sz="2400" dirty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2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VDMA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副程</a:t>
            </a:r>
            <a:r>
              <a:rPr lang="zh-TW" altLang="en-US" dirty="0">
                <a:latin typeface="Times New Roman" pitchFamily="18" charset="0"/>
                <a:ea typeface="微軟正黑體" pitchFamily="34" charset="-120"/>
              </a:rPr>
              <a:t>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VDMA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停止副程式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void </a:t>
            </a:r>
            <a:r>
              <a:rPr lang="en-US" altLang="zh-TW" dirty="0" err="1" smtClean="0">
                <a:latin typeface="Times New Roman" pitchFamily="18" charset="0"/>
                <a:ea typeface="微軟正黑體" pitchFamily="34" charset="-120"/>
              </a:rPr>
              <a:t>XAxiVdma_DmaStop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(</a:t>
            </a:r>
            <a:r>
              <a:rPr lang="en-US" altLang="zh-TW" dirty="0" err="1" smtClean="0">
                <a:latin typeface="Times New Roman" pitchFamily="18" charset="0"/>
                <a:ea typeface="微軟正黑體" pitchFamily="34" charset="-120"/>
              </a:rPr>
              <a:t>XAxiVdma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 *</a:t>
            </a:r>
            <a:r>
              <a:rPr lang="en-US" altLang="zh-TW" dirty="0" err="1" smtClean="0">
                <a:latin typeface="Times New Roman" pitchFamily="18" charset="0"/>
                <a:ea typeface="微軟正黑體" pitchFamily="34" charset="-120"/>
              </a:rPr>
              <a:t>InstancePtr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, u16 Direction)</a:t>
            </a:r>
          </a:p>
          <a:p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VDMA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啟動副程式</a:t>
            </a:r>
            <a:endParaRPr lang="en-US" altLang="zh-TW" dirty="0">
              <a:latin typeface="Times New Roman" pitchFamily="18" charset="0"/>
              <a:ea typeface="微軟正黑體" pitchFamily="34" charset="-120"/>
            </a:endParaRPr>
          </a:p>
          <a:p>
            <a:pPr lvl="1"/>
            <a:r>
              <a:rPr lang="en-US" altLang="zh-TW" dirty="0" err="1" smtClean="0">
                <a:latin typeface="Times New Roman" pitchFamily="18" charset="0"/>
                <a:ea typeface="微軟正黑體" pitchFamily="34" charset="-120"/>
              </a:rPr>
              <a:t>int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 </a:t>
            </a:r>
            <a:r>
              <a:rPr lang="en-US" altLang="zh-TW" dirty="0" err="1">
                <a:latin typeface="Times New Roman" pitchFamily="18" charset="0"/>
                <a:ea typeface="微軟正黑體" pitchFamily="34" charset="-120"/>
              </a:rPr>
              <a:t>XAxiVdma_DmaStart</a:t>
            </a:r>
            <a:r>
              <a:rPr lang="en-US" altLang="zh-TW" dirty="0">
                <a:latin typeface="Times New Roman" pitchFamily="18" charset="0"/>
                <a:ea typeface="微軟正黑體" pitchFamily="34" charset="-120"/>
              </a:rPr>
              <a:t>(</a:t>
            </a:r>
            <a:r>
              <a:rPr lang="en-US" altLang="zh-TW" dirty="0" err="1">
                <a:latin typeface="Times New Roman" pitchFamily="18" charset="0"/>
                <a:ea typeface="微軟正黑體" pitchFamily="34" charset="-120"/>
              </a:rPr>
              <a:t>XAxiVdma</a:t>
            </a:r>
            <a:r>
              <a:rPr lang="en-US" altLang="zh-TW" dirty="0">
                <a:latin typeface="Times New Roman" pitchFamily="18" charset="0"/>
                <a:ea typeface="微軟正黑體" pitchFamily="34" charset="-120"/>
              </a:rPr>
              <a:t> *</a:t>
            </a:r>
            <a:r>
              <a:rPr lang="en-US" altLang="zh-TW" dirty="0" err="1">
                <a:latin typeface="Times New Roman" pitchFamily="18" charset="0"/>
                <a:ea typeface="微軟正黑體" pitchFamily="34" charset="-120"/>
              </a:rPr>
              <a:t>InstancePtr</a:t>
            </a:r>
            <a:r>
              <a:rPr lang="en-US" altLang="zh-TW" dirty="0">
                <a:latin typeface="Times New Roman" pitchFamily="18" charset="0"/>
                <a:ea typeface="微軟正黑體" pitchFamily="34" charset="-120"/>
              </a:rPr>
              <a:t>, u16 Direction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)</a:t>
            </a:r>
          </a:p>
          <a:p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Direction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參數：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XAXIVDMA_WRITE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：</a:t>
            </a:r>
            <a:r>
              <a:rPr lang="en-US" altLang="zh-TW" dirty="0">
                <a:latin typeface="Times New Roman" pitchFamily="18" charset="0"/>
                <a:ea typeface="微軟正黑體" pitchFamily="34" charset="-120"/>
              </a:rPr>
              <a:t>V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ideo write to DDR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通道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XAXIVDMA_READ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：</a:t>
            </a:r>
            <a:r>
              <a:rPr lang="en-US" altLang="zh-TW" dirty="0">
                <a:latin typeface="Times New Roman" pitchFamily="18" charset="0"/>
                <a:ea typeface="微軟正黑體" pitchFamily="34" charset="-120"/>
              </a:rPr>
              <a:t>V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ideo out read from DDR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通道</a:t>
            </a:r>
            <a:endParaRPr lang="en-US" altLang="zh-TW" dirty="0">
              <a:latin typeface="Times New Roman" pitchFamily="18" charset="0"/>
              <a:ea typeface="微軟正黑體" pitchFamily="34" charset="-120"/>
            </a:endParaRPr>
          </a:p>
          <a:p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使用範例：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endParaRPr lang="zh-TW" altLang="en-US" dirty="0">
              <a:latin typeface="Times New Roman" pitchFamily="18" charset="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5301208"/>
            <a:ext cx="4221163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latin typeface="Times New Roman" pitchFamily="18" charset="0"/>
                <a:ea typeface="微軟正黑體" pitchFamily="34" charset="-120"/>
              </a:rPr>
              <a:pPr/>
              <a:t>10</a:t>
            </a:fld>
            <a:endParaRPr lang="zh-TW" altLang="en-US">
              <a:latin typeface="Times New Roman" pitchFamily="18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8304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416x416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變數宣</a:t>
            </a:r>
            <a:r>
              <a:rPr lang="zh-TW" altLang="en-US" dirty="0">
                <a:latin typeface="Times New Roman" pitchFamily="18" charset="0"/>
                <a:ea typeface="微軟正黑體" pitchFamily="34" charset="-120"/>
              </a:rPr>
              <a:t>告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PADDSIZE=173056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（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416*416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）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Downsize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影像變數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Padding1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、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Padding2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、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Padding3</a:t>
            </a:r>
            <a:endParaRPr lang="en-US" altLang="zh-TW" dirty="0">
              <a:latin typeface="Times New Roman" pitchFamily="18" charset="0"/>
              <a:ea typeface="微軟正黑體" pitchFamily="34" charset="-120"/>
            </a:endParaRPr>
          </a:p>
          <a:p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IP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運算完之變數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Padding1_RX</a:t>
            </a:r>
            <a:r>
              <a:rPr lang="zh-TW" altLang="en-US" dirty="0">
                <a:latin typeface="Times New Roman" pitchFamily="18" charset="0"/>
                <a:ea typeface="微軟正黑體" pitchFamily="34" charset="-120"/>
              </a:rPr>
              <a:t>、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Padding2_RX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、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Padding3_RX</a:t>
            </a:r>
            <a:endParaRPr lang="en-US" altLang="zh-TW" dirty="0">
              <a:latin typeface="Times New Roman" pitchFamily="18" charset="0"/>
              <a:ea typeface="微軟正黑體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latin typeface="Times New Roman" pitchFamily="18" charset="0"/>
                <a:ea typeface="微軟正黑體" pitchFamily="34" charset="-120"/>
              </a:rPr>
              <a:pPr/>
              <a:t>11</a:t>
            </a:fld>
            <a:endParaRPr lang="zh-TW" altLang="en-US">
              <a:latin typeface="Times New Roman" pitchFamily="18" charset="0"/>
              <a:ea typeface="微軟正黑體" pitchFamily="34" charset="-120"/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340768"/>
            <a:ext cx="4483815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65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latin typeface="Times New Roman" pitchFamily="18" charset="0"/>
                <a:ea typeface="微軟正黑體" pitchFamily="34" charset="-120"/>
              </a:rPr>
              <a:t>DCache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刷新副程式</a:t>
            </a:r>
            <a:endParaRPr lang="zh-TW" altLang="en-US" dirty="0">
              <a:latin typeface="Times New Roman" pitchFamily="18" charset="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微軟正黑體" pitchFamily="34" charset="-120"/>
              </a:rPr>
              <a:t>void </a:t>
            </a:r>
            <a:r>
              <a:rPr lang="en-US" altLang="zh-TW" dirty="0" err="1">
                <a:latin typeface="Times New Roman" pitchFamily="18" charset="0"/>
                <a:ea typeface="微軟正黑體" pitchFamily="34" charset="-120"/>
              </a:rPr>
              <a:t>Xil_DCacheFlushRange</a:t>
            </a:r>
            <a:r>
              <a:rPr lang="en-US" altLang="zh-TW" dirty="0">
                <a:latin typeface="Times New Roman" pitchFamily="18" charset="0"/>
                <a:ea typeface="微軟正黑體" pitchFamily="34" charset="-120"/>
              </a:rPr>
              <a:t>(INTPTR  </a:t>
            </a:r>
            <a:r>
              <a:rPr lang="en-US" altLang="zh-TW" dirty="0" err="1">
                <a:latin typeface="Times New Roman" pitchFamily="18" charset="0"/>
                <a:ea typeface="微軟正黑體" pitchFamily="34" charset="-120"/>
              </a:rPr>
              <a:t>adr</a:t>
            </a:r>
            <a:r>
              <a:rPr lang="en-US" altLang="zh-TW" dirty="0">
                <a:latin typeface="Times New Roman" pitchFamily="18" charset="0"/>
                <a:ea typeface="微軟正黑體" pitchFamily="34" charset="-120"/>
              </a:rPr>
              <a:t>, INTPTR </a:t>
            </a:r>
            <a:r>
              <a:rPr lang="en-US" altLang="zh-TW" dirty="0" err="1">
                <a:latin typeface="Times New Roman" pitchFamily="18" charset="0"/>
                <a:ea typeface="微軟正黑體" pitchFamily="34" charset="-120"/>
              </a:rPr>
              <a:t>len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)</a:t>
            </a:r>
          </a:p>
          <a:p>
            <a:endParaRPr lang="en-US" altLang="zh-TW" dirty="0">
              <a:latin typeface="Times New Roman" pitchFamily="18" charset="0"/>
              <a:ea typeface="微軟正黑體" pitchFamily="34" charset="-120"/>
            </a:endParaRPr>
          </a:p>
          <a:p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使用範例：</a:t>
            </a:r>
            <a:endParaRPr lang="en-US" altLang="zh-TW" dirty="0">
              <a:latin typeface="Times New Roman" pitchFamily="18" charset="0"/>
              <a:ea typeface="微軟正黑體" pitchFamily="34" charset="-120"/>
            </a:endParaRPr>
          </a:p>
          <a:p>
            <a:endParaRPr lang="zh-TW" altLang="en-US" dirty="0">
              <a:latin typeface="Times New Roman" pitchFamily="18" charset="0"/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97" y="3933056"/>
            <a:ext cx="55483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latin typeface="Times New Roman" pitchFamily="18" charset="0"/>
                <a:ea typeface="微軟正黑體" pitchFamily="34" charset="-120"/>
              </a:rPr>
              <a:pPr/>
              <a:t>12</a:t>
            </a:fld>
            <a:endParaRPr lang="zh-TW" altLang="en-US">
              <a:latin typeface="Times New Roman" pitchFamily="18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308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AXI DMA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傳輸副程式</a:t>
            </a:r>
            <a:endParaRPr lang="zh-TW" altLang="en-US" dirty="0">
              <a:latin typeface="Times New Roman" pitchFamily="18" charset="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微軟正黑體" pitchFamily="34" charset="-120"/>
              </a:rPr>
              <a:t>void </a:t>
            </a:r>
            <a:r>
              <a:rPr lang="en-US" altLang="zh-TW" dirty="0" err="1">
                <a:latin typeface="Times New Roman" pitchFamily="18" charset="0"/>
                <a:ea typeface="微軟正黑體" pitchFamily="34" charset="-120"/>
              </a:rPr>
              <a:t>AXI_DMA_Transfer</a:t>
            </a:r>
            <a:r>
              <a:rPr lang="en-US" altLang="zh-TW" dirty="0">
                <a:latin typeface="Times New Roman" pitchFamily="18" charset="0"/>
                <a:ea typeface="微軟正黑體" pitchFamily="34" charset="-120"/>
              </a:rPr>
              <a:t>( UINTPTR </a:t>
            </a:r>
            <a:r>
              <a:rPr lang="en-US" altLang="zh-TW" dirty="0" err="1">
                <a:latin typeface="Times New Roman" pitchFamily="18" charset="0"/>
                <a:ea typeface="微軟正黑體" pitchFamily="34" charset="-120"/>
              </a:rPr>
              <a:t>BuffAddr</a:t>
            </a:r>
            <a:r>
              <a:rPr lang="en-US" altLang="zh-TW" dirty="0">
                <a:latin typeface="Times New Roman" pitchFamily="18" charset="0"/>
                <a:ea typeface="微軟正黑體" pitchFamily="34" charset="-120"/>
              </a:rPr>
              <a:t>, u32 Length , </a:t>
            </a:r>
            <a:r>
              <a:rPr lang="en-US" altLang="zh-TW" dirty="0" err="1">
                <a:latin typeface="Times New Roman" pitchFamily="18" charset="0"/>
                <a:ea typeface="微軟正黑體" pitchFamily="34" charset="-120"/>
              </a:rPr>
              <a:t>int</a:t>
            </a:r>
            <a:r>
              <a:rPr lang="en-US" altLang="zh-TW" dirty="0">
                <a:latin typeface="Times New Roman" pitchFamily="18" charset="0"/>
                <a:ea typeface="微軟正黑體" pitchFamily="34" charset="-120"/>
              </a:rPr>
              <a:t> Direction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)</a:t>
            </a:r>
          </a:p>
          <a:p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Direction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參數說明</a:t>
            </a:r>
            <a:r>
              <a:rPr lang="zh-TW" altLang="en-US" dirty="0">
                <a:latin typeface="Times New Roman" pitchFamily="18" charset="0"/>
                <a:ea typeface="微軟正黑體" pitchFamily="34" charset="-120"/>
              </a:rPr>
              <a:t>：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DDR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到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IP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：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XAXIDMA_DMA_TO_DEVICE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IP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到</a:t>
            </a:r>
            <a:r>
              <a:rPr lang="en-US" altLang="zh-TW" dirty="0" smtClean="0">
                <a:latin typeface="Times New Roman" pitchFamily="18" charset="0"/>
                <a:ea typeface="微軟正黑體" pitchFamily="34" charset="-120"/>
              </a:rPr>
              <a:t>DDR</a:t>
            </a:r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：</a:t>
            </a:r>
            <a:r>
              <a:rPr lang="en-US" altLang="zh-TW" dirty="0">
                <a:latin typeface="Times New Roman" pitchFamily="18" charset="0"/>
                <a:ea typeface="微軟正黑體" pitchFamily="34" charset="-120"/>
              </a:rPr>
              <a:t>XAXIDMA_DEVICE_TO_DMA</a:t>
            </a:r>
          </a:p>
          <a:p>
            <a:r>
              <a:rPr lang="zh-TW" altLang="en-US" dirty="0" smtClean="0">
                <a:latin typeface="Times New Roman" pitchFamily="18" charset="0"/>
                <a:ea typeface="微軟正黑體" pitchFamily="34" charset="-120"/>
              </a:rPr>
              <a:t>使用範例：</a:t>
            </a:r>
            <a:endParaRPr lang="en-US" altLang="zh-TW" dirty="0" smtClean="0">
              <a:latin typeface="Times New Roman" pitchFamily="18" charset="0"/>
              <a:ea typeface="微軟正黑體" pitchFamily="34" charset="-120"/>
            </a:endParaRPr>
          </a:p>
          <a:p>
            <a:endParaRPr lang="zh-TW" altLang="en-US" dirty="0">
              <a:latin typeface="Times New Roman" pitchFamily="18" charset="0"/>
              <a:ea typeface="微軟正黑體" pitchFamily="34" charset="-12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69160"/>
            <a:ext cx="832816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latin typeface="Times New Roman" pitchFamily="18" charset="0"/>
                <a:ea typeface="微軟正黑體" pitchFamily="34" charset="-120"/>
              </a:rPr>
              <a:pPr/>
              <a:t>13</a:t>
            </a:fld>
            <a:endParaRPr lang="zh-TW" altLang="en-US">
              <a:latin typeface="Times New Roman" pitchFamily="18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6833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1400" dirty="0" smtClean="0">
                <a:latin typeface="Times New Roman" pitchFamily="18" charset="0"/>
                <a:ea typeface="微軟正黑體" pitchFamily="34" charset="-120"/>
              </a:rPr>
              <a:t>AXI DMA/IP </a:t>
            </a:r>
            <a:r>
              <a:rPr lang="zh-TW" altLang="en-US" sz="1400" dirty="0" smtClean="0">
                <a:latin typeface="Times New Roman" pitchFamily="18" charset="0"/>
                <a:ea typeface="微軟正黑體" pitchFamily="34" charset="-120"/>
              </a:rPr>
              <a:t>驗證</a:t>
            </a:r>
            <a:endParaRPr lang="zh-TW" altLang="en-US" sz="1400" dirty="0">
              <a:latin typeface="Times New Roman" pitchFamily="18" charset="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z="1400" smtClean="0">
                <a:latin typeface="Times New Roman" pitchFamily="18" charset="0"/>
                <a:ea typeface="微軟正黑體" pitchFamily="34" charset="-120"/>
              </a:rPr>
              <a:pPr/>
              <a:t>14</a:t>
            </a:fld>
            <a:endParaRPr lang="zh-TW" altLang="en-US" sz="1400" dirty="0">
              <a:latin typeface="Times New Roman" pitchFamily="18" charset="0"/>
              <a:ea typeface="微軟正黑體" pitchFamily="34" charset="-12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8318"/>
            <a:ext cx="599757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/>
          <p:cNvCxnSpPr/>
          <p:nvPr/>
        </p:nvCxnSpPr>
        <p:spPr>
          <a:xfrm>
            <a:off x="5868144" y="3789040"/>
            <a:ext cx="28803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156177" y="3573016"/>
            <a:ext cx="24069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TW" sz="1400" dirty="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rPr>
              <a:t>1.</a:t>
            </a:r>
            <a:r>
              <a:rPr lang="zh-TW" altLang="en-US" sz="1400" dirty="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rPr>
              <a:t>將</a:t>
            </a:r>
            <a:r>
              <a:rPr lang="en-US" altLang="zh-TW" sz="1400" dirty="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rPr>
              <a:t>DDR</a:t>
            </a:r>
            <a:r>
              <a:rPr lang="zh-TW" altLang="en-US" sz="1400" dirty="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rPr>
              <a:t>資料傳送到</a:t>
            </a:r>
            <a:r>
              <a:rPr lang="en-US" altLang="zh-TW" sz="1400" dirty="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rPr>
              <a:t>IP</a:t>
            </a:r>
            <a:endParaRPr lang="zh-TW" altLang="en-US" sz="1400" dirty="0">
              <a:solidFill>
                <a:schemeClr val="tx1"/>
              </a:solidFill>
              <a:latin typeface="Times New Roman" pitchFamily="18" charset="0"/>
              <a:ea typeface="微軟正黑體" pitchFamily="34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5868144" y="4293096"/>
            <a:ext cx="28803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156177" y="4150821"/>
            <a:ext cx="2406975" cy="323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TW" sz="1400" dirty="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rPr>
              <a:t>2.</a:t>
            </a:r>
            <a:r>
              <a:rPr lang="zh-TW" altLang="en-US" sz="1400" dirty="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rPr>
              <a:t>將</a:t>
            </a:r>
            <a:r>
              <a:rPr lang="en-US" altLang="zh-TW" sz="1400" dirty="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rPr>
              <a:t>IP</a:t>
            </a:r>
            <a:r>
              <a:rPr lang="zh-TW" altLang="en-US" sz="1400" dirty="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rPr>
              <a:t>資料傳送到</a:t>
            </a:r>
            <a:r>
              <a:rPr lang="en-US" altLang="zh-TW" sz="1400" dirty="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rPr>
              <a:t>DDR</a:t>
            </a:r>
            <a:endParaRPr lang="zh-TW" altLang="en-US" sz="1400" dirty="0">
              <a:solidFill>
                <a:schemeClr val="tx1"/>
              </a:solidFill>
              <a:latin typeface="Times New Roman" pitchFamily="18" charset="0"/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2" y="4509120"/>
            <a:ext cx="403244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Times New Roman" pitchFamily="18" charset="0"/>
              <a:ea typeface="微軟正黑體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56176" y="4737685"/>
            <a:ext cx="2124299" cy="30777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latin typeface="Times New Roman" pitchFamily="18" charset="0"/>
                <a:ea typeface="微軟正黑體" pitchFamily="34" charset="-120"/>
              </a:rPr>
              <a:t>3.</a:t>
            </a:r>
            <a:r>
              <a:rPr lang="zh-TW" altLang="en-US" sz="1400" dirty="0" smtClean="0">
                <a:latin typeface="Times New Roman" pitchFamily="18" charset="0"/>
                <a:ea typeface="微軟正黑體" pitchFamily="34" charset="-120"/>
              </a:rPr>
              <a:t>刷新</a:t>
            </a:r>
            <a:r>
              <a:rPr lang="en-US" altLang="zh-TW" sz="1400" dirty="0" smtClean="0">
                <a:latin typeface="Times New Roman" pitchFamily="18" charset="0"/>
                <a:ea typeface="微軟正黑體" pitchFamily="34" charset="-120"/>
              </a:rPr>
              <a:t>DDR</a:t>
            </a:r>
            <a:r>
              <a:rPr lang="zh-TW" altLang="en-US" sz="1400" dirty="0" smtClean="0">
                <a:latin typeface="Times New Roman" pitchFamily="18" charset="0"/>
                <a:ea typeface="微軟正黑體" pitchFamily="34" charset="-120"/>
              </a:rPr>
              <a:t>內容</a:t>
            </a:r>
            <a:r>
              <a:rPr lang="en-US" altLang="zh-TW" sz="1400" dirty="0" smtClean="0">
                <a:latin typeface="Times New Roman" pitchFamily="18" charset="0"/>
                <a:ea typeface="微軟正黑體" pitchFamily="34" charset="-120"/>
              </a:rPr>
              <a:t>(optional)</a:t>
            </a:r>
            <a:endParaRPr lang="zh-TW" altLang="en-US" sz="1400" dirty="0">
              <a:latin typeface="Times New Roman" pitchFamily="18" charset="0"/>
              <a:ea typeface="微軟正黑體" pitchFamily="34" charset="-120"/>
            </a:endParaRPr>
          </a:p>
        </p:txBody>
      </p:sp>
      <p:cxnSp>
        <p:nvCxnSpPr>
          <p:cNvPr id="14" name="直線單箭頭接點 13"/>
          <p:cNvCxnSpPr>
            <a:endCxn id="17" idx="1"/>
          </p:cNvCxnSpPr>
          <p:nvPr/>
        </p:nvCxnSpPr>
        <p:spPr>
          <a:xfrm flipV="1">
            <a:off x="3419872" y="5788073"/>
            <a:ext cx="2684898" cy="892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572000" y="4922351"/>
            <a:ext cx="154288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104770" y="5526463"/>
            <a:ext cx="2523448" cy="52322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1400" dirty="0">
                <a:latin typeface="Times New Roman" pitchFamily="18" charset="0"/>
                <a:ea typeface="微軟正黑體" pitchFamily="34" charset="-120"/>
              </a:rPr>
              <a:t>4.</a:t>
            </a:r>
            <a:r>
              <a:rPr lang="zh-TW" altLang="en-US" sz="1400" dirty="0" smtClean="0">
                <a:latin typeface="Times New Roman" pitchFamily="18" charset="0"/>
                <a:ea typeface="微軟正黑體" pitchFamily="34" charset="-120"/>
              </a:rPr>
              <a:t>比對</a:t>
            </a:r>
            <a:r>
              <a:rPr lang="en-US" altLang="zh-TW" sz="1400" dirty="0" err="1" smtClean="0">
                <a:latin typeface="Times New Roman" pitchFamily="18" charset="0"/>
                <a:ea typeface="微軟正黑體" pitchFamily="34" charset="-120"/>
              </a:rPr>
              <a:t>Source_TX</a:t>
            </a:r>
            <a:r>
              <a:rPr lang="zh-TW" altLang="en-US" sz="1400" dirty="0" smtClean="0">
                <a:latin typeface="Times New Roman" pitchFamily="18" charset="0"/>
                <a:ea typeface="微軟正黑體" pitchFamily="34" charset="-120"/>
              </a:rPr>
              <a:t>與</a:t>
            </a:r>
            <a:r>
              <a:rPr lang="en-US" altLang="zh-TW" sz="1400" dirty="0" err="1" smtClean="0">
                <a:latin typeface="Times New Roman" pitchFamily="18" charset="0"/>
                <a:ea typeface="微軟正黑體" pitchFamily="34" charset="-120"/>
              </a:rPr>
              <a:t>Source_RX</a:t>
            </a:r>
            <a:endParaRPr lang="en-US" altLang="zh-TW" sz="1400" dirty="0">
              <a:latin typeface="Times New Roman" pitchFamily="18" charset="0"/>
              <a:ea typeface="微軟正黑體" pitchFamily="34" charset="-120"/>
            </a:endParaRPr>
          </a:p>
          <a:p>
            <a:r>
              <a:rPr lang="zh-TW" altLang="en-US" sz="1400" dirty="0">
                <a:latin typeface="Times New Roman" pitchFamily="18" charset="0"/>
                <a:ea typeface="微軟正黑體" pitchFamily="34" charset="-120"/>
              </a:rPr>
              <a:t>的內容</a:t>
            </a:r>
          </a:p>
        </p:txBody>
      </p:sp>
      <p:sp>
        <p:nvSpPr>
          <p:cNvPr id="19" name="矩形 18"/>
          <p:cNvSpPr/>
          <p:nvPr/>
        </p:nvSpPr>
        <p:spPr>
          <a:xfrm>
            <a:off x="539552" y="5081655"/>
            <a:ext cx="2880320" cy="1326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Times New Roman" pitchFamily="18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885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ILA</a:t>
            </a:r>
            <a:r>
              <a:rPr lang="zh-TW" altLang="en-US" dirty="0" smtClean="0"/>
              <a:t>驗證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8330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032154" y="4743162"/>
            <a:ext cx="608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第一筆：</a:t>
            </a:r>
            <a:r>
              <a:rPr lang="en-US" altLang="zh-TW" dirty="0" smtClean="0"/>
              <a:t>07_06_05_04_03_02_01_00</a:t>
            </a:r>
            <a:r>
              <a:rPr lang="zh-TW" altLang="en-US" dirty="0"/>
              <a:t>（</a:t>
            </a:r>
            <a:r>
              <a:rPr lang="en-US" altLang="zh-TW" dirty="0"/>
              <a:t>Bus</a:t>
            </a:r>
            <a:r>
              <a:rPr lang="zh-TW" altLang="en-US" dirty="0"/>
              <a:t>每次傳送</a:t>
            </a:r>
            <a:r>
              <a:rPr lang="en-US" altLang="zh-TW" dirty="0"/>
              <a:t>64bits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1752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ILA</a:t>
            </a:r>
            <a:r>
              <a:rPr lang="zh-TW" altLang="en-US" dirty="0" smtClean="0"/>
              <a:t>驗證</a:t>
            </a:r>
            <a:r>
              <a:rPr lang="en-US" altLang="zh-TW" dirty="0"/>
              <a:t> </a:t>
            </a:r>
            <a:r>
              <a:rPr lang="en-US" altLang="zh-TW" dirty="0" smtClean="0"/>
              <a:t>Cont.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40768"/>
            <a:ext cx="906133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單箭頭接點 5"/>
          <p:cNvCxnSpPr/>
          <p:nvPr/>
        </p:nvCxnSpPr>
        <p:spPr>
          <a:xfrm>
            <a:off x="5148064" y="3429000"/>
            <a:ext cx="3744416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408709" y="3059668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TVALID=1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5148064" y="5085184"/>
            <a:ext cx="3744416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732240" y="4715852"/>
            <a:ext cx="7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TDATA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740352" y="434652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TLAST</a:t>
            </a:r>
            <a:endParaRPr lang="zh-TW" altLang="en-US" dirty="0">
              <a:solidFill>
                <a:srgbClr val="FFFF0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8484466" y="4531186"/>
            <a:ext cx="263998" cy="0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843808" y="4653136"/>
            <a:ext cx="936104" cy="2473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85189" y="5517232"/>
            <a:ext cx="625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最後一筆：</a:t>
            </a:r>
            <a:r>
              <a:rPr lang="en-US" altLang="zh-TW" dirty="0" smtClean="0"/>
              <a:t>FF_FE_FD_FC_FB_FA_F9_F8</a:t>
            </a:r>
            <a:r>
              <a:rPr lang="zh-TW" altLang="en-US" dirty="0" smtClean="0"/>
              <a:t>（</a:t>
            </a:r>
            <a:r>
              <a:rPr lang="en-US" altLang="zh-TW" dirty="0" smtClean="0"/>
              <a:t>Bus</a:t>
            </a:r>
            <a:r>
              <a:rPr lang="zh-TW" altLang="en-US" dirty="0" smtClean="0"/>
              <a:t>每次傳送</a:t>
            </a:r>
            <a:r>
              <a:rPr lang="en-US" altLang="zh-TW" dirty="0" smtClean="0"/>
              <a:t>64bits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7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Wait IP ready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6858781" cy="22601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26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Thank You For Your Attention!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92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26" y="1341102"/>
            <a:ext cx="8262517" cy="540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System </a:t>
            </a:r>
            <a:r>
              <a:rPr lang="en-US" altLang="zh-TW" dirty="0"/>
              <a:t>Block Diagram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89686" y="4797152"/>
            <a:ext cx="91595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TW" dirty="0">
                <a:solidFill>
                  <a:schemeClr val="tx1"/>
                </a:solidFill>
              </a:rPr>
              <a:t>YOLO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tx1"/>
                </a:solidFill>
              </a:rPr>
              <a:t>IP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23928" y="4917589"/>
            <a:ext cx="122263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TW" dirty="0" smtClean="0">
                <a:solidFill>
                  <a:schemeClr val="tx1"/>
                </a:solidFill>
              </a:rPr>
              <a:t>AXI DMA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43808" y="6381328"/>
            <a:ext cx="122263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TW" dirty="0" smtClean="0">
                <a:solidFill>
                  <a:schemeClr val="tx1"/>
                </a:solidFill>
              </a:rPr>
              <a:t>ILA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7824" y="3574542"/>
            <a:ext cx="864096" cy="1222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076056" y="1383946"/>
            <a:ext cx="936104" cy="1901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60232" y="5286921"/>
            <a:ext cx="1188132" cy="12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851920" y="41511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PSNG system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796136" y="213285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Peripheral bus fabric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71800" y="11992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PS system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561685" y="64886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HDMI output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75006" y="1568612"/>
            <a:ext cx="2160240" cy="79208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089686" y="5983542"/>
            <a:ext cx="915956" cy="767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-252536" y="598354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MIPI RX subsystem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2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Block Design (Zoom in)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899233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835696" y="2852936"/>
            <a:ext cx="1800200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2120" y="1916832"/>
            <a:ext cx="2016224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012160" y="4090784"/>
            <a:ext cx="1224136" cy="99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277818" y="2492896"/>
            <a:ext cx="91595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TW" dirty="0">
                <a:solidFill>
                  <a:schemeClr val="tx1"/>
                </a:solidFill>
              </a:rPr>
              <a:t>YOLO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tx1"/>
                </a:solidFill>
              </a:rPr>
              <a:t>IP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84168" y="1547500"/>
            <a:ext cx="122263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TW" dirty="0" smtClean="0">
                <a:solidFill>
                  <a:schemeClr val="tx1"/>
                </a:solidFill>
              </a:rPr>
              <a:t>AXI DMA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13660" y="3707740"/>
            <a:ext cx="122263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TW" dirty="0" smtClean="0">
                <a:solidFill>
                  <a:schemeClr val="tx1"/>
                </a:solidFill>
              </a:rPr>
              <a:t>ILA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6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psng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556792"/>
            <a:ext cx="9106863" cy="302433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84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System </a:t>
            </a:r>
            <a:r>
              <a:rPr lang="en-US" altLang="zh-TW" dirty="0"/>
              <a:t>B</a:t>
            </a:r>
            <a:r>
              <a:rPr lang="en-US" altLang="zh-TW" dirty="0" smtClean="0"/>
              <a:t>lock Diagram (with FW Flow)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10291"/>
            <a:ext cx="4968552" cy="5547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71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FW 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340768"/>
            <a:ext cx="6389279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99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7776864" cy="653338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49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yolo_top</a:t>
            </a:r>
            <a:r>
              <a:rPr lang="en-US" altLang="zh-TW" dirty="0" smtClean="0"/>
              <a:t> Block Diagram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8"/>
            <a:ext cx="5242454" cy="530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>
          <a:xfrm>
            <a:off x="3491880" y="4581128"/>
            <a:ext cx="2160240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8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程式入口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015" y="1600200"/>
            <a:ext cx="601996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/>
          <p:cNvCxnSpPr/>
          <p:nvPr/>
        </p:nvCxnSpPr>
        <p:spPr>
          <a:xfrm flipH="1">
            <a:off x="5148064" y="2780928"/>
            <a:ext cx="158417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732240" y="2592775"/>
            <a:ext cx="133882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程式開始處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86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9751</TotalTime>
  <Words>312</Words>
  <Application>Microsoft Office PowerPoint</Application>
  <PresentationFormat>如螢幕大小 (4:3)</PresentationFormat>
  <Paragraphs>81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新細明體</vt:lpstr>
      <vt:lpstr>標楷體</vt:lpstr>
      <vt:lpstr>Arial</vt:lpstr>
      <vt:lpstr>Calibri</vt:lpstr>
      <vt:lpstr>Times New Roman</vt:lpstr>
      <vt:lpstr>Office 佈景主題</vt:lpstr>
      <vt:lpstr>ZCU102 Reference System Design</vt:lpstr>
      <vt:lpstr>System Block Diagram</vt:lpstr>
      <vt:lpstr>System Block Design (Zoom in)</vt:lpstr>
      <vt:lpstr>psng</vt:lpstr>
      <vt:lpstr>System Block Diagram (with FW Flow)</vt:lpstr>
      <vt:lpstr>FW Flow</vt:lpstr>
      <vt:lpstr>PowerPoint 簡報</vt:lpstr>
      <vt:lpstr>yolo_top Block Diagram</vt:lpstr>
      <vt:lpstr>程式入口</vt:lpstr>
      <vt:lpstr>VDMA副程式</vt:lpstr>
      <vt:lpstr>416x416變數宣告</vt:lpstr>
      <vt:lpstr>DCache刷新副程式</vt:lpstr>
      <vt:lpstr>AXI DMA傳輸副程式</vt:lpstr>
      <vt:lpstr>AXI DMA/IP 驗證</vt:lpstr>
      <vt:lpstr>ILA驗證</vt:lpstr>
      <vt:lpstr>ILA驗證 Cont.</vt:lpstr>
      <vt:lpstr>Wait IP ready</vt:lpstr>
      <vt:lpstr>PowerPoint 簡報</vt:lpstr>
    </vt:vector>
  </TitlesOfParts>
  <Company>Test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123</dc:creator>
  <cp:lastModifiedBy>user</cp:lastModifiedBy>
  <cp:revision>371</cp:revision>
  <dcterms:created xsi:type="dcterms:W3CDTF">2013-04-15T07:15:11Z</dcterms:created>
  <dcterms:modified xsi:type="dcterms:W3CDTF">2020-07-05T02:27:04Z</dcterms:modified>
</cp:coreProperties>
</file>