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5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59"/>
      <p:bold r:id="rId60"/>
      <p:italic r:id="rId61"/>
      <p:boldItalic r:id="rId62"/>
    </p:embeddedFont>
    <p:embeddedFont>
      <p:font typeface="Lato" panose="020B0604020202020204" charset="0"/>
      <p:regular r:id="rId63"/>
      <p:bold r:id="rId64"/>
      <p:italic r:id="rId65"/>
      <p:boldItalic r:id="rId66"/>
    </p:embeddedFont>
    <p:embeddedFont>
      <p:font typeface="Montserrat" panose="020B0604020202020204" charset="0"/>
      <p:regular r:id="rId67"/>
      <p:bold r:id="rId68"/>
      <p:italic r:id="rId69"/>
      <p:boldItalic r:id="rId70"/>
    </p:embeddedFont>
    <p:embeddedFont>
      <p:font typeface="Roboto" panose="020B0604020202020204" charset="0"/>
      <p:regular r:id="rId71"/>
      <p:bold r:id="rId72"/>
      <p:italic r:id="rId73"/>
      <p:boldItalic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font" Target="fonts/font5.fntdata"/><Relationship Id="rId68" Type="http://schemas.openxmlformats.org/officeDocument/2006/relationships/font" Target="fonts/font10.fntdata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8.fntdata"/><Relationship Id="rId74" Type="http://schemas.openxmlformats.org/officeDocument/2006/relationships/font" Target="fonts/font1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73" Type="http://schemas.openxmlformats.org/officeDocument/2006/relationships/font" Target="fonts/font15.fntdata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6.fntdata"/><Relationship Id="rId69" Type="http://schemas.openxmlformats.org/officeDocument/2006/relationships/font" Target="fonts/font11.fntdata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14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4.fntdata"/><Relationship Id="rId70" Type="http://schemas.openxmlformats.org/officeDocument/2006/relationships/font" Target="fonts/font12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f13b6dee3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f13b6dee3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f68e8fb9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f68e8fb9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f68e8fb9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f68e8fb9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f68e8fb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f68e8fb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f68e8fb9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f68e8fb98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f68e8fb98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f68e8fb98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f31c3abf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f31c3abf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f68e8fb98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f68e8fb98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f68e8fb9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f68e8fb9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f68e8fb9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f68e8fb9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f1888dd8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f1888dd8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f13b6dee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f13b6dee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f13b6de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f13b6de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f13b6dee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f13b6dee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f536af0a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f536af0a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f31c3abf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f31c3abf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f31c3abf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f31c3abf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f18e3fc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f18e3fc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f18e3fcf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f18e3fcf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f18e3fcf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f18e3fcf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f18e3fcf7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f18e3fcf7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f68e8fb9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f68e8fb9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f68e8fb9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f68e8fb9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f6b4703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f6b4703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f31c3abfd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f31c3abfd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f6b47032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f6b47032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f6b47032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f6b47032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f6b47032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f6b47032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f68e8fb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f68e8fb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f13b6dee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f13b6dee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f13b6dee3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f13b6dee3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f536af0a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f536af0a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f18e3fcf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f18e3fcf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f1888dd8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f1888dd8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f18e3fcf7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f18e3fcf7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f6b47032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f6b47032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f13b6dee3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f13b6dee3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f13b6dee3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f13b6dee3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f1888dd8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f1888dd8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f13b6dee3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f13b6dee3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f31c3abf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f31c3abf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f31c3abf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f31c3abf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f31c3ab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f31c3ab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f31c3abf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f31c3abf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f13b6dee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f13b6dee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45116f29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45116f29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45116f29c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45116f29c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45116f29c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45116f29c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451ab22ac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451ab22ac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45116f29c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45116f29c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f31c3abf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f31c3abf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f13b6dee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f13b6dee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f13b6dee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f13b6dee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f13b6dee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f13b6dee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f68e8fb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f68e8fb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66" name="Google Shape;66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8" name="Google Shape;8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Google Shape;9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3" name="Google Shape;10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Google Shape;10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Google Shape;11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8" name="Google Shape;13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6" name="Google Shape;14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2" name="Google Shape;15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23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lidity.readthedocs.io/en/v0.4.24/miscellaneous.html?highlight=memory#global-variable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lidity.readthedocs.io/en/v0.4.24/units-and-global-variables.html#special-variables-and-functions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nsenSys/smart-contract-best-practices#integer-overflow-and-underflow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en.wikipedia.org/wiki/Invariant_(computer_science)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tdegree.org/learn/solidity-introduction/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solidity.readthedocs.io/en/v0.4.24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Solidity</a:t>
            </a:r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subTitle" idx="1"/>
          </p:nvPr>
        </p:nvSpPr>
        <p:spPr>
          <a:xfrm>
            <a:off x="4022225" y="3924925"/>
            <a:ext cx="45324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https://goo.gl/deDR1C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</a:t>
            </a:r>
            <a:endParaRPr/>
          </a:p>
        </p:txBody>
      </p:sp>
      <p:sp>
        <p:nvSpPr>
          <p:cNvPr id="250" name="Google Shape;250;p3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51" name="Google Shape;25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550" y="1616113"/>
            <a:ext cx="72961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</a:t>
            </a:r>
            <a:endParaRPr/>
          </a:p>
        </p:txBody>
      </p:sp>
      <p:sp>
        <p:nvSpPr>
          <p:cNvPr id="257" name="Google Shape;257;p3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2971500" cy="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58" name="Google Shape;258;p35"/>
          <p:cNvSpPr txBox="1"/>
          <p:nvPr/>
        </p:nvSpPr>
        <p:spPr>
          <a:xfrm>
            <a:off x="4166250" y="1567550"/>
            <a:ext cx="42324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9" name="Google Shape;25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2331075" cy="61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2183525"/>
            <a:ext cx="4949724" cy="8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</a:t>
            </a:r>
            <a:endParaRPr/>
          </a:p>
        </p:txBody>
      </p:sp>
      <p:sp>
        <p:nvSpPr>
          <p:cNvPr id="266" name="Google Shape;266;p3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67" name="Google Shape;26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5421791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bytes</a:t>
            </a:r>
            <a:endParaRPr/>
          </a:p>
        </p:txBody>
      </p:sp>
      <p:sp>
        <p:nvSpPr>
          <p:cNvPr id="273" name="Google Shape;273;p3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74" name="Google Shape;27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46747"/>
            <a:ext cx="5800899" cy="33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bytes</a:t>
            </a:r>
            <a:endParaRPr/>
          </a:p>
        </p:txBody>
      </p:sp>
      <p:sp>
        <p:nvSpPr>
          <p:cNvPr id="280" name="Google Shape;280;p3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81" name="Google Shape;28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63246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59B6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1</a:t>
            </a:r>
            <a:endParaRPr/>
          </a:p>
        </p:txBody>
      </p:sp>
      <p:sp>
        <p:nvSpPr>
          <p:cNvPr id="287" name="Google Shape;287;p3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Escribe un primer smartContract: Hello World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1: tiene que haber una variable global llamada “mensaje” que esté inicializada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2: El contenido de la variable puede ser cambiada con un Setter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3: El contenido de la variable puede ser consultada con un Getter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Entorno: Remix  + Javascript VM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4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94" name="Google Shape;29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000" y="70013"/>
            <a:ext cx="3028950" cy="47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3550" y="1123950"/>
            <a:ext cx="4762500" cy="289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6" name="Google Shape;296;p40"/>
          <p:cNvCxnSpPr/>
          <p:nvPr/>
        </p:nvCxnSpPr>
        <p:spPr>
          <a:xfrm>
            <a:off x="2135300" y="302975"/>
            <a:ext cx="1507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7" name="Google Shape;297;p40"/>
          <p:cNvCxnSpPr/>
          <p:nvPr/>
        </p:nvCxnSpPr>
        <p:spPr>
          <a:xfrm>
            <a:off x="3643100" y="302975"/>
            <a:ext cx="1370700" cy="2106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4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04" name="Google Shape;30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838" y="895413"/>
            <a:ext cx="4505325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1"/>
          <p:cNvSpPr/>
          <p:nvPr/>
        </p:nvSpPr>
        <p:spPr>
          <a:xfrm>
            <a:off x="4263400" y="1399500"/>
            <a:ext cx="3080400" cy="447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1"/>
          <p:cNvSpPr/>
          <p:nvPr/>
        </p:nvSpPr>
        <p:spPr>
          <a:xfrm>
            <a:off x="2878350" y="3693500"/>
            <a:ext cx="1248000" cy="353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59B6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1</a:t>
            </a:r>
            <a:endParaRPr/>
          </a:p>
        </p:txBody>
      </p:sp>
      <p:sp>
        <p:nvSpPr>
          <p:cNvPr id="312" name="Google Shape;312;p4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y Funciones Globales</a:t>
            </a:r>
            <a:endParaRPr/>
          </a:p>
        </p:txBody>
      </p:sp>
      <p:sp>
        <p:nvSpPr>
          <p:cNvPr id="318" name="Google Shape;318;p4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Variables:</a:t>
            </a:r>
            <a:endParaRPr sz="900" b="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gasleft</a:t>
            </a:r>
            <a:r>
              <a:rPr lang="en" sz="1200">
                <a:solidFill>
                  <a:srgbClr val="FFFFFF"/>
                </a:solidFill>
              </a:rPr>
              <a:t> returns (uint): El gas sobrante</a:t>
            </a:r>
            <a:endParaRPr sz="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msg.sender</a:t>
            </a:r>
            <a:r>
              <a:rPr lang="en" sz="1200">
                <a:solidFill>
                  <a:srgbClr val="FFFFFF"/>
                </a:solidFill>
              </a:rPr>
              <a:t> returns (</a:t>
            </a:r>
            <a:r>
              <a:rPr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lang="en" sz="1200">
                <a:solidFill>
                  <a:srgbClr val="FFFFFF"/>
                </a:solidFill>
              </a:rPr>
              <a:t>): el address que invoco la funcion</a:t>
            </a:r>
            <a:endParaRPr sz="12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msg.value</a:t>
            </a:r>
            <a:r>
              <a:rPr lang="en" sz="1200">
                <a:solidFill>
                  <a:srgbClr val="FFFFFF"/>
                </a:solidFill>
              </a:rPr>
              <a:t> returns (</a:t>
            </a:r>
            <a:r>
              <a:rPr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uint</a:t>
            </a:r>
            <a:r>
              <a:rPr lang="en" sz="1200">
                <a:solidFill>
                  <a:srgbClr val="FFFFFF"/>
                </a:solidFill>
              </a:rPr>
              <a:t>): Cantidad de Wei (unidad minima) enviada 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Más variables globales: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Variables globales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Funcion</a:t>
            </a:r>
            <a:r>
              <a:rPr lang="en" sz="1200">
                <a:solidFill>
                  <a:srgbClr val="FFFFFF"/>
                </a:solidFill>
              </a:rPr>
              <a:t>:</a:t>
            </a:r>
            <a:endParaRPr sz="1200"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16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&lt;address&gt;.transfer(uint256 &lt;amount&gt;)</a:t>
            </a:r>
            <a:r>
              <a:rPr lang="en" sz="1200"/>
              <a:t>: envia &lt;amount&gt; Wei del contrato a la &lt;address&gt;</a:t>
            </a:r>
            <a:endParaRPr sz="1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18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Contratos</a:t>
            </a:r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body" idx="1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Los contratos en Solidity son codigos de programacion con un paradigma similar a clases en POO. Podríamos llamarla Programacion Orientada a Contratos (POC). Estos contratos pueden mantener información en variables  así como pueden tener  funciones y/o procedimientos que modifiquen estas variables. Solidity tambien soporta herencia multiple.</a:t>
            </a:r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182" y="2211075"/>
            <a:ext cx="5857641" cy="27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Unidades</a:t>
            </a:r>
            <a:endParaRPr/>
          </a:p>
        </p:txBody>
      </p:sp>
      <p:sp>
        <p:nvSpPr>
          <p:cNvPr id="324" name="Google Shape;324;p4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Unidades de Ether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Unidades de tiempo</a:t>
            </a:r>
            <a:endParaRPr/>
          </a:p>
        </p:txBody>
      </p:sp>
      <p:pic>
        <p:nvPicPr>
          <p:cNvPr id="325" name="Google Shape;32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950" y="2753113"/>
            <a:ext cx="207645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2938" y="2066550"/>
            <a:ext cx="145732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8929" y="1182088"/>
            <a:ext cx="2656970" cy="368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Modificador Payable</a:t>
            </a:r>
            <a:endParaRPr/>
          </a:p>
        </p:txBody>
      </p:sp>
      <p:sp>
        <p:nvSpPr>
          <p:cNvPr id="333" name="Google Shape;333;p4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El modificador “Payable” permite enviar ETH cuando la función es llamada</a:t>
            </a:r>
            <a:endParaRPr/>
          </a:p>
        </p:txBody>
      </p:sp>
      <p:pic>
        <p:nvPicPr>
          <p:cNvPr id="334" name="Google Shape;33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775" y="2280200"/>
            <a:ext cx="5591175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59B6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2 - LastWill version 0.1</a:t>
            </a:r>
            <a:endParaRPr/>
          </a:p>
        </p:txBody>
      </p:sp>
      <p:sp>
        <p:nvSpPr>
          <p:cNvPr id="340" name="Google Shape;340;p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1: Un SmartContract que pueda recibir dinero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2: Que el Owner del contrato pueda asignar quién va a ser el único heredero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3: Mediante un Oracle (función) se informe al SmartContract si el sujeto sigue vivo o no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4: en caso de que no esté vivo, el dinero se le otorga al heredero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Entorno: Remix  + Javascript VM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vs Storage</a:t>
            </a:r>
            <a:endParaRPr/>
          </a:p>
        </p:txBody>
      </p:sp>
      <p:sp>
        <p:nvSpPr>
          <p:cNvPr id="346" name="Google Shape;346;p4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Las variables pueden ser guardadas como Memory o como Storage. Las variables guardadas como Memory son temporales y existen solo durante el llamado de una función. Son destruidas luego de que la función termina y son “más baratas” que las variables guardadas en Storage.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Storage: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Por otro lado las variables del tipo Storage se guardan en el contrato y pueden ser consultadas o modificadas incluso despues de que la función termine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vs Storage - Default</a:t>
            </a:r>
            <a:endParaRPr/>
          </a:p>
        </p:txBody>
      </p:sp>
      <p:sp>
        <p:nvSpPr>
          <p:cNvPr id="352" name="Google Shape;352;p4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Por Default las variables declaradas en el contrato son Storage mientras que las variables declaradas en las funciones son del tipo Memory</a:t>
            </a:r>
            <a:endParaRPr/>
          </a:p>
        </p:txBody>
      </p:sp>
      <p:pic>
        <p:nvPicPr>
          <p:cNvPr id="353" name="Google Shape;35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663" y="2724313"/>
            <a:ext cx="442912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datos complejos</a:t>
            </a:r>
            <a:endParaRPr/>
          </a:p>
        </p:txBody>
      </p:sp>
      <p:sp>
        <p:nvSpPr>
          <p:cNvPr id="359" name="Google Shape;359;p4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20478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Mappings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Structs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60" name="Google Shape;36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4650" y="1567538"/>
            <a:ext cx="6229350" cy="164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Google Shape;361;p49"/>
          <p:cNvCxnSpPr/>
          <p:nvPr/>
        </p:nvCxnSpPr>
        <p:spPr>
          <a:xfrm>
            <a:off x="522510" y="1748785"/>
            <a:ext cx="7716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datos complejos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5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20478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Mappings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Structs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cxnSp>
        <p:nvCxnSpPr>
          <p:cNvPr id="368" name="Google Shape;368;p50"/>
          <p:cNvCxnSpPr/>
          <p:nvPr/>
        </p:nvCxnSpPr>
        <p:spPr>
          <a:xfrm>
            <a:off x="522510" y="2176594"/>
            <a:ext cx="7716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69" name="Google Shape;36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5600" y="1567550"/>
            <a:ext cx="450532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datos complejos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5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20478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Mappings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Structs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cxnSp>
        <p:nvCxnSpPr>
          <p:cNvPr id="376" name="Google Shape;376;p51"/>
          <p:cNvCxnSpPr/>
          <p:nvPr/>
        </p:nvCxnSpPr>
        <p:spPr>
          <a:xfrm>
            <a:off x="522510" y="2601681"/>
            <a:ext cx="7716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77" name="Google Shape;37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450" y="1567550"/>
            <a:ext cx="5625701" cy="24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datos complejos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5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20478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Mappings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Structs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cxnSp>
        <p:nvCxnSpPr>
          <p:cNvPr id="384" name="Google Shape;384;p52"/>
          <p:cNvCxnSpPr/>
          <p:nvPr/>
        </p:nvCxnSpPr>
        <p:spPr>
          <a:xfrm>
            <a:off x="522510" y="3037685"/>
            <a:ext cx="7716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85" name="Google Shape;38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300" y="1346413"/>
            <a:ext cx="4608950" cy="24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Probar en blockchain real</a:t>
            </a:r>
            <a:endParaRPr/>
          </a:p>
        </p:txBody>
      </p:sp>
      <p:sp>
        <p:nvSpPr>
          <p:cNvPr id="391" name="Google Shape;391;p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92" name="Google Shape;39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425" y="1855988"/>
            <a:ext cx="4591050" cy="2124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3" name="Google Shape;393;p53"/>
          <p:cNvCxnSpPr/>
          <p:nvPr/>
        </p:nvCxnSpPr>
        <p:spPr>
          <a:xfrm rot="10800000" flipH="1">
            <a:off x="757450" y="2654800"/>
            <a:ext cx="1760100" cy="1760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94" name="Google Shape;39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077" y="491450"/>
            <a:ext cx="2456325" cy="40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de un contrato</a:t>
            </a:r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663" y="2533338"/>
            <a:ext cx="383857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Publicar un contrato en la red</a:t>
            </a:r>
            <a:endParaRPr/>
          </a:p>
        </p:txBody>
      </p:sp>
      <p:sp>
        <p:nvSpPr>
          <p:cNvPr id="400" name="Google Shape;400;p5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01" name="Google Shape;40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00" y="921227"/>
            <a:ext cx="8912923" cy="39821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2" name="Google Shape;402;p54"/>
          <p:cNvCxnSpPr/>
          <p:nvPr/>
        </p:nvCxnSpPr>
        <p:spPr>
          <a:xfrm flipH="1">
            <a:off x="4748500" y="4763925"/>
            <a:ext cx="2153400" cy="7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59B6"/>
        </a:soli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3 - 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manejo de mapping</a:t>
            </a:r>
            <a:endParaRPr/>
          </a:p>
        </p:txBody>
      </p:sp>
      <p:sp>
        <p:nvSpPr>
          <p:cNvPr id="408" name="Google Shape;408;p5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1: tener un mapping que relacione address con DNI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2: Cada cuenta-usuario va a llamar a la función AsignarDNI() en donde va a escribir en el mapping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3: hacer la función Get mapping en donde se obtenga el DNI a partir del address.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Entorno:Ropsten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5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15" name="Google Shape;41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775" y="620902"/>
            <a:ext cx="7354624" cy="3743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6" name="Google Shape;416;p56"/>
          <p:cNvCxnSpPr/>
          <p:nvPr/>
        </p:nvCxnSpPr>
        <p:spPr>
          <a:xfrm flipH="1">
            <a:off x="5879450" y="2567850"/>
            <a:ext cx="2153400" cy="7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5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23" name="Google Shape;42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775" y="1307852"/>
            <a:ext cx="7118624" cy="294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4" name="Google Shape;424;p57"/>
          <p:cNvCxnSpPr/>
          <p:nvPr/>
        </p:nvCxnSpPr>
        <p:spPr>
          <a:xfrm flipH="1">
            <a:off x="2463350" y="1567550"/>
            <a:ext cx="2153400" cy="7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5" name="Google Shape;425;p57"/>
          <p:cNvCxnSpPr/>
          <p:nvPr/>
        </p:nvCxnSpPr>
        <p:spPr>
          <a:xfrm flipH="1">
            <a:off x="3495300" y="1789675"/>
            <a:ext cx="2153400" cy="7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5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32" name="Google Shape;43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825" y="1724513"/>
            <a:ext cx="6541275" cy="259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59B6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4 - 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MultiSig Wallet</a:t>
            </a:r>
            <a:endParaRPr/>
          </a:p>
        </p:txBody>
      </p:sp>
      <p:sp>
        <p:nvSpPr>
          <p:cNvPr id="438" name="Google Shape;438;p5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1: El SmartContract puede recibir dinero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2: El SmartContract tendrá una lista de dueños del contrato (mapping o array)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3: Solamente con la aprobación de la totalidad de los miembros es que se puede retirar el dinero del SmartContract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Entorno:Ropsten y publicar codigo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Modificadores</a:t>
            </a:r>
            <a:endParaRPr/>
          </a:p>
        </p:txBody>
      </p:sp>
      <p:sp>
        <p:nvSpPr>
          <p:cNvPr id="444" name="Google Shape;444;p60"/>
          <p:cNvSpPr txBox="1">
            <a:spLocks noGrp="1"/>
          </p:cNvSpPr>
          <p:nvPr>
            <p:ph type="body" idx="1"/>
          </p:nvPr>
        </p:nvSpPr>
        <p:spPr>
          <a:xfrm>
            <a:off x="1143350" y="9999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Funciones</a:t>
            </a:r>
            <a:endParaRPr sz="1500" b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685800" lvl="0" indent="-304800" algn="l" rtl="0">
              <a:lnSpc>
                <a:spcPct val="163636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9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200"/>
              <a:t> : No permite modificar datos del contrato.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lvl="0" indent="-30480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pure</a:t>
            </a:r>
            <a:r>
              <a:rPr lang="en" sz="1200">
                <a:solidFill>
                  <a:srgbClr val="FFFFFF"/>
                </a:solidFill>
              </a:rPr>
              <a:t> : No permite modificar ni acceder por lectura a datos del contrato</a:t>
            </a:r>
            <a:endParaRPr sz="1200">
              <a:solidFill>
                <a:srgbClr val="FFFFFF"/>
              </a:solidFill>
            </a:endParaRPr>
          </a:p>
          <a:p>
            <a:pPr marL="685800" lvl="0" indent="-30480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payable</a:t>
            </a:r>
            <a:r>
              <a:rPr lang="en" sz="1200">
                <a:solidFill>
                  <a:srgbClr val="FFFFFF"/>
                </a:solidFill>
              </a:rPr>
              <a:t> : Permite recibir Ether cuando la función es llamada</a:t>
            </a:r>
            <a:endParaRPr sz="1200">
              <a:solidFill>
                <a:srgbClr val="FFFFFF"/>
              </a:solidFill>
            </a:endParaRPr>
          </a:p>
          <a:p>
            <a:pPr marL="685800" lvl="0" indent="-30480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constant</a:t>
            </a:r>
            <a:r>
              <a:rPr lang="en" sz="1200">
                <a:solidFill>
                  <a:srgbClr val="FFFFFF"/>
                </a:solidFill>
              </a:rPr>
              <a:t> : identico a  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63636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Variables</a:t>
            </a:r>
            <a:endParaRPr sz="1200"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163636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constant</a:t>
            </a:r>
            <a:r>
              <a:rPr lang="en" sz="1200">
                <a:solidFill>
                  <a:srgbClr val="FFFFFF"/>
                </a:solidFill>
              </a:rPr>
              <a:t>: No permite asignar valores por fuera de la inicialización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Events</a:t>
            </a:r>
            <a:endParaRPr sz="1200">
              <a:solidFill>
                <a:srgbClr val="FFFFFF"/>
              </a:solidFill>
            </a:endParaRPr>
          </a:p>
          <a:p>
            <a:pPr marL="685800" lvl="0" indent="-304800" algn="l" rtl="0">
              <a:lnSpc>
                <a:spcPct val="163636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anonymous</a:t>
            </a:r>
            <a:r>
              <a:rPr lang="en" sz="1200">
                <a:solidFill>
                  <a:srgbClr val="FFFFFF"/>
                </a:solidFill>
              </a:rPr>
              <a:t>: Does not store event signature as topic.</a:t>
            </a:r>
            <a:endParaRPr sz="1200">
              <a:solidFill>
                <a:srgbClr val="FFFFFF"/>
              </a:solidFill>
            </a:endParaRPr>
          </a:p>
          <a:p>
            <a:pPr marL="685800" lvl="0" indent="-30480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indexed</a:t>
            </a:r>
            <a:r>
              <a:rPr lang="en" sz="1200">
                <a:solidFill>
                  <a:srgbClr val="FFFFFF"/>
                </a:solidFill>
              </a:rPr>
              <a:t> for event parameters: Stores the parameter as topic.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Visibilidad en funciones</a:t>
            </a:r>
            <a:endParaRPr/>
          </a:p>
        </p:txBody>
      </p:sp>
      <p:sp>
        <p:nvSpPr>
          <p:cNvPr id="450" name="Google Shape;450;p6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/>
              <a:t> (Default) :Puede ser llamado internamente como externamente.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/>
              <a:t> : Sólo puede ser llamado internamente y no puede ser llamado por contratos que hereden de este.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Internal</a:t>
            </a:r>
            <a:r>
              <a:rPr lang="en"/>
              <a:t> :No puede ser llamado externamente por otro contrato, solo internamente. También pueden ser llamados por contratos que hereden de este.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External</a:t>
            </a:r>
            <a:r>
              <a:rPr lang="en"/>
              <a:t> :No puede ser llamado internamente por el contrato, solo externamente.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59B6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5 - 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Event Tickets</a:t>
            </a:r>
            <a:endParaRPr/>
          </a:p>
        </p:txBody>
      </p:sp>
      <p:sp>
        <p:nvSpPr>
          <p:cNvPr id="456" name="Google Shape;456;p6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write a smart contract: Event Tickets (Costo del ticket =1 eth)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1: struct “event” (No. Tickets, Description &amp; Web)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2: ver información de un evento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3: comprar tickets con el costo de 1 Eth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4: reembolsar al comprador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Entorno:Ropsten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Modificadores de funciones </a:t>
            </a:r>
            <a:endParaRPr/>
          </a:p>
        </p:txBody>
      </p:sp>
      <p:sp>
        <p:nvSpPr>
          <p:cNvPr id="462" name="Google Shape;462;p6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Es posible crear tus propios modificadores como requisitos que deben cumplis las funciones</a:t>
            </a:r>
            <a:endParaRPr/>
          </a:p>
        </p:txBody>
      </p:sp>
      <p:pic>
        <p:nvPicPr>
          <p:cNvPr id="463" name="Google Shape;46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325" y="2007500"/>
            <a:ext cx="6457950" cy="2400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4" name="Google Shape;464;p63"/>
          <p:cNvCxnSpPr/>
          <p:nvPr/>
        </p:nvCxnSpPr>
        <p:spPr>
          <a:xfrm rot="10800000">
            <a:off x="4674600" y="3931475"/>
            <a:ext cx="0" cy="887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5" name="Google Shape;465;p63"/>
          <p:cNvSpPr/>
          <p:nvPr/>
        </p:nvSpPr>
        <p:spPr>
          <a:xfrm>
            <a:off x="1991025" y="2820625"/>
            <a:ext cx="2113800" cy="216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Pragma</a:t>
            </a:r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El Pragma nos indica con qué versión de solidity va a ser compatible nuestro contrato. El símbolo ^ refiere a cualquier versión igual o superior que sea compatible con la indicada (0.4.24)</a:t>
            </a:r>
            <a:endParaRPr/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663" y="2533338"/>
            <a:ext cx="3838575" cy="2066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28"/>
          <p:cNvCxnSpPr/>
          <p:nvPr/>
        </p:nvCxnSpPr>
        <p:spPr>
          <a:xfrm>
            <a:off x="1207425" y="2619300"/>
            <a:ext cx="17694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 Fallback()</a:t>
            </a:r>
            <a:endParaRPr/>
          </a:p>
        </p:txBody>
      </p:sp>
      <p:sp>
        <p:nvSpPr>
          <p:cNvPr id="471" name="Google Shape;471;p6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La función Fallback() es llamada cuando se invoca una función que no fue definida en el contrato y se define como una función sin nombre.</a:t>
            </a:r>
            <a:endParaRPr/>
          </a:p>
        </p:txBody>
      </p:sp>
      <p:pic>
        <p:nvPicPr>
          <p:cNvPr id="472" name="Google Shape;47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084" y="2190550"/>
            <a:ext cx="4925724" cy="259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Herencia</a:t>
            </a:r>
            <a:endParaRPr/>
          </a:p>
        </p:txBody>
      </p:sp>
      <p:sp>
        <p:nvSpPr>
          <p:cNvPr id="478" name="Google Shape;478;p6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79" name="Google Shape;47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138" y="1739500"/>
            <a:ext cx="261937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Contratos son marcados como abstractos si por lo menos una de sus funciones carece de implementación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Ej:</a:t>
            </a:r>
            <a:endParaRPr/>
          </a:p>
          <a:p>
            <a:pPr marL="114300" marR="1143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pragma solidity ^0.4.0;</a:t>
            </a:r>
            <a:b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</a:br>
            <a:b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</a:b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contract Calculadora {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marL="114300" marR="114300" lvl="0" indent="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    function Sumar(uint256 a, uint256 b) public returns (uint256){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marL="571500" marR="114300" lvl="0" indent="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Return (a + b);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marL="114300" marR="114300" lvl="0" indent="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}</a:t>
            </a:r>
            <a:b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</a:b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	    function Restar(uint a, uint b) public returns (bytes32);</a:t>
            </a:r>
            <a:b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</a:b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}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</p:txBody>
      </p:sp>
      <p:sp>
        <p:nvSpPr>
          <p:cNvPr id="485" name="Google Shape;485;p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Contratos Abstractos</a:t>
            </a:r>
            <a:endParaRPr/>
          </a:p>
        </p:txBody>
      </p:sp>
      <p:cxnSp>
        <p:nvCxnSpPr>
          <p:cNvPr id="486" name="Google Shape;486;p66"/>
          <p:cNvCxnSpPr/>
          <p:nvPr/>
        </p:nvCxnSpPr>
        <p:spPr>
          <a:xfrm>
            <a:off x="610225" y="4087850"/>
            <a:ext cx="12393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492" name="Google Shape;492;p6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 interfaces son similares a los contratos abstractos pero tienen más requisitos: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1) No pueden tener NINGUNA función implementada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2) No pueden heredar de otros contratos o interfaces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3) No pueden tener constructores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4) No pueden definir variables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5)No pueden definir Structs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6)No pueden definir Enums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Interfaz de ejemplo (ERC20)</a:t>
            </a:r>
            <a:endParaRPr/>
          </a:p>
        </p:txBody>
      </p:sp>
      <p:sp>
        <p:nvSpPr>
          <p:cNvPr id="498" name="Google Shape;498;p6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99" name="Google Shape;49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425" y="1534400"/>
            <a:ext cx="6983976" cy="276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Eventos</a:t>
            </a:r>
            <a:endParaRPr/>
          </a:p>
        </p:txBody>
      </p:sp>
      <p:sp>
        <p:nvSpPr>
          <p:cNvPr id="505" name="Google Shape;505;p6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06" name="Google Shape;50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119325"/>
            <a:ext cx="703890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 Globales</a:t>
            </a:r>
            <a:endParaRPr/>
          </a:p>
        </p:txBody>
      </p:sp>
      <p:sp>
        <p:nvSpPr>
          <p:cNvPr id="512" name="Google Shape;512;p7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7991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Funciones</a:t>
            </a:r>
            <a:endParaRPr sz="1200"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164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selfdestruct(address recipient)</a:t>
            </a:r>
            <a:r>
              <a:rPr lang="en" sz="1200">
                <a:solidFill>
                  <a:srgbClr val="FFFFFF"/>
                </a:solidFill>
              </a:rPr>
              <a:t>: Destruye el contrato y envia el dinero del contrato a la dirección respectiva </a:t>
            </a:r>
            <a:endParaRPr sz="12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keccak256(...)</a:t>
            </a:r>
            <a:r>
              <a:rPr lang="en" sz="1200">
                <a:solidFill>
                  <a:srgbClr val="FFFFFF"/>
                </a:solidFill>
              </a:rPr>
              <a:t> returns (bytes32):  Procesa el Ethereum-SHA-3 (Keccak-256) de lo ingresado como input</a:t>
            </a:r>
            <a:endParaRPr sz="1200"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&lt;address&gt;.transfer(uint256 &lt;amount&gt;)</a:t>
            </a:r>
            <a:r>
              <a:rPr lang="en" sz="1200">
                <a:solidFill>
                  <a:srgbClr val="FFFFFF"/>
                </a:solidFill>
              </a:rPr>
              <a:t>: envia &lt;amount&gt; Wei del contrato a la &lt;address&gt;</a:t>
            </a:r>
            <a:endParaRPr sz="12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63636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18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Más funciones 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Manejo de errores</a:t>
            </a:r>
            <a:endParaRPr/>
          </a:p>
        </p:txBody>
      </p:sp>
      <p:sp>
        <p:nvSpPr>
          <p:cNvPr id="518" name="Google Shape;518;p7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revert(string &lt;reason&gt;)</a:t>
            </a:r>
            <a:r>
              <a:rPr lang="en" sz="1200">
                <a:solidFill>
                  <a:srgbClr val="FFFFFF"/>
                </a:solidFill>
              </a:rPr>
              <a:t>: detiene la ejecución y regresa los valores al esta original. El string &lt;reason&gt; otorga información del motivo. El string &lt;reason&gt; es opcional.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require(bool &lt;condition&gt;, string &lt;reason&gt;):</a:t>
            </a:r>
            <a:r>
              <a:rPr lang="en" sz="1200">
                <a:solidFill>
                  <a:srgbClr val="FFFFFF"/>
                </a:solidFill>
              </a:rPr>
              <a:t> envia un Revert si es que la condicion no se cumple y envia un &lt;reason&gt; como opcional para tal caso</a:t>
            </a:r>
            <a:endParaRPr sz="1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64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assert(bool &lt;condition&gt;)</a:t>
            </a:r>
            <a:r>
              <a:rPr lang="en" sz="1200">
                <a:solidFill>
                  <a:srgbClr val="FFFFFF"/>
                </a:solidFill>
              </a:rPr>
              <a:t>: </a:t>
            </a:r>
            <a:endParaRPr sz="1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Similar al require pero quema todo el gas.</a:t>
            </a:r>
            <a:endParaRPr sz="1200">
              <a:solidFill>
                <a:srgbClr val="FFFFFF"/>
              </a:solidFill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marL="228600" lvl="0" indent="0" algn="l" rtl="0">
              <a:spcBef>
                <a:spcPts val="2700"/>
              </a:spcBef>
              <a:spcAft>
                <a:spcPts val="0"/>
              </a:spcAft>
              <a:buNone/>
            </a:pP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marL="0" lvl="0" indent="0" algn="l" rtl="0">
              <a:spcBef>
                <a:spcPts val="27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19" name="Google Shape;51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5925" y="2910388"/>
            <a:ext cx="474345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Require(&lt;condicion&gt;, &lt;mensajeError&gt;)</a:t>
            </a:r>
            <a:endParaRPr/>
          </a:p>
        </p:txBody>
      </p:sp>
      <p:sp>
        <p:nvSpPr>
          <p:cNvPr id="525" name="Google Shape;525;p72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Particularidad: Revert()+ deja el gas sobrante en la cuenta original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Usarlo para:</a:t>
            </a:r>
            <a:endParaRPr sz="1200"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&gt; Validate user inputs ie. require(input&lt;20);</a:t>
            </a:r>
            <a:endParaRPr sz="1200"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&gt; Validate the response from an external contract ie. require(external.send(amount));</a:t>
            </a:r>
            <a:endParaRPr sz="1200"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&gt; Validate state conditions prior to execution, ie. require(block.number &gt; SOME_BLOCK_NUMBER) or require(balance[msg.sender]&gt;=amount)</a:t>
            </a:r>
            <a:endParaRPr sz="1200"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&gt; Generally, you should use require most often</a:t>
            </a:r>
            <a:endParaRPr sz="1200"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&gt; Generally, it will be used towards the beginning of a function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assert(&lt;condicion&gt;)</a:t>
            </a:r>
            <a:endParaRPr/>
          </a:p>
        </p:txBody>
      </p:sp>
      <p:sp>
        <p:nvSpPr>
          <p:cNvPr id="531" name="Google Shape;531;p7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Particularidad: Quema todo el gas sobrante y se lo otorga al minero.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Usarlo para:</a:t>
            </a:r>
            <a:endParaRPr sz="1200"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&gt;Check for </a:t>
            </a:r>
            <a:r>
              <a:rPr lang="en" sz="1200">
                <a:solidFill>
                  <a:srgbClr val="FFFFFF"/>
                </a:solidFill>
                <a:uFill>
                  <a:noFill/>
                </a:uFill>
                <a:hlinkClick r:id="rId3"/>
              </a:rPr>
              <a:t>overflow/underflow</a:t>
            </a:r>
            <a:r>
              <a:rPr lang="en" sz="1200">
                <a:solidFill>
                  <a:srgbClr val="FFFFFF"/>
                </a:solidFill>
              </a:rPr>
              <a:t>, ie. c = a+b; assert(c &gt; b)</a:t>
            </a:r>
            <a:endParaRPr sz="1200"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&gt;Check </a:t>
            </a:r>
            <a:r>
              <a:rPr lang="en" sz="1200">
                <a:solidFill>
                  <a:srgbClr val="FFFFFF"/>
                </a:solidFill>
                <a:uFill>
                  <a:noFill/>
                </a:uFill>
                <a:hlinkClick r:id="rId4"/>
              </a:rPr>
              <a:t>invariants</a:t>
            </a:r>
            <a:r>
              <a:rPr lang="en" sz="1200">
                <a:solidFill>
                  <a:srgbClr val="FFFFFF"/>
                </a:solidFill>
              </a:rPr>
              <a:t>, ie. assert(this.balance &gt;= totalSupply);</a:t>
            </a:r>
            <a:endParaRPr sz="1200"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&gt;Validate state after making changes</a:t>
            </a:r>
            <a:endParaRPr sz="1200"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&gt;Prevent conditions which should never, ever be possible</a:t>
            </a:r>
            <a:endParaRPr sz="1200"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&gt;Generally, you will probably use assert less often</a:t>
            </a:r>
            <a:endParaRPr sz="1200"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&gt;Generally, it will be used towards the end of a function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Nombre del contrato</a:t>
            </a:r>
            <a:endParaRPr/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Luego debemos escribir el contrato que queremos crear indicando  con “contract” y seguido de el nombre del contrato (“CONTRATO_PEPE”) asi como señalamos con {...} para el inicio y fin del mismo.</a:t>
            </a:r>
            <a:endParaRPr/>
          </a:p>
        </p:txBody>
      </p:sp>
      <p:pic>
        <p:nvPicPr>
          <p:cNvPr id="209" name="Google Shape;2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663" y="2533338"/>
            <a:ext cx="3838575" cy="2066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29"/>
          <p:cNvCxnSpPr/>
          <p:nvPr/>
        </p:nvCxnSpPr>
        <p:spPr>
          <a:xfrm>
            <a:off x="1207425" y="2993136"/>
            <a:ext cx="17694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Google Shape;211;p29"/>
          <p:cNvCxnSpPr/>
          <p:nvPr/>
        </p:nvCxnSpPr>
        <p:spPr>
          <a:xfrm>
            <a:off x="1131225" y="4440936"/>
            <a:ext cx="17694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Llamado externo con ABI</a:t>
            </a:r>
            <a:endParaRPr/>
          </a:p>
        </p:txBody>
      </p:sp>
      <p:sp>
        <p:nvSpPr>
          <p:cNvPr id="537" name="Google Shape;537;p7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38" name="Google Shape;538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763" y="1567548"/>
            <a:ext cx="7727374" cy="240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Llamado externo con ABI</a:t>
            </a:r>
            <a:endParaRPr/>
          </a:p>
        </p:txBody>
      </p:sp>
      <p:sp>
        <p:nvSpPr>
          <p:cNvPr id="544" name="Google Shape;544;p7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45" name="Google Shape;54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487" y="921154"/>
            <a:ext cx="6827026" cy="4014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Llamado externo SIN ABI</a:t>
            </a:r>
            <a:endParaRPr/>
          </a:p>
        </p:txBody>
      </p:sp>
      <p:sp>
        <p:nvSpPr>
          <p:cNvPr id="551" name="Google Shape;551;p7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52" name="Google Shape;552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650" y="1604122"/>
            <a:ext cx="6920825" cy="2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59B6"/>
        </a:solidFill>
        <a:effectLst/>
      </p:bgPr>
    </p:bg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? - 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Contrato externo</a:t>
            </a:r>
            <a:endParaRPr/>
          </a:p>
        </p:txBody>
      </p:sp>
      <p:sp>
        <p:nvSpPr>
          <p:cNvPr id="558" name="Google Shape;558;p7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Crear un contrato que pueda comprar tickets del contrato anterior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Entorno:Ropsten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Llamado externo de contratos</a:t>
            </a:r>
            <a:endParaRPr/>
          </a:p>
        </p:txBody>
      </p:sp>
      <p:sp>
        <p:nvSpPr>
          <p:cNvPr id="564" name="Google Shape;564;p7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 info: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https://medium.com/@blockchain101/calling-the-function-of-another-contract-in-solidity-f9edfa921f4c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Documentacion</a:t>
            </a:r>
            <a:endParaRPr/>
          </a:p>
        </p:txBody>
      </p:sp>
      <p:sp>
        <p:nvSpPr>
          <p:cNvPr id="570" name="Google Shape;570;p7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https://www.bitdegree.org/learn/solidity-introduction/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https://solidity.readthedocs.io/en/v0.4.24/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1D19F8-AF1A-4CCD-AD57-7090CB957E99}"/>
              </a:ext>
            </a:extLst>
          </p:cNvPr>
          <p:cNvSpPr txBox="1"/>
          <p:nvPr/>
        </p:nvSpPr>
        <p:spPr>
          <a:xfrm>
            <a:off x="3410465" y="3917092"/>
            <a:ext cx="4436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https://goo.gl/T1npHj</a:t>
            </a:r>
            <a:endParaRPr lang="es-A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globales</a:t>
            </a:r>
            <a:endParaRPr/>
          </a:p>
        </p:txBody>
      </p:sp>
      <p:sp>
        <p:nvSpPr>
          <p:cNvPr id="217" name="Google Shape;217;p3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Luego declaramos las variables  que tendrá el contrato.</a:t>
            </a:r>
            <a:endParaRPr/>
          </a:p>
        </p:txBody>
      </p:sp>
      <p:pic>
        <p:nvPicPr>
          <p:cNvPr id="218" name="Google Shape;2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663" y="2533338"/>
            <a:ext cx="3838575" cy="2066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0"/>
          <p:cNvCxnSpPr/>
          <p:nvPr/>
        </p:nvCxnSpPr>
        <p:spPr>
          <a:xfrm>
            <a:off x="1233479" y="3185918"/>
            <a:ext cx="17694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</a:t>
            </a:r>
            <a:endParaRPr/>
          </a:p>
        </p:txBody>
      </p:sp>
      <p:sp>
        <p:nvSpPr>
          <p:cNvPr id="225" name="Google Shape;225;p3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El constructor es lo primero que se ejecuta al instanciar el contrato, puede ser escrito como “constructor ()” o bajo el nombre del contrato.</a:t>
            </a:r>
            <a:endParaRPr/>
          </a:p>
        </p:txBody>
      </p:sp>
      <p:pic>
        <p:nvPicPr>
          <p:cNvPr id="226" name="Google Shape;2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605" y="2775422"/>
            <a:ext cx="2920600" cy="157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8358" y="2775425"/>
            <a:ext cx="2920600" cy="14670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31"/>
          <p:cNvCxnSpPr/>
          <p:nvPr/>
        </p:nvCxnSpPr>
        <p:spPr>
          <a:xfrm>
            <a:off x="4703758" y="3405825"/>
            <a:ext cx="14007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" name="Google Shape;229;p31"/>
          <p:cNvCxnSpPr/>
          <p:nvPr/>
        </p:nvCxnSpPr>
        <p:spPr>
          <a:xfrm>
            <a:off x="439558" y="3353050"/>
            <a:ext cx="15318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datos (Value types)</a:t>
            </a:r>
            <a:endParaRPr/>
          </a:p>
        </p:txBody>
      </p:sp>
      <p:sp>
        <p:nvSpPr>
          <p:cNvPr id="235" name="Google Shape;235;p3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2971500" cy="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booleanos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Integer (int / uint)</a:t>
            </a:r>
            <a:endParaRPr/>
          </a:p>
        </p:txBody>
      </p:sp>
      <p:sp>
        <p:nvSpPr>
          <p:cNvPr id="236" name="Google Shape;236;p32"/>
          <p:cNvSpPr txBox="1"/>
          <p:nvPr/>
        </p:nvSpPr>
        <p:spPr>
          <a:xfrm>
            <a:off x="4166250" y="1567550"/>
            <a:ext cx="42324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Strings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Address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Bytes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7" name="Google Shape;2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475" y="2736350"/>
            <a:ext cx="61341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</a:t>
            </a:r>
            <a:endParaRPr/>
          </a:p>
        </p:txBody>
      </p:sp>
      <p:sp>
        <p:nvSpPr>
          <p:cNvPr id="243" name="Google Shape;243;p3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44" name="Google Shape;24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3" y="1567550"/>
            <a:ext cx="5952224" cy="30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1477</Words>
  <Application>Microsoft Office PowerPoint</Application>
  <PresentationFormat>On-screen Show (16:9)</PresentationFormat>
  <Paragraphs>190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Georgia</vt:lpstr>
      <vt:lpstr>Lato</vt:lpstr>
      <vt:lpstr>Arial</vt:lpstr>
      <vt:lpstr>Courier New</vt:lpstr>
      <vt:lpstr>Montserrat</vt:lpstr>
      <vt:lpstr>Roboto</vt:lpstr>
      <vt:lpstr>Simple Light</vt:lpstr>
      <vt:lpstr>Focus</vt:lpstr>
      <vt:lpstr>Solidity</vt:lpstr>
      <vt:lpstr>Contratos</vt:lpstr>
      <vt:lpstr>Ejemplo de un contrato</vt:lpstr>
      <vt:lpstr>Pragma</vt:lpstr>
      <vt:lpstr>Nombre del contrato</vt:lpstr>
      <vt:lpstr>Variables globales</vt:lpstr>
      <vt:lpstr>Constructor</vt:lpstr>
      <vt:lpstr>Tipos de datos (Value types)</vt:lpstr>
      <vt:lpstr>Boolean</vt:lpstr>
      <vt:lpstr>integer</vt:lpstr>
      <vt:lpstr>Strings </vt:lpstr>
      <vt:lpstr>address</vt:lpstr>
      <vt:lpstr>bytes</vt:lpstr>
      <vt:lpstr>bytes</vt:lpstr>
      <vt:lpstr>Ejercicio 1</vt:lpstr>
      <vt:lpstr>PowerPoint Presentation</vt:lpstr>
      <vt:lpstr>PowerPoint Presentation</vt:lpstr>
      <vt:lpstr>Ejercicio 1</vt:lpstr>
      <vt:lpstr>Variables y Funciones Globales</vt:lpstr>
      <vt:lpstr>Unidades</vt:lpstr>
      <vt:lpstr>Modificador Payable</vt:lpstr>
      <vt:lpstr>Ejercicio 2 - LastWill version 0.1</vt:lpstr>
      <vt:lpstr>Memory vs Storage</vt:lpstr>
      <vt:lpstr>Memory vs Storage - Default</vt:lpstr>
      <vt:lpstr>Tipos de datos complejos</vt:lpstr>
      <vt:lpstr>Tipos de datos complejos </vt:lpstr>
      <vt:lpstr>Tipos de datos complejos </vt:lpstr>
      <vt:lpstr>Tipos de datos complejos </vt:lpstr>
      <vt:lpstr>Probar en blockchain real</vt:lpstr>
      <vt:lpstr>Publicar un contrato en la red</vt:lpstr>
      <vt:lpstr>Ejercicio 3 - manejo de mapping</vt:lpstr>
      <vt:lpstr>PowerPoint Presentation</vt:lpstr>
      <vt:lpstr>PowerPoint Presentation</vt:lpstr>
      <vt:lpstr>PowerPoint Presentation</vt:lpstr>
      <vt:lpstr>Ejercicio 4 - MultiSig Wallet</vt:lpstr>
      <vt:lpstr>Modificadores</vt:lpstr>
      <vt:lpstr>Visibilidad en funciones</vt:lpstr>
      <vt:lpstr>Ejercicio 5 - Event Tickets</vt:lpstr>
      <vt:lpstr>Modificadores de funciones </vt:lpstr>
      <vt:lpstr>Funcion Fallback()</vt:lpstr>
      <vt:lpstr>Herencia</vt:lpstr>
      <vt:lpstr>Contratos Abstractos</vt:lpstr>
      <vt:lpstr>Interfaces</vt:lpstr>
      <vt:lpstr>Interfaz de ejemplo (ERC20)</vt:lpstr>
      <vt:lpstr>Eventos</vt:lpstr>
      <vt:lpstr>Funciones Globales</vt:lpstr>
      <vt:lpstr>Manejo de errores</vt:lpstr>
      <vt:lpstr>Require(&lt;condicion&gt;, &lt;mensajeError&gt;)</vt:lpstr>
      <vt:lpstr>assert(&lt;condicion&gt;)</vt:lpstr>
      <vt:lpstr>Llamado externo con ABI</vt:lpstr>
      <vt:lpstr>Llamado externo con ABI</vt:lpstr>
      <vt:lpstr>Llamado externo SIN ABI</vt:lpstr>
      <vt:lpstr>Ejercicio ? - Contrato externo</vt:lpstr>
      <vt:lpstr>Llamado externo de contratos</vt:lpstr>
      <vt:lpstr>Documentacion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Solidity</dc:title>
  <dc:creator>gus</dc:creator>
  <cp:lastModifiedBy>gus</cp:lastModifiedBy>
  <cp:revision>1</cp:revision>
  <dcterms:modified xsi:type="dcterms:W3CDTF">2018-11-02T01:42:53Z</dcterms:modified>
</cp:coreProperties>
</file>