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EDAB9BC-FB12-43C5-8233-FB77B3620841}">
  <a:tblStyle styleId="{EEDAB9BC-FB12-43C5-8233-FB77B362084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Availability" TargetMode="External"/><Relationship Id="rId3" Type="http://schemas.openxmlformats.org/officeDocument/2006/relationships/hyperlink" Target="https://en.wikipedia.org/wiki/Network_partitioning" TargetMode="External"/><Relationship Id="rId4" Type="http://schemas.openxmlformats.org/officeDocument/2006/relationships/hyperlink" Target="https://en.wikipedia.org/wiki/The_Tyranny_of_Structurelessness"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Blockchain ⊂ Decentralization</a:t>
            </a:r>
            <a:endParaRPr/>
          </a:p>
          <a:p>
            <a:pPr indent="0" lvl="0" marL="0" rtl="0">
              <a:spcBef>
                <a:spcPts val="0"/>
              </a:spcBef>
              <a:spcAft>
                <a:spcPts val="0"/>
              </a:spcAft>
              <a:buNone/>
            </a:pPr>
            <a:r>
              <a:rPr lang="en"/>
              <a:t>“No todo lo decentralizado es una blockchain”</a:t>
            </a:r>
            <a:endParaRPr/>
          </a:p>
          <a:p>
            <a:pPr indent="0" lvl="0" marL="0" rtl="0">
              <a:spcBef>
                <a:spcPts val="0"/>
              </a:spcBef>
              <a:spcAft>
                <a:spcPts val="0"/>
              </a:spcAft>
              <a:buNone/>
            </a:pPr>
            <a:r>
              <a:t/>
            </a:r>
            <a:endParaRPr/>
          </a:p>
          <a:p>
            <a:pPr indent="0" lvl="0" marL="0" rtl="0">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ea518314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ea518314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t/>
            </a:r>
            <a:endParaRPr/>
          </a:p>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3ea518314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ea518314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Exposicion del concepto “Blockchain ⊂ Decentralization”</a:t>
            </a:r>
            <a:endParaRPr/>
          </a:p>
          <a:p>
            <a:pPr indent="0" lvl="0" marL="0" rtl="0">
              <a:spcBef>
                <a:spcPts val="0"/>
              </a:spcBef>
              <a:spcAft>
                <a:spcPts val="0"/>
              </a:spcAft>
              <a:buNone/>
            </a:pPr>
            <a:r>
              <a:t/>
            </a:r>
            <a:endParaRPr/>
          </a:p>
          <a:p>
            <a:pPr indent="-298450" lvl="0" marL="457200" rtl="0">
              <a:spcBef>
                <a:spcPts val="0"/>
              </a:spcBef>
              <a:spcAft>
                <a:spcPts val="0"/>
              </a:spcAft>
              <a:buSzPts val="1100"/>
              <a:buChar char="-"/>
            </a:pPr>
            <a:r>
              <a:rPr lang="en"/>
              <a:t>Estamos muy focalizados en blockchain y tenemos que expandir nuestro foco hacia la decentralizacion que incluye mas conceptos que el de blockchain.</a:t>
            </a:r>
            <a:endParaRPr/>
          </a:p>
          <a:p>
            <a:pPr indent="-298450" lvl="0" marL="457200" rtl="0">
              <a:spcBef>
                <a:spcPts val="0"/>
              </a:spcBef>
              <a:spcAft>
                <a:spcPts val="0"/>
              </a:spcAft>
              <a:buSzPts val="1100"/>
              <a:buChar char="-"/>
            </a:pPr>
            <a:r>
              <a:rPr lang="en"/>
              <a:t>Entre esos conceptos esta el de P2P</a:t>
            </a:r>
            <a:endParaRPr/>
          </a:p>
          <a:p>
            <a:pPr indent="-298450" lvl="0" marL="457200" rtl="0">
              <a:spcBef>
                <a:spcPts val="0"/>
              </a:spcBef>
              <a:spcAft>
                <a:spcPts val="0"/>
              </a:spcAft>
              <a:buSzPts val="1100"/>
              <a:buChar char="-"/>
            </a:pPr>
            <a:r>
              <a:rPr lang="en"/>
              <a:t>Pero tenemos que tener claro que hay limitantes para decentralizar todo</a:t>
            </a:r>
            <a:endParaRPr/>
          </a:p>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3ea51831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ea51831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Primero lo basico:</a:t>
            </a:r>
            <a:endParaRPr/>
          </a:p>
          <a:p>
            <a:pPr indent="0" lvl="0" marL="0" rtl="0">
              <a:spcBef>
                <a:spcPts val="0"/>
              </a:spcBef>
              <a:spcAft>
                <a:spcPts val="0"/>
              </a:spcAft>
              <a:buNone/>
            </a:pPr>
            <a:r>
              <a:t/>
            </a:r>
            <a:endParaRPr/>
          </a:p>
          <a:p>
            <a:pPr indent="-298450" lvl="0" marL="457200" rtl="0">
              <a:spcBef>
                <a:spcPts val="0"/>
              </a:spcBef>
              <a:spcAft>
                <a:spcPts val="0"/>
              </a:spcAft>
              <a:buSzPts val="1100"/>
              <a:buChar char="-"/>
            </a:pPr>
            <a:r>
              <a:rPr lang="en"/>
              <a:t>Centralized</a:t>
            </a:r>
            <a:endParaRPr/>
          </a:p>
          <a:p>
            <a:pPr indent="-298450" lvl="0" marL="457200" rtl="0">
              <a:spcBef>
                <a:spcPts val="0"/>
              </a:spcBef>
              <a:spcAft>
                <a:spcPts val="0"/>
              </a:spcAft>
              <a:buSzPts val="1100"/>
              <a:buChar char="-"/>
            </a:pPr>
            <a:r>
              <a:rPr lang="en"/>
              <a:t>Federated or Distributed</a:t>
            </a:r>
            <a:endParaRPr/>
          </a:p>
          <a:p>
            <a:pPr indent="-298450" lvl="0" marL="457200" rtl="0">
              <a:spcBef>
                <a:spcPts val="0"/>
              </a:spcBef>
              <a:spcAft>
                <a:spcPts val="0"/>
              </a:spcAft>
              <a:buSzPts val="1100"/>
              <a:buChar char="-"/>
            </a:pPr>
            <a:r>
              <a:rPr lang="en"/>
              <a:t>Decentralized</a:t>
            </a:r>
            <a:endParaRPr/>
          </a:p>
          <a:p>
            <a:pPr indent="-298450" lvl="0" marL="457200" rtl="0">
              <a:spcBef>
                <a:spcPts val="0"/>
              </a:spcBef>
              <a:spcAft>
                <a:spcPts val="0"/>
              </a:spcAft>
              <a:buSzPts val="1100"/>
              <a:buChar char="-"/>
            </a:pPr>
            <a:r>
              <a:rPr lang="en"/>
              <a:t>Consensus / Blockchain (between n participants)</a:t>
            </a:r>
            <a:endParaRPr/>
          </a:p>
          <a:p>
            <a:pPr indent="-298450" lvl="0" marL="457200" rtl="0">
              <a:spcBef>
                <a:spcPts val="0"/>
              </a:spcBef>
              <a:spcAft>
                <a:spcPts val="0"/>
              </a:spcAft>
              <a:buSzPts val="1100"/>
              <a:buChar char="-"/>
            </a:pPr>
            <a:r>
              <a:rPr lang="en"/>
              <a:t>Combinations</a:t>
            </a:r>
            <a:endParaRPr/>
          </a:p>
          <a:p>
            <a:pPr indent="0" lvl="0" marL="0" rtl="0">
              <a:spcBef>
                <a:spcPts val="0"/>
              </a:spcBef>
              <a:spcAft>
                <a:spcPts val="0"/>
              </a:spcAft>
              <a:buNone/>
            </a:pPr>
            <a:r>
              <a:t/>
            </a:r>
            <a:endParaRPr/>
          </a:p>
          <a:p>
            <a:pPr indent="0" lvl="0" marL="0" rtl="0">
              <a:spcBef>
                <a:spcPts val="0"/>
              </a:spcBef>
              <a:spcAft>
                <a:spcPts val="0"/>
              </a:spcAft>
              <a:buNone/>
            </a:pPr>
            <a:r>
              <a:rPr lang="en"/>
              <a:t>Definir los conceptos</a:t>
            </a:r>
            <a:endParaRPr/>
          </a:p>
          <a:p>
            <a:pPr indent="0" lvl="0" marL="0" rt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3ea518314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ea518314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Hablar de las dimensiones de estos aspectos.</a:t>
            </a:r>
            <a:endParaRPr/>
          </a:p>
          <a:p>
            <a:pPr indent="0" lvl="0" marL="0" rtl="0">
              <a:spcBef>
                <a:spcPts val="0"/>
              </a:spcBef>
              <a:spcAft>
                <a:spcPts val="0"/>
              </a:spcAft>
              <a:buNone/>
            </a:pPr>
            <a:r>
              <a:t/>
            </a:r>
            <a:endParaRPr/>
          </a:p>
          <a:p>
            <a:pPr indent="0" lvl="0" marL="0" rtl="0">
              <a:spcBef>
                <a:spcPts val="0"/>
              </a:spcBef>
              <a:spcAft>
                <a:spcPts val="0"/>
              </a:spcAft>
              <a:buNone/>
            </a:pPr>
            <a:r>
              <a:rPr lang="en"/>
              <a:t>Es centralizado, distribuido o federado, descentralizado, combinaciones desde estas dimensiones:</a:t>
            </a:r>
            <a:endParaRPr/>
          </a:p>
          <a:p>
            <a:pPr indent="-298450" lvl="0" marL="457200" rtl="0">
              <a:spcBef>
                <a:spcPts val="0"/>
              </a:spcBef>
              <a:spcAft>
                <a:spcPts val="0"/>
              </a:spcAft>
              <a:buSzPts val="1100"/>
              <a:buAutoNum type="arabicPeriod"/>
            </a:pPr>
            <a:r>
              <a:rPr lang="en"/>
              <a:t>Funcionalmente/Tecnicamente</a:t>
            </a:r>
            <a:endParaRPr/>
          </a:p>
          <a:p>
            <a:pPr indent="-298450" lvl="0" marL="457200" rtl="0">
              <a:spcBef>
                <a:spcPts val="0"/>
              </a:spcBef>
              <a:spcAft>
                <a:spcPts val="0"/>
              </a:spcAft>
              <a:buSzPts val="1100"/>
              <a:buAutoNum type="arabicPeriod"/>
            </a:pPr>
            <a:r>
              <a:rPr lang="en"/>
              <a:t>Ownership</a:t>
            </a:r>
            <a:endParaRPr/>
          </a:p>
          <a:p>
            <a:pPr indent="-298450" lvl="0" marL="457200" rtl="0">
              <a:spcBef>
                <a:spcPts val="0"/>
              </a:spcBef>
              <a:spcAft>
                <a:spcPts val="0"/>
              </a:spcAft>
              <a:buSzPts val="1100"/>
              <a:buAutoNum type="arabicPeriod"/>
            </a:pPr>
            <a:r>
              <a:rPr lang="en"/>
              <a:t>Governance</a:t>
            </a:r>
            <a:endParaRPr/>
          </a:p>
          <a:p>
            <a:pPr indent="0" lvl="0" marL="457200" rtl="0">
              <a:spcBef>
                <a:spcPts val="0"/>
              </a:spcBef>
              <a:spcAft>
                <a:spcPts val="0"/>
              </a:spcAft>
              <a:buNone/>
            </a:pPr>
            <a:r>
              <a:t/>
            </a:r>
            <a:endParaRPr/>
          </a:p>
          <a:p>
            <a:pPr indent="0" lvl="0" marL="0" rtl="0">
              <a:spcBef>
                <a:spcPts val="0"/>
              </a:spcBef>
              <a:spcAft>
                <a:spcPts val="0"/>
              </a:spcAft>
              <a:buNone/>
            </a:pPr>
            <a:r>
              <a:rPr lang="en"/>
              <a:t>Vitalik habla de las siguientes dimensiones:</a:t>
            </a:r>
            <a:endParaRPr/>
          </a:p>
          <a:p>
            <a:pPr indent="-298450" lvl="0" marL="457200" rtl="0">
              <a:spcBef>
                <a:spcPts val="0"/>
              </a:spcBef>
              <a:spcAft>
                <a:spcPts val="0"/>
              </a:spcAft>
              <a:buSzPts val="1100"/>
              <a:buAutoNum type="arabicPeriod"/>
            </a:pPr>
            <a:r>
              <a:rPr lang="en"/>
              <a:t>Arquitectura</a:t>
            </a:r>
            <a:endParaRPr/>
          </a:p>
          <a:p>
            <a:pPr indent="-298450" lvl="0" marL="457200" rtl="0">
              <a:spcBef>
                <a:spcPts val="0"/>
              </a:spcBef>
              <a:spcAft>
                <a:spcPts val="0"/>
              </a:spcAft>
              <a:buSzPts val="1100"/>
              <a:buAutoNum type="arabicPeriod"/>
            </a:pPr>
            <a:r>
              <a:rPr lang="en"/>
              <a:t>Politica</a:t>
            </a:r>
            <a:endParaRPr/>
          </a:p>
          <a:p>
            <a:pPr indent="-298450" lvl="0" marL="457200" rtl="0">
              <a:spcBef>
                <a:spcPts val="0"/>
              </a:spcBef>
              <a:spcAft>
                <a:spcPts val="0"/>
              </a:spcAft>
              <a:buSzPts val="1100"/>
              <a:buAutoNum type="arabicPeriod"/>
            </a:pPr>
            <a:r>
              <a:rPr lang="en"/>
              <a:t>Logica</a:t>
            </a:r>
            <a:endParaRPr/>
          </a:p>
          <a:p>
            <a:pPr indent="0" lvl="0" marL="0" rtl="0">
              <a:spcBef>
                <a:spcPts val="0"/>
              </a:spcBef>
              <a:spcAft>
                <a:spcPts val="0"/>
              </a:spcAft>
              <a:buNone/>
            </a:pPr>
            <a:r>
              <a:t/>
            </a:r>
            <a:endParaRPr/>
          </a:p>
          <a:p>
            <a:pPr indent="0" lvl="0" marL="0" rtl="0">
              <a:spcBef>
                <a:spcPts val="0"/>
              </a:spcBef>
              <a:spcAft>
                <a:spcPts val="0"/>
              </a:spcAft>
              <a:buNone/>
            </a:pPr>
            <a:r>
              <a:rPr lang="en"/>
              <a:t>Dice que las blockchains son politicamente descentralizadas (nadie las controla), arquitecturalmente descentralizadas (no hay un punto central de fallas) PERO son logicamente centralizadas porque actua como una computadora unica con un estado global.</a:t>
            </a:r>
            <a:endParaRPr/>
          </a:p>
          <a:p>
            <a:pPr indent="0" lvl="0" marL="0" rt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3ea518314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ea518314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Ejemplo de OpenBazaar para censura.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ea518314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ea518314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Hacer una grilla, mostrando protocolos o apps y con espacios en blanco donde la gente tiene que pensar si es centralizado, federado o distribuido, decentralizado, o combinaciones.</a:t>
            </a:r>
            <a:endParaRPr/>
          </a:p>
          <a:p>
            <a:pPr indent="0" lvl="0" marL="0" rtl="0">
              <a:spcBef>
                <a:spcPts val="0"/>
              </a:spcBef>
              <a:spcAft>
                <a:spcPts val="0"/>
              </a:spcAft>
              <a:buNone/>
            </a:pPr>
            <a:r>
              <a:t/>
            </a:r>
            <a:endParaRPr/>
          </a:p>
          <a:p>
            <a:pPr indent="0" lvl="0" marL="0" rtl="0">
              <a:spcBef>
                <a:spcPts val="0"/>
              </a:spcBef>
              <a:spcAft>
                <a:spcPts val="0"/>
              </a:spcAft>
              <a:buNone/>
            </a:pPr>
            <a:r>
              <a:rPr lang="en"/>
              <a:t>Nombrar:</a:t>
            </a:r>
            <a:endParaRPr/>
          </a:p>
          <a:p>
            <a:pPr indent="0" lvl="0" marL="0" rtl="0">
              <a:spcBef>
                <a:spcPts val="0"/>
              </a:spcBef>
              <a:spcAft>
                <a:spcPts val="0"/>
              </a:spcAft>
              <a:buNone/>
            </a:pPr>
            <a:r>
              <a:rPr lang="en"/>
              <a:t>Facebook</a:t>
            </a:r>
            <a:endParaRPr/>
          </a:p>
          <a:p>
            <a:pPr indent="0" lvl="0" marL="0" rtl="0">
              <a:spcBef>
                <a:spcPts val="0"/>
              </a:spcBef>
              <a:spcAft>
                <a:spcPts val="0"/>
              </a:spcAft>
              <a:buNone/>
            </a:pPr>
            <a:r>
              <a:rPr lang="en"/>
              <a:t>SMTP/E-Mail</a:t>
            </a:r>
            <a:endParaRPr/>
          </a:p>
          <a:p>
            <a:pPr indent="0" lvl="0" marL="0" rtl="0">
              <a:spcBef>
                <a:spcPts val="0"/>
              </a:spcBef>
              <a:spcAft>
                <a:spcPts val="0"/>
              </a:spcAft>
              <a:buNone/>
            </a:pPr>
            <a:r>
              <a:rPr lang="en"/>
              <a:t>DNS</a:t>
            </a:r>
            <a:endParaRPr/>
          </a:p>
          <a:p>
            <a:pPr indent="0" lvl="0" marL="0" rtl="0">
              <a:spcBef>
                <a:spcPts val="0"/>
              </a:spcBef>
              <a:spcAft>
                <a:spcPts val="0"/>
              </a:spcAft>
              <a:buNone/>
            </a:pPr>
            <a:r>
              <a:rPr lang="en"/>
              <a:t>Napster</a:t>
            </a:r>
            <a:endParaRPr/>
          </a:p>
          <a:p>
            <a:pPr indent="0" lvl="0" marL="0" rtl="0">
              <a:spcBef>
                <a:spcPts val="0"/>
              </a:spcBef>
              <a:spcAft>
                <a:spcPts val="0"/>
              </a:spcAft>
              <a:buNone/>
            </a:pPr>
            <a:r>
              <a:rPr lang="en"/>
              <a:t>Torrent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3ea518314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ea518314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Constraints / Resultados Fuertes</a:t>
            </a:r>
            <a:endParaRPr/>
          </a:p>
          <a:p>
            <a:pPr indent="0" lvl="0" marL="0" rtl="0">
              <a:spcBef>
                <a:spcPts val="0"/>
              </a:spcBef>
              <a:spcAft>
                <a:spcPts val="0"/>
              </a:spcAft>
              <a:buNone/>
            </a:pPr>
            <a:r>
              <a:t/>
            </a:r>
            <a:endParaRPr/>
          </a:p>
          <a:p>
            <a:pPr indent="-298450" lvl="0" marL="457200" rtl="0">
              <a:spcBef>
                <a:spcPts val="0"/>
              </a:spcBef>
              <a:spcAft>
                <a:spcPts val="0"/>
              </a:spcAft>
              <a:buSzPts val="1100"/>
              <a:buChar char="-"/>
            </a:pPr>
            <a:r>
              <a:rPr lang="en"/>
              <a:t>Computer Science</a:t>
            </a:r>
            <a:endParaRPr/>
          </a:p>
          <a:p>
            <a:pPr indent="-298450" lvl="0" marL="914400" rtl="0">
              <a:spcBef>
                <a:spcPts val="0"/>
              </a:spcBef>
              <a:spcAft>
                <a:spcPts val="0"/>
              </a:spcAft>
              <a:buSzPts val="1100"/>
              <a:buChar char="-"/>
            </a:pPr>
            <a:r>
              <a:rPr lang="en"/>
              <a:t>Limitacion en la performance de las blockchains/BFT</a:t>
            </a:r>
            <a:endParaRPr/>
          </a:p>
          <a:p>
            <a:pPr indent="-298450" lvl="0" marL="914400" rtl="0">
              <a:spcBef>
                <a:spcPts val="0"/>
              </a:spcBef>
              <a:spcAft>
                <a:spcPts val="0"/>
              </a:spcAft>
              <a:buSzPts val="1100"/>
              <a:buChar char="-"/>
            </a:pPr>
            <a:r>
              <a:rPr lang="en"/>
              <a:t>CAP Theorem: states that it is impossible for a distributed data store to simultaneously provide more than two out of the following three guarantees:</a:t>
            </a:r>
            <a:endParaRPr/>
          </a:p>
          <a:p>
            <a:pPr indent="-295275" lvl="1" marL="1371600" rtl="0">
              <a:lnSpc>
                <a:spcPct val="115000"/>
              </a:lnSpc>
              <a:spcBef>
                <a:spcPts val="0"/>
              </a:spcBef>
              <a:spcAft>
                <a:spcPts val="0"/>
              </a:spcAft>
              <a:buClr>
                <a:srgbClr val="222222"/>
              </a:buClr>
              <a:buSzPts val="1050"/>
              <a:buChar char="-"/>
            </a:pPr>
            <a:r>
              <a:rPr i="1" lang="en" sz="1050">
                <a:solidFill>
                  <a:srgbClr val="222222"/>
                </a:solidFill>
              </a:rPr>
              <a:t>Consistency</a:t>
            </a:r>
            <a:r>
              <a:rPr lang="en" sz="1050">
                <a:solidFill>
                  <a:srgbClr val="222222"/>
                </a:solidFill>
              </a:rPr>
              <a:t>: Every read receives the most recent write or an error</a:t>
            </a:r>
            <a:endParaRPr sz="1050">
              <a:solidFill>
                <a:srgbClr val="222222"/>
              </a:solidFill>
            </a:endParaRPr>
          </a:p>
          <a:p>
            <a:pPr indent="-295275" lvl="1" marL="1371600" rtl="0">
              <a:lnSpc>
                <a:spcPct val="115000"/>
              </a:lnSpc>
              <a:spcBef>
                <a:spcPts val="0"/>
              </a:spcBef>
              <a:spcAft>
                <a:spcPts val="0"/>
              </a:spcAft>
              <a:buClr>
                <a:srgbClr val="222222"/>
              </a:buClr>
              <a:buSzPts val="1050"/>
              <a:buChar char="-"/>
            </a:pPr>
            <a:r>
              <a:rPr i="1" lang="en" sz="1050" u="sng">
                <a:solidFill>
                  <a:srgbClr val="0B0080"/>
                </a:solidFill>
                <a:hlinkClick r:id="rId2"/>
              </a:rPr>
              <a:t>Availability</a:t>
            </a:r>
            <a:r>
              <a:rPr lang="en" sz="1050">
                <a:solidFill>
                  <a:srgbClr val="222222"/>
                </a:solidFill>
              </a:rPr>
              <a:t>: Every request receives a (non-error) response – without guarantee that it contains the most recent write</a:t>
            </a:r>
            <a:endParaRPr sz="1050">
              <a:solidFill>
                <a:srgbClr val="222222"/>
              </a:solidFill>
            </a:endParaRPr>
          </a:p>
          <a:p>
            <a:pPr indent="-295275" lvl="1" marL="1371600" rtl="0">
              <a:lnSpc>
                <a:spcPct val="115000"/>
              </a:lnSpc>
              <a:spcBef>
                <a:spcPts val="0"/>
              </a:spcBef>
              <a:spcAft>
                <a:spcPts val="0"/>
              </a:spcAft>
              <a:buClr>
                <a:srgbClr val="222222"/>
              </a:buClr>
              <a:buSzPts val="1050"/>
              <a:buChar char="-"/>
            </a:pPr>
            <a:r>
              <a:rPr i="1" lang="en" sz="1050" u="sng">
                <a:solidFill>
                  <a:srgbClr val="0B0080"/>
                </a:solidFill>
                <a:hlinkClick r:id="rId3"/>
              </a:rPr>
              <a:t>Partition tolerance</a:t>
            </a:r>
            <a:r>
              <a:rPr lang="en" sz="1050">
                <a:solidFill>
                  <a:srgbClr val="222222"/>
                </a:solidFill>
              </a:rPr>
              <a:t>: The system continues to operate despite an arbitrary number of messages being dropped (or delayed) by the network between nodes</a:t>
            </a:r>
            <a:endParaRPr sz="1050">
              <a:solidFill>
                <a:srgbClr val="222222"/>
              </a:solidFill>
            </a:endParaRPr>
          </a:p>
          <a:p>
            <a:pPr indent="-298450" lvl="0" marL="914400" rtl="0">
              <a:spcBef>
                <a:spcPts val="0"/>
              </a:spcBef>
              <a:spcAft>
                <a:spcPts val="0"/>
              </a:spcAft>
              <a:buSzPts val="1100"/>
              <a:buChar char="-"/>
            </a:pPr>
            <a:r>
              <a:rPr lang="en"/>
              <a:t>Problema del Search y el ranking de los resultados</a:t>
            </a:r>
            <a:endParaRPr/>
          </a:p>
          <a:p>
            <a:pPr indent="-298450" lvl="0" marL="914400" rtl="0">
              <a:spcBef>
                <a:spcPts val="0"/>
              </a:spcBef>
              <a:spcAft>
                <a:spcPts val="0"/>
              </a:spcAft>
              <a:buSzPts val="1100"/>
              <a:buChar char="-"/>
            </a:pPr>
            <a:r>
              <a:rPr lang="en"/>
              <a:t>Indistinguibilidad del fraude?</a:t>
            </a:r>
            <a:endParaRPr/>
          </a:p>
          <a:p>
            <a:pPr indent="0" lvl="0" marL="0" rtl="0">
              <a:spcBef>
                <a:spcPts val="0"/>
              </a:spcBef>
              <a:spcAft>
                <a:spcPts val="0"/>
              </a:spcAft>
              <a:buNone/>
            </a:pPr>
            <a:r>
              <a:t/>
            </a:r>
            <a:endParaRPr/>
          </a:p>
          <a:p>
            <a:pPr indent="-298450" lvl="0" marL="457200" rtl="0">
              <a:spcBef>
                <a:spcPts val="0"/>
              </a:spcBef>
              <a:spcAft>
                <a:spcPts val="0"/>
              </a:spcAft>
              <a:buSzPts val="1100"/>
              <a:buChar char="-"/>
            </a:pPr>
            <a:r>
              <a:rPr lang="en"/>
              <a:t>Organizational Theory / Cooperation</a:t>
            </a:r>
            <a:endParaRPr/>
          </a:p>
          <a:p>
            <a:pPr indent="-298450" lvl="1" marL="914400" rtl="0">
              <a:spcBef>
                <a:spcPts val="0"/>
              </a:spcBef>
              <a:spcAft>
                <a:spcPts val="0"/>
              </a:spcAft>
              <a:buSzPts val="1100"/>
              <a:buChar char="-"/>
            </a:pPr>
            <a:r>
              <a:rPr lang="en"/>
              <a:t>Theory of the Firm by  Ronald Coase (Nature of the Firm [1937])</a:t>
            </a:r>
            <a:endParaRPr/>
          </a:p>
          <a:p>
            <a:pPr indent="-298450" lvl="1" marL="914400" rtl="0">
              <a:spcBef>
                <a:spcPts val="0"/>
              </a:spcBef>
              <a:spcAft>
                <a:spcPts val="0"/>
              </a:spcAft>
              <a:buSzPts val="1100"/>
              <a:buChar char="-"/>
            </a:pPr>
            <a:r>
              <a:rPr lang="en"/>
              <a:t>The Tyranny of Structurelessness [1971] </a:t>
            </a:r>
            <a:r>
              <a:rPr lang="en" u="sng">
                <a:solidFill>
                  <a:schemeClr val="hlink"/>
                </a:solidFill>
                <a:hlinkClick r:id="rId4"/>
              </a:rPr>
              <a:t>https://en.wikipedia.org/wiki/The_Tyranny_of_Structurelessness</a:t>
            </a:r>
            <a:endParaRPr/>
          </a:p>
          <a:p>
            <a:pPr indent="-298450" lvl="1" marL="914400" rtl="0">
              <a:spcBef>
                <a:spcPts val="0"/>
              </a:spcBef>
              <a:spcAft>
                <a:spcPts val="0"/>
              </a:spcAft>
              <a:buSzPts val="1100"/>
              <a:buChar char="-"/>
            </a:pPr>
            <a:r>
              <a:rPr lang="en"/>
              <a:t>The New Industrial State[1967] by Kenneth Galbraith</a:t>
            </a:r>
            <a:endParaRPr/>
          </a:p>
          <a:p>
            <a:pPr indent="-298450" lvl="1" marL="914400" rtl="0">
              <a:spcBef>
                <a:spcPts val="0"/>
              </a:spcBef>
              <a:spcAft>
                <a:spcPts val="0"/>
              </a:spcAft>
              <a:buSzPts val="1100"/>
              <a:buChar char="-"/>
            </a:pPr>
            <a:r>
              <a:rPr lang="en"/>
              <a:t>Solving the Problem of Human Cooperation</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n"/>
              <a:t>------- o ---------</a:t>
            </a:r>
            <a:endParaRPr/>
          </a:p>
          <a:p>
            <a:pPr indent="0" lvl="0" marL="0">
              <a:spcBef>
                <a:spcPts val="0"/>
              </a:spcBef>
              <a:spcAft>
                <a:spcPts val="0"/>
              </a:spcAft>
              <a:buNone/>
            </a:pPr>
            <a:r>
              <a:rPr lang="en"/>
              <a:t>Writing in his 1967 classic, The New Industrial State, Galbraith observed that large companies were growing ever larger, capturing the central position in American life.</a:t>
            </a:r>
            <a:endParaRPr/>
          </a:p>
          <a:p>
            <a:pPr indent="0" lvl="0" marL="0" rtl="0">
              <a:spcBef>
                <a:spcPts val="0"/>
              </a:spcBef>
              <a:spcAft>
                <a:spcPts val="0"/>
              </a:spcAft>
              <a:buNone/>
            </a:pPr>
            <a:r>
              <a:t/>
            </a:r>
            <a:endParaRPr/>
          </a:p>
          <a:p>
            <a:pPr indent="0" lvl="0" marL="0" rtl="0">
              <a:spcBef>
                <a:spcPts val="0"/>
              </a:spcBef>
              <a:spcAft>
                <a:spcPts val="0"/>
              </a:spcAft>
              <a:buClr>
                <a:schemeClr val="dk1"/>
              </a:buClr>
              <a:buSzPts val="1100"/>
              <a:buFont typeface="Arial"/>
              <a:buNone/>
            </a:pPr>
            <a:r>
              <a:rPr lang="en"/>
              <a:t>These giants had overcome laws of supply and demand by investing in big, long-term research and development projects, which could not easily be replicated by smaller competitors.</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Clr>
                <a:schemeClr val="dk1"/>
              </a:buClr>
              <a:buSzPts val="1100"/>
              <a:buFont typeface="Arial"/>
              <a:buNone/>
            </a:pPr>
            <a:r>
              <a:rPr lang="en"/>
              <a:t>“The great corporations,” he wrote, “were not corner grocery stores grown large...”</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Clr>
                <a:schemeClr val="dk1"/>
              </a:buClr>
              <a:buSzPts val="1100"/>
              <a:buFont typeface="Arial"/>
              <a:buNone/>
            </a:pPr>
            <a:r>
              <a:rPr lang="en"/>
              <a:t>“...They were different.”</a:t>
            </a:r>
            <a:endParaRPr/>
          </a:p>
          <a:p>
            <a:pPr indent="0" lvl="0" marL="0" rtl="0">
              <a:spcBef>
                <a:spcPts val="0"/>
              </a:spcBef>
              <a:spcAft>
                <a:spcPts val="0"/>
              </a:spcAft>
              <a:buNone/>
            </a:pPr>
            <a:r>
              <a:t/>
            </a:r>
            <a:endParaRPr/>
          </a:p>
          <a:p>
            <a:pPr indent="0" lvl="0" marL="0" rtl="0">
              <a:spcBef>
                <a:spcPts val="0"/>
              </a:spcBef>
              <a:spcAft>
                <a:spcPts val="0"/>
              </a:spcAft>
              <a:buNone/>
            </a:pPr>
            <a:r>
              <a:rPr lang="en"/>
              <a:t>--------- o ----------</a:t>
            </a:r>
            <a:endParaRPr/>
          </a:p>
          <a:p>
            <a:pPr indent="0" lvl="0" marL="0">
              <a:spcBef>
                <a:spcPts val="0"/>
              </a:spcBef>
              <a:spcAft>
                <a:spcPts val="0"/>
              </a:spcAft>
              <a:buNone/>
            </a:pPr>
            <a:r>
              <a:t/>
            </a:r>
            <a:endParaRPr/>
          </a:p>
          <a:p>
            <a:pPr indent="0" lvl="0" marL="0">
              <a:spcBef>
                <a:spcPts val="0"/>
              </a:spcBef>
              <a:spcAft>
                <a:spcPts val="0"/>
              </a:spcAft>
              <a:buNone/>
            </a:pPr>
            <a:r>
              <a:rPr lang="en"/>
              <a:t>THEORY OF THE FIRM</a:t>
            </a:r>
            <a:endParaRPr/>
          </a:p>
          <a:p>
            <a:pPr indent="0" lvl="0" marL="0" rtl="0">
              <a:spcBef>
                <a:spcPts val="0"/>
              </a:spcBef>
              <a:spcAft>
                <a:spcPts val="0"/>
              </a:spcAft>
              <a:buNone/>
            </a:pPr>
            <a:r>
              <a:rPr lang="en"/>
              <a:t>In simplified terms, the theory of the firm aims to answer these questions:</a:t>
            </a:r>
            <a:endParaRPr/>
          </a:p>
          <a:p>
            <a:pPr indent="0" lvl="0" marL="0" rtl="0">
              <a:spcBef>
                <a:spcPts val="0"/>
              </a:spcBef>
              <a:spcAft>
                <a:spcPts val="0"/>
              </a:spcAft>
              <a:buNone/>
            </a:pPr>
            <a:r>
              <a:t/>
            </a:r>
            <a:endParaRPr/>
          </a:p>
          <a:p>
            <a:pPr indent="0" lvl="0" marL="0" rtl="0">
              <a:spcBef>
                <a:spcPts val="0"/>
              </a:spcBef>
              <a:spcAft>
                <a:spcPts val="0"/>
              </a:spcAft>
              <a:buNone/>
            </a:pPr>
            <a:r>
              <a:rPr lang="en"/>
              <a:t>Existence. Why do firms emerge? Why are not all transactions in the economy mediated over the market?</a:t>
            </a:r>
            <a:endParaRPr/>
          </a:p>
          <a:p>
            <a:pPr indent="0" lvl="0" marL="0" rtl="0">
              <a:spcBef>
                <a:spcPts val="0"/>
              </a:spcBef>
              <a:spcAft>
                <a:spcPts val="0"/>
              </a:spcAft>
              <a:buNone/>
            </a:pPr>
            <a:r>
              <a:rPr lang="en"/>
              <a:t>Boundaries. Why is the boundary between firms and the market located exactly there with relation to size and output variety? Which transactions are performed internally and which are negotiated on the market?</a:t>
            </a:r>
            <a:endParaRPr/>
          </a:p>
          <a:p>
            <a:pPr indent="0" lvl="0" marL="0" rtl="0">
              <a:spcBef>
                <a:spcPts val="0"/>
              </a:spcBef>
              <a:spcAft>
                <a:spcPts val="0"/>
              </a:spcAft>
              <a:buNone/>
            </a:pPr>
            <a:r>
              <a:rPr lang="en"/>
              <a:t>Organization. Why are firms structured in such a specific way, for example as to hierarchy or decentralization? What is the interplay of formal and informal relationships?</a:t>
            </a:r>
            <a:endParaRPr/>
          </a:p>
          <a:p>
            <a:pPr indent="0" lvl="0" marL="0" rtl="0">
              <a:spcBef>
                <a:spcPts val="0"/>
              </a:spcBef>
              <a:spcAft>
                <a:spcPts val="0"/>
              </a:spcAft>
              <a:buNone/>
            </a:pPr>
            <a:r>
              <a:rPr lang="en"/>
              <a:t>Heterogeneity of firm actions/performances. What drives different actions and performances of firms?</a:t>
            </a:r>
            <a:endParaRPr/>
          </a:p>
          <a:p>
            <a:pPr indent="0" lvl="0" marL="0" rtl="0">
              <a:spcBef>
                <a:spcPts val="0"/>
              </a:spcBef>
              <a:spcAft>
                <a:spcPts val="0"/>
              </a:spcAft>
              <a:buNone/>
            </a:pPr>
            <a:r>
              <a:rPr lang="en"/>
              <a:t>Evidence. What tests are there for respective theories of the firm</a:t>
            </a:r>
            <a:endParaRPr/>
          </a:p>
          <a:p>
            <a:pPr indent="0" lvl="0" marL="0" rtl="0">
              <a:spcBef>
                <a:spcPts val="0"/>
              </a:spcBef>
              <a:spcAft>
                <a:spcPts val="0"/>
              </a:spcAft>
              <a:buNone/>
            </a:pPr>
            <a:r>
              <a:t/>
            </a:r>
            <a:endParaRPr/>
          </a:p>
          <a:p>
            <a:pPr indent="0" lvl="0" marL="0">
              <a:spcBef>
                <a:spcPts val="0"/>
              </a:spcBef>
              <a:spcAft>
                <a:spcPts val="0"/>
              </a:spcAft>
              <a:buNone/>
            </a:pPr>
            <a:r>
              <a:rPr lang="en"/>
              <a:t>“</a:t>
            </a:r>
            <a:r>
              <a:rPr lang="en"/>
              <a:t>According to Ronald Coase, people begin to organise their production in firms when the transaction cost of coordinating production through the market exchange, given imperfect information, is greater than within the firm.”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3ea518314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ea518314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P2P: dar ejemplo de multisig</a:t>
            </a:r>
            <a:endParaRPr/>
          </a:p>
          <a:p>
            <a:pPr indent="0" lvl="0" marL="0" rtl="0">
              <a:spcBef>
                <a:spcPts val="0"/>
              </a:spcBef>
              <a:spcAft>
                <a:spcPts val="0"/>
              </a:spcAft>
              <a:buNone/>
            </a:pPr>
            <a:r>
              <a:rPr lang="en"/>
              <a:t>Listing: dar el ejemplo de openbazaar</a:t>
            </a:r>
            <a:endParaRPr/>
          </a:p>
          <a:p>
            <a:pPr indent="0" lvl="0" marL="0" rt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ea518314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ea518314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Blockchain ⊂ Decentralization</a:t>
            </a:r>
            <a:endParaRPr/>
          </a:p>
        </p:txBody>
      </p:sp>
      <p:sp>
        <p:nvSpPr>
          <p:cNvPr id="55" name="Google Shape;55;p13"/>
          <p:cNvSpPr txBox="1"/>
          <p:nvPr>
            <p:ph idx="1" type="subTitle"/>
          </p:nvPr>
        </p:nvSpPr>
        <p:spPr>
          <a:xfrm>
            <a:off x="311700" y="2834125"/>
            <a:ext cx="8520600" cy="1079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a:t>
            </a:r>
            <a:r>
              <a:rPr lang="en"/>
              <a:t>rquitecturas Descentralizadas, Componentes y Problemas a Resolver</a:t>
            </a:r>
            <a:endParaRPr/>
          </a:p>
        </p:txBody>
      </p:sp>
      <p:pic>
        <p:nvPicPr>
          <p:cNvPr id="56" name="Google Shape;56;p13"/>
          <p:cNvPicPr preferRelativeResize="0"/>
          <p:nvPr/>
        </p:nvPicPr>
        <p:blipFill>
          <a:blip r:embed="rId3">
            <a:alphaModFix/>
          </a:blip>
          <a:stretch>
            <a:fillRect/>
          </a:stretch>
        </p:blipFill>
        <p:spPr>
          <a:xfrm>
            <a:off x="0" y="0"/>
            <a:ext cx="1543050" cy="1371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¿Discutimos?</a:t>
            </a:r>
            <a:endParaRPr/>
          </a:p>
        </p:txBody>
      </p:sp>
      <p:sp>
        <p:nvSpPr>
          <p:cNvPr id="120" name="Google Shape;120;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¡Pormenores!</a:t>
            </a:r>
            <a:endParaRPr/>
          </a:p>
        </p:txBody>
      </p:sp>
      <p:sp>
        <p:nvSpPr>
          <p:cNvPr id="62" name="Google Shape;62;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Topologias</a:t>
            </a:r>
            <a:endParaRPr/>
          </a:p>
        </p:txBody>
      </p:sp>
      <p:pic>
        <p:nvPicPr>
          <p:cNvPr id="68" name="Google Shape;68;p15"/>
          <p:cNvPicPr preferRelativeResize="0"/>
          <p:nvPr/>
        </p:nvPicPr>
        <p:blipFill>
          <a:blip r:embed="rId3">
            <a:alphaModFix/>
          </a:blip>
          <a:stretch>
            <a:fillRect/>
          </a:stretch>
        </p:blipFill>
        <p:spPr>
          <a:xfrm>
            <a:off x="1111800" y="1569900"/>
            <a:ext cx="7143750" cy="2466975"/>
          </a:xfrm>
          <a:prstGeom prst="rect">
            <a:avLst/>
          </a:prstGeom>
          <a:noFill/>
          <a:ln>
            <a:noFill/>
          </a:ln>
        </p:spPr>
      </p:pic>
      <p:sp>
        <p:nvSpPr>
          <p:cNvPr id="69" name="Google Shape;69;p15"/>
          <p:cNvSpPr txBox="1"/>
          <p:nvPr/>
        </p:nvSpPr>
        <p:spPr>
          <a:xfrm>
            <a:off x="1718950" y="3997550"/>
            <a:ext cx="1665600" cy="319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Centralizada</a:t>
            </a:r>
            <a:endParaRPr/>
          </a:p>
        </p:txBody>
      </p:sp>
      <p:sp>
        <p:nvSpPr>
          <p:cNvPr id="70" name="Google Shape;70;p15"/>
          <p:cNvSpPr txBox="1"/>
          <p:nvPr/>
        </p:nvSpPr>
        <p:spPr>
          <a:xfrm>
            <a:off x="4110713" y="3997550"/>
            <a:ext cx="1665600" cy="319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Distribuida</a:t>
            </a:r>
            <a:endParaRPr/>
          </a:p>
        </p:txBody>
      </p:sp>
      <p:sp>
        <p:nvSpPr>
          <p:cNvPr id="71" name="Google Shape;71;p15"/>
          <p:cNvSpPr txBox="1"/>
          <p:nvPr/>
        </p:nvSpPr>
        <p:spPr>
          <a:xfrm>
            <a:off x="6315925" y="3997550"/>
            <a:ext cx="1665600" cy="319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Descentralizada</a:t>
            </a:r>
            <a:endParaRPr/>
          </a:p>
        </p:txBody>
      </p:sp>
      <p:pic>
        <p:nvPicPr>
          <p:cNvPr id="72" name="Google Shape;72;p15"/>
          <p:cNvPicPr preferRelativeResize="0"/>
          <p:nvPr/>
        </p:nvPicPr>
        <p:blipFill>
          <a:blip r:embed="rId4">
            <a:alphaModFix/>
          </a:blip>
          <a:stretch>
            <a:fillRect/>
          </a:stretch>
        </p:blipFill>
        <p:spPr>
          <a:xfrm>
            <a:off x="0" y="0"/>
            <a:ext cx="1543050" cy="1371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Razones para Descentralizar</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Consenso</a:t>
            </a:r>
            <a:endParaRPr/>
          </a:p>
          <a:p>
            <a:pPr indent="-317500" lvl="1" marL="914400" rtl="0">
              <a:spcBef>
                <a:spcPts val="0"/>
              </a:spcBef>
              <a:spcAft>
                <a:spcPts val="0"/>
              </a:spcAft>
              <a:buSzPts val="1400"/>
              <a:buChar char="○"/>
            </a:pPr>
            <a:r>
              <a:rPr lang="en"/>
              <a:t>Tolerancia a fallas</a:t>
            </a:r>
            <a:endParaRPr/>
          </a:p>
          <a:p>
            <a:pPr indent="-317500" lvl="1" marL="914400" rtl="0">
              <a:spcBef>
                <a:spcPts val="0"/>
              </a:spcBef>
              <a:spcAft>
                <a:spcPts val="0"/>
              </a:spcAft>
              <a:buSzPts val="1400"/>
              <a:buChar char="○"/>
            </a:pPr>
            <a:r>
              <a:rPr lang="en"/>
              <a:t>Resistencia</a:t>
            </a:r>
            <a:r>
              <a:rPr lang="en"/>
              <a:t> a ataques</a:t>
            </a:r>
            <a:endParaRPr/>
          </a:p>
          <a:p>
            <a:pPr indent="-317500" lvl="1" marL="914400" rtl="0">
              <a:spcBef>
                <a:spcPts val="0"/>
              </a:spcBef>
              <a:spcAft>
                <a:spcPts val="0"/>
              </a:spcAft>
              <a:buSzPts val="1400"/>
              <a:buChar char="○"/>
            </a:pPr>
            <a:r>
              <a:rPr lang="en"/>
              <a:t>Resistencia a </a:t>
            </a:r>
            <a:r>
              <a:rPr lang="en"/>
              <a:t>colusiones</a:t>
            </a:r>
            <a:endParaRPr/>
          </a:p>
          <a:p>
            <a:pPr indent="-342900" lvl="0" marL="457200" rtl="0">
              <a:spcBef>
                <a:spcPts val="0"/>
              </a:spcBef>
              <a:spcAft>
                <a:spcPts val="0"/>
              </a:spcAft>
              <a:buSzPts val="1800"/>
              <a:buChar char="●"/>
            </a:pPr>
            <a:r>
              <a:rPr lang="en"/>
              <a:t>Negocio</a:t>
            </a:r>
            <a:endParaRPr/>
          </a:p>
          <a:p>
            <a:pPr indent="-317500" lvl="1" marL="914400" rtl="0">
              <a:spcBef>
                <a:spcPts val="0"/>
              </a:spcBef>
              <a:spcAft>
                <a:spcPts val="0"/>
              </a:spcAft>
              <a:buSzPts val="1400"/>
              <a:buChar char="○"/>
            </a:pPr>
            <a:r>
              <a:rPr lang="en"/>
              <a:t>Quitar mediadores</a:t>
            </a:r>
            <a:endParaRPr/>
          </a:p>
          <a:p>
            <a:pPr indent="-317500" lvl="1" marL="914400" rtl="0">
              <a:spcBef>
                <a:spcPts val="0"/>
              </a:spcBef>
              <a:spcAft>
                <a:spcPts val="0"/>
              </a:spcAft>
              <a:buSzPts val="1400"/>
              <a:buChar char="○"/>
            </a:pPr>
            <a:r>
              <a:rPr lang="en"/>
              <a:t>Resistencia a censura</a:t>
            </a:r>
            <a:endParaRPr/>
          </a:p>
          <a:p>
            <a:pPr indent="-317500" lvl="1" marL="914400" rtl="0">
              <a:spcBef>
                <a:spcPts val="0"/>
              </a:spcBef>
              <a:spcAft>
                <a:spcPts val="0"/>
              </a:spcAft>
              <a:buSzPts val="1400"/>
              <a:buChar char="○"/>
            </a:pPr>
            <a:r>
              <a:rPr lang="en"/>
              <a:t>Mayor transparencia</a:t>
            </a:r>
            <a:endParaRPr/>
          </a:p>
          <a:p>
            <a:pPr indent="-317500" lvl="1" marL="914400" rtl="0">
              <a:spcBef>
                <a:spcPts val="0"/>
              </a:spcBef>
              <a:spcAft>
                <a:spcPts val="0"/>
              </a:spcAft>
              <a:buSzPts val="1400"/>
              <a:buChar char="○"/>
            </a:pPr>
            <a:r>
              <a:rPr lang="en"/>
              <a:t>Convertir un negocio en un mercado</a:t>
            </a:r>
            <a:endParaRPr/>
          </a:p>
          <a:p>
            <a:pPr indent="-317500" lvl="1" marL="914400">
              <a:spcBef>
                <a:spcPts val="0"/>
              </a:spcBef>
              <a:spcAft>
                <a:spcPts val="0"/>
              </a:spcAft>
              <a:buSzPts val="1400"/>
              <a:buChar char="○"/>
            </a:pPr>
            <a:r>
              <a:rPr lang="en"/>
              <a:t>Es </a:t>
            </a:r>
            <a:r>
              <a:rPr lang="en"/>
              <a:t>más</a:t>
            </a:r>
            <a:r>
              <a:rPr lang="en"/>
              <a:t> </a:t>
            </a:r>
            <a:r>
              <a:rPr lang="en"/>
              <a:t>fácil</a:t>
            </a:r>
            <a:r>
              <a:rPr lang="en"/>
              <a:t> conseguir plata de esta manera...</a:t>
            </a:r>
            <a:endParaRPr/>
          </a:p>
        </p:txBody>
      </p:sp>
      <p:pic>
        <p:nvPicPr>
          <p:cNvPr id="85" name="Google Shape;85;p17"/>
          <p:cNvPicPr preferRelativeResize="0"/>
          <p:nvPr/>
        </p:nvPicPr>
        <p:blipFill>
          <a:blip r:embed="rId3">
            <a:alphaModFix/>
          </a:blip>
          <a:stretch>
            <a:fillRect/>
          </a:stretch>
        </p:blipFill>
        <p:spPr>
          <a:xfrm>
            <a:off x="0" y="0"/>
            <a:ext cx="1543050" cy="1371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Evaluando Aplicaciones y Protocolos</a:t>
            </a:r>
            <a:endParaRPr/>
          </a:p>
        </p:txBody>
      </p:sp>
      <p:graphicFrame>
        <p:nvGraphicFramePr>
          <p:cNvPr id="91" name="Google Shape;91;p18"/>
          <p:cNvGraphicFramePr/>
          <p:nvPr/>
        </p:nvGraphicFramePr>
        <p:xfrm>
          <a:off x="905200" y="1558825"/>
          <a:ext cx="3000000" cy="3000000"/>
        </p:xfrm>
        <a:graphic>
          <a:graphicData uri="http://schemas.openxmlformats.org/drawingml/2006/table">
            <a:tbl>
              <a:tblPr>
                <a:noFill/>
                <a:tableStyleId>{EEDAB9BC-FB12-43C5-8233-FB77B3620841}</a:tableStyleId>
              </a:tblPr>
              <a:tblGrid>
                <a:gridCol w="2168225"/>
                <a:gridCol w="1302425"/>
                <a:gridCol w="1242225"/>
                <a:gridCol w="1573325"/>
                <a:gridCol w="952775"/>
              </a:tblGrid>
              <a:tr h="381000">
                <a:tc>
                  <a:txBody>
                    <a:bodyPr>
                      <a:noAutofit/>
                    </a:bodyPr>
                    <a:lstStyle/>
                    <a:p>
                      <a:pPr indent="0" lvl="0" marL="0" algn="ctr">
                        <a:spcBef>
                          <a:spcPts val="0"/>
                        </a:spcBef>
                        <a:spcAft>
                          <a:spcPts val="0"/>
                        </a:spcAft>
                        <a:buNone/>
                      </a:pPr>
                      <a:r>
                        <a:rPr b="1" lang="en"/>
                        <a:t>Aplicación o Protocolo</a:t>
                      </a:r>
                      <a:endParaRPr b="1"/>
                    </a:p>
                  </a:txBody>
                  <a:tcPr marT="91425" marB="91425" marR="91425" marL="91425">
                    <a:solidFill>
                      <a:srgbClr val="FF9900"/>
                    </a:solidFill>
                  </a:tcPr>
                </a:tc>
                <a:tc>
                  <a:txBody>
                    <a:bodyPr>
                      <a:noAutofit/>
                    </a:bodyPr>
                    <a:lstStyle/>
                    <a:p>
                      <a:pPr indent="0" lvl="0" marL="0" algn="ctr">
                        <a:spcBef>
                          <a:spcPts val="0"/>
                        </a:spcBef>
                        <a:spcAft>
                          <a:spcPts val="0"/>
                        </a:spcAft>
                        <a:buNone/>
                      </a:pPr>
                      <a:r>
                        <a:rPr b="1" lang="en"/>
                        <a:t>Centralizado</a:t>
                      </a:r>
                      <a:endParaRPr b="1"/>
                    </a:p>
                  </a:txBody>
                  <a:tcPr marT="91425" marB="91425" marR="91425" marL="91425">
                    <a:solidFill>
                      <a:srgbClr val="FF9900"/>
                    </a:solidFill>
                  </a:tcPr>
                </a:tc>
                <a:tc>
                  <a:txBody>
                    <a:bodyPr>
                      <a:noAutofit/>
                    </a:bodyPr>
                    <a:lstStyle/>
                    <a:p>
                      <a:pPr indent="0" lvl="0" marL="0" rtl="0" algn="ctr">
                        <a:spcBef>
                          <a:spcPts val="0"/>
                        </a:spcBef>
                        <a:spcAft>
                          <a:spcPts val="0"/>
                        </a:spcAft>
                        <a:buNone/>
                      </a:pPr>
                      <a:r>
                        <a:rPr b="1" lang="en"/>
                        <a:t>Distribuido</a:t>
                      </a:r>
                      <a:endParaRPr b="1"/>
                    </a:p>
                  </a:txBody>
                  <a:tcPr marT="91425" marB="91425" marR="91425" marL="91425">
                    <a:solidFill>
                      <a:srgbClr val="FF9900"/>
                    </a:solidFill>
                  </a:tcPr>
                </a:tc>
                <a:tc>
                  <a:txBody>
                    <a:bodyPr>
                      <a:noAutofit/>
                    </a:bodyPr>
                    <a:lstStyle/>
                    <a:p>
                      <a:pPr indent="0" lvl="0" marL="0" rtl="0" algn="ctr">
                        <a:spcBef>
                          <a:spcPts val="0"/>
                        </a:spcBef>
                        <a:spcAft>
                          <a:spcPts val="0"/>
                        </a:spcAft>
                        <a:buNone/>
                      </a:pPr>
                      <a:r>
                        <a:rPr b="1" lang="en"/>
                        <a:t>Descentralizado</a:t>
                      </a:r>
                      <a:endParaRPr b="1"/>
                    </a:p>
                  </a:txBody>
                  <a:tcPr marT="91425" marB="91425" marR="91425" marL="91425">
                    <a:solidFill>
                      <a:srgbClr val="FF9900"/>
                    </a:solidFill>
                  </a:tcPr>
                </a:tc>
                <a:tc>
                  <a:txBody>
                    <a:bodyPr>
                      <a:noAutofit/>
                    </a:bodyPr>
                    <a:lstStyle/>
                    <a:p>
                      <a:pPr indent="0" lvl="0" marL="0" rtl="0" algn="ctr">
                        <a:spcBef>
                          <a:spcPts val="0"/>
                        </a:spcBef>
                        <a:spcAft>
                          <a:spcPts val="0"/>
                        </a:spcAft>
                        <a:buNone/>
                      </a:pPr>
                      <a:r>
                        <a:rPr b="1" lang="en"/>
                        <a:t>Hibrido</a:t>
                      </a:r>
                      <a:endParaRPr b="1"/>
                    </a:p>
                  </a:txBody>
                  <a:tcPr marT="91425" marB="91425" marR="91425" marL="91425">
                    <a:solidFill>
                      <a:srgbClr val="FF9900"/>
                    </a:solidFill>
                  </a:tcPr>
                </a:tc>
              </a:tr>
              <a:tr h="381000">
                <a:tc>
                  <a:txBody>
                    <a:bodyPr>
                      <a:noAutofit/>
                    </a:bodyPr>
                    <a:lstStyle/>
                    <a:p>
                      <a:pPr indent="0" lvl="0" marL="0">
                        <a:spcBef>
                          <a:spcPts val="0"/>
                        </a:spcBef>
                        <a:spcAft>
                          <a:spcPts val="0"/>
                        </a:spcAft>
                        <a:buNone/>
                      </a:pPr>
                      <a:r>
                        <a:rPr i="1" lang="en"/>
                        <a:t>Facebook</a:t>
                      </a:r>
                      <a:endParaRPr i="1"/>
                    </a:p>
                  </a:txBody>
                  <a:tcPr marT="91425" marB="91425" marR="91425" marL="91425"/>
                </a:tc>
                <a:tc>
                  <a:txBody>
                    <a:bodyPr>
                      <a:noAutofit/>
                    </a:bodyPr>
                    <a:lstStyle/>
                    <a:p>
                      <a:pPr indent="0" lvl="0" marL="0" algn="ctr">
                        <a:spcBef>
                          <a:spcPts val="0"/>
                        </a:spcBef>
                        <a:spcAft>
                          <a:spcPts val="0"/>
                        </a:spcAft>
                        <a:buNone/>
                      </a:pPr>
                      <a:r>
                        <a:rPr lang="en"/>
                        <a:t>?</a:t>
                      </a:r>
                      <a:endParaRPr/>
                    </a:p>
                  </a:txBody>
                  <a:tcPr marT="91425" marB="91425" marR="91425" marL="91425"/>
                </a:tc>
                <a:tc>
                  <a:txBody>
                    <a:bodyPr>
                      <a:noAutofit/>
                    </a:bodyPr>
                    <a:lstStyle/>
                    <a:p>
                      <a:pPr indent="0" lvl="0" marL="0" algn="ctr">
                        <a:spcBef>
                          <a:spcPts val="0"/>
                        </a:spcBef>
                        <a:spcAft>
                          <a:spcPts val="0"/>
                        </a:spcAft>
                        <a:buNone/>
                      </a:pPr>
                      <a:r>
                        <a:rPr lang="en"/>
                        <a:t>?</a:t>
                      </a:r>
                      <a:endParaRPr/>
                    </a:p>
                  </a:txBody>
                  <a:tcPr marT="91425" marB="91425" marR="91425" marL="91425"/>
                </a:tc>
                <a:tc>
                  <a:txBody>
                    <a:bodyPr>
                      <a:noAutofit/>
                    </a:bodyPr>
                    <a:lstStyle/>
                    <a:p>
                      <a:pPr indent="0" lvl="0" marL="0" algn="ctr">
                        <a:spcBef>
                          <a:spcPts val="0"/>
                        </a:spcBef>
                        <a:spcAft>
                          <a:spcPts val="0"/>
                        </a:spcAft>
                        <a:buNone/>
                      </a:pPr>
                      <a:r>
                        <a:rPr lang="en"/>
                        <a:t>?</a:t>
                      </a:r>
                      <a:endParaRPr/>
                    </a:p>
                  </a:txBody>
                  <a:tcPr marT="91425" marB="91425" marR="91425" marL="91425"/>
                </a:tc>
                <a:tc>
                  <a:txBody>
                    <a:bodyPr>
                      <a:noAutofit/>
                    </a:bodyPr>
                    <a:lstStyle/>
                    <a:p>
                      <a:pPr indent="0" lvl="0" marL="0" algn="ctr">
                        <a:spcBef>
                          <a:spcPts val="0"/>
                        </a:spcBef>
                        <a:spcAft>
                          <a:spcPts val="0"/>
                        </a:spcAft>
                        <a:buNone/>
                      </a:pPr>
                      <a:r>
                        <a:rPr lang="en"/>
                        <a:t>?</a:t>
                      </a:r>
                      <a:endParaRPr/>
                    </a:p>
                  </a:txBody>
                  <a:tcPr marT="91425" marB="91425" marR="91425" marL="91425"/>
                </a:tc>
              </a:tr>
              <a:tr h="381000">
                <a:tc>
                  <a:txBody>
                    <a:bodyPr>
                      <a:noAutofit/>
                    </a:bodyPr>
                    <a:lstStyle/>
                    <a:p>
                      <a:pPr indent="0" lvl="0" marL="0">
                        <a:spcBef>
                          <a:spcPts val="0"/>
                        </a:spcBef>
                        <a:spcAft>
                          <a:spcPts val="0"/>
                        </a:spcAft>
                        <a:buNone/>
                      </a:pPr>
                      <a:r>
                        <a:rPr i="1" lang="en"/>
                        <a:t>SMTP/E-Mail</a:t>
                      </a:r>
                      <a:endParaRPr i="1"/>
                    </a:p>
                  </a:txBody>
                  <a:tcPr marT="91425" marB="91425" marR="91425" marL="91425"/>
                </a:tc>
                <a:tc>
                  <a:txBody>
                    <a:bodyPr>
                      <a:noAutofit/>
                    </a:bodyPr>
                    <a:lstStyle/>
                    <a:p>
                      <a:pPr indent="0" lvl="0" marL="0" algn="ctr">
                        <a:spcBef>
                          <a:spcPts val="0"/>
                        </a:spcBef>
                        <a:spcAft>
                          <a:spcPts val="0"/>
                        </a:spcAft>
                        <a:buNone/>
                      </a:pPr>
                      <a:r>
                        <a:rPr lang="en"/>
                        <a:t>?</a:t>
                      </a:r>
                      <a:endParaRPr/>
                    </a:p>
                  </a:txBody>
                  <a:tcPr marT="91425" marB="91425" marR="91425" marL="91425"/>
                </a:tc>
                <a:tc>
                  <a:txBody>
                    <a:bodyPr>
                      <a:noAutofit/>
                    </a:bodyPr>
                    <a:lstStyle/>
                    <a:p>
                      <a:pPr indent="0" lvl="0" marL="0" algn="ctr">
                        <a:spcBef>
                          <a:spcPts val="0"/>
                        </a:spcBef>
                        <a:spcAft>
                          <a:spcPts val="0"/>
                        </a:spcAft>
                        <a:buNone/>
                      </a:pPr>
                      <a:r>
                        <a:rPr lang="en"/>
                        <a:t>?</a:t>
                      </a:r>
                      <a:endParaRPr/>
                    </a:p>
                  </a:txBody>
                  <a:tcPr marT="91425" marB="91425" marR="91425" marL="91425"/>
                </a:tc>
                <a:tc>
                  <a:txBody>
                    <a:bodyPr>
                      <a:noAutofit/>
                    </a:bodyPr>
                    <a:lstStyle/>
                    <a:p>
                      <a:pPr indent="0" lvl="0" marL="0" algn="ctr">
                        <a:spcBef>
                          <a:spcPts val="0"/>
                        </a:spcBef>
                        <a:spcAft>
                          <a:spcPts val="0"/>
                        </a:spcAft>
                        <a:buNone/>
                      </a:pPr>
                      <a:r>
                        <a:rPr lang="en"/>
                        <a:t>?</a:t>
                      </a:r>
                      <a:endParaRPr/>
                    </a:p>
                  </a:txBody>
                  <a:tcPr marT="91425" marB="91425" marR="91425" marL="91425"/>
                </a:tc>
                <a:tc>
                  <a:txBody>
                    <a:bodyPr>
                      <a:noAutofit/>
                    </a:bodyPr>
                    <a:lstStyle/>
                    <a:p>
                      <a:pPr indent="0" lvl="0" marL="0" algn="ctr">
                        <a:spcBef>
                          <a:spcPts val="0"/>
                        </a:spcBef>
                        <a:spcAft>
                          <a:spcPts val="0"/>
                        </a:spcAft>
                        <a:buNone/>
                      </a:pPr>
                      <a:r>
                        <a:rPr lang="en"/>
                        <a:t>?</a:t>
                      </a:r>
                      <a:endParaRPr/>
                    </a:p>
                  </a:txBody>
                  <a:tcPr marT="91425" marB="91425" marR="91425" marL="91425"/>
                </a:tc>
              </a:tr>
              <a:tr h="381000">
                <a:tc>
                  <a:txBody>
                    <a:bodyPr>
                      <a:noAutofit/>
                    </a:bodyPr>
                    <a:lstStyle/>
                    <a:p>
                      <a:pPr indent="0" lvl="0" marL="0">
                        <a:spcBef>
                          <a:spcPts val="0"/>
                        </a:spcBef>
                        <a:spcAft>
                          <a:spcPts val="0"/>
                        </a:spcAft>
                        <a:buNone/>
                      </a:pPr>
                      <a:r>
                        <a:rPr i="1" lang="en"/>
                        <a:t>DNS</a:t>
                      </a:r>
                      <a:endParaRPr i="1"/>
                    </a:p>
                  </a:txBody>
                  <a:tcPr marT="91425" marB="91425" marR="91425" marL="91425"/>
                </a:tc>
                <a:tc>
                  <a:txBody>
                    <a:bodyPr>
                      <a:noAutofit/>
                    </a:bodyPr>
                    <a:lstStyle/>
                    <a:p>
                      <a:pPr indent="0" lvl="0" marL="0" algn="ctr">
                        <a:spcBef>
                          <a:spcPts val="0"/>
                        </a:spcBef>
                        <a:spcAft>
                          <a:spcPts val="0"/>
                        </a:spcAft>
                        <a:buNone/>
                      </a:pPr>
                      <a:r>
                        <a:rPr lang="en"/>
                        <a:t>?</a:t>
                      </a:r>
                      <a:endParaRPr/>
                    </a:p>
                  </a:txBody>
                  <a:tcPr marT="91425" marB="91425" marR="91425" marL="91425"/>
                </a:tc>
                <a:tc>
                  <a:txBody>
                    <a:bodyPr>
                      <a:noAutofit/>
                    </a:bodyPr>
                    <a:lstStyle/>
                    <a:p>
                      <a:pPr indent="0" lvl="0" marL="0" algn="ctr">
                        <a:spcBef>
                          <a:spcPts val="0"/>
                        </a:spcBef>
                        <a:spcAft>
                          <a:spcPts val="0"/>
                        </a:spcAft>
                        <a:buNone/>
                      </a:pPr>
                      <a:r>
                        <a:rPr lang="en"/>
                        <a:t>?</a:t>
                      </a:r>
                      <a:endParaRPr/>
                    </a:p>
                  </a:txBody>
                  <a:tcPr marT="91425" marB="91425" marR="91425" marL="91425"/>
                </a:tc>
                <a:tc>
                  <a:txBody>
                    <a:bodyPr>
                      <a:noAutofit/>
                    </a:bodyPr>
                    <a:lstStyle/>
                    <a:p>
                      <a:pPr indent="0" lvl="0" marL="0" algn="ctr">
                        <a:spcBef>
                          <a:spcPts val="0"/>
                        </a:spcBef>
                        <a:spcAft>
                          <a:spcPts val="0"/>
                        </a:spcAft>
                        <a:buNone/>
                      </a:pPr>
                      <a:r>
                        <a:rPr lang="en"/>
                        <a:t>?</a:t>
                      </a:r>
                      <a:endParaRPr/>
                    </a:p>
                  </a:txBody>
                  <a:tcPr marT="91425" marB="91425" marR="91425" marL="91425"/>
                </a:tc>
                <a:tc>
                  <a:txBody>
                    <a:bodyPr>
                      <a:noAutofit/>
                    </a:bodyPr>
                    <a:lstStyle/>
                    <a:p>
                      <a:pPr indent="0" lvl="0" marL="0" algn="ctr">
                        <a:spcBef>
                          <a:spcPts val="0"/>
                        </a:spcBef>
                        <a:spcAft>
                          <a:spcPts val="0"/>
                        </a:spcAft>
                        <a:buNone/>
                      </a:pPr>
                      <a:r>
                        <a:rPr lang="en"/>
                        <a:t>?</a:t>
                      </a:r>
                      <a:endParaRPr/>
                    </a:p>
                  </a:txBody>
                  <a:tcPr marT="91425" marB="91425" marR="91425" marL="91425"/>
                </a:tc>
              </a:tr>
              <a:tr h="381000">
                <a:tc>
                  <a:txBody>
                    <a:bodyPr>
                      <a:noAutofit/>
                    </a:bodyPr>
                    <a:lstStyle/>
                    <a:p>
                      <a:pPr indent="0" lvl="0" marL="0">
                        <a:spcBef>
                          <a:spcPts val="0"/>
                        </a:spcBef>
                        <a:spcAft>
                          <a:spcPts val="0"/>
                        </a:spcAft>
                        <a:buNone/>
                      </a:pPr>
                      <a:r>
                        <a:rPr i="1" lang="en"/>
                        <a:t>Napster</a:t>
                      </a:r>
                      <a:endParaRPr i="1"/>
                    </a:p>
                  </a:txBody>
                  <a:tcPr marT="91425" marB="91425" marR="91425" marL="91425"/>
                </a:tc>
                <a:tc>
                  <a:txBody>
                    <a:bodyPr>
                      <a:noAutofit/>
                    </a:bodyPr>
                    <a:lstStyle/>
                    <a:p>
                      <a:pPr indent="0" lvl="0" marL="0" algn="ctr">
                        <a:spcBef>
                          <a:spcPts val="0"/>
                        </a:spcBef>
                        <a:spcAft>
                          <a:spcPts val="0"/>
                        </a:spcAft>
                        <a:buNone/>
                      </a:pPr>
                      <a:r>
                        <a:rPr lang="en"/>
                        <a:t>?</a:t>
                      </a:r>
                      <a:endParaRPr/>
                    </a:p>
                  </a:txBody>
                  <a:tcPr marT="91425" marB="91425" marR="91425" marL="91425"/>
                </a:tc>
                <a:tc>
                  <a:txBody>
                    <a:bodyPr>
                      <a:noAutofit/>
                    </a:bodyPr>
                    <a:lstStyle/>
                    <a:p>
                      <a:pPr indent="0" lvl="0" marL="0" algn="ctr">
                        <a:spcBef>
                          <a:spcPts val="0"/>
                        </a:spcBef>
                        <a:spcAft>
                          <a:spcPts val="0"/>
                        </a:spcAft>
                        <a:buNone/>
                      </a:pPr>
                      <a:r>
                        <a:rPr lang="en"/>
                        <a:t>?</a:t>
                      </a:r>
                      <a:endParaRPr/>
                    </a:p>
                  </a:txBody>
                  <a:tcPr marT="91425" marB="91425" marR="91425" marL="91425"/>
                </a:tc>
                <a:tc>
                  <a:txBody>
                    <a:bodyPr>
                      <a:noAutofit/>
                    </a:bodyPr>
                    <a:lstStyle/>
                    <a:p>
                      <a:pPr indent="0" lvl="0" marL="0" algn="ctr">
                        <a:spcBef>
                          <a:spcPts val="0"/>
                        </a:spcBef>
                        <a:spcAft>
                          <a:spcPts val="0"/>
                        </a:spcAft>
                        <a:buNone/>
                      </a:pPr>
                      <a:r>
                        <a:rPr lang="en"/>
                        <a:t>?</a:t>
                      </a:r>
                      <a:endParaRPr/>
                    </a:p>
                  </a:txBody>
                  <a:tcPr marT="91425" marB="91425" marR="91425" marL="91425"/>
                </a:tc>
                <a:tc>
                  <a:txBody>
                    <a:bodyPr>
                      <a:noAutofit/>
                    </a:bodyPr>
                    <a:lstStyle/>
                    <a:p>
                      <a:pPr indent="0" lvl="0" marL="0" algn="ctr">
                        <a:spcBef>
                          <a:spcPts val="0"/>
                        </a:spcBef>
                        <a:spcAft>
                          <a:spcPts val="0"/>
                        </a:spcAft>
                        <a:buNone/>
                      </a:pPr>
                      <a:r>
                        <a:rPr lang="en"/>
                        <a:t>?</a:t>
                      </a:r>
                      <a:endParaRPr/>
                    </a:p>
                  </a:txBody>
                  <a:tcPr marT="91425" marB="91425" marR="91425" marL="91425"/>
                </a:tc>
              </a:tr>
              <a:tr h="381000">
                <a:tc>
                  <a:txBody>
                    <a:bodyPr>
                      <a:noAutofit/>
                    </a:bodyPr>
                    <a:lstStyle/>
                    <a:p>
                      <a:pPr indent="0" lvl="0" marL="0">
                        <a:spcBef>
                          <a:spcPts val="0"/>
                        </a:spcBef>
                        <a:spcAft>
                          <a:spcPts val="0"/>
                        </a:spcAft>
                        <a:buNone/>
                      </a:pPr>
                      <a:r>
                        <a:rPr i="1" lang="en"/>
                        <a:t>Torrent</a:t>
                      </a:r>
                      <a:endParaRPr i="1"/>
                    </a:p>
                  </a:txBody>
                  <a:tcPr marT="91425" marB="91425" marR="91425" marL="91425"/>
                </a:tc>
                <a:tc>
                  <a:txBody>
                    <a:bodyPr>
                      <a:noAutofit/>
                    </a:bodyPr>
                    <a:lstStyle/>
                    <a:p>
                      <a:pPr indent="0" lvl="0" marL="0" algn="ctr">
                        <a:spcBef>
                          <a:spcPts val="0"/>
                        </a:spcBef>
                        <a:spcAft>
                          <a:spcPts val="0"/>
                        </a:spcAft>
                        <a:buNone/>
                      </a:pPr>
                      <a:r>
                        <a:rPr lang="en"/>
                        <a:t>?</a:t>
                      </a:r>
                      <a:endParaRPr/>
                    </a:p>
                  </a:txBody>
                  <a:tcPr marT="91425" marB="91425" marR="91425" marL="91425"/>
                </a:tc>
                <a:tc>
                  <a:txBody>
                    <a:bodyPr>
                      <a:noAutofit/>
                    </a:bodyPr>
                    <a:lstStyle/>
                    <a:p>
                      <a:pPr indent="0" lvl="0" marL="0" algn="ctr">
                        <a:spcBef>
                          <a:spcPts val="0"/>
                        </a:spcBef>
                        <a:spcAft>
                          <a:spcPts val="0"/>
                        </a:spcAft>
                        <a:buNone/>
                      </a:pPr>
                      <a:r>
                        <a:rPr lang="en"/>
                        <a:t>?</a:t>
                      </a:r>
                      <a:endParaRPr/>
                    </a:p>
                  </a:txBody>
                  <a:tcPr marT="91425" marB="91425" marR="91425" marL="91425"/>
                </a:tc>
                <a:tc>
                  <a:txBody>
                    <a:bodyPr>
                      <a:noAutofit/>
                    </a:bodyPr>
                    <a:lstStyle/>
                    <a:p>
                      <a:pPr indent="0" lvl="0" marL="0" algn="ctr">
                        <a:spcBef>
                          <a:spcPts val="0"/>
                        </a:spcBef>
                        <a:spcAft>
                          <a:spcPts val="0"/>
                        </a:spcAft>
                        <a:buNone/>
                      </a:pPr>
                      <a:r>
                        <a:rPr lang="en"/>
                        <a:t>?</a:t>
                      </a:r>
                      <a:endParaRPr/>
                    </a:p>
                  </a:txBody>
                  <a:tcPr marT="91425" marB="91425" marR="91425" marL="91425"/>
                </a:tc>
                <a:tc>
                  <a:txBody>
                    <a:bodyPr>
                      <a:noAutofit/>
                    </a:bodyPr>
                    <a:lstStyle/>
                    <a:p>
                      <a:pPr indent="0" lvl="0" marL="0" algn="ctr">
                        <a:spcBef>
                          <a:spcPts val="0"/>
                        </a:spcBef>
                        <a:spcAft>
                          <a:spcPts val="0"/>
                        </a:spcAft>
                        <a:buNone/>
                      </a:pPr>
                      <a:r>
                        <a:rPr lang="en"/>
                        <a:t>?</a:t>
                      </a:r>
                      <a:endParaRPr/>
                    </a:p>
                  </a:txBody>
                  <a:tcPr marT="91425" marB="91425" marR="91425" marL="91425"/>
                </a:tc>
              </a:tr>
              <a:tr h="381000">
                <a:tc>
                  <a:txBody>
                    <a:bodyPr>
                      <a:noAutofit/>
                    </a:bodyPr>
                    <a:lstStyle/>
                    <a:p>
                      <a:pPr indent="0" lvl="0" marL="0" rtl="0">
                        <a:spcBef>
                          <a:spcPts val="0"/>
                        </a:spcBef>
                        <a:spcAft>
                          <a:spcPts val="0"/>
                        </a:spcAft>
                        <a:buNone/>
                      </a:pPr>
                      <a:r>
                        <a:rPr i="1" lang="en"/>
                        <a:t>OpenBazaar</a:t>
                      </a:r>
                      <a:endParaRPr i="1"/>
                    </a:p>
                  </a:txBody>
                  <a:tcPr marT="91425" marB="91425" marR="91425" marL="91425"/>
                </a:tc>
                <a:tc>
                  <a:txBody>
                    <a:bodyPr>
                      <a:noAutofit/>
                    </a:bodyPr>
                    <a:lstStyle/>
                    <a:p>
                      <a:pPr indent="0" lvl="0" marL="0" algn="ctr">
                        <a:spcBef>
                          <a:spcPts val="0"/>
                        </a:spcBef>
                        <a:spcAft>
                          <a:spcPts val="0"/>
                        </a:spcAft>
                        <a:buNone/>
                      </a:pPr>
                      <a:r>
                        <a:rPr lang="en"/>
                        <a:t>?</a:t>
                      </a:r>
                      <a:endParaRPr/>
                    </a:p>
                  </a:txBody>
                  <a:tcPr marT="91425" marB="91425" marR="91425" marL="91425"/>
                </a:tc>
                <a:tc>
                  <a:txBody>
                    <a:bodyPr>
                      <a:noAutofit/>
                    </a:bodyPr>
                    <a:lstStyle/>
                    <a:p>
                      <a:pPr indent="0" lvl="0" marL="0" algn="ctr">
                        <a:spcBef>
                          <a:spcPts val="0"/>
                        </a:spcBef>
                        <a:spcAft>
                          <a:spcPts val="0"/>
                        </a:spcAft>
                        <a:buNone/>
                      </a:pPr>
                      <a:r>
                        <a:rPr lang="en"/>
                        <a:t>?</a:t>
                      </a:r>
                      <a:endParaRPr/>
                    </a:p>
                  </a:txBody>
                  <a:tcPr marT="91425" marB="91425" marR="91425" marL="91425"/>
                </a:tc>
                <a:tc>
                  <a:txBody>
                    <a:bodyPr>
                      <a:noAutofit/>
                    </a:bodyPr>
                    <a:lstStyle/>
                    <a:p>
                      <a:pPr indent="0" lvl="0" marL="0" algn="ctr">
                        <a:spcBef>
                          <a:spcPts val="0"/>
                        </a:spcBef>
                        <a:spcAft>
                          <a:spcPts val="0"/>
                        </a:spcAft>
                        <a:buNone/>
                      </a:pPr>
                      <a:r>
                        <a:rPr lang="en"/>
                        <a:t>?</a:t>
                      </a:r>
                      <a:endParaRPr/>
                    </a:p>
                  </a:txBody>
                  <a:tcPr marT="91425" marB="91425" marR="91425" marL="91425"/>
                </a:tc>
                <a:tc>
                  <a:txBody>
                    <a:bodyPr>
                      <a:noAutofit/>
                    </a:bodyPr>
                    <a:lstStyle/>
                    <a:p>
                      <a:pPr indent="0" lvl="0" marL="0" algn="ctr">
                        <a:spcBef>
                          <a:spcPts val="0"/>
                        </a:spcBef>
                        <a:spcAft>
                          <a:spcPts val="0"/>
                        </a:spcAft>
                        <a:buNone/>
                      </a:pPr>
                      <a:r>
                        <a:rPr lang="en"/>
                        <a:t>?</a:t>
                      </a:r>
                      <a:endParaRPr/>
                    </a:p>
                  </a:txBody>
                  <a:tcPr marT="91425" marB="91425" marR="91425" marL="91425"/>
                </a:tc>
              </a:tr>
            </a:tbl>
          </a:graphicData>
        </a:graphic>
      </p:graphicFrame>
      <p:pic>
        <p:nvPicPr>
          <p:cNvPr id="92" name="Google Shape;92;p18"/>
          <p:cNvPicPr preferRelativeResize="0"/>
          <p:nvPr/>
        </p:nvPicPr>
        <p:blipFill>
          <a:blip r:embed="rId3">
            <a:alphaModFix/>
          </a:blip>
          <a:stretch>
            <a:fillRect/>
          </a:stretch>
        </p:blipFill>
        <p:spPr>
          <a:xfrm>
            <a:off x="0" y="0"/>
            <a:ext cx="1543050" cy="1371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Resultados Fundamentales y Limitantes</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Computación</a:t>
            </a:r>
            <a:endParaRPr/>
          </a:p>
          <a:p>
            <a:pPr indent="-342900" lvl="0" marL="457200" rtl="0">
              <a:spcBef>
                <a:spcPts val="1600"/>
              </a:spcBef>
              <a:spcAft>
                <a:spcPts val="0"/>
              </a:spcAft>
              <a:buSzPts val="1800"/>
              <a:buChar char="●"/>
            </a:pPr>
            <a:r>
              <a:rPr lang="en"/>
              <a:t>Limitación en la performance de las blockchains (BFT)</a:t>
            </a:r>
            <a:endParaRPr/>
          </a:p>
          <a:p>
            <a:pPr indent="-342900" lvl="0" marL="457200" rtl="0">
              <a:spcBef>
                <a:spcPts val="0"/>
              </a:spcBef>
              <a:spcAft>
                <a:spcPts val="0"/>
              </a:spcAft>
              <a:buSzPts val="1800"/>
              <a:buChar char="●"/>
            </a:pPr>
            <a:r>
              <a:rPr lang="en"/>
              <a:t>Teorema CAP</a:t>
            </a:r>
            <a:endParaRPr/>
          </a:p>
          <a:p>
            <a:pPr indent="-342900" lvl="0" marL="457200" rtl="0">
              <a:spcBef>
                <a:spcPts val="0"/>
              </a:spcBef>
              <a:spcAft>
                <a:spcPts val="0"/>
              </a:spcAft>
              <a:buSzPts val="1800"/>
              <a:buChar char="●"/>
            </a:pPr>
            <a:r>
              <a:rPr lang="en"/>
              <a:t>Buscador</a:t>
            </a:r>
            <a:r>
              <a:rPr lang="en"/>
              <a:t> descentralizado y ranking de resultados</a:t>
            </a:r>
            <a:endParaRPr/>
          </a:p>
          <a:p>
            <a:pPr indent="0" lvl="0" marL="0" rtl="0">
              <a:spcBef>
                <a:spcPts val="1600"/>
              </a:spcBef>
              <a:spcAft>
                <a:spcPts val="0"/>
              </a:spcAft>
              <a:buNone/>
            </a:pPr>
            <a:r>
              <a:rPr lang="en"/>
              <a:t>Teoría</a:t>
            </a:r>
            <a:r>
              <a:rPr lang="en"/>
              <a:t> de las Organizaciones</a:t>
            </a:r>
            <a:endParaRPr/>
          </a:p>
          <a:p>
            <a:pPr indent="-342900" lvl="0" marL="457200" rtl="0">
              <a:spcBef>
                <a:spcPts val="1600"/>
              </a:spcBef>
              <a:spcAft>
                <a:spcPts val="0"/>
              </a:spcAft>
              <a:buSzPts val="1800"/>
              <a:buChar char="●"/>
            </a:pPr>
            <a:r>
              <a:rPr lang="en"/>
              <a:t>Coase, Ronald H. </a:t>
            </a:r>
            <a:r>
              <a:rPr b="1" lang="en"/>
              <a:t>The nature of the firm.</a:t>
            </a:r>
            <a:r>
              <a:rPr lang="en"/>
              <a:t> 1937</a:t>
            </a:r>
            <a:endParaRPr/>
          </a:p>
          <a:p>
            <a:pPr indent="-342900" lvl="0" marL="457200" rtl="0">
              <a:spcBef>
                <a:spcPts val="0"/>
              </a:spcBef>
              <a:spcAft>
                <a:spcPts val="0"/>
              </a:spcAft>
              <a:buSzPts val="1800"/>
              <a:buChar char="●"/>
            </a:pPr>
            <a:r>
              <a:rPr lang="en"/>
              <a:t>Galbraith, John Kenneth. </a:t>
            </a:r>
            <a:r>
              <a:rPr b="1" lang="en"/>
              <a:t>The new industrial state</a:t>
            </a:r>
            <a:r>
              <a:rPr lang="en"/>
              <a:t>. 1967.</a:t>
            </a:r>
            <a:endParaRPr/>
          </a:p>
          <a:p>
            <a:pPr indent="-342900" lvl="0" marL="457200" rtl="0">
              <a:spcBef>
                <a:spcPts val="0"/>
              </a:spcBef>
              <a:spcAft>
                <a:spcPts val="0"/>
              </a:spcAft>
              <a:buSzPts val="1800"/>
              <a:buChar char="●"/>
            </a:pPr>
            <a:r>
              <a:rPr lang="en"/>
              <a:t>Boyd, R., &amp; Richerson, P. J. </a:t>
            </a:r>
            <a:r>
              <a:rPr b="1" lang="en"/>
              <a:t>Solving the puzzle of human cooperation. Evolution and culture</a:t>
            </a:r>
            <a:r>
              <a:rPr lang="en"/>
              <a:t>. 2006.</a:t>
            </a:r>
            <a:endParaRPr/>
          </a:p>
        </p:txBody>
      </p:sp>
      <p:pic>
        <p:nvPicPr>
          <p:cNvPr id="99" name="Google Shape;99;p19"/>
          <p:cNvPicPr preferRelativeResize="0"/>
          <p:nvPr/>
        </p:nvPicPr>
        <p:blipFill>
          <a:blip r:embed="rId3">
            <a:alphaModFix/>
          </a:blip>
          <a:stretch>
            <a:fillRect/>
          </a:stretch>
        </p:blipFill>
        <p:spPr>
          <a:xfrm>
            <a:off x="0" y="0"/>
            <a:ext cx="1543050" cy="1371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Componentes Recurrentes</a:t>
            </a:r>
            <a:endParaRPr/>
          </a:p>
        </p:txBody>
      </p:sp>
      <p:sp>
        <p:nvSpPr>
          <p:cNvPr id="105" name="Google Shape;105;p20"/>
          <p:cNvSpPr txBox="1"/>
          <p:nvPr>
            <p:ph idx="1" type="body"/>
          </p:nvPr>
        </p:nvSpPr>
        <p:spPr>
          <a:xfrm>
            <a:off x="311700" y="1152475"/>
            <a:ext cx="40395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P2P</a:t>
            </a:r>
            <a:endParaRPr/>
          </a:p>
          <a:p>
            <a:pPr indent="-342900" lvl="0" marL="457200" rtl="0">
              <a:spcBef>
                <a:spcPts val="0"/>
              </a:spcBef>
              <a:spcAft>
                <a:spcPts val="0"/>
              </a:spcAft>
              <a:buSzPts val="1800"/>
              <a:buChar char="●"/>
            </a:pPr>
            <a:r>
              <a:rPr lang="en"/>
              <a:t>Listings</a:t>
            </a:r>
            <a:endParaRPr/>
          </a:p>
          <a:p>
            <a:pPr indent="-342900" lvl="0" marL="457200" rtl="0">
              <a:spcBef>
                <a:spcPts val="0"/>
              </a:spcBef>
              <a:spcAft>
                <a:spcPts val="0"/>
              </a:spcAft>
              <a:buSzPts val="1800"/>
              <a:buChar char="●"/>
            </a:pPr>
            <a:r>
              <a:rPr lang="en"/>
              <a:t>Mensajeria</a:t>
            </a:r>
            <a:endParaRPr/>
          </a:p>
          <a:p>
            <a:pPr indent="-342900" lvl="0" marL="457200" rtl="0">
              <a:spcBef>
                <a:spcPts val="0"/>
              </a:spcBef>
              <a:spcAft>
                <a:spcPts val="0"/>
              </a:spcAft>
              <a:buSzPts val="1800"/>
              <a:buChar char="●"/>
            </a:pPr>
            <a:r>
              <a:rPr lang="en"/>
              <a:t>Identidad</a:t>
            </a:r>
            <a:endParaRPr/>
          </a:p>
          <a:p>
            <a:pPr indent="-342900" lvl="0" marL="457200" rtl="0">
              <a:spcBef>
                <a:spcPts val="0"/>
              </a:spcBef>
              <a:spcAft>
                <a:spcPts val="0"/>
              </a:spcAft>
              <a:buSzPts val="1800"/>
              <a:buChar char="●"/>
            </a:pPr>
            <a:r>
              <a:rPr lang="en"/>
              <a:t>Custodia</a:t>
            </a:r>
            <a:endParaRPr/>
          </a:p>
          <a:p>
            <a:pPr indent="-342900" lvl="0" marL="457200" rtl="0">
              <a:spcBef>
                <a:spcPts val="0"/>
              </a:spcBef>
              <a:spcAft>
                <a:spcPts val="0"/>
              </a:spcAft>
              <a:buSzPts val="1800"/>
              <a:buChar char="●"/>
            </a:pPr>
            <a:r>
              <a:rPr lang="en"/>
              <a:t>Almacenamiento</a:t>
            </a:r>
            <a:endParaRPr/>
          </a:p>
          <a:p>
            <a:pPr indent="-342900" lvl="0" marL="457200" rtl="0">
              <a:spcBef>
                <a:spcPts val="0"/>
              </a:spcBef>
              <a:spcAft>
                <a:spcPts val="0"/>
              </a:spcAft>
              <a:buSzPts val="1800"/>
              <a:buChar char="●"/>
            </a:pPr>
            <a:r>
              <a:rPr lang="en"/>
              <a:t>Exchange</a:t>
            </a:r>
            <a:endParaRPr/>
          </a:p>
          <a:p>
            <a:pPr indent="-342900" lvl="0" marL="457200" rtl="0">
              <a:spcBef>
                <a:spcPts val="0"/>
              </a:spcBef>
              <a:spcAft>
                <a:spcPts val="0"/>
              </a:spcAft>
              <a:buSzPts val="1800"/>
              <a:buChar char="●"/>
            </a:pPr>
            <a:r>
              <a:rPr lang="en"/>
              <a:t>Marketplace</a:t>
            </a:r>
            <a:endParaRPr/>
          </a:p>
          <a:p>
            <a:pPr indent="-342900" lvl="0" marL="457200" rtl="0">
              <a:spcBef>
                <a:spcPts val="0"/>
              </a:spcBef>
              <a:spcAft>
                <a:spcPts val="0"/>
              </a:spcAft>
              <a:buSzPts val="1800"/>
              <a:buChar char="●"/>
            </a:pPr>
            <a:r>
              <a:rPr lang="en"/>
              <a:t>Workflow</a:t>
            </a:r>
            <a:endParaRPr/>
          </a:p>
          <a:p>
            <a:pPr indent="-342900" lvl="0" marL="457200" rtl="0">
              <a:spcBef>
                <a:spcPts val="0"/>
              </a:spcBef>
              <a:spcAft>
                <a:spcPts val="0"/>
              </a:spcAft>
              <a:buSzPts val="1800"/>
              <a:buChar char="●"/>
            </a:pPr>
            <a:r>
              <a:rPr lang="en"/>
              <a:t>Microtransacciones</a:t>
            </a:r>
            <a:endParaRPr/>
          </a:p>
          <a:p>
            <a:pPr indent="-342900" lvl="0" marL="457200" rtl="0">
              <a:spcBef>
                <a:spcPts val="0"/>
              </a:spcBef>
              <a:spcAft>
                <a:spcPts val="0"/>
              </a:spcAft>
              <a:buSzPts val="1800"/>
              <a:buChar char="●"/>
            </a:pPr>
            <a:r>
              <a:rPr lang="en"/>
              <a:t>Incentivos</a:t>
            </a:r>
            <a:endParaRPr/>
          </a:p>
        </p:txBody>
      </p:sp>
      <p:sp>
        <p:nvSpPr>
          <p:cNvPr id="106" name="Google Shape;106;p20"/>
          <p:cNvSpPr txBox="1"/>
          <p:nvPr>
            <p:ph idx="1" type="body"/>
          </p:nvPr>
        </p:nvSpPr>
        <p:spPr>
          <a:xfrm>
            <a:off x="4779925" y="1152475"/>
            <a:ext cx="42603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Disputas</a:t>
            </a:r>
            <a:endParaRPr/>
          </a:p>
          <a:p>
            <a:pPr indent="-342900" lvl="0" marL="457200" rtl="0">
              <a:spcBef>
                <a:spcPts val="0"/>
              </a:spcBef>
              <a:spcAft>
                <a:spcPts val="0"/>
              </a:spcAft>
              <a:buSzPts val="1800"/>
              <a:buChar char="●"/>
            </a:pPr>
            <a:r>
              <a:rPr lang="en"/>
              <a:t>Detección de fraudes</a:t>
            </a:r>
            <a:endParaRPr/>
          </a:p>
          <a:p>
            <a:pPr indent="-342900" lvl="0" marL="457200" rtl="0">
              <a:spcBef>
                <a:spcPts val="0"/>
              </a:spcBef>
              <a:spcAft>
                <a:spcPts val="0"/>
              </a:spcAft>
              <a:buSzPts val="1800"/>
              <a:buChar char="●"/>
            </a:pPr>
            <a:r>
              <a:rPr lang="en"/>
              <a:t>Proof of existence</a:t>
            </a:r>
            <a:endParaRPr/>
          </a:p>
          <a:p>
            <a:pPr indent="-342900" lvl="0" marL="457200" rtl="0">
              <a:spcBef>
                <a:spcPts val="0"/>
              </a:spcBef>
              <a:spcAft>
                <a:spcPts val="0"/>
              </a:spcAft>
              <a:buSzPts val="1800"/>
              <a:buChar char="●"/>
            </a:pPr>
            <a:r>
              <a:rPr lang="en"/>
              <a:t>Token</a:t>
            </a:r>
            <a:endParaRPr/>
          </a:p>
          <a:p>
            <a:pPr indent="-342900" lvl="0" marL="457200" rtl="0">
              <a:spcBef>
                <a:spcPts val="0"/>
              </a:spcBef>
              <a:spcAft>
                <a:spcPts val="0"/>
              </a:spcAft>
              <a:buSzPts val="1800"/>
              <a:buChar char="●"/>
            </a:pPr>
            <a:r>
              <a:rPr lang="en"/>
              <a:t>Stake</a:t>
            </a:r>
            <a:endParaRPr/>
          </a:p>
          <a:p>
            <a:pPr indent="-342900" lvl="0" marL="457200" rtl="0">
              <a:spcBef>
                <a:spcPts val="0"/>
              </a:spcBef>
              <a:spcAft>
                <a:spcPts val="0"/>
              </a:spcAft>
              <a:buSzPts val="1800"/>
              <a:buChar char="●"/>
            </a:pPr>
            <a:r>
              <a:rPr lang="en"/>
              <a:t>Escrow</a:t>
            </a:r>
            <a:endParaRPr/>
          </a:p>
          <a:p>
            <a:pPr indent="-342900" lvl="0" marL="457200" rtl="0">
              <a:spcBef>
                <a:spcPts val="0"/>
              </a:spcBef>
              <a:spcAft>
                <a:spcPts val="0"/>
              </a:spcAft>
              <a:buSzPts val="1800"/>
              <a:buChar char="●"/>
            </a:pPr>
            <a:r>
              <a:rPr lang="en"/>
              <a:t>DAO y sus variantes</a:t>
            </a:r>
            <a:endParaRPr/>
          </a:p>
          <a:p>
            <a:pPr indent="-342900" lvl="0" marL="457200" rtl="0">
              <a:spcBef>
                <a:spcPts val="0"/>
              </a:spcBef>
              <a:spcAft>
                <a:spcPts val="0"/>
              </a:spcAft>
              <a:buSzPts val="1800"/>
              <a:buChar char="●"/>
            </a:pPr>
            <a:r>
              <a:rPr lang="en"/>
              <a:t>Oracle</a:t>
            </a:r>
            <a:endParaRPr/>
          </a:p>
          <a:p>
            <a:pPr indent="-342900" lvl="0" marL="457200" rtl="0">
              <a:spcBef>
                <a:spcPts val="0"/>
              </a:spcBef>
              <a:spcAft>
                <a:spcPts val="0"/>
              </a:spcAft>
              <a:buSzPts val="1800"/>
              <a:buChar char="●"/>
            </a:pPr>
            <a:r>
              <a:rPr lang="en"/>
              <a:t>Offchain</a:t>
            </a:r>
            <a:endParaRPr/>
          </a:p>
          <a:p>
            <a:pPr indent="-342900" lvl="0" marL="457200" rtl="0">
              <a:spcBef>
                <a:spcPts val="0"/>
              </a:spcBef>
              <a:spcAft>
                <a:spcPts val="0"/>
              </a:spcAft>
              <a:buSzPts val="1800"/>
              <a:buChar char="●"/>
            </a:pPr>
            <a:r>
              <a:rPr lang="en"/>
              <a:t>Computación descentralizada</a:t>
            </a:r>
            <a:endParaRPr/>
          </a:p>
          <a:p>
            <a:pPr indent="-342900" lvl="0" marL="457200" rtl="0">
              <a:spcBef>
                <a:spcPts val="0"/>
              </a:spcBef>
              <a:spcAft>
                <a:spcPts val="0"/>
              </a:spcAft>
              <a:buSzPts val="1800"/>
              <a:buChar char="●"/>
            </a:pPr>
            <a:r>
              <a:rPr lang="en"/>
              <a:t>Otras Blockchains</a:t>
            </a:r>
            <a:endParaRPr/>
          </a:p>
        </p:txBody>
      </p:sp>
      <p:pic>
        <p:nvPicPr>
          <p:cNvPr id="107" name="Google Shape;107;p20"/>
          <p:cNvPicPr preferRelativeResize="0"/>
          <p:nvPr/>
        </p:nvPicPr>
        <p:blipFill>
          <a:blip r:embed="rId3">
            <a:alphaModFix/>
          </a:blip>
          <a:stretch>
            <a:fillRect/>
          </a:stretch>
        </p:blipFill>
        <p:spPr>
          <a:xfrm>
            <a:off x="0" y="0"/>
            <a:ext cx="1543050" cy="1371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Arquitectura en Construcción</a:t>
            </a:r>
            <a:endParaRPr/>
          </a:p>
        </p:txBody>
      </p:sp>
      <p:pic>
        <p:nvPicPr>
          <p:cNvPr id="113" name="Google Shape;113;p21"/>
          <p:cNvPicPr preferRelativeResize="0"/>
          <p:nvPr/>
        </p:nvPicPr>
        <p:blipFill>
          <a:blip r:embed="rId3">
            <a:alphaModFix/>
          </a:blip>
          <a:stretch>
            <a:fillRect/>
          </a:stretch>
        </p:blipFill>
        <p:spPr>
          <a:xfrm>
            <a:off x="1680975" y="1158300"/>
            <a:ext cx="5782046" cy="3820976"/>
          </a:xfrm>
          <a:prstGeom prst="rect">
            <a:avLst/>
          </a:prstGeom>
          <a:noFill/>
          <a:ln>
            <a:noFill/>
          </a:ln>
        </p:spPr>
      </p:pic>
      <p:pic>
        <p:nvPicPr>
          <p:cNvPr id="114" name="Google Shape;114;p21"/>
          <p:cNvPicPr preferRelativeResize="0"/>
          <p:nvPr/>
        </p:nvPicPr>
        <p:blipFill>
          <a:blip r:embed="rId4">
            <a:alphaModFix/>
          </a:blip>
          <a:stretch>
            <a:fillRect/>
          </a:stretch>
        </p:blipFill>
        <p:spPr>
          <a:xfrm>
            <a:off x="0" y="0"/>
            <a:ext cx="1543050" cy="1371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