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2.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f138d7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f138d7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f138d7b1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f138d7b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0d3d25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0d3d25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f138d7b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f138d7b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f138d7b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f138d7b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f138d7b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f138d7b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f138d7b1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f138d7b1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f138d7b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f138d7b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github.com/ethereum/wiki/wiki/Light-client-protoc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Particularidades de Ethereum</a:t>
            </a:r>
            <a:endParaRPr/>
          </a:p>
        </p:txBody>
      </p:sp>
      <p:sp>
        <p:nvSpPr>
          <p:cNvPr id="180" name="Google Shape;180;p2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6" name="Google Shape;186;p26"/>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87" name="Google Shape;187;p26"/>
          <p:cNvPicPr preferRelativeResize="0"/>
          <p:nvPr/>
        </p:nvPicPr>
        <p:blipFill>
          <a:blip r:embed="rId3">
            <a:alphaModFix/>
          </a:blip>
          <a:stretch>
            <a:fillRect/>
          </a:stretch>
        </p:blipFill>
        <p:spPr>
          <a:xfrm>
            <a:off x="0" y="112225"/>
            <a:ext cx="9144001" cy="49190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1" name="Shape 191"/>
        <p:cNvGrpSpPr/>
        <p:nvPr/>
      </p:nvGrpSpPr>
      <p:grpSpPr>
        <a:xfrm>
          <a:off x="0" y="0"/>
          <a:ext cx="0" cy="0"/>
          <a:chOff x="0" y="0"/>
          <a:chExt cx="0" cy="0"/>
        </a:xfrm>
      </p:grpSpPr>
      <p:sp>
        <p:nvSpPr>
          <p:cNvPr id="192" name="Google Shape;19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Fundadores</a:t>
            </a:r>
            <a:endParaRPr>
              <a:solidFill>
                <a:srgbClr val="000000"/>
              </a:solidFill>
            </a:endParaRPr>
          </a:p>
        </p:txBody>
      </p:sp>
      <p:sp>
        <p:nvSpPr>
          <p:cNvPr id="193" name="Google Shape;19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4" name="Google Shape;194;p27"/>
          <p:cNvPicPr preferRelativeResize="0"/>
          <p:nvPr/>
        </p:nvPicPr>
        <p:blipFill>
          <a:blip r:embed="rId3">
            <a:alphaModFix/>
          </a:blip>
          <a:stretch>
            <a:fillRect/>
          </a:stretch>
        </p:blipFill>
        <p:spPr>
          <a:xfrm>
            <a:off x="1311700" y="1567550"/>
            <a:ext cx="7038899"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Tipos de nodos</a:t>
            </a:r>
            <a:endParaRPr/>
          </a:p>
        </p:txBody>
      </p:sp>
      <p:sp>
        <p:nvSpPr>
          <p:cNvPr id="200" name="Google Shape;200;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 Node:</a:t>
            </a:r>
            <a:endParaRPr/>
          </a:p>
          <a:p>
            <a:pPr indent="457200" lvl="0" marL="0" rtl="0">
              <a:spcBef>
                <a:spcPts val="1600"/>
              </a:spcBef>
              <a:spcAft>
                <a:spcPts val="0"/>
              </a:spcAft>
              <a:buNone/>
            </a:pPr>
            <a:r>
              <a:rPr lang="en"/>
              <a:t>Es el encargado de revisar que los bloques estén conforme al consenso establecido, debido a esto requieren tener toda la blockchain.</a:t>
            </a:r>
            <a:endParaRPr/>
          </a:p>
          <a:p>
            <a:pPr indent="0" lvl="0" marL="0" rtl="0">
              <a:spcBef>
                <a:spcPts val="1600"/>
              </a:spcBef>
              <a:spcAft>
                <a:spcPts val="0"/>
              </a:spcAft>
              <a:buNone/>
            </a:pPr>
            <a:r>
              <a:rPr lang="en"/>
              <a:t>Light Node:</a:t>
            </a:r>
            <a:endParaRPr/>
          </a:p>
          <a:p>
            <a:pPr indent="0" lvl="0" marL="0" rtl="0">
              <a:spcBef>
                <a:spcPts val="1600"/>
              </a:spcBef>
              <a:spcAft>
                <a:spcPts val="0"/>
              </a:spcAft>
              <a:buNone/>
            </a:pPr>
            <a:r>
              <a:rPr lang="en"/>
              <a:t>	Un Light Node es un nodo que no tiene toda la blockchain en su totalidad sino solamente los headers de los bloques en vistas de verificar que una transacción ocurrió utilizando el método SPV (Simplified Payment Verification)</a:t>
            </a:r>
            <a:endParaRPr/>
          </a:p>
          <a:p>
            <a:pPr indent="45720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Tipos de mineros</a:t>
            </a:r>
            <a:endParaRPr/>
          </a:p>
        </p:txBody>
      </p:sp>
      <p:sp>
        <p:nvSpPr>
          <p:cNvPr id="206" name="Google Shape;206;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Nodo Minero:</a:t>
            </a:r>
            <a:endParaRPr/>
          </a:p>
          <a:p>
            <a:pPr indent="457200" lvl="0" marL="0" rtl="0">
              <a:spcBef>
                <a:spcPts val="1600"/>
              </a:spcBef>
              <a:spcAft>
                <a:spcPts val="0"/>
              </a:spcAft>
              <a:buNone/>
            </a:pPr>
            <a:r>
              <a:rPr lang="en"/>
              <a:t>un tipo particular de Full Node que intenta encontrar el hash correcto para crear el bloque.</a:t>
            </a:r>
            <a:endParaRPr/>
          </a:p>
          <a:p>
            <a:pPr indent="0" lvl="0" marL="0" rtl="0">
              <a:spcBef>
                <a:spcPts val="1600"/>
              </a:spcBef>
              <a:spcAft>
                <a:spcPts val="0"/>
              </a:spcAft>
              <a:buNone/>
            </a:pPr>
            <a:r>
              <a:rPr lang="en"/>
              <a:t>Minero  No-Nodo: </a:t>
            </a:r>
            <a:endParaRPr/>
          </a:p>
          <a:p>
            <a:pPr indent="457200" lvl="0" marL="0" rtl="0">
              <a:spcBef>
                <a:spcPts val="1600"/>
              </a:spcBef>
              <a:spcAft>
                <a:spcPts val="1600"/>
              </a:spcAft>
              <a:buNone/>
            </a:pPr>
            <a:r>
              <a:rPr lang="en"/>
              <a:t>maquinas que se usan en pools de </a:t>
            </a:r>
            <a:r>
              <a:rPr lang="en"/>
              <a:t>minería</a:t>
            </a:r>
            <a:r>
              <a:rPr lang="en"/>
              <a:t>, están conectadas a un Full Node, pero estas máquinas no requieren tener toda la blockchain (</a:t>
            </a:r>
            <a:r>
              <a:rPr b="1" lang="en" u="sng">
                <a:solidFill>
                  <a:srgbClr val="FFFFFF"/>
                </a:solidFill>
                <a:hlinkClick r:id="rId3"/>
              </a:rPr>
              <a:t>mas info</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Entornos</a:t>
            </a:r>
            <a:endParaRPr/>
          </a:p>
        </p:txBody>
      </p:sp>
      <p:sp>
        <p:nvSpPr>
          <p:cNvPr id="212" name="Google Shape;212;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LiveNet (Bitcoin) ------ MainNet(Ethereum)</a:t>
            </a:r>
            <a:endParaRPr/>
          </a:p>
          <a:p>
            <a:pPr indent="0" lvl="0" marL="0" rtl="0">
              <a:spcBef>
                <a:spcPts val="1600"/>
              </a:spcBef>
              <a:spcAft>
                <a:spcPts val="0"/>
              </a:spcAft>
              <a:buNone/>
            </a:pPr>
            <a:r>
              <a:rPr lang="en"/>
              <a:t>TestNet                    -----   TestNet</a:t>
            </a:r>
            <a:endParaRPr/>
          </a:p>
          <a:p>
            <a:pPr indent="0" lvl="0" marL="0" rtl="0">
              <a:spcBef>
                <a:spcPts val="1600"/>
              </a:spcBef>
              <a:spcAft>
                <a:spcPts val="1600"/>
              </a:spcAft>
              <a:buNone/>
            </a:pPr>
            <a:r>
              <a:rPr lang="en"/>
              <a:t>RegTest                  ----- RegTest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269450" y="3797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Uncle blocks (ETH) vs Orphan blocks (BTC)</a:t>
            </a:r>
            <a:endParaRPr/>
          </a:p>
        </p:txBody>
      </p:sp>
      <p:sp>
        <p:nvSpPr>
          <p:cNvPr id="218" name="Google Shape;218;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9" name="Google Shape;219;p31"/>
          <p:cNvPicPr preferRelativeResize="0"/>
          <p:nvPr/>
        </p:nvPicPr>
        <p:blipFill>
          <a:blip r:embed="rId3">
            <a:alphaModFix/>
          </a:blip>
          <a:stretch>
            <a:fillRect/>
          </a:stretch>
        </p:blipFill>
        <p:spPr>
          <a:xfrm>
            <a:off x="2171700" y="2649950"/>
            <a:ext cx="4800600"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¿Qué es lo que genera el consenso en una blockchain de Ethereum?</a:t>
            </a:r>
            <a:endParaRPr/>
          </a:p>
        </p:txBody>
      </p:sp>
      <p:sp>
        <p:nvSpPr>
          <p:cNvPr id="225" name="Google Shape;225;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&gt;Protocolo para aceptar bloques (PoW // PoS // PoA)</a:t>
            </a:r>
            <a:endParaRPr/>
          </a:p>
          <a:p>
            <a:pPr indent="0" lvl="0" marL="0" rtl="0">
              <a:spcBef>
                <a:spcPts val="1600"/>
              </a:spcBef>
              <a:spcAft>
                <a:spcPts val="0"/>
              </a:spcAft>
              <a:buNone/>
            </a:pPr>
            <a:r>
              <a:rPr lang="en"/>
              <a:t>&gt;NetworkID</a:t>
            </a:r>
            <a:endParaRPr/>
          </a:p>
          <a:p>
            <a:pPr indent="0" lvl="0" marL="0" rtl="0">
              <a:spcBef>
                <a:spcPts val="1600"/>
              </a:spcBef>
              <a:spcAft>
                <a:spcPts val="0"/>
              </a:spcAft>
              <a:buNone/>
            </a:pPr>
            <a:r>
              <a:rPr lang="en"/>
              <a:t>&gt;ChainID (pos EIP155)</a:t>
            </a:r>
            <a:endParaRPr/>
          </a:p>
          <a:p>
            <a:pPr indent="0" lvl="0" marL="0" rtl="0">
              <a:spcBef>
                <a:spcPts val="1600"/>
              </a:spcBef>
              <a:spcAft>
                <a:spcPts val="1600"/>
              </a:spcAft>
              <a:buNone/>
            </a:pPr>
            <a:r>
              <a:rPr lang="en"/>
              <a:t>&gt;Bloques en común (si no se comparte ni siquiera el genesis, no pueden tener consenso)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