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55"/>
      <p:bold r:id="rId56"/>
      <p:italic r:id="rId57"/>
      <p:boldItalic r:id="rId58"/>
    </p:embeddedFont>
    <p:embeddedFont>
      <p:font typeface="Lato" panose="020B0604020202020204" charset="0"/>
      <p:regular r:id="rId59"/>
      <p:bold r:id="rId60"/>
      <p:italic r:id="rId61"/>
      <p:boldItalic r:id="rId62"/>
    </p:embeddedFont>
    <p:embeddedFont>
      <p:font typeface="Montserrat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b6dee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b6dee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68e8fb9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68e8fb9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68e8fb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68e8fb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68e8fb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68e8fb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68e8fb9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68e8fb9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68e8fb9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f68e8fb9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31c3abf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f31c3abf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68e8fb9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68e8fb9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68e8fb9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f68e8fb9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f68e8fb9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f68e8fb9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1888dd8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f1888dd8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3b6de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3b6de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13b6de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f13b6de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f13b6dee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f13b6dee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f536af0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f536af0a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f31c3ab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f31c3abf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f31c3abf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f31c3abf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f18e3fc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f18e3fc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f18e3fc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f18e3fc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f18e3fc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f18e3fc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f18e3fcf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f18e3fcf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f68e8fb9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f68e8fb9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68e8fb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68e8fb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f31c3abf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f31c3abf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f6b4703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f6b4703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f6b47032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f6b47032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f6b47032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f6b47032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f6b47032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f6b47032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f68e8f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f68e8f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f13b6dee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f13b6dee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f13b6dee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f13b6dee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536af0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f536af0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f18e3fcf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f18e3fcf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f1888dd8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f1888dd8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f18e3fcf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f18e3fcf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f6b47032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f6b47032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f13b6dee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f13b6dee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f13b6dee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f13b6dee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f1888dd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f1888dd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f13b6dee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f13b6dee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f31c3ab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f31c3ab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f31c3ab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f31c3ab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f31c3ab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f31c3ab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f31c3abf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f31c3abf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13b6dee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13b6dee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f31c3abf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f31c3abf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f31c3abf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f31c3abf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13b6dee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13b6dee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13b6dee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13b6dee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13b6dee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13b6dee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68e8fb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68e8fb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v0.4.24/miscellaneous.html?highlight=memory#global-variab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.readthedocs.io/en/v0.4.24/units-and-global-variables.html#special-variables-and-function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senSys/smart-contract-best-practices#integer-overflow-and-underflow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Invariant_(computer_science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degree.org/learn/solidity-introduction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50" y="1616113"/>
            <a:ext cx="72961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715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4166250" y="15675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2331075" cy="6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183525"/>
            <a:ext cx="4949724" cy="8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542179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6747"/>
            <a:ext cx="5800899" cy="3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6324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Escribe un primer smartContract: Hello World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tiene que haber una variable global llamada “mensaje” que esté inicializada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El contenido de la variable puede ser cambiada con un Setter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El contenido de la variable puede ser consultada con un Getter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 Remix  + Javascript VM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00" y="70013"/>
            <a:ext cx="302895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550" y="1123950"/>
            <a:ext cx="4762500" cy="28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40"/>
          <p:cNvCxnSpPr/>
          <p:nvPr/>
        </p:nvCxnSpPr>
        <p:spPr>
          <a:xfrm>
            <a:off x="2135300" y="302975"/>
            <a:ext cx="1507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40"/>
          <p:cNvCxnSpPr/>
          <p:nvPr/>
        </p:nvCxnSpPr>
        <p:spPr>
          <a:xfrm>
            <a:off x="3643100" y="302975"/>
            <a:ext cx="1370700" cy="2106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838" y="895413"/>
            <a:ext cx="45053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/>
          <p:nvPr/>
        </p:nvSpPr>
        <p:spPr>
          <a:xfrm>
            <a:off x="4263400" y="1399500"/>
            <a:ext cx="3080400" cy="447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2878350" y="3693500"/>
            <a:ext cx="1248000" cy="35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y Funciones Globales</a:t>
            </a:r>
            <a:endParaRPr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Variables:</a:t>
            </a:r>
            <a:endParaRPr sz="900" b="1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gasleft</a:t>
            </a:r>
            <a:r>
              <a:rPr lang="en" sz="1200" dirty="0">
                <a:solidFill>
                  <a:srgbClr val="FFFFFF"/>
                </a:solidFill>
              </a:rPr>
              <a:t> returns (uint): El gas sobrante</a:t>
            </a:r>
            <a:endParaRPr sz="9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lang="en" sz="1200" dirty="0">
                <a:solidFill>
                  <a:srgbClr val="FFFFFF"/>
                </a:solidFill>
              </a:rPr>
              <a:t> returns (</a:t>
            </a:r>
            <a:r>
              <a:rPr lang="en" sz="9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200" dirty="0">
                <a:solidFill>
                  <a:srgbClr val="FFFFFF"/>
                </a:solidFill>
              </a:rPr>
              <a:t>): el address que invoco la funcion</a:t>
            </a:r>
            <a:endParaRPr sz="1200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msg.value</a:t>
            </a:r>
            <a:r>
              <a:rPr lang="en" sz="1200" dirty="0">
                <a:solidFill>
                  <a:srgbClr val="FFFFFF"/>
                </a:solidFill>
              </a:rPr>
              <a:t> returns (</a:t>
            </a:r>
            <a:r>
              <a:rPr lang="en" sz="9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lang="en" sz="1200" dirty="0">
                <a:solidFill>
                  <a:srgbClr val="FFFFFF"/>
                </a:solidFill>
              </a:rPr>
              <a:t>): Cantidad de Wei (unidad minima) enviada 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Más variables globales: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Variables globales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Funcion</a:t>
            </a:r>
            <a:r>
              <a:rPr lang="en" sz="1200" dirty="0">
                <a:solidFill>
                  <a:srgbClr val="FFFFFF"/>
                </a:solidFill>
              </a:rPr>
              <a:t>:</a:t>
            </a:r>
            <a:endParaRPr sz="1200" dirty="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6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&lt;address&gt;.transfer(uint256 &lt;amount&gt;)</a:t>
            </a:r>
            <a:r>
              <a:rPr lang="en" sz="1200" dirty="0"/>
              <a:t>: envia &lt;amount&gt; Wei del contrato a la &lt;address&gt;</a:t>
            </a:r>
            <a:endParaRPr sz="1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8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Contratos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 contratos en Solidity son codigos de programacion con un paradigma similar a clases en POO. Podríamos llamarla Programacion Orientada a Contratos (POC). Estos contratos pueden mantener información en variables  así como pueden tener  funciones y/o procedimientos que modifiquen estas variables. Solidity tambien soporta herencia multiple.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182" y="2211075"/>
            <a:ext cx="5857641" cy="27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Ether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Unidades de tiempo</a:t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950" y="2753113"/>
            <a:ext cx="20764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938" y="2066550"/>
            <a:ext cx="14573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929" y="1182088"/>
            <a:ext cx="2656970" cy="3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 Payable</a:t>
            </a:r>
            <a:endParaRPr/>
          </a:p>
        </p:txBody>
      </p:sp>
      <p:sp>
        <p:nvSpPr>
          <p:cNvPr id="333" name="Google Shape;333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modificador “Payable” permite enviar ETH cuando la función es llamada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75" y="2280200"/>
            <a:ext cx="55911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2 - LastWill version 0.1</a:t>
            </a:r>
            <a:endParaRPr/>
          </a:p>
        </p:txBody>
      </p:sp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Un SmartContract que pueda recibir dinero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Que el Owner del contrato pueda asignar quién va a ser el único heredero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Mediante un Oracle (función) se informe al SmartContract si el sujeto sigue vivo o no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en caso de que no esté vivo, el dinero se le otorga al heredero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Entorno: Remix  + Javascript VM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vs Storage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 variables pueden ser guardadas como Memory o como Storage. Las variables guardadas como Memory son temporales y existen solo durante el llamado de una función. Son destruidas luego de que la función termina y son “más baratas” que las variables guardadas en Storage.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Storage: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otro lado las variables del tipo Storage se guardan en el contrato y pueden ser consultadas o modificadas incluso despues de que la función termine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vs Storage - Default</a:t>
            </a:r>
            <a:endParaRPr/>
          </a:p>
        </p:txBody>
      </p:sp>
      <p:sp>
        <p:nvSpPr>
          <p:cNvPr id="352" name="Google Shape;352;p4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 Default las variables declaradas en el contrato son Storage mientras que las variables declaradas en las funciones son del tipo Memory</a:t>
            </a:r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663" y="2724313"/>
            <a:ext cx="44291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1567538"/>
            <a:ext cx="6229350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9"/>
          <p:cNvCxnSpPr/>
          <p:nvPr/>
        </p:nvCxnSpPr>
        <p:spPr>
          <a:xfrm>
            <a:off x="522510" y="1748785"/>
            <a:ext cx="771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68" name="Google Shape;368;p50"/>
          <p:cNvCxnSpPr/>
          <p:nvPr/>
        </p:nvCxnSpPr>
        <p:spPr>
          <a:xfrm>
            <a:off x="522510" y="2176594"/>
            <a:ext cx="771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600" y="1567550"/>
            <a:ext cx="4505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76" name="Google Shape;376;p51"/>
          <p:cNvCxnSpPr/>
          <p:nvPr/>
        </p:nvCxnSpPr>
        <p:spPr>
          <a:xfrm>
            <a:off x="522510" y="2601681"/>
            <a:ext cx="771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450" y="1567550"/>
            <a:ext cx="5625701" cy="24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84" name="Google Shape;384;p52"/>
          <p:cNvCxnSpPr/>
          <p:nvPr/>
        </p:nvCxnSpPr>
        <p:spPr>
          <a:xfrm>
            <a:off x="522510" y="3037685"/>
            <a:ext cx="771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300" y="1346413"/>
            <a:ext cx="4608950" cy="2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Probar en blockchain real</a:t>
            </a:r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25" y="1855988"/>
            <a:ext cx="45910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53"/>
          <p:cNvCxnSpPr/>
          <p:nvPr/>
        </p:nvCxnSpPr>
        <p:spPr>
          <a:xfrm rot="10800000" flipH="1">
            <a:off x="757450" y="2654800"/>
            <a:ext cx="1760100" cy="1760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4" name="Google Shape;3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077" y="491450"/>
            <a:ext cx="2456325" cy="40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un contrato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manejo de mapping</a:t>
            </a:r>
            <a:endParaRPr/>
          </a:p>
        </p:txBody>
      </p:sp>
      <p:sp>
        <p:nvSpPr>
          <p:cNvPr id="400" name="Google Shape;400;p5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tener un mapping que relacione address con DNI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Cada cuenta-usuario va a llamar a la función AsignarDNI() en donde va a escribir en el mapping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hacer la función Get mapping en donde se obtenga el DNI a partir del address.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Publicar un contrato en la red</a:t>
            </a:r>
            <a:endParaRPr/>
          </a:p>
        </p:txBody>
      </p:sp>
      <p:sp>
        <p:nvSpPr>
          <p:cNvPr id="406" name="Google Shape;406;p5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7" name="Google Shape;4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" y="921227"/>
            <a:ext cx="8912923" cy="3982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55"/>
          <p:cNvCxnSpPr/>
          <p:nvPr/>
        </p:nvCxnSpPr>
        <p:spPr>
          <a:xfrm flipH="1">
            <a:off x="4748500" y="4763925"/>
            <a:ext cx="21534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5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5" name="Google Shape;4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75" y="620902"/>
            <a:ext cx="7354624" cy="3743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6"/>
          <p:cNvCxnSpPr/>
          <p:nvPr/>
        </p:nvCxnSpPr>
        <p:spPr>
          <a:xfrm flipH="1">
            <a:off x="5879450" y="2567850"/>
            <a:ext cx="21534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75" y="1307852"/>
            <a:ext cx="7118624" cy="294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57"/>
          <p:cNvCxnSpPr/>
          <p:nvPr/>
        </p:nvCxnSpPr>
        <p:spPr>
          <a:xfrm flipH="1">
            <a:off x="2463350" y="1567550"/>
            <a:ext cx="21534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57"/>
          <p:cNvCxnSpPr/>
          <p:nvPr/>
        </p:nvCxnSpPr>
        <p:spPr>
          <a:xfrm flipH="1">
            <a:off x="3495300" y="1789675"/>
            <a:ext cx="21534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25" y="1724513"/>
            <a:ext cx="6541275" cy="25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MultiSig Wallet</a:t>
            </a:r>
            <a:endParaRPr/>
          </a:p>
        </p:txBody>
      </p:sp>
      <p:sp>
        <p:nvSpPr>
          <p:cNvPr id="438" name="Google Shape;438;p5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El SmartContract puede recibir dinero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El SmartContract tendrá una lista de dueños del contrato (mapping o array)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Solamente con la aprobación de la totalidad de los miembros es que se puede retirar el dinero del SmartContract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 y publicar codigo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</a:t>
            </a:r>
            <a:endParaRPr/>
          </a:p>
        </p:txBody>
      </p:sp>
      <p:sp>
        <p:nvSpPr>
          <p:cNvPr id="444" name="Google Shape;444;p60"/>
          <p:cNvSpPr txBox="1">
            <a:spLocks noGrp="1"/>
          </p:cNvSpPr>
          <p:nvPr>
            <p:ph type="body" idx="1"/>
          </p:nvPr>
        </p:nvSpPr>
        <p:spPr>
          <a:xfrm>
            <a:off x="1143350" y="999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Funciones</a:t>
            </a:r>
            <a:endParaRPr sz="1500"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200"/>
              <a:t> : No permite modificar datos del contrato.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pure</a:t>
            </a:r>
            <a:r>
              <a:rPr lang="en" sz="1200">
                <a:solidFill>
                  <a:srgbClr val="FFFFFF"/>
                </a:solidFill>
              </a:rPr>
              <a:t> : No permite modificar ni acceder por lectura a datos del contrato</a:t>
            </a:r>
            <a:endParaRPr sz="1200">
              <a:solidFill>
                <a:srgbClr val="FFFFFF"/>
              </a:solidFill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payable</a:t>
            </a:r>
            <a:r>
              <a:rPr lang="en" sz="1200">
                <a:solidFill>
                  <a:srgbClr val="FFFFFF"/>
                </a:solidFill>
              </a:rPr>
              <a:t> : Permite recibir Ether cuando la función es llamada</a:t>
            </a:r>
            <a:endParaRPr sz="1200">
              <a:solidFill>
                <a:srgbClr val="FFFFFF"/>
              </a:solidFill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" sz="1200">
                <a:solidFill>
                  <a:srgbClr val="FFFFFF"/>
                </a:solidFill>
              </a:rPr>
              <a:t> : identico a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Variables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" sz="1200">
                <a:solidFill>
                  <a:srgbClr val="FFFFFF"/>
                </a:solidFill>
              </a:rPr>
              <a:t>: No permite asignar valores por fuera de la inicializacion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Events</a:t>
            </a:r>
            <a:endParaRPr sz="1200">
              <a:solidFill>
                <a:srgbClr val="FFFFFF"/>
              </a:solidFill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anonymous</a:t>
            </a:r>
            <a:r>
              <a:rPr lang="en" sz="1200">
                <a:solidFill>
                  <a:srgbClr val="FFFFFF"/>
                </a:solidFill>
              </a:rPr>
              <a:t>: Does not store event signature as topic.</a:t>
            </a:r>
            <a:endParaRPr sz="1200">
              <a:solidFill>
                <a:srgbClr val="FFFFFF"/>
              </a:solidFill>
            </a:endParaRPr>
          </a:p>
          <a:p>
            <a:pPr marL="685800" lvl="0" indent="-30480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indexed</a:t>
            </a:r>
            <a:r>
              <a:rPr lang="en" sz="1200">
                <a:solidFill>
                  <a:srgbClr val="FFFFFF"/>
                </a:solidFill>
              </a:rPr>
              <a:t> for event parameters: Stores the parameter as topic.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Visibilidad en funciones</a:t>
            </a:r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 (Default) :Puede ser llamado internamente como externamente.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 : Sólo puede ser llamado internamente y no puede ser llamado por contratos que hereden de este.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en"/>
              <a:t> :No puede ser llamado externamente por otro contrato, solo internamente. También pueden ser llamados por contratos que hereden de este.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External</a:t>
            </a:r>
            <a:r>
              <a:rPr lang="en"/>
              <a:t> :No puede ser llamado internamente por el contrato, solo externamente.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5 -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Tickets</a:t>
            </a:r>
            <a:endParaRPr/>
          </a:p>
        </p:txBody>
      </p:sp>
      <p:sp>
        <p:nvSpPr>
          <p:cNvPr id="456" name="Google Shape;456;p6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a smart contract: Event Tickets (Costo del ticket =1 eth)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struct “event” (No. Tickets, Description &amp; Web)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ver información de un evento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comprar tickets con el costo de 1 Eth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reembolsar al comprador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 de funciones </a:t>
            </a:r>
            <a:endParaRPr/>
          </a:p>
        </p:txBody>
      </p:sp>
      <p:sp>
        <p:nvSpPr>
          <p:cNvPr id="462" name="Google Shape;462;p6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 posible crear tus propios modificadores como requisitos que deben cumplis las funciones</a:t>
            </a:r>
            <a:endParaRPr/>
          </a:p>
        </p:txBody>
      </p:sp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325" y="2007500"/>
            <a:ext cx="6457950" cy="24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63"/>
          <p:cNvCxnSpPr/>
          <p:nvPr/>
        </p:nvCxnSpPr>
        <p:spPr>
          <a:xfrm rot="10800000">
            <a:off x="4674600" y="3931475"/>
            <a:ext cx="0" cy="887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63"/>
          <p:cNvSpPr/>
          <p:nvPr/>
        </p:nvSpPr>
        <p:spPr>
          <a:xfrm>
            <a:off x="1991025" y="2820625"/>
            <a:ext cx="2113800" cy="21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Pragma nos indica con qué versión de solidity va a ser compatible nuestro contrato. El símbolo ^ refiere a cualquier versión igual o superior que sea compatible con la indicada (0.4.24)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8"/>
          <p:cNvCxnSpPr/>
          <p:nvPr/>
        </p:nvCxnSpPr>
        <p:spPr>
          <a:xfrm>
            <a:off x="1207425" y="2619300"/>
            <a:ext cx="1769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 Fallback()</a:t>
            </a:r>
            <a:endParaRPr/>
          </a:p>
        </p:txBody>
      </p:sp>
      <p:sp>
        <p:nvSpPr>
          <p:cNvPr id="471" name="Google Shape;471;p6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función Fallback() es llamada cuando se invoca una función que no fue definida en el contrato y se define como una función sin nombre.</a:t>
            </a:r>
            <a:endParaRPr/>
          </a:p>
        </p:txBody>
      </p:sp>
      <p:pic>
        <p:nvPicPr>
          <p:cNvPr id="472" name="Google Shape;4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00" y="2903675"/>
            <a:ext cx="56388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  <p:sp>
        <p:nvSpPr>
          <p:cNvPr id="478" name="Google Shape;478;p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9" name="Google Shape;47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38" y="1739500"/>
            <a:ext cx="26193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Contratos son marcados como abstractos si por lo menos una de sus funciones carece de implementación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Ej:</a:t>
            </a:r>
            <a:endParaRPr/>
          </a:p>
          <a:p>
            <a:pPr marL="114300" marR="1143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pragma solidity ^0.4.0;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contract Calculadora {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114300" marR="1143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   function Sumar(uint256 a, uint256 b) public returns (uint256){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571500" marR="1143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Return (a + b);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114300" marR="1143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}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	    function Restar(uint a, uint b) public returns (bytes32);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}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485" name="Google Shape;485;p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Contratos Abstractos</a:t>
            </a:r>
            <a:endParaRPr/>
          </a:p>
        </p:txBody>
      </p:sp>
      <p:cxnSp>
        <p:nvCxnSpPr>
          <p:cNvPr id="486" name="Google Shape;486;p66"/>
          <p:cNvCxnSpPr/>
          <p:nvPr/>
        </p:nvCxnSpPr>
        <p:spPr>
          <a:xfrm>
            <a:off x="610225" y="4087850"/>
            <a:ext cx="1239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492" name="Google Shape;492;p6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interfaces son similares a los contratos abstractos pero tienen más requisitos: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No pueden tener NINGUNA función implementada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No pueden heredar de otros contratos o interfaces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 No pueden tener constructores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4) No pueden definir variables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5)No pueden definir Structs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6)No pueden definir Enums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ejemplo (ERC20)</a:t>
            </a:r>
            <a:endParaRPr/>
          </a:p>
        </p:txBody>
      </p:sp>
      <p:sp>
        <p:nvSpPr>
          <p:cNvPr id="498" name="Google Shape;498;p6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99" name="Google Shape;4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425" y="1534400"/>
            <a:ext cx="6983976" cy="27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505" name="Google Shape;505;p6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06" name="Google Shape;5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19325"/>
            <a:ext cx="70389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Globales</a:t>
            </a:r>
            <a:endParaRPr/>
          </a:p>
        </p:txBody>
      </p:sp>
      <p:sp>
        <p:nvSpPr>
          <p:cNvPr id="512" name="Google Shape;512;p7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799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Funciones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64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selfdestruct(address recipient)</a:t>
            </a:r>
            <a:r>
              <a:rPr lang="en" sz="1200">
                <a:solidFill>
                  <a:srgbClr val="FFFFFF"/>
                </a:solidFill>
              </a:rPr>
              <a:t>: Destruye el contrato y envia el dinero del contrato a la dirección respectiva 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keccak256(...)</a:t>
            </a:r>
            <a:r>
              <a:rPr lang="en" sz="1200">
                <a:solidFill>
                  <a:srgbClr val="FFFFFF"/>
                </a:solidFill>
              </a:rPr>
              <a:t> returns (bytes32):  Procesa el Ethereum-SHA-3 (Keccak-256) de lo ingresado como input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&lt;address&gt;.transfer(uint256 &lt;amount&gt;)</a:t>
            </a:r>
            <a:r>
              <a:rPr lang="en" sz="1200">
                <a:solidFill>
                  <a:srgbClr val="FFFFFF"/>
                </a:solidFill>
              </a:rPr>
              <a:t>: envia &lt;amount&gt; Wei del contrato a la &lt;address&gt;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18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Más funciones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</p:txBody>
      </p:sp>
      <p:sp>
        <p:nvSpPr>
          <p:cNvPr id="518" name="Google Shape;518;p7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revert(string &lt;reason&gt;)</a:t>
            </a:r>
            <a:r>
              <a:rPr lang="en" sz="1200">
                <a:solidFill>
                  <a:srgbClr val="FFFFFF"/>
                </a:solidFill>
              </a:rPr>
              <a:t>: detiene la ejecución y regresa los valores al esta original. El string &lt;reason&gt; otorga información del motivo. El string &lt;reason&gt; es opcional.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require(bool &lt;condition&gt;, string &lt;reason&gt;):</a:t>
            </a:r>
            <a:r>
              <a:rPr lang="en" sz="1200">
                <a:solidFill>
                  <a:srgbClr val="FFFFFF"/>
                </a:solidFill>
              </a:rPr>
              <a:t> envia un Revert si es que la condicion no se cumple y envia un &lt;reason&gt; como opcional para tal caso</a:t>
            </a:r>
            <a:endParaRPr sz="1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assert(bool &lt;condition&gt;)</a:t>
            </a:r>
            <a:r>
              <a:rPr lang="en" sz="1200">
                <a:solidFill>
                  <a:srgbClr val="FFFFFF"/>
                </a:solidFill>
              </a:rPr>
              <a:t>: </a:t>
            </a:r>
            <a:endParaRPr sz="1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Similar al require pero quema todo el gas.</a:t>
            </a:r>
            <a:endParaRPr sz="1200">
              <a:solidFill>
                <a:srgbClr val="FFFFFF"/>
              </a:solidFill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228600" lvl="0" indent="0" algn="l" rtl="0">
              <a:spcBef>
                <a:spcPts val="270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27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9" name="Google Shape;5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925" y="2910388"/>
            <a:ext cx="4743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Require(&lt;condicion&gt;, &lt;mensajeError&gt;)</a:t>
            </a:r>
            <a:endParaRPr/>
          </a:p>
        </p:txBody>
      </p:sp>
      <p:sp>
        <p:nvSpPr>
          <p:cNvPr id="525" name="Google Shape;525;p7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Particularidad: Revert()+ deja el gas sobrante en la cuenta original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Usarlo para: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user inputs ie. require(input&lt;20);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the response from an external contract ie. require(external.send(amount));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state conditions prior to execution, ie. require(block.number &gt; SOME_BLOCK_NUMBER) or require(balance[msg.sender]&gt;=amount)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Generally, you should use require most often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Generally, it will be used towards the beginning of a function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assert(&lt;condicion&gt;)</a:t>
            </a:r>
            <a:endParaRPr/>
          </a:p>
        </p:txBody>
      </p:sp>
      <p:sp>
        <p:nvSpPr>
          <p:cNvPr id="531" name="Google Shape;531;p7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Particularidad: Quema todo el gas sobrante y se lo otorga al minero.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Usarlo para: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&gt;Check for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hlinkClick r:id="rId3"/>
              </a:rPr>
              <a:t>overflow/underflow</a:t>
            </a:r>
            <a:r>
              <a:rPr lang="en" sz="1200">
                <a:solidFill>
                  <a:srgbClr val="FFFFFF"/>
                </a:solidFill>
              </a:rPr>
              <a:t>, ie. c = a+b; assert(c &gt; b)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&gt;Check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hlinkClick r:id="rId4"/>
              </a:rPr>
              <a:t>invariants</a:t>
            </a:r>
            <a:r>
              <a:rPr lang="en" sz="1200">
                <a:solidFill>
                  <a:srgbClr val="FFFFFF"/>
                </a:solidFill>
              </a:rPr>
              <a:t>, ie. assert(this.balance &gt;= totalSupply);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&gt;Validate state after making changes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&gt;Prevent conditions which should never, ever be possible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&gt;Generally, you will probably use assert less often</a:t>
            </a:r>
            <a:endParaRPr sz="12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&gt;Generally, it will be used towards the end of a function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del contrato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debemos escribir el contrato que queremos crear indicando  con “contract” y seguido de el nombre del contrato (“CONTRATO_PEPE”) asi como señalamos con {...} para el inicio y fin del mismo.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9"/>
          <p:cNvCxnSpPr/>
          <p:nvPr/>
        </p:nvCxnSpPr>
        <p:spPr>
          <a:xfrm>
            <a:off x="1207425" y="2993136"/>
            <a:ext cx="1769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9"/>
          <p:cNvCxnSpPr/>
          <p:nvPr/>
        </p:nvCxnSpPr>
        <p:spPr>
          <a:xfrm>
            <a:off x="1131225" y="4440936"/>
            <a:ext cx="1769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59B6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Tickets v2.0</a:t>
            </a:r>
            <a:endParaRPr/>
          </a:p>
        </p:txBody>
      </p:sp>
      <p:sp>
        <p:nvSpPr>
          <p:cNvPr id="537" name="Google Shape;537;p7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Permitir al Owner modificar parametros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Revisar si hay suficientes tickets antes de comprar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Evitar el sobre reembolso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Permitir que el Owner pueda retirar el dinero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Documentacion</a:t>
            </a:r>
            <a:endParaRPr/>
          </a:p>
        </p:txBody>
      </p:sp>
      <p:sp>
        <p:nvSpPr>
          <p:cNvPr id="543" name="Google Shape;543;p7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https://www.bitdegree.org/learn/solidity-introduction/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https://solidity.readthedocs.io/en/v0.4.24/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globales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declaramos las variables  que tendrá el contrato.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0"/>
          <p:cNvCxnSpPr/>
          <p:nvPr/>
        </p:nvCxnSpPr>
        <p:spPr>
          <a:xfrm>
            <a:off x="1233479" y="3185918"/>
            <a:ext cx="1769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constructor es lo primero que se ejecuta al instanciar el contrato, puede ser escrito como “constructor ()” o bajo el nombre del contrato.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05" y="2775422"/>
            <a:ext cx="2920600" cy="15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358" y="2775425"/>
            <a:ext cx="2920600" cy="1467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1"/>
          <p:cNvCxnSpPr/>
          <p:nvPr/>
        </p:nvCxnSpPr>
        <p:spPr>
          <a:xfrm>
            <a:off x="4703758" y="3405825"/>
            <a:ext cx="1400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439558" y="3353050"/>
            <a:ext cx="1531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(Value types)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715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Integer (int / uint)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166250" y="15675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Address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75" y="2736350"/>
            <a:ext cx="61341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3" y="1567550"/>
            <a:ext cx="5952224" cy="30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1460</Words>
  <Application>Microsoft Office PowerPoint</Application>
  <PresentationFormat>On-screen Show (16:9)</PresentationFormat>
  <Paragraphs>180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Lato</vt:lpstr>
      <vt:lpstr>Montserrat</vt:lpstr>
      <vt:lpstr>Georgia</vt:lpstr>
      <vt:lpstr>Arial</vt:lpstr>
      <vt:lpstr>Courier New</vt:lpstr>
      <vt:lpstr>Simple Light</vt:lpstr>
      <vt:lpstr>Focus</vt:lpstr>
      <vt:lpstr>Solidity</vt:lpstr>
      <vt:lpstr>Contratos</vt:lpstr>
      <vt:lpstr>Ejemplo de un contrato</vt:lpstr>
      <vt:lpstr>Pragma</vt:lpstr>
      <vt:lpstr>Nombre del contrato</vt:lpstr>
      <vt:lpstr>Variables globales</vt:lpstr>
      <vt:lpstr>Constructor</vt:lpstr>
      <vt:lpstr>Tipos de datos (Value types)</vt:lpstr>
      <vt:lpstr>Boolean</vt:lpstr>
      <vt:lpstr>integer</vt:lpstr>
      <vt:lpstr>Strings </vt:lpstr>
      <vt:lpstr>address</vt:lpstr>
      <vt:lpstr>bytes</vt:lpstr>
      <vt:lpstr>bytes</vt:lpstr>
      <vt:lpstr>Ejercicio 1</vt:lpstr>
      <vt:lpstr>PowerPoint Presentation</vt:lpstr>
      <vt:lpstr>PowerPoint Presentation</vt:lpstr>
      <vt:lpstr>Ejercicio 1</vt:lpstr>
      <vt:lpstr>Variables y Funciones Globales</vt:lpstr>
      <vt:lpstr>Unidades</vt:lpstr>
      <vt:lpstr>Modificador Payable</vt:lpstr>
      <vt:lpstr>Ejercicio 2 - LastWill version 0.1</vt:lpstr>
      <vt:lpstr>Memory vs Storage</vt:lpstr>
      <vt:lpstr>Memory vs Storage - Default</vt:lpstr>
      <vt:lpstr>Tipos de datos complejos</vt:lpstr>
      <vt:lpstr>Tipos de datos complejos </vt:lpstr>
      <vt:lpstr>Tipos de datos complejos </vt:lpstr>
      <vt:lpstr>Tipos de datos complejos </vt:lpstr>
      <vt:lpstr>Probar en blockchain real</vt:lpstr>
      <vt:lpstr>Ejercicio 3 - manejo de mapping</vt:lpstr>
      <vt:lpstr>Publicar un contrato en la red</vt:lpstr>
      <vt:lpstr>PowerPoint Presentation</vt:lpstr>
      <vt:lpstr>PowerPoint Presentation</vt:lpstr>
      <vt:lpstr>PowerPoint Presentation</vt:lpstr>
      <vt:lpstr>Ejercicio 4 - MultiSig Wallet</vt:lpstr>
      <vt:lpstr>Modificadores</vt:lpstr>
      <vt:lpstr>Visibilidad en funciones</vt:lpstr>
      <vt:lpstr>Ejercicio 5 - Event Tickets</vt:lpstr>
      <vt:lpstr>Modificadores de funciones </vt:lpstr>
      <vt:lpstr>Funcion Fallback()</vt:lpstr>
      <vt:lpstr>Herencia</vt:lpstr>
      <vt:lpstr>Contratos Abstractos</vt:lpstr>
      <vt:lpstr>Interfaces</vt:lpstr>
      <vt:lpstr>Interfaz de ejemplo (ERC20)</vt:lpstr>
      <vt:lpstr>Eventos</vt:lpstr>
      <vt:lpstr>Funciones Globales</vt:lpstr>
      <vt:lpstr>Manejo de errores</vt:lpstr>
      <vt:lpstr>Require(&lt;condicion&gt;, &lt;mensajeError&gt;)</vt:lpstr>
      <vt:lpstr>assert(&lt;condicion&gt;)</vt:lpstr>
      <vt:lpstr>Ejercicio 6 - Event Tickets v2.0</vt:lpstr>
      <vt:lpstr>Documentacion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gus</dc:creator>
  <cp:lastModifiedBy>gus</cp:lastModifiedBy>
  <cp:revision>3</cp:revision>
  <dcterms:modified xsi:type="dcterms:W3CDTF">2018-10-12T01:33:41Z</dcterms:modified>
</cp:coreProperties>
</file>