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  <p:sldMasterId id="2147483660" r:id="rId2"/>
    <p:sldMasterId id="2147483696" r:id="rId3"/>
    <p:sldMasterId id="2147483662" r:id="rId4"/>
    <p:sldMasterId id="2147483698" r:id="rId5"/>
    <p:sldMasterId id="2147483684" r:id="rId6"/>
  </p:sldMasterIdLst>
  <p:notesMasterIdLst>
    <p:notesMasterId r:id="rId17"/>
  </p:notesMasterIdLst>
  <p:handoutMasterIdLst>
    <p:handoutMasterId r:id="rId18"/>
  </p:handoutMasterIdLst>
  <p:sldIdLst>
    <p:sldId id="280" r:id="rId7"/>
    <p:sldId id="281" r:id="rId8"/>
    <p:sldId id="288" r:id="rId9"/>
    <p:sldId id="289" r:id="rId10"/>
    <p:sldId id="290" r:id="rId11"/>
    <p:sldId id="291" r:id="rId12"/>
    <p:sldId id="292" r:id="rId13"/>
    <p:sldId id="293" r:id="rId14"/>
    <p:sldId id="286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lcutt, Alex" initials="CA" lastIdx="1" clrIdx="0">
    <p:extLst>
      <p:ext uri="{19B8F6BF-5375-455C-9EA6-DF929625EA0E}">
        <p15:presenceInfo xmlns:p15="http://schemas.microsoft.com/office/powerpoint/2012/main" userId="S::skgtawc@ucl.ac.uk::c553cb2c-d235-469c-a1c0-4370227862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C8FF"/>
    <a:srgbClr val="FA2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4"/>
    <p:restoredTop sz="86395"/>
  </p:normalViewPr>
  <p:slideViewPr>
    <p:cSldViewPr snapToGrid="0" snapToObjects="1">
      <p:cViewPr varScale="1">
        <p:scale>
          <a:sx n="71" d="100"/>
          <a:sy n="71" d="100"/>
        </p:scale>
        <p:origin x="168" y="1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2DCEDA-2B29-BA44-92B2-B93679885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0AB6-27D5-F242-B521-898DCDC3C7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73017-24B8-704F-B5FA-C64290B8A16C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151C4-52EE-EC4F-80D2-0DFB6E1D27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7DA76-0645-B94D-A7DD-79BBDB0ECE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837A6-A8E9-0F41-8B38-850653BF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0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6FFF9-BBC0-7E44-8E6E-15C0A3247215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A0520-7B70-B24C-A09A-FE3CB9A33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9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A0520-7B70-B24C-A09A-FE3CB9A33B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9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00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14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0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69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1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54024D-3724-0948-9C10-A4A2FE5DBB4C}"/>
              </a:ext>
            </a:extLst>
          </p:cNvPr>
          <p:cNvSpPr/>
          <p:nvPr userDrawn="1"/>
        </p:nvSpPr>
        <p:spPr>
          <a:xfrm>
            <a:off x="37421" y="37982"/>
            <a:ext cx="12105861" cy="5923722"/>
          </a:xfrm>
          <a:prstGeom prst="rect">
            <a:avLst/>
          </a:prstGeom>
          <a:solidFill>
            <a:srgbClr val="003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489010-2C13-2B4F-8FD8-074B06B37B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542785" y="6048408"/>
            <a:ext cx="3600497" cy="724535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798CDEE-9ECC-7E44-B041-8C9B7CE784D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5899674"/>
            <a:ext cx="3649216" cy="100890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AC9E56-644E-EF4D-BB98-D2D215FAB60A}"/>
              </a:ext>
            </a:extLst>
          </p:cNvPr>
          <p:cNvCxnSpPr>
            <a:cxnSpLocks/>
          </p:cNvCxnSpPr>
          <p:nvPr userDrawn="1"/>
        </p:nvCxnSpPr>
        <p:spPr>
          <a:xfrm>
            <a:off x="37421" y="5961704"/>
            <a:ext cx="1210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2A5AEE7-ED35-6643-B795-D6102D5F30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006" y="37982"/>
            <a:ext cx="4628276" cy="6372693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D7E0F3E-3E92-D52A-F091-970AD30ACF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10" t="6467" r="4766" b="8951"/>
          <a:stretch/>
        </p:blipFill>
        <p:spPr>
          <a:xfrm>
            <a:off x="3600498" y="6032753"/>
            <a:ext cx="2859937" cy="75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605B3A3-FD14-6D42-B6BD-6A09BA541D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6249429"/>
            <a:ext cx="2384145" cy="65914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65169E-EF4D-3B43-9564-5B1E83EE6133}"/>
              </a:ext>
            </a:extLst>
          </p:cNvPr>
          <p:cNvCxnSpPr>
            <a:cxnSpLocks/>
          </p:cNvCxnSpPr>
          <p:nvPr userDrawn="1"/>
        </p:nvCxnSpPr>
        <p:spPr>
          <a:xfrm>
            <a:off x="4575" y="901785"/>
            <a:ext cx="12204000" cy="0"/>
          </a:xfrm>
          <a:prstGeom prst="line">
            <a:avLst/>
          </a:prstGeom>
          <a:ln w="28575">
            <a:solidFill>
              <a:srgbClr val="0AC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4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F293D6-A87A-974E-8B45-31790ED396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8718" y="6249429"/>
            <a:ext cx="2384145" cy="65914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8700DF-DC98-B841-BFEE-210AEEF15D50}"/>
              </a:ext>
            </a:extLst>
          </p:cNvPr>
          <p:cNvCxnSpPr>
            <a:cxnSpLocks/>
          </p:cNvCxnSpPr>
          <p:nvPr userDrawn="1"/>
        </p:nvCxnSpPr>
        <p:spPr>
          <a:xfrm>
            <a:off x="4575" y="901785"/>
            <a:ext cx="12204000" cy="0"/>
          </a:xfrm>
          <a:prstGeom prst="line">
            <a:avLst/>
          </a:prstGeom>
          <a:ln w="28575">
            <a:solidFill>
              <a:srgbClr val="0AC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60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9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56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79E747-6BF7-C44D-AFA1-9DEE8E00E305}"/>
              </a:ext>
            </a:extLst>
          </p:cNvPr>
          <p:cNvSpPr/>
          <p:nvPr userDrawn="1"/>
        </p:nvSpPr>
        <p:spPr>
          <a:xfrm>
            <a:off x="37421" y="37982"/>
            <a:ext cx="12105861" cy="5923722"/>
          </a:xfrm>
          <a:prstGeom prst="rect">
            <a:avLst/>
          </a:prstGeom>
          <a:solidFill>
            <a:srgbClr val="003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9E345D6-8E61-BE48-929A-F768D91AEB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5899674"/>
            <a:ext cx="3649216" cy="100890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45274B-A076-7041-BBB5-B1267094A38F}"/>
              </a:ext>
            </a:extLst>
          </p:cNvPr>
          <p:cNvCxnSpPr>
            <a:cxnSpLocks/>
          </p:cNvCxnSpPr>
          <p:nvPr userDrawn="1"/>
        </p:nvCxnSpPr>
        <p:spPr>
          <a:xfrm>
            <a:off x="37421" y="5961704"/>
            <a:ext cx="1210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3DF9A52-D6A5-D24B-8117-4BA9CC0F02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006" y="37982"/>
            <a:ext cx="4628276" cy="637269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CB0103B-7FCB-D4A3-1F70-D9459659F8C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8542785" y="6048408"/>
            <a:ext cx="3600497" cy="724535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7A51C4FA-7A81-6187-5514-0E2960D2A1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10" t="6467" r="4766" b="8951"/>
          <a:stretch/>
        </p:blipFill>
        <p:spPr>
          <a:xfrm>
            <a:off x="3600498" y="6032753"/>
            <a:ext cx="2859937" cy="75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1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054C6-EF5C-C64C-A65C-050300CD4E00}"/>
              </a:ext>
            </a:extLst>
          </p:cNvPr>
          <p:cNvSpPr txBox="1"/>
          <p:nvPr/>
        </p:nvSpPr>
        <p:spPr>
          <a:xfrm>
            <a:off x="379342" y="511137"/>
            <a:ext cx="7653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Batch II</a:t>
            </a:r>
          </a:p>
        </p:txBody>
      </p:sp>
    </p:spTree>
    <p:extLst>
      <p:ext uri="{BB962C8B-B14F-4D97-AF65-F5344CB8AC3E}">
        <p14:creationId xmlns:p14="http://schemas.microsoft.com/office/powerpoint/2010/main" val="3736829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00BAA2-44AE-DC47-A209-48737A955ECE}"/>
              </a:ext>
            </a:extLst>
          </p:cNvPr>
          <p:cNvSpPr/>
          <p:nvPr/>
        </p:nvSpPr>
        <p:spPr>
          <a:xfrm>
            <a:off x="458856" y="2719720"/>
            <a:ext cx="1490870" cy="1647049"/>
          </a:xfrm>
          <a:prstGeom prst="roundRect">
            <a:avLst>
              <a:gd name="adj" fmla="val 333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59436E-6476-BE40-9B2A-E61ED1E26F89}"/>
              </a:ext>
            </a:extLst>
          </p:cNvPr>
          <p:cNvSpPr/>
          <p:nvPr/>
        </p:nvSpPr>
        <p:spPr>
          <a:xfrm>
            <a:off x="2049118" y="2719719"/>
            <a:ext cx="1490870" cy="1647049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3B81023-CD41-3A43-858C-A89B273907DD}"/>
              </a:ext>
            </a:extLst>
          </p:cNvPr>
          <p:cNvSpPr/>
          <p:nvPr/>
        </p:nvSpPr>
        <p:spPr>
          <a:xfrm>
            <a:off x="3639380" y="2719719"/>
            <a:ext cx="1490870" cy="1647049"/>
          </a:xfrm>
          <a:prstGeom prst="roundRect">
            <a:avLst>
              <a:gd name="adj" fmla="val 2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96D7AB8-700B-724F-9D1E-25E73F60A462}"/>
              </a:ext>
            </a:extLst>
          </p:cNvPr>
          <p:cNvSpPr/>
          <p:nvPr/>
        </p:nvSpPr>
        <p:spPr>
          <a:xfrm>
            <a:off x="5229642" y="2719718"/>
            <a:ext cx="1490870" cy="1647049"/>
          </a:xfrm>
          <a:prstGeom prst="roundRect">
            <a:avLst>
              <a:gd name="adj" fmla="val 26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6AE66DA7-032A-534D-8D58-910F4A12B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373" y="2719716"/>
            <a:ext cx="1107835" cy="1107835"/>
          </a:xfrm>
          <a:prstGeom prst="rect">
            <a:avLst/>
          </a:prstGeom>
        </p:spPr>
      </p:pic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C6A82A81-701D-6D42-81FB-79B1B2B0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9211" y="2719716"/>
            <a:ext cx="1107835" cy="1107835"/>
          </a:xfrm>
          <a:prstGeom prst="rect">
            <a:avLst/>
          </a:prstGeom>
        </p:spPr>
      </p:pic>
      <p:pic>
        <p:nvPicPr>
          <p:cNvPr id="11" name="Graphic 10" descr="User">
            <a:extLst>
              <a:ext uri="{FF2B5EF4-FFF2-40B4-BE49-F238E27FC236}">
                <a16:creationId xmlns:a16="http://schemas.microsoft.com/office/drawing/2014/main" id="{E8484E5B-077E-D647-BE5D-2B5B6D2E2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8049" y="2719716"/>
            <a:ext cx="1107835" cy="1107835"/>
          </a:xfrm>
          <a:prstGeom prst="rect">
            <a:avLst/>
          </a:prstGeom>
        </p:spPr>
      </p:pic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5207666D-E1DA-2E48-8F3B-8E0B59241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6888" y="2719716"/>
            <a:ext cx="1107835" cy="11078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CB3650-413E-E144-91EE-BA7CB76B6962}"/>
              </a:ext>
            </a:extLst>
          </p:cNvPr>
          <p:cNvSpPr txBox="1"/>
          <p:nvPr/>
        </p:nvSpPr>
        <p:spPr>
          <a:xfrm>
            <a:off x="568194" y="3733280"/>
            <a:ext cx="127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 / Role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84178-0D31-0948-8560-2A6F6AB55D69}"/>
              </a:ext>
            </a:extLst>
          </p:cNvPr>
          <p:cNvSpPr txBox="1"/>
          <p:nvPr/>
        </p:nvSpPr>
        <p:spPr>
          <a:xfrm>
            <a:off x="2157032" y="3733279"/>
            <a:ext cx="127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 / Role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5179A0-1BDE-CA49-BDEE-0B5C016A905E}"/>
              </a:ext>
            </a:extLst>
          </p:cNvPr>
          <p:cNvSpPr txBox="1"/>
          <p:nvPr/>
        </p:nvSpPr>
        <p:spPr>
          <a:xfrm>
            <a:off x="3745870" y="3733278"/>
            <a:ext cx="127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 / Role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75C17E-2654-8E41-95C6-CF0490FD7852}"/>
              </a:ext>
            </a:extLst>
          </p:cNvPr>
          <p:cNvSpPr txBox="1"/>
          <p:nvPr/>
        </p:nvSpPr>
        <p:spPr>
          <a:xfrm>
            <a:off x="5334709" y="3733277"/>
            <a:ext cx="127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200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 / Role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0BD11F-CBB5-5444-8F0F-79B6F02F4DE7}"/>
              </a:ext>
            </a:extLst>
          </p:cNvPr>
          <p:cNvSpPr txBox="1"/>
          <p:nvPr/>
        </p:nvSpPr>
        <p:spPr>
          <a:xfrm>
            <a:off x="520743" y="4663070"/>
            <a:ext cx="24749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Collaborator institution</a:t>
            </a:r>
            <a:b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(Position / Role)</a:t>
            </a:r>
            <a:b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(Position / Role)</a:t>
            </a:r>
            <a:b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(Position / Role)</a:t>
            </a:r>
            <a:endParaRPr lang="en-GB" sz="1600" dirty="0">
              <a:solidFill>
                <a:srgbClr val="0AC8FF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8E7F96-F8F3-1D41-9460-7DB54E3D1548}"/>
              </a:ext>
            </a:extLst>
          </p:cNvPr>
          <p:cNvSpPr txBox="1"/>
          <p:nvPr/>
        </p:nvSpPr>
        <p:spPr>
          <a:xfrm>
            <a:off x="4381965" y="4663071"/>
            <a:ext cx="24749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Collaborator project</a:t>
            </a:r>
            <a:b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(Institution)</a:t>
            </a:r>
            <a:b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(Institution</a:t>
            </a:r>
            <a:b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(Institution</a:t>
            </a:r>
            <a:endParaRPr lang="en-GB" sz="1600" dirty="0">
              <a:solidFill>
                <a:srgbClr val="0AC8FF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433B6-5CD2-4C84-A07D-79DEE6E60C50}"/>
              </a:ext>
            </a:extLst>
          </p:cNvPr>
          <p:cNvSpPr txBox="1"/>
          <p:nvPr/>
        </p:nvSpPr>
        <p:spPr>
          <a:xfrm>
            <a:off x="458856" y="348955"/>
            <a:ext cx="6720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Thank you for listening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789B1B-C870-03E2-9EE4-E9CB8FC29D83}"/>
              </a:ext>
            </a:extLst>
          </p:cNvPr>
          <p:cNvSpPr txBox="1"/>
          <p:nvPr/>
        </p:nvSpPr>
        <p:spPr>
          <a:xfrm>
            <a:off x="458856" y="1210044"/>
            <a:ext cx="6497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20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</a:t>
            </a:r>
            <a:br>
              <a:rPr lang="en-GB" sz="20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2000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Contact email or Slack details</a:t>
            </a:r>
            <a:endParaRPr lang="en-GB" sz="2400" dirty="0">
              <a:solidFill>
                <a:srgbClr val="0AC8FF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2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038D3-868A-4044-B2D3-B316C1E3BFA7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A1: All thresholds (with edges)</a:t>
            </a:r>
            <a:endParaRPr lang="en-US" sz="28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" name="Picture 2" descr="A graph of data on a white background&#10;&#10;Description automatically generated">
            <a:extLst>
              <a:ext uri="{FF2B5EF4-FFF2-40B4-BE49-F238E27FC236}">
                <a16:creationId xmlns:a16="http://schemas.microsoft.com/office/drawing/2014/main" id="{F1900F09-E12B-F851-AD79-7031F77B3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2" y="1564572"/>
            <a:ext cx="6638400" cy="4149001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95CB78-E789-6B59-5301-469323210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997" y="1144427"/>
            <a:ext cx="2580112" cy="30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7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C39F7-820D-0499-0D74-91F006F67A8B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A2: All thresholds and CVs</a:t>
            </a:r>
            <a:endParaRPr lang="en-US" sz="28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" name="Picture 2" descr="A graph of data in blue and white&#10;&#10;Description automatically generated with medium confidence">
            <a:extLst>
              <a:ext uri="{FF2B5EF4-FFF2-40B4-BE49-F238E27FC236}">
                <a16:creationId xmlns:a16="http://schemas.microsoft.com/office/drawing/2014/main" id="{B285945B-590D-3E1E-E2E0-E58E9171A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66" y="1552697"/>
            <a:ext cx="6638400" cy="4149001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47F348-4AB6-15A8-744A-59E32D477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285" y="1156302"/>
            <a:ext cx="2449183" cy="2946984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F88445-0793-3875-BBF1-B0D0E60D5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7971" y="3678394"/>
            <a:ext cx="2431014" cy="294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8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0F7269-C458-848D-81D2-9EEBC5679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1072302"/>
            <a:ext cx="6731000" cy="5656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B2137C-6400-534D-9BDA-9D5F70E8AB2C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A1: Testing out the assay</a:t>
            </a:r>
            <a:endParaRPr lang="en-US" sz="28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2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2EFD03-6D60-AD4C-A981-E04EC5704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060" y="295415"/>
            <a:ext cx="7458009" cy="62671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ABD5ED-E7EA-8114-4255-EB17405B224A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A1: Bari</a:t>
            </a:r>
            <a:endParaRPr lang="en-US" sz="28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30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FA70C7-D7E5-0265-B5B2-E5D40B9597DF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A1: </a:t>
            </a:r>
            <a:r>
              <a:rPr lang="en-GB" sz="2800" dirty="0" err="1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Tacro</a:t>
            </a:r>
            <a:endParaRPr lang="en-US" sz="28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4FED3-B7F3-E84C-A3C2-5544015D9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3319"/>
            <a:ext cx="7772400" cy="653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2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8D001A-A837-3A5B-BD22-1F3E965619D7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A1: </a:t>
            </a:r>
            <a:r>
              <a:rPr lang="en-GB" sz="2800" dirty="0" err="1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Seli</a:t>
            </a:r>
            <a:endParaRPr lang="en-US" sz="28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ACC9A8-1F25-0779-15AC-D1DED546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3319"/>
            <a:ext cx="7772400" cy="653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0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305578-22E5-237B-D86C-4B771C22D737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A1: </a:t>
            </a:r>
            <a:r>
              <a:rPr lang="en-GB" sz="2800" dirty="0" err="1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Evero</a:t>
            </a:r>
            <a:endParaRPr lang="en-US" sz="28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70E802-1DAC-10D3-2F91-83D7348C6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3319"/>
            <a:ext cx="7772400" cy="653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6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038D3-868A-4044-B2D3-B316C1E3BFA7}"/>
              </a:ext>
            </a:extLst>
          </p:cNvPr>
          <p:cNvSpPr txBox="1"/>
          <p:nvPr/>
        </p:nvSpPr>
        <p:spPr>
          <a:xfrm>
            <a:off x="365812" y="232622"/>
            <a:ext cx="99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Main header</a:t>
            </a:r>
            <a:r>
              <a:rPr lang="en-US" sz="28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/ Question / Conclusion (Arial – 28 – navy)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72E75-8DC4-0041-914A-8502703510DD}"/>
              </a:ext>
            </a:extLst>
          </p:cNvPr>
          <p:cNvSpPr txBox="1"/>
          <p:nvPr/>
        </p:nvSpPr>
        <p:spPr>
          <a:xfrm>
            <a:off x="365813" y="3561202"/>
            <a:ext cx="45917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AC8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Bullet points are </a:t>
            </a:r>
            <a:r>
              <a:rPr lang="en-GB" sz="1600" dirty="0">
                <a:solidFill>
                  <a:schemeClr val="accent4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‘sky blue’ </a:t>
            </a: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and this can be customised under </a:t>
            </a:r>
            <a:r>
              <a:rPr lang="en-GB" sz="1600" i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‘Bullet points and numbering’</a:t>
            </a:r>
          </a:p>
          <a:p>
            <a:pPr>
              <a:buClr>
                <a:srgbClr val="0AC8FF"/>
              </a:buClr>
              <a:buSzPct val="100000"/>
            </a:pP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 </a:t>
            </a:r>
          </a:p>
          <a:p>
            <a:pPr marL="285750" indent="-285750">
              <a:buClr>
                <a:srgbClr val="0AC8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Sample bullet point 2 (Arial– 16 – navy)</a:t>
            </a:r>
          </a:p>
          <a:p>
            <a:pPr>
              <a:buClr>
                <a:srgbClr val="0AC8FF"/>
              </a:buClr>
              <a:buSzPct val="100000"/>
            </a:pPr>
            <a:endParaRPr lang="en-GB" sz="16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Clr>
                <a:srgbClr val="0AC8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Sample bullet point 1 (Arial</a:t>
            </a:r>
            <a:r>
              <a:rPr lang="en-GB" sz="1600" b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– 16 – navy)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2B25D-FAF5-364B-974C-829EEAB5577F}"/>
              </a:ext>
            </a:extLst>
          </p:cNvPr>
          <p:cNvSpPr txBox="1"/>
          <p:nvPr/>
        </p:nvSpPr>
        <p:spPr>
          <a:xfrm>
            <a:off x="365812" y="1417520"/>
            <a:ext cx="4591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Short example sentences which can be highlighted in </a:t>
            </a:r>
            <a:r>
              <a:rPr lang="en-GB" b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bold</a:t>
            </a:r>
            <a: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or highlight </a:t>
            </a:r>
            <a:r>
              <a:rPr lang="en-GB" b="1" dirty="0">
                <a:solidFill>
                  <a:schemeClr val="accent2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colours</a:t>
            </a:r>
            <a: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b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(Arial</a:t>
            </a:r>
            <a:r>
              <a:rPr lang="en-GB" b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– 18 – navy)</a:t>
            </a:r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D977D7DE-D47D-E64E-B2C8-16B189790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848" y="1343043"/>
            <a:ext cx="6257871" cy="41719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7ACE9D-EA40-E04E-8BF3-0F83A7AD2021}"/>
              </a:ext>
            </a:extLst>
          </p:cNvPr>
          <p:cNvSpPr txBox="1"/>
          <p:nvPr/>
        </p:nvSpPr>
        <p:spPr>
          <a:xfrm>
            <a:off x="365811" y="3059668"/>
            <a:ext cx="542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Sample bullet point title (Arial – 18 – navy) </a:t>
            </a:r>
          </a:p>
        </p:txBody>
      </p:sp>
    </p:spTree>
    <p:extLst>
      <p:ext uri="{BB962C8B-B14F-4D97-AF65-F5344CB8AC3E}">
        <p14:creationId xmlns:p14="http://schemas.microsoft.com/office/powerpoint/2010/main" val="21934062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rmal text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ack - Normal text/image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ite_Blank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Black_Blank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End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193</Words>
  <Application>Microsoft Macintosh PowerPoint</Application>
  <PresentationFormat>Widescreen</PresentationFormat>
  <Paragraphs>25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Helvetica Neue</vt:lpstr>
      <vt:lpstr>Title slide</vt:lpstr>
      <vt:lpstr>Normal text slide</vt:lpstr>
      <vt:lpstr>Black - Normal text/image slide</vt:lpstr>
      <vt:lpstr>White_Blank slide</vt:lpstr>
      <vt:lpstr>Black_Blank slide</vt:lpstr>
      <vt:lpstr>End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Collcutt, Alex</dc:creator>
  <cp:lastModifiedBy>Chiara Zaffaroni</cp:lastModifiedBy>
  <cp:revision>97</cp:revision>
  <dcterms:created xsi:type="dcterms:W3CDTF">2020-07-22T15:04:25Z</dcterms:created>
  <dcterms:modified xsi:type="dcterms:W3CDTF">2024-04-26T09:02:44Z</dcterms:modified>
</cp:coreProperties>
</file>