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660" r:id="rId2"/>
    <p:sldMasterId id="2147483696" r:id="rId3"/>
    <p:sldMasterId id="2147483662" r:id="rId4"/>
    <p:sldMasterId id="2147483698" r:id="rId5"/>
    <p:sldMasterId id="2147483684" r:id="rId6"/>
  </p:sldMasterIdLst>
  <p:notesMasterIdLst>
    <p:notesMasterId r:id="rId17"/>
  </p:notesMasterIdLst>
  <p:handoutMasterIdLst>
    <p:handoutMasterId r:id="rId18"/>
  </p:handoutMasterIdLst>
  <p:sldIdLst>
    <p:sldId id="280" r:id="rId7"/>
    <p:sldId id="281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lcutt, Alex" initials="CA" lastIdx="1" clrIdx="0">
    <p:extLst>
      <p:ext uri="{19B8F6BF-5375-455C-9EA6-DF929625EA0E}">
        <p15:presenceInfo xmlns:p15="http://schemas.microsoft.com/office/powerpoint/2012/main" userId="S::skgtawc@ucl.ac.uk::c553cb2c-d235-469c-a1c0-4370227862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6E"/>
    <a:srgbClr val="0AC8FF"/>
    <a:srgbClr val="FA2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4"/>
    <p:restoredTop sz="92870"/>
  </p:normalViewPr>
  <p:slideViewPr>
    <p:cSldViewPr snapToGrid="0" snapToObjects="1">
      <p:cViewPr varScale="1">
        <p:scale>
          <a:sx n="89" d="100"/>
          <a:sy n="89" d="100"/>
        </p:scale>
        <p:origin x="984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2DCEDA-2B29-BA44-92B2-B93679885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0AB6-27D5-F242-B521-898DCDC3C7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73017-24B8-704F-B5FA-C64290B8A16C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151C4-52EE-EC4F-80D2-0DFB6E1D27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7DA76-0645-B94D-A7DD-79BBDB0ECE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837A6-A8E9-0F41-8B38-850653BF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0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6FFF9-BBC0-7E44-8E6E-15C0A324721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A0520-7B70-B24C-A09A-FE3CB9A3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A0520-7B70-B24C-A09A-FE3CB9A33B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3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Graph includes all conditions. CV only max signal (</a:t>
            </a:r>
            <a:r>
              <a:rPr lang="en-GB" dirty="0" err="1"/>
              <a:t>dmso</a:t>
            </a:r>
            <a:r>
              <a:rPr lang="en-GB" dirty="0"/>
              <a:t>/LPS)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A0520-7B70-B24C-A09A-FE3CB9A33B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74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colour blind friendly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A0520-7B70-B24C-A09A-FE3CB9A33B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85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Perform 1 way </a:t>
            </a:r>
            <a:r>
              <a:rPr lang="en-GB" dirty="0" err="1"/>
              <a:t>anova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A0520-7B70-B24C-A09A-FE3CB9A33B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78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Perform 1 way </a:t>
            </a:r>
            <a:r>
              <a:rPr lang="en-GB" dirty="0" err="1"/>
              <a:t>anova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A0520-7B70-B24C-A09A-FE3CB9A33B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8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Perform 1 way </a:t>
            </a:r>
            <a:r>
              <a:rPr lang="en-GB" dirty="0" err="1"/>
              <a:t>anova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A0520-7B70-B24C-A09A-FE3CB9A33B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46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Perform 1 way </a:t>
            </a:r>
            <a:r>
              <a:rPr lang="en-GB" dirty="0" err="1"/>
              <a:t>anova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A0520-7B70-B24C-A09A-FE3CB9A33B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9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00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14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69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1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54024D-3724-0948-9C10-A4A2FE5DBB4C}"/>
              </a:ext>
            </a:extLst>
          </p:cNvPr>
          <p:cNvSpPr/>
          <p:nvPr userDrawn="1"/>
        </p:nvSpPr>
        <p:spPr>
          <a:xfrm>
            <a:off x="37421" y="37982"/>
            <a:ext cx="12105861" cy="5923722"/>
          </a:xfrm>
          <a:prstGeom prst="rect">
            <a:avLst/>
          </a:prstGeom>
          <a:solidFill>
            <a:srgbClr val="003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489010-2C13-2B4F-8FD8-074B06B37B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542785" y="6048408"/>
            <a:ext cx="3600497" cy="724535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798CDEE-9ECC-7E44-B041-8C9B7CE784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5899674"/>
            <a:ext cx="3649216" cy="100890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C9E56-644E-EF4D-BB98-D2D215FAB60A}"/>
              </a:ext>
            </a:extLst>
          </p:cNvPr>
          <p:cNvCxnSpPr>
            <a:cxnSpLocks/>
          </p:cNvCxnSpPr>
          <p:nvPr userDrawn="1"/>
        </p:nvCxnSpPr>
        <p:spPr>
          <a:xfrm>
            <a:off x="37421" y="5961704"/>
            <a:ext cx="1210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2A5AEE7-ED35-6643-B795-D6102D5F30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006" y="37982"/>
            <a:ext cx="4628276" cy="6372693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D7E0F3E-3E92-D52A-F091-970AD30ACF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10" t="6467" r="4766" b="8951"/>
          <a:stretch/>
        </p:blipFill>
        <p:spPr>
          <a:xfrm>
            <a:off x="3600498" y="6032753"/>
            <a:ext cx="2859937" cy="7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605B3A3-FD14-6D42-B6BD-6A09BA541D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6249429"/>
            <a:ext cx="2384145" cy="65914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65169E-EF4D-3B43-9564-5B1E83EE6133}"/>
              </a:ext>
            </a:extLst>
          </p:cNvPr>
          <p:cNvCxnSpPr>
            <a:cxnSpLocks/>
          </p:cNvCxnSpPr>
          <p:nvPr userDrawn="1"/>
        </p:nvCxnSpPr>
        <p:spPr>
          <a:xfrm>
            <a:off x="4575" y="901785"/>
            <a:ext cx="12204000" cy="0"/>
          </a:xfrm>
          <a:prstGeom prst="line">
            <a:avLst/>
          </a:prstGeom>
          <a:ln w="28575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F293D6-A87A-974E-8B45-31790ED396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718" y="6249429"/>
            <a:ext cx="2384145" cy="65914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8700DF-DC98-B841-BFEE-210AEEF15D50}"/>
              </a:ext>
            </a:extLst>
          </p:cNvPr>
          <p:cNvCxnSpPr>
            <a:cxnSpLocks/>
          </p:cNvCxnSpPr>
          <p:nvPr userDrawn="1"/>
        </p:nvCxnSpPr>
        <p:spPr>
          <a:xfrm>
            <a:off x="4575" y="901785"/>
            <a:ext cx="12204000" cy="0"/>
          </a:xfrm>
          <a:prstGeom prst="line">
            <a:avLst/>
          </a:prstGeom>
          <a:ln w="28575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0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9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56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79E747-6BF7-C44D-AFA1-9DEE8E00E305}"/>
              </a:ext>
            </a:extLst>
          </p:cNvPr>
          <p:cNvSpPr/>
          <p:nvPr userDrawn="1"/>
        </p:nvSpPr>
        <p:spPr>
          <a:xfrm>
            <a:off x="37421" y="37982"/>
            <a:ext cx="12105861" cy="5923722"/>
          </a:xfrm>
          <a:prstGeom prst="rect">
            <a:avLst/>
          </a:prstGeom>
          <a:solidFill>
            <a:srgbClr val="003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9E345D6-8E61-BE48-929A-F768D91AEB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5899674"/>
            <a:ext cx="3649216" cy="10089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45274B-A076-7041-BBB5-B1267094A38F}"/>
              </a:ext>
            </a:extLst>
          </p:cNvPr>
          <p:cNvCxnSpPr>
            <a:cxnSpLocks/>
          </p:cNvCxnSpPr>
          <p:nvPr userDrawn="1"/>
        </p:nvCxnSpPr>
        <p:spPr>
          <a:xfrm>
            <a:off x="37421" y="5961704"/>
            <a:ext cx="1210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3DF9A52-D6A5-D24B-8117-4BA9CC0F02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006" y="37982"/>
            <a:ext cx="4628276" cy="637269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B0103B-7FCB-D4A3-1F70-D9459659F8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542785" y="6048408"/>
            <a:ext cx="3600497" cy="724535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7A51C4FA-7A81-6187-5514-0E2960D2A1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10" t="6467" r="4766" b="8951"/>
          <a:stretch/>
        </p:blipFill>
        <p:spPr>
          <a:xfrm>
            <a:off x="3600498" y="6032753"/>
            <a:ext cx="2859937" cy="7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1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054C6-EF5C-C64C-A65C-050300CD4E00}"/>
              </a:ext>
            </a:extLst>
          </p:cNvPr>
          <p:cNvSpPr txBox="1"/>
          <p:nvPr/>
        </p:nvSpPr>
        <p:spPr>
          <a:xfrm>
            <a:off x="379342" y="511137"/>
            <a:ext cx="7653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Batch KK</a:t>
            </a:r>
          </a:p>
        </p:txBody>
      </p:sp>
    </p:spTree>
    <p:extLst>
      <p:ext uri="{BB962C8B-B14F-4D97-AF65-F5344CB8AC3E}">
        <p14:creationId xmlns:p14="http://schemas.microsoft.com/office/powerpoint/2010/main" val="373682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00BAA2-44AE-DC47-A209-48737A955ECE}"/>
              </a:ext>
            </a:extLst>
          </p:cNvPr>
          <p:cNvSpPr/>
          <p:nvPr/>
        </p:nvSpPr>
        <p:spPr>
          <a:xfrm>
            <a:off x="458856" y="2719720"/>
            <a:ext cx="1490870" cy="1647049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59436E-6476-BE40-9B2A-E61ED1E26F89}"/>
              </a:ext>
            </a:extLst>
          </p:cNvPr>
          <p:cNvSpPr/>
          <p:nvPr/>
        </p:nvSpPr>
        <p:spPr>
          <a:xfrm>
            <a:off x="2049118" y="2719719"/>
            <a:ext cx="1490870" cy="1647049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3B81023-CD41-3A43-858C-A89B273907DD}"/>
              </a:ext>
            </a:extLst>
          </p:cNvPr>
          <p:cNvSpPr/>
          <p:nvPr/>
        </p:nvSpPr>
        <p:spPr>
          <a:xfrm>
            <a:off x="3639380" y="2719719"/>
            <a:ext cx="1490870" cy="1647049"/>
          </a:xfrm>
          <a:prstGeom prst="roundRect">
            <a:avLst>
              <a:gd name="adj" fmla="val 2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6D7AB8-700B-724F-9D1E-25E73F60A462}"/>
              </a:ext>
            </a:extLst>
          </p:cNvPr>
          <p:cNvSpPr/>
          <p:nvPr/>
        </p:nvSpPr>
        <p:spPr>
          <a:xfrm>
            <a:off x="5229642" y="2719718"/>
            <a:ext cx="1490870" cy="1647049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6AE66DA7-032A-534D-8D58-910F4A12B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73" y="2719716"/>
            <a:ext cx="1107835" cy="1107835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C6A82A81-701D-6D42-81FB-79B1B2B0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9211" y="2719716"/>
            <a:ext cx="1107835" cy="1107835"/>
          </a:xfrm>
          <a:prstGeom prst="rect">
            <a:avLst/>
          </a:prstGeom>
        </p:spPr>
      </p:pic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E8484E5B-077E-D647-BE5D-2B5B6D2E2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8049" y="2719716"/>
            <a:ext cx="1107835" cy="1107835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5207666D-E1DA-2E48-8F3B-8E0B59241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6888" y="2719716"/>
            <a:ext cx="1107835" cy="11078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CB3650-413E-E144-91EE-BA7CB76B6962}"/>
              </a:ext>
            </a:extLst>
          </p:cNvPr>
          <p:cNvSpPr txBox="1"/>
          <p:nvPr/>
        </p:nvSpPr>
        <p:spPr>
          <a:xfrm>
            <a:off x="568194" y="3733280"/>
            <a:ext cx="127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84178-0D31-0948-8560-2A6F6AB55D69}"/>
              </a:ext>
            </a:extLst>
          </p:cNvPr>
          <p:cNvSpPr txBox="1"/>
          <p:nvPr/>
        </p:nvSpPr>
        <p:spPr>
          <a:xfrm>
            <a:off x="2157032" y="3733279"/>
            <a:ext cx="127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179A0-1BDE-CA49-BDEE-0B5C016A905E}"/>
              </a:ext>
            </a:extLst>
          </p:cNvPr>
          <p:cNvSpPr txBox="1"/>
          <p:nvPr/>
        </p:nvSpPr>
        <p:spPr>
          <a:xfrm>
            <a:off x="3745870" y="3733278"/>
            <a:ext cx="127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75C17E-2654-8E41-95C6-CF0490FD7852}"/>
              </a:ext>
            </a:extLst>
          </p:cNvPr>
          <p:cNvSpPr txBox="1"/>
          <p:nvPr/>
        </p:nvSpPr>
        <p:spPr>
          <a:xfrm>
            <a:off x="5334709" y="3733277"/>
            <a:ext cx="127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0BD11F-CBB5-5444-8F0F-79B6F02F4DE7}"/>
              </a:ext>
            </a:extLst>
          </p:cNvPr>
          <p:cNvSpPr txBox="1"/>
          <p:nvPr/>
        </p:nvSpPr>
        <p:spPr>
          <a:xfrm>
            <a:off x="520743" y="4663070"/>
            <a:ext cx="24749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Collaborator institution</a:t>
            </a:r>
            <a:b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(Position / Role)</a:t>
            </a:r>
            <a:b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(Position / Role)</a:t>
            </a:r>
            <a:b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(Position / Role)</a:t>
            </a:r>
            <a:endParaRPr lang="en-GB" sz="1600" dirty="0">
              <a:solidFill>
                <a:srgbClr val="0AC8FF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E7F96-F8F3-1D41-9460-7DB54E3D1548}"/>
              </a:ext>
            </a:extLst>
          </p:cNvPr>
          <p:cNvSpPr txBox="1"/>
          <p:nvPr/>
        </p:nvSpPr>
        <p:spPr>
          <a:xfrm>
            <a:off x="4381965" y="4663071"/>
            <a:ext cx="24749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Collaborator project</a:t>
            </a:r>
            <a:b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(Institution)</a:t>
            </a:r>
            <a:b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(Institution</a:t>
            </a:r>
            <a:b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(Institution</a:t>
            </a:r>
            <a:endParaRPr lang="en-GB" sz="1600" dirty="0">
              <a:solidFill>
                <a:srgbClr val="0AC8FF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433B6-5CD2-4C84-A07D-79DEE6E60C50}"/>
              </a:ext>
            </a:extLst>
          </p:cNvPr>
          <p:cNvSpPr txBox="1"/>
          <p:nvPr/>
        </p:nvSpPr>
        <p:spPr>
          <a:xfrm>
            <a:off x="458856" y="348955"/>
            <a:ext cx="6720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Thank you for listening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789B1B-C870-03E2-9EE4-E9CB8FC29D83}"/>
              </a:ext>
            </a:extLst>
          </p:cNvPr>
          <p:cNvSpPr txBox="1"/>
          <p:nvPr/>
        </p:nvSpPr>
        <p:spPr>
          <a:xfrm>
            <a:off x="458856" y="1210044"/>
            <a:ext cx="6497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20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</a:t>
            </a:r>
            <a:br>
              <a:rPr lang="en-GB" sz="20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20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Contact email or Slack details</a:t>
            </a:r>
            <a:endParaRPr lang="en-GB" sz="2400" dirty="0">
              <a:solidFill>
                <a:srgbClr val="0AC8FF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2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038D3-868A-4044-B2D3-B316C1E3BFA7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</a:t>
            </a:r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: All thresholds </a:t>
            </a:r>
            <a:r>
              <a:rPr lang="en-GB" sz="280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in Defined </a:t>
            </a:r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Media </a:t>
            </a:r>
            <a:r>
              <a:rPr lang="en-GB" sz="2800" i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(with edges) </a:t>
            </a:r>
            <a:endParaRPr lang="en-US" sz="2800" i="1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CD1B3A-4399-281D-90AC-51C4FEDC20ED}"/>
              </a:ext>
            </a:extLst>
          </p:cNvPr>
          <p:cNvSpPr txBox="1"/>
          <p:nvPr/>
        </p:nvSpPr>
        <p:spPr>
          <a:xfrm>
            <a:off x="521349" y="1186051"/>
            <a:ext cx="6863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326E"/>
                </a:solidFill>
              </a:rPr>
              <a:t>Microglia inflammatory activity = </a:t>
            </a:r>
            <a:r>
              <a:rPr lang="en-GB" sz="1500" b="1" dirty="0">
                <a:solidFill>
                  <a:srgbClr val="00326E"/>
                </a:solidFill>
              </a:rPr>
              <a:t>area</a:t>
            </a:r>
            <a:r>
              <a:rPr lang="en-GB" sz="1500" dirty="0">
                <a:solidFill>
                  <a:srgbClr val="00326E"/>
                </a:solidFill>
              </a:rPr>
              <a:t> of fluorescence intensity per nuclei count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E37A04-77D3-7C16-2A7D-2BDFCCDD4703}"/>
              </a:ext>
            </a:extLst>
          </p:cNvPr>
          <p:cNvSpPr txBox="1"/>
          <p:nvPr/>
        </p:nvSpPr>
        <p:spPr>
          <a:xfrm>
            <a:off x="8576026" y="1201439"/>
            <a:ext cx="2339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rgbClr val="00326E"/>
                </a:solidFill>
              </a:rPr>
              <a:t>(CV based on max. signal)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E8F3C4-93B0-AC6A-ECE0-D8FCFBCAE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08" y="1657356"/>
            <a:ext cx="6387581" cy="4633585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C3B2A-729E-E07B-F565-7AA874FF5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863" y="1657355"/>
            <a:ext cx="3897848" cy="463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7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368F6-673C-0E38-014E-84D288554A5C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</a:t>
            </a:r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: Control Data </a:t>
            </a:r>
            <a:r>
              <a:rPr lang="en-GB" sz="2800" i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(with edges)</a:t>
            </a:r>
            <a:endParaRPr lang="en-US" sz="2800" i="1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413506-71BA-DDE3-44A5-FE1E3D397215}"/>
              </a:ext>
            </a:extLst>
          </p:cNvPr>
          <p:cNvGrpSpPr/>
          <p:nvPr/>
        </p:nvGrpSpPr>
        <p:grpSpPr>
          <a:xfrm>
            <a:off x="8760223" y="2435937"/>
            <a:ext cx="3125164" cy="613123"/>
            <a:chOff x="4910906" y="2336065"/>
            <a:chExt cx="3914579" cy="5933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979B03-A59C-2633-0E93-F83BB56DAE6E}"/>
                    </a:ext>
                  </a:extLst>
                </p:cNvPr>
                <p:cNvSpPr txBox="1"/>
                <p:nvPr/>
              </p:nvSpPr>
              <p:spPr>
                <a:xfrm>
                  <a:off x="4910906" y="2336065"/>
                  <a:ext cx="1650350" cy="4604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solidFill>
                              <a:srgbClr val="00326E"/>
                            </a:solidFill>
                            <a:latin typeface="Cambria Math" panose="02040503050406030204" pitchFamily="18" charset="0"/>
                          </a:rPr>
                          <m:t>1 − </m:t>
                        </m:r>
                        <m:f>
                          <m:fPr>
                            <m:ctrlPr>
                              <a:rPr lang="en-GB" sz="1400" b="0" i="1" smtClean="0">
                                <a:solidFill>
                                  <a:srgbClr val="0032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400" b="0" i="1" smtClean="0">
                                <a:solidFill>
                                  <a:srgbClr val="00326E"/>
                                </a:solidFill>
                                <a:latin typeface="Cambria Math" panose="02040503050406030204" pitchFamily="18" charset="0"/>
                              </a:rPr>
                              <m:t>3(</m:t>
                            </m:r>
                            <m:sSub>
                              <m:sSubPr>
                                <m:ctrlPr>
                                  <a:rPr lang="en-GB" sz="1400" b="0" i="1" smtClean="0">
                                    <a:solidFill>
                                      <a:srgbClr val="00326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0" i="1" smtClean="0">
                                    <a:solidFill>
                                      <a:srgbClr val="00326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GB" sz="1400" b="0" i="1" smtClean="0">
                                    <a:solidFill>
                                      <a:srgbClr val="00326E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GB" sz="1400" b="0" i="1" smtClean="0">
                                <a:solidFill>
                                  <a:srgbClr val="00326E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GB" sz="1400" b="0" i="1" smtClean="0">
                                    <a:solidFill>
                                      <a:srgbClr val="00326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solidFill>
                                      <a:srgbClr val="00326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GB" sz="1400" b="0" i="1" smtClean="0">
                                    <a:solidFill>
                                      <a:srgbClr val="00326E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GB" sz="1400" b="0" i="1" smtClean="0">
                                <a:solidFill>
                                  <a:srgbClr val="00326E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400" b="0" i="1" smtClean="0">
                                <a:solidFill>
                                  <a:srgbClr val="00326E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GB" sz="1400" b="0" i="1" smtClean="0">
                                    <a:solidFill>
                                      <a:srgbClr val="00326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0" i="1" smtClean="0">
                                    <a:solidFill>
                                      <a:srgbClr val="00326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1400" b="0" i="1" smtClean="0">
                                    <a:solidFill>
                                      <a:srgbClr val="00326E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GB" sz="1400" b="0" i="1" smtClean="0">
                                <a:solidFill>
                                  <a:srgbClr val="00326E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GB" sz="1400" b="0" i="1" smtClean="0">
                                    <a:solidFill>
                                      <a:srgbClr val="00326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solidFill>
                                      <a:srgbClr val="00326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1400" b="0" i="1" smtClean="0">
                                    <a:solidFill>
                                      <a:srgbClr val="00326E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GB" sz="1400" b="0" i="1" smtClean="0">
                                <a:solidFill>
                                  <a:srgbClr val="00326E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oMath>
                    </m:oMathPara>
                  </a14:m>
                  <a:endParaRPr lang="en-GB" sz="1400" dirty="0">
                    <a:solidFill>
                      <a:srgbClr val="00326E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979B03-A59C-2633-0E93-F83BB56DAE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906" y="2336065"/>
                  <a:ext cx="1650350" cy="460452"/>
                </a:xfrm>
                <a:prstGeom prst="rect">
                  <a:avLst/>
                </a:prstGeom>
                <a:blipFill>
                  <a:blip r:embed="rId3"/>
                  <a:stretch>
                    <a:fillRect l="-1905" t="-7895" r="-3810" b="-131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010EF4-7162-FCD5-7C39-B03B60A0C9A8}"/>
                </a:ext>
              </a:extLst>
            </p:cNvPr>
            <p:cNvSpPr txBox="1"/>
            <p:nvPr/>
          </p:nvSpPr>
          <p:spPr>
            <a:xfrm>
              <a:off x="6628385" y="2667757"/>
              <a:ext cx="2197100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i="1" dirty="0">
                  <a:solidFill>
                    <a:srgbClr val="00326E"/>
                  </a:solidFill>
                </a:rPr>
                <a:t>Zhang et al., 1999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49B62A6-6775-8600-0FE8-0A5106BA9541}"/>
              </a:ext>
            </a:extLst>
          </p:cNvPr>
          <p:cNvSpPr txBox="1"/>
          <p:nvPr/>
        </p:nvSpPr>
        <p:spPr>
          <a:xfrm>
            <a:off x="7405620" y="1647784"/>
            <a:ext cx="4585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326E"/>
                </a:solidFill>
              </a:rPr>
              <a:t>Z’: Quantifying the quality of our screening assay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F2FEC9-F163-E8A4-86F4-28F9357C1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7" y="1414462"/>
            <a:ext cx="7292341" cy="4557713"/>
          </a:xfrm>
          <a:prstGeom prst="rect">
            <a:avLst/>
          </a:prstGeom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1CD7BFB8-B637-8AC9-F597-C8A353B61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325" y="3174508"/>
            <a:ext cx="4892675" cy="13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0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A8C995-90DF-1331-B036-B3F94C462528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</a:t>
            </a:r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: Comparing CV’s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86736-345A-E25C-442B-11D53D889ED8}"/>
              </a:ext>
            </a:extLst>
          </p:cNvPr>
          <p:cNvSpPr txBox="1"/>
          <p:nvPr/>
        </p:nvSpPr>
        <p:spPr>
          <a:xfrm>
            <a:off x="2788607" y="1355465"/>
            <a:ext cx="139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326E"/>
                </a:solidFill>
              </a:rPr>
              <a:t>with edges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F2C36-1792-97DD-5171-3750D8B9B069}"/>
              </a:ext>
            </a:extLst>
          </p:cNvPr>
          <p:cNvSpPr txBox="1"/>
          <p:nvPr/>
        </p:nvSpPr>
        <p:spPr>
          <a:xfrm>
            <a:off x="8034612" y="1377387"/>
            <a:ext cx="168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326E"/>
                </a:solidFill>
              </a:rPr>
              <a:t>without edges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B97A4A-D0F7-D030-827D-C7E7E111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911" y="1951998"/>
            <a:ext cx="3719417" cy="4401063"/>
          </a:xfrm>
          <a:prstGeom prst="rect">
            <a:avLst/>
          </a:prstGeom>
          <a:ln>
            <a:solidFill>
              <a:srgbClr val="00326E"/>
            </a:solidFill>
          </a:ln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A76399-DA95-BDD8-80A9-2FA845294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891" y="1931586"/>
            <a:ext cx="3719417" cy="4421475"/>
          </a:xfrm>
          <a:prstGeom prst="rect">
            <a:avLst/>
          </a:prstGeom>
          <a:ln>
            <a:solidFill>
              <a:srgbClr val="00326E"/>
            </a:solidFill>
          </a:ln>
        </p:spPr>
      </p:pic>
    </p:spTree>
    <p:extLst>
      <p:ext uri="{BB962C8B-B14F-4D97-AF65-F5344CB8AC3E}">
        <p14:creationId xmlns:p14="http://schemas.microsoft.com/office/powerpoint/2010/main" val="287420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7B5193-A958-2882-13BF-E4F28E11C0DE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</a:t>
            </a:r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: Control Data </a:t>
            </a:r>
            <a:r>
              <a:rPr lang="en-GB" sz="2800" i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(without edges)</a:t>
            </a:r>
            <a:endParaRPr lang="en-US" sz="2800" i="1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7F7C95-90E6-690C-7357-971563B4F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" y="1180234"/>
            <a:ext cx="7772400" cy="4857750"/>
          </a:xfrm>
          <a:prstGeom prst="rect">
            <a:avLst/>
          </a:prstGeom>
          <a:ln>
            <a:solidFill>
              <a:srgbClr val="00326E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14F62CA-0D05-24FF-DFF5-7DD4D4062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00" y="2801734"/>
            <a:ext cx="3732645" cy="1614749"/>
          </a:xfrm>
          <a:prstGeom prst="rect">
            <a:avLst/>
          </a:prstGeom>
          <a:ln>
            <a:solidFill>
              <a:srgbClr val="00326E"/>
            </a:solidFill>
          </a:ln>
        </p:spPr>
      </p:pic>
    </p:spTree>
    <p:extLst>
      <p:ext uri="{BB962C8B-B14F-4D97-AF65-F5344CB8AC3E}">
        <p14:creationId xmlns:p14="http://schemas.microsoft.com/office/powerpoint/2010/main" val="43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87D32A-F571-A44F-2255-56AC6CE316FD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</a:t>
            </a:r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: Compound Data - </a:t>
            </a:r>
            <a:r>
              <a:rPr lang="en-GB" sz="2800" dirty="0" err="1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Baricitinib</a:t>
            </a:r>
            <a:endParaRPr lang="en-US" sz="2800" i="1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F3066-5666-B8D1-410C-56CD79611671}"/>
              </a:ext>
            </a:extLst>
          </p:cNvPr>
          <p:cNvSpPr txBox="1"/>
          <p:nvPr/>
        </p:nvSpPr>
        <p:spPr>
          <a:xfrm>
            <a:off x="365812" y="1394077"/>
            <a:ext cx="220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26E"/>
                </a:solidFill>
              </a:rPr>
              <a:t>1K Threshold</a:t>
            </a:r>
          </a:p>
          <a:p>
            <a:r>
              <a:rPr lang="en-GB" sz="1400" i="1" dirty="0">
                <a:solidFill>
                  <a:srgbClr val="00326E"/>
                </a:solidFill>
              </a:rPr>
              <a:t>(without edges)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E9F85-80F9-4445-0C8A-D2403CC9E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57392"/>
            <a:ext cx="7772400" cy="54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1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BD929-49B8-654E-2D97-31B6AC68F353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</a:t>
            </a:r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: Compound Data - Tacrolimus </a:t>
            </a:r>
            <a:endParaRPr lang="en-US" sz="2800" i="1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D9DF2-2DEE-E186-B55B-4E9EEDBB73A1}"/>
              </a:ext>
            </a:extLst>
          </p:cNvPr>
          <p:cNvSpPr txBox="1"/>
          <p:nvPr/>
        </p:nvSpPr>
        <p:spPr>
          <a:xfrm>
            <a:off x="365812" y="1394077"/>
            <a:ext cx="220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26E"/>
                </a:solidFill>
              </a:rPr>
              <a:t>1K Threshold</a:t>
            </a:r>
          </a:p>
          <a:p>
            <a:r>
              <a:rPr lang="en-GB" sz="1400" i="1" dirty="0">
                <a:solidFill>
                  <a:srgbClr val="00326E"/>
                </a:solidFill>
              </a:rPr>
              <a:t>(without edges)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2120C-42C7-4190-CBF6-86B976D7D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57392"/>
            <a:ext cx="7772400" cy="54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6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2E869-12FE-8D8A-B1A9-C53F92328A3D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</a:t>
            </a:r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: Compound Data - Selinexor </a:t>
            </a:r>
            <a:endParaRPr lang="en-GB" sz="2800" i="1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2FD39-443E-E19B-44DC-0A1B808B703F}"/>
              </a:ext>
            </a:extLst>
          </p:cNvPr>
          <p:cNvSpPr txBox="1"/>
          <p:nvPr/>
        </p:nvSpPr>
        <p:spPr>
          <a:xfrm>
            <a:off x="365812" y="1394077"/>
            <a:ext cx="220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26E"/>
                </a:solidFill>
              </a:rPr>
              <a:t>1K Threshold</a:t>
            </a:r>
          </a:p>
          <a:p>
            <a:r>
              <a:rPr lang="en-GB" sz="1400" i="1" dirty="0">
                <a:solidFill>
                  <a:srgbClr val="00326E"/>
                </a:solidFill>
              </a:rPr>
              <a:t>(without edges)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DC776-F52A-8D41-7C91-FCA5F74C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57392"/>
            <a:ext cx="7772400" cy="54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6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DC664-C7C4-64A5-9B4C-55CC820FFFEB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</a:t>
            </a:r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: Compound Data - </a:t>
            </a:r>
            <a:r>
              <a:rPr lang="en-GB" sz="2800" dirty="0" err="1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Everolimus</a:t>
            </a:r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sz="2800" i="1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4F20C-53B3-F88F-9818-2C94E324C272}"/>
              </a:ext>
            </a:extLst>
          </p:cNvPr>
          <p:cNvSpPr txBox="1"/>
          <p:nvPr/>
        </p:nvSpPr>
        <p:spPr>
          <a:xfrm>
            <a:off x="365812" y="1394077"/>
            <a:ext cx="220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26E"/>
                </a:solidFill>
              </a:rPr>
              <a:t>1K Threshold</a:t>
            </a:r>
          </a:p>
          <a:p>
            <a:r>
              <a:rPr lang="en-GB" sz="1400" i="1" dirty="0">
                <a:solidFill>
                  <a:srgbClr val="00326E"/>
                </a:solidFill>
              </a:rPr>
              <a:t>(without edges)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A78889-598C-27D9-8E5C-AF5D63FD3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57392"/>
            <a:ext cx="7772400" cy="54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9204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rmal text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ck - Normal text/image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_Blank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Black_Blank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End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9427</TotalTime>
  <Words>233</Words>
  <Application>Microsoft Macintosh PowerPoint</Application>
  <PresentationFormat>Widescreen</PresentationFormat>
  <Paragraphs>45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Cambria Math</vt:lpstr>
      <vt:lpstr>Helvetica Neue</vt:lpstr>
      <vt:lpstr>Title slide</vt:lpstr>
      <vt:lpstr>Normal text slide</vt:lpstr>
      <vt:lpstr>Black - Normal text/image slide</vt:lpstr>
      <vt:lpstr>White_Blank slide</vt:lpstr>
      <vt:lpstr>Black_Blank slide</vt:lpstr>
      <vt:lpstr>End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Collcutt, Alex</dc:creator>
  <cp:lastModifiedBy>Chiara Zaffaroni</cp:lastModifiedBy>
  <cp:revision>127</cp:revision>
  <dcterms:created xsi:type="dcterms:W3CDTF">2020-07-22T15:04:25Z</dcterms:created>
  <dcterms:modified xsi:type="dcterms:W3CDTF">2024-04-26T09:09:09Z</dcterms:modified>
</cp:coreProperties>
</file>