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6" r:id="rId5"/>
    <p:sldId id="274" r:id="rId6"/>
    <p:sldId id="275" r:id="rId7"/>
    <p:sldId id="276" r:id="rId8"/>
    <p:sldId id="278" r:id="rId9"/>
    <p:sldId id="277" r:id="rId10"/>
    <p:sldId id="280" r:id="rId11"/>
    <p:sldId id="279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  <a:srgbClr val="1CADE4"/>
    <a:srgbClr val="014067"/>
    <a:srgbClr val="D5D5D5"/>
    <a:srgbClr val="C2E2F6"/>
    <a:srgbClr val="F2F2F2"/>
    <a:srgbClr val="3F3F3F"/>
    <a:srgbClr val="014E7D"/>
    <a:srgbClr val="013657"/>
    <a:srgbClr val="014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3274" autoAdjust="0"/>
  </p:normalViewPr>
  <p:slideViewPr>
    <p:cSldViewPr snapToGrid="0" showGuides="1">
      <p:cViewPr varScale="1">
        <p:scale>
          <a:sx n="79" d="100"/>
          <a:sy n="79" d="100"/>
        </p:scale>
        <p:origin x="898" y="4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01-02-2019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‹N›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01-02-2019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‹N›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94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27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43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77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211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83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692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4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14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23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sull'icona per inserire un'immagine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‹N›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‹N›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‹N›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it-IT"/>
              <a:t>Modifica gli stili del testo dello schema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‹N›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‹N›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sull'icona per inserire un'immagine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sull'icona per inserire un'immagine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55710" y="6350000"/>
            <a:ext cx="740227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‹N›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sull'icona per inserire un'immagine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‹N›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it-IT"/>
              <a:t>Modifica gli stili del testo dello schema</a:t>
            </a:r>
          </a:p>
          <a:p>
            <a:pPr lvl="1">
              <a:buClr>
                <a:schemeClr val="accent2"/>
              </a:buClr>
            </a:pPr>
            <a:r>
              <a:rPr lang="it-IT"/>
              <a:t>Secondo livello</a:t>
            </a:r>
          </a:p>
          <a:p>
            <a:pPr lvl="2">
              <a:buClr>
                <a:schemeClr val="accent2"/>
              </a:buClr>
            </a:pPr>
            <a:r>
              <a:rPr lang="it-IT"/>
              <a:t>Terzo livello</a:t>
            </a:r>
          </a:p>
          <a:p>
            <a:pPr lvl="3">
              <a:buClr>
                <a:schemeClr val="accent2"/>
              </a:buClr>
            </a:pPr>
            <a:r>
              <a:rPr lang="it-IT"/>
              <a:t>Quarto livello</a:t>
            </a:r>
          </a:p>
          <a:p>
            <a:pPr lvl="4">
              <a:buClr>
                <a:schemeClr val="accent2"/>
              </a:buClr>
            </a:pPr>
            <a:r>
              <a:rPr lang="it-IT"/>
              <a:t>Quinto livello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it-IT"/>
              <a:t>Modifica gli stili del testo dello schema</a:t>
            </a:r>
          </a:p>
          <a:p>
            <a:pPr lvl="1">
              <a:buClr>
                <a:schemeClr val="accent2"/>
              </a:buClr>
            </a:pPr>
            <a:r>
              <a:rPr lang="it-IT"/>
              <a:t>Secondo livello</a:t>
            </a:r>
          </a:p>
          <a:p>
            <a:pPr lvl="2">
              <a:buClr>
                <a:schemeClr val="accent2"/>
              </a:buClr>
            </a:pPr>
            <a:r>
              <a:rPr lang="it-IT"/>
              <a:t>Terzo livello</a:t>
            </a:r>
          </a:p>
          <a:p>
            <a:pPr lvl="3">
              <a:buClr>
                <a:schemeClr val="accent2"/>
              </a:buClr>
            </a:pPr>
            <a:r>
              <a:rPr lang="it-IT"/>
              <a:t>Quarto livello</a:t>
            </a:r>
          </a:p>
          <a:p>
            <a:pPr lvl="4">
              <a:buClr>
                <a:schemeClr val="accent2"/>
              </a:buClr>
            </a:pPr>
            <a:r>
              <a:rPr lang="it-IT"/>
              <a:t>Quinto livello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‹N›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‹N›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it-IT" noProof="0" dirty="0"/>
              <a:t>Fare clic sull'icona per inserire un grafico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‹N›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sull'icona per inserire un'immagine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‹N›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882" y="2701464"/>
            <a:ext cx="5979955" cy="1640130"/>
          </a:xfrm>
        </p:spPr>
        <p:txBody>
          <a:bodyPr anchor="ctr">
            <a:noAutofit/>
          </a:bodyPr>
          <a:lstStyle/>
          <a:p>
            <a:r>
              <a:rPr lang="en-US" sz="4400" b="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 Light" panose="020F0302020204030204" pitchFamily="34" charset="0"/>
              </a:rPr>
              <a:t>Performance Evaluation </a:t>
            </a:r>
            <a:br>
              <a:rPr lang="en-US" sz="4400" b="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 Light" panose="020F0302020204030204" pitchFamily="34" charset="0"/>
              </a:rPr>
            </a:br>
            <a:r>
              <a:rPr lang="en-US" sz="4400" b="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Calibri Light" panose="020F0302020204030204" pitchFamily="34" charset="0"/>
              </a:rPr>
              <a:t>of an Exam Session</a:t>
            </a:r>
            <a:endParaRPr lang="en-IN" sz="4400" b="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882" y="4260320"/>
            <a:ext cx="3165701" cy="12206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2000" spc="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Chiara Bonsignori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2000" spc="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Alessio </a:t>
            </a:r>
            <a:r>
              <a:rPr lang="en-GB" sz="2000" spc="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Ercolani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2000" spc="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Sara Lotano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D974540-1C9E-4F0B-B989-212FE5A7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45" y="334864"/>
            <a:ext cx="1164528" cy="11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57A5A9B9-99A4-475B-8BFC-884B7BA1EF69}"/>
              </a:ext>
            </a:extLst>
          </p:cNvPr>
          <p:cNvGrpSpPr/>
          <p:nvPr/>
        </p:nvGrpSpPr>
        <p:grpSpPr>
          <a:xfrm>
            <a:off x="8534400" y="0"/>
            <a:ext cx="3657600" cy="2406650"/>
            <a:chOff x="8534400" y="0"/>
            <a:chExt cx="3657600" cy="2406650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9FAEAE3-D95F-4FFA-8004-DA0AC854E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4400" y="0"/>
              <a:ext cx="3657600" cy="2406650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BD11442-37CF-4B10-87BC-52DFC9229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5346" y="979540"/>
              <a:ext cx="716031" cy="731053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674206-7DFC-4C28-8025-7E2357CB5D9D}"/>
              </a:ext>
            </a:extLst>
          </p:cNvPr>
          <p:cNvSpPr txBox="1"/>
          <p:nvPr/>
        </p:nvSpPr>
        <p:spPr>
          <a:xfrm>
            <a:off x="580197" y="1306739"/>
            <a:ext cx="10725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Examination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Always smaller in the Parallel system</a:t>
            </a: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Number of examined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Constant in the Parallel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Decreases in the Pipelined system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Waiting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For N = 2 there are different exam experiences for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For N ≥ 3 exam experience become homogeneous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Idle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Teachers can have low productivity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Independent from teachers’ position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50391B-62EE-422A-9669-D624B8C02BD1}"/>
              </a:ext>
            </a:extLst>
          </p:cNvPr>
          <p:cNvSpPr txBox="1"/>
          <p:nvPr/>
        </p:nvSpPr>
        <p:spPr>
          <a:xfrm>
            <a:off x="170623" y="148543"/>
            <a:ext cx="777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Conclusions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848996-EBB7-487E-94C4-CFF6E113BFFE}"/>
              </a:ext>
            </a:extLst>
          </p:cNvPr>
          <p:cNvSpPr txBox="1"/>
          <p:nvPr/>
        </p:nvSpPr>
        <p:spPr>
          <a:xfrm>
            <a:off x="11478630" y="6339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90B27877-21CB-4444-B7BE-1E108653C796}"/>
              </a:ext>
            </a:extLst>
          </p:cNvPr>
          <p:cNvGrpSpPr/>
          <p:nvPr/>
        </p:nvGrpSpPr>
        <p:grpSpPr>
          <a:xfrm>
            <a:off x="5989250" y="1650824"/>
            <a:ext cx="5090299" cy="2458658"/>
            <a:chOff x="5958701" y="1622275"/>
            <a:chExt cx="4808957" cy="2308132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F440D3D3-9D27-4789-9E9B-0355829EBD1B}"/>
                </a:ext>
              </a:extLst>
            </p:cNvPr>
            <p:cNvGrpSpPr/>
            <p:nvPr/>
          </p:nvGrpSpPr>
          <p:grpSpPr>
            <a:xfrm>
              <a:off x="5958701" y="1622275"/>
              <a:ext cx="2315219" cy="2308132"/>
              <a:chOff x="5958701" y="1622275"/>
              <a:chExt cx="2315219" cy="2308132"/>
            </a:xfrm>
          </p:grpSpPr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215A80C-272F-4209-9D58-E0567AAC31F9}"/>
                  </a:ext>
                </a:extLst>
              </p:cNvPr>
              <p:cNvSpPr txBox="1"/>
              <p:nvPr/>
            </p:nvSpPr>
            <p:spPr>
              <a:xfrm>
                <a:off x="6782433" y="3714963"/>
                <a:ext cx="10597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2">
                        <a:lumMod val="50000"/>
                      </a:schemeClr>
                    </a:solidFill>
                    <a:latin typeface="Gadugi" panose="020B0502040204020203" pitchFamily="34" charset="0"/>
                    <a:ea typeface="Gadugi" panose="020B0502040204020203" pitchFamily="34" charset="0"/>
                  </a:rPr>
                  <a:t>Uniform scenario</a:t>
                </a:r>
              </a:p>
            </p:txBody>
          </p:sp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C6A74B33-4531-4CC5-A439-D44069C06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8701" y="1622275"/>
                <a:ext cx="2315219" cy="2098595"/>
              </a:xfrm>
              <a:prstGeom prst="rect">
                <a:avLst/>
              </a:prstGeom>
            </p:spPr>
          </p:pic>
        </p:grpSp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703382BA-3809-436B-8A50-B379C62309C8}"/>
                </a:ext>
              </a:extLst>
            </p:cNvPr>
            <p:cNvGrpSpPr/>
            <p:nvPr/>
          </p:nvGrpSpPr>
          <p:grpSpPr>
            <a:xfrm>
              <a:off x="8452439" y="1622275"/>
              <a:ext cx="2315219" cy="2308029"/>
              <a:chOff x="8867307" y="1622275"/>
              <a:chExt cx="2315219" cy="2308029"/>
            </a:xfrm>
          </p:grpSpPr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5B1F0B58-82C8-4D7C-96BA-93F4441CB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67307" y="1622275"/>
                <a:ext cx="2315219" cy="2115515"/>
              </a:xfrm>
              <a:prstGeom prst="rect">
                <a:avLst/>
              </a:prstGeom>
            </p:spPr>
          </p:pic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3C42D19-B88B-46F4-A571-D47CBE1A2CA8}"/>
                  </a:ext>
                </a:extLst>
              </p:cNvPr>
              <p:cNvSpPr txBox="1"/>
              <p:nvPr/>
            </p:nvSpPr>
            <p:spPr>
              <a:xfrm>
                <a:off x="9680131" y="3714860"/>
                <a:ext cx="11741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2">
                        <a:lumMod val="50000"/>
                      </a:schemeClr>
                    </a:solidFill>
                    <a:latin typeface="Gadugi" panose="020B0502040204020203" pitchFamily="34" charset="0"/>
                    <a:ea typeface="Gadugi" panose="020B0502040204020203" pitchFamily="34" charset="0"/>
                  </a:rPr>
                  <a:t>Lognormal scenario</a:t>
                </a:r>
              </a:p>
            </p:txBody>
          </p:sp>
        </p:grp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6A487635-2131-47C7-8BD4-0ECEAABBE0B9}"/>
              </a:ext>
            </a:extLst>
          </p:cNvPr>
          <p:cNvGrpSpPr/>
          <p:nvPr/>
        </p:nvGrpSpPr>
        <p:grpSpPr>
          <a:xfrm>
            <a:off x="5879592" y="1662703"/>
            <a:ext cx="5444042" cy="2439381"/>
            <a:chOff x="1405800" y="1892355"/>
            <a:chExt cx="6924384" cy="3163824"/>
          </a:xfrm>
        </p:grpSpPr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01AE9BBC-60E9-4D01-BED1-AA38B43804EF}"/>
                </a:ext>
              </a:extLst>
            </p:cNvPr>
            <p:cNvSpPr/>
            <p:nvPr/>
          </p:nvSpPr>
          <p:spPr>
            <a:xfrm>
              <a:off x="1405800" y="1892355"/>
              <a:ext cx="6924384" cy="3163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D709CCE8-77F3-4527-9AD9-3494C621B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5800" y="2054535"/>
              <a:ext cx="3431198" cy="2743025"/>
            </a:xfrm>
            <a:prstGeom prst="rect">
              <a:avLst/>
            </a:pr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95F0E3BF-9EEF-442D-B28B-7C309CFF13A1}"/>
                </a:ext>
              </a:extLst>
            </p:cNvPr>
            <p:cNvSpPr txBox="1"/>
            <p:nvPr/>
          </p:nvSpPr>
          <p:spPr>
            <a:xfrm>
              <a:off x="2519400" y="4840735"/>
              <a:ext cx="17970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Uniform scenario</a:t>
              </a:r>
              <a:endParaRPr lang="en-US" sz="10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7BE1197C-0D80-4D57-9A7F-97ECFA0C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29402" y="2054535"/>
              <a:ext cx="3431198" cy="2759652"/>
            </a:xfrm>
            <a:prstGeom prst="rect">
              <a:avLst/>
            </a:prstGeom>
          </p:spPr>
        </p:pic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AC766C64-A05B-4E70-8CEE-73FEEA513D15}"/>
                </a:ext>
              </a:extLst>
            </p:cNvPr>
            <p:cNvSpPr txBox="1"/>
            <p:nvPr/>
          </p:nvSpPr>
          <p:spPr>
            <a:xfrm>
              <a:off x="5949306" y="4840735"/>
              <a:ext cx="1802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Lognormal scenario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E495AAE3-99A5-49EF-9C58-34CFC9D8EAB5}"/>
              </a:ext>
            </a:extLst>
          </p:cNvPr>
          <p:cNvGrpSpPr>
            <a:grpSpLocks noChangeAspect="1"/>
          </p:cNvGrpSpPr>
          <p:nvPr/>
        </p:nvGrpSpPr>
        <p:grpSpPr>
          <a:xfrm>
            <a:off x="5940455" y="1710593"/>
            <a:ext cx="5436514" cy="2484000"/>
            <a:chOff x="1433232" y="1847088"/>
            <a:chExt cx="6924384" cy="3163824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9833D0F7-81EE-46DC-9542-28AE0268A169}"/>
                </a:ext>
              </a:extLst>
            </p:cNvPr>
            <p:cNvSpPr/>
            <p:nvPr/>
          </p:nvSpPr>
          <p:spPr>
            <a:xfrm>
              <a:off x="1433232" y="1847088"/>
              <a:ext cx="6924384" cy="3163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C307EC8D-3B00-47B2-B745-F56BFAF04F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1421" y="2042103"/>
              <a:ext cx="3408006" cy="2773793"/>
              <a:chOff x="304517" y="1423355"/>
              <a:chExt cx="4162847" cy="3388162"/>
            </a:xfrm>
          </p:grpSpPr>
          <p:pic>
            <p:nvPicPr>
              <p:cNvPr id="52" name="Immagine 51">
                <a:extLst>
                  <a:ext uri="{FF2B5EF4-FFF2-40B4-BE49-F238E27FC236}">
                    <a16:creationId xmlns:a16="http://schemas.microsoft.com/office/drawing/2014/main" id="{5905D9EC-FB75-45CC-99C4-0364E4311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517" y="1423355"/>
                <a:ext cx="4162847" cy="3004932"/>
              </a:xfrm>
              <a:prstGeom prst="rect">
                <a:avLst/>
              </a:prstGeom>
            </p:spPr>
          </p:pic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A541F93D-9162-427B-807D-88E20066443A}"/>
                  </a:ext>
                </a:extLst>
              </p:cNvPr>
              <p:cNvSpPr txBox="1"/>
              <p:nvPr/>
            </p:nvSpPr>
            <p:spPr>
              <a:xfrm>
                <a:off x="304517" y="4548354"/>
                <a:ext cx="3228974" cy="263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2">
                        <a:lumMod val="50000"/>
                      </a:schemeClr>
                    </a:solidFill>
                    <a:latin typeface="Gadugi" panose="020B0502040204020203" pitchFamily="34" charset="0"/>
                    <a:ea typeface="Gadugi" panose="020B0502040204020203" pitchFamily="34" charset="0"/>
                  </a:rPr>
                  <a:t>Lorenz Curves – Uniform scenario </a:t>
                </a:r>
              </a:p>
            </p:txBody>
          </p:sp>
        </p:grpSp>
      </p:grpSp>
      <p:sp>
        <p:nvSpPr>
          <p:cNvPr id="55" name="Rettangolo 54">
            <a:extLst>
              <a:ext uri="{FF2B5EF4-FFF2-40B4-BE49-F238E27FC236}">
                <a16:creationId xmlns:a16="http://schemas.microsoft.com/office/drawing/2014/main" id="{A34CCEFF-3804-4DD1-B273-AD81194C976F}"/>
              </a:ext>
            </a:extLst>
          </p:cNvPr>
          <p:cNvSpPr/>
          <p:nvPr/>
        </p:nvSpPr>
        <p:spPr>
          <a:xfrm>
            <a:off x="6072017" y="1149170"/>
            <a:ext cx="4438250" cy="3163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56" name="Tabella 55">
            <a:extLst>
              <a:ext uri="{FF2B5EF4-FFF2-40B4-BE49-F238E27FC236}">
                <a16:creationId xmlns:a16="http://schemas.microsoft.com/office/drawing/2014/main" id="{3B463B54-2556-448F-9F77-D65A2A4217A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84512997"/>
              </p:ext>
            </p:extLst>
          </p:nvPr>
        </p:nvGraphicFramePr>
        <p:xfrm>
          <a:off x="6253058" y="1232717"/>
          <a:ext cx="3976461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3176">
                  <a:extLst>
                    <a:ext uri="{9D8B030D-6E8A-4147-A177-3AD203B41FA5}">
                      <a16:colId xmlns:a16="http://schemas.microsoft.com/office/drawing/2014/main" val="372477562"/>
                    </a:ext>
                  </a:extLst>
                </a:gridCol>
                <a:gridCol w="454755">
                  <a:extLst>
                    <a:ext uri="{9D8B030D-6E8A-4147-A177-3AD203B41FA5}">
                      <a16:colId xmlns:a16="http://schemas.microsoft.com/office/drawing/2014/main" val="2508481070"/>
                    </a:ext>
                  </a:extLst>
                </a:gridCol>
                <a:gridCol w="454755">
                  <a:extLst>
                    <a:ext uri="{9D8B030D-6E8A-4147-A177-3AD203B41FA5}">
                      <a16:colId xmlns:a16="http://schemas.microsoft.com/office/drawing/2014/main" val="3165074360"/>
                    </a:ext>
                  </a:extLst>
                </a:gridCol>
                <a:gridCol w="454755">
                  <a:extLst>
                    <a:ext uri="{9D8B030D-6E8A-4147-A177-3AD203B41FA5}">
                      <a16:colId xmlns:a16="http://schemas.microsoft.com/office/drawing/2014/main" val="1916766602"/>
                    </a:ext>
                  </a:extLst>
                </a:gridCol>
                <a:gridCol w="454755">
                  <a:extLst>
                    <a:ext uri="{9D8B030D-6E8A-4147-A177-3AD203B41FA5}">
                      <a16:colId xmlns:a16="http://schemas.microsoft.com/office/drawing/2014/main" val="1345894197"/>
                    </a:ext>
                  </a:extLst>
                </a:gridCol>
                <a:gridCol w="454755">
                  <a:extLst>
                    <a:ext uri="{9D8B030D-6E8A-4147-A177-3AD203B41FA5}">
                      <a16:colId xmlns:a16="http://schemas.microsoft.com/office/drawing/2014/main" val="3640667590"/>
                    </a:ext>
                  </a:extLst>
                </a:gridCol>
                <a:gridCol w="454755">
                  <a:extLst>
                    <a:ext uri="{9D8B030D-6E8A-4147-A177-3AD203B41FA5}">
                      <a16:colId xmlns:a16="http://schemas.microsoft.com/office/drawing/2014/main" val="133344065"/>
                    </a:ext>
                  </a:extLst>
                </a:gridCol>
                <a:gridCol w="454755">
                  <a:extLst>
                    <a:ext uri="{9D8B030D-6E8A-4147-A177-3AD203B41FA5}">
                      <a16:colId xmlns:a16="http://schemas.microsoft.com/office/drawing/2014/main" val="4290869010"/>
                    </a:ext>
                  </a:extLst>
                </a:gridCol>
              </a:tblGrid>
              <a:tr h="22117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198707"/>
                  </a:ext>
                </a:extLst>
              </a:tr>
              <a:tr h="21773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Uniform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14%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21%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24%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49169"/>
                  </a:ext>
                </a:extLst>
              </a:tr>
              <a:tr h="21773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Lognormal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21%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28%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37%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61753"/>
                  </a:ext>
                </a:extLst>
              </a:tr>
            </a:tbl>
          </a:graphicData>
        </a:graphic>
      </p:graphicFrame>
      <p:grpSp>
        <p:nvGrpSpPr>
          <p:cNvPr id="57" name="Gruppo 56">
            <a:extLst>
              <a:ext uri="{FF2B5EF4-FFF2-40B4-BE49-F238E27FC236}">
                <a16:creationId xmlns:a16="http://schemas.microsoft.com/office/drawing/2014/main" id="{9819401D-886A-4201-B59C-8A9FD9C2911D}"/>
              </a:ext>
            </a:extLst>
          </p:cNvPr>
          <p:cNvGrpSpPr/>
          <p:nvPr/>
        </p:nvGrpSpPr>
        <p:grpSpPr>
          <a:xfrm>
            <a:off x="5988772" y="2127580"/>
            <a:ext cx="4346916" cy="2118643"/>
            <a:chOff x="2132623" y="2804448"/>
            <a:chExt cx="4346916" cy="2118643"/>
          </a:xfrm>
        </p:grpSpPr>
        <p:pic>
          <p:nvPicPr>
            <p:cNvPr id="58" name="Immagine 57">
              <a:extLst>
                <a:ext uri="{FF2B5EF4-FFF2-40B4-BE49-F238E27FC236}">
                  <a16:creationId xmlns:a16="http://schemas.microsoft.com/office/drawing/2014/main" id="{08316FB8-76DE-427F-9A27-159873F37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32623" y="2804448"/>
              <a:ext cx="4346916" cy="1903199"/>
            </a:xfrm>
            <a:prstGeom prst="rect">
              <a:avLst/>
            </a:prstGeom>
          </p:spPr>
        </p:pic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6247504B-2B0C-4662-B555-8592B2DC77A6}"/>
                </a:ext>
              </a:extLst>
            </p:cNvPr>
            <p:cNvSpPr txBox="1"/>
            <p:nvPr/>
          </p:nvSpPr>
          <p:spPr>
            <a:xfrm>
              <a:off x="3248286" y="4707647"/>
              <a:ext cx="2273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Mean teacher’s idle time (N =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46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1200410-CE00-4DA5-B072-9BC3648055B7}"/>
              </a:ext>
            </a:extLst>
          </p:cNvPr>
          <p:cNvGrpSpPr/>
          <p:nvPr/>
        </p:nvGrpSpPr>
        <p:grpSpPr>
          <a:xfrm>
            <a:off x="8534400" y="0"/>
            <a:ext cx="3657600" cy="2406650"/>
            <a:chOff x="8534400" y="0"/>
            <a:chExt cx="3657600" cy="2406650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E01895E9-CD2B-4A57-A071-CBA6D6FA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4400" y="0"/>
              <a:ext cx="3657600" cy="240665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A8FF72A4-FDC2-4DE4-8332-2B494808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5346" y="979540"/>
              <a:ext cx="716031" cy="731053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61D50C-F240-4C71-BA86-4B41DFCE1115}"/>
              </a:ext>
            </a:extLst>
          </p:cNvPr>
          <p:cNvSpPr txBox="1"/>
          <p:nvPr/>
        </p:nvSpPr>
        <p:spPr>
          <a:xfrm>
            <a:off x="170623" y="148543"/>
            <a:ext cx="777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Introduction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3DC8A44-3651-4B81-92AB-EAD5669583EF}"/>
              </a:ext>
            </a:extLst>
          </p:cNvPr>
          <p:cNvSpPr txBox="1"/>
          <p:nvPr/>
        </p:nvSpPr>
        <p:spPr>
          <a:xfrm>
            <a:off x="468000" y="1116000"/>
            <a:ext cx="647700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Goals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Evaluate performances of an exam session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Parallel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Pipelined system</a:t>
            </a:r>
          </a:p>
        </p:txBody>
      </p:sp>
      <p:pic>
        <p:nvPicPr>
          <p:cNvPr id="3" name="Immagine 2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5604E03F-4735-4B8D-8210-310153007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825" y="2147192"/>
            <a:ext cx="3960000" cy="1762866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08CF1645-717A-4D23-90D9-79096D063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825" y="4026194"/>
            <a:ext cx="3960000" cy="17628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52B1A9-BB3E-46FB-A4B4-BA3EAF5C7324}"/>
              </a:ext>
            </a:extLst>
          </p:cNvPr>
          <p:cNvSpPr txBox="1"/>
          <p:nvPr/>
        </p:nvSpPr>
        <p:spPr>
          <a:xfrm>
            <a:off x="468000" y="5077711"/>
            <a:ext cx="59817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Two different </a:t>
            </a:r>
            <a:r>
              <a:rPr lang="en-US" sz="2400" i="1" dirty="0" err="1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OMNeT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++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Student implemented as </a:t>
            </a:r>
            <a:r>
              <a:rPr lang="en-US" sz="2400" i="1" dirty="0" err="1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cMessage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D95F91-A2AF-4FD6-9602-F0CBBEFD7F15}"/>
              </a:ext>
            </a:extLst>
          </p:cNvPr>
          <p:cNvSpPr txBox="1"/>
          <p:nvPr/>
        </p:nvSpPr>
        <p:spPr>
          <a:xfrm>
            <a:off x="468000" y="3106325"/>
            <a:ext cx="725275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Assumptions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Instantaneous communications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No overhead to think about new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Instantaneous movements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41AC1B-D87D-437A-8B92-9DC127EFAC32}"/>
              </a:ext>
            </a:extLst>
          </p:cNvPr>
          <p:cNvSpPr txBox="1"/>
          <p:nvPr/>
        </p:nvSpPr>
        <p:spPr>
          <a:xfrm>
            <a:off x="11478630" y="6339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290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FE0DC0D0-2832-4781-90F1-AB10FAB55319}"/>
              </a:ext>
            </a:extLst>
          </p:cNvPr>
          <p:cNvGrpSpPr/>
          <p:nvPr/>
        </p:nvGrpSpPr>
        <p:grpSpPr>
          <a:xfrm>
            <a:off x="8534400" y="0"/>
            <a:ext cx="3657600" cy="2406650"/>
            <a:chOff x="8534400" y="0"/>
            <a:chExt cx="3657600" cy="2406650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EA665F8-11E7-4A0B-9417-43356C967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4400" y="0"/>
              <a:ext cx="3657600" cy="240665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3C0B4B1B-5E04-4775-830B-5F07A187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5346" y="979540"/>
              <a:ext cx="716031" cy="73105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166F2CC-CEF1-467A-904C-6EA2B92B3F61}"/>
              </a:ext>
            </a:extLst>
          </p:cNvPr>
          <p:cNvSpPr txBox="1"/>
          <p:nvPr/>
        </p:nvSpPr>
        <p:spPr>
          <a:xfrm>
            <a:off x="468000" y="1116000"/>
            <a:ext cx="44998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Performance indices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Examination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Only for Pipelined system</a:t>
            </a:r>
            <a:endParaRPr lang="en-US" sz="2400" i="1" dirty="0">
              <a:solidFill>
                <a:schemeClr val="tx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Waiting Time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Idle Time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9EF958-796D-4D45-B467-2DCD1C1F40AA}"/>
              </a:ext>
            </a:extLst>
          </p:cNvPr>
          <p:cNvSpPr txBox="1"/>
          <p:nvPr/>
        </p:nvSpPr>
        <p:spPr>
          <a:xfrm>
            <a:off x="5055576" y="1116000"/>
            <a:ext cx="66077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Distributions for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Answer Time t 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[s]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 ~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U(300, 900)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t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~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 LN(6.2854, 0.4724)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Number of teachers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N = {1, 2, 3, 4, 5, 6, 7}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Equals to the number of questions  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850D96-BE32-4235-9444-085A491A397A}"/>
              </a:ext>
            </a:extLst>
          </p:cNvPr>
          <p:cNvSpPr txBox="1"/>
          <p:nvPr/>
        </p:nvSpPr>
        <p:spPr>
          <a:xfrm>
            <a:off x="468000" y="3702221"/>
            <a:ext cx="482229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Warm-up time ≈ 16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Simulation time ≈ 4 days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30 repetitions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1 RNG</a:t>
            </a:r>
          </a:p>
        </p:txBody>
      </p:sp>
      <p:pic>
        <p:nvPicPr>
          <p:cNvPr id="18" name="Immagine 17" descr="Immagine che contiene cielo, parete&#10;&#10;Descrizione generata con affidabilità molto elevata">
            <a:extLst>
              <a:ext uri="{FF2B5EF4-FFF2-40B4-BE49-F238E27FC236}">
                <a16:creationId xmlns:a16="http://schemas.microsoft.com/office/drawing/2014/main" id="{BDF1E0CB-F77D-49E2-BD2B-3D9ECDA1BE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55" t="6451" r="8433" b="4821"/>
          <a:stretch/>
        </p:blipFill>
        <p:spPr>
          <a:xfrm>
            <a:off x="5746992" y="3622340"/>
            <a:ext cx="5574816" cy="297630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600C10-95F4-40FC-A7AA-6E1A82FE4815}"/>
              </a:ext>
            </a:extLst>
          </p:cNvPr>
          <p:cNvSpPr txBox="1"/>
          <p:nvPr/>
        </p:nvSpPr>
        <p:spPr>
          <a:xfrm>
            <a:off x="170623" y="148543"/>
            <a:ext cx="777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Scenarios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6E12CD9-6ECF-4602-9093-6D8183A49552}"/>
              </a:ext>
            </a:extLst>
          </p:cNvPr>
          <p:cNvSpPr txBox="1"/>
          <p:nvPr/>
        </p:nvSpPr>
        <p:spPr>
          <a:xfrm>
            <a:off x="11478630" y="6339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18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2D6F2E98-1A35-4F2B-A222-2FDB10C76CAC}"/>
              </a:ext>
            </a:extLst>
          </p:cNvPr>
          <p:cNvGrpSpPr/>
          <p:nvPr/>
        </p:nvGrpSpPr>
        <p:grpSpPr>
          <a:xfrm>
            <a:off x="8534400" y="0"/>
            <a:ext cx="3657600" cy="2406650"/>
            <a:chOff x="8534400" y="0"/>
            <a:chExt cx="3657600" cy="2406650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A7AF902A-F925-41ED-B25D-CB651623A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4400" y="0"/>
              <a:ext cx="3657600" cy="2406650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F96F37A-213D-43D0-BFE4-3BE899CEB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5346" y="979540"/>
              <a:ext cx="716031" cy="731053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06FB76-ACE1-4AA1-92DF-83A5E6D89FEE}"/>
              </a:ext>
            </a:extLst>
          </p:cNvPr>
          <p:cNvSpPr txBox="1"/>
          <p:nvPr/>
        </p:nvSpPr>
        <p:spPr>
          <a:xfrm>
            <a:off x="720000" y="5400000"/>
            <a:ext cx="6260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Increases with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“Gaps” grow with N in both distributions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especially in the lognormal scenario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B9FA845-3DC9-455B-9E57-CDBAB137488E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1044000"/>
            <a:ext cx="9986045" cy="4230029"/>
            <a:chOff x="468000" y="1116000"/>
            <a:chExt cx="9560699" cy="4049855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310E9AA-7FB6-4AC4-A858-C3194660BE64}"/>
                </a:ext>
              </a:extLst>
            </p:cNvPr>
            <p:cNvSpPr txBox="1"/>
            <p:nvPr/>
          </p:nvSpPr>
          <p:spPr>
            <a:xfrm>
              <a:off x="1940971" y="4858078"/>
              <a:ext cx="1895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Uniform scenario</a:t>
              </a:r>
            </a:p>
          </p:txBody>
        </p: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262C970D-DC4F-4D34-8F86-9D1036D35E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8000" y="1116000"/>
              <a:ext cx="9560699" cy="4049672"/>
              <a:chOff x="468000" y="1116000"/>
              <a:chExt cx="9560699" cy="4049672"/>
            </a:xfrm>
          </p:grpSpPr>
          <p:grpSp>
            <p:nvGrpSpPr>
              <p:cNvPr id="5" name="Gruppo 4">
                <a:extLst>
                  <a:ext uri="{FF2B5EF4-FFF2-40B4-BE49-F238E27FC236}">
                    <a16:creationId xmlns:a16="http://schemas.microsoft.com/office/drawing/2014/main" id="{2499F4A7-76E2-4E09-A282-08372F43FE7F}"/>
                  </a:ext>
                </a:extLst>
              </p:cNvPr>
              <p:cNvGrpSpPr/>
              <p:nvPr/>
            </p:nvGrpSpPr>
            <p:grpSpPr>
              <a:xfrm>
                <a:off x="468000" y="1116000"/>
                <a:ext cx="9560699" cy="4049672"/>
                <a:chOff x="860289" y="1142536"/>
                <a:chExt cx="9560699" cy="4049672"/>
              </a:xfrm>
            </p:grpSpPr>
            <p:pic>
              <p:nvPicPr>
                <p:cNvPr id="3" name="Immagine 2">
                  <a:extLst>
                    <a:ext uri="{FF2B5EF4-FFF2-40B4-BE49-F238E27FC236}">
                      <a16:creationId xmlns:a16="http://schemas.microsoft.com/office/drawing/2014/main" id="{DEF88739-B7AE-406E-8FCB-FDE93C4453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289" y="1142536"/>
                  <a:ext cx="4140000" cy="3752640"/>
                </a:xfrm>
                <a:prstGeom prst="rect">
                  <a:avLst/>
                </a:prstGeom>
              </p:spPr>
            </p:pic>
            <p:pic>
              <p:nvPicPr>
                <p:cNvPr id="6" name="Immagine 5">
                  <a:extLst>
                    <a:ext uri="{FF2B5EF4-FFF2-40B4-BE49-F238E27FC236}">
                      <a16:creationId xmlns:a16="http://schemas.microsoft.com/office/drawing/2014/main" id="{450E4E87-EF28-457D-B6A5-E17B61F3DB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61365" y="1142536"/>
                  <a:ext cx="4140000" cy="3782895"/>
                </a:xfrm>
                <a:prstGeom prst="rect">
                  <a:avLst/>
                </a:prstGeom>
              </p:spPr>
            </p:pic>
            <p:grpSp>
              <p:nvGrpSpPr>
                <p:cNvPr id="23" name="Gruppo 22">
                  <a:extLst>
                    <a:ext uri="{FF2B5EF4-FFF2-40B4-BE49-F238E27FC236}">
                      <a16:creationId xmlns:a16="http://schemas.microsoft.com/office/drawing/2014/main" id="{2E3554D4-514B-40C6-8B3E-6A31EF1B9AB5}"/>
                    </a:ext>
                  </a:extLst>
                </p:cNvPr>
                <p:cNvGrpSpPr/>
                <p:nvPr/>
              </p:nvGrpSpPr>
              <p:grpSpPr>
                <a:xfrm>
                  <a:off x="9799434" y="1850973"/>
                  <a:ext cx="621554" cy="535127"/>
                  <a:chOff x="4827699" y="1957864"/>
                  <a:chExt cx="621554" cy="535127"/>
                </a:xfrm>
              </p:grpSpPr>
              <p:sp>
                <p:nvSpPr>
                  <p:cNvPr id="24" name="Parentesi graffa chiusa 23">
                    <a:extLst>
                      <a:ext uri="{FF2B5EF4-FFF2-40B4-BE49-F238E27FC236}">
                        <a16:creationId xmlns:a16="http://schemas.microsoft.com/office/drawing/2014/main" id="{5490A338-AD50-40E2-B4E3-111091003E03}"/>
                      </a:ext>
                    </a:extLst>
                  </p:cNvPr>
                  <p:cNvSpPr/>
                  <p:nvPr/>
                </p:nvSpPr>
                <p:spPr>
                  <a:xfrm>
                    <a:off x="4827699" y="1957864"/>
                    <a:ext cx="139589" cy="535127"/>
                  </a:xfrm>
                  <a:prstGeom prst="rightBrace">
                    <a:avLst>
                      <a:gd name="adj1" fmla="val 39912"/>
                      <a:gd name="adj2" fmla="val 49467"/>
                    </a:avLst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C00000"/>
                      </a:solidFill>
                      <a:latin typeface="Gadugi" panose="020B0502040204020203" pitchFamily="34" charset="0"/>
                      <a:ea typeface="Gadugi" panose="020B0502040204020203" pitchFamily="34" charset="0"/>
                    </a:endParaRPr>
                  </a:p>
                </p:txBody>
              </p:sp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568EA764-8445-401C-AFEB-C4E3173AFC38}"/>
                      </a:ext>
                    </a:extLst>
                  </p:cNvPr>
                  <p:cNvSpPr txBox="1"/>
                  <p:nvPr/>
                </p:nvSpPr>
                <p:spPr>
                  <a:xfrm>
                    <a:off x="4910138" y="2037398"/>
                    <a:ext cx="5391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adugi" panose="020B0502040204020203" pitchFamily="34" charset="0"/>
                        <a:ea typeface="Gadugi" panose="020B0502040204020203" pitchFamily="34" charset="0"/>
                      </a:rPr>
                      <a:t>“gap”</a:t>
                    </a:r>
                  </a:p>
                </p:txBody>
              </p:sp>
            </p:grpSp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9F93E3DE-4415-4BF5-8485-A51C7CE06718}"/>
                    </a:ext>
                  </a:extLst>
                </p:cNvPr>
                <p:cNvSpPr txBox="1"/>
                <p:nvPr/>
              </p:nvSpPr>
              <p:spPr>
                <a:xfrm>
                  <a:off x="7514833" y="4884431"/>
                  <a:ext cx="18950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Gadugi" panose="020B0502040204020203" pitchFamily="34" charset="0"/>
                      <a:ea typeface="Gadugi" panose="020B0502040204020203" pitchFamily="34" charset="0"/>
                    </a:rPr>
                    <a:t>Lognormal scenario</a:t>
                  </a:r>
                </a:p>
              </p:txBody>
            </p:sp>
          </p:grpSp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5EE06206-C732-4C3F-B5A8-492539F56EC1}"/>
                  </a:ext>
                </a:extLst>
              </p:cNvPr>
              <p:cNvGrpSpPr/>
              <p:nvPr/>
            </p:nvGrpSpPr>
            <p:grpSpPr>
              <a:xfrm>
                <a:off x="4172806" y="2092000"/>
                <a:ext cx="601028" cy="319723"/>
                <a:chOff x="4848225" y="2037398"/>
                <a:chExt cx="601028" cy="319723"/>
              </a:xfrm>
            </p:grpSpPr>
            <p:sp>
              <p:nvSpPr>
                <p:cNvPr id="19" name="Parentesi graffa chiusa 18">
                  <a:extLst>
                    <a:ext uri="{FF2B5EF4-FFF2-40B4-BE49-F238E27FC236}">
                      <a16:creationId xmlns:a16="http://schemas.microsoft.com/office/drawing/2014/main" id="{BECFE2BC-018F-4C24-92D5-2C1F1B831A58}"/>
                    </a:ext>
                  </a:extLst>
                </p:cNvPr>
                <p:cNvSpPr/>
                <p:nvPr/>
              </p:nvSpPr>
              <p:spPr>
                <a:xfrm>
                  <a:off x="4848225" y="2037399"/>
                  <a:ext cx="119063" cy="319722"/>
                </a:xfrm>
                <a:prstGeom prst="rightBrace">
                  <a:avLst>
                    <a:gd name="adj1" fmla="val 39912"/>
                    <a:gd name="adj2" fmla="val 49467"/>
                  </a:avLst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C00000"/>
                    </a:solidFill>
                    <a:latin typeface="Gadugi" panose="020B0502040204020203" pitchFamily="34" charset="0"/>
                    <a:ea typeface="Gadugi" panose="020B0502040204020203" pitchFamily="34" charset="0"/>
                  </a:endParaRPr>
                </a:p>
              </p:txBody>
            </p:sp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E052E8B8-62F1-43C6-BD8E-1292C1518FA8}"/>
                    </a:ext>
                  </a:extLst>
                </p:cNvPr>
                <p:cNvSpPr txBox="1"/>
                <p:nvPr/>
              </p:nvSpPr>
              <p:spPr>
                <a:xfrm>
                  <a:off x="4910138" y="2037398"/>
                  <a:ext cx="5391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adugi" panose="020B0502040204020203" pitchFamily="34" charset="0"/>
                      <a:ea typeface="Gadugi" panose="020B0502040204020203" pitchFamily="34" charset="0"/>
                    </a:rPr>
                    <a:t>“gap”</a:t>
                  </a:r>
                </a:p>
              </p:txBody>
            </p:sp>
          </p:grpSp>
        </p:grp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DF9C9B3-FA39-490C-873E-08D30DDF917A}"/>
              </a:ext>
            </a:extLst>
          </p:cNvPr>
          <p:cNvSpPr txBox="1"/>
          <p:nvPr/>
        </p:nvSpPr>
        <p:spPr>
          <a:xfrm>
            <a:off x="170623" y="148543"/>
            <a:ext cx="777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Examination Time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F56850A-930C-4357-BF4A-25FBEEE3D9AE}"/>
              </a:ext>
            </a:extLst>
          </p:cNvPr>
          <p:cNvSpPr txBox="1"/>
          <p:nvPr/>
        </p:nvSpPr>
        <p:spPr>
          <a:xfrm>
            <a:off x="11478630" y="6339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188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129B0C8E-F2C5-404C-A117-9C48091DA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0"/>
            <a:ext cx="3657600" cy="2406650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80DB6E8B-8C8C-4DDF-AB37-8878E490B451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1345066"/>
            <a:ext cx="9444364" cy="3947468"/>
            <a:chOff x="-6449" y="1244678"/>
            <a:chExt cx="10699769" cy="4472191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3DFCFDC-55AD-45DA-8564-DBE97BE70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449" y="1244678"/>
              <a:ext cx="5078082" cy="4059604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FDDB0A6-2929-46D7-980C-35DC5E32DEA3}"/>
                </a:ext>
              </a:extLst>
            </p:cNvPr>
            <p:cNvSpPr txBox="1"/>
            <p:nvPr/>
          </p:nvSpPr>
          <p:spPr>
            <a:xfrm>
              <a:off x="1641651" y="5368180"/>
              <a:ext cx="2659652" cy="34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Uniform scenario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B3EEA4B8-BCA0-4DDF-BC0A-5C89F5DFB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5238" y="1244678"/>
              <a:ext cx="5078082" cy="408421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B1AE9D6-72A8-4A06-ADFF-5E3A98FFEF32}"/>
                </a:ext>
              </a:extLst>
            </p:cNvPr>
            <p:cNvSpPr txBox="1"/>
            <p:nvPr/>
          </p:nvSpPr>
          <p:spPr>
            <a:xfrm>
              <a:off x="7272666" y="5368180"/>
              <a:ext cx="2666983" cy="34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Lognormal scenario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1F05AB-759A-4AC7-8C98-08FD0E2C00DA}"/>
              </a:ext>
            </a:extLst>
          </p:cNvPr>
          <p:cNvSpPr txBox="1"/>
          <p:nvPr/>
        </p:nvSpPr>
        <p:spPr>
          <a:xfrm>
            <a:off x="720000" y="5580000"/>
            <a:ext cx="6550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 the Parallel system is independent from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 the Pipelined system decreases with N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470DD1B-676F-4202-9725-D9DD63DA5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346" y="979540"/>
            <a:ext cx="716031" cy="73105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C51A58-B4F4-428F-8C31-A2881CC5E08B}"/>
              </a:ext>
            </a:extLst>
          </p:cNvPr>
          <p:cNvSpPr txBox="1"/>
          <p:nvPr/>
        </p:nvSpPr>
        <p:spPr>
          <a:xfrm>
            <a:off x="170622" y="148543"/>
            <a:ext cx="90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Number of examined students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643016-2F72-45ED-BDA8-B07C6600922E}"/>
              </a:ext>
            </a:extLst>
          </p:cNvPr>
          <p:cNvSpPr txBox="1"/>
          <p:nvPr/>
        </p:nvSpPr>
        <p:spPr>
          <a:xfrm>
            <a:off x="11478630" y="6339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70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6CA2069C-D4D3-4FE8-87C9-BA91F1A3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0"/>
            <a:ext cx="3657600" cy="2406650"/>
          </a:xfrm>
          <a:prstGeom prst="rect">
            <a:avLst/>
          </a:prstGeom>
          <a:solidFill>
            <a:srgbClr val="335B74"/>
          </a:solidFill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BF0E0A-0A7A-4DF1-8FCE-46C190BC3462}"/>
              </a:ext>
            </a:extLst>
          </p:cNvPr>
          <p:cNvSpPr txBox="1"/>
          <p:nvPr/>
        </p:nvSpPr>
        <p:spPr>
          <a:xfrm>
            <a:off x="720000" y="5220000"/>
            <a:ext cx="8929688" cy="122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For N = 2 system is unfair </a:t>
            </a:r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For N ≥ 3 system tends to the 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line of maximum fairness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Same behavior for the lognormal scenario with higher LCGs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3C2DE661-7E85-4581-B8B4-FF9965AD4FA1}"/>
              </a:ext>
            </a:extLst>
          </p:cNvPr>
          <p:cNvGrpSpPr/>
          <p:nvPr/>
        </p:nvGrpSpPr>
        <p:grpSpPr>
          <a:xfrm>
            <a:off x="304517" y="1423355"/>
            <a:ext cx="4162847" cy="3432776"/>
            <a:chOff x="304517" y="1423355"/>
            <a:chExt cx="4162847" cy="3432776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EBCEB9F-7B90-4383-8617-7F27714EB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517" y="1423355"/>
              <a:ext cx="4162847" cy="3004932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01ADE3E8-AE5E-4ED8-B507-98BAE1B3E6DA}"/>
                </a:ext>
              </a:extLst>
            </p:cNvPr>
            <p:cNvSpPr txBox="1"/>
            <p:nvPr/>
          </p:nvSpPr>
          <p:spPr>
            <a:xfrm>
              <a:off x="304517" y="4548354"/>
              <a:ext cx="3228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Lorenz Curves – Uniform scenario 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F3B3298-D3A0-43DA-A2E8-909AA36184D2}"/>
              </a:ext>
            </a:extLst>
          </p:cNvPr>
          <p:cNvGrpSpPr/>
          <p:nvPr/>
        </p:nvGrpSpPr>
        <p:grpSpPr>
          <a:xfrm>
            <a:off x="4546924" y="1863823"/>
            <a:ext cx="7335318" cy="2992088"/>
            <a:chOff x="4546924" y="1863823"/>
            <a:chExt cx="7335318" cy="2992088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9D2B7C9A-E001-4F31-9603-E0863C6E1F82}"/>
                </a:ext>
              </a:extLst>
            </p:cNvPr>
            <p:cNvGrpSpPr/>
            <p:nvPr/>
          </p:nvGrpSpPr>
          <p:grpSpPr>
            <a:xfrm>
              <a:off x="4546924" y="1863823"/>
              <a:ext cx="7335318" cy="2628000"/>
              <a:chOff x="4546924" y="1863823"/>
              <a:chExt cx="7335318" cy="2628000"/>
            </a:xfrm>
          </p:grpSpPr>
          <p:pic>
            <p:nvPicPr>
              <p:cNvPr id="3" name="Immagine 2">
                <a:extLst>
                  <a:ext uri="{FF2B5EF4-FFF2-40B4-BE49-F238E27FC236}">
                    <a16:creationId xmlns:a16="http://schemas.microsoft.com/office/drawing/2014/main" id="{DCF1FC55-68C9-4C65-8024-463B1E2E40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7955" y="1863823"/>
                <a:ext cx="3734287" cy="2628000"/>
              </a:xfrm>
              <a:prstGeom prst="rect">
                <a:avLst/>
              </a:prstGeom>
            </p:spPr>
          </p:pic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D04F6C9D-B4F6-4F1A-A288-EFEE4F57CE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2053"/>
              <a:stretch/>
            </p:blipFill>
            <p:spPr>
              <a:xfrm>
                <a:off x="4546924" y="1863823"/>
                <a:ext cx="3657601" cy="2628000"/>
              </a:xfrm>
              <a:prstGeom prst="rect">
                <a:avLst/>
              </a:prstGeom>
            </p:spPr>
          </p:pic>
        </p:grp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B4A75D83-80D8-49FD-BEDF-7409D35EB286}"/>
                </a:ext>
              </a:extLst>
            </p:cNvPr>
            <p:cNvSpPr txBox="1"/>
            <p:nvPr/>
          </p:nvSpPr>
          <p:spPr>
            <a:xfrm>
              <a:off x="6590038" y="4548134"/>
              <a:ext cx="3228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ECDFs – Uniform scenario 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E86C27C5-C33B-45C9-81D7-200CAB7AB922}"/>
              </a:ext>
            </a:extLst>
          </p:cNvPr>
          <p:cNvGrpSpPr/>
          <p:nvPr/>
        </p:nvGrpSpPr>
        <p:grpSpPr>
          <a:xfrm>
            <a:off x="11305346" y="979540"/>
            <a:ext cx="749829" cy="1165684"/>
            <a:chOff x="11305346" y="979540"/>
            <a:chExt cx="749829" cy="1165684"/>
          </a:xfrm>
        </p:grpSpPr>
        <p:sp>
          <p:nvSpPr>
            <p:cNvPr id="2" name="Triangolo isoscele 1">
              <a:extLst>
                <a:ext uri="{FF2B5EF4-FFF2-40B4-BE49-F238E27FC236}">
                  <a16:creationId xmlns:a16="http://schemas.microsoft.com/office/drawing/2014/main" id="{60F739B0-1486-4E73-AD96-155BEE4A6034}"/>
                </a:ext>
              </a:extLst>
            </p:cNvPr>
            <p:cNvSpPr/>
            <p:nvPr/>
          </p:nvSpPr>
          <p:spPr>
            <a:xfrm rot="16594614">
              <a:off x="11396652" y="1486702"/>
              <a:ext cx="716031" cy="601014"/>
            </a:xfrm>
            <a:prstGeom prst="triangle">
              <a:avLst/>
            </a:prstGeom>
            <a:solidFill>
              <a:srgbClr val="335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177F8199-B0B4-4A29-B7C6-4FB105A0E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05346" y="979540"/>
              <a:ext cx="716031" cy="731053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9B66E04-20BF-487C-BDD5-BF6EB25488BF}"/>
              </a:ext>
            </a:extLst>
          </p:cNvPr>
          <p:cNvSpPr txBox="1"/>
          <p:nvPr/>
        </p:nvSpPr>
        <p:spPr>
          <a:xfrm>
            <a:off x="170623" y="148543"/>
            <a:ext cx="777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Waiting Time </a:t>
            </a:r>
            <a:r>
              <a:rPr lang="en-US" sz="32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(1/2)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608F29-25F8-41DE-A438-0F23C15D1D00}"/>
              </a:ext>
            </a:extLst>
          </p:cNvPr>
          <p:cNvSpPr txBox="1"/>
          <p:nvPr/>
        </p:nvSpPr>
        <p:spPr>
          <a:xfrm>
            <a:off x="11478630" y="6339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0962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FD39FEC2-3414-4362-AF06-25B9F133F75D}"/>
              </a:ext>
            </a:extLst>
          </p:cNvPr>
          <p:cNvGrpSpPr/>
          <p:nvPr/>
        </p:nvGrpSpPr>
        <p:grpSpPr>
          <a:xfrm>
            <a:off x="8534400" y="0"/>
            <a:ext cx="3657600" cy="2406650"/>
            <a:chOff x="8534400" y="0"/>
            <a:chExt cx="3657600" cy="2406650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644BC33-8536-4B25-B4B7-5039F5575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4400" y="0"/>
              <a:ext cx="3657600" cy="2406650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1C6EDBD7-DC89-479A-8E06-F383EA04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5346" y="979540"/>
              <a:ext cx="716031" cy="73105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9490476-FEF8-40E3-807B-819F65240891}"/>
              </a:ext>
            </a:extLst>
          </p:cNvPr>
          <p:cNvSpPr txBox="1"/>
          <p:nvPr/>
        </p:nvSpPr>
        <p:spPr>
          <a:xfrm>
            <a:off x="170623" y="148543"/>
            <a:ext cx="777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Waiting Time </a:t>
            </a:r>
            <a:r>
              <a:rPr lang="en-US" sz="32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(2/2)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EE04A69-1168-45FE-A751-AFF6C3C623BB}"/>
              </a:ext>
            </a:extLst>
          </p:cNvPr>
          <p:cNvGrpSpPr/>
          <p:nvPr/>
        </p:nvGrpSpPr>
        <p:grpSpPr>
          <a:xfrm>
            <a:off x="488697" y="1424953"/>
            <a:ext cx="10969676" cy="4882347"/>
            <a:chOff x="488697" y="1424953"/>
            <a:chExt cx="10969676" cy="4882347"/>
          </a:xfrm>
        </p:grpSpPr>
        <p:pic>
          <p:nvPicPr>
            <p:cNvPr id="4" name="Immagine 3" descr="Immagine che contiene testo&#10;&#10;Descrizione generata con affidabilità elevata">
              <a:extLst>
                <a:ext uri="{FF2B5EF4-FFF2-40B4-BE49-F238E27FC236}">
                  <a16:creationId xmlns:a16="http://schemas.microsoft.com/office/drawing/2014/main" id="{8536F5E8-9F5F-490B-BC4E-55E7DD3A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697" y="1472137"/>
              <a:ext cx="4772433" cy="3808510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EAF6E16-F20B-4FEE-8167-4C75669A5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6083" y="1424953"/>
              <a:ext cx="4772433" cy="3855694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CB5434-877B-4F30-A7EC-C5324A4D332A}"/>
                </a:ext>
              </a:extLst>
            </p:cNvPr>
            <p:cNvSpPr txBox="1"/>
            <p:nvPr/>
          </p:nvSpPr>
          <p:spPr>
            <a:xfrm>
              <a:off x="733627" y="5476303"/>
              <a:ext cx="4867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Waiting Time </a:t>
              </a:r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increases with N </a:t>
              </a:r>
            </a:p>
            <a:p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in particular in the lognormal case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9724B9E-C793-4848-ABCF-062684982CA8}"/>
                </a:ext>
              </a:extLst>
            </p:cNvPr>
            <p:cNvSpPr txBox="1"/>
            <p:nvPr/>
          </p:nvSpPr>
          <p:spPr>
            <a:xfrm>
              <a:off x="6451620" y="5476303"/>
              <a:ext cx="5006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Percentage of students </a:t>
              </a:r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with zero waiting time decreases with N</a:t>
              </a: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3F1F69-D4C3-4B42-9B78-2CBD8D6FB94A}"/>
              </a:ext>
            </a:extLst>
          </p:cNvPr>
          <p:cNvSpPr txBox="1"/>
          <p:nvPr/>
        </p:nvSpPr>
        <p:spPr>
          <a:xfrm>
            <a:off x="11478630" y="6339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2418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0D409F57-D414-4CF2-9E80-9088403D7437}"/>
              </a:ext>
            </a:extLst>
          </p:cNvPr>
          <p:cNvGrpSpPr/>
          <p:nvPr/>
        </p:nvGrpSpPr>
        <p:grpSpPr>
          <a:xfrm>
            <a:off x="8534400" y="0"/>
            <a:ext cx="3657600" cy="2406650"/>
            <a:chOff x="8534400" y="0"/>
            <a:chExt cx="3657600" cy="2406650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FA96A968-BB1A-456D-A054-57B586AF5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4400" y="0"/>
              <a:ext cx="3657600" cy="2406650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D466D74-AD4C-466C-9F48-E428E8C5D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5346" y="979540"/>
              <a:ext cx="716031" cy="731053"/>
            </a:xfrm>
            <a:prstGeom prst="rect">
              <a:avLst/>
            </a:prstGeom>
          </p:spPr>
        </p:pic>
      </p:grp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50C0AA6-106D-43BF-9302-A2C5D14E498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6938535"/>
              </p:ext>
            </p:extLst>
          </p:nvPr>
        </p:nvGraphicFramePr>
        <p:xfrm>
          <a:off x="6096000" y="5212284"/>
          <a:ext cx="4991101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5564">
                  <a:extLst>
                    <a:ext uri="{9D8B030D-6E8A-4147-A177-3AD203B41FA5}">
                      <a16:colId xmlns:a16="http://schemas.microsoft.com/office/drawing/2014/main" val="372477562"/>
                    </a:ext>
                  </a:extLst>
                </a:gridCol>
                <a:gridCol w="570791">
                  <a:extLst>
                    <a:ext uri="{9D8B030D-6E8A-4147-A177-3AD203B41FA5}">
                      <a16:colId xmlns:a16="http://schemas.microsoft.com/office/drawing/2014/main" val="2508481070"/>
                    </a:ext>
                  </a:extLst>
                </a:gridCol>
                <a:gridCol w="570791">
                  <a:extLst>
                    <a:ext uri="{9D8B030D-6E8A-4147-A177-3AD203B41FA5}">
                      <a16:colId xmlns:a16="http://schemas.microsoft.com/office/drawing/2014/main" val="3165074360"/>
                    </a:ext>
                  </a:extLst>
                </a:gridCol>
                <a:gridCol w="570791">
                  <a:extLst>
                    <a:ext uri="{9D8B030D-6E8A-4147-A177-3AD203B41FA5}">
                      <a16:colId xmlns:a16="http://schemas.microsoft.com/office/drawing/2014/main" val="1916766602"/>
                    </a:ext>
                  </a:extLst>
                </a:gridCol>
                <a:gridCol w="570791">
                  <a:extLst>
                    <a:ext uri="{9D8B030D-6E8A-4147-A177-3AD203B41FA5}">
                      <a16:colId xmlns:a16="http://schemas.microsoft.com/office/drawing/2014/main" val="1345894197"/>
                    </a:ext>
                  </a:extLst>
                </a:gridCol>
                <a:gridCol w="570791">
                  <a:extLst>
                    <a:ext uri="{9D8B030D-6E8A-4147-A177-3AD203B41FA5}">
                      <a16:colId xmlns:a16="http://schemas.microsoft.com/office/drawing/2014/main" val="3640667590"/>
                    </a:ext>
                  </a:extLst>
                </a:gridCol>
                <a:gridCol w="570791">
                  <a:extLst>
                    <a:ext uri="{9D8B030D-6E8A-4147-A177-3AD203B41FA5}">
                      <a16:colId xmlns:a16="http://schemas.microsoft.com/office/drawing/2014/main" val="133344065"/>
                    </a:ext>
                  </a:extLst>
                </a:gridCol>
                <a:gridCol w="570791">
                  <a:extLst>
                    <a:ext uri="{9D8B030D-6E8A-4147-A177-3AD203B41FA5}">
                      <a16:colId xmlns:a16="http://schemas.microsoft.com/office/drawing/2014/main" val="4290869010"/>
                    </a:ext>
                  </a:extLst>
                </a:gridCol>
              </a:tblGrid>
              <a:tr h="2741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198707"/>
                  </a:ext>
                </a:extLst>
              </a:tr>
              <a:tr h="2272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Uniform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49169"/>
                  </a:ext>
                </a:extLst>
              </a:tr>
              <a:tr h="2272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Lognormal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28%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37%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61753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A3DAA34-36CB-4EF1-9931-E98E7A0007AA}"/>
              </a:ext>
            </a:extLst>
          </p:cNvPr>
          <p:cNvSpPr txBox="1"/>
          <p:nvPr/>
        </p:nvSpPr>
        <p:spPr>
          <a:xfrm>
            <a:off x="5982838" y="2047362"/>
            <a:ext cx="56648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Mean idle time for the exam committee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increases when the number of teachers grows	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Percentages of idle time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with respect to the total simulation time can reach high values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A9CF98E-8A8C-411B-B14D-04217579D8C5}"/>
              </a:ext>
            </a:extLst>
          </p:cNvPr>
          <p:cNvGrpSpPr/>
          <p:nvPr/>
        </p:nvGrpSpPr>
        <p:grpSpPr>
          <a:xfrm>
            <a:off x="340257" y="1562503"/>
            <a:ext cx="4800601" cy="4106981"/>
            <a:chOff x="340257" y="1562503"/>
            <a:chExt cx="4800601" cy="4106981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1C0C85B7-52DE-469C-A514-2897AD12D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257" y="1562503"/>
              <a:ext cx="4800601" cy="3732994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D980EC7-84D4-46D2-9738-44A30193CBA1}"/>
                </a:ext>
              </a:extLst>
            </p:cNvPr>
            <p:cNvSpPr txBox="1"/>
            <p:nvPr/>
          </p:nvSpPr>
          <p:spPr>
            <a:xfrm>
              <a:off x="1536478" y="5361707"/>
              <a:ext cx="3522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Mean idle time for the exam committee</a:t>
              </a:r>
            </a:p>
          </p:txBody>
        </p: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5BE54DD-DDDC-48A4-8028-F2A611307B9F}"/>
              </a:ext>
            </a:extLst>
          </p:cNvPr>
          <p:cNvSpPr txBox="1"/>
          <p:nvPr/>
        </p:nvSpPr>
        <p:spPr>
          <a:xfrm>
            <a:off x="6511594" y="6175065"/>
            <a:ext cx="415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Percentages of idle times over simulation time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13E743-D9F5-44D4-BAEC-B51DA9DCE712}"/>
              </a:ext>
            </a:extLst>
          </p:cNvPr>
          <p:cNvSpPr txBox="1"/>
          <p:nvPr/>
        </p:nvSpPr>
        <p:spPr>
          <a:xfrm>
            <a:off x="170623" y="148543"/>
            <a:ext cx="777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Idle Time </a:t>
            </a:r>
            <a:r>
              <a:rPr lang="en-US" sz="32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(1/2)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CC0A4B-4224-4B2C-9E38-BC83FBC3DD85}"/>
              </a:ext>
            </a:extLst>
          </p:cNvPr>
          <p:cNvSpPr txBox="1"/>
          <p:nvPr/>
        </p:nvSpPr>
        <p:spPr>
          <a:xfrm>
            <a:off x="11478630" y="6339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4008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2B47C0E8-44DF-41ED-88ED-2F04E36E49D5}"/>
              </a:ext>
            </a:extLst>
          </p:cNvPr>
          <p:cNvGrpSpPr/>
          <p:nvPr/>
        </p:nvGrpSpPr>
        <p:grpSpPr>
          <a:xfrm>
            <a:off x="8545286" y="0"/>
            <a:ext cx="3657600" cy="2406650"/>
            <a:chOff x="8534400" y="0"/>
            <a:chExt cx="3657600" cy="240665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41040D03-19BD-4FD2-8917-824523FA7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4400" y="0"/>
              <a:ext cx="3657600" cy="240665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214C679-49BA-4F53-9DC6-6BBC317B4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5346" y="979540"/>
              <a:ext cx="716031" cy="731053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23EAA-2422-4AA4-9EAE-B76EBCD7226F}"/>
              </a:ext>
            </a:extLst>
          </p:cNvPr>
          <p:cNvSpPr txBox="1"/>
          <p:nvPr/>
        </p:nvSpPr>
        <p:spPr>
          <a:xfrm>
            <a:off x="1406553" y="5801420"/>
            <a:ext cx="937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Teachers’ idle time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doesn’t depend on their position in the pipeline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2228FD05-DA2C-4D04-8E7D-47D1A793EDFD}"/>
              </a:ext>
            </a:extLst>
          </p:cNvPr>
          <p:cNvGrpSpPr/>
          <p:nvPr/>
        </p:nvGrpSpPr>
        <p:grpSpPr>
          <a:xfrm>
            <a:off x="1949108" y="1345066"/>
            <a:ext cx="7427008" cy="3938479"/>
            <a:chOff x="2382496" y="1306411"/>
            <a:chExt cx="7427008" cy="393847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1A9916CE-7171-4B8A-9B67-A4BE34442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2496" y="1306411"/>
              <a:ext cx="7427008" cy="3572953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31DC27F7-33FF-429D-B449-0D39C9B28638}"/>
                </a:ext>
              </a:extLst>
            </p:cNvPr>
            <p:cNvSpPr txBox="1"/>
            <p:nvPr/>
          </p:nvSpPr>
          <p:spPr>
            <a:xfrm>
              <a:off x="4871961" y="4937113"/>
              <a:ext cx="2954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Mean teacher’s idle time (N = 7)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BF20B-BBFD-450E-9D38-DE39FA718684}"/>
              </a:ext>
            </a:extLst>
          </p:cNvPr>
          <p:cNvSpPr txBox="1"/>
          <p:nvPr/>
        </p:nvSpPr>
        <p:spPr>
          <a:xfrm>
            <a:off x="170623" y="148543"/>
            <a:ext cx="777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Idle Time </a:t>
            </a:r>
            <a:r>
              <a:rPr lang="en-US" sz="3200" dirty="0">
                <a:solidFill>
                  <a:srgbClr val="335B74"/>
                </a:solidFill>
                <a:latin typeface="Gadugi" panose="020B0502040204020203" pitchFamily="34" charset="0"/>
                <a:ea typeface="Gadugi" panose="020B0502040204020203" pitchFamily="34" charset="0"/>
                <a:cs typeface="Segoe UI Semilight" panose="020B0402040204020203" pitchFamily="34" charset="0"/>
              </a:rPr>
              <a:t>(2/2)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9A34E36-E42D-41A8-AD10-B8339DDFE307}"/>
              </a:ext>
            </a:extLst>
          </p:cNvPr>
          <p:cNvSpPr txBox="1"/>
          <p:nvPr/>
        </p:nvSpPr>
        <p:spPr>
          <a:xfrm>
            <a:off x="11478630" y="6339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12281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6dc4bcd6-49db-4c07-9060-8acfc67cef9f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fb0879af-3eba-417a-a55a-ffe6dcd6ca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Widescreen</PresentationFormat>
  <Paragraphs>153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CiscoSans ExtraLight</vt:lpstr>
      <vt:lpstr>Gadugi</vt:lpstr>
      <vt:lpstr>Gill Sans SemiBold</vt:lpstr>
      <vt:lpstr>Segoe UI Semilight</vt:lpstr>
      <vt:lpstr>Times New Roman</vt:lpstr>
      <vt:lpstr>Wingdings</vt:lpstr>
      <vt:lpstr>Tema di Office</vt:lpstr>
      <vt:lpstr>Performance Evaluation  of an Exam Session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2019-01-15T14:21:21Z</dcterms:created>
  <dcterms:modified xsi:type="dcterms:W3CDTF">2019-02-01T17:13:41Z</dcterms:modified>
</cp:coreProperties>
</file>