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57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/>
    <p:restoredTop sz="95909"/>
  </p:normalViewPr>
  <p:slideViewPr>
    <p:cSldViewPr snapToGrid="0" snapToObjects="1">
      <p:cViewPr varScale="1">
        <p:scale>
          <a:sx n="101" d="100"/>
          <a:sy n="101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hyperlink" Target="https://github.com/chiarabeebyte/capstoneproject8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arabeebyte/capstoneproject8" TargetMode="External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592D7-5A37-40F0-A056-A8A85D1131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5B25773-3A16-4A09-A17E-F7A0A1ACD705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GitHub Repository</a:t>
          </a:r>
          <a:r>
            <a:rPr lang="en-GB" dirty="0">
              <a:solidFill>
                <a:schemeClr val="accent1"/>
              </a:solidFill>
            </a:rPr>
            <a:t>:</a:t>
          </a:r>
          <a:endParaRPr lang="en-US" dirty="0">
            <a:solidFill>
              <a:schemeClr val="accent1"/>
            </a:solidFill>
          </a:endParaRPr>
        </a:p>
      </dgm:t>
    </dgm:pt>
    <dgm:pt modelId="{982B09DC-7C7D-4500-B500-657461683BED}" type="parTrans" cxnId="{9AF5E3C8-1947-41F0-953F-5272CADE60BB}">
      <dgm:prSet/>
      <dgm:spPr/>
      <dgm:t>
        <a:bodyPr/>
        <a:lstStyle/>
        <a:p>
          <a:endParaRPr lang="en-US"/>
        </a:p>
      </dgm:t>
    </dgm:pt>
    <dgm:pt modelId="{EADA499D-1347-4218-A5E0-6FA2E7F749E7}" type="sibTrans" cxnId="{9AF5E3C8-1947-41F0-953F-5272CADE60BB}">
      <dgm:prSet/>
      <dgm:spPr/>
      <dgm:t>
        <a:bodyPr/>
        <a:lstStyle/>
        <a:p>
          <a:endParaRPr lang="en-US"/>
        </a:p>
      </dgm:t>
    </dgm:pt>
    <dgm:pt modelId="{8A78B399-CB50-4424-93E4-CE861F6574C4}">
      <dgm:prSet/>
      <dgm:spPr/>
      <dgm:t>
        <a:bodyPr/>
        <a:lstStyle/>
        <a:p>
          <a:r>
            <a:rPr lang="en-GB">
              <a:hlinkClick xmlns:r="http://schemas.openxmlformats.org/officeDocument/2006/relationships" r:id="rId1"/>
            </a:rPr>
            <a:t>https://github.com/chiarabeebyte/capstoneproject8</a:t>
          </a:r>
          <a:endParaRPr lang="en-US"/>
        </a:p>
      </dgm:t>
    </dgm:pt>
    <dgm:pt modelId="{FE3C8075-A55F-4763-89C7-D80A6BF41B9C}" type="parTrans" cxnId="{B9AF619F-8DD5-4679-9E06-B3248E389B64}">
      <dgm:prSet/>
      <dgm:spPr/>
      <dgm:t>
        <a:bodyPr/>
        <a:lstStyle/>
        <a:p>
          <a:endParaRPr lang="en-US"/>
        </a:p>
      </dgm:t>
    </dgm:pt>
    <dgm:pt modelId="{5BEBDC27-BBBB-4C44-AF64-52E0C011ADE8}" type="sibTrans" cxnId="{B9AF619F-8DD5-4679-9E06-B3248E389B64}">
      <dgm:prSet/>
      <dgm:spPr/>
      <dgm:t>
        <a:bodyPr/>
        <a:lstStyle/>
        <a:p>
          <a:endParaRPr lang="en-US"/>
        </a:p>
      </dgm:t>
    </dgm:pt>
    <dgm:pt modelId="{03043308-3BD4-48D2-8A43-645050542741}" type="pres">
      <dgm:prSet presAssocID="{EA3592D7-5A37-40F0-A056-A8A85D1131C5}" presName="root" presStyleCnt="0">
        <dgm:presLayoutVars>
          <dgm:dir/>
          <dgm:resizeHandles val="exact"/>
        </dgm:presLayoutVars>
      </dgm:prSet>
      <dgm:spPr/>
    </dgm:pt>
    <dgm:pt modelId="{72399824-5C58-4012-AE7F-3504DB0FAEC4}" type="pres">
      <dgm:prSet presAssocID="{05B25773-3A16-4A09-A17E-F7A0A1ACD705}" presName="compNode" presStyleCnt="0"/>
      <dgm:spPr/>
    </dgm:pt>
    <dgm:pt modelId="{62630D4D-8C56-4467-9116-A986F9D2AC31}" type="pres">
      <dgm:prSet presAssocID="{05B25773-3A16-4A09-A17E-F7A0A1ACD705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38799C-38A8-42BD-BA97-1FAEDE821E67}" type="pres">
      <dgm:prSet presAssocID="{05B25773-3A16-4A09-A17E-F7A0A1ACD705}" presName="spaceRect" presStyleCnt="0"/>
      <dgm:spPr/>
    </dgm:pt>
    <dgm:pt modelId="{E9045CB0-1232-4AF1-87AC-EADFCFE27CA1}" type="pres">
      <dgm:prSet presAssocID="{05B25773-3A16-4A09-A17E-F7A0A1ACD705}" presName="textRect" presStyleLbl="revTx" presStyleIdx="0" presStyleCnt="2">
        <dgm:presLayoutVars>
          <dgm:chMax val="1"/>
          <dgm:chPref val="1"/>
        </dgm:presLayoutVars>
      </dgm:prSet>
      <dgm:spPr/>
    </dgm:pt>
    <dgm:pt modelId="{70538679-AE8D-4691-A724-043212F62200}" type="pres">
      <dgm:prSet presAssocID="{EADA499D-1347-4218-A5E0-6FA2E7F749E7}" presName="sibTrans" presStyleCnt="0"/>
      <dgm:spPr/>
    </dgm:pt>
    <dgm:pt modelId="{D78D36F1-74A1-4FB4-884A-973A821158EF}" type="pres">
      <dgm:prSet presAssocID="{8A78B399-CB50-4424-93E4-CE861F6574C4}" presName="compNode" presStyleCnt="0"/>
      <dgm:spPr/>
    </dgm:pt>
    <dgm:pt modelId="{1152ED26-2C97-4BCA-BDA6-50ADC2CD5158}" type="pres">
      <dgm:prSet presAssocID="{8A78B399-CB50-4424-93E4-CE861F6574C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4B2698B-E4F6-4065-8E10-E848963C8358}" type="pres">
      <dgm:prSet presAssocID="{8A78B399-CB50-4424-93E4-CE861F6574C4}" presName="spaceRect" presStyleCnt="0"/>
      <dgm:spPr/>
    </dgm:pt>
    <dgm:pt modelId="{6D5356C5-92BC-4346-8FEA-8AF3F0F9A739}" type="pres">
      <dgm:prSet presAssocID="{8A78B399-CB50-4424-93E4-CE861F6574C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5D4DE50-C885-4406-A4AE-6EA69F687FD2}" type="presOf" srcId="{EA3592D7-5A37-40F0-A056-A8A85D1131C5}" destId="{03043308-3BD4-48D2-8A43-645050542741}" srcOrd="0" destOrd="0" presId="urn:microsoft.com/office/officeart/2018/2/layout/IconLabelList"/>
    <dgm:cxn modelId="{0886C180-0513-44DD-93CD-E7E3264CDFBA}" type="presOf" srcId="{05B25773-3A16-4A09-A17E-F7A0A1ACD705}" destId="{E9045CB0-1232-4AF1-87AC-EADFCFE27CA1}" srcOrd="0" destOrd="0" presId="urn:microsoft.com/office/officeart/2018/2/layout/IconLabelList"/>
    <dgm:cxn modelId="{B9AF619F-8DD5-4679-9E06-B3248E389B64}" srcId="{EA3592D7-5A37-40F0-A056-A8A85D1131C5}" destId="{8A78B399-CB50-4424-93E4-CE861F6574C4}" srcOrd="1" destOrd="0" parTransId="{FE3C8075-A55F-4763-89C7-D80A6BF41B9C}" sibTransId="{5BEBDC27-BBBB-4C44-AF64-52E0C011ADE8}"/>
    <dgm:cxn modelId="{9AF5E3C8-1947-41F0-953F-5272CADE60BB}" srcId="{EA3592D7-5A37-40F0-A056-A8A85D1131C5}" destId="{05B25773-3A16-4A09-A17E-F7A0A1ACD705}" srcOrd="0" destOrd="0" parTransId="{982B09DC-7C7D-4500-B500-657461683BED}" sibTransId="{EADA499D-1347-4218-A5E0-6FA2E7F749E7}"/>
    <dgm:cxn modelId="{41BE5EE2-9CD6-4831-848C-8C231B11FC76}" type="presOf" srcId="{8A78B399-CB50-4424-93E4-CE861F6574C4}" destId="{6D5356C5-92BC-4346-8FEA-8AF3F0F9A739}" srcOrd="0" destOrd="0" presId="urn:microsoft.com/office/officeart/2018/2/layout/IconLabelList"/>
    <dgm:cxn modelId="{55A78C23-E75E-4E2B-9AF8-8ABB1DEF83C3}" type="presParOf" srcId="{03043308-3BD4-48D2-8A43-645050542741}" destId="{72399824-5C58-4012-AE7F-3504DB0FAEC4}" srcOrd="0" destOrd="0" presId="urn:microsoft.com/office/officeart/2018/2/layout/IconLabelList"/>
    <dgm:cxn modelId="{98F59026-929E-4EBC-9B29-1849CD747DE5}" type="presParOf" srcId="{72399824-5C58-4012-AE7F-3504DB0FAEC4}" destId="{62630D4D-8C56-4467-9116-A986F9D2AC31}" srcOrd="0" destOrd="0" presId="urn:microsoft.com/office/officeart/2018/2/layout/IconLabelList"/>
    <dgm:cxn modelId="{1D701076-F380-4DC4-B222-CDC95C771975}" type="presParOf" srcId="{72399824-5C58-4012-AE7F-3504DB0FAEC4}" destId="{D538799C-38A8-42BD-BA97-1FAEDE821E67}" srcOrd="1" destOrd="0" presId="urn:microsoft.com/office/officeart/2018/2/layout/IconLabelList"/>
    <dgm:cxn modelId="{A7C82CAA-7FAA-40E7-B872-2074C0C63CE5}" type="presParOf" srcId="{72399824-5C58-4012-AE7F-3504DB0FAEC4}" destId="{E9045CB0-1232-4AF1-87AC-EADFCFE27CA1}" srcOrd="2" destOrd="0" presId="urn:microsoft.com/office/officeart/2018/2/layout/IconLabelList"/>
    <dgm:cxn modelId="{F929C63B-8657-41EC-86AE-65C271A32B3B}" type="presParOf" srcId="{03043308-3BD4-48D2-8A43-645050542741}" destId="{70538679-AE8D-4691-A724-043212F62200}" srcOrd="1" destOrd="0" presId="urn:microsoft.com/office/officeart/2018/2/layout/IconLabelList"/>
    <dgm:cxn modelId="{1BFEA12C-A2D5-4928-8003-9ADE1AF88DE5}" type="presParOf" srcId="{03043308-3BD4-48D2-8A43-645050542741}" destId="{D78D36F1-74A1-4FB4-884A-973A821158EF}" srcOrd="2" destOrd="0" presId="urn:microsoft.com/office/officeart/2018/2/layout/IconLabelList"/>
    <dgm:cxn modelId="{E1358228-9684-4087-A087-56E39525D4E2}" type="presParOf" srcId="{D78D36F1-74A1-4FB4-884A-973A821158EF}" destId="{1152ED26-2C97-4BCA-BDA6-50ADC2CD5158}" srcOrd="0" destOrd="0" presId="urn:microsoft.com/office/officeart/2018/2/layout/IconLabelList"/>
    <dgm:cxn modelId="{30E70F00-AB15-4C53-A1DC-83BF49AD19EC}" type="presParOf" srcId="{D78D36F1-74A1-4FB4-884A-973A821158EF}" destId="{94B2698B-E4F6-4065-8E10-E848963C8358}" srcOrd="1" destOrd="0" presId="urn:microsoft.com/office/officeart/2018/2/layout/IconLabelList"/>
    <dgm:cxn modelId="{289A416C-D4D7-4361-BDA2-A928517B3988}" type="presParOf" srcId="{D78D36F1-74A1-4FB4-884A-973A821158EF}" destId="{6D5356C5-92BC-4346-8FEA-8AF3F0F9A7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30D4D-8C56-4467-9116-A986F9D2AC31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45CB0-1232-4AF1-87AC-EADFCFE27CA1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hlinkClick xmlns:r="http://schemas.openxmlformats.org/officeDocument/2006/relationships" r:id="rId3"/>
            </a:rPr>
            <a:t>GitHub Repository</a:t>
          </a:r>
          <a:r>
            <a:rPr lang="en-GB" sz="1400" kern="1200" dirty="0">
              <a:solidFill>
                <a:schemeClr val="accent1"/>
              </a:solidFill>
            </a:rPr>
            <a:t>: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111066" y="2893916"/>
        <a:ext cx="4320000" cy="720000"/>
      </dsp:txXfrm>
    </dsp:sp>
    <dsp:sp modelId="{1152ED26-2C97-4BCA-BDA6-50ADC2CD5158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56C5-92BC-4346-8FEA-8AF3F0F9A739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hlinkClick xmlns:r="http://schemas.openxmlformats.org/officeDocument/2006/relationships" r:id="rId3"/>
            </a:rPr>
            <a:t>https://github.com/chiarabeebyte/capstoneproject8</a:t>
          </a:r>
          <a:endParaRPr lang="en-US" sz="1400" kern="1200"/>
        </a:p>
      </dsp:txBody>
      <dsp:txXfrm>
        <a:off x="5187066" y="28939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DAB6D2F-144E-D344-B2C6-4406E8CF7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chemeClr val="tx1"/>
                </a:solidFill>
              </a:rPr>
              <a:t>An Exploratory Data Analysis With Python On The Deforestation Of The Brazilian Amazon Between 1999 and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EA03A-0E24-9244-B55D-92E4FE372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L" dirty="0"/>
              <a:t>PyLadies Python Bootcamp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862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15CF4-CD43-2F4C-BF62-85084B06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2E704AF-B8D2-0C42-8579-03E687EB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26" y="659605"/>
            <a:ext cx="4268086" cy="53686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DDE47-50D4-2C4E-AF60-0623E17B4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Data about the deforestation of the Brazilian Amazon from Kaggle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Included three CSV files (1. Deforestation area, 2. Fire outbreaks, 3. Weather phenomena)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Libraries used to analyze files: pandas, </a:t>
            </a:r>
            <a:r>
              <a:rPr lang="en-US" dirty="0" err="1">
                <a:solidFill>
                  <a:srgbClr val="FFFFFF"/>
                </a:solidFill>
              </a:rPr>
              <a:t>numpy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scipy</a:t>
            </a:r>
            <a:r>
              <a:rPr lang="en-US" dirty="0">
                <a:solidFill>
                  <a:srgbClr val="FFFFFF"/>
                </a:solidFill>
              </a:rPr>
              <a:t> and matplotlib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There were no null variables – already clean data set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Our Team: Marina, Selin, Chiara</a:t>
            </a:r>
          </a:p>
        </p:txBody>
      </p:sp>
    </p:spTree>
    <p:extLst>
      <p:ext uri="{BB962C8B-B14F-4D97-AF65-F5344CB8AC3E}">
        <p14:creationId xmlns:p14="http://schemas.microsoft.com/office/powerpoint/2010/main" val="286760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D1EFE-3EEB-AB4F-808B-2CB5F0AB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7" y="304344"/>
            <a:ext cx="4701687" cy="132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Q1: Was there a decline or rise in the number of fire outbreaks?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C67FD-59AF-CF47-ACBA-A61A1B96E3FD}"/>
              </a:ext>
            </a:extLst>
          </p:cNvPr>
          <p:cNvSpPr/>
          <p:nvPr/>
        </p:nvSpPr>
        <p:spPr>
          <a:xfrm>
            <a:off x="278337" y="1625601"/>
            <a:ext cx="4493314" cy="4017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</a:rPr>
              <a:t>The line plot shows the total number of fire outbreaks per month.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</a:rPr>
              <a:t>Each line represents a year in the period between 1999 to 2019.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</a:rPr>
              <a:t>We can observe that the highest number of fire outbreaks happened between 2002 and 2010 – this period is coloured by using a Miscellaneous colormap provided by matplotlib.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E65EF06-917E-904C-A771-1D18FD9FE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966" y="1625601"/>
            <a:ext cx="6593509" cy="372533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84E19D-8EC6-3A47-9168-EA06AB72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94" y="379844"/>
            <a:ext cx="8690504" cy="502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Q2: Which state bears the greatest number of fire outbreaks?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D1F2F-DB9C-3E41-BA56-D6DAA729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912" y="882352"/>
            <a:ext cx="9068926" cy="127697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/>
              <a:t>This stacked bar plot shows the number of fire outbreaks per year starting in 1999 until 2019 in all Amazon states. 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/>
              <a:t>Two states (Mato Grosso and Para) have the highest occurrence of fire outbreaks throughout the years than other states combined.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FF5C61-38D1-2E43-9028-7FBAC5B020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410" y="2354609"/>
            <a:ext cx="7196843" cy="4248840"/>
          </a:xfrm>
        </p:spPr>
      </p:pic>
    </p:spTree>
    <p:extLst>
      <p:ext uri="{BB962C8B-B14F-4D97-AF65-F5344CB8AC3E}">
        <p14:creationId xmlns:p14="http://schemas.microsoft.com/office/powerpoint/2010/main" val="115539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E45B-63EC-2E42-8FAC-5A7A4C09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3" y="202844"/>
            <a:ext cx="8596667" cy="836141"/>
          </a:xfrm>
        </p:spPr>
        <p:txBody>
          <a:bodyPr>
            <a:noAutofit/>
          </a:bodyPr>
          <a:lstStyle/>
          <a:p>
            <a:r>
              <a:rPr lang="en-NL" sz="2200" dirty="0"/>
              <a:t>Q3: </a:t>
            </a:r>
            <a:r>
              <a:rPr lang="en-GB" sz="2200" dirty="0"/>
              <a:t>Is there a correlation between the deforestation area and the number of fire outbreaks?</a:t>
            </a:r>
            <a:endParaRPr lang="en-NL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0FDC9-DA25-8347-821B-EAC7ACEFD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93" y="1038985"/>
            <a:ext cx="8900741" cy="970229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NL" sz="1600" dirty="0"/>
              <a:t>To answer questions, two CSV files have been merged.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/>
              <a:t>The plot shows a positive correlation of 0.91 between the deforestation area and total number of fire outbreaks per year.</a:t>
            </a:r>
            <a:endParaRPr lang="en-NL" sz="1600" dirty="0"/>
          </a:p>
        </p:txBody>
      </p:sp>
      <p:pic>
        <p:nvPicPr>
          <p:cNvPr id="12" name="Content Placeholder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A5F638-B050-8D43-ADC6-3686BC66A5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924" y="2517812"/>
            <a:ext cx="7170266" cy="4137344"/>
          </a:xfrm>
        </p:spPr>
      </p:pic>
    </p:spTree>
    <p:extLst>
      <p:ext uri="{BB962C8B-B14F-4D97-AF65-F5344CB8AC3E}">
        <p14:creationId xmlns:p14="http://schemas.microsoft.com/office/powerpoint/2010/main" val="78994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4926-553F-5242-9AF3-1B091BC9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50" y="259839"/>
            <a:ext cx="7790558" cy="539579"/>
          </a:xfrm>
        </p:spPr>
        <p:txBody>
          <a:bodyPr>
            <a:noAutofit/>
          </a:bodyPr>
          <a:lstStyle/>
          <a:p>
            <a:r>
              <a:rPr lang="en-NL" sz="2200" dirty="0"/>
              <a:t>Q4: Is the Amazon deforestation increasing over the years?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CAD987-C481-974A-A849-F2C66213A2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7093"/>
          <a:stretch/>
        </p:blipFill>
        <p:spPr>
          <a:xfrm>
            <a:off x="6664341" y="1562662"/>
            <a:ext cx="1855441" cy="328984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5F944B-CC7F-D442-B27B-C2EE04F2AC70}"/>
              </a:ext>
            </a:extLst>
          </p:cNvPr>
          <p:cNvSpPr txBox="1">
            <a:spLocks/>
          </p:cNvSpPr>
          <p:nvPr/>
        </p:nvSpPr>
        <p:spPr>
          <a:xfrm>
            <a:off x="548330" y="4995140"/>
            <a:ext cx="8194418" cy="467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L" sz="2200" dirty="0"/>
              <a:t>Q4.1: Have there been years in which deforestation declined?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56956-61B2-664B-A21B-DACA509F455E}"/>
              </a:ext>
            </a:extLst>
          </p:cNvPr>
          <p:cNvSpPr/>
          <p:nvPr/>
        </p:nvSpPr>
        <p:spPr>
          <a:xfrm>
            <a:off x="548330" y="5543882"/>
            <a:ext cx="8466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sz="1600" dirty="0"/>
              <a:t>Even though there is a constant decrease in Amazon area, there have also been years in which deforestation either decreased or stopped - years: 2004, 2011, 2013, 2016.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893926-E32F-5C43-BFA7-DCE4900E35C1}"/>
              </a:ext>
            </a:extLst>
          </p:cNvPr>
          <p:cNvSpPr/>
          <p:nvPr/>
        </p:nvSpPr>
        <p:spPr>
          <a:xfrm>
            <a:off x="123545" y="797602"/>
            <a:ext cx="8619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sz="1600" dirty="0"/>
              <a:t>As can be seen in the graph, deforestation is again increasing since 2014.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sz="1600" dirty="0"/>
              <a:t>The differences in increase and decrease are mainly due to various changes in politics. 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7A4C4438-ECB9-9041-8F7D-1F0D8E04A4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544" y="1624447"/>
            <a:ext cx="5942712" cy="3289840"/>
          </a:xfrm>
        </p:spPr>
      </p:pic>
    </p:spTree>
    <p:extLst>
      <p:ext uri="{BB962C8B-B14F-4D97-AF65-F5344CB8AC3E}">
        <p14:creationId xmlns:p14="http://schemas.microsoft.com/office/powerpoint/2010/main" val="357972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50BA3-DA2E-0A4D-89A6-2285518D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405" y="267712"/>
            <a:ext cx="5394307" cy="8443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Q5: Which state had the highest increase in deforestation?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9748-A3E7-3B4C-B5D0-493B6697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181" y="4621793"/>
            <a:ext cx="4512988" cy="1521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In </a:t>
            </a:r>
            <a:r>
              <a:rPr lang="en-US" sz="1600" dirty="0" err="1">
                <a:solidFill>
                  <a:srgbClr val="FFFFFF"/>
                </a:solidFill>
              </a:rPr>
              <a:t>Amapa</a:t>
            </a:r>
            <a:r>
              <a:rPr lang="en-US" sz="1600" dirty="0">
                <a:solidFill>
                  <a:srgbClr val="FFFFFF"/>
                </a:solidFill>
              </a:rPr>
              <a:t> – AP -, Roraima - RR -, and Tocantins - TO - have been the least deforestation.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In </a:t>
            </a:r>
            <a:r>
              <a:rPr lang="en-US" sz="1600" dirty="0" err="1">
                <a:solidFill>
                  <a:srgbClr val="FFFFFF"/>
                </a:solidFill>
              </a:rPr>
              <a:t>Maranhao</a:t>
            </a:r>
            <a:r>
              <a:rPr lang="en-US" sz="1600" dirty="0">
                <a:solidFill>
                  <a:srgbClr val="FFFFFF"/>
                </a:solidFill>
              </a:rPr>
              <a:t> deforestation also decreased significantly.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AC36BC-A9FD-D242-8B70-047E9A4B864F}"/>
              </a:ext>
            </a:extLst>
          </p:cNvPr>
          <p:cNvSpPr txBox="1">
            <a:spLocks/>
          </p:cNvSpPr>
          <p:nvPr/>
        </p:nvSpPr>
        <p:spPr>
          <a:xfrm>
            <a:off x="5087939" y="609598"/>
            <a:ext cx="4183592" cy="12617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NL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91C3B-E014-DD4C-81FF-BB5BE2618DE1}"/>
              </a:ext>
            </a:extLst>
          </p:cNvPr>
          <p:cNvSpPr/>
          <p:nvPr/>
        </p:nvSpPr>
        <p:spPr>
          <a:xfrm>
            <a:off x="6942967" y="3460078"/>
            <a:ext cx="50520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Q5.1: Which states had the lowest deforestation?</a:t>
            </a:r>
            <a:endParaRPr lang="en-NL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50506-6D43-754A-BFDF-A6395EF03A6F}"/>
              </a:ext>
            </a:extLst>
          </p:cNvPr>
          <p:cNvSpPr/>
          <p:nvPr/>
        </p:nvSpPr>
        <p:spPr>
          <a:xfrm>
            <a:off x="6730876" y="1290321"/>
            <a:ext cx="5052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Overall, deforestation increased significantly in Para – PA - since 2018.</a:t>
            </a:r>
          </a:p>
          <a:p>
            <a:pPr marL="285750" indent="-28575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The Acre - AC - and Amazonas - AM - state both had also high increases since 2017.</a:t>
            </a:r>
          </a:p>
          <a:p>
            <a:pPr marL="285750" indent="-28575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In 2007, the </a:t>
            </a:r>
            <a:r>
              <a:rPr lang="en-US" sz="1600" dirty="0" err="1">
                <a:solidFill>
                  <a:srgbClr val="FFFFFF"/>
                </a:solidFill>
              </a:rPr>
              <a:t>Maranhao</a:t>
            </a:r>
            <a:r>
              <a:rPr lang="en-US" sz="1600" dirty="0">
                <a:solidFill>
                  <a:srgbClr val="FFFFFF"/>
                </a:solidFill>
              </a:rPr>
              <a:t> - MA - state also had an extreme increase in deforestation. 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3D952EC7-75BA-724C-A056-8E78CA7FFC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689" y="1653974"/>
            <a:ext cx="6524782" cy="4247749"/>
          </a:xfrm>
        </p:spPr>
      </p:pic>
    </p:spTree>
    <p:extLst>
      <p:ext uri="{BB962C8B-B14F-4D97-AF65-F5344CB8AC3E}">
        <p14:creationId xmlns:p14="http://schemas.microsoft.com/office/powerpoint/2010/main" val="162872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98D7-35EC-414F-846A-320C1B3D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0" y="313038"/>
            <a:ext cx="9096861" cy="749643"/>
          </a:xfrm>
        </p:spPr>
        <p:txBody>
          <a:bodyPr>
            <a:normAutofit fontScale="90000"/>
          </a:bodyPr>
          <a:lstStyle/>
          <a:p>
            <a:r>
              <a:rPr lang="en-NL" sz="2200" dirty="0"/>
              <a:t>Q6: How frequent based on severity occur</a:t>
            </a:r>
            <a:r>
              <a:rPr lang="en-GB" sz="2200" dirty="0"/>
              <a:t>r</a:t>
            </a:r>
            <a:r>
              <a:rPr lang="en-NL" sz="2200" dirty="0"/>
              <a:t>ed the weather phenomena ‘El Niño’ and ‘La Niña’?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FE31E-D5EA-F546-AADB-52F87999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140" y="1136514"/>
            <a:ext cx="8903360" cy="1526816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en-NL" sz="1600" dirty="0"/>
              <a:t>El niño is hot, humid air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en-NL" sz="1600" dirty="0"/>
              <a:t>La niña are cold trade winds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en-GB" sz="1600" dirty="0"/>
              <a:t>Both phenomena mostly had severity denoted as Weak and Moderate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en-GB" sz="1600" dirty="0"/>
              <a:t>In three occasions the phenomena were marked as Strong and Very Strong. 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en-GB" sz="1600" dirty="0"/>
              <a:t>There were two counts for Strong and one count for Very Strong phenomenon for La Niña and El Niño, respectively</a:t>
            </a:r>
            <a:endParaRPr lang="en-NL" sz="16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BF13FE-6CFB-3C41-A7D6-02CC4183DE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974" y="2737163"/>
            <a:ext cx="6880225" cy="3892008"/>
          </a:xfrm>
        </p:spPr>
      </p:pic>
    </p:spTree>
    <p:extLst>
      <p:ext uri="{BB962C8B-B14F-4D97-AF65-F5344CB8AC3E}">
        <p14:creationId xmlns:p14="http://schemas.microsoft.com/office/powerpoint/2010/main" val="194656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E7159-27F6-D74C-80FD-C4B29E3F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Thank You!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49EA32EE-67D2-40DF-8F7B-ABC458EDA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27454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81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534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PyLadies Python Bootcamp</vt:lpstr>
      <vt:lpstr>Introduction</vt:lpstr>
      <vt:lpstr>Q1: Was there a decline or rise in the number of fire outbreaks?</vt:lpstr>
      <vt:lpstr>Q2: Which state bears the greatest number of fire outbreaks?</vt:lpstr>
      <vt:lpstr>Q3: Is there a correlation between the deforestation area and the number of fire outbreaks?</vt:lpstr>
      <vt:lpstr>Q4: Is the Amazon deforestation increasing over the years?</vt:lpstr>
      <vt:lpstr>Q5: Which state had the highest increase in deforestation?</vt:lpstr>
      <vt:lpstr>Q6: How frequent based on severity occurred the weather phenomena ‘El Niño’ and ‘La Niña’?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PyLadies Python Bootcamp</dc:title>
  <dc:creator>Pilz,Chiara C.C.</dc:creator>
  <cp:lastModifiedBy>Pilz,Chiara C.C.</cp:lastModifiedBy>
  <cp:revision>7</cp:revision>
  <dcterms:created xsi:type="dcterms:W3CDTF">2020-06-03T09:37:05Z</dcterms:created>
  <dcterms:modified xsi:type="dcterms:W3CDTF">2020-06-03T10:34:08Z</dcterms:modified>
</cp:coreProperties>
</file>