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3768-DDC1-47F8-B1AB-DE43F1308A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CBC0B-2EDB-4032-8EB2-C696A2E1FB5F}">
      <dgm:prSet/>
      <dgm:spPr/>
      <dgm:t>
        <a:bodyPr/>
        <a:lstStyle/>
        <a:p>
          <a:r>
            <a:rPr lang="it-IT" dirty="0"/>
            <a:t>Progetto di un sito web interamente dedicato al patrimonio culturale della Grande Guerra in territorio vicentino</a:t>
          </a:r>
          <a:endParaRPr lang="en-US" dirty="0"/>
        </a:p>
      </dgm:t>
    </dgm:pt>
    <dgm:pt modelId="{9B919008-C31C-45C3-A9F5-FFBDA2638FAD}" type="parTrans" cxnId="{EA0FF749-71DC-4B99-B70D-DE90AB91CF87}">
      <dgm:prSet/>
      <dgm:spPr/>
      <dgm:t>
        <a:bodyPr/>
        <a:lstStyle/>
        <a:p>
          <a:endParaRPr lang="en-US"/>
        </a:p>
      </dgm:t>
    </dgm:pt>
    <dgm:pt modelId="{FB796AB5-B8D5-43BD-B1E5-86AA80A7EE1A}" type="sibTrans" cxnId="{EA0FF749-71DC-4B99-B70D-DE90AB91CF87}">
      <dgm:prSet/>
      <dgm:spPr/>
      <dgm:t>
        <a:bodyPr/>
        <a:lstStyle/>
        <a:p>
          <a:endParaRPr lang="en-US"/>
        </a:p>
      </dgm:t>
    </dgm:pt>
    <dgm:pt modelId="{F8F36499-E3DA-4979-B765-CAA267360E8A}">
      <dgm:prSet/>
      <dgm:spPr/>
      <dgm:t>
        <a:bodyPr/>
        <a:lstStyle/>
        <a:p>
          <a:r>
            <a:rPr lang="it-IT" dirty="0"/>
            <a:t>Scopo è la creazione di un sito eterogeneo: riunire in un unico luogo qualsiasi tipologia di testimonianza culturale relativa al territorio vicentino, risalente agli anni della Prima Guerra Mondiale (1914-18) e alle successive commemorazioni</a:t>
          </a:r>
          <a:endParaRPr lang="en-US" dirty="0"/>
        </a:p>
      </dgm:t>
    </dgm:pt>
    <dgm:pt modelId="{E3B6C13A-EB4E-4531-888E-4E7F2957EEC5}" type="parTrans" cxnId="{D9AE6B2C-A3EC-47B5-ADA2-69C6914754A6}">
      <dgm:prSet/>
      <dgm:spPr/>
      <dgm:t>
        <a:bodyPr/>
        <a:lstStyle/>
        <a:p>
          <a:endParaRPr lang="en-US"/>
        </a:p>
      </dgm:t>
    </dgm:pt>
    <dgm:pt modelId="{61ACC920-CB7F-4B1A-B558-8D09D5458F3A}" type="sibTrans" cxnId="{D9AE6B2C-A3EC-47B5-ADA2-69C6914754A6}">
      <dgm:prSet/>
      <dgm:spPr/>
      <dgm:t>
        <a:bodyPr/>
        <a:lstStyle/>
        <a:p>
          <a:endParaRPr lang="en-US"/>
        </a:p>
      </dgm:t>
    </dgm:pt>
    <dgm:pt modelId="{0F2B87FE-2C5B-46BA-9FF2-27E22361F8AF}">
      <dgm:prSet/>
      <dgm:spPr/>
      <dgm:t>
        <a:bodyPr/>
        <a:lstStyle/>
        <a:p>
          <a:r>
            <a:rPr lang="it-IT" dirty="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dirty="0"/>
        </a:p>
      </dgm:t>
    </dgm:pt>
    <dgm:pt modelId="{9E79EA38-9F39-44F6-94A8-84DC5586E0C0}" type="parTrans" cxnId="{30BB0573-C827-41B7-9D10-57F2AA0BFE06}">
      <dgm:prSet/>
      <dgm:spPr/>
      <dgm:t>
        <a:bodyPr/>
        <a:lstStyle/>
        <a:p>
          <a:endParaRPr lang="en-US"/>
        </a:p>
      </dgm:t>
    </dgm:pt>
    <dgm:pt modelId="{961492BE-CB0F-478B-8E0A-C3F32E32604A}" type="sibTrans" cxnId="{30BB0573-C827-41B7-9D10-57F2AA0BFE06}">
      <dgm:prSet/>
      <dgm:spPr/>
      <dgm:t>
        <a:bodyPr/>
        <a:lstStyle/>
        <a:p>
          <a:endParaRPr lang="en-US"/>
        </a:p>
      </dgm:t>
    </dgm:pt>
    <dgm:pt modelId="{26E291CA-C197-4D71-9F1E-5CACB8C8BAE1}">
      <dgm:prSet/>
      <dgm:spPr/>
      <dgm:t>
        <a:bodyPr/>
        <a:lstStyle/>
        <a:p>
          <a:r>
            <a:rPr lang="it-IT" dirty="0"/>
            <a:t>Per mantenere vivo il sito viene proposta l’iscrizione alla newsletter, l’accesso alla pagina personale tramite credenziali, la condivisione tramite social degli itinerari percorsi sulla Grande Guerra e la partecipazione ad un blog (questi ultimi due elementi non sono stati sviluppati)  </a:t>
          </a:r>
          <a:endParaRPr lang="en-US" dirty="0"/>
        </a:p>
      </dgm:t>
    </dgm:pt>
    <dgm:pt modelId="{B3567FD4-1BEA-4008-BF25-84C7885E5CB6}" type="parTrans" cxnId="{0D6456B1-79B1-4F31-97AC-D8B1EF2B3883}">
      <dgm:prSet/>
      <dgm:spPr/>
      <dgm:t>
        <a:bodyPr/>
        <a:lstStyle/>
        <a:p>
          <a:endParaRPr lang="en-US"/>
        </a:p>
      </dgm:t>
    </dgm:pt>
    <dgm:pt modelId="{9A613C18-2E8A-4739-8F6E-CB71E5B96AB9}" type="sibTrans" cxnId="{0D6456B1-79B1-4F31-97AC-D8B1EF2B3883}">
      <dgm:prSet/>
      <dgm:spPr/>
      <dgm:t>
        <a:bodyPr/>
        <a:lstStyle/>
        <a:p>
          <a:endParaRPr lang="en-US"/>
        </a:p>
      </dgm:t>
    </dgm:pt>
    <dgm:pt modelId="{FAE2164D-4A39-411F-892D-CECFEAA524D3}" type="pres">
      <dgm:prSet presAssocID="{7CF73768-DDC1-47F8-B1AB-DE43F1308A87}" presName="vert0" presStyleCnt="0">
        <dgm:presLayoutVars>
          <dgm:dir/>
          <dgm:animOne val="branch"/>
          <dgm:animLvl val="lvl"/>
        </dgm:presLayoutVars>
      </dgm:prSet>
      <dgm:spPr/>
    </dgm:pt>
    <dgm:pt modelId="{5B2885E2-B3D1-41CC-B825-A8A24DDC2784}" type="pres">
      <dgm:prSet presAssocID="{968CBC0B-2EDB-4032-8EB2-C696A2E1FB5F}" presName="thickLine" presStyleLbl="alignNode1" presStyleIdx="0" presStyleCnt="4"/>
      <dgm:spPr/>
    </dgm:pt>
    <dgm:pt modelId="{26CCE8BF-969C-4271-B128-CB2350D42247}" type="pres">
      <dgm:prSet presAssocID="{968CBC0B-2EDB-4032-8EB2-C696A2E1FB5F}" presName="horz1" presStyleCnt="0"/>
      <dgm:spPr/>
    </dgm:pt>
    <dgm:pt modelId="{91BB74F3-AE28-41F6-9782-7B552394D54B}" type="pres">
      <dgm:prSet presAssocID="{968CBC0B-2EDB-4032-8EB2-C696A2E1FB5F}" presName="tx1" presStyleLbl="revTx" presStyleIdx="0" presStyleCnt="4" custScaleY="69606"/>
      <dgm:spPr/>
    </dgm:pt>
    <dgm:pt modelId="{66D73328-3A0B-45E6-91DA-DF8D8A12D74E}" type="pres">
      <dgm:prSet presAssocID="{968CBC0B-2EDB-4032-8EB2-C696A2E1FB5F}" presName="vert1" presStyleCnt="0"/>
      <dgm:spPr/>
    </dgm:pt>
    <dgm:pt modelId="{AD016724-D1BE-4907-B624-9BFDCB085CCA}" type="pres">
      <dgm:prSet presAssocID="{F8F36499-E3DA-4979-B765-CAA267360E8A}" presName="thickLine" presStyleLbl="alignNode1" presStyleIdx="1" presStyleCnt="4"/>
      <dgm:spPr/>
    </dgm:pt>
    <dgm:pt modelId="{4AA18BF6-4121-41F9-8EF6-1A4085A492BD}" type="pres">
      <dgm:prSet presAssocID="{F8F36499-E3DA-4979-B765-CAA267360E8A}" presName="horz1" presStyleCnt="0"/>
      <dgm:spPr/>
    </dgm:pt>
    <dgm:pt modelId="{40A8FCB9-0483-49D7-972E-857646DC6442}" type="pres">
      <dgm:prSet presAssocID="{F8F36499-E3DA-4979-B765-CAA267360E8A}" presName="tx1" presStyleLbl="revTx" presStyleIdx="1" presStyleCnt="4"/>
      <dgm:spPr/>
    </dgm:pt>
    <dgm:pt modelId="{804E67E1-E69C-4AFF-ACD3-7DB9F1A02EC7}" type="pres">
      <dgm:prSet presAssocID="{F8F36499-E3DA-4979-B765-CAA267360E8A}" presName="vert1" presStyleCnt="0"/>
      <dgm:spPr/>
    </dgm:pt>
    <dgm:pt modelId="{781FB4EA-0CFC-43B2-8DD2-2CE2FB814E8D}" type="pres">
      <dgm:prSet presAssocID="{0F2B87FE-2C5B-46BA-9FF2-27E22361F8AF}" presName="thickLine" presStyleLbl="alignNode1" presStyleIdx="2" presStyleCnt="4"/>
      <dgm:spPr/>
    </dgm:pt>
    <dgm:pt modelId="{7A6C2D1E-CE30-4C04-93BC-F5DDBA0ADA1B}" type="pres">
      <dgm:prSet presAssocID="{0F2B87FE-2C5B-46BA-9FF2-27E22361F8AF}" presName="horz1" presStyleCnt="0"/>
      <dgm:spPr/>
    </dgm:pt>
    <dgm:pt modelId="{9B58C246-D3E9-4645-BAC2-B042F4E3FC10}" type="pres">
      <dgm:prSet presAssocID="{0F2B87FE-2C5B-46BA-9FF2-27E22361F8AF}" presName="tx1" presStyleLbl="revTx" presStyleIdx="2" presStyleCnt="4"/>
      <dgm:spPr/>
    </dgm:pt>
    <dgm:pt modelId="{AD011B51-6CC7-4541-82EE-0EFAAB35194E}" type="pres">
      <dgm:prSet presAssocID="{0F2B87FE-2C5B-46BA-9FF2-27E22361F8AF}" presName="vert1" presStyleCnt="0"/>
      <dgm:spPr/>
    </dgm:pt>
    <dgm:pt modelId="{0309D192-6B02-4A8D-80A2-C63E3CCB17C4}" type="pres">
      <dgm:prSet presAssocID="{26E291CA-C197-4D71-9F1E-5CACB8C8BAE1}" presName="thickLine" presStyleLbl="alignNode1" presStyleIdx="3" presStyleCnt="4"/>
      <dgm:spPr/>
    </dgm:pt>
    <dgm:pt modelId="{3C089D0A-EC88-4560-A844-5166068FBE21}" type="pres">
      <dgm:prSet presAssocID="{26E291CA-C197-4D71-9F1E-5CACB8C8BAE1}" presName="horz1" presStyleCnt="0"/>
      <dgm:spPr/>
    </dgm:pt>
    <dgm:pt modelId="{8CB0C30A-27B1-43F8-ABCD-88E94ADC76BC}" type="pres">
      <dgm:prSet presAssocID="{26E291CA-C197-4D71-9F1E-5CACB8C8BAE1}" presName="tx1" presStyleLbl="revTx" presStyleIdx="3" presStyleCnt="4" custScaleY="121261"/>
      <dgm:spPr/>
    </dgm:pt>
    <dgm:pt modelId="{56CE90F6-9E7A-41BA-8E1B-FDFF1D5B2949}" type="pres">
      <dgm:prSet presAssocID="{26E291CA-C197-4D71-9F1E-5CACB8C8BAE1}" presName="vert1" presStyleCnt="0"/>
      <dgm:spPr/>
    </dgm:pt>
  </dgm:ptLst>
  <dgm:cxnLst>
    <dgm:cxn modelId="{6381740A-9704-4EC2-8BFB-53502BB27CD7}" type="presOf" srcId="{7CF73768-DDC1-47F8-B1AB-DE43F1308A87}" destId="{FAE2164D-4A39-411F-892D-CECFEAA524D3}" srcOrd="0" destOrd="0" presId="urn:microsoft.com/office/officeart/2008/layout/LinedList"/>
    <dgm:cxn modelId="{D9AE6B2C-A3EC-47B5-ADA2-69C6914754A6}" srcId="{7CF73768-DDC1-47F8-B1AB-DE43F1308A87}" destId="{F8F36499-E3DA-4979-B765-CAA267360E8A}" srcOrd="1" destOrd="0" parTransId="{E3B6C13A-EB4E-4531-888E-4E7F2957EEC5}" sibTransId="{61ACC920-CB7F-4B1A-B558-8D09D5458F3A}"/>
    <dgm:cxn modelId="{CD40CA61-780F-4821-B055-03A8DCECEFA0}" type="presOf" srcId="{F8F36499-E3DA-4979-B765-CAA267360E8A}" destId="{40A8FCB9-0483-49D7-972E-857646DC6442}" srcOrd="0" destOrd="0" presId="urn:microsoft.com/office/officeart/2008/layout/LinedList"/>
    <dgm:cxn modelId="{EA0FF749-71DC-4B99-B70D-DE90AB91CF87}" srcId="{7CF73768-DDC1-47F8-B1AB-DE43F1308A87}" destId="{968CBC0B-2EDB-4032-8EB2-C696A2E1FB5F}" srcOrd="0" destOrd="0" parTransId="{9B919008-C31C-45C3-A9F5-FFBDA2638FAD}" sibTransId="{FB796AB5-B8D5-43BD-B1E5-86AA80A7EE1A}"/>
    <dgm:cxn modelId="{30BB0573-C827-41B7-9D10-57F2AA0BFE06}" srcId="{7CF73768-DDC1-47F8-B1AB-DE43F1308A87}" destId="{0F2B87FE-2C5B-46BA-9FF2-27E22361F8AF}" srcOrd="2" destOrd="0" parTransId="{9E79EA38-9F39-44F6-94A8-84DC5586E0C0}" sibTransId="{961492BE-CB0F-478B-8E0A-C3F32E32604A}"/>
    <dgm:cxn modelId="{36394C8E-4E9A-4451-8F53-4E27D99F3DB3}" type="presOf" srcId="{968CBC0B-2EDB-4032-8EB2-C696A2E1FB5F}" destId="{91BB74F3-AE28-41F6-9782-7B552394D54B}" srcOrd="0" destOrd="0" presId="urn:microsoft.com/office/officeart/2008/layout/LinedList"/>
    <dgm:cxn modelId="{0D6456B1-79B1-4F31-97AC-D8B1EF2B3883}" srcId="{7CF73768-DDC1-47F8-B1AB-DE43F1308A87}" destId="{26E291CA-C197-4D71-9F1E-5CACB8C8BAE1}" srcOrd="3" destOrd="0" parTransId="{B3567FD4-1BEA-4008-BF25-84C7885E5CB6}" sibTransId="{9A613C18-2E8A-4739-8F6E-CB71E5B96AB9}"/>
    <dgm:cxn modelId="{EC1C5CCF-193F-404F-8E61-655CCC692606}" type="presOf" srcId="{26E291CA-C197-4D71-9F1E-5CACB8C8BAE1}" destId="{8CB0C30A-27B1-43F8-ABCD-88E94ADC76BC}" srcOrd="0" destOrd="0" presId="urn:microsoft.com/office/officeart/2008/layout/LinedList"/>
    <dgm:cxn modelId="{EB3A4FD2-FA15-42A4-806E-A8560C7DB13D}" type="presOf" srcId="{0F2B87FE-2C5B-46BA-9FF2-27E22361F8AF}" destId="{9B58C246-D3E9-4645-BAC2-B042F4E3FC10}" srcOrd="0" destOrd="0" presId="urn:microsoft.com/office/officeart/2008/layout/LinedList"/>
    <dgm:cxn modelId="{DF6A4BB4-834D-4EAB-AE5C-8EFBA2E6A1EE}" type="presParOf" srcId="{FAE2164D-4A39-411F-892D-CECFEAA524D3}" destId="{5B2885E2-B3D1-41CC-B825-A8A24DDC2784}" srcOrd="0" destOrd="0" presId="urn:microsoft.com/office/officeart/2008/layout/LinedList"/>
    <dgm:cxn modelId="{48C22FB3-F75F-4E4C-AA6C-8C26701EBD6E}" type="presParOf" srcId="{FAE2164D-4A39-411F-892D-CECFEAA524D3}" destId="{26CCE8BF-969C-4271-B128-CB2350D42247}" srcOrd="1" destOrd="0" presId="urn:microsoft.com/office/officeart/2008/layout/LinedList"/>
    <dgm:cxn modelId="{52932638-6E0E-46BF-91E9-A9FD71F4205E}" type="presParOf" srcId="{26CCE8BF-969C-4271-B128-CB2350D42247}" destId="{91BB74F3-AE28-41F6-9782-7B552394D54B}" srcOrd="0" destOrd="0" presId="urn:microsoft.com/office/officeart/2008/layout/LinedList"/>
    <dgm:cxn modelId="{3B098D4F-99F6-4E67-A46B-4B3A96AE4BCB}" type="presParOf" srcId="{26CCE8BF-969C-4271-B128-CB2350D42247}" destId="{66D73328-3A0B-45E6-91DA-DF8D8A12D74E}" srcOrd="1" destOrd="0" presId="urn:microsoft.com/office/officeart/2008/layout/LinedList"/>
    <dgm:cxn modelId="{E1FC7746-C96A-4643-BBCB-37345CEE5B31}" type="presParOf" srcId="{FAE2164D-4A39-411F-892D-CECFEAA524D3}" destId="{AD016724-D1BE-4907-B624-9BFDCB085CCA}" srcOrd="2" destOrd="0" presId="urn:microsoft.com/office/officeart/2008/layout/LinedList"/>
    <dgm:cxn modelId="{E475AA6A-9951-420F-B988-E6E583B9EE15}" type="presParOf" srcId="{FAE2164D-4A39-411F-892D-CECFEAA524D3}" destId="{4AA18BF6-4121-41F9-8EF6-1A4085A492BD}" srcOrd="3" destOrd="0" presId="urn:microsoft.com/office/officeart/2008/layout/LinedList"/>
    <dgm:cxn modelId="{2906A214-20F0-4665-8F55-8BA932B769E5}" type="presParOf" srcId="{4AA18BF6-4121-41F9-8EF6-1A4085A492BD}" destId="{40A8FCB9-0483-49D7-972E-857646DC6442}" srcOrd="0" destOrd="0" presId="urn:microsoft.com/office/officeart/2008/layout/LinedList"/>
    <dgm:cxn modelId="{9DED787F-068F-47F8-B83C-83805E472D44}" type="presParOf" srcId="{4AA18BF6-4121-41F9-8EF6-1A4085A492BD}" destId="{804E67E1-E69C-4AFF-ACD3-7DB9F1A02EC7}" srcOrd="1" destOrd="0" presId="urn:microsoft.com/office/officeart/2008/layout/LinedList"/>
    <dgm:cxn modelId="{4E67D739-A402-401D-BB04-9BE12A0E3A53}" type="presParOf" srcId="{FAE2164D-4A39-411F-892D-CECFEAA524D3}" destId="{781FB4EA-0CFC-43B2-8DD2-2CE2FB814E8D}" srcOrd="4" destOrd="0" presId="urn:microsoft.com/office/officeart/2008/layout/LinedList"/>
    <dgm:cxn modelId="{B7761CFC-05A7-4955-8014-9AB25451BEE2}" type="presParOf" srcId="{FAE2164D-4A39-411F-892D-CECFEAA524D3}" destId="{7A6C2D1E-CE30-4C04-93BC-F5DDBA0ADA1B}" srcOrd="5" destOrd="0" presId="urn:microsoft.com/office/officeart/2008/layout/LinedList"/>
    <dgm:cxn modelId="{63A4E3F2-D88A-4744-ADB7-17B26B1AC14B}" type="presParOf" srcId="{7A6C2D1E-CE30-4C04-93BC-F5DDBA0ADA1B}" destId="{9B58C246-D3E9-4645-BAC2-B042F4E3FC10}" srcOrd="0" destOrd="0" presId="urn:microsoft.com/office/officeart/2008/layout/LinedList"/>
    <dgm:cxn modelId="{F2EBA968-924C-463E-922F-9B90EC2BFC6B}" type="presParOf" srcId="{7A6C2D1E-CE30-4C04-93BC-F5DDBA0ADA1B}" destId="{AD011B51-6CC7-4541-82EE-0EFAAB35194E}" srcOrd="1" destOrd="0" presId="urn:microsoft.com/office/officeart/2008/layout/LinedList"/>
    <dgm:cxn modelId="{8CB4FB42-22E6-45A0-AFEB-E8A74FBEDEFA}" type="presParOf" srcId="{FAE2164D-4A39-411F-892D-CECFEAA524D3}" destId="{0309D192-6B02-4A8D-80A2-C63E3CCB17C4}" srcOrd="6" destOrd="0" presId="urn:microsoft.com/office/officeart/2008/layout/LinedList"/>
    <dgm:cxn modelId="{5953FA4F-1467-4B45-A0B0-7429A492B74A}" type="presParOf" srcId="{FAE2164D-4A39-411F-892D-CECFEAA524D3}" destId="{3C089D0A-EC88-4560-A844-5166068FBE21}" srcOrd="7" destOrd="0" presId="urn:microsoft.com/office/officeart/2008/layout/LinedList"/>
    <dgm:cxn modelId="{864D1E1C-BAD6-4448-B489-699A5C010B97}" type="presParOf" srcId="{3C089D0A-EC88-4560-A844-5166068FBE21}" destId="{8CB0C30A-27B1-43F8-ABCD-88E94ADC76BC}" srcOrd="0" destOrd="0" presId="urn:microsoft.com/office/officeart/2008/layout/LinedList"/>
    <dgm:cxn modelId="{ED81E335-ACB7-4A71-ADAA-640A9E1C994E}" type="presParOf" srcId="{3C089D0A-EC88-4560-A844-5166068FBE21}" destId="{56CE90F6-9E7A-41BA-8E1B-FDFF1D5B29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85E2-B3D1-41CC-B825-A8A24DDC2784}">
      <dsp:nvSpPr>
        <dsp:cNvPr id="0" name=""/>
        <dsp:cNvSpPr/>
      </dsp:nvSpPr>
      <dsp:spPr>
        <a:xfrm>
          <a:off x="0" y="4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B74F3-AE28-41F6-9782-7B552394D54B}">
      <dsp:nvSpPr>
        <dsp:cNvPr id="0" name=""/>
        <dsp:cNvSpPr/>
      </dsp:nvSpPr>
      <dsp:spPr>
        <a:xfrm>
          <a:off x="0" y="4533"/>
          <a:ext cx="10515600" cy="8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Progetto di un sito web interamente dedicato al patrimonio culturale della Grande Guerra in territorio vicentino</a:t>
          </a:r>
          <a:endParaRPr lang="en-US" sz="2400" kern="1200" dirty="0"/>
        </a:p>
      </dsp:txBody>
      <dsp:txXfrm>
        <a:off x="0" y="4533"/>
        <a:ext cx="10515600" cy="876539"/>
      </dsp:txXfrm>
    </dsp:sp>
    <dsp:sp modelId="{AD016724-D1BE-4907-B624-9BFDCB085CCA}">
      <dsp:nvSpPr>
        <dsp:cNvPr id="0" name=""/>
        <dsp:cNvSpPr/>
      </dsp:nvSpPr>
      <dsp:spPr>
        <a:xfrm>
          <a:off x="0" y="88107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FCB9-0483-49D7-972E-857646DC6442}">
      <dsp:nvSpPr>
        <dsp:cNvPr id="0" name=""/>
        <dsp:cNvSpPr/>
      </dsp:nvSpPr>
      <dsp:spPr>
        <a:xfrm>
          <a:off x="0" y="881072"/>
          <a:ext cx="10515600" cy="125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Scopo è la creazione di un sito eterogeneo: riunire in un unico luogo qualsiasi tipologia di testimonianza culturale relativa al territorio vicentino, risalente agli anni della Prima Guerra Mondiale (1914-18) e alle successive commemorazioni</a:t>
          </a:r>
          <a:endParaRPr lang="en-US" sz="2400" kern="1200" dirty="0"/>
        </a:p>
      </dsp:txBody>
      <dsp:txXfrm>
        <a:off x="0" y="881072"/>
        <a:ext cx="10515600" cy="1259286"/>
      </dsp:txXfrm>
    </dsp:sp>
    <dsp:sp modelId="{781FB4EA-0CFC-43B2-8DD2-2CE2FB814E8D}">
      <dsp:nvSpPr>
        <dsp:cNvPr id="0" name=""/>
        <dsp:cNvSpPr/>
      </dsp:nvSpPr>
      <dsp:spPr>
        <a:xfrm>
          <a:off x="0" y="21403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C246-D3E9-4645-BAC2-B042F4E3FC10}">
      <dsp:nvSpPr>
        <dsp:cNvPr id="0" name=""/>
        <dsp:cNvSpPr/>
      </dsp:nvSpPr>
      <dsp:spPr>
        <a:xfrm>
          <a:off x="0" y="2140359"/>
          <a:ext cx="10515600" cy="125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sz="2400" kern="1200" dirty="0"/>
        </a:p>
      </dsp:txBody>
      <dsp:txXfrm>
        <a:off x="0" y="2140359"/>
        <a:ext cx="10515600" cy="1259286"/>
      </dsp:txXfrm>
    </dsp:sp>
    <dsp:sp modelId="{0309D192-6B02-4A8D-80A2-C63E3CCB17C4}">
      <dsp:nvSpPr>
        <dsp:cNvPr id="0" name=""/>
        <dsp:cNvSpPr/>
      </dsp:nvSpPr>
      <dsp:spPr>
        <a:xfrm>
          <a:off x="0" y="339964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0C30A-27B1-43F8-ABCD-88E94ADC76BC}">
      <dsp:nvSpPr>
        <dsp:cNvPr id="0" name=""/>
        <dsp:cNvSpPr/>
      </dsp:nvSpPr>
      <dsp:spPr>
        <a:xfrm>
          <a:off x="0" y="3399645"/>
          <a:ext cx="10505330" cy="1527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Per mantenere vivo il sito viene proposta l’iscrizione alla newsletter, l’accesso alla pagina personale tramite credenziali, la condivisione tramite social degli itinerari percorsi sulla Grande Guerra e la partecipazione ad un blog (questi ultimi due elementi non sono stati sviluppati)  </a:t>
          </a:r>
          <a:endParaRPr lang="en-US" sz="2400" kern="1200" dirty="0"/>
        </a:p>
      </dsp:txBody>
      <dsp:txXfrm>
        <a:off x="0" y="3399645"/>
        <a:ext cx="10505330" cy="1527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5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9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6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41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4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E5E9D-D96B-2E02-3B04-2515B634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982"/>
            <a:ext cx="10515600" cy="247607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Grande Guerra nelle Prealpi vicentine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813F8C-7C6B-CBF4-0855-3A88E04D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6112"/>
            <a:ext cx="10515600" cy="1363538"/>
          </a:xfrm>
        </p:spPr>
        <p:txBody>
          <a:bodyPr/>
          <a:lstStyle/>
          <a:p>
            <a:r>
              <a:rPr lang="it-IT"/>
              <a:t>Flavia Meneguzzo e Chiara De Guio</a:t>
            </a:r>
          </a:p>
          <a:p>
            <a:r>
              <a:rPr lang="it-IT"/>
              <a:t>Università degli Studi di Bologna – Dipartimento Arti Visive</a:t>
            </a:r>
          </a:p>
          <a:p>
            <a:r>
              <a:rPr lang="it-IT"/>
              <a:t>corso Digital Humanities 2021/2022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3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41D08-DB80-E06C-E247-089120A8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32" y="609600"/>
            <a:ext cx="5624587" cy="767137"/>
          </a:xfrm>
        </p:spPr>
        <p:txBody>
          <a:bodyPr/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B78195B4-3607-76DE-18E2-5FB145301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0897"/>
              </p:ext>
            </p:extLst>
          </p:nvPr>
        </p:nvGraphicFramePr>
        <p:xfrm>
          <a:off x="838200" y="1561672"/>
          <a:ext cx="10515600" cy="4931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2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0F35A-98E3-7CAF-F118-87B98D14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061B47-87ED-9AA2-A35A-722D3C9CA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880171"/>
            <a:ext cx="4754880" cy="4200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b="1" dirty="0"/>
              <a:t>Utilities - Bootstrap</a:t>
            </a:r>
          </a:p>
          <a:p>
            <a:r>
              <a:rPr lang="it-IT" dirty="0" err="1"/>
              <a:t>Breadcrumb</a:t>
            </a:r>
            <a:endParaRPr lang="it-IT" dirty="0"/>
          </a:p>
          <a:p>
            <a:r>
              <a:rPr lang="it-IT" dirty="0"/>
              <a:t>Card </a:t>
            </a:r>
          </a:p>
          <a:p>
            <a:r>
              <a:rPr lang="it-IT" dirty="0" err="1"/>
              <a:t>Carousel</a:t>
            </a:r>
            <a:endParaRPr lang="it-IT" dirty="0"/>
          </a:p>
          <a:p>
            <a:r>
              <a:rPr lang="it-IT" dirty="0" err="1"/>
              <a:t>Dropdown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r>
              <a:rPr lang="it-IT" dirty="0" err="1"/>
              <a:t>Navbar</a:t>
            </a:r>
            <a:endParaRPr lang="it-IT" dirty="0"/>
          </a:p>
          <a:p>
            <a:r>
              <a:rPr lang="it-IT" dirty="0" err="1"/>
              <a:t>Accordion</a:t>
            </a:r>
            <a:endParaRPr lang="it-IT" dirty="0"/>
          </a:p>
          <a:p>
            <a:r>
              <a:rPr lang="it-IT" dirty="0" err="1"/>
              <a:t>Nav-tabs</a:t>
            </a:r>
            <a:endParaRPr lang="it-IT" dirty="0"/>
          </a:p>
          <a:p>
            <a:r>
              <a:rPr lang="it-IT" dirty="0"/>
              <a:t>Button group (ricerca avanzata)</a:t>
            </a:r>
          </a:p>
          <a:p>
            <a:r>
              <a:rPr lang="it-IT" dirty="0" err="1"/>
              <a:t>Pagination</a:t>
            </a:r>
            <a:endParaRPr lang="it-IT" dirty="0"/>
          </a:p>
          <a:p>
            <a:r>
              <a:rPr lang="it-IT" dirty="0" err="1"/>
              <a:t>Table</a:t>
            </a:r>
            <a:r>
              <a:rPr lang="it-IT" dirty="0"/>
              <a:t> (metadati)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929F03-255E-3766-5A40-88D7B797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80171"/>
            <a:ext cx="4926492" cy="42005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b="1" dirty="0"/>
              <a:t>Storytelling  </a:t>
            </a:r>
            <a:r>
              <a:rPr lang="it-IT" sz="2100" dirty="0"/>
              <a:t>(Knight Lab)</a:t>
            </a:r>
          </a:p>
          <a:p>
            <a:r>
              <a:rPr lang="it-IT" dirty="0"/>
              <a:t>Timeline </a:t>
            </a:r>
          </a:p>
          <a:p>
            <a:r>
              <a:rPr lang="it-IT" dirty="0" err="1"/>
              <a:t>Juxtapose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" indent="0">
              <a:buNone/>
            </a:pPr>
            <a:r>
              <a:rPr lang="it-IT" sz="2800" b="1" dirty="0"/>
              <a:t>Architettura logica home-page</a:t>
            </a:r>
            <a:r>
              <a:rPr lang="it-IT" dirty="0"/>
              <a:t>:</a:t>
            </a:r>
          </a:p>
          <a:p>
            <a:r>
              <a:rPr lang="it-IT" dirty="0" err="1"/>
              <a:t>Header</a:t>
            </a:r>
            <a:r>
              <a:rPr lang="it-IT" dirty="0"/>
              <a:t> – </a:t>
            </a:r>
            <a:r>
              <a:rPr lang="it-IT" dirty="0" err="1"/>
              <a:t>Nav</a:t>
            </a:r>
            <a:r>
              <a:rPr lang="it-IT" dirty="0"/>
              <a:t> – </a:t>
            </a:r>
            <a:r>
              <a:rPr lang="it-IT" dirty="0" err="1"/>
              <a:t>Section</a:t>
            </a:r>
            <a:r>
              <a:rPr lang="it-IT" dirty="0"/>
              <a:t> (div) – </a:t>
            </a:r>
            <a:r>
              <a:rPr lang="it-IT" dirty="0" err="1"/>
              <a:t>Footer</a:t>
            </a:r>
            <a:r>
              <a:rPr lang="it-IT" dirty="0"/>
              <a:t> </a:t>
            </a:r>
          </a:p>
          <a:p>
            <a:pPr marL="4572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36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2061-0E48-A573-56F4-C62B4676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08" y="1582220"/>
            <a:ext cx="6847212" cy="3770616"/>
          </a:xfrm>
        </p:spPr>
        <p:txBody>
          <a:bodyPr/>
          <a:lstStyle/>
          <a:p>
            <a:r>
              <a:rPr lang="it-IT" dirty="0"/>
              <a:t>Tipologia di item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AED491F-7053-5796-56E1-B4BBBAA10664}"/>
              </a:ext>
            </a:extLst>
          </p:cNvPr>
          <p:cNvSpPr/>
          <p:nvPr/>
        </p:nvSpPr>
        <p:spPr>
          <a:xfrm>
            <a:off x="7972747" y="1089060"/>
            <a:ext cx="2445249" cy="1672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Dipinti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BC6884D-4A99-09CE-B619-CC8FD46B5C6A}"/>
              </a:ext>
            </a:extLst>
          </p:cNvPr>
          <p:cNvSpPr/>
          <p:nvPr/>
        </p:nvSpPr>
        <p:spPr>
          <a:xfrm>
            <a:off x="8620018" y="3274888"/>
            <a:ext cx="2640458" cy="1183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Disegni</a:t>
            </a:r>
            <a:r>
              <a:rPr lang="it-IT" dirty="0"/>
              <a:t> 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005D23E-0B6B-E9A8-BA87-4DAA05E0C0CA}"/>
              </a:ext>
            </a:extLst>
          </p:cNvPr>
          <p:cNvSpPr/>
          <p:nvPr/>
        </p:nvSpPr>
        <p:spPr>
          <a:xfrm>
            <a:off x="1438383" y="4317714"/>
            <a:ext cx="2568540" cy="1407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Monumenti</a:t>
            </a:r>
            <a:r>
              <a:rPr lang="it-IT" dirty="0"/>
              <a:t> </a:t>
            </a:r>
          </a:p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A854144-DECE-41EF-4628-E69BB486AB06}"/>
              </a:ext>
            </a:extLst>
          </p:cNvPr>
          <p:cNvSpPr/>
          <p:nvPr/>
        </p:nvSpPr>
        <p:spPr>
          <a:xfrm>
            <a:off x="1143000" y="1767156"/>
            <a:ext cx="3028308" cy="156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Opere audio-video</a:t>
            </a:r>
          </a:p>
          <a:p>
            <a:pPr algn="ctr"/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577D0EA-0EB9-74EA-7569-8A7C84DEC1C2}"/>
              </a:ext>
            </a:extLst>
          </p:cNvPr>
          <p:cNvSpPr/>
          <p:nvPr/>
        </p:nvSpPr>
        <p:spPr>
          <a:xfrm>
            <a:off x="4736388" y="5013789"/>
            <a:ext cx="2414426" cy="1234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Fotografie storiche</a:t>
            </a:r>
          </a:p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8122D14-3D84-82E2-EA15-9ADE0962626B}"/>
              </a:ext>
            </a:extLst>
          </p:cNvPr>
          <p:cNvSpPr/>
          <p:nvPr/>
        </p:nvSpPr>
        <p:spPr>
          <a:xfrm>
            <a:off x="4687844" y="609600"/>
            <a:ext cx="2802018" cy="156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Opere testuali</a:t>
            </a:r>
          </a:p>
          <a:p>
            <a:pPr algn="ctr"/>
            <a:endParaRPr lang="it-IT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F01FB3E-E71E-6DB4-C28D-B2A01015E495}"/>
              </a:ext>
            </a:extLst>
          </p:cNvPr>
          <p:cNvSpPr/>
          <p:nvPr/>
        </p:nvSpPr>
        <p:spPr>
          <a:xfrm>
            <a:off x="7880279" y="4892041"/>
            <a:ext cx="3138241" cy="1407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Oggetti</a:t>
            </a:r>
            <a:endParaRPr lang="it-IT" dirty="0"/>
          </a:p>
          <a:p>
            <a:pPr algn="ctr"/>
            <a:endParaRPr lang="it-IT" dirty="0"/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8926B5BC-3672-0849-8FAC-77ED09DD11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2266" y="2613919"/>
            <a:ext cx="655833" cy="23630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A60F29B8-4799-D63B-E15E-FA81E1E898E5}"/>
              </a:ext>
            </a:extLst>
          </p:cNvPr>
          <p:cNvCxnSpPr>
            <a:cxnSpLocks/>
          </p:cNvCxnSpPr>
          <p:nvPr/>
        </p:nvCxnSpPr>
        <p:spPr>
          <a:xfrm>
            <a:off x="8209051" y="3195263"/>
            <a:ext cx="410967" cy="27226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2FFF32DF-6DBE-5E9C-5B58-E04549A827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78064" y="3866420"/>
            <a:ext cx="650100" cy="4512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D0EBE4A6-B254-57AD-B05D-3EC7D7E319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1229" y="4125931"/>
            <a:ext cx="731178" cy="39041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23DED673-C948-5EDD-D432-D95DC3114F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446" y="3969680"/>
            <a:ext cx="1025620" cy="81910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DC5C10A3-900E-812B-0F4A-14937E37E57A}"/>
              </a:ext>
            </a:extLst>
          </p:cNvPr>
          <p:cNvCxnSpPr>
            <a:cxnSpLocks/>
          </p:cNvCxnSpPr>
          <p:nvPr/>
        </p:nvCxnSpPr>
        <p:spPr>
          <a:xfrm flipV="1">
            <a:off x="7096618" y="2527443"/>
            <a:ext cx="704300" cy="4813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1A0238C5-46B2-DBBF-B248-C5054B4D8847}"/>
              </a:ext>
            </a:extLst>
          </p:cNvPr>
          <p:cNvCxnSpPr>
            <a:cxnSpLocks/>
          </p:cNvCxnSpPr>
          <p:nvPr/>
        </p:nvCxnSpPr>
        <p:spPr>
          <a:xfrm rot="10800000">
            <a:off x="4428166" y="2527446"/>
            <a:ext cx="704300" cy="56507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0D087-12A2-7778-5448-595A13BA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192" y="609600"/>
            <a:ext cx="6364327" cy="1356360"/>
          </a:xfrm>
        </p:spPr>
        <p:txBody>
          <a:bodyPr/>
          <a:lstStyle/>
          <a:p>
            <a:r>
              <a:rPr lang="it-IT" dirty="0"/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9570F-89D7-9197-422C-A5EA21D0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16476"/>
            <a:ext cx="9872871" cy="3979523"/>
          </a:xfrm>
        </p:spPr>
        <p:txBody>
          <a:bodyPr/>
          <a:lstStyle/>
          <a:p>
            <a:r>
              <a:rPr lang="it-IT" sz="2800" b="1" dirty="0" err="1"/>
              <a:t>Dublin</a:t>
            </a:r>
            <a:r>
              <a:rPr lang="it-IT" sz="2800" b="1" dirty="0"/>
              <a:t> Core</a:t>
            </a:r>
            <a:r>
              <a:rPr lang="it-IT" sz="2400" dirty="0"/>
              <a:t>, standard generico per tutte le tipologie di item</a:t>
            </a:r>
          </a:p>
          <a:p>
            <a:pPr marL="45720" indent="0">
              <a:buNone/>
            </a:pPr>
            <a:endParaRPr lang="it-IT" sz="2400" dirty="0"/>
          </a:p>
          <a:p>
            <a:r>
              <a:rPr lang="it-IT" sz="2800" b="1" dirty="0"/>
              <a:t>TEI</a:t>
            </a:r>
            <a:r>
              <a:rPr lang="it-IT" dirty="0"/>
              <a:t>, </a:t>
            </a:r>
            <a:r>
              <a:rPr lang="it-IT" sz="2400" dirty="0"/>
              <a:t>standard specifico per item testuali (versione P5, nello specifico TEI-Lite)</a:t>
            </a:r>
          </a:p>
          <a:p>
            <a:pPr marL="45720" indent="0">
              <a:buNone/>
            </a:pPr>
            <a:endParaRPr lang="it-IT" sz="2400" dirty="0"/>
          </a:p>
          <a:p>
            <a:r>
              <a:rPr lang="it-IT" sz="2800" b="1" dirty="0"/>
              <a:t>CCO</a:t>
            </a:r>
            <a:r>
              <a:rPr lang="it-IT" dirty="0"/>
              <a:t>, </a:t>
            </a:r>
            <a:r>
              <a:rPr lang="it-IT" sz="2400" dirty="0"/>
              <a:t>altro standard utilizzabile per le opere d’arte. Standard per la descrizione di oggetti culturali usato a livello internazionale (non usato)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603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C39D5-7279-E638-3C41-6731AB8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accesso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0609DAD-9975-8F42-AE78-B20D77707464}"/>
              </a:ext>
            </a:extLst>
          </p:cNvPr>
          <p:cNvSpPr/>
          <p:nvPr/>
        </p:nvSpPr>
        <p:spPr>
          <a:xfrm>
            <a:off x="1143000" y="2057400"/>
            <a:ext cx="9663108" cy="1109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/>
              <a:t>Catalogo</a:t>
            </a:r>
            <a:r>
              <a:rPr lang="it-IT" sz="2400" dirty="0"/>
              <a:t> (</a:t>
            </a:r>
            <a:r>
              <a:rPr lang="it-IT" sz="2400" dirty="0" err="1"/>
              <a:t>navbar</a:t>
            </a:r>
            <a:r>
              <a:rPr lang="it-IT" sz="2400" dirty="0"/>
              <a:t>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768B164-FE69-484A-27DC-1F577299FFA6}"/>
              </a:ext>
            </a:extLst>
          </p:cNvPr>
          <p:cNvSpPr/>
          <p:nvPr/>
        </p:nvSpPr>
        <p:spPr>
          <a:xfrm>
            <a:off x="1176129" y="5072865"/>
            <a:ext cx="9596063" cy="1109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/>
              <a:t>Ricerca avanzata </a:t>
            </a:r>
            <a:r>
              <a:rPr lang="it-IT" sz="2400" dirty="0"/>
              <a:t>per persona, per data e per luogo (attivo per persona)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21C018B-3328-396D-5C71-A7B05DB74CB0}"/>
              </a:ext>
            </a:extLst>
          </p:cNvPr>
          <p:cNvSpPr/>
          <p:nvPr/>
        </p:nvSpPr>
        <p:spPr>
          <a:xfrm>
            <a:off x="1176128" y="3555885"/>
            <a:ext cx="9596063" cy="1109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/>
              <a:t>Ricerca libera </a:t>
            </a:r>
            <a:r>
              <a:rPr lang="it-IT" sz="2400" dirty="0"/>
              <a:t>nella </a:t>
            </a:r>
            <a:r>
              <a:rPr lang="it-IT" sz="2400" dirty="0" err="1"/>
              <a:t>navbar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488721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330</TotalTime>
  <Words>290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Corbel</vt:lpstr>
      <vt:lpstr>Base</vt:lpstr>
      <vt:lpstr>Grande Guerra nelle Prealpi vicentine</vt:lpstr>
      <vt:lpstr>Idea</vt:lpstr>
      <vt:lpstr>Componenti logiche</vt:lpstr>
      <vt:lpstr>Tipologia di item</vt:lpstr>
      <vt:lpstr>Standard </vt:lpstr>
      <vt:lpstr>Metodi di accesso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Guerra nelle Prealpi vicentine</dc:title>
  <dc:creator>Chiara De Guio - chiara.deguio@studio.unibo.it</dc:creator>
  <cp:lastModifiedBy>Chiara De Guio - chiara.deguio@studio.unibo.it</cp:lastModifiedBy>
  <cp:revision>49</cp:revision>
  <dcterms:created xsi:type="dcterms:W3CDTF">2022-09-16T16:30:26Z</dcterms:created>
  <dcterms:modified xsi:type="dcterms:W3CDTF">2022-09-19T21:36:26Z</dcterms:modified>
</cp:coreProperties>
</file>