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CF73768-DDC1-47F8-B1AB-DE43F1308A87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68CBC0B-2EDB-4032-8EB2-C696A2E1FB5F}">
      <dgm:prSet/>
      <dgm:spPr/>
      <dgm:t>
        <a:bodyPr/>
        <a:lstStyle/>
        <a:p>
          <a:r>
            <a:rPr lang="it-IT"/>
            <a:t>Progetto di un sito web interamente dedicato al patrimonio culturale della Grande Guerra in territorio vicentino</a:t>
          </a:r>
          <a:endParaRPr lang="en-US"/>
        </a:p>
      </dgm:t>
    </dgm:pt>
    <dgm:pt modelId="{9B919008-C31C-45C3-A9F5-FFBDA2638FAD}" type="parTrans" cxnId="{EA0FF749-71DC-4B99-B70D-DE90AB91CF87}">
      <dgm:prSet/>
      <dgm:spPr/>
      <dgm:t>
        <a:bodyPr/>
        <a:lstStyle/>
        <a:p>
          <a:endParaRPr lang="en-US"/>
        </a:p>
      </dgm:t>
    </dgm:pt>
    <dgm:pt modelId="{FB796AB5-B8D5-43BD-B1E5-86AA80A7EE1A}" type="sibTrans" cxnId="{EA0FF749-71DC-4B99-B70D-DE90AB91CF87}">
      <dgm:prSet/>
      <dgm:spPr/>
      <dgm:t>
        <a:bodyPr/>
        <a:lstStyle/>
        <a:p>
          <a:endParaRPr lang="en-US"/>
        </a:p>
      </dgm:t>
    </dgm:pt>
    <dgm:pt modelId="{F8F36499-E3DA-4979-B765-CAA267360E8A}">
      <dgm:prSet/>
      <dgm:spPr/>
      <dgm:t>
        <a:bodyPr/>
        <a:lstStyle/>
        <a:p>
          <a:r>
            <a:rPr lang="it-IT" dirty="0"/>
            <a:t>Scopo è la creazione di un sito eterogeneo: riunire in un unico luogo qualsiasi tipologia di testimonianza culturale relativa al territorio vicentino, risalente agli anni della Prima Guerra Mondiale (1914-18) e alle successive commemorazioni</a:t>
          </a:r>
          <a:endParaRPr lang="en-US" dirty="0"/>
        </a:p>
      </dgm:t>
    </dgm:pt>
    <dgm:pt modelId="{E3B6C13A-EB4E-4531-888E-4E7F2957EEC5}" type="parTrans" cxnId="{D9AE6B2C-A3EC-47B5-ADA2-69C6914754A6}">
      <dgm:prSet/>
      <dgm:spPr/>
      <dgm:t>
        <a:bodyPr/>
        <a:lstStyle/>
        <a:p>
          <a:endParaRPr lang="en-US"/>
        </a:p>
      </dgm:t>
    </dgm:pt>
    <dgm:pt modelId="{61ACC920-CB7F-4B1A-B558-8D09D5458F3A}" type="sibTrans" cxnId="{D9AE6B2C-A3EC-47B5-ADA2-69C6914754A6}">
      <dgm:prSet/>
      <dgm:spPr/>
      <dgm:t>
        <a:bodyPr/>
        <a:lstStyle/>
        <a:p>
          <a:endParaRPr lang="en-US"/>
        </a:p>
      </dgm:t>
    </dgm:pt>
    <dgm:pt modelId="{0F2B87FE-2C5B-46BA-9FF2-27E22361F8AF}">
      <dgm:prSet/>
      <dgm:spPr/>
      <dgm:t>
        <a:bodyPr/>
        <a:lstStyle/>
        <a:p>
          <a:r>
            <a:rPr lang="it-IT"/>
            <a:t>Il sito non vuole essere un semplice repository, ma una pagina per favorire la divulgazione del patrimonio bellico vicentino poco conosciuto e soprattutto una piattaforma partecipativa e in costante aggiornamento</a:t>
          </a:r>
          <a:endParaRPr lang="en-US"/>
        </a:p>
      </dgm:t>
    </dgm:pt>
    <dgm:pt modelId="{9E79EA38-9F39-44F6-94A8-84DC5586E0C0}" type="parTrans" cxnId="{30BB0573-C827-41B7-9D10-57F2AA0BFE06}">
      <dgm:prSet/>
      <dgm:spPr/>
      <dgm:t>
        <a:bodyPr/>
        <a:lstStyle/>
        <a:p>
          <a:endParaRPr lang="en-US"/>
        </a:p>
      </dgm:t>
    </dgm:pt>
    <dgm:pt modelId="{961492BE-CB0F-478B-8E0A-C3F32E32604A}" type="sibTrans" cxnId="{30BB0573-C827-41B7-9D10-57F2AA0BFE06}">
      <dgm:prSet/>
      <dgm:spPr/>
      <dgm:t>
        <a:bodyPr/>
        <a:lstStyle/>
        <a:p>
          <a:endParaRPr lang="en-US"/>
        </a:p>
      </dgm:t>
    </dgm:pt>
    <dgm:pt modelId="{26E291CA-C197-4D71-9F1E-5CACB8C8BAE1}">
      <dgm:prSet/>
      <dgm:spPr/>
      <dgm:t>
        <a:bodyPr/>
        <a:lstStyle/>
        <a:p>
          <a:r>
            <a:rPr lang="it-IT"/>
            <a:t>Per mantenere vivo il sito viene proposta l’iscrizione alla newsletter, la condivisione tramite social degli itinerari percorsi sulla Grande Guerra e la partecipazione ad un blog  </a:t>
          </a:r>
          <a:endParaRPr lang="en-US"/>
        </a:p>
      </dgm:t>
    </dgm:pt>
    <dgm:pt modelId="{B3567FD4-1BEA-4008-BF25-84C7885E5CB6}" type="parTrans" cxnId="{0D6456B1-79B1-4F31-97AC-D8B1EF2B3883}">
      <dgm:prSet/>
      <dgm:spPr/>
      <dgm:t>
        <a:bodyPr/>
        <a:lstStyle/>
        <a:p>
          <a:endParaRPr lang="en-US"/>
        </a:p>
      </dgm:t>
    </dgm:pt>
    <dgm:pt modelId="{9A613C18-2E8A-4739-8F6E-CB71E5B96AB9}" type="sibTrans" cxnId="{0D6456B1-79B1-4F31-97AC-D8B1EF2B3883}">
      <dgm:prSet/>
      <dgm:spPr/>
      <dgm:t>
        <a:bodyPr/>
        <a:lstStyle/>
        <a:p>
          <a:endParaRPr lang="en-US"/>
        </a:p>
      </dgm:t>
    </dgm:pt>
    <dgm:pt modelId="{FAE2164D-4A39-411F-892D-CECFEAA524D3}" type="pres">
      <dgm:prSet presAssocID="{7CF73768-DDC1-47F8-B1AB-DE43F1308A87}" presName="vert0" presStyleCnt="0">
        <dgm:presLayoutVars>
          <dgm:dir/>
          <dgm:animOne val="branch"/>
          <dgm:animLvl val="lvl"/>
        </dgm:presLayoutVars>
      </dgm:prSet>
      <dgm:spPr/>
    </dgm:pt>
    <dgm:pt modelId="{5B2885E2-B3D1-41CC-B825-A8A24DDC2784}" type="pres">
      <dgm:prSet presAssocID="{968CBC0B-2EDB-4032-8EB2-C696A2E1FB5F}" presName="thickLine" presStyleLbl="alignNode1" presStyleIdx="0" presStyleCnt="4"/>
      <dgm:spPr/>
    </dgm:pt>
    <dgm:pt modelId="{26CCE8BF-969C-4271-B128-CB2350D42247}" type="pres">
      <dgm:prSet presAssocID="{968CBC0B-2EDB-4032-8EB2-C696A2E1FB5F}" presName="horz1" presStyleCnt="0"/>
      <dgm:spPr/>
    </dgm:pt>
    <dgm:pt modelId="{91BB74F3-AE28-41F6-9782-7B552394D54B}" type="pres">
      <dgm:prSet presAssocID="{968CBC0B-2EDB-4032-8EB2-C696A2E1FB5F}" presName="tx1" presStyleLbl="revTx" presStyleIdx="0" presStyleCnt="4"/>
      <dgm:spPr/>
    </dgm:pt>
    <dgm:pt modelId="{66D73328-3A0B-45E6-91DA-DF8D8A12D74E}" type="pres">
      <dgm:prSet presAssocID="{968CBC0B-2EDB-4032-8EB2-C696A2E1FB5F}" presName="vert1" presStyleCnt="0"/>
      <dgm:spPr/>
    </dgm:pt>
    <dgm:pt modelId="{AD016724-D1BE-4907-B624-9BFDCB085CCA}" type="pres">
      <dgm:prSet presAssocID="{F8F36499-E3DA-4979-B765-CAA267360E8A}" presName="thickLine" presStyleLbl="alignNode1" presStyleIdx="1" presStyleCnt="4"/>
      <dgm:spPr/>
    </dgm:pt>
    <dgm:pt modelId="{4AA18BF6-4121-41F9-8EF6-1A4085A492BD}" type="pres">
      <dgm:prSet presAssocID="{F8F36499-E3DA-4979-B765-CAA267360E8A}" presName="horz1" presStyleCnt="0"/>
      <dgm:spPr/>
    </dgm:pt>
    <dgm:pt modelId="{40A8FCB9-0483-49D7-972E-857646DC6442}" type="pres">
      <dgm:prSet presAssocID="{F8F36499-E3DA-4979-B765-CAA267360E8A}" presName="tx1" presStyleLbl="revTx" presStyleIdx="1" presStyleCnt="4"/>
      <dgm:spPr/>
    </dgm:pt>
    <dgm:pt modelId="{804E67E1-E69C-4AFF-ACD3-7DB9F1A02EC7}" type="pres">
      <dgm:prSet presAssocID="{F8F36499-E3DA-4979-B765-CAA267360E8A}" presName="vert1" presStyleCnt="0"/>
      <dgm:spPr/>
    </dgm:pt>
    <dgm:pt modelId="{781FB4EA-0CFC-43B2-8DD2-2CE2FB814E8D}" type="pres">
      <dgm:prSet presAssocID="{0F2B87FE-2C5B-46BA-9FF2-27E22361F8AF}" presName="thickLine" presStyleLbl="alignNode1" presStyleIdx="2" presStyleCnt="4"/>
      <dgm:spPr/>
    </dgm:pt>
    <dgm:pt modelId="{7A6C2D1E-CE30-4C04-93BC-F5DDBA0ADA1B}" type="pres">
      <dgm:prSet presAssocID="{0F2B87FE-2C5B-46BA-9FF2-27E22361F8AF}" presName="horz1" presStyleCnt="0"/>
      <dgm:spPr/>
    </dgm:pt>
    <dgm:pt modelId="{9B58C246-D3E9-4645-BAC2-B042F4E3FC10}" type="pres">
      <dgm:prSet presAssocID="{0F2B87FE-2C5B-46BA-9FF2-27E22361F8AF}" presName="tx1" presStyleLbl="revTx" presStyleIdx="2" presStyleCnt="4"/>
      <dgm:spPr/>
    </dgm:pt>
    <dgm:pt modelId="{AD011B51-6CC7-4541-82EE-0EFAAB35194E}" type="pres">
      <dgm:prSet presAssocID="{0F2B87FE-2C5B-46BA-9FF2-27E22361F8AF}" presName="vert1" presStyleCnt="0"/>
      <dgm:spPr/>
    </dgm:pt>
    <dgm:pt modelId="{0309D192-6B02-4A8D-80A2-C63E3CCB17C4}" type="pres">
      <dgm:prSet presAssocID="{26E291CA-C197-4D71-9F1E-5CACB8C8BAE1}" presName="thickLine" presStyleLbl="alignNode1" presStyleIdx="3" presStyleCnt="4"/>
      <dgm:spPr/>
    </dgm:pt>
    <dgm:pt modelId="{3C089D0A-EC88-4560-A844-5166068FBE21}" type="pres">
      <dgm:prSet presAssocID="{26E291CA-C197-4D71-9F1E-5CACB8C8BAE1}" presName="horz1" presStyleCnt="0"/>
      <dgm:spPr/>
    </dgm:pt>
    <dgm:pt modelId="{8CB0C30A-27B1-43F8-ABCD-88E94ADC76BC}" type="pres">
      <dgm:prSet presAssocID="{26E291CA-C197-4D71-9F1E-5CACB8C8BAE1}" presName="tx1" presStyleLbl="revTx" presStyleIdx="3" presStyleCnt="4"/>
      <dgm:spPr/>
    </dgm:pt>
    <dgm:pt modelId="{56CE90F6-9E7A-41BA-8E1B-FDFF1D5B2949}" type="pres">
      <dgm:prSet presAssocID="{26E291CA-C197-4D71-9F1E-5CACB8C8BAE1}" presName="vert1" presStyleCnt="0"/>
      <dgm:spPr/>
    </dgm:pt>
  </dgm:ptLst>
  <dgm:cxnLst>
    <dgm:cxn modelId="{6381740A-9704-4EC2-8BFB-53502BB27CD7}" type="presOf" srcId="{7CF73768-DDC1-47F8-B1AB-DE43F1308A87}" destId="{FAE2164D-4A39-411F-892D-CECFEAA524D3}" srcOrd="0" destOrd="0" presId="urn:microsoft.com/office/officeart/2008/layout/LinedList"/>
    <dgm:cxn modelId="{D9AE6B2C-A3EC-47B5-ADA2-69C6914754A6}" srcId="{7CF73768-DDC1-47F8-B1AB-DE43F1308A87}" destId="{F8F36499-E3DA-4979-B765-CAA267360E8A}" srcOrd="1" destOrd="0" parTransId="{E3B6C13A-EB4E-4531-888E-4E7F2957EEC5}" sibTransId="{61ACC920-CB7F-4B1A-B558-8D09D5458F3A}"/>
    <dgm:cxn modelId="{CD40CA61-780F-4821-B055-03A8DCECEFA0}" type="presOf" srcId="{F8F36499-E3DA-4979-B765-CAA267360E8A}" destId="{40A8FCB9-0483-49D7-972E-857646DC6442}" srcOrd="0" destOrd="0" presId="urn:microsoft.com/office/officeart/2008/layout/LinedList"/>
    <dgm:cxn modelId="{EA0FF749-71DC-4B99-B70D-DE90AB91CF87}" srcId="{7CF73768-DDC1-47F8-B1AB-DE43F1308A87}" destId="{968CBC0B-2EDB-4032-8EB2-C696A2E1FB5F}" srcOrd="0" destOrd="0" parTransId="{9B919008-C31C-45C3-A9F5-FFBDA2638FAD}" sibTransId="{FB796AB5-B8D5-43BD-B1E5-86AA80A7EE1A}"/>
    <dgm:cxn modelId="{30BB0573-C827-41B7-9D10-57F2AA0BFE06}" srcId="{7CF73768-DDC1-47F8-B1AB-DE43F1308A87}" destId="{0F2B87FE-2C5B-46BA-9FF2-27E22361F8AF}" srcOrd="2" destOrd="0" parTransId="{9E79EA38-9F39-44F6-94A8-84DC5586E0C0}" sibTransId="{961492BE-CB0F-478B-8E0A-C3F32E32604A}"/>
    <dgm:cxn modelId="{36394C8E-4E9A-4451-8F53-4E27D99F3DB3}" type="presOf" srcId="{968CBC0B-2EDB-4032-8EB2-C696A2E1FB5F}" destId="{91BB74F3-AE28-41F6-9782-7B552394D54B}" srcOrd="0" destOrd="0" presId="urn:microsoft.com/office/officeart/2008/layout/LinedList"/>
    <dgm:cxn modelId="{0D6456B1-79B1-4F31-97AC-D8B1EF2B3883}" srcId="{7CF73768-DDC1-47F8-B1AB-DE43F1308A87}" destId="{26E291CA-C197-4D71-9F1E-5CACB8C8BAE1}" srcOrd="3" destOrd="0" parTransId="{B3567FD4-1BEA-4008-BF25-84C7885E5CB6}" sibTransId="{9A613C18-2E8A-4739-8F6E-CB71E5B96AB9}"/>
    <dgm:cxn modelId="{EC1C5CCF-193F-404F-8E61-655CCC692606}" type="presOf" srcId="{26E291CA-C197-4D71-9F1E-5CACB8C8BAE1}" destId="{8CB0C30A-27B1-43F8-ABCD-88E94ADC76BC}" srcOrd="0" destOrd="0" presId="urn:microsoft.com/office/officeart/2008/layout/LinedList"/>
    <dgm:cxn modelId="{EB3A4FD2-FA15-42A4-806E-A8560C7DB13D}" type="presOf" srcId="{0F2B87FE-2C5B-46BA-9FF2-27E22361F8AF}" destId="{9B58C246-D3E9-4645-BAC2-B042F4E3FC10}" srcOrd="0" destOrd="0" presId="urn:microsoft.com/office/officeart/2008/layout/LinedList"/>
    <dgm:cxn modelId="{DF6A4BB4-834D-4EAB-AE5C-8EFBA2E6A1EE}" type="presParOf" srcId="{FAE2164D-4A39-411F-892D-CECFEAA524D3}" destId="{5B2885E2-B3D1-41CC-B825-A8A24DDC2784}" srcOrd="0" destOrd="0" presId="urn:microsoft.com/office/officeart/2008/layout/LinedList"/>
    <dgm:cxn modelId="{48C22FB3-F75F-4E4C-AA6C-8C26701EBD6E}" type="presParOf" srcId="{FAE2164D-4A39-411F-892D-CECFEAA524D3}" destId="{26CCE8BF-969C-4271-B128-CB2350D42247}" srcOrd="1" destOrd="0" presId="urn:microsoft.com/office/officeart/2008/layout/LinedList"/>
    <dgm:cxn modelId="{52932638-6E0E-46BF-91E9-A9FD71F4205E}" type="presParOf" srcId="{26CCE8BF-969C-4271-B128-CB2350D42247}" destId="{91BB74F3-AE28-41F6-9782-7B552394D54B}" srcOrd="0" destOrd="0" presId="urn:microsoft.com/office/officeart/2008/layout/LinedList"/>
    <dgm:cxn modelId="{3B098D4F-99F6-4E67-A46B-4B3A96AE4BCB}" type="presParOf" srcId="{26CCE8BF-969C-4271-B128-CB2350D42247}" destId="{66D73328-3A0B-45E6-91DA-DF8D8A12D74E}" srcOrd="1" destOrd="0" presId="urn:microsoft.com/office/officeart/2008/layout/LinedList"/>
    <dgm:cxn modelId="{E1FC7746-C96A-4643-BBCB-37345CEE5B31}" type="presParOf" srcId="{FAE2164D-4A39-411F-892D-CECFEAA524D3}" destId="{AD016724-D1BE-4907-B624-9BFDCB085CCA}" srcOrd="2" destOrd="0" presId="urn:microsoft.com/office/officeart/2008/layout/LinedList"/>
    <dgm:cxn modelId="{E475AA6A-9951-420F-B988-E6E583B9EE15}" type="presParOf" srcId="{FAE2164D-4A39-411F-892D-CECFEAA524D3}" destId="{4AA18BF6-4121-41F9-8EF6-1A4085A492BD}" srcOrd="3" destOrd="0" presId="urn:microsoft.com/office/officeart/2008/layout/LinedList"/>
    <dgm:cxn modelId="{2906A214-20F0-4665-8F55-8BA932B769E5}" type="presParOf" srcId="{4AA18BF6-4121-41F9-8EF6-1A4085A492BD}" destId="{40A8FCB9-0483-49D7-972E-857646DC6442}" srcOrd="0" destOrd="0" presId="urn:microsoft.com/office/officeart/2008/layout/LinedList"/>
    <dgm:cxn modelId="{9DED787F-068F-47F8-B83C-83805E472D44}" type="presParOf" srcId="{4AA18BF6-4121-41F9-8EF6-1A4085A492BD}" destId="{804E67E1-E69C-4AFF-ACD3-7DB9F1A02EC7}" srcOrd="1" destOrd="0" presId="urn:microsoft.com/office/officeart/2008/layout/LinedList"/>
    <dgm:cxn modelId="{4E67D739-A402-401D-BB04-9BE12A0E3A53}" type="presParOf" srcId="{FAE2164D-4A39-411F-892D-CECFEAA524D3}" destId="{781FB4EA-0CFC-43B2-8DD2-2CE2FB814E8D}" srcOrd="4" destOrd="0" presId="urn:microsoft.com/office/officeart/2008/layout/LinedList"/>
    <dgm:cxn modelId="{B7761CFC-05A7-4955-8014-9AB25451BEE2}" type="presParOf" srcId="{FAE2164D-4A39-411F-892D-CECFEAA524D3}" destId="{7A6C2D1E-CE30-4C04-93BC-F5DDBA0ADA1B}" srcOrd="5" destOrd="0" presId="urn:microsoft.com/office/officeart/2008/layout/LinedList"/>
    <dgm:cxn modelId="{63A4E3F2-D88A-4744-ADB7-17B26B1AC14B}" type="presParOf" srcId="{7A6C2D1E-CE30-4C04-93BC-F5DDBA0ADA1B}" destId="{9B58C246-D3E9-4645-BAC2-B042F4E3FC10}" srcOrd="0" destOrd="0" presId="urn:microsoft.com/office/officeart/2008/layout/LinedList"/>
    <dgm:cxn modelId="{F2EBA968-924C-463E-922F-9B90EC2BFC6B}" type="presParOf" srcId="{7A6C2D1E-CE30-4C04-93BC-F5DDBA0ADA1B}" destId="{AD011B51-6CC7-4541-82EE-0EFAAB35194E}" srcOrd="1" destOrd="0" presId="urn:microsoft.com/office/officeart/2008/layout/LinedList"/>
    <dgm:cxn modelId="{8CB4FB42-22E6-45A0-AFEB-E8A74FBEDEFA}" type="presParOf" srcId="{FAE2164D-4A39-411F-892D-CECFEAA524D3}" destId="{0309D192-6B02-4A8D-80A2-C63E3CCB17C4}" srcOrd="6" destOrd="0" presId="urn:microsoft.com/office/officeart/2008/layout/LinedList"/>
    <dgm:cxn modelId="{5953FA4F-1467-4B45-A0B0-7429A492B74A}" type="presParOf" srcId="{FAE2164D-4A39-411F-892D-CECFEAA524D3}" destId="{3C089D0A-EC88-4560-A844-5166068FBE21}" srcOrd="7" destOrd="0" presId="urn:microsoft.com/office/officeart/2008/layout/LinedList"/>
    <dgm:cxn modelId="{864D1E1C-BAD6-4448-B489-699A5C010B97}" type="presParOf" srcId="{3C089D0A-EC88-4560-A844-5166068FBE21}" destId="{8CB0C30A-27B1-43F8-ABCD-88E94ADC76BC}" srcOrd="0" destOrd="0" presId="urn:microsoft.com/office/officeart/2008/layout/LinedList"/>
    <dgm:cxn modelId="{ED81E335-ACB7-4A71-ADAA-640A9E1C994E}" type="presParOf" srcId="{3C089D0A-EC88-4560-A844-5166068FBE21}" destId="{56CE90F6-9E7A-41BA-8E1B-FDFF1D5B294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2885E2-B3D1-41CC-B825-A8A24DDC2784}">
      <dsp:nvSpPr>
        <dsp:cNvPr id="0" name=""/>
        <dsp:cNvSpPr/>
      </dsp:nvSpPr>
      <dsp:spPr>
        <a:xfrm>
          <a:off x="0" y="0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BB74F3-AE28-41F6-9782-7B552394D54B}">
      <dsp:nvSpPr>
        <dsp:cNvPr id="0" name=""/>
        <dsp:cNvSpPr/>
      </dsp:nvSpPr>
      <dsp:spPr>
        <a:xfrm>
          <a:off x="0" y="0"/>
          <a:ext cx="10515600" cy="12005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/>
            <a:t>Progetto di un sito web interamente dedicato al patrimonio culturale della Grande Guerra in territorio vicentino</a:t>
          </a:r>
          <a:endParaRPr lang="en-US" sz="2400" kern="1200"/>
        </a:p>
      </dsp:txBody>
      <dsp:txXfrm>
        <a:off x="0" y="0"/>
        <a:ext cx="10515600" cy="1200546"/>
      </dsp:txXfrm>
    </dsp:sp>
    <dsp:sp modelId="{AD016724-D1BE-4907-B624-9BFDCB085CCA}">
      <dsp:nvSpPr>
        <dsp:cNvPr id="0" name=""/>
        <dsp:cNvSpPr/>
      </dsp:nvSpPr>
      <dsp:spPr>
        <a:xfrm>
          <a:off x="0" y="1200546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A8FCB9-0483-49D7-972E-857646DC6442}">
      <dsp:nvSpPr>
        <dsp:cNvPr id="0" name=""/>
        <dsp:cNvSpPr/>
      </dsp:nvSpPr>
      <dsp:spPr>
        <a:xfrm>
          <a:off x="0" y="1200546"/>
          <a:ext cx="10515600" cy="12005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 dirty="0"/>
            <a:t>Scopo è la creazione di un sito eterogeneo: riunire in un unico luogo qualsiasi tipologia di testimonianza culturale relativa al territorio vicentino, risalente agli anni della Prima Guerra Mondiale (1914-18) e alle successive commemorazioni</a:t>
          </a:r>
          <a:endParaRPr lang="en-US" sz="2400" kern="1200" dirty="0"/>
        </a:p>
      </dsp:txBody>
      <dsp:txXfrm>
        <a:off x="0" y="1200546"/>
        <a:ext cx="10515600" cy="1200546"/>
      </dsp:txXfrm>
    </dsp:sp>
    <dsp:sp modelId="{781FB4EA-0CFC-43B2-8DD2-2CE2FB814E8D}">
      <dsp:nvSpPr>
        <dsp:cNvPr id="0" name=""/>
        <dsp:cNvSpPr/>
      </dsp:nvSpPr>
      <dsp:spPr>
        <a:xfrm>
          <a:off x="0" y="2401093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58C246-D3E9-4645-BAC2-B042F4E3FC10}">
      <dsp:nvSpPr>
        <dsp:cNvPr id="0" name=""/>
        <dsp:cNvSpPr/>
      </dsp:nvSpPr>
      <dsp:spPr>
        <a:xfrm>
          <a:off x="0" y="2401093"/>
          <a:ext cx="10515600" cy="12005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/>
            <a:t>Il sito non vuole essere un semplice repository, ma una pagina per favorire la divulgazione del patrimonio bellico vicentino poco conosciuto e soprattutto una piattaforma partecipativa e in costante aggiornamento</a:t>
          </a:r>
          <a:endParaRPr lang="en-US" sz="2400" kern="1200"/>
        </a:p>
      </dsp:txBody>
      <dsp:txXfrm>
        <a:off x="0" y="2401093"/>
        <a:ext cx="10515600" cy="1200546"/>
      </dsp:txXfrm>
    </dsp:sp>
    <dsp:sp modelId="{0309D192-6B02-4A8D-80A2-C63E3CCB17C4}">
      <dsp:nvSpPr>
        <dsp:cNvPr id="0" name=""/>
        <dsp:cNvSpPr/>
      </dsp:nvSpPr>
      <dsp:spPr>
        <a:xfrm>
          <a:off x="0" y="3601640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B0C30A-27B1-43F8-ABCD-88E94ADC76BC}">
      <dsp:nvSpPr>
        <dsp:cNvPr id="0" name=""/>
        <dsp:cNvSpPr/>
      </dsp:nvSpPr>
      <dsp:spPr>
        <a:xfrm>
          <a:off x="0" y="3601640"/>
          <a:ext cx="10515600" cy="12005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/>
            <a:t>Per mantenere vivo il sito viene proposta l’iscrizione alla newsletter, la condivisione tramite social degli itinerari percorsi sulla Grande Guerra e la partecipazione ad un blog  </a:t>
          </a:r>
          <a:endParaRPr lang="en-US" sz="2400" kern="1200"/>
        </a:p>
      </dsp:txBody>
      <dsp:txXfrm>
        <a:off x="0" y="3601640"/>
        <a:ext cx="10515600" cy="12005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B143EE0-664B-4692-9209-C26F46B8D071}" type="datetimeFigureOut">
              <a:rPr lang="it-IT" smtClean="0"/>
              <a:t>18/09/2022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49DFB33-1897-44F8-881B-AC5DE4B9EEC4}" type="slidenum">
              <a:rPr lang="it-IT" smtClean="0"/>
              <a:t>‹N›</a:t>
            </a:fld>
            <a:endParaRPr lang="it-IT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1391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43EE0-664B-4692-9209-C26F46B8D071}" type="datetimeFigureOut">
              <a:rPr lang="it-IT" smtClean="0"/>
              <a:t>18/09/2022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DFB33-1897-44F8-881B-AC5DE4B9EEC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35048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43EE0-664B-4692-9209-C26F46B8D071}" type="datetimeFigureOut">
              <a:rPr lang="it-IT" smtClean="0"/>
              <a:t>18/09/2022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DFB33-1897-44F8-881B-AC5DE4B9EEC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57265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43EE0-664B-4692-9209-C26F46B8D071}" type="datetimeFigureOut">
              <a:rPr lang="it-IT" smtClean="0"/>
              <a:t>18/09/2022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DFB33-1897-44F8-881B-AC5DE4B9EEC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33988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43EE0-664B-4692-9209-C26F46B8D071}" type="datetimeFigureOut">
              <a:rPr lang="it-IT" smtClean="0"/>
              <a:t>18/09/2022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DFB33-1897-44F8-881B-AC5DE4B9EEC4}" type="slidenum">
              <a:rPr lang="it-IT" smtClean="0"/>
              <a:t>‹N›</a:t>
            </a:fld>
            <a:endParaRPr lang="it-IT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2606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43EE0-664B-4692-9209-C26F46B8D071}" type="datetimeFigureOut">
              <a:rPr lang="it-IT" smtClean="0"/>
              <a:t>18/09/2022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DFB33-1897-44F8-881B-AC5DE4B9EEC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41905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43EE0-664B-4692-9209-C26F46B8D071}" type="datetimeFigureOut">
              <a:rPr lang="it-IT" smtClean="0"/>
              <a:t>18/09/2022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DFB33-1897-44F8-881B-AC5DE4B9EEC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97559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43EE0-664B-4692-9209-C26F46B8D071}" type="datetimeFigureOut">
              <a:rPr lang="it-IT" smtClean="0"/>
              <a:t>18/09/2022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DFB33-1897-44F8-881B-AC5DE4B9EEC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15632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43EE0-664B-4692-9209-C26F46B8D071}" type="datetimeFigureOut">
              <a:rPr lang="it-IT" smtClean="0"/>
              <a:t>18/09/2022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DFB33-1897-44F8-881B-AC5DE4B9EEC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02972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43EE0-664B-4692-9209-C26F46B8D071}" type="datetimeFigureOut">
              <a:rPr lang="it-IT" smtClean="0"/>
              <a:t>18/09/2022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DFB33-1897-44F8-881B-AC5DE4B9EEC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95663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43EE0-664B-4692-9209-C26F46B8D071}" type="datetimeFigureOut">
              <a:rPr lang="it-IT" smtClean="0"/>
              <a:t>18/09/2022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DFB33-1897-44F8-881B-AC5DE4B9EEC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35414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6B143EE0-664B-4692-9209-C26F46B8D071}" type="datetimeFigureOut">
              <a:rPr lang="it-IT" smtClean="0"/>
              <a:t>18/09/2022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C49DFB33-1897-44F8-881B-AC5DE4B9EEC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94451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C8E5E9D-D96B-2E02-3B04-2515B6341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523982"/>
            <a:ext cx="10515600" cy="2476072"/>
          </a:xfrm>
        </p:spPr>
        <p:txBody>
          <a:bodyPr>
            <a:normAutofit/>
          </a:bodyPr>
          <a:lstStyle/>
          <a:p>
            <a:pPr algn="ctr"/>
            <a:r>
              <a:rPr lang="it-IT"/>
              <a:t>Grande Guerra nelle Prealpi vicentine</a:t>
            </a:r>
            <a:endParaRPr lang="it-IT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C813F8C-7C6B-CBF4-0855-3A88E04D6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26112"/>
            <a:ext cx="10515600" cy="1363538"/>
          </a:xfrm>
        </p:spPr>
        <p:txBody>
          <a:bodyPr/>
          <a:lstStyle/>
          <a:p>
            <a:r>
              <a:rPr lang="it-IT"/>
              <a:t>Flavia Meneguzzo e Chiara De Guio</a:t>
            </a:r>
          </a:p>
          <a:p>
            <a:r>
              <a:rPr lang="it-IT"/>
              <a:t>Università degli Studi di Bologna – Dipartimento Arti Visive</a:t>
            </a:r>
          </a:p>
          <a:p>
            <a:r>
              <a:rPr lang="it-IT"/>
              <a:t>corso Digital Humanities 2021/2022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61370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7941D08-DB80-E06C-E247-089120A85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Idea</a:t>
            </a:r>
          </a:p>
        </p:txBody>
      </p:sp>
      <p:graphicFrame>
        <p:nvGraphicFramePr>
          <p:cNvPr id="7" name="Segnaposto contenuto 2">
            <a:extLst>
              <a:ext uri="{FF2B5EF4-FFF2-40B4-BE49-F238E27FC236}">
                <a16:creationId xmlns:a16="http://schemas.microsoft.com/office/drawing/2014/main" id="{B78195B4-3607-76DE-18E2-5FB1453012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7912933"/>
              </p:ext>
            </p:extLst>
          </p:nvPr>
        </p:nvGraphicFramePr>
        <p:xfrm>
          <a:off x="838200" y="1690688"/>
          <a:ext cx="10515600" cy="48021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76253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A40F35A-98E3-7CAF-F118-87B98D145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Componenti logiche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0061B47-87ED-9AA2-A35A-722D3C9CA3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3000" y="1880171"/>
            <a:ext cx="4754880" cy="420058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it-IT" sz="2600" dirty="0"/>
              <a:t>Utilities</a:t>
            </a:r>
          </a:p>
          <a:p>
            <a:r>
              <a:rPr lang="it-IT" dirty="0" err="1"/>
              <a:t>Breadcrumb</a:t>
            </a:r>
            <a:endParaRPr lang="it-IT" dirty="0"/>
          </a:p>
          <a:p>
            <a:r>
              <a:rPr lang="it-IT" dirty="0"/>
              <a:t>Card </a:t>
            </a:r>
          </a:p>
          <a:p>
            <a:r>
              <a:rPr lang="it-IT" dirty="0" err="1"/>
              <a:t>Carousel</a:t>
            </a:r>
            <a:endParaRPr lang="it-IT" dirty="0"/>
          </a:p>
          <a:p>
            <a:r>
              <a:rPr lang="it-IT" dirty="0" err="1"/>
              <a:t>Dropdown</a:t>
            </a:r>
            <a:r>
              <a:rPr lang="it-IT" dirty="0"/>
              <a:t> </a:t>
            </a:r>
            <a:r>
              <a:rPr lang="it-IT" dirty="0" err="1"/>
              <a:t>button</a:t>
            </a:r>
            <a:endParaRPr lang="it-IT" dirty="0"/>
          </a:p>
          <a:p>
            <a:r>
              <a:rPr lang="it-IT" dirty="0" err="1"/>
              <a:t>Navbar</a:t>
            </a:r>
            <a:endParaRPr lang="it-IT" dirty="0"/>
          </a:p>
          <a:p>
            <a:r>
              <a:rPr lang="it-IT" dirty="0" err="1"/>
              <a:t>Accordion</a:t>
            </a:r>
            <a:endParaRPr lang="it-IT" dirty="0"/>
          </a:p>
          <a:p>
            <a:r>
              <a:rPr lang="it-IT" dirty="0" err="1"/>
              <a:t>Navtabs</a:t>
            </a:r>
            <a:endParaRPr lang="it-IT" dirty="0"/>
          </a:p>
          <a:p>
            <a:r>
              <a:rPr lang="it-IT" dirty="0"/>
              <a:t>Button group (ricerca avanzata)</a:t>
            </a:r>
          </a:p>
          <a:p>
            <a:r>
              <a:rPr lang="it-IT" dirty="0" err="1"/>
              <a:t>Pagination</a:t>
            </a:r>
            <a:endParaRPr lang="it-IT" dirty="0"/>
          </a:p>
          <a:p>
            <a:r>
              <a:rPr lang="it-IT" dirty="0" err="1"/>
              <a:t>Table</a:t>
            </a:r>
            <a:r>
              <a:rPr lang="it-IT" dirty="0"/>
              <a:t> </a:t>
            </a:r>
          </a:p>
          <a:p>
            <a:endParaRPr lang="it-IT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2929F03-255E-3766-5A40-88D7B797A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1880171"/>
            <a:ext cx="4926492" cy="420058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it-IT" sz="2600" dirty="0"/>
              <a:t>Storytelling</a:t>
            </a:r>
          </a:p>
          <a:p>
            <a:r>
              <a:rPr lang="it-IT" dirty="0"/>
              <a:t>Timeline </a:t>
            </a:r>
          </a:p>
          <a:p>
            <a:r>
              <a:rPr lang="it-IT" dirty="0" err="1"/>
              <a:t>Juxtapose</a:t>
            </a:r>
            <a:endParaRPr lang="it-IT" dirty="0"/>
          </a:p>
          <a:p>
            <a:endParaRPr lang="it-IT" dirty="0"/>
          </a:p>
          <a:p>
            <a:endParaRPr lang="it-IT" dirty="0"/>
          </a:p>
          <a:p>
            <a:pPr marL="45720" indent="0">
              <a:buNone/>
            </a:pPr>
            <a:r>
              <a:rPr lang="it-IT" sz="2600" dirty="0"/>
              <a:t>Architettura logica home-page</a:t>
            </a:r>
            <a:r>
              <a:rPr lang="it-IT" dirty="0"/>
              <a:t>:</a:t>
            </a:r>
          </a:p>
          <a:p>
            <a:r>
              <a:rPr lang="it-IT" dirty="0" err="1"/>
              <a:t>Header</a:t>
            </a:r>
            <a:r>
              <a:rPr lang="it-IT" dirty="0"/>
              <a:t> – </a:t>
            </a:r>
            <a:r>
              <a:rPr lang="it-IT" dirty="0" err="1"/>
              <a:t>Nav</a:t>
            </a:r>
            <a:r>
              <a:rPr lang="it-IT" dirty="0"/>
              <a:t> – </a:t>
            </a:r>
            <a:r>
              <a:rPr lang="it-IT" dirty="0" err="1"/>
              <a:t>Section</a:t>
            </a:r>
            <a:r>
              <a:rPr lang="it-IT" dirty="0"/>
              <a:t> (div) – </a:t>
            </a:r>
            <a:r>
              <a:rPr lang="it-IT" dirty="0" err="1"/>
              <a:t>Footer</a:t>
            </a:r>
            <a:r>
              <a:rPr lang="it-IT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04364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B822061-0E48-A573-56F4-C62B4676C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Tipologia di item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0AB57A8-3A62-D95C-B26F-570B067ABD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59302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E80D087-12A2-7778-5448-595A13BA8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Standard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A29570F-89D7-9197-422C-A5EA21D0F1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86038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D3C39D5-7279-E638-3C41-6731AB810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Metodi di accesso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BF347B9-1C2C-0308-F90B-19D7A8E91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Catalogo</a:t>
            </a:r>
          </a:p>
          <a:p>
            <a:r>
              <a:rPr lang="it-IT" dirty="0"/>
              <a:t>Ricerca libera nella </a:t>
            </a:r>
            <a:r>
              <a:rPr lang="it-IT" dirty="0" err="1"/>
              <a:t>navbar</a:t>
            </a:r>
            <a:endParaRPr lang="it-IT" dirty="0"/>
          </a:p>
          <a:p>
            <a:r>
              <a:rPr lang="it-IT" dirty="0"/>
              <a:t>Ricerca avanzata per persona, per data e per luogo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4887210"/>
      </p:ext>
    </p:extLst>
  </p:cSld>
  <p:clrMapOvr>
    <a:masterClrMapping/>
  </p:clrMapOvr>
</p:sld>
</file>

<file path=ppt/theme/theme1.xml><?xml version="1.0" encoding="utf-8"?>
<a:theme xmlns:a="http://schemas.openxmlformats.org/drawingml/2006/main" name="Base">
  <a:themeElements>
    <a:clrScheme name="Base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e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e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Base</Template>
  <TotalTime>126</TotalTime>
  <Words>195</Words>
  <Application>Microsoft Office PowerPoint</Application>
  <PresentationFormat>Widescreen</PresentationFormat>
  <Paragraphs>34</Paragraphs>
  <Slides>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1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8" baseType="lpstr">
      <vt:lpstr>Corbel</vt:lpstr>
      <vt:lpstr>Base</vt:lpstr>
      <vt:lpstr>Grande Guerra nelle Prealpi vicentine</vt:lpstr>
      <vt:lpstr>Idea</vt:lpstr>
      <vt:lpstr>Componenti logiche</vt:lpstr>
      <vt:lpstr>Tipologia di item</vt:lpstr>
      <vt:lpstr>Standard </vt:lpstr>
      <vt:lpstr>Metodi di accesso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Grande Guerra nelle Prealpi vicentine</dc:title>
  <dc:creator>Chiara De Guio - chiara.deguio@studio.unibo.it</dc:creator>
  <cp:lastModifiedBy>Chiara De Guio - chiara.deguio@studio.unibo.it</cp:lastModifiedBy>
  <cp:revision>16</cp:revision>
  <dcterms:created xsi:type="dcterms:W3CDTF">2022-09-16T16:30:26Z</dcterms:created>
  <dcterms:modified xsi:type="dcterms:W3CDTF">2022-09-18T09:22:39Z</dcterms:modified>
</cp:coreProperties>
</file>