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Lst>
  <p:sldSz cx="9144000" cy="5143500" type="screen16x9"/>
  <p:notesSz cx="6858000" cy="9144000"/>
  <p:embeddedFontLst>
    <p:embeddedFont>
      <p:font typeface="Proxima Nova" panose="02000506030000020004" pitchFamily="2" charset="0"/>
      <p:regular r:id="rId28"/>
      <p:bold r:id="rId29"/>
      <p:italic r:id="rId30"/>
      <p:boldItalic r:id="rId31"/>
    </p:embeddedFont>
    <p:embeddedFont>
      <p:font typeface="Verdana" panose="020B060403050404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81376B-B2EB-4617-8F7F-8A80A3594C4C}">
  <a:tblStyle styleId="{CC81376B-B2EB-4617-8F7F-8A80A3594C4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620"/>
  </p:normalViewPr>
  <p:slideViewPr>
    <p:cSldViewPr snapToGrid="0">
      <p:cViewPr varScale="1">
        <p:scale>
          <a:sx n="137" d="100"/>
          <a:sy n="137" d="100"/>
        </p:scale>
        <p:origin x="680"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59899c880b_0_15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59899c880b_0_1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59899c880b_0_16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59899c880b_0_16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59899c880b_0_16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59899c880b_0_1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59899c880b_0_14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259899c880b_0_1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e4e8fd428f_0_1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e4e8fd428f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e4e8fd428f_0_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e4e8fd428f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e4e8fd428f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e4e8fd428f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e4e8fd428f_0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e4e8fd428f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e4e8fd428f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e4e8fd428f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e4e8fd428f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e4e8fd428f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ad76a632a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ad76a632a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1e4e8fd428f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1e4e8fd428f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1e4e8fd428f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1e4e8fd428f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5a6d24910d_1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5a6d24910d_1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25a6d24910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25a6d24910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25a6d24910d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25a6d24910d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259899c880b_0_15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259899c880b_0_1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59899c880b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59899c880b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59899c880b_0_14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59899c880b_0_1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a6d24910d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a6d24910d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59899c880b_0_14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59899c880b_0_1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59899c880b_0_15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59899c880b_0_15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59899c880b_0_15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59899c880b_0_1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59899c880b_0_15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59899c880b_0_1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lessio3.fumagalli@mail.polimi.it" TargetMode="External"/><Relationship Id="rId7"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xuzhengchen552@gmail.com" TargetMode="External"/><Relationship Id="rId5" Type="http://schemas.openxmlformats.org/officeDocument/2006/relationships/hyperlink" Target="mailto:anouar.elhachimi@mail.polimi.it" TargetMode="External"/><Relationship Id="rId4" Type="http://schemas.openxmlformats.org/officeDocument/2006/relationships/hyperlink" Target="mailto:chiara.draghini@mail.polimi.it"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mailto:alessio3.fumagalli@mail.polimi.it" TargetMode="External"/><Relationship Id="rId7"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mailto:xuzhengchen552@gmail.com" TargetMode="External"/><Relationship Id="rId5" Type="http://schemas.openxmlformats.org/officeDocument/2006/relationships/hyperlink" Target="mailto:anouar.elhachimi@mail.polimi.it" TargetMode="External"/><Relationship Id="rId4" Type="http://schemas.openxmlformats.org/officeDocument/2006/relationships/hyperlink" Target="mailto:chiara.draghini@mail.polimi.i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194025"/>
            <a:ext cx="8123100" cy="1588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t"/>
              <a:t>Network Automation</a:t>
            </a:r>
            <a:endParaRPr/>
          </a:p>
          <a:p>
            <a:pPr marL="0" lvl="0" indent="0" algn="ctr" rtl="0">
              <a:spcBef>
                <a:spcPts val="0"/>
              </a:spcBef>
              <a:spcAft>
                <a:spcPts val="0"/>
              </a:spcAft>
              <a:buNone/>
            </a:pPr>
            <a:r>
              <a:rPr lang="it" sz="2400"/>
              <a:t>Final project presentation</a:t>
            </a:r>
            <a:endParaRPr sz="2400"/>
          </a:p>
        </p:txBody>
      </p:sp>
      <p:sp>
        <p:nvSpPr>
          <p:cNvPr id="60" name="Google Shape;60;p13"/>
          <p:cNvSpPr txBox="1">
            <a:spLocks noGrp="1"/>
          </p:cNvSpPr>
          <p:nvPr>
            <p:ph type="subTitle" idx="1"/>
          </p:nvPr>
        </p:nvSpPr>
        <p:spPr>
          <a:xfrm>
            <a:off x="295975" y="3103700"/>
            <a:ext cx="8935200" cy="1887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sz="2300"/>
              <a:t>Node Failure Detection</a:t>
            </a:r>
            <a:endParaRPr sz="2300"/>
          </a:p>
          <a:p>
            <a:pPr marL="0" lvl="0" indent="0" algn="l" rtl="0">
              <a:spcBef>
                <a:spcPts val="0"/>
              </a:spcBef>
              <a:spcAft>
                <a:spcPts val="0"/>
              </a:spcAft>
              <a:buNone/>
            </a:pPr>
            <a:endParaRPr sz="1200"/>
          </a:p>
          <a:p>
            <a:pPr marL="0" lvl="0" indent="0" algn="l" rtl="0">
              <a:spcBef>
                <a:spcPts val="0"/>
              </a:spcBef>
              <a:spcAft>
                <a:spcPts val="0"/>
              </a:spcAft>
              <a:buNone/>
            </a:pPr>
            <a:r>
              <a:rPr lang="it" sz="1200" u="sng"/>
              <a:t>Team</a:t>
            </a:r>
            <a:endParaRPr sz="1200" u="sng"/>
          </a:p>
          <a:p>
            <a:pPr marL="0" lvl="0" indent="0" algn="l" rtl="0">
              <a:spcBef>
                <a:spcPts val="0"/>
              </a:spcBef>
              <a:spcAft>
                <a:spcPts val="0"/>
              </a:spcAft>
              <a:buNone/>
            </a:pPr>
            <a:r>
              <a:rPr lang="it" sz="1100"/>
              <a:t>Presenters: Alessio Fumagalli, Chiara Draghini, Anuar El Hachimi, Zhengchen Xu</a:t>
            </a:r>
            <a:endParaRPr sz="1100"/>
          </a:p>
          <a:p>
            <a:pPr marL="0" lvl="0" indent="0" algn="l" rtl="0">
              <a:spcBef>
                <a:spcPts val="0"/>
              </a:spcBef>
              <a:spcAft>
                <a:spcPts val="0"/>
              </a:spcAft>
              <a:buNone/>
            </a:pPr>
            <a:r>
              <a:rPr lang="it" sz="1100"/>
              <a:t>Emails: </a:t>
            </a:r>
            <a:r>
              <a:rPr lang="it" sz="1100" u="sng">
                <a:solidFill>
                  <a:schemeClr val="hlink"/>
                </a:solidFill>
                <a:hlinkClick r:id="rId3"/>
              </a:rPr>
              <a:t>alessio3.fumagalli@mail.polimi.it</a:t>
            </a:r>
            <a:r>
              <a:rPr lang="it" sz="1100"/>
              <a:t>, </a:t>
            </a:r>
            <a:r>
              <a:rPr lang="it" sz="1100" u="sng">
                <a:solidFill>
                  <a:schemeClr val="hlink"/>
                </a:solidFill>
                <a:hlinkClick r:id="rId4"/>
              </a:rPr>
              <a:t>chiara.draghini@mail.polimi.it</a:t>
            </a:r>
            <a:r>
              <a:rPr lang="it" sz="1100"/>
              <a:t>, </a:t>
            </a:r>
            <a:r>
              <a:rPr lang="it" sz="1100" u="sng">
                <a:solidFill>
                  <a:schemeClr val="hlink"/>
                </a:solidFill>
                <a:hlinkClick r:id="rId5"/>
              </a:rPr>
              <a:t>anouar.elhachimi@mail.polimi.it</a:t>
            </a:r>
            <a:r>
              <a:rPr lang="it" sz="1100"/>
              <a:t>, </a:t>
            </a:r>
            <a:r>
              <a:rPr lang="it" sz="1100" u="sng">
                <a:solidFill>
                  <a:schemeClr val="hlink"/>
                </a:solidFill>
                <a:hlinkClick r:id="rId6"/>
              </a:rPr>
              <a:t>xuzhengchen552@gmail.com</a:t>
            </a:r>
            <a:endParaRPr sz="1100"/>
          </a:p>
          <a:p>
            <a:pPr marL="0" lvl="0" indent="0" algn="l" rtl="0">
              <a:spcBef>
                <a:spcPts val="0"/>
              </a:spcBef>
              <a:spcAft>
                <a:spcPts val="0"/>
              </a:spcAft>
              <a:buNone/>
            </a:pPr>
            <a:endParaRPr sz="1100"/>
          </a:p>
          <a:p>
            <a:pPr marL="0" lvl="0" indent="0" algn="l" rtl="0">
              <a:spcBef>
                <a:spcPts val="0"/>
              </a:spcBef>
              <a:spcAft>
                <a:spcPts val="0"/>
              </a:spcAft>
              <a:buNone/>
            </a:pPr>
            <a:r>
              <a:rPr lang="it" sz="1200" u="sng"/>
              <a:t>Accademic Year</a:t>
            </a:r>
            <a:endParaRPr sz="1200" u="sng"/>
          </a:p>
          <a:p>
            <a:pPr marL="0" lvl="0" indent="0" algn="l" rtl="0">
              <a:spcBef>
                <a:spcPts val="0"/>
              </a:spcBef>
              <a:spcAft>
                <a:spcPts val="0"/>
              </a:spcAft>
              <a:buNone/>
            </a:pPr>
            <a:r>
              <a:rPr lang="it" sz="1100"/>
              <a:t>2022/2023</a:t>
            </a:r>
            <a:endParaRPr sz="1100"/>
          </a:p>
        </p:txBody>
      </p:sp>
      <p:pic>
        <p:nvPicPr>
          <p:cNvPr id="61" name="Google Shape;61;p13"/>
          <p:cNvPicPr preferRelativeResize="0"/>
          <p:nvPr/>
        </p:nvPicPr>
        <p:blipFill>
          <a:blip r:embed="rId7">
            <a:alphaModFix/>
          </a:blip>
          <a:stretch>
            <a:fillRect/>
          </a:stretch>
        </p:blipFill>
        <p:spPr>
          <a:xfrm>
            <a:off x="300175" y="269050"/>
            <a:ext cx="2051599" cy="603800"/>
          </a:xfrm>
          <a:prstGeom prst="rect">
            <a:avLst/>
          </a:prstGeom>
          <a:noFill/>
          <a:ln>
            <a:noFill/>
          </a:ln>
        </p:spPr>
      </p:pic>
      <p:sp>
        <p:nvSpPr>
          <p:cNvPr id="62" name="Google Shape;62;p13"/>
          <p:cNvSpPr txBox="1"/>
          <p:nvPr/>
        </p:nvSpPr>
        <p:spPr>
          <a:xfrm>
            <a:off x="295975" y="872850"/>
            <a:ext cx="59913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000">
                <a:solidFill>
                  <a:schemeClr val="lt1"/>
                </a:solidFill>
                <a:latin typeface="Verdana"/>
                <a:ea typeface="Verdana"/>
                <a:cs typeface="Verdana"/>
                <a:sym typeface="Verdana"/>
              </a:rPr>
              <a:t>Dipartimento di Elettronica, Informazione e Bioingegneria</a:t>
            </a:r>
            <a:endParaRPr sz="1000">
              <a:solidFill>
                <a:schemeClr val="lt1"/>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2"/>
          <p:cNvSpPr/>
          <p:nvPr/>
        </p:nvSpPr>
        <p:spPr>
          <a:xfrm>
            <a:off x="0" y="0"/>
            <a:ext cx="9144000" cy="1627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2"/>
          <p:cNvSpPr txBox="1">
            <a:spLocks noGrp="1"/>
          </p:cNvSpPr>
          <p:nvPr>
            <p:ph type="title"/>
          </p:nvPr>
        </p:nvSpPr>
        <p:spPr>
          <a:xfrm>
            <a:off x="311700" y="527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solidFill>
                  <a:schemeClr val="lt1"/>
                </a:solidFill>
              </a:rPr>
              <a:t>Saving the switch status</a:t>
            </a:r>
            <a:endParaRPr>
              <a:solidFill>
                <a:schemeClr val="lt1"/>
              </a:solidFill>
            </a:endParaRPr>
          </a:p>
        </p:txBody>
      </p:sp>
      <p:sp>
        <p:nvSpPr>
          <p:cNvPr id="229" name="Google Shape;229;p22"/>
          <p:cNvSpPr txBox="1"/>
          <p:nvPr/>
        </p:nvSpPr>
        <p:spPr>
          <a:xfrm>
            <a:off x="3254988" y="2400475"/>
            <a:ext cx="3168300" cy="7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it" sz="1300">
                <a:latin typeface="Proxima Nova"/>
                <a:ea typeface="Proxima Nova"/>
                <a:cs typeface="Proxima Nova"/>
                <a:sym typeface="Proxima Nova"/>
              </a:rPr>
              <a:t>@set_ev_cls(event.EventSwitchLeave)</a:t>
            </a:r>
            <a:endParaRPr sz="1300">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p:txBody>
      </p:sp>
      <p:sp>
        <p:nvSpPr>
          <p:cNvPr id="230" name="Google Shape;230;p22"/>
          <p:cNvSpPr/>
          <p:nvPr/>
        </p:nvSpPr>
        <p:spPr>
          <a:xfrm>
            <a:off x="557950" y="3038150"/>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switch_enter_handler</a:t>
            </a:r>
            <a:endParaRPr sz="1300">
              <a:latin typeface="Proxima Nova"/>
              <a:ea typeface="Proxima Nova"/>
              <a:cs typeface="Proxima Nova"/>
              <a:sym typeface="Proxima Nova"/>
            </a:endParaRPr>
          </a:p>
          <a:p>
            <a:pPr marL="0" lvl="0" indent="0" algn="ctr" rtl="0">
              <a:spcBef>
                <a:spcPts val="0"/>
              </a:spcBef>
              <a:spcAft>
                <a:spcPts val="0"/>
              </a:spcAft>
              <a:buNone/>
            </a:pPr>
            <a:r>
              <a:rPr lang="it" sz="1300">
                <a:latin typeface="Proxima Nova"/>
                <a:ea typeface="Proxima Nova"/>
                <a:cs typeface="Proxima Nova"/>
                <a:sym typeface="Proxima Nova"/>
              </a:rPr>
              <a:t>get_topology_data</a:t>
            </a:r>
            <a:endParaRPr sz="1300">
              <a:latin typeface="Proxima Nova"/>
              <a:ea typeface="Proxima Nova"/>
              <a:cs typeface="Proxima Nova"/>
              <a:sym typeface="Proxima Nova"/>
            </a:endParaRPr>
          </a:p>
        </p:txBody>
      </p:sp>
      <p:sp>
        <p:nvSpPr>
          <p:cNvPr id="231" name="Google Shape;231;p22"/>
          <p:cNvSpPr/>
          <p:nvPr/>
        </p:nvSpPr>
        <p:spPr>
          <a:xfrm>
            <a:off x="3536650" y="3038150"/>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switch_leave_handler</a:t>
            </a:r>
            <a:endParaRPr sz="1300">
              <a:latin typeface="Proxima Nova"/>
              <a:ea typeface="Proxima Nova"/>
              <a:cs typeface="Proxima Nova"/>
              <a:sym typeface="Proxima Nova"/>
            </a:endParaRPr>
          </a:p>
          <a:p>
            <a:pPr marL="0" lvl="0" indent="0" algn="ctr" rtl="0">
              <a:spcBef>
                <a:spcPts val="0"/>
              </a:spcBef>
              <a:spcAft>
                <a:spcPts val="0"/>
              </a:spcAft>
              <a:buNone/>
            </a:pPr>
            <a:r>
              <a:rPr lang="it" sz="1300">
                <a:latin typeface="Proxima Nova"/>
                <a:ea typeface="Proxima Nova"/>
                <a:cs typeface="Proxima Nova"/>
                <a:sym typeface="Proxima Nova"/>
              </a:rPr>
              <a:t>update_topology_data</a:t>
            </a:r>
            <a:endParaRPr sz="1300">
              <a:latin typeface="Proxima Nova"/>
              <a:ea typeface="Proxima Nova"/>
              <a:cs typeface="Proxima Nova"/>
              <a:sym typeface="Proxima Nova"/>
            </a:endParaRPr>
          </a:p>
        </p:txBody>
      </p:sp>
      <p:sp>
        <p:nvSpPr>
          <p:cNvPr id="232" name="Google Shape;232;p22"/>
          <p:cNvSpPr/>
          <p:nvPr/>
        </p:nvSpPr>
        <p:spPr>
          <a:xfrm>
            <a:off x="6402950" y="1959650"/>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get_switch_status</a:t>
            </a:r>
            <a:endParaRPr sz="1300">
              <a:latin typeface="Proxima Nova"/>
              <a:ea typeface="Proxima Nova"/>
              <a:cs typeface="Proxima Nova"/>
              <a:sym typeface="Proxima Nova"/>
            </a:endParaRPr>
          </a:p>
        </p:txBody>
      </p:sp>
      <p:sp>
        <p:nvSpPr>
          <p:cNvPr id="233" name="Google Shape;233;p22"/>
          <p:cNvSpPr/>
          <p:nvPr/>
        </p:nvSpPr>
        <p:spPr>
          <a:xfrm>
            <a:off x="6402950" y="2675775"/>
            <a:ext cx="2163000" cy="572700"/>
          </a:xfrm>
          <a:prstGeom prst="rect">
            <a:avLst/>
          </a:prstGeom>
          <a:solidFill>
            <a:srgbClr val="219B3E">
              <a:alpha val="2273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save_switch_status</a:t>
            </a:r>
            <a:endParaRPr sz="1300">
              <a:latin typeface="Proxima Nova"/>
              <a:ea typeface="Proxima Nova"/>
              <a:cs typeface="Proxima Nova"/>
              <a:sym typeface="Proxima Nova"/>
            </a:endParaRPr>
          </a:p>
        </p:txBody>
      </p:sp>
      <p:sp>
        <p:nvSpPr>
          <p:cNvPr id="234" name="Google Shape;234;p22"/>
          <p:cNvSpPr/>
          <p:nvPr/>
        </p:nvSpPr>
        <p:spPr>
          <a:xfrm>
            <a:off x="6402950" y="3382050"/>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print_switch_status</a:t>
            </a:r>
            <a:endParaRPr sz="1300">
              <a:latin typeface="Proxima Nova"/>
              <a:ea typeface="Proxima Nova"/>
              <a:cs typeface="Proxima Nova"/>
              <a:sym typeface="Proxima Nova"/>
            </a:endParaRPr>
          </a:p>
        </p:txBody>
      </p:sp>
      <p:sp>
        <p:nvSpPr>
          <p:cNvPr id="235" name="Google Shape;235;p22"/>
          <p:cNvSpPr txBox="1"/>
          <p:nvPr/>
        </p:nvSpPr>
        <p:spPr>
          <a:xfrm>
            <a:off x="199288" y="2400475"/>
            <a:ext cx="3168300" cy="7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it" sz="1300">
                <a:latin typeface="Proxima Nova"/>
                <a:ea typeface="Proxima Nova"/>
                <a:cs typeface="Proxima Nova"/>
                <a:sym typeface="Proxima Nova"/>
              </a:rPr>
              <a:t>@set_ev_cls(event.EventSwitchEnter)</a:t>
            </a:r>
            <a:endParaRPr sz="1300">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p:txBody>
      </p:sp>
      <p:sp>
        <p:nvSpPr>
          <p:cNvPr id="236" name="Google Shape;236;p22"/>
          <p:cNvSpPr/>
          <p:nvPr/>
        </p:nvSpPr>
        <p:spPr>
          <a:xfrm>
            <a:off x="3255000" y="2591100"/>
            <a:ext cx="2880300" cy="1338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2"/>
          <p:cNvSpPr/>
          <p:nvPr/>
        </p:nvSpPr>
        <p:spPr>
          <a:xfrm>
            <a:off x="199300" y="2591100"/>
            <a:ext cx="2880300" cy="1338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2"/>
          <p:cNvSpPr/>
          <p:nvPr/>
        </p:nvSpPr>
        <p:spPr>
          <a:xfrm>
            <a:off x="4269500" y="2485475"/>
            <a:ext cx="1928400" cy="1054800"/>
          </a:xfrm>
          <a:prstGeom prst="wedgeEllipseCallout">
            <a:avLst>
              <a:gd name="adj1" fmla="val 62998"/>
              <a:gd name="adj2" fmla="val 39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2"/>
          <p:cNvSpPr txBox="1"/>
          <p:nvPr/>
        </p:nvSpPr>
        <p:spPr>
          <a:xfrm>
            <a:off x="4269500" y="2714551"/>
            <a:ext cx="1928400" cy="109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sz="1300"/>
              <a:t>Save the switch status to a txt file</a:t>
            </a:r>
            <a:endParaRPr sz="1300"/>
          </a:p>
        </p:txBody>
      </p:sp>
      <p:sp>
        <p:nvSpPr>
          <p:cNvPr id="240" name="Google Shape;240;p22"/>
          <p:cNvSpPr txBox="1"/>
          <p:nvPr/>
        </p:nvSpPr>
        <p:spPr>
          <a:xfrm>
            <a:off x="4357850" y="315750"/>
            <a:ext cx="4689900" cy="9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b="1">
                <a:solidFill>
                  <a:schemeClr val="lt1"/>
                </a:solidFill>
                <a:latin typeface="Proxima Nova"/>
                <a:ea typeface="Proxima Nova"/>
                <a:cs typeface="Proxima Nova"/>
                <a:sym typeface="Proxima Nova"/>
              </a:rPr>
              <a:t>Original version from the Mininet Implementation</a:t>
            </a:r>
            <a:endParaRPr b="1">
              <a:solidFill>
                <a:schemeClr val="lt1"/>
              </a:solidFill>
              <a:latin typeface="Proxima Nova"/>
              <a:ea typeface="Proxima Nova"/>
              <a:cs typeface="Proxima Nova"/>
              <a:sym typeface="Proxima Nova"/>
            </a:endParaRPr>
          </a:p>
          <a:p>
            <a:pPr marL="0" lvl="0" indent="0" algn="l" rtl="0">
              <a:spcBef>
                <a:spcPts val="0"/>
              </a:spcBef>
              <a:spcAft>
                <a:spcPts val="0"/>
              </a:spcAft>
              <a:buNone/>
            </a:pP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it">
                <a:solidFill>
                  <a:schemeClr val="lt1"/>
                </a:solidFill>
                <a:latin typeface="Proxima Nova"/>
                <a:ea typeface="Proxima Nova"/>
                <a:cs typeface="Proxima Nova"/>
                <a:sym typeface="Proxima Nova"/>
              </a:rPr>
              <a:t>Final version from the Lab BONSAI SDN testbed Implementation</a:t>
            </a:r>
            <a:endParaRPr>
              <a:solidFill>
                <a:schemeClr val="lt1"/>
              </a:solidFill>
              <a:latin typeface="Proxima Nova"/>
              <a:ea typeface="Proxima Nova"/>
              <a:cs typeface="Proxima Nova"/>
              <a:sym typeface="Proxima Nova"/>
            </a:endParaRPr>
          </a:p>
        </p:txBody>
      </p:sp>
      <p:sp>
        <p:nvSpPr>
          <p:cNvPr id="241" name="Google Shape;241;p22"/>
          <p:cNvSpPr/>
          <p:nvPr/>
        </p:nvSpPr>
        <p:spPr>
          <a:xfrm>
            <a:off x="6310700" y="1766275"/>
            <a:ext cx="2356500" cy="2894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r>
              <a:rPr lang="it" sz="1300">
                <a:latin typeface="Proxima Nova"/>
                <a:ea typeface="Proxima Nova"/>
                <a:cs typeface="Proxima Nova"/>
                <a:sym typeface="Proxima Nova"/>
              </a:rPr>
              <a:t>start_switch_status_thread</a:t>
            </a:r>
            <a:endParaRPr sz="1300">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3"/>
          <p:cNvSpPr/>
          <p:nvPr/>
        </p:nvSpPr>
        <p:spPr>
          <a:xfrm>
            <a:off x="0" y="0"/>
            <a:ext cx="9144000" cy="1627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3"/>
          <p:cNvSpPr txBox="1">
            <a:spLocks noGrp="1"/>
          </p:cNvSpPr>
          <p:nvPr>
            <p:ph type="title"/>
          </p:nvPr>
        </p:nvSpPr>
        <p:spPr>
          <a:xfrm>
            <a:off x="311700" y="527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solidFill>
                  <a:schemeClr val="lt1"/>
                </a:solidFill>
              </a:rPr>
              <a:t>Saving the switch status</a:t>
            </a:r>
            <a:endParaRPr>
              <a:solidFill>
                <a:schemeClr val="lt1"/>
              </a:solidFill>
            </a:endParaRPr>
          </a:p>
        </p:txBody>
      </p:sp>
      <p:sp>
        <p:nvSpPr>
          <p:cNvPr id="248" name="Google Shape;248;p23"/>
          <p:cNvSpPr txBox="1"/>
          <p:nvPr/>
        </p:nvSpPr>
        <p:spPr>
          <a:xfrm>
            <a:off x="3254988" y="2400475"/>
            <a:ext cx="3168300" cy="7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it" sz="1300">
                <a:latin typeface="Proxima Nova"/>
                <a:ea typeface="Proxima Nova"/>
                <a:cs typeface="Proxima Nova"/>
                <a:sym typeface="Proxima Nova"/>
              </a:rPr>
              <a:t>@set_ev_cls(event.EventSwitchLeave)</a:t>
            </a:r>
            <a:endParaRPr sz="1300">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p:txBody>
      </p:sp>
      <p:sp>
        <p:nvSpPr>
          <p:cNvPr id="249" name="Google Shape;249;p23"/>
          <p:cNvSpPr/>
          <p:nvPr/>
        </p:nvSpPr>
        <p:spPr>
          <a:xfrm>
            <a:off x="557950" y="3038150"/>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switch_enter_handler</a:t>
            </a:r>
            <a:endParaRPr sz="1300">
              <a:latin typeface="Proxima Nova"/>
              <a:ea typeface="Proxima Nova"/>
              <a:cs typeface="Proxima Nova"/>
              <a:sym typeface="Proxima Nova"/>
            </a:endParaRPr>
          </a:p>
          <a:p>
            <a:pPr marL="0" lvl="0" indent="0" algn="ctr" rtl="0">
              <a:spcBef>
                <a:spcPts val="0"/>
              </a:spcBef>
              <a:spcAft>
                <a:spcPts val="0"/>
              </a:spcAft>
              <a:buNone/>
            </a:pPr>
            <a:r>
              <a:rPr lang="it" sz="1300">
                <a:latin typeface="Proxima Nova"/>
                <a:ea typeface="Proxima Nova"/>
                <a:cs typeface="Proxima Nova"/>
                <a:sym typeface="Proxima Nova"/>
              </a:rPr>
              <a:t>get_topology_data</a:t>
            </a:r>
            <a:endParaRPr sz="1300">
              <a:latin typeface="Proxima Nova"/>
              <a:ea typeface="Proxima Nova"/>
              <a:cs typeface="Proxima Nova"/>
              <a:sym typeface="Proxima Nova"/>
            </a:endParaRPr>
          </a:p>
        </p:txBody>
      </p:sp>
      <p:sp>
        <p:nvSpPr>
          <p:cNvPr id="250" name="Google Shape;250;p23"/>
          <p:cNvSpPr/>
          <p:nvPr/>
        </p:nvSpPr>
        <p:spPr>
          <a:xfrm>
            <a:off x="3536650" y="3038150"/>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switch_leave_handler</a:t>
            </a:r>
            <a:endParaRPr sz="1300">
              <a:latin typeface="Proxima Nova"/>
              <a:ea typeface="Proxima Nova"/>
              <a:cs typeface="Proxima Nova"/>
              <a:sym typeface="Proxima Nova"/>
            </a:endParaRPr>
          </a:p>
          <a:p>
            <a:pPr marL="0" lvl="0" indent="0" algn="ctr" rtl="0">
              <a:spcBef>
                <a:spcPts val="0"/>
              </a:spcBef>
              <a:spcAft>
                <a:spcPts val="0"/>
              </a:spcAft>
              <a:buNone/>
            </a:pPr>
            <a:r>
              <a:rPr lang="it" sz="1300">
                <a:latin typeface="Proxima Nova"/>
                <a:ea typeface="Proxima Nova"/>
                <a:cs typeface="Proxima Nova"/>
                <a:sym typeface="Proxima Nova"/>
              </a:rPr>
              <a:t>update_topology_data</a:t>
            </a:r>
            <a:endParaRPr sz="1300">
              <a:latin typeface="Proxima Nova"/>
              <a:ea typeface="Proxima Nova"/>
              <a:cs typeface="Proxima Nova"/>
              <a:sym typeface="Proxima Nova"/>
            </a:endParaRPr>
          </a:p>
        </p:txBody>
      </p:sp>
      <p:sp>
        <p:nvSpPr>
          <p:cNvPr id="251" name="Google Shape;251;p23"/>
          <p:cNvSpPr/>
          <p:nvPr/>
        </p:nvSpPr>
        <p:spPr>
          <a:xfrm>
            <a:off x="6402950" y="1959650"/>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get_switch_status</a:t>
            </a:r>
            <a:endParaRPr sz="1300">
              <a:latin typeface="Proxima Nova"/>
              <a:ea typeface="Proxima Nova"/>
              <a:cs typeface="Proxima Nova"/>
              <a:sym typeface="Proxima Nova"/>
            </a:endParaRPr>
          </a:p>
        </p:txBody>
      </p:sp>
      <p:sp>
        <p:nvSpPr>
          <p:cNvPr id="252" name="Google Shape;252;p23"/>
          <p:cNvSpPr/>
          <p:nvPr/>
        </p:nvSpPr>
        <p:spPr>
          <a:xfrm>
            <a:off x="6402950" y="2675775"/>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save_switch_status</a:t>
            </a:r>
            <a:endParaRPr sz="1300">
              <a:latin typeface="Proxima Nova"/>
              <a:ea typeface="Proxima Nova"/>
              <a:cs typeface="Proxima Nova"/>
              <a:sym typeface="Proxima Nova"/>
            </a:endParaRPr>
          </a:p>
        </p:txBody>
      </p:sp>
      <p:sp>
        <p:nvSpPr>
          <p:cNvPr id="253" name="Google Shape;253;p23"/>
          <p:cNvSpPr/>
          <p:nvPr/>
        </p:nvSpPr>
        <p:spPr>
          <a:xfrm>
            <a:off x="6402950" y="3382050"/>
            <a:ext cx="2163000" cy="572700"/>
          </a:xfrm>
          <a:prstGeom prst="rect">
            <a:avLst/>
          </a:prstGeom>
          <a:solidFill>
            <a:srgbClr val="219B3E">
              <a:alpha val="2273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print_switch_status</a:t>
            </a:r>
            <a:endParaRPr sz="1300">
              <a:latin typeface="Proxima Nova"/>
              <a:ea typeface="Proxima Nova"/>
              <a:cs typeface="Proxima Nova"/>
              <a:sym typeface="Proxima Nova"/>
            </a:endParaRPr>
          </a:p>
        </p:txBody>
      </p:sp>
      <p:sp>
        <p:nvSpPr>
          <p:cNvPr id="254" name="Google Shape;254;p23"/>
          <p:cNvSpPr txBox="1"/>
          <p:nvPr/>
        </p:nvSpPr>
        <p:spPr>
          <a:xfrm>
            <a:off x="199288" y="2400475"/>
            <a:ext cx="3168300" cy="7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it" sz="1300">
                <a:latin typeface="Proxima Nova"/>
                <a:ea typeface="Proxima Nova"/>
                <a:cs typeface="Proxima Nova"/>
                <a:sym typeface="Proxima Nova"/>
              </a:rPr>
              <a:t>@set_ev_cls(event.EventSwitchEnter)</a:t>
            </a:r>
            <a:endParaRPr sz="1300">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p:txBody>
      </p:sp>
      <p:sp>
        <p:nvSpPr>
          <p:cNvPr id="255" name="Google Shape;255;p23"/>
          <p:cNvSpPr/>
          <p:nvPr/>
        </p:nvSpPr>
        <p:spPr>
          <a:xfrm>
            <a:off x="3255000" y="2591100"/>
            <a:ext cx="2880300" cy="1338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199300" y="2591100"/>
            <a:ext cx="2880300" cy="1338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3"/>
          <p:cNvSpPr/>
          <p:nvPr/>
        </p:nvSpPr>
        <p:spPr>
          <a:xfrm>
            <a:off x="4269500" y="3298275"/>
            <a:ext cx="1928400" cy="1054800"/>
          </a:xfrm>
          <a:prstGeom prst="wedgeEllipseCallout">
            <a:avLst>
              <a:gd name="adj1" fmla="val 62998"/>
              <a:gd name="adj2" fmla="val 39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3"/>
          <p:cNvSpPr txBox="1"/>
          <p:nvPr/>
        </p:nvSpPr>
        <p:spPr>
          <a:xfrm>
            <a:off x="4269500" y="3522726"/>
            <a:ext cx="1928400" cy="109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sz="1300"/>
              <a:t>Print the current switch status to the consol</a:t>
            </a:r>
            <a:endParaRPr sz="1300"/>
          </a:p>
        </p:txBody>
      </p:sp>
      <p:sp>
        <p:nvSpPr>
          <p:cNvPr id="259" name="Google Shape;259;p23"/>
          <p:cNvSpPr txBox="1"/>
          <p:nvPr/>
        </p:nvSpPr>
        <p:spPr>
          <a:xfrm>
            <a:off x="4357850" y="315750"/>
            <a:ext cx="4689900" cy="9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b="1">
                <a:solidFill>
                  <a:schemeClr val="lt1"/>
                </a:solidFill>
                <a:latin typeface="Proxima Nova"/>
                <a:ea typeface="Proxima Nova"/>
                <a:cs typeface="Proxima Nova"/>
                <a:sym typeface="Proxima Nova"/>
              </a:rPr>
              <a:t>Original version from the Mininet Implementation</a:t>
            </a:r>
            <a:endParaRPr b="1">
              <a:solidFill>
                <a:schemeClr val="lt1"/>
              </a:solidFill>
              <a:latin typeface="Proxima Nova"/>
              <a:ea typeface="Proxima Nova"/>
              <a:cs typeface="Proxima Nova"/>
              <a:sym typeface="Proxima Nova"/>
            </a:endParaRPr>
          </a:p>
          <a:p>
            <a:pPr marL="0" lvl="0" indent="0" algn="l" rtl="0">
              <a:spcBef>
                <a:spcPts val="0"/>
              </a:spcBef>
              <a:spcAft>
                <a:spcPts val="0"/>
              </a:spcAft>
              <a:buNone/>
            </a:pP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it">
                <a:solidFill>
                  <a:schemeClr val="lt1"/>
                </a:solidFill>
                <a:latin typeface="Proxima Nova"/>
                <a:ea typeface="Proxima Nova"/>
                <a:cs typeface="Proxima Nova"/>
                <a:sym typeface="Proxima Nova"/>
              </a:rPr>
              <a:t>Final version from the Lab BONSAI SDN testbed Implementation</a:t>
            </a:r>
            <a:endParaRPr>
              <a:solidFill>
                <a:schemeClr val="lt1"/>
              </a:solidFill>
              <a:latin typeface="Proxima Nova"/>
              <a:ea typeface="Proxima Nova"/>
              <a:cs typeface="Proxima Nova"/>
              <a:sym typeface="Proxima Nova"/>
            </a:endParaRPr>
          </a:p>
        </p:txBody>
      </p:sp>
      <p:sp>
        <p:nvSpPr>
          <p:cNvPr id="260" name="Google Shape;260;p23"/>
          <p:cNvSpPr/>
          <p:nvPr/>
        </p:nvSpPr>
        <p:spPr>
          <a:xfrm>
            <a:off x="6310700" y="1766275"/>
            <a:ext cx="2356500" cy="2894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r>
              <a:rPr lang="it" sz="1300">
                <a:latin typeface="Proxima Nova"/>
                <a:ea typeface="Proxima Nova"/>
                <a:cs typeface="Proxima Nova"/>
                <a:sym typeface="Proxima Nova"/>
              </a:rPr>
              <a:t>start_switch_status_thread</a:t>
            </a:r>
            <a:endParaRPr sz="1300">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4"/>
          <p:cNvSpPr/>
          <p:nvPr/>
        </p:nvSpPr>
        <p:spPr>
          <a:xfrm>
            <a:off x="6310700" y="1766275"/>
            <a:ext cx="2356500" cy="2894700"/>
          </a:xfrm>
          <a:prstGeom prst="rect">
            <a:avLst/>
          </a:prstGeom>
          <a:solidFill>
            <a:srgbClr val="219B3E">
              <a:alpha val="22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r>
              <a:rPr lang="it" sz="1300">
                <a:latin typeface="Proxima Nova"/>
                <a:ea typeface="Proxima Nova"/>
                <a:cs typeface="Proxima Nova"/>
                <a:sym typeface="Proxima Nova"/>
              </a:rPr>
              <a:t>start_switch_status_thread</a:t>
            </a:r>
            <a:endParaRPr sz="1300">
              <a:latin typeface="Proxima Nova"/>
              <a:ea typeface="Proxima Nova"/>
              <a:cs typeface="Proxima Nova"/>
              <a:sym typeface="Proxima Nova"/>
            </a:endParaRPr>
          </a:p>
        </p:txBody>
      </p:sp>
      <p:sp>
        <p:nvSpPr>
          <p:cNvPr id="266" name="Google Shape;266;p24"/>
          <p:cNvSpPr/>
          <p:nvPr/>
        </p:nvSpPr>
        <p:spPr>
          <a:xfrm>
            <a:off x="0" y="0"/>
            <a:ext cx="9144000" cy="1627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txBox="1">
            <a:spLocks noGrp="1"/>
          </p:cNvSpPr>
          <p:nvPr>
            <p:ph type="title"/>
          </p:nvPr>
        </p:nvSpPr>
        <p:spPr>
          <a:xfrm>
            <a:off x="311700" y="527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solidFill>
                  <a:schemeClr val="lt1"/>
                </a:solidFill>
              </a:rPr>
              <a:t>Saving the switch status</a:t>
            </a:r>
            <a:endParaRPr>
              <a:solidFill>
                <a:schemeClr val="lt1"/>
              </a:solidFill>
            </a:endParaRPr>
          </a:p>
        </p:txBody>
      </p:sp>
      <p:sp>
        <p:nvSpPr>
          <p:cNvPr id="268" name="Google Shape;268;p24"/>
          <p:cNvSpPr txBox="1"/>
          <p:nvPr/>
        </p:nvSpPr>
        <p:spPr>
          <a:xfrm>
            <a:off x="3254988" y="2400475"/>
            <a:ext cx="3168300" cy="7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it" sz="1300">
                <a:latin typeface="Proxima Nova"/>
                <a:ea typeface="Proxima Nova"/>
                <a:cs typeface="Proxima Nova"/>
                <a:sym typeface="Proxima Nova"/>
              </a:rPr>
              <a:t>@set_ev_cls(event.EventSwitchLeave)</a:t>
            </a:r>
            <a:endParaRPr sz="1300">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p:txBody>
      </p:sp>
      <p:sp>
        <p:nvSpPr>
          <p:cNvPr id="269" name="Google Shape;269;p24"/>
          <p:cNvSpPr/>
          <p:nvPr/>
        </p:nvSpPr>
        <p:spPr>
          <a:xfrm>
            <a:off x="557950" y="3038150"/>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switch_enter_handler</a:t>
            </a:r>
            <a:endParaRPr sz="1300">
              <a:latin typeface="Proxima Nova"/>
              <a:ea typeface="Proxima Nova"/>
              <a:cs typeface="Proxima Nova"/>
              <a:sym typeface="Proxima Nova"/>
            </a:endParaRPr>
          </a:p>
          <a:p>
            <a:pPr marL="0" lvl="0" indent="0" algn="ctr" rtl="0">
              <a:spcBef>
                <a:spcPts val="0"/>
              </a:spcBef>
              <a:spcAft>
                <a:spcPts val="0"/>
              </a:spcAft>
              <a:buNone/>
            </a:pPr>
            <a:r>
              <a:rPr lang="it" sz="1300">
                <a:latin typeface="Proxima Nova"/>
                <a:ea typeface="Proxima Nova"/>
                <a:cs typeface="Proxima Nova"/>
                <a:sym typeface="Proxima Nova"/>
              </a:rPr>
              <a:t>get_topology_data</a:t>
            </a:r>
            <a:endParaRPr sz="1300">
              <a:latin typeface="Proxima Nova"/>
              <a:ea typeface="Proxima Nova"/>
              <a:cs typeface="Proxima Nova"/>
              <a:sym typeface="Proxima Nova"/>
            </a:endParaRPr>
          </a:p>
        </p:txBody>
      </p:sp>
      <p:sp>
        <p:nvSpPr>
          <p:cNvPr id="270" name="Google Shape;270;p24"/>
          <p:cNvSpPr/>
          <p:nvPr/>
        </p:nvSpPr>
        <p:spPr>
          <a:xfrm>
            <a:off x="3536650" y="3038150"/>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switch_leave_handler</a:t>
            </a:r>
            <a:endParaRPr sz="1300">
              <a:latin typeface="Proxima Nova"/>
              <a:ea typeface="Proxima Nova"/>
              <a:cs typeface="Proxima Nova"/>
              <a:sym typeface="Proxima Nova"/>
            </a:endParaRPr>
          </a:p>
          <a:p>
            <a:pPr marL="0" lvl="0" indent="0" algn="ctr" rtl="0">
              <a:spcBef>
                <a:spcPts val="0"/>
              </a:spcBef>
              <a:spcAft>
                <a:spcPts val="0"/>
              </a:spcAft>
              <a:buNone/>
            </a:pPr>
            <a:r>
              <a:rPr lang="it" sz="1300">
                <a:latin typeface="Proxima Nova"/>
                <a:ea typeface="Proxima Nova"/>
                <a:cs typeface="Proxima Nova"/>
                <a:sym typeface="Proxima Nova"/>
              </a:rPr>
              <a:t>update_topology_data</a:t>
            </a:r>
            <a:endParaRPr sz="1300">
              <a:latin typeface="Proxima Nova"/>
              <a:ea typeface="Proxima Nova"/>
              <a:cs typeface="Proxima Nova"/>
              <a:sym typeface="Proxima Nova"/>
            </a:endParaRPr>
          </a:p>
        </p:txBody>
      </p:sp>
      <p:sp>
        <p:nvSpPr>
          <p:cNvPr id="271" name="Google Shape;271;p24"/>
          <p:cNvSpPr/>
          <p:nvPr/>
        </p:nvSpPr>
        <p:spPr>
          <a:xfrm>
            <a:off x="6402950" y="1959650"/>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get_switch_status</a:t>
            </a:r>
            <a:endParaRPr sz="1300">
              <a:latin typeface="Proxima Nova"/>
              <a:ea typeface="Proxima Nova"/>
              <a:cs typeface="Proxima Nova"/>
              <a:sym typeface="Proxima Nova"/>
            </a:endParaRPr>
          </a:p>
        </p:txBody>
      </p:sp>
      <p:sp>
        <p:nvSpPr>
          <p:cNvPr id="272" name="Google Shape;272;p24"/>
          <p:cNvSpPr/>
          <p:nvPr/>
        </p:nvSpPr>
        <p:spPr>
          <a:xfrm>
            <a:off x="6402950" y="2675775"/>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save_switch_status</a:t>
            </a:r>
            <a:endParaRPr sz="1300">
              <a:latin typeface="Proxima Nova"/>
              <a:ea typeface="Proxima Nova"/>
              <a:cs typeface="Proxima Nova"/>
              <a:sym typeface="Proxima Nova"/>
            </a:endParaRPr>
          </a:p>
        </p:txBody>
      </p:sp>
      <p:sp>
        <p:nvSpPr>
          <p:cNvPr id="273" name="Google Shape;273;p24"/>
          <p:cNvSpPr/>
          <p:nvPr/>
        </p:nvSpPr>
        <p:spPr>
          <a:xfrm>
            <a:off x="6402950" y="3382050"/>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print_switch_status</a:t>
            </a:r>
            <a:endParaRPr sz="1300">
              <a:latin typeface="Proxima Nova"/>
              <a:ea typeface="Proxima Nova"/>
              <a:cs typeface="Proxima Nova"/>
              <a:sym typeface="Proxima Nova"/>
            </a:endParaRPr>
          </a:p>
        </p:txBody>
      </p:sp>
      <p:sp>
        <p:nvSpPr>
          <p:cNvPr id="274" name="Google Shape;274;p24"/>
          <p:cNvSpPr txBox="1"/>
          <p:nvPr/>
        </p:nvSpPr>
        <p:spPr>
          <a:xfrm>
            <a:off x="199288" y="2400475"/>
            <a:ext cx="3168300" cy="7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it" sz="1300">
                <a:latin typeface="Proxima Nova"/>
                <a:ea typeface="Proxima Nova"/>
                <a:cs typeface="Proxima Nova"/>
                <a:sym typeface="Proxima Nova"/>
              </a:rPr>
              <a:t>@set_ev_cls(event.EventSwitchEnter)</a:t>
            </a:r>
            <a:endParaRPr sz="1300">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p:txBody>
      </p:sp>
      <p:sp>
        <p:nvSpPr>
          <p:cNvPr id="275" name="Google Shape;275;p24"/>
          <p:cNvSpPr/>
          <p:nvPr/>
        </p:nvSpPr>
        <p:spPr>
          <a:xfrm>
            <a:off x="3255000" y="2591100"/>
            <a:ext cx="2880300" cy="1338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4"/>
          <p:cNvSpPr/>
          <p:nvPr/>
        </p:nvSpPr>
        <p:spPr>
          <a:xfrm>
            <a:off x="199300" y="2591100"/>
            <a:ext cx="2880300" cy="1338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4"/>
          <p:cNvSpPr/>
          <p:nvPr/>
        </p:nvSpPr>
        <p:spPr>
          <a:xfrm>
            <a:off x="4269500" y="3673425"/>
            <a:ext cx="1928400" cy="1054800"/>
          </a:xfrm>
          <a:prstGeom prst="wedgeEllipseCallout">
            <a:avLst>
              <a:gd name="adj1" fmla="val 64574"/>
              <a:gd name="adj2" fmla="val 2333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4"/>
          <p:cNvSpPr txBox="1"/>
          <p:nvPr/>
        </p:nvSpPr>
        <p:spPr>
          <a:xfrm>
            <a:off x="4269500" y="3828976"/>
            <a:ext cx="1928400" cy="109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sz="1300"/>
              <a:t>A thread that outputs the current switch status every 5 seconds</a:t>
            </a:r>
            <a:endParaRPr sz="1300"/>
          </a:p>
        </p:txBody>
      </p:sp>
      <p:sp>
        <p:nvSpPr>
          <p:cNvPr id="279" name="Google Shape;279;p24"/>
          <p:cNvSpPr txBox="1"/>
          <p:nvPr/>
        </p:nvSpPr>
        <p:spPr>
          <a:xfrm>
            <a:off x="4357850" y="315750"/>
            <a:ext cx="4689900" cy="9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b="1">
                <a:solidFill>
                  <a:schemeClr val="lt1"/>
                </a:solidFill>
                <a:latin typeface="Proxima Nova"/>
                <a:ea typeface="Proxima Nova"/>
                <a:cs typeface="Proxima Nova"/>
                <a:sym typeface="Proxima Nova"/>
              </a:rPr>
              <a:t>Original version from the Mininet Implementation</a:t>
            </a:r>
            <a:endParaRPr b="1">
              <a:solidFill>
                <a:schemeClr val="lt1"/>
              </a:solidFill>
              <a:latin typeface="Proxima Nova"/>
              <a:ea typeface="Proxima Nova"/>
              <a:cs typeface="Proxima Nova"/>
              <a:sym typeface="Proxima Nova"/>
            </a:endParaRPr>
          </a:p>
          <a:p>
            <a:pPr marL="0" lvl="0" indent="0" algn="l" rtl="0">
              <a:spcBef>
                <a:spcPts val="0"/>
              </a:spcBef>
              <a:spcAft>
                <a:spcPts val="0"/>
              </a:spcAft>
              <a:buNone/>
            </a:pP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it">
                <a:solidFill>
                  <a:schemeClr val="lt1"/>
                </a:solidFill>
                <a:latin typeface="Proxima Nova"/>
                <a:ea typeface="Proxima Nova"/>
                <a:cs typeface="Proxima Nova"/>
                <a:sym typeface="Proxima Nova"/>
              </a:rPr>
              <a:t>Final version from the Lab BONSAI SDN testbed Implementation</a:t>
            </a:r>
            <a:endParaRPr>
              <a:solidFill>
                <a:schemeClr val="lt1"/>
              </a:solidFill>
              <a:latin typeface="Proxima Nova"/>
              <a:ea typeface="Proxima Nova"/>
              <a:cs typeface="Proxima Nova"/>
              <a:sym typeface="Proxima Nova"/>
            </a:endParaRPr>
          </a:p>
        </p:txBody>
      </p:sp>
      <p:sp>
        <p:nvSpPr>
          <p:cNvPr id="280" name="Google Shape;280;p24"/>
          <p:cNvSpPr/>
          <p:nvPr/>
        </p:nvSpPr>
        <p:spPr>
          <a:xfrm>
            <a:off x="1177800" y="1943400"/>
            <a:ext cx="6788400" cy="2633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sz="1800">
                <a:solidFill>
                  <a:schemeClr val="lt1"/>
                </a:solidFill>
              </a:rPr>
              <a:t>When running this version of the code on the Lab BONSAI SDN testbed we found that:</a:t>
            </a:r>
            <a:endParaRPr sz="1800">
              <a:solidFill>
                <a:schemeClr val="lt1"/>
              </a:solidFill>
            </a:endParaRPr>
          </a:p>
          <a:p>
            <a:pPr marL="0" lvl="0" indent="0" algn="l" rtl="0">
              <a:spcBef>
                <a:spcPts val="0"/>
              </a:spcBef>
              <a:spcAft>
                <a:spcPts val="0"/>
              </a:spcAft>
              <a:buNone/>
            </a:pPr>
            <a:endParaRPr sz="1800">
              <a:solidFill>
                <a:schemeClr val="lt1"/>
              </a:solidFill>
            </a:endParaRPr>
          </a:p>
          <a:p>
            <a:pPr marL="0" lvl="0" indent="0" algn="ctr" rtl="0">
              <a:spcBef>
                <a:spcPts val="0"/>
              </a:spcBef>
              <a:spcAft>
                <a:spcPts val="0"/>
              </a:spcAft>
              <a:buNone/>
            </a:pPr>
            <a:r>
              <a:rPr lang="it" sz="1800">
                <a:solidFill>
                  <a:schemeClr val="lt1"/>
                </a:solidFill>
              </a:rPr>
              <a:t>When manually unplugging a switch from either the ring network or the power supply, we couldn’t detect the switch status anymore. In the real scenario, the switch is not able to use the Ryu API to disconnect "gracefully"!</a:t>
            </a:r>
            <a:endParaRPr sz="1800">
              <a:solidFill>
                <a:schemeClr val="lt1"/>
              </a:solidFill>
            </a:endParaRPr>
          </a:p>
          <a:p>
            <a:pPr marL="0" lvl="0" indent="0" algn="ctr" rtl="0">
              <a:spcBef>
                <a:spcPts val="0"/>
              </a:spcBef>
              <a:spcAft>
                <a:spcPts val="0"/>
              </a:spcAft>
              <a:buNone/>
            </a:pPr>
            <a:endParaRPr sz="1800">
              <a:solidFill>
                <a:schemeClr val="lt1"/>
              </a:solidFill>
            </a:endParaRPr>
          </a:p>
          <a:p>
            <a:pPr marL="0" lvl="0" indent="0" algn="l" rtl="0">
              <a:spcBef>
                <a:spcPts val="0"/>
              </a:spcBef>
              <a:spcAft>
                <a:spcPts val="0"/>
              </a:spcAft>
              <a:buNone/>
            </a:pPr>
            <a:r>
              <a:rPr lang="it" sz="1800">
                <a:solidFill>
                  <a:schemeClr val="lt1"/>
                </a:solidFill>
              </a:rPr>
              <a:t>So we made some modifications to the code.</a:t>
            </a:r>
            <a:endParaRPr sz="1800">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5"/>
          <p:cNvSpPr/>
          <p:nvPr/>
        </p:nvSpPr>
        <p:spPr>
          <a:xfrm>
            <a:off x="0" y="0"/>
            <a:ext cx="9144000" cy="1627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5"/>
          <p:cNvSpPr txBox="1">
            <a:spLocks noGrp="1"/>
          </p:cNvSpPr>
          <p:nvPr>
            <p:ph type="title"/>
          </p:nvPr>
        </p:nvSpPr>
        <p:spPr>
          <a:xfrm>
            <a:off x="311700" y="527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solidFill>
                  <a:schemeClr val="lt1"/>
                </a:solidFill>
              </a:rPr>
              <a:t>Saving the switch status</a:t>
            </a:r>
            <a:endParaRPr>
              <a:solidFill>
                <a:schemeClr val="lt1"/>
              </a:solidFill>
            </a:endParaRPr>
          </a:p>
        </p:txBody>
      </p:sp>
      <p:sp>
        <p:nvSpPr>
          <p:cNvPr id="287" name="Google Shape;287;p25"/>
          <p:cNvSpPr txBox="1"/>
          <p:nvPr/>
        </p:nvSpPr>
        <p:spPr>
          <a:xfrm>
            <a:off x="4357850" y="315750"/>
            <a:ext cx="4689900" cy="9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a:solidFill>
                  <a:schemeClr val="lt1"/>
                </a:solidFill>
                <a:latin typeface="Proxima Nova"/>
                <a:ea typeface="Proxima Nova"/>
                <a:cs typeface="Proxima Nova"/>
                <a:sym typeface="Proxima Nova"/>
              </a:rPr>
              <a:t>Original version from the Mininet Implementation</a:t>
            </a: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it" b="1">
                <a:solidFill>
                  <a:schemeClr val="lt1"/>
                </a:solidFill>
                <a:latin typeface="Proxima Nova"/>
                <a:ea typeface="Proxima Nova"/>
                <a:cs typeface="Proxima Nova"/>
                <a:sym typeface="Proxima Nova"/>
              </a:rPr>
              <a:t>Final version from the Lab BONSAI SDN testbed Implementation</a:t>
            </a:r>
            <a:endParaRPr b="1">
              <a:solidFill>
                <a:schemeClr val="lt1"/>
              </a:solidFill>
              <a:latin typeface="Proxima Nova"/>
              <a:ea typeface="Proxima Nova"/>
              <a:cs typeface="Proxima Nova"/>
              <a:sym typeface="Proxima Nova"/>
            </a:endParaRPr>
          </a:p>
        </p:txBody>
      </p:sp>
      <p:sp>
        <p:nvSpPr>
          <p:cNvPr id="288" name="Google Shape;288;p25"/>
          <p:cNvSpPr/>
          <p:nvPr/>
        </p:nvSpPr>
        <p:spPr>
          <a:xfrm>
            <a:off x="4357850" y="3586200"/>
            <a:ext cx="3688500" cy="133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it" sz="1200">
                <a:latin typeface="Proxima Nova"/>
                <a:ea typeface="Proxima Nova"/>
                <a:cs typeface="Proxima Nova"/>
                <a:sym typeface="Proxima Nova"/>
              </a:rPr>
              <a:t>@set_ev_cls(ofp_event.EventOFPSwitchFeatures, CONFIG_DISPATCHER)</a:t>
            </a:r>
            <a:endParaRPr sz="1200">
              <a:latin typeface="Proxima Nova"/>
              <a:ea typeface="Proxima Nova"/>
              <a:cs typeface="Proxima Nova"/>
              <a:sym typeface="Proxima Nova"/>
            </a:endParaRPr>
          </a:p>
          <a:p>
            <a:pPr marL="0" lvl="0" indent="0" algn="l" rtl="0">
              <a:lnSpc>
                <a:spcPct val="150000"/>
              </a:lnSpc>
              <a:spcBef>
                <a:spcPts val="0"/>
              </a:spcBef>
              <a:spcAft>
                <a:spcPts val="0"/>
              </a:spcAft>
              <a:buNone/>
            </a:pPr>
            <a:endParaRPr sz="1200">
              <a:latin typeface="Proxima Nova"/>
              <a:ea typeface="Proxima Nova"/>
              <a:cs typeface="Proxima Nova"/>
              <a:sym typeface="Proxima Nova"/>
            </a:endParaRPr>
          </a:p>
          <a:p>
            <a:pPr marL="0" lvl="0" indent="0" algn="l" rtl="0">
              <a:spcBef>
                <a:spcPts val="0"/>
              </a:spcBef>
              <a:spcAft>
                <a:spcPts val="0"/>
              </a:spcAft>
              <a:buNone/>
            </a:pPr>
            <a:endParaRPr/>
          </a:p>
        </p:txBody>
      </p:sp>
      <p:sp>
        <p:nvSpPr>
          <p:cNvPr id="289" name="Google Shape;289;p25"/>
          <p:cNvSpPr/>
          <p:nvPr/>
        </p:nvSpPr>
        <p:spPr>
          <a:xfrm>
            <a:off x="4743425" y="4334650"/>
            <a:ext cx="2826600" cy="431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endParaRPr sz="1200">
              <a:latin typeface="Proxima Nova"/>
              <a:ea typeface="Proxima Nova"/>
              <a:cs typeface="Proxima Nova"/>
              <a:sym typeface="Proxima Nova"/>
            </a:endParaRPr>
          </a:p>
          <a:p>
            <a:pPr marL="0" lvl="0" indent="0" algn="l" rtl="0">
              <a:lnSpc>
                <a:spcPct val="150000"/>
              </a:lnSpc>
              <a:spcBef>
                <a:spcPts val="0"/>
              </a:spcBef>
              <a:spcAft>
                <a:spcPts val="0"/>
              </a:spcAft>
              <a:buNone/>
            </a:pPr>
            <a:r>
              <a:rPr lang="it" sz="1200">
                <a:latin typeface="Proxima Nova"/>
                <a:ea typeface="Proxima Nova"/>
                <a:cs typeface="Proxima Nova"/>
                <a:sym typeface="Proxima Nova"/>
              </a:rPr>
              <a:t>   </a:t>
            </a:r>
            <a:endParaRPr sz="1200">
              <a:latin typeface="Proxima Nova"/>
              <a:ea typeface="Proxima Nova"/>
              <a:cs typeface="Proxima Nova"/>
              <a:sym typeface="Proxima Nova"/>
            </a:endParaRPr>
          </a:p>
          <a:p>
            <a:pPr marL="0" lvl="0" indent="0" algn="ctr" rtl="0">
              <a:lnSpc>
                <a:spcPct val="150000"/>
              </a:lnSpc>
              <a:spcBef>
                <a:spcPts val="0"/>
              </a:spcBef>
              <a:spcAft>
                <a:spcPts val="0"/>
              </a:spcAft>
              <a:buNone/>
            </a:pPr>
            <a:r>
              <a:rPr lang="it" sz="1200">
                <a:latin typeface="Proxima Nova"/>
                <a:ea typeface="Proxima Nova"/>
                <a:cs typeface="Proxima Nova"/>
                <a:sym typeface="Proxima Nova"/>
              </a:rPr>
              <a:t>def switch_state_change_handler</a:t>
            </a:r>
            <a:endParaRPr sz="1200">
              <a:latin typeface="Proxima Nova"/>
              <a:ea typeface="Proxima Nova"/>
              <a:cs typeface="Proxima Nova"/>
              <a:sym typeface="Proxima Nova"/>
            </a:endParaRPr>
          </a:p>
          <a:p>
            <a:pPr marL="0" lvl="0" indent="0" algn="l" rtl="0">
              <a:lnSpc>
                <a:spcPct val="150000"/>
              </a:lnSpc>
              <a:spcBef>
                <a:spcPts val="0"/>
              </a:spcBef>
              <a:spcAft>
                <a:spcPts val="0"/>
              </a:spcAft>
              <a:buNone/>
            </a:pPr>
            <a:endParaRPr sz="1200">
              <a:latin typeface="Proxima Nova"/>
              <a:ea typeface="Proxima Nova"/>
              <a:cs typeface="Proxima Nova"/>
              <a:sym typeface="Proxima Nova"/>
            </a:endParaRPr>
          </a:p>
          <a:p>
            <a:pPr marL="0" lvl="0" indent="0" algn="l" rtl="0">
              <a:spcBef>
                <a:spcPts val="0"/>
              </a:spcBef>
              <a:spcAft>
                <a:spcPts val="0"/>
              </a:spcAft>
              <a:buNone/>
            </a:pPr>
            <a:endParaRPr/>
          </a:p>
        </p:txBody>
      </p:sp>
      <p:sp>
        <p:nvSpPr>
          <p:cNvPr id="290" name="Google Shape;290;p25"/>
          <p:cNvSpPr/>
          <p:nvPr/>
        </p:nvSpPr>
        <p:spPr>
          <a:xfrm>
            <a:off x="4357850" y="1709925"/>
            <a:ext cx="3688500" cy="133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it" sz="1200">
                <a:latin typeface="Proxima Nova"/>
                <a:ea typeface="Proxima Nova"/>
                <a:cs typeface="Proxima Nova"/>
                <a:sym typeface="Proxima Nova"/>
              </a:rPr>
              <a:t>@set_ev_cls(ofp_event.EventOFPEchoReply, MAIN_DISPATCHER)</a:t>
            </a:r>
            <a:endParaRPr sz="1200">
              <a:latin typeface="Proxima Nova"/>
              <a:ea typeface="Proxima Nova"/>
              <a:cs typeface="Proxima Nova"/>
              <a:sym typeface="Proxima Nova"/>
            </a:endParaRPr>
          </a:p>
          <a:p>
            <a:pPr marL="0" lvl="0" indent="0" algn="l" rtl="0">
              <a:lnSpc>
                <a:spcPct val="150000"/>
              </a:lnSpc>
              <a:spcBef>
                <a:spcPts val="0"/>
              </a:spcBef>
              <a:spcAft>
                <a:spcPts val="0"/>
              </a:spcAft>
              <a:buNone/>
            </a:pPr>
            <a:endParaRPr sz="1200">
              <a:latin typeface="Proxima Nova"/>
              <a:ea typeface="Proxima Nova"/>
              <a:cs typeface="Proxima Nova"/>
              <a:sym typeface="Proxima Nova"/>
            </a:endParaRPr>
          </a:p>
          <a:p>
            <a:pPr marL="0" lvl="0" indent="0" algn="l" rtl="0">
              <a:spcBef>
                <a:spcPts val="0"/>
              </a:spcBef>
              <a:spcAft>
                <a:spcPts val="0"/>
              </a:spcAft>
              <a:buNone/>
            </a:pPr>
            <a:endParaRPr/>
          </a:p>
        </p:txBody>
      </p:sp>
      <p:sp>
        <p:nvSpPr>
          <p:cNvPr id="291" name="Google Shape;291;p25"/>
          <p:cNvSpPr/>
          <p:nvPr/>
        </p:nvSpPr>
        <p:spPr>
          <a:xfrm>
            <a:off x="5184950" y="2435550"/>
            <a:ext cx="2034300" cy="431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endParaRPr sz="1200">
              <a:latin typeface="Proxima Nova"/>
              <a:ea typeface="Proxima Nova"/>
              <a:cs typeface="Proxima Nova"/>
              <a:sym typeface="Proxima Nova"/>
            </a:endParaRPr>
          </a:p>
          <a:p>
            <a:pPr marL="0" lvl="0" indent="0" algn="l" rtl="0">
              <a:lnSpc>
                <a:spcPct val="150000"/>
              </a:lnSpc>
              <a:spcBef>
                <a:spcPts val="0"/>
              </a:spcBef>
              <a:spcAft>
                <a:spcPts val="0"/>
              </a:spcAft>
              <a:buNone/>
            </a:pPr>
            <a:r>
              <a:rPr lang="it" sz="1200">
                <a:latin typeface="Proxima Nova"/>
                <a:ea typeface="Proxima Nova"/>
                <a:cs typeface="Proxima Nova"/>
                <a:sym typeface="Proxima Nova"/>
              </a:rPr>
              <a:t>   def echo_reply_handler</a:t>
            </a:r>
            <a:endParaRPr sz="1200">
              <a:latin typeface="Proxima Nova"/>
              <a:ea typeface="Proxima Nova"/>
              <a:cs typeface="Proxima Nova"/>
              <a:sym typeface="Proxima Nova"/>
            </a:endParaRPr>
          </a:p>
          <a:p>
            <a:pPr marL="0" lvl="0" indent="0" algn="l" rtl="0">
              <a:spcBef>
                <a:spcPts val="0"/>
              </a:spcBef>
              <a:spcAft>
                <a:spcPts val="0"/>
              </a:spcAft>
              <a:buNone/>
            </a:pPr>
            <a:endParaRPr/>
          </a:p>
        </p:txBody>
      </p:sp>
      <p:sp>
        <p:nvSpPr>
          <p:cNvPr id="292" name="Google Shape;292;p25"/>
          <p:cNvSpPr/>
          <p:nvPr/>
        </p:nvSpPr>
        <p:spPr>
          <a:xfrm>
            <a:off x="437400" y="4346100"/>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print_switch_status</a:t>
            </a:r>
            <a:endParaRPr sz="1300">
              <a:latin typeface="Proxima Nova"/>
              <a:ea typeface="Proxima Nova"/>
              <a:cs typeface="Proxima Nova"/>
              <a:sym typeface="Proxima Nova"/>
            </a:endParaRPr>
          </a:p>
        </p:txBody>
      </p:sp>
      <p:sp>
        <p:nvSpPr>
          <p:cNvPr id="293" name="Google Shape;293;p25"/>
          <p:cNvSpPr/>
          <p:nvPr/>
        </p:nvSpPr>
        <p:spPr>
          <a:xfrm>
            <a:off x="437400" y="1709925"/>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it" sz="1300">
                <a:latin typeface="Proxima Nova"/>
                <a:ea typeface="Proxima Nova"/>
                <a:cs typeface="Proxima Nova"/>
                <a:sym typeface="Proxima Nova"/>
              </a:rPr>
              <a:t>_keep_alive_loop</a:t>
            </a:r>
            <a:endParaRPr sz="1300">
              <a:latin typeface="Proxima Nova"/>
              <a:ea typeface="Proxima Nova"/>
              <a:cs typeface="Proxima Nova"/>
              <a:sym typeface="Proxima Nova"/>
            </a:endParaRPr>
          </a:p>
        </p:txBody>
      </p:sp>
      <p:sp>
        <p:nvSpPr>
          <p:cNvPr id="294" name="Google Shape;294;p25"/>
          <p:cNvSpPr/>
          <p:nvPr/>
        </p:nvSpPr>
        <p:spPr>
          <a:xfrm>
            <a:off x="437400" y="2365050"/>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it" sz="1300">
                <a:solidFill>
                  <a:schemeClr val="dk1"/>
                </a:solidFill>
                <a:latin typeface="Proxima Nova"/>
                <a:ea typeface="Proxima Nova"/>
                <a:cs typeface="Proxima Nova"/>
                <a:sym typeface="Proxima Nova"/>
              </a:rPr>
              <a:t>_check_switch_status</a:t>
            </a:r>
            <a:endParaRPr sz="1300">
              <a:latin typeface="Proxima Nova"/>
              <a:ea typeface="Proxima Nova"/>
              <a:cs typeface="Proxima Nova"/>
              <a:sym typeface="Proxima Nova"/>
            </a:endParaRPr>
          </a:p>
        </p:txBody>
      </p:sp>
      <p:sp>
        <p:nvSpPr>
          <p:cNvPr id="295" name="Google Shape;295;p25"/>
          <p:cNvSpPr/>
          <p:nvPr/>
        </p:nvSpPr>
        <p:spPr>
          <a:xfrm>
            <a:off x="437400" y="3025388"/>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it" sz="1300">
                <a:solidFill>
                  <a:schemeClr val="dk1"/>
                </a:solidFill>
                <a:latin typeface="Proxima Nova"/>
                <a:ea typeface="Proxima Nova"/>
                <a:cs typeface="Proxima Nova"/>
                <a:sym typeface="Proxima Nova"/>
              </a:rPr>
              <a:t>send_keep_alive_message</a:t>
            </a:r>
            <a:endParaRPr sz="1300">
              <a:solidFill>
                <a:schemeClr val="dk1"/>
              </a:solidFill>
              <a:latin typeface="Proxima Nova"/>
              <a:ea typeface="Proxima Nova"/>
              <a:cs typeface="Proxima Nova"/>
              <a:sym typeface="Proxima Nova"/>
            </a:endParaRPr>
          </a:p>
        </p:txBody>
      </p:sp>
      <p:sp>
        <p:nvSpPr>
          <p:cNvPr id="296" name="Google Shape;296;p25"/>
          <p:cNvSpPr/>
          <p:nvPr/>
        </p:nvSpPr>
        <p:spPr>
          <a:xfrm>
            <a:off x="437400" y="3685750"/>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get_switch_status</a:t>
            </a:r>
            <a:endParaRPr sz="1300">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6"/>
          <p:cNvSpPr/>
          <p:nvPr/>
        </p:nvSpPr>
        <p:spPr>
          <a:xfrm>
            <a:off x="0" y="0"/>
            <a:ext cx="9144000" cy="1627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txBox="1">
            <a:spLocks noGrp="1"/>
          </p:cNvSpPr>
          <p:nvPr>
            <p:ph type="title"/>
          </p:nvPr>
        </p:nvSpPr>
        <p:spPr>
          <a:xfrm>
            <a:off x="311700" y="527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solidFill>
                  <a:schemeClr val="lt1"/>
                </a:solidFill>
              </a:rPr>
              <a:t>Saving the switch status</a:t>
            </a:r>
            <a:endParaRPr>
              <a:solidFill>
                <a:schemeClr val="lt1"/>
              </a:solidFill>
            </a:endParaRPr>
          </a:p>
        </p:txBody>
      </p:sp>
      <p:sp>
        <p:nvSpPr>
          <p:cNvPr id="303" name="Google Shape;303;p26"/>
          <p:cNvSpPr/>
          <p:nvPr/>
        </p:nvSpPr>
        <p:spPr>
          <a:xfrm>
            <a:off x="4357850" y="3586200"/>
            <a:ext cx="3688500" cy="133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it" sz="1200">
                <a:latin typeface="Proxima Nova"/>
                <a:ea typeface="Proxima Nova"/>
                <a:cs typeface="Proxima Nova"/>
                <a:sym typeface="Proxima Nova"/>
              </a:rPr>
              <a:t>@set_ev_cls(ofp_event.EventOFPSwitchFeatures, CONFIG_DISPATCHER)</a:t>
            </a:r>
            <a:endParaRPr sz="1200">
              <a:latin typeface="Proxima Nova"/>
              <a:ea typeface="Proxima Nova"/>
              <a:cs typeface="Proxima Nova"/>
              <a:sym typeface="Proxima Nova"/>
            </a:endParaRPr>
          </a:p>
          <a:p>
            <a:pPr marL="0" lvl="0" indent="0" algn="l" rtl="0">
              <a:lnSpc>
                <a:spcPct val="150000"/>
              </a:lnSpc>
              <a:spcBef>
                <a:spcPts val="0"/>
              </a:spcBef>
              <a:spcAft>
                <a:spcPts val="0"/>
              </a:spcAft>
              <a:buNone/>
            </a:pPr>
            <a:endParaRPr sz="1200">
              <a:latin typeface="Proxima Nova"/>
              <a:ea typeface="Proxima Nova"/>
              <a:cs typeface="Proxima Nova"/>
              <a:sym typeface="Proxima Nova"/>
            </a:endParaRPr>
          </a:p>
          <a:p>
            <a:pPr marL="0" lvl="0" indent="0" algn="l" rtl="0">
              <a:spcBef>
                <a:spcPts val="0"/>
              </a:spcBef>
              <a:spcAft>
                <a:spcPts val="0"/>
              </a:spcAft>
              <a:buNone/>
            </a:pPr>
            <a:endParaRPr/>
          </a:p>
        </p:txBody>
      </p:sp>
      <p:sp>
        <p:nvSpPr>
          <p:cNvPr id="304" name="Google Shape;304;p26"/>
          <p:cNvSpPr/>
          <p:nvPr/>
        </p:nvSpPr>
        <p:spPr>
          <a:xfrm>
            <a:off x="4743425" y="4334650"/>
            <a:ext cx="2826600" cy="431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endParaRPr sz="1200">
              <a:latin typeface="Proxima Nova"/>
              <a:ea typeface="Proxima Nova"/>
              <a:cs typeface="Proxima Nova"/>
              <a:sym typeface="Proxima Nova"/>
            </a:endParaRPr>
          </a:p>
          <a:p>
            <a:pPr marL="0" lvl="0" indent="0" algn="l" rtl="0">
              <a:lnSpc>
                <a:spcPct val="150000"/>
              </a:lnSpc>
              <a:spcBef>
                <a:spcPts val="0"/>
              </a:spcBef>
              <a:spcAft>
                <a:spcPts val="0"/>
              </a:spcAft>
              <a:buNone/>
            </a:pPr>
            <a:r>
              <a:rPr lang="it" sz="1200">
                <a:latin typeface="Proxima Nova"/>
                <a:ea typeface="Proxima Nova"/>
                <a:cs typeface="Proxima Nova"/>
                <a:sym typeface="Proxima Nova"/>
              </a:rPr>
              <a:t>   </a:t>
            </a:r>
            <a:endParaRPr sz="1200">
              <a:latin typeface="Proxima Nova"/>
              <a:ea typeface="Proxima Nova"/>
              <a:cs typeface="Proxima Nova"/>
              <a:sym typeface="Proxima Nova"/>
            </a:endParaRPr>
          </a:p>
          <a:p>
            <a:pPr marL="0" lvl="0" indent="0" algn="ctr" rtl="0">
              <a:lnSpc>
                <a:spcPct val="150000"/>
              </a:lnSpc>
              <a:spcBef>
                <a:spcPts val="0"/>
              </a:spcBef>
              <a:spcAft>
                <a:spcPts val="0"/>
              </a:spcAft>
              <a:buNone/>
            </a:pPr>
            <a:r>
              <a:rPr lang="it" sz="1200">
                <a:latin typeface="Proxima Nova"/>
                <a:ea typeface="Proxima Nova"/>
                <a:cs typeface="Proxima Nova"/>
                <a:sym typeface="Proxima Nova"/>
              </a:rPr>
              <a:t>def switch_state_change_handler</a:t>
            </a:r>
            <a:endParaRPr sz="1200">
              <a:latin typeface="Proxima Nova"/>
              <a:ea typeface="Proxima Nova"/>
              <a:cs typeface="Proxima Nova"/>
              <a:sym typeface="Proxima Nova"/>
            </a:endParaRPr>
          </a:p>
          <a:p>
            <a:pPr marL="0" lvl="0" indent="0" algn="l" rtl="0">
              <a:lnSpc>
                <a:spcPct val="150000"/>
              </a:lnSpc>
              <a:spcBef>
                <a:spcPts val="0"/>
              </a:spcBef>
              <a:spcAft>
                <a:spcPts val="0"/>
              </a:spcAft>
              <a:buNone/>
            </a:pPr>
            <a:endParaRPr sz="1200">
              <a:latin typeface="Proxima Nova"/>
              <a:ea typeface="Proxima Nova"/>
              <a:cs typeface="Proxima Nova"/>
              <a:sym typeface="Proxima Nova"/>
            </a:endParaRPr>
          </a:p>
          <a:p>
            <a:pPr marL="0" lvl="0" indent="0" algn="l" rtl="0">
              <a:spcBef>
                <a:spcPts val="0"/>
              </a:spcBef>
              <a:spcAft>
                <a:spcPts val="0"/>
              </a:spcAft>
              <a:buNone/>
            </a:pPr>
            <a:endParaRPr/>
          </a:p>
        </p:txBody>
      </p:sp>
      <p:sp>
        <p:nvSpPr>
          <p:cNvPr id="305" name="Google Shape;305;p26"/>
          <p:cNvSpPr/>
          <p:nvPr/>
        </p:nvSpPr>
        <p:spPr>
          <a:xfrm>
            <a:off x="4357850" y="1709925"/>
            <a:ext cx="3688500" cy="133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it" sz="1200">
                <a:latin typeface="Proxima Nova"/>
                <a:ea typeface="Proxima Nova"/>
                <a:cs typeface="Proxima Nova"/>
                <a:sym typeface="Proxima Nova"/>
              </a:rPr>
              <a:t>@set_ev_cls(ofp_event.EventOFPEchoReply, MAIN_DISPATCHER)</a:t>
            </a:r>
            <a:endParaRPr sz="1200">
              <a:latin typeface="Proxima Nova"/>
              <a:ea typeface="Proxima Nova"/>
              <a:cs typeface="Proxima Nova"/>
              <a:sym typeface="Proxima Nova"/>
            </a:endParaRPr>
          </a:p>
          <a:p>
            <a:pPr marL="0" lvl="0" indent="0" algn="l" rtl="0">
              <a:lnSpc>
                <a:spcPct val="150000"/>
              </a:lnSpc>
              <a:spcBef>
                <a:spcPts val="0"/>
              </a:spcBef>
              <a:spcAft>
                <a:spcPts val="0"/>
              </a:spcAft>
              <a:buNone/>
            </a:pPr>
            <a:endParaRPr sz="1200">
              <a:latin typeface="Proxima Nova"/>
              <a:ea typeface="Proxima Nova"/>
              <a:cs typeface="Proxima Nova"/>
              <a:sym typeface="Proxima Nova"/>
            </a:endParaRPr>
          </a:p>
          <a:p>
            <a:pPr marL="0" lvl="0" indent="0" algn="l" rtl="0">
              <a:spcBef>
                <a:spcPts val="0"/>
              </a:spcBef>
              <a:spcAft>
                <a:spcPts val="0"/>
              </a:spcAft>
              <a:buNone/>
            </a:pPr>
            <a:endParaRPr/>
          </a:p>
        </p:txBody>
      </p:sp>
      <p:sp>
        <p:nvSpPr>
          <p:cNvPr id="306" name="Google Shape;306;p26"/>
          <p:cNvSpPr/>
          <p:nvPr/>
        </p:nvSpPr>
        <p:spPr>
          <a:xfrm>
            <a:off x="5184950" y="2435550"/>
            <a:ext cx="2034300" cy="431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endParaRPr sz="1200">
              <a:latin typeface="Proxima Nova"/>
              <a:ea typeface="Proxima Nova"/>
              <a:cs typeface="Proxima Nova"/>
              <a:sym typeface="Proxima Nova"/>
            </a:endParaRPr>
          </a:p>
          <a:p>
            <a:pPr marL="0" lvl="0" indent="0" algn="l" rtl="0">
              <a:lnSpc>
                <a:spcPct val="150000"/>
              </a:lnSpc>
              <a:spcBef>
                <a:spcPts val="0"/>
              </a:spcBef>
              <a:spcAft>
                <a:spcPts val="0"/>
              </a:spcAft>
              <a:buNone/>
            </a:pPr>
            <a:r>
              <a:rPr lang="it" sz="1200">
                <a:latin typeface="Proxima Nova"/>
                <a:ea typeface="Proxima Nova"/>
                <a:cs typeface="Proxima Nova"/>
                <a:sym typeface="Proxima Nova"/>
              </a:rPr>
              <a:t>   def echo_reply_handler</a:t>
            </a:r>
            <a:endParaRPr sz="1200">
              <a:latin typeface="Proxima Nova"/>
              <a:ea typeface="Proxima Nova"/>
              <a:cs typeface="Proxima Nova"/>
              <a:sym typeface="Proxima Nova"/>
            </a:endParaRPr>
          </a:p>
          <a:p>
            <a:pPr marL="0" lvl="0" indent="0" algn="l" rtl="0">
              <a:spcBef>
                <a:spcPts val="0"/>
              </a:spcBef>
              <a:spcAft>
                <a:spcPts val="0"/>
              </a:spcAft>
              <a:buNone/>
            </a:pPr>
            <a:endParaRPr/>
          </a:p>
        </p:txBody>
      </p:sp>
      <p:sp>
        <p:nvSpPr>
          <p:cNvPr id="307" name="Google Shape;307;p26"/>
          <p:cNvSpPr/>
          <p:nvPr/>
        </p:nvSpPr>
        <p:spPr>
          <a:xfrm>
            <a:off x="437400" y="4346100"/>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print_switch_status</a:t>
            </a:r>
            <a:endParaRPr sz="1300">
              <a:latin typeface="Proxima Nova"/>
              <a:ea typeface="Proxima Nova"/>
              <a:cs typeface="Proxima Nova"/>
              <a:sym typeface="Proxima Nova"/>
            </a:endParaRPr>
          </a:p>
        </p:txBody>
      </p:sp>
      <p:sp>
        <p:nvSpPr>
          <p:cNvPr id="308" name="Google Shape;308;p26"/>
          <p:cNvSpPr/>
          <p:nvPr/>
        </p:nvSpPr>
        <p:spPr>
          <a:xfrm>
            <a:off x="437400" y="1709925"/>
            <a:ext cx="2163000" cy="572700"/>
          </a:xfrm>
          <a:prstGeom prst="rect">
            <a:avLst/>
          </a:prstGeom>
          <a:solidFill>
            <a:srgbClr val="219B3E">
              <a:alpha val="2273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it" sz="1300">
                <a:latin typeface="Proxima Nova"/>
                <a:ea typeface="Proxima Nova"/>
                <a:cs typeface="Proxima Nova"/>
                <a:sym typeface="Proxima Nova"/>
              </a:rPr>
              <a:t>_keep_alive_loop</a:t>
            </a:r>
            <a:endParaRPr sz="1300">
              <a:latin typeface="Proxima Nova"/>
              <a:ea typeface="Proxima Nova"/>
              <a:cs typeface="Proxima Nova"/>
              <a:sym typeface="Proxima Nova"/>
            </a:endParaRPr>
          </a:p>
        </p:txBody>
      </p:sp>
      <p:sp>
        <p:nvSpPr>
          <p:cNvPr id="309" name="Google Shape;309;p26"/>
          <p:cNvSpPr/>
          <p:nvPr/>
        </p:nvSpPr>
        <p:spPr>
          <a:xfrm>
            <a:off x="437400" y="2365050"/>
            <a:ext cx="2163000" cy="572700"/>
          </a:xfrm>
          <a:prstGeom prst="rect">
            <a:avLst/>
          </a:prstGeom>
          <a:solidFill>
            <a:srgbClr val="219B3E">
              <a:alpha val="2273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it" sz="1300">
                <a:solidFill>
                  <a:schemeClr val="dk1"/>
                </a:solidFill>
                <a:latin typeface="Proxima Nova"/>
                <a:ea typeface="Proxima Nova"/>
                <a:cs typeface="Proxima Nova"/>
                <a:sym typeface="Proxima Nova"/>
              </a:rPr>
              <a:t>_check_switch_status</a:t>
            </a:r>
            <a:endParaRPr sz="1300">
              <a:latin typeface="Proxima Nova"/>
              <a:ea typeface="Proxima Nova"/>
              <a:cs typeface="Proxima Nova"/>
              <a:sym typeface="Proxima Nova"/>
            </a:endParaRPr>
          </a:p>
        </p:txBody>
      </p:sp>
      <p:sp>
        <p:nvSpPr>
          <p:cNvPr id="310" name="Google Shape;310;p26"/>
          <p:cNvSpPr/>
          <p:nvPr/>
        </p:nvSpPr>
        <p:spPr>
          <a:xfrm>
            <a:off x="437400" y="3025388"/>
            <a:ext cx="2163000" cy="572700"/>
          </a:xfrm>
          <a:prstGeom prst="rect">
            <a:avLst/>
          </a:prstGeom>
          <a:solidFill>
            <a:srgbClr val="219B3E">
              <a:alpha val="2273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it" sz="1300">
                <a:solidFill>
                  <a:schemeClr val="dk1"/>
                </a:solidFill>
                <a:latin typeface="Proxima Nova"/>
                <a:ea typeface="Proxima Nova"/>
                <a:cs typeface="Proxima Nova"/>
                <a:sym typeface="Proxima Nova"/>
              </a:rPr>
              <a:t>send_keep_alive_message</a:t>
            </a:r>
            <a:endParaRPr sz="1300">
              <a:solidFill>
                <a:schemeClr val="dk1"/>
              </a:solidFill>
              <a:latin typeface="Proxima Nova"/>
              <a:ea typeface="Proxima Nova"/>
              <a:cs typeface="Proxima Nova"/>
              <a:sym typeface="Proxima Nova"/>
            </a:endParaRPr>
          </a:p>
        </p:txBody>
      </p:sp>
      <p:sp>
        <p:nvSpPr>
          <p:cNvPr id="311" name="Google Shape;311;p26"/>
          <p:cNvSpPr/>
          <p:nvPr/>
        </p:nvSpPr>
        <p:spPr>
          <a:xfrm>
            <a:off x="437400" y="3685750"/>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get_switch_status</a:t>
            </a:r>
            <a:endParaRPr sz="1300">
              <a:latin typeface="Proxima Nova"/>
              <a:ea typeface="Proxima Nova"/>
              <a:cs typeface="Proxima Nova"/>
              <a:sym typeface="Proxima Nova"/>
            </a:endParaRPr>
          </a:p>
        </p:txBody>
      </p:sp>
      <p:sp>
        <p:nvSpPr>
          <p:cNvPr id="312" name="Google Shape;312;p26"/>
          <p:cNvSpPr/>
          <p:nvPr/>
        </p:nvSpPr>
        <p:spPr>
          <a:xfrm>
            <a:off x="3158650" y="1965175"/>
            <a:ext cx="4572000" cy="1932300"/>
          </a:xfrm>
          <a:prstGeom prst="wedgeEllipseCallout">
            <a:avLst>
              <a:gd name="adj1" fmla="val -63780"/>
              <a:gd name="adj2" fmla="val -1824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500"/>
              <a:t>We created a “</a:t>
            </a:r>
            <a:r>
              <a:rPr lang="it" sz="1500" i="1"/>
              <a:t>keep alive loop</a:t>
            </a:r>
            <a:r>
              <a:rPr lang="it" sz="1500"/>
              <a:t>” to</a:t>
            </a:r>
            <a:endParaRPr sz="1500"/>
          </a:p>
          <a:p>
            <a:pPr marL="0" lvl="0" indent="0" algn="ctr" rtl="0">
              <a:spcBef>
                <a:spcPts val="0"/>
              </a:spcBef>
              <a:spcAft>
                <a:spcPts val="0"/>
              </a:spcAft>
              <a:buNone/>
            </a:pPr>
            <a:r>
              <a:rPr lang="it" sz="1500"/>
              <a:t> check the status of the switches by sending </a:t>
            </a:r>
            <a:r>
              <a:rPr lang="it" sz="1500" u="sng"/>
              <a:t>echo request messages</a:t>
            </a:r>
            <a:r>
              <a:rPr lang="it" sz="1500"/>
              <a:t> from the controller at each time interval</a:t>
            </a:r>
            <a:endParaRPr sz="1500"/>
          </a:p>
        </p:txBody>
      </p:sp>
      <p:sp>
        <p:nvSpPr>
          <p:cNvPr id="313" name="Google Shape;313;p26"/>
          <p:cNvSpPr txBox="1"/>
          <p:nvPr/>
        </p:nvSpPr>
        <p:spPr>
          <a:xfrm>
            <a:off x="4357850" y="315750"/>
            <a:ext cx="4689900" cy="9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a:solidFill>
                  <a:schemeClr val="lt1"/>
                </a:solidFill>
                <a:latin typeface="Proxima Nova"/>
                <a:ea typeface="Proxima Nova"/>
                <a:cs typeface="Proxima Nova"/>
                <a:sym typeface="Proxima Nova"/>
              </a:rPr>
              <a:t>Original version from the Mininet Implementation</a:t>
            </a: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it" b="1">
                <a:solidFill>
                  <a:schemeClr val="lt1"/>
                </a:solidFill>
                <a:latin typeface="Proxima Nova"/>
                <a:ea typeface="Proxima Nova"/>
                <a:cs typeface="Proxima Nova"/>
                <a:sym typeface="Proxima Nova"/>
              </a:rPr>
              <a:t>Final version from the Lab BONSAI SDN testbed Implementation</a:t>
            </a:r>
            <a:endParaRPr b="1">
              <a:solidFill>
                <a:schemeClr val="lt1"/>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7"/>
          <p:cNvSpPr/>
          <p:nvPr/>
        </p:nvSpPr>
        <p:spPr>
          <a:xfrm>
            <a:off x="0" y="0"/>
            <a:ext cx="9144000" cy="1627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txBox="1">
            <a:spLocks noGrp="1"/>
          </p:cNvSpPr>
          <p:nvPr>
            <p:ph type="title"/>
          </p:nvPr>
        </p:nvSpPr>
        <p:spPr>
          <a:xfrm>
            <a:off x="311700" y="527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solidFill>
                  <a:schemeClr val="lt1"/>
                </a:solidFill>
              </a:rPr>
              <a:t>Saving the switch status</a:t>
            </a:r>
            <a:endParaRPr>
              <a:solidFill>
                <a:schemeClr val="lt1"/>
              </a:solidFill>
            </a:endParaRPr>
          </a:p>
        </p:txBody>
      </p:sp>
      <p:sp>
        <p:nvSpPr>
          <p:cNvPr id="320" name="Google Shape;320;p27"/>
          <p:cNvSpPr/>
          <p:nvPr/>
        </p:nvSpPr>
        <p:spPr>
          <a:xfrm>
            <a:off x="4357850" y="3586200"/>
            <a:ext cx="3688500" cy="133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it" sz="1200">
                <a:latin typeface="Proxima Nova"/>
                <a:ea typeface="Proxima Nova"/>
                <a:cs typeface="Proxima Nova"/>
                <a:sym typeface="Proxima Nova"/>
              </a:rPr>
              <a:t>@set_ev_cls(ofp_event.EventOFPSwitchFeatures, CONFIG_DISPATCHER)</a:t>
            </a:r>
            <a:endParaRPr sz="1200">
              <a:latin typeface="Proxima Nova"/>
              <a:ea typeface="Proxima Nova"/>
              <a:cs typeface="Proxima Nova"/>
              <a:sym typeface="Proxima Nova"/>
            </a:endParaRPr>
          </a:p>
          <a:p>
            <a:pPr marL="0" lvl="0" indent="0" algn="l" rtl="0">
              <a:lnSpc>
                <a:spcPct val="150000"/>
              </a:lnSpc>
              <a:spcBef>
                <a:spcPts val="0"/>
              </a:spcBef>
              <a:spcAft>
                <a:spcPts val="0"/>
              </a:spcAft>
              <a:buNone/>
            </a:pPr>
            <a:endParaRPr sz="1200">
              <a:latin typeface="Proxima Nova"/>
              <a:ea typeface="Proxima Nova"/>
              <a:cs typeface="Proxima Nova"/>
              <a:sym typeface="Proxima Nova"/>
            </a:endParaRPr>
          </a:p>
          <a:p>
            <a:pPr marL="0" lvl="0" indent="0" algn="l" rtl="0">
              <a:spcBef>
                <a:spcPts val="0"/>
              </a:spcBef>
              <a:spcAft>
                <a:spcPts val="0"/>
              </a:spcAft>
              <a:buNone/>
            </a:pPr>
            <a:endParaRPr/>
          </a:p>
        </p:txBody>
      </p:sp>
      <p:sp>
        <p:nvSpPr>
          <p:cNvPr id="321" name="Google Shape;321;p27"/>
          <p:cNvSpPr/>
          <p:nvPr/>
        </p:nvSpPr>
        <p:spPr>
          <a:xfrm>
            <a:off x="4743425" y="4334650"/>
            <a:ext cx="2826600" cy="431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endParaRPr sz="1200">
              <a:latin typeface="Proxima Nova"/>
              <a:ea typeface="Proxima Nova"/>
              <a:cs typeface="Proxima Nova"/>
              <a:sym typeface="Proxima Nova"/>
            </a:endParaRPr>
          </a:p>
          <a:p>
            <a:pPr marL="0" lvl="0" indent="0" algn="l" rtl="0">
              <a:lnSpc>
                <a:spcPct val="150000"/>
              </a:lnSpc>
              <a:spcBef>
                <a:spcPts val="0"/>
              </a:spcBef>
              <a:spcAft>
                <a:spcPts val="0"/>
              </a:spcAft>
              <a:buNone/>
            </a:pPr>
            <a:r>
              <a:rPr lang="it" sz="1200">
                <a:latin typeface="Proxima Nova"/>
                <a:ea typeface="Proxima Nova"/>
                <a:cs typeface="Proxima Nova"/>
                <a:sym typeface="Proxima Nova"/>
              </a:rPr>
              <a:t>   </a:t>
            </a:r>
            <a:endParaRPr sz="1200">
              <a:latin typeface="Proxima Nova"/>
              <a:ea typeface="Proxima Nova"/>
              <a:cs typeface="Proxima Nova"/>
              <a:sym typeface="Proxima Nova"/>
            </a:endParaRPr>
          </a:p>
          <a:p>
            <a:pPr marL="0" lvl="0" indent="0" algn="ctr" rtl="0">
              <a:lnSpc>
                <a:spcPct val="150000"/>
              </a:lnSpc>
              <a:spcBef>
                <a:spcPts val="0"/>
              </a:spcBef>
              <a:spcAft>
                <a:spcPts val="0"/>
              </a:spcAft>
              <a:buNone/>
            </a:pPr>
            <a:r>
              <a:rPr lang="it" sz="1200">
                <a:latin typeface="Proxima Nova"/>
                <a:ea typeface="Proxima Nova"/>
                <a:cs typeface="Proxima Nova"/>
                <a:sym typeface="Proxima Nova"/>
              </a:rPr>
              <a:t>def switch_state_change_handler</a:t>
            </a:r>
            <a:endParaRPr sz="1200">
              <a:latin typeface="Proxima Nova"/>
              <a:ea typeface="Proxima Nova"/>
              <a:cs typeface="Proxima Nova"/>
              <a:sym typeface="Proxima Nova"/>
            </a:endParaRPr>
          </a:p>
          <a:p>
            <a:pPr marL="0" lvl="0" indent="0" algn="l" rtl="0">
              <a:lnSpc>
                <a:spcPct val="150000"/>
              </a:lnSpc>
              <a:spcBef>
                <a:spcPts val="0"/>
              </a:spcBef>
              <a:spcAft>
                <a:spcPts val="0"/>
              </a:spcAft>
              <a:buNone/>
            </a:pPr>
            <a:endParaRPr sz="1200">
              <a:latin typeface="Proxima Nova"/>
              <a:ea typeface="Proxima Nova"/>
              <a:cs typeface="Proxima Nova"/>
              <a:sym typeface="Proxima Nova"/>
            </a:endParaRPr>
          </a:p>
          <a:p>
            <a:pPr marL="0" lvl="0" indent="0" algn="l" rtl="0">
              <a:spcBef>
                <a:spcPts val="0"/>
              </a:spcBef>
              <a:spcAft>
                <a:spcPts val="0"/>
              </a:spcAft>
              <a:buNone/>
            </a:pPr>
            <a:endParaRPr/>
          </a:p>
        </p:txBody>
      </p:sp>
      <p:sp>
        <p:nvSpPr>
          <p:cNvPr id="322" name="Google Shape;322;p27"/>
          <p:cNvSpPr/>
          <p:nvPr/>
        </p:nvSpPr>
        <p:spPr>
          <a:xfrm>
            <a:off x="4357850" y="1709925"/>
            <a:ext cx="3688500" cy="1332600"/>
          </a:xfrm>
          <a:prstGeom prst="rect">
            <a:avLst/>
          </a:prstGeom>
          <a:solidFill>
            <a:srgbClr val="219B3E">
              <a:alpha val="22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it" sz="1200">
                <a:latin typeface="Proxima Nova"/>
                <a:ea typeface="Proxima Nova"/>
                <a:cs typeface="Proxima Nova"/>
                <a:sym typeface="Proxima Nova"/>
              </a:rPr>
              <a:t>@set_ev_cls(ofp_event.EventOFPEchoReply, MAIN_DISPATCHER)</a:t>
            </a:r>
            <a:endParaRPr sz="1200">
              <a:latin typeface="Proxima Nova"/>
              <a:ea typeface="Proxima Nova"/>
              <a:cs typeface="Proxima Nova"/>
              <a:sym typeface="Proxima Nova"/>
            </a:endParaRPr>
          </a:p>
          <a:p>
            <a:pPr marL="0" lvl="0" indent="0" algn="l" rtl="0">
              <a:lnSpc>
                <a:spcPct val="150000"/>
              </a:lnSpc>
              <a:spcBef>
                <a:spcPts val="0"/>
              </a:spcBef>
              <a:spcAft>
                <a:spcPts val="0"/>
              </a:spcAft>
              <a:buNone/>
            </a:pPr>
            <a:endParaRPr sz="1200">
              <a:latin typeface="Proxima Nova"/>
              <a:ea typeface="Proxima Nova"/>
              <a:cs typeface="Proxima Nova"/>
              <a:sym typeface="Proxima Nova"/>
            </a:endParaRPr>
          </a:p>
          <a:p>
            <a:pPr marL="0" lvl="0" indent="0" algn="l" rtl="0">
              <a:spcBef>
                <a:spcPts val="0"/>
              </a:spcBef>
              <a:spcAft>
                <a:spcPts val="0"/>
              </a:spcAft>
              <a:buNone/>
            </a:pPr>
            <a:endParaRPr/>
          </a:p>
        </p:txBody>
      </p:sp>
      <p:sp>
        <p:nvSpPr>
          <p:cNvPr id="323" name="Google Shape;323;p27"/>
          <p:cNvSpPr/>
          <p:nvPr/>
        </p:nvSpPr>
        <p:spPr>
          <a:xfrm>
            <a:off x="5184950" y="2435550"/>
            <a:ext cx="2034300" cy="431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endParaRPr sz="1200">
              <a:latin typeface="Proxima Nova"/>
              <a:ea typeface="Proxima Nova"/>
              <a:cs typeface="Proxima Nova"/>
              <a:sym typeface="Proxima Nova"/>
            </a:endParaRPr>
          </a:p>
          <a:p>
            <a:pPr marL="0" lvl="0" indent="0" algn="l" rtl="0">
              <a:lnSpc>
                <a:spcPct val="150000"/>
              </a:lnSpc>
              <a:spcBef>
                <a:spcPts val="0"/>
              </a:spcBef>
              <a:spcAft>
                <a:spcPts val="0"/>
              </a:spcAft>
              <a:buNone/>
            </a:pPr>
            <a:r>
              <a:rPr lang="it" sz="1200">
                <a:latin typeface="Proxima Nova"/>
                <a:ea typeface="Proxima Nova"/>
                <a:cs typeface="Proxima Nova"/>
                <a:sym typeface="Proxima Nova"/>
              </a:rPr>
              <a:t>   def echo_reply_handler</a:t>
            </a:r>
            <a:endParaRPr sz="1200">
              <a:latin typeface="Proxima Nova"/>
              <a:ea typeface="Proxima Nova"/>
              <a:cs typeface="Proxima Nova"/>
              <a:sym typeface="Proxima Nova"/>
            </a:endParaRPr>
          </a:p>
          <a:p>
            <a:pPr marL="0" lvl="0" indent="0" algn="l" rtl="0">
              <a:spcBef>
                <a:spcPts val="0"/>
              </a:spcBef>
              <a:spcAft>
                <a:spcPts val="0"/>
              </a:spcAft>
              <a:buNone/>
            </a:pPr>
            <a:endParaRPr/>
          </a:p>
        </p:txBody>
      </p:sp>
      <p:sp>
        <p:nvSpPr>
          <p:cNvPr id="324" name="Google Shape;324;p27"/>
          <p:cNvSpPr/>
          <p:nvPr/>
        </p:nvSpPr>
        <p:spPr>
          <a:xfrm>
            <a:off x="437400" y="4346100"/>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print_switch_status</a:t>
            </a:r>
            <a:endParaRPr sz="1300">
              <a:latin typeface="Proxima Nova"/>
              <a:ea typeface="Proxima Nova"/>
              <a:cs typeface="Proxima Nova"/>
              <a:sym typeface="Proxima Nova"/>
            </a:endParaRPr>
          </a:p>
        </p:txBody>
      </p:sp>
      <p:sp>
        <p:nvSpPr>
          <p:cNvPr id="325" name="Google Shape;325;p27"/>
          <p:cNvSpPr/>
          <p:nvPr/>
        </p:nvSpPr>
        <p:spPr>
          <a:xfrm>
            <a:off x="437400" y="1709925"/>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it" sz="1300">
                <a:latin typeface="Proxima Nova"/>
                <a:ea typeface="Proxima Nova"/>
                <a:cs typeface="Proxima Nova"/>
                <a:sym typeface="Proxima Nova"/>
              </a:rPr>
              <a:t>_keep_alive_loop</a:t>
            </a:r>
            <a:endParaRPr sz="1300">
              <a:latin typeface="Proxima Nova"/>
              <a:ea typeface="Proxima Nova"/>
              <a:cs typeface="Proxima Nova"/>
              <a:sym typeface="Proxima Nova"/>
            </a:endParaRPr>
          </a:p>
        </p:txBody>
      </p:sp>
      <p:sp>
        <p:nvSpPr>
          <p:cNvPr id="326" name="Google Shape;326;p27"/>
          <p:cNvSpPr/>
          <p:nvPr/>
        </p:nvSpPr>
        <p:spPr>
          <a:xfrm>
            <a:off x="437400" y="2365050"/>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it" sz="1300">
                <a:solidFill>
                  <a:schemeClr val="dk1"/>
                </a:solidFill>
                <a:latin typeface="Proxima Nova"/>
                <a:ea typeface="Proxima Nova"/>
                <a:cs typeface="Proxima Nova"/>
                <a:sym typeface="Proxima Nova"/>
              </a:rPr>
              <a:t>_check_switch_status</a:t>
            </a:r>
            <a:endParaRPr sz="1300">
              <a:latin typeface="Proxima Nova"/>
              <a:ea typeface="Proxima Nova"/>
              <a:cs typeface="Proxima Nova"/>
              <a:sym typeface="Proxima Nova"/>
            </a:endParaRPr>
          </a:p>
        </p:txBody>
      </p:sp>
      <p:sp>
        <p:nvSpPr>
          <p:cNvPr id="327" name="Google Shape;327;p27"/>
          <p:cNvSpPr/>
          <p:nvPr/>
        </p:nvSpPr>
        <p:spPr>
          <a:xfrm>
            <a:off x="437400" y="3025388"/>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it" sz="1300">
                <a:solidFill>
                  <a:schemeClr val="dk1"/>
                </a:solidFill>
                <a:latin typeface="Proxima Nova"/>
                <a:ea typeface="Proxima Nova"/>
                <a:cs typeface="Proxima Nova"/>
                <a:sym typeface="Proxima Nova"/>
              </a:rPr>
              <a:t>send_keep_alive_message</a:t>
            </a:r>
            <a:endParaRPr sz="1300">
              <a:solidFill>
                <a:schemeClr val="dk1"/>
              </a:solidFill>
              <a:latin typeface="Proxima Nova"/>
              <a:ea typeface="Proxima Nova"/>
              <a:cs typeface="Proxima Nova"/>
              <a:sym typeface="Proxima Nova"/>
            </a:endParaRPr>
          </a:p>
        </p:txBody>
      </p:sp>
      <p:sp>
        <p:nvSpPr>
          <p:cNvPr id="328" name="Google Shape;328;p27"/>
          <p:cNvSpPr/>
          <p:nvPr/>
        </p:nvSpPr>
        <p:spPr>
          <a:xfrm>
            <a:off x="437400" y="3685750"/>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get_switch_status</a:t>
            </a:r>
            <a:endParaRPr sz="1300">
              <a:latin typeface="Proxima Nova"/>
              <a:ea typeface="Proxima Nova"/>
              <a:cs typeface="Proxima Nova"/>
              <a:sym typeface="Proxima Nova"/>
            </a:endParaRPr>
          </a:p>
        </p:txBody>
      </p:sp>
      <p:sp>
        <p:nvSpPr>
          <p:cNvPr id="329" name="Google Shape;329;p27"/>
          <p:cNvSpPr/>
          <p:nvPr/>
        </p:nvSpPr>
        <p:spPr>
          <a:xfrm>
            <a:off x="126250" y="1697675"/>
            <a:ext cx="4191600" cy="1917900"/>
          </a:xfrm>
          <a:prstGeom prst="wedgeEllipseCallout">
            <a:avLst>
              <a:gd name="adj1" fmla="val 52713"/>
              <a:gd name="adj2" fmla="val -2570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endParaRPr sz="1500">
              <a:solidFill>
                <a:schemeClr val="dk1"/>
              </a:solidFill>
            </a:endParaRPr>
          </a:p>
          <a:p>
            <a:pPr marL="0" lvl="0" indent="0" algn="ctr" rtl="0">
              <a:lnSpc>
                <a:spcPct val="115000"/>
              </a:lnSpc>
              <a:spcBef>
                <a:spcPts val="0"/>
              </a:spcBef>
              <a:spcAft>
                <a:spcPts val="0"/>
              </a:spcAft>
              <a:buNone/>
            </a:pPr>
            <a:r>
              <a:rPr lang="it" sz="1500">
                <a:solidFill>
                  <a:schemeClr val="dk1"/>
                </a:solidFill>
              </a:rPr>
              <a:t>If the echo reply message is received from the switch, it is marked as “UP”. If no echo reply is received and the </a:t>
            </a:r>
            <a:r>
              <a:rPr lang="it" sz="1500" i="1">
                <a:solidFill>
                  <a:schemeClr val="dk1"/>
                </a:solidFill>
              </a:rPr>
              <a:t>keep alive time out</a:t>
            </a:r>
            <a:r>
              <a:rPr lang="it" sz="1500">
                <a:solidFill>
                  <a:schemeClr val="dk1"/>
                </a:solidFill>
              </a:rPr>
              <a:t> expires, the switch is marked as “DOWN”.</a:t>
            </a:r>
            <a:endParaRPr sz="1500">
              <a:solidFill>
                <a:schemeClr val="dk1"/>
              </a:solidFill>
            </a:endParaRPr>
          </a:p>
          <a:p>
            <a:pPr marL="0" lvl="0" indent="0" algn="ctr" rtl="0">
              <a:spcBef>
                <a:spcPts val="0"/>
              </a:spcBef>
              <a:spcAft>
                <a:spcPts val="0"/>
              </a:spcAft>
              <a:buNone/>
            </a:pPr>
            <a:endParaRPr>
              <a:latin typeface="Proxima Nova"/>
              <a:ea typeface="Proxima Nova"/>
              <a:cs typeface="Proxima Nova"/>
              <a:sym typeface="Proxima Nova"/>
            </a:endParaRPr>
          </a:p>
        </p:txBody>
      </p:sp>
      <p:sp>
        <p:nvSpPr>
          <p:cNvPr id="330" name="Google Shape;330;p27"/>
          <p:cNvSpPr txBox="1"/>
          <p:nvPr/>
        </p:nvSpPr>
        <p:spPr>
          <a:xfrm>
            <a:off x="4357850" y="315750"/>
            <a:ext cx="4689900" cy="9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a:solidFill>
                  <a:schemeClr val="lt1"/>
                </a:solidFill>
                <a:latin typeface="Proxima Nova"/>
                <a:ea typeface="Proxima Nova"/>
                <a:cs typeface="Proxima Nova"/>
                <a:sym typeface="Proxima Nova"/>
              </a:rPr>
              <a:t>Original version from the Mininet Implementation</a:t>
            </a: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it" b="1">
                <a:solidFill>
                  <a:schemeClr val="lt1"/>
                </a:solidFill>
                <a:latin typeface="Proxima Nova"/>
                <a:ea typeface="Proxima Nova"/>
                <a:cs typeface="Proxima Nova"/>
                <a:sym typeface="Proxima Nova"/>
              </a:rPr>
              <a:t>Final version from the Lab BONSAI SDN testbed Implementation</a:t>
            </a:r>
            <a:endParaRPr b="1">
              <a:solidFill>
                <a:schemeClr val="lt1"/>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8"/>
          <p:cNvSpPr/>
          <p:nvPr/>
        </p:nvSpPr>
        <p:spPr>
          <a:xfrm>
            <a:off x="0" y="0"/>
            <a:ext cx="9144000" cy="1627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txBox="1">
            <a:spLocks noGrp="1"/>
          </p:cNvSpPr>
          <p:nvPr>
            <p:ph type="title"/>
          </p:nvPr>
        </p:nvSpPr>
        <p:spPr>
          <a:xfrm>
            <a:off x="311700" y="527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solidFill>
                  <a:schemeClr val="lt1"/>
                </a:solidFill>
              </a:rPr>
              <a:t>Saving the switch status</a:t>
            </a:r>
            <a:endParaRPr>
              <a:solidFill>
                <a:schemeClr val="lt1"/>
              </a:solidFill>
            </a:endParaRPr>
          </a:p>
        </p:txBody>
      </p:sp>
      <p:sp>
        <p:nvSpPr>
          <p:cNvPr id="337" name="Google Shape;337;p28"/>
          <p:cNvSpPr/>
          <p:nvPr/>
        </p:nvSpPr>
        <p:spPr>
          <a:xfrm>
            <a:off x="4357850" y="3586200"/>
            <a:ext cx="3688500" cy="1332600"/>
          </a:xfrm>
          <a:prstGeom prst="rect">
            <a:avLst/>
          </a:prstGeom>
          <a:solidFill>
            <a:srgbClr val="219B3E">
              <a:alpha val="22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it" sz="1200">
                <a:latin typeface="Proxima Nova"/>
                <a:ea typeface="Proxima Nova"/>
                <a:cs typeface="Proxima Nova"/>
                <a:sym typeface="Proxima Nova"/>
              </a:rPr>
              <a:t>@set_ev_cls(ofp_event.EventOFPSwitchFeatures, CONFIG_DISPATCHER)</a:t>
            </a:r>
            <a:endParaRPr sz="1200">
              <a:latin typeface="Proxima Nova"/>
              <a:ea typeface="Proxima Nova"/>
              <a:cs typeface="Proxima Nova"/>
              <a:sym typeface="Proxima Nova"/>
            </a:endParaRPr>
          </a:p>
          <a:p>
            <a:pPr marL="0" lvl="0" indent="0" algn="l" rtl="0">
              <a:lnSpc>
                <a:spcPct val="150000"/>
              </a:lnSpc>
              <a:spcBef>
                <a:spcPts val="0"/>
              </a:spcBef>
              <a:spcAft>
                <a:spcPts val="0"/>
              </a:spcAft>
              <a:buNone/>
            </a:pPr>
            <a:endParaRPr sz="1200">
              <a:latin typeface="Proxima Nova"/>
              <a:ea typeface="Proxima Nova"/>
              <a:cs typeface="Proxima Nova"/>
              <a:sym typeface="Proxima Nova"/>
            </a:endParaRPr>
          </a:p>
          <a:p>
            <a:pPr marL="0" lvl="0" indent="0" algn="l" rtl="0">
              <a:spcBef>
                <a:spcPts val="0"/>
              </a:spcBef>
              <a:spcAft>
                <a:spcPts val="0"/>
              </a:spcAft>
              <a:buNone/>
            </a:pPr>
            <a:endParaRPr/>
          </a:p>
        </p:txBody>
      </p:sp>
      <p:sp>
        <p:nvSpPr>
          <p:cNvPr id="338" name="Google Shape;338;p28"/>
          <p:cNvSpPr/>
          <p:nvPr/>
        </p:nvSpPr>
        <p:spPr>
          <a:xfrm>
            <a:off x="4743425" y="4334650"/>
            <a:ext cx="2826600" cy="431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endParaRPr sz="1200">
              <a:latin typeface="Proxima Nova"/>
              <a:ea typeface="Proxima Nova"/>
              <a:cs typeface="Proxima Nova"/>
              <a:sym typeface="Proxima Nova"/>
            </a:endParaRPr>
          </a:p>
          <a:p>
            <a:pPr marL="0" lvl="0" indent="0" algn="l" rtl="0">
              <a:lnSpc>
                <a:spcPct val="150000"/>
              </a:lnSpc>
              <a:spcBef>
                <a:spcPts val="0"/>
              </a:spcBef>
              <a:spcAft>
                <a:spcPts val="0"/>
              </a:spcAft>
              <a:buNone/>
            </a:pPr>
            <a:r>
              <a:rPr lang="it" sz="1200">
                <a:latin typeface="Proxima Nova"/>
                <a:ea typeface="Proxima Nova"/>
                <a:cs typeface="Proxima Nova"/>
                <a:sym typeface="Proxima Nova"/>
              </a:rPr>
              <a:t>   </a:t>
            </a:r>
            <a:endParaRPr sz="1200">
              <a:latin typeface="Proxima Nova"/>
              <a:ea typeface="Proxima Nova"/>
              <a:cs typeface="Proxima Nova"/>
              <a:sym typeface="Proxima Nova"/>
            </a:endParaRPr>
          </a:p>
          <a:p>
            <a:pPr marL="0" lvl="0" indent="0" algn="ctr" rtl="0">
              <a:lnSpc>
                <a:spcPct val="150000"/>
              </a:lnSpc>
              <a:spcBef>
                <a:spcPts val="0"/>
              </a:spcBef>
              <a:spcAft>
                <a:spcPts val="0"/>
              </a:spcAft>
              <a:buNone/>
            </a:pPr>
            <a:r>
              <a:rPr lang="it" sz="1200">
                <a:latin typeface="Proxima Nova"/>
                <a:ea typeface="Proxima Nova"/>
                <a:cs typeface="Proxima Nova"/>
                <a:sym typeface="Proxima Nova"/>
              </a:rPr>
              <a:t>def switch_state_change_handler</a:t>
            </a:r>
            <a:endParaRPr sz="1200">
              <a:latin typeface="Proxima Nova"/>
              <a:ea typeface="Proxima Nova"/>
              <a:cs typeface="Proxima Nova"/>
              <a:sym typeface="Proxima Nova"/>
            </a:endParaRPr>
          </a:p>
          <a:p>
            <a:pPr marL="0" lvl="0" indent="0" algn="l" rtl="0">
              <a:lnSpc>
                <a:spcPct val="150000"/>
              </a:lnSpc>
              <a:spcBef>
                <a:spcPts val="0"/>
              </a:spcBef>
              <a:spcAft>
                <a:spcPts val="0"/>
              </a:spcAft>
              <a:buNone/>
            </a:pPr>
            <a:endParaRPr sz="1200">
              <a:latin typeface="Proxima Nova"/>
              <a:ea typeface="Proxima Nova"/>
              <a:cs typeface="Proxima Nova"/>
              <a:sym typeface="Proxima Nova"/>
            </a:endParaRPr>
          </a:p>
          <a:p>
            <a:pPr marL="0" lvl="0" indent="0" algn="l" rtl="0">
              <a:spcBef>
                <a:spcPts val="0"/>
              </a:spcBef>
              <a:spcAft>
                <a:spcPts val="0"/>
              </a:spcAft>
              <a:buNone/>
            </a:pPr>
            <a:endParaRPr/>
          </a:p>
        </p:txBody>
      </p:sp>
      <p:sp>
        <p:nvSpPr>
          <p:cNvPr id="339" name="Google Shape;339;p28"/>
          <p:cNvSpPr/>
          <p:nvPr/>
        </p:nvSpPr>
        <p:spPr>
          <a:xfrm>
            <a:off x="4357850" y="1709925"/>
            <a:ext cx="3688500" cy="133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it" sz="1200">
                <a:latin typeface="Proxima Nova"/>
                <a:ea typeface="Proxima Nova"/>
                <a:cs typeface="Proxima Nova"/>
                <a:sym typeface="Proxima Nova"/>
              </a:rPr>
              <a:t>@set_ev_cls(ofp_event.EventOFPEchoReply, MAIN_DISPATCHER)</a:t>
            </a:r>
            <a:endParaRPr sz="1200">
              <a:latin typeface="Proxima Nova"/>
              <a:ea typeface="Proxima Nova"/>
              <a:cs typeface="Proxima Nova"/>
              <a:sym typeface="Proxima Nova"/>
            </a:endParaRPr>
          </a:p>
          <a:p>
            <a:pPr marL="0" lvl="0" indent="0" algn="l" rtl="0">
              <a:lnSpc>
                <a:spcPct val="150000"/>
              </a:lnSpc>
              <a:spcBef>
                <a:spcPts val="0"/>
              </a:spcBef>
              <a:spcAft>
                <a:spcPts val="0"/>
              </a:spcAft>
              <a:buNone/>
            </a:pPr>
            <a:endParaRPr sz="1200">
              <a:latin typeface="Proxima Nova"/>
              <a:ea typeface="Proxima Nova"/>
              <a:cs typeface="Proxima Nova"/>
              <a:sym typeface="Proxima Nova"/>
            </a:endParaRPr>
          </a:p>
          <a:p>
            <a:pPr marL="0" lvl="0" indent="0" algn="l" rtl="0">
              <a:spcBef>
                <a:spcPts val="0"/>
              </a:spcBef>
              <a:spcAft>
                <a:spcPts val="0"/>
              </a:spcAft>
              <a:buNone/>
            </a:pPr>
            <a:endParaRPr/>
          </a:p>
        </p:txBody>
      </p:sp>
      <p:sp>
        <p:nvSpPr>
          <p:cNvPr id="340" name="Google Shape;340;p28"/>
          <p:cNvSpPr/>
          <p:nvPr/>
        </p:nvSpPr>
        <p:spPr>
          <a:xfrm>
            <a:off x="5184950" y="2435550"/>
            <a:ext cx="2034300" cy="431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endParaRPr sz="1200">
              <a:latin typeface="Proxima Nova"/>
              <a:ea typeface="Proxima Nova"/>
              <a:cs typeface="Proxima Nova"/>
              <a:sym typeface="Proxima Nova"/>
            </a:endParaRPr>
          </a:p>
          <a:p>
            <a:pPr marL="0" lvl="0" indent="0" algn="l" rtl="0">
              <a:lnSpc>
                <a:spcPct val="150000"/>
              </a:lnSpc>
              <a:spcBef>
                <a:spcPts val="0"/>
              </a:spcBef>
              <a:spcAft>
                <a:spcPts val="0"/>
              </a:spcAft>
              <a:buNone/>
            </a:pPr>
            <a:r>
              <a:rPr lang="it" sz="1200">
                <a:latin typeface="Proxima Nova"/>
                <a:ea typeface="Proxima Nova"/>
                <a:cs typeface="Proxima Nova"/>
                <a:sym typeface="Proxima Nova"/>
              </a:rPr>
              <a:t>   def echo_reply_handler</a:t>
            </a:r>
            <a:endParaRPr sz="1200">
              <a:latin typeface="Proxima Nova"/>
              <a:ea typeface="Proxima Nova"/>
              <a:cs typeface="Proxima Nova"/>
              <a:sym typeface="Proxima Nova"/>
            </a:endParaRPr>
          </a:p>
          <a:p>
            <a:pPr marL="0" lvl="0" indent="0" algn="l" rtl="0">
              <a:spcBef>
                <a:spcPts val="0"/>
              </a:spcBef>
              <a:spcAft>
                <a:spcPts val="0"/>
              </a:spcAft>
              <a:buNone/>
            </a:pPr>
            <a:endParaRPr/>
          </a:p>
        </p:txBody>
      </p:sp>
      <p:sp>
        <p:nvSpPr>
          <p:cNvPr id="341" name="Google Shape;341;p28"/>
          <p:cNvSpPr/>
          <p:nvPr/>
        </p:nvSpPr>
        <p:spPr>
          <a:xfrm>
            <a:off x="437400" y="4346100"/>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print_switch_status</a:t>
            </a:r>
            <a:endParaRPr sz="1300">
              <a:latin typeface="Proxima Nova"/>
              <a:ea typeface="Proxima Nova"/>
              <a:cs typeface="Proxima Nova"/>
              <a:sym typeface="Proxima Nova"/>
            </a:endParaRPr>
          </a:p>
        </p:txBody>
      </p:sp>
      <p:sp>
        <p:nvSpPr>
          <p:cNvPr id="342" name="Google Shape;342;p28"/>
          <p:cNvSpPr/>
          <p:nvPr/>
        </p:nvSpPr>
        <p:spPr>
          <a:xfrm>
            <a:off x="437400" y="1709925"/>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it" sz="1300">
                <a:latin typeface="Proxima Nova"/>
                <a:ea typeface="Proxima Nova"/>
                <a:cs typeface="Proxima Nova"/>
                <a:sym typeface="Proxima Nova"/>
              </a:rPr>
              <a:t>_keep_alive_loop</a:t>
            </a:r>
            <a:endParaRPr sz="1300">
              <a:latin typeface="Proxima Nova"/>
              <a:ea typeface="Proxima Nova"/>
              <a:cs typeface="Proxima Nova"/>
              <a:sym typeface="Proxima Nova"/>
            </a:endParaRPr>
          </a:p>
        </p:txBody>
      </p:sp>
      <p:sp>
        <p:nvSpPr>
          <p:cNvPr id="343" name="Google Shape;343;p28"/>
          <p:cNvSpPr/>
          <p:nvPr/>
        </p:nvSpPr>
        <p:spPr>
          <a:xfrm>
            <a:off x="437400" y="2365050"/>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it" sz="1300">
                <a:solidFill>
                  <a:schemeClr val="dk1"/>
                </a:solidFill>
                <a:latin typeface="Proxima Nova"/>
                <a:ea typeface="Proxima Nova"/>
                <a:cs typeface="Proxima Nova"/>
                <a:sym typeface="Proxima Nova"/>
              </a:rPr>
              <a:t>_check_switch_status</a:t>
            </a:r>
            <a:endParaRPr sz="1300">
              <a:latin typeface="Proxima Nova"/>
              <a:ea typeface="Proxima Nova"/>
              <a:cs typeface="Proxima Nova"/>
              <a:sym typeface="Proxima Nova"/>
            </a:endParaRPr>
          </a:p>
        </p:txBody>
      </p:sp>
      <p:sp>
        <p:nvSpPr>
          <p:cNvPr id="344" name="Google Shape;344;p28"/>
          <p:cNvSpPr/>
          <p:nvPr/>
        </p:nvSpPr>
        <p:spPr>
          <a:xfrm>
            <a:off x="437400" y="3025388"/>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it" sz="1300">
                <a:solidFill>
                  <a:schemeClr val="dk1"/>
                </a:solidFill>
                <a:latin typeface="Proxima Nova"/>
                <a:ea typeface="Proxima Nova"/>
                <a:cs typeface="Proxima Nova"/>
                <a:sym typeface="Proxima Nova"/>
              </a:rPr>
              <a:t>send_keep_alive_message</a:t>
            </a:r>
            <a:endParaRPr sz="1300">
              <a:solidFill>
                <a:schemeClr val="dk1"/>
              </a:solidFill>
              <a:latin typeface="Proxima Nova"/>
              <a:ea typeface="Proxima Nova"/>
              <a:cs typeface="Proxima Nova"/>
              <a:sym typeface="Proxima Nova"/>
            </a:endParaRPr>
          </a:p>
        </p:txBody>
      </p:sp>
      <p:sp>
        <p:nvSpPr>
          <p:cNvPr id="345" name="Google Shape;345;p28"/>
          <p:cNvSpPr/>
          <p:nvPr/>
        </p:nvSpPr>
        <p:spPr>
          <a:xfrm>
            <a:off x="437400" y="3685750"/>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get_switch_status</a:t>
            </a:r>
            <a:endParaRPr sz="1300">
              <a:latin typeface="Proxima Nova"/>
              <a:ea typeface="Proxima Nova"/>
              <a:cs typeface="Proxima Nova"/>
              <a:sym typeface="Proxima Nova"/>
            </a:endParaRPr>
          </a:p>
        </p:txBody>
      </p:sp>
      <p:sp>
        <p:nvSpPr>
          <p:cNvPr id="346" name="Google Shape;346;p28"/>
          <p:cNvSpPr/>
          <p:nvPr/>
        </p:nvSpPr>
        <p:spPr>
          <a:xfrm>
            <a:off x="942250" y="3169500"/>
            <a:ext cx="3340800" cy="1749300"/>
          </a:xfrm>
          <a:prstGeom prst="wedgeEllipseCallout">
            <a:avLst>
              <a:gd name="adj1" fmla="val 57366"/>
              <a:gd name="adj2" fmla="val 1058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endParaRPr sz="1500">
              <a:solidFill>
                <a:schemeClr val="dk1"/>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it" sz="1500">
                <a:solidFill>
                  <a:schemeClr val="dk1"/>
                </a:solidFill>
              </a:rPr>
              <a:t>In the event of a switch state change, we update its status in a “switch status dictionary”</a:t>
            </a:r>
            <a:endParaRPr sz="1500">
              <a:solidFill>
                <a:schemeClr val="dk1"/>
              </a:solidFill>
            </a:endParaRPr>
          </a:p>
          <a:p>
            <a:pPr marL="0" lvl="0" indent="0" algn="ctr" rtl="0">
              <a:spcBef>
                <a:spcPts val="0"/>
              </a:spcBef>
              <a:spcAft>
                <a:spcPts val="0"/>
              </a:spcAft>
              <a:buNone/>
            </a:pPr>
            <a:endParaRPr>
              <a:latin typeface="Proxima Nova"/>
              <a:ea typeface="Proxima Nova"/>
              <a:cs typeface="Proxima Nova"/>
              <a:sym typeface="Proxima Nova"/>
            </a:endParaRPr>
          </a:p>
        </p:txBody>
      </p:sp>
      <p:sp>
        <p:nvSpPr>
          <p:cNvPr id="347" name="Google Shape;347;p28"/>
          <p:cNvSpPr txBox="1"/>
          <p:nvPr/>
        </p:nvSpPr>
        <p:spPr>
          <a:xfrm>
            <a:off x="4357850" y="315750"/>
            <a:ext cx="4689900" cy="9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a:solidFill>
                  <a:schemeClr val="lt1"/>
                </a:solidFill>
                <a:latin typeface="Proxima Nova"/>
                <a:ea typeface="Proxima Nova"/>
                <a:cs typeface="Proxima Nova"/>
                <a:sym typeface="Proxima Nova"/>
              </a:rPr>
              <a:t>Original version from the Mininet Implementation</a:t>
            </a: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it" b="1">
                <a:solidFill>
                  <a:schemeClr val="lt1"/>
                </a:solidFill>
                <a:latin typeface="Proxima Nova"/>
                <a:ea typeface="Proxima Nova"/>
                <a:cs typeface="Proxima Nova"/>
                <a:sym typeface="Proxima Nova"/>
              </a:rPr>
              <a:t>Final version from the Lab BONSAI SDN testbed Implementation</a:t>
            </a:r>
            <a:endParaRPr b="1">
              <a:solidFill>
                <a:schemeClr val="lt1"/>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9"/>
          <p:cNvSpPr/>
          <p:nvPr/>
        </p:nvSpPr>
        <p:spPr>
          <a:xfrm>
            <a:off x="4357850" y="3586200"/>
            <a:ext cx="3688500" cy="133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it" sz="1200">
                <a:latin typeface="Proxima Nova"/>
                <a:ea typeface="Proxima Nova"/>
                <a:cs typeface="Proxima Nova"/>
                <a:sym typeface="Proxima Nova"/>
              </a:rPr>
              <a:t>@set_ev_cls(ofp_event.EventOFPSwitchFeatures, CONFIG_DISPATCHER)</a:t>
            </a:r>
            <a:endParaRPr sz="1200">
              <a:latin typeface="Proxima Nova"/>
              <a:ea typeface="Proxima Nova"/>
              <a:cs typeface="Proxima Nova"/>
              <a:sym typeface="Proxima Nova"/>
            </a:endParaRPr>
          </a:p>
          <a:p>
            <a:pPr marL="0" lvl="0" indent="0" algn="l" rtl="0">
              <a:lnSpc>
                <a:spcPct val="150000"/>
              </a:lnSpc>
              <a:spcBef>
                <a:spcPts val="0"/>
              </a:spcBef>
              <a:spcAft>
                <a:spcPts val="0"/>
              </a:spcAft>
              <a:buNone/>
            </a:pPr>
            <a:endParaRPr sz="1200">
              <a:latin typeface="Proxima Nova"/>
              <a:ea typeface="Proxima Nova"/>
              <a:cs typeface="Proxima Nova"/>
              <a:sym typeface="Proxima Nova"/>
            </a:endParaRPr>
          </a:p>
          <a:p>
            <a:pPr marL="0" lvl="0" indent="0" algn="l" rtl="0">
              <a:spcBef>
                <a:spcPts val="0"/>
              </a:spcBef>
              <a:spcAft>
                <a:spcPts val="0"/>
              </a:spcAft>
              <a:buNone/>
            </a:pPr>
            <a:endParaRPr/>
          </a:p>
        </p:txBody>
      </p:sp>
      <p:sp>
        <p:nvSpPr>
          <p:cNvPr id="353" name="Google Shape;353;p29"/>
          <p:cNvSpPr/>
          <p:nvPr/>
        </p:nvSpPr>
        <p:spPr>
          <a:xfrm>
            <a:off x="2671550" y="3255000"/>
            <a:ext cx="1988100" cy="1252800"/>
          </a:xfrm>
          <a:prstGeom prst="wedgeEllipseCallout">
            <a:avLst>
              <a:gd name="adj1" fmla="val -53105"/>
              <a:gd name="adj2" fmla="val 32879"/>
            </a:avLst>
          </a:prstGeom>
          <a:solidFill>
            <a:srgbClr val="569C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9"/>
          <p:cNvSpPr/>
          <p:nvPr/>
        </p:nvSpPr>
        <p:spPr>
          <a:xfrm>
            <a:off x="0" y="0"/>
            <a:ext cx="9144000" cy="1627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txBox="1">
            <a:spLocks noGrp="1"/>
          </p:cNvSpPr>
          <p:nvPr>
            <p:ph type="title"/>
          </p:nvPr>
        </p:nvSpPr>
        <p:spPr>
          <a:xfrm>
            <a:off x="311700" y="527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solidFill>
                  <a:schemeClr val="lt1"/>
                </a:solidFill>
              </a:rPr>
              <a:t>Saving the switch status</a:t>
            </a:r>
            <a:endParaRPr>
              <a:solidFill>
                <a:schemeClr val="lt1"/>
              </a:solidFill>
            </a:endParaRPr>
          </a:p>
        </p:txBody>
      </p:sp>
      <p:sp>
        <p:nvSpPr>
          <p:cNvPr id="356" name="Google Shape;356;p29"/>
          <p:cNvSpPr/>
          <p:nvPr/>
        </p:nvSpPr>
        <p:spPr>
          <a:xfrm>
            <a:off x="4743425" y="4334650"/>
            <a:ext cx="2826600" cy="431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endParaRPr sz="1200">
              <a:latin typeface="Proxima Nova"/>
              <a:ea typeface="Proxima Nova"/>
              <a:cs typeface="Proxima Nova"/>
              <a:sym typeface="Proxima Nova"/>
            </a:endParaRPr>
          </a:p>
          <a:p>
            <a:pPr marL="0" lvl="0" indent="0" algn="l" rtl="0">
              <a:lnSpc>
                <a:spcPct val="150000"/>
              </a:lnSpc>
              <a:spcBef>
                <a:spcPts val="0"/>
              </a:spcBef>
              <a:spcAft>
                <a:spcPts val="0"/>
              </a:spcAft>
              <a:buNone/>
            </a:pPr>
            <a:r>
              <a:rPr lang="it" sz="1200">
                <a:latin typeface="Proxima Nova"/>
                <a:ea typeface="Proxima Nova"/>
                <a:cs typeface="Proxima Nova"/>
                <a:sym typeface="Proxima Nova"/>
              </a:rPr>
              <a:t>   </a:t>
            </a:r>
            <a:endParaRPr sz="1200">
              <a:latin typeface="Proxima Nova"/>
              <a:ea typeface="Proxima Nova"/>
              <a:cs typeface="Proxima Nova"/>
              <a:sym typeface="Proxima Nova"/>
            </a:endParaRPr>
          </a:p>
          <a:p>
            <a:pPr marL="0" lvl="0" indent="0" algn="ctr" rtl="0">
              <a:lnSpc>
                <a:spcPct val="150000"/>
              </a:lnSpc>
              <a:spcBef>
                <a:spcPts val="0"/>
              </a:spcBef>
              <a:spcAft>
                <a:spcPts val="0"/>
              </a:spcAft>
              <a:buNone/>
            </a:pPr>
            <a:r>
              <a:rPr lang="it" sz="1200">
                <a:latin typeface="Proxima Nova"/>
                <a:ea typeface="Proxima Nova"/>
                <a:cs typeface="Proxima Nova"/>
                <a:sym typeface="Proxima Nova"/>
              </a:rPr>
              <a:t>def switch_state_change_handler</a:t>
            </a:r>
            <a:endParaRPr sz="1200">
              <a:latin typeface="Proxima Nova"/>
              <a:ea typeface="Proxima Nova"/>
              <a:cs typeface="Proxima Nova"/>
              <a:sym typeface="Proxima Nova"/>
            </a:endParaRPr>
          </a:p>
          <a:p>
            <a:pPr marL="0" lvl="0" indent="0" algn="l" rtl="0">
              <a:lnSpc>
                <a:spcPct val="150000"/>
              </a:lnSpc>
              <a:spcBef>
                <a:spcPts val="0"/>
              </a:spcBef>
              <a:spcAft>
                <a:spcPts val="0"/>
              </a:spcAft>
              <a:buNone/>
            </a:pPr>
            <a:endParaRPr sz="1200">
              <a:latin typeface="Proxima Nova"/>
              <a:ea typeface="Proxima Nova"/>
              <a:cs typeface="Proxima Nova"/>
              <a:sym typeface="Proxima Nova"/>
            </a:endParaRPr>
          </a:p>
          <a:p>
            <a:pPr marL="0" lvl="0" indent="0" algn="l" rtl="0">
              <a:spcBef>
                <a:spcPts val="0"/>
              </a:spcBef>
              <a:spcAft>
                <a:spcPts val="0"/>
              </a:spcAft>
              <a:buNone/>
            </a:pPr>
            <a:endParaRPr/>
          </a:p>
        </p:txBody>
      </p:sp>
      <p:sp>
        <p:nvSpPr>
          <p:cNvPr id="357" name="Google Shape;357;p29"/>
          <p:cNvSpPr/>
          <p:nvPr/>
        </p:nvSpPr>
        <p:spPr>
          <a:xfrm>
            <a:off x="4357850" y="1709925"/>
            <a:ext cx="3688500" cy="133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it" sz="1200">
                <a:latin typeface="Proxima Nova"/>
                <a:ea typeface="Proxima Nova"/>
                <a:cs typeface="Proxima Nova"/>
                <a:sym typeface="Proxima Nova"/>
              </a:rPr>
              <a:t>@set_ev_cls(ofp_event.EventOFPEchoReply, MAIN_DISPATCHER)</a:t>
            </a:r>
            <a:endParaRPr sz="1200">
              <a:latin typeface="Proxima Nova"/>
              <a:ea typeface="Proxima Nova"/>
              <a:cs typeface="Proxima Nova"/>
              <a:sym typeface="Proxima Nova"/>
            </a:endParaRPr>
          </a:p>
          <a:p>
            <a:pPr marL="0" lvl="0" indent="0" algn="l" rtl="0">
              <a:lnSpc>
                <a:spcPct val="150000"/>
              </a:lnSpc>
              <a:spcBef>
                <a:spcPts val="0"/>
              </a:spcBef>
              <a:spcAft>
                <a:spcPts val="0"/>
              </a:spcAft>
              <a:buNone/>
            </a:pPr>
            <a:endParaRPr sz="1200">
              <a:latin typeface="Proxima Nova"/>
              <a:ea typeface="Proxima Nova"/>
              <a:cs typeface="Proxima Nova"/>
              <a:sym typeface="Proxima Nova"/>
            </a:endParaRPr>
          </a:p>
          <a:p>
            <a:pPr marL="0" lvl="0" indent="0" algn="l" rtl="0">
              <a:spcBef>
                <a:spcPts val="0"/>
              </a:spcBef>
              <a:spcAft>
                <a:spcPts val="0"/>
              </a:spcAft>
              <a:buNone/>
            </a:pPr>
            <a:endParaRPr/>
          </a:p>
        </p:txBody>
      </p:sp>
      <p:sp>
        <p:nvSpPr>
          <p:cNvPr id="358" name="Google Shape;358;p29"/>
          <p:cNvSpPr/>
          <p:nvPr/>
        </p:nvSpPr>
        <p:spPr>
          <a:xfrm>
            <a:off x="5184950" y="2435550"/>
            <a:ext cx="2034300" cy="431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endParaRPr sz="1200">
              <a:latin typeface="Proxima Nova"/>
              <a:ea typeface="Proxima Nova"/>
              <a:cs typeface="Proxima Nova"/>
              <a:sym typeface="Proxima Nova"/>
            </a:endParaRPr>
          </a:p>
          <a:p>
            <a:pPr marL="0" lvl="0" indent="0" algn="l" rtl="0">
              <a:lnSpc>
                <a:spcPct val="150000"/>
              </a:lnSpc>
              <a:spcBef>
                <a:spcPts val="0"/>
              </a:spcBef>
              <a:spcAft>
                <a:spcPts val="0"/>
              </a:spcAft>
              <a:buNone/>
            </a:pPr>
            <a:r>
              <a:rPr lang="it" sz="1200">
                <a:latin typeface="Proxima Nova"/>
                <a:ea typeface="Proxima Nova"/>
                <a:cs typeface="Proxima Nova"/>
                <a:sym typeface="Proxima Nova"/>
              </a:rPr>
              <a:t>   def echo_reply_handler</a:t>
            </a:r>
            <a:endParaRPr sz="1200">
              <a:latin typeface="Proxima Nova"/>
              <a:ea typeface="Proxima Nova"/>
              <a:cs typeface="Proxima Nova"/>
              <a:sym typeface="Proxima Nova"/>
            </a:endParaRPr>
          </a:p>
          <a:p>
            <a:pPr marL="0" lvl="0" indent="0" algn="l" rtl="0">
              <a:spcBef>
                <a:spcPts val="0"/>
              </a:spcBef>
              <a:spcAft>
                <a:spcPts val="0"/>
              </a:spcAft>
              <a:buNone/>
            </a:pPr>
            <a:endParaRPr/>
          </a:p>
        </p:txBody>
      </p:sp>
      <p:sp>
        <p:nvSpPr>
          <p:cNvPr id="359" name="Google Shape;359;p29"/>
          <p:cNvSpPr/>
          <p:nvPr/>
        </p:nvSpPr>
        <p:spPr>
          <a:xfrm>
            <a:off x="437400" y="4346100"/>
            <a:ext cx="2163000" cy="572700"/>
          </a:xfrm>
          <a:prstGeom prst="rect">
            <a:avLst/>
          </a:prstGeom>
          <a:solidFill>
            <a:srgbClr val="169FF3">
              <a:alpha val="2273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print_switch_status</a:t>
            </a:r>
            <a:endParaRPr sz="1300">
              <a:latin typeface="Proxima Nova"/>
              <a:ea typeface="Proxima Nova"/>
              <a:cs typeface="Proxima Nova"/>
              <a:sym typeface="Proxima Nova"/>
            </a:endParaRPr>
          </a:p>
        </p:txBody>
      </p:sp>
      <p:sp>
        <p:nvSpPr>
          <p:cNvPr id="360" name="Google Shape;360;p29"/>
          <p:cNvSpPr/>
          <p:nvPr/>
        </p:nvSpPr>
        <p:spPr>
          <a:xfrm>
            <a:off x="437400" y="1709925"/>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it" sz="1300">
                <a:latin typeface="Proxima Nova"/>
                <a:ea typeface="Proxima Nova"/>
                <a:cs typeface="Proxima Nova"/>
                <a:sym typeface="Proxima Nova"/>
              </a:rPr>
              <a:t>_keep_alive_loop</a:t>
            </a:r>
            <a:endParaRPr sz="1300">
              <a:latin typeface="Proxima Nova"/>
              <a:ea typeface="Proxima Nova"/>
              <a:cs typeface="Proxima Nova"/>
              <a:sym typeface="Proxima Nova"/>
            </a:endParaRPr>
          </a:p>
        </p:txBody>
      </p:sp>
      <p:sp>
        <p:nvSpPr>
          <p:cNvPr id="361" name="Google Shape;361;p29"/>
          <p:cNvSpPr/>
          <p:nvPr/>
        </p:nvSpPr>
        <p:spPr>
          <a:xfrm>
            <a:off x="437400" y="2365050"/>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it" sz="1300">
                <a:solidFill>
                  <a:schemeClr val="dk1"/>
                </a:solidFill>
                <a:latin typeface="Proxima Nova"/>
                <a:ea typeface="Proxima Nova"/>
                <a:cs typeface="Proxima Nova"/>
                <a:sym typeface="Proxima Nova"/>
              </a:rPr>
              <a:t>_check_switch_status</a:t>
            </a:r>
            <a:endParaRPr sz="1300">
              <a:latin typeface="Proxima Nova"/>
              <a:ea typeface="Proxima Nova"/>
              <a:cs typeface="Proxima Nova"/>
              <a:sym typeface="Proxima Nova"/>
            </a:endParaRPr>
          </a:p>
        </p:txBody>
      </p:sp>
      <p:sp>
        <p:nvSpPr>
          <p:cNvPr id="362" name="Google Shape;362;p29"/>
          <p:cNvSpPr/>
          <p:nvPr/>
        </p:nvSpPr>
        <p:spPr>
          <a:xfrm>
            <a:off x="437400" y="3025388"/>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it" sz="1300">
                <a:solidFill>
                  <a:schemeClr val="dk1"/>
                </a:solidFill>
                <a:latin typeface="Proxima Nova"/>
                <a:ea typeface="Proxima Nova"/>
                <a:cs typeface="Proxima Nova"/>
                <a:sym typeface="Proxima Nova"/>
              </a:rPr>
              <a:t>send_keep_alive_message</a:t>
            </a:r>
            <a:endParaRPr sz="1300">
              <a:solidFill>
                <a:schemeClr val="dk1"/>
              </a:solidFill>
              <a:latin typeface="Proxima Nova"/>
              <a:ea typeface="Proxima Nova"/>
              <a:cs typeface="Proxima Nova"/>
              <a:sym typeface="Proxima Nova"/>
            </a:endParaRPr>
          </a:p>
        </p:txBody>
      </p:sp>
      <p:sp>
        <p:nvSpPr>
          <p:cNvPr id="363" name="Google Shape;363;p29"/>
          <p:cNvSpPr/>
          <p:nvPr/>
        </p:nvSpPr>
        <p:spPr>
          <a:xfrm>
            <a:off x="437400" y="3685750"/>
            <a:ext cx="2163000" cy="572700"/>
          </a:xfrm>
          <a:prstGeom prst="rect">
            <a:avLst/>
          </a:prstGeom>
          <a:solidFill>
            <a:srgbClr val="169FF3">
              <a:alpha val="2273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get_switch_status</a:t>
            </a:r>
            <a:endParaRPr sz="1300">
              <a:latin typeface="Proxima Nova"/>
              <a:ea typeface="Proxima Nova"/>
              <a:cs typeface="Proxima Nova"/>
              <a:sym typeface="Proxima Nova"/>
            </a:endParaRPr>
          </a:p>
        </p:txBody>
      </p:sp>
      <p:sp>
        <p:nvSpPr>
          <p:cNvPr id="364" name="Google Shape;364;p29"/>
          <p:cNvSpPr txBox="1"/>
          <p:nvPr/>
        </p:nvSpPr>
        <p:spPr>
          <a:xfrm>
            <a:off x="2734102" y="3440700"/>
            <a:ext cx="1863000" cy="877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it" sz="1500"/>
              <a:t>We kept these functions from the previous version</a:t>
            </a:r>
            <a:endParaRPr sz="1500"/>
          </a:p>
        </p:txBody>
      </p:sp>
      <p:sp>
        <p:nvSpPr>
          <p:cNvPr id="365" name="Google Shape;365;p29"/>
          <p:cNvSpPr txBox="1"/>
          <p:nvPr/>
        </p:nvSpPr>
        <p:spPr>
          <a:xfrm>
            <a:off x="4357850" y="315750"/>
            <a:ext cx="4689900" cy="9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a:solidFill>
                  <a:schemeClr val="lt1"/>
                </a:solidFill>
                <a:latin typeface="Proxima Nova"/>
                <a:ea typeface="Proxima Nova"/>
                <a:cs typeface="Proxima Nova"/>
                <a:sym typeface="Proxima Nova"/>
              </a:rPr>
              <a:t>Original version from the Mininet Implementation</a:t>
            </a: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it" b="1">
                <a:solidFill>
                  <a:schemeClr val="lt1"/>
                </a:solidFill>
                <a:latin typeface="Proxima Nova"/>
                <a:ea typeface="Proxima Nova"/>
                <a:cs typeface="Proxima Nova"/>
                <a:sym typeface="Proxima Nova"/>
              </a:rPr>
              <a:t>Final version from the Lab BONSAI SDN testbed Implementation</a:t>
            </a:r>
            <a:endParaRPr b="1">
              <a:solidFill>
                <a:schemeClr val="lt1"/>
              </a:solidFill>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0"/>
          <p:cNvSpPr/>
          <p:nvPr/>
        </p:nvSpPr>
        <p:spPr>
          <a:xfrm>
            <a:off x="0" y="0"/>
            <a:ext cx="9144000" cy="1627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txBox="1">
            <a:spLocks noGrp="1"/>
          </p:cNvSpPr>
          <p:nvPr>
            <p:ph type="title"/>
          </p:nvPr>
        </p:nvSpPr>
        <p:spPr>
          <a:xfrm>
            <a:off x="311700" y="527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solidFill>
                  <a:schemeClr val="lt1"/>
                </a:solidFill>
              </a:rPr>
              <a:t>Reaction to failure</a:t>
            </a:r>
            <a:endParaRPr>
              <a:solidFill>
                <a:schemeClr val="lt1"/>
              </a:solidFill>
            </a:endParaRPr>
          </a:p>
        </p:txBody>
      </p:sp>
      <p:sp>
        <p:nvSpPr>
          <p:cNvPr id="372" name="Google Shape;372;p30"/>
          <p:cNvSpPr txBox="1"/>
          <p:nvPr/>
        </p:nvSpPr>
        <p:spPr>
          <a:xfrm>
            <a:off x="198150" y="1734575"/>
            <a:ext cx="8747700" cy="315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1800">
                <a:latin typeface="Proxima Nova"/>
                <a:ea typeface="Proxima Nova"/>
                <a:cs typeface="Proxima Nova"/>
                <a:sym typeface="Proxima Nova"/>
              </a:rPr>
              <a:t>After detecting the switch failure in the ring network, we </a:t>
            </a:r>
            <a:r>
              <a:rPr lang="it" sz="1800" i="1">
                <a:latin typeface="Proxima Nova"/>
                <a:ea typeface="Proxima Nova"/>
                <a:cs typeface="Proxima Nova"/>
                <a:sym typeface="Proxima Nova"/>
              </a:rPr>
              <a:t>expect</a:t>
            </a:r>
            <a:r>
              <a:rPr lang="it" sz="1800">
                <a:latin typeface="Proxima Nova"/>
                <a:ea typeface="Proxima Nova"/>
                <a:cs typeface="Proxima Nova"/>
                <a:sym typeface="Proxima Nova"/>
              </a:rPr>
              <a:t>:</a:t>
            </a:r>
            <a:endParaRPr sz="1800">
              <a:latin typeface="Proxima Nova"/>
              <a:ea typeface="Proxima Nova"/>
              <a:cs typeface="Proxima Nova"/>
              <a:sym typeface="Proxima Nova"/>
            </a:endParaRPr>
          </a:p>
          <a:p>
            <a:pPr marL="457200" lvl="0" indent="-342900" algn="l" rtl="0">
              <a:lnSpc>
                <a:spcPct val="115000"/>
              </a:lnSpc>
              <a:spcBef>
                <a:spcPts val="0"/>
              </a:spcBef>
              <a:spcAft>
                <a:spcPts val="0"/>
              </a:spcAft>
              <a:buSzPts val="1800"/>
              <a:buFont typeface="Proxima Nova"/>
              <a:buChar char="-"/>
            </a:pPr>
            <a:r>
              <a:rPr lang="it" sz="1800">
                <a:latin typeface="Proxima Nova"/>
                <a:ea typeface="Proxima Nova"/>
                <a:cs typeface="Proxima Nova"/>
                <a:sym typeface="Proxima Nova"/>
              </a:rPr>
              <a:t>to have no packet loss;</a:t>
            </a:r>
            <a:endParaRPr sz="1800">
              <a:latin typeface="Proxima Nova"/>
              <a:ea typeface="Proxima Nova"/>
              <a:cs typeface="Proxima Nova"/>
              <a:sym typeface="Proxima Nova"/>
            </a:endParaRPr>
          </a:p>
          <a:p>
            <a:pPr marL="457200" lvl="0" indent="-342900" algn="l" rtl="0">
              <a:lnSpc>
                <a:spcPct val="115000"/>
              </a:lnSpc>
              <a:spcBef>
                <a:spcPts val="0"/>
              </a:spcBef>
              <a:spcAft>
                <a:spcPts val="0"/>
              </a:spcAft>
              <a:buSzPts val="1800"/>
              <a:buFont typeface="Proxima Nova"/>
              <a:buChar char="-"/>
            </a:pPr>
            <a:r>
              <a:rPr lang="it" sz="1800">
                <a:latin typeface="Proxima Nova"/>
                <a:ea typeface="Proxima Nova"/>
                <a:cs typeface="Proxima Nova"/>
                <a:sym typeface="Proxima Nova"/>
              </a:rPr>
              <a:t>to see an increase in arrival time of the </a:t>
            </a:r>
            <a:r>
              <a:rPr lang="it" sz="1800" u="sng">
                <a:latin typeface="Proxima Nova"/>
                <a:ea typeface="Proxima Nova"/>
                <a:cs typeface="Proxima Nova"/>
                <a:sym typeface="Proxima Nova"/>
              </a:rPr>
              <a:t>first</a:t>
            </a:r>
            <a:r>
              <a:rPr lang="it" sz="1800">
                <a:latin typeface="Proxima Nova"/>
                <a:ea typeface="Proxima Nova"/>
                <a:cs typeface="Proxima Nova"/>
                <a:sym typeface="Proxima Nova"/>
              </a:rPr>
              <a:t> ping after the failure.</a:t>
            </a:r>
            <a:endParaRPr sz="1800">
              <a:latin typeface="Proxima Nova"/>
              <a:ea typeface="Proxima Nova"/>
              <a:cs typeface="Proxima Nova"/>
              <a:sym typeface="Proxima Nova"/>
            </a:endParaRPr>
          </a:p>
          <a:p>
            <a:pPr marL="457200" lvl="0" indent="0" algn="l" rtl="0">
              <a:lnSpc>
                <a:spcPct val="115000"/>
              </a:lnSpc>
              <a:spcBef>
                <a:spcPts val="0"/>
              </a:spcBef>
              <a:spcAft>
                <a:spcPts val="0"/>
              </a:spcAft>
              <a:buNone/>
            </a:pPr>
            <a:endParaRPr sz="1800">
              <a:latin typeface="Proxima Nova"/>
              <a:ea typeface="Proxima Nova"/>
              <a:cs typeface="Proxima Nova"/>
              <a:sym typeface="Proxima Nova"/>
            </a:endParaRPr>
          </a:p>
          <a:p>
            <a:pPr marL="0" lvl="0" indent="0" algn="l" rtl="0">
              <a:lnSpc>
                <a:spcPct val="115000"/>
              </a:lnSpc>
              <a:spcBef>
                <a:spcPts val="0"/>
              </a:spcBef>
              <a:spcAft>
                <a:spcPts val="0"/>
              </a:spcAft>
              <a:buNone/>
            </a:pPr>
            <a:r>
              <a:rPr lang="it" sz="1800">
                <a:latin typeface="Proxima Nova"/>
                <a:ea typeface="Proxima Nova"/>
                <a:cs typeface="Proxima Nova"/>
                <a:sym typeface="Proxima Nova"/>
              </a:rPr>
              <a:t>This delay will happen only upon a switch going “down”.</a:t>
            </a:r>
            <a:endParaRPr sz="1800">
              <a:latin typeface="Proxima Nova"/>
              <a:ea typeface="Proxima Nova"/>
              <a:cs typeface="Proxima Nova"/>
              <a:sym typeface="Proxima Nova"/>
            </a:endParaRPr>
          </a:p>
          <a:p>
            <a:pPr marL="0" lvl="0" indent="0" algn="l" rtl="0">
              <a:lnSpc>
                <a:spcPct val="115000"/>
              </a:lnSpc>
              <a:spcBef>
                <a:spcPts val="0"/>
              </a:spcBef>
              <a:spcAft>
                <a:spcPts val="0"/>
              </a:spcAft>
              <a:buNone/>
            </a:pPr>
            <a:r>
              <a:rPr lang="it" sz="1800">
                <a:latin typeface="Proxima Nova"/>
                <a:ea typeface="Proxima Nova"/>
                <a:cs typeface="Proxima Nova"/>
                <a:sym typeface="Proxima Nova"/>
              </a:rPr>
              <a:t>Afterwards, the </a:t>
            </a:r>
            <a:r>
              <a:rPr lang="it" sz="1800" i="1">
                <a:latin typeface="Proxima Nova"/>
                <a:ea typeface="Proxima Nova"/>
                <a:cs typeface="Proxima Nova"/>
                <a:sym typeface="Proxima Nova"/>
              </a:rPr>
              <a:t>network will automatically reroute the traffic</a:t>
            </a:r>
            <a:r>
              <a:rPr lang="it" sz="1800">
                <a:latin typeface="Proxima Nova"/>
                <a:ea typeface="Proxima Nova"/>
                <a:cs typeface="Proxima Nova"/>
                <a:sym typeface="Proxima Nova"/>
              </a:rPr>
              <a:t> forward the opposite ring path, thanks to the basic functions in the given script handling:</a:t>
            </a:r>
            <a:endParaRPr sz="1800">
              <a:latin typeface="Proxima Nova"/>
              <a:ea typeface="Proxima Nova"/>
              <a:cs typeface="Proxima Nova"/>
              <a:sym typeface="Proxima Nova"/>
            </a:endParaRPr>
          </a:p>
          <a:p>
            <a:pPr marL="457200" lvl="0" indent="-342900" algn="l" rtl="0">
              <a:lnSpc>
                <a:spcPct val="115000"/>
              </a:lnSpc>
              <a:spcBef>
                <a:spcPts val="0"/>
              </a:spcBef>
              <a:spcAft>
                <a:spcPts val="0"/>
              </a:spcAft>
              <a:buSzPts val="1800"/>
              <a:buFont typeface="Proxima Nova"/>
              <a:buChar char="-"/>
            </a:pPr>
            <a:r>
              <a:rPr lang="it" sz="1800">
                <a:latin typeface="Proxima Nova"/>
                <a:ea typeface="Proxima Nova"/>
                <a:cs typeface="Proxima Nova"/>
                <a:sym typeface="Proxima Nova"/>
              </a:rPr>
              <a:t>the flows installation in the flow tables;</a:t>
            </a:r>
            <a:endParaRPr sz="1800">
              <a:latin typeface="Proxima Nova"/>
              <a:ea typeface="Proxima Nova"/>
              <a:cs typeface="Proxima Nova"/>
              <a:sym typeface="Proxima Nova"/>
            </a:endParaRPr>
          </a:p>
          <a:p>
            <a:pPr marL="457200" lvl="0" indent="-342900" algn="l" rtl="0">
              <a:lnSpc>
                <a:spcPct val="115000"/>
              </a:lnSpc>
              <a:spcBef>
                <a:spcPts val="0"/>
              </a:spcBef>
              <a:spcAft>
                <a:spcPts val="0"/>
              </a:spcAft>
              <a:buSzPts val="1800"/>
              <a:buFont typeface="Proxima Nova"/>
              <a:buChar char="-"/>
            </a:pPr>
            <a:r>
              <a:rPr lang="it" sz="1800">
                <a:latin typeface="Proxima Nova"/>
                <a:ea typeface="Proxima Nova"/>
                <a:cs typeface="Proxima Nova"/>
                <a:sym typeface="Proxima Nova"/>
              </a:rPr>
              <a:t>the MAC address learning. </a:t>
            </a:r>
            <a:endParaRPr sz="1800">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1"/>
          <p:cNvSpPr/>
          <p:nvPr/>
        </p:nvSpPr>
        <p:spPr>
          <a:xfrm>
            <a:off x="0" y="0"/>
            <a:ext cx="9144000" cy="1627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1"/>
          <p:cNvSpPr txBox="1">
            <a:spLocks noGrp="1"/>
          </p:cNvSpPr>
          <p:nvPr>
            <p:ph type="title"/>
          </p:nvPr>
        </p:nvSpPr>
        <p:spPr>
          <a:xfrm>
            <a:off x="311700" y="527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solidFill>
                  <a:schemeClr val="lt1"/>
                </a:solidFill>
              </a:rPr>
              <a:t>Testing phase in the Lab BONSAI</a:t>
            </a:r>
            <a:endParaRPr>
              <a:solidFill>
                <a:schemeClr val="lt1"/>
              </a:solidFill>
            </a:endParaRPr>
          </a:p>
        </p:txBody>
      </p:sp>
      <p:sp>
        <p:nvSpPr>
          <p:cNvPr id="379" name="Google Shape;379;p31"/>
          <p:cNvSpPr txBox="1"/>
          <p:nvPr/>
        </p:nvSpPr>
        <p:spPr>
          <a:xfrm>
            <a:off x="244250" y="1747925"/>
            <a:ext cx="3951900" cy="268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700">
                <a:latin typeface="Proxima Nova"/>
                <a:ea typeface="Proxima Nova"/>
                <a:cs typeface="Proxima Nova"/>
                <a:sym typeface="Proxima Nova"/>
              </a:rPr>
              <a:t>Rasp 4 pinging Rasp 5:</a:t>
            </a:r>
            <a:endParaRPr sz="1700">
              <a:latin typeface="Proxima Nova"/>
              <a:ea typeface="Proxima Nova"/>
              <a:cs typeface="Proxima Nova"/>
              <a:sym typeface="Proxima Nova"/>
            </a:endParaRPr>
          </a:p>
          <a:p>
            <a:pPr marL="0" lvl="0" indent="0" algn="l" rtl="0">
              <a:spcBef>
                <a:spcPts val="0"/>
              </a:spcBef>
              <a:spcAft>
                <a:spcPts val="0"/>
              </a:spcAft>
              <a:buNone/>
            </a:pPr>
            <a:endParaRPr sz="1700">
              <a:latin typeface="Proxima Nova"/>
              <a:ea typeface="Proxima Nova"/>
              <a:cs typeface="Proxima Nova"/>
              <a:sym typeface="Proxima Nova"/>
            </a:endParaRPr>
          </a:p>
          <a:p>
            <a:pPr marL="457200" lvl="0" indent="-336550" algn="l" rtl="0">
              <a:spcBef>
                <a:spcPts val="0"/>
              </a:spcBef>
              <a:spcAft>
                <a:spcPts val="0"/>
              </a:spcAft>
              <a:buSzPts val="1700"/>
              <a:buFont typeface="Proxima Nova"/>
              <a:buAutoNum type="arabicPeriod"/>
            </a:pPr>
            <a:r>
              <a:rPr lang="it" sz="1700">
                <a:latin typeface="Proxima Nova"/>
                <a:ea typeface="Proxima Nova"/>
                <a:cs typeface="Proxima Nova"/>
                <a:sym typeface="Proxima Nova"/>
              </a:rPr>
              <a:t>All the switches are UP</a:t>
            </a:r>
            <a:br>
              <a:rPr lang="it" sz="1700">
                <a:latin typeface="Proxima Nova"/>
                <a:ea typeface="Proxima Nova"/>
                <a:cs typeface="Proxima Nova"/>
                <a:sym typeface="Proxima Nova"/>
              </a:rPr>
            </a:br>
            <a:endParaRPr sz="1700">
              <a:latin typeface="Proxima Nova"/>
              <a:ea typeface="Proxima Nova"/>
              <a:cs typeface="Proxima Nova"/>
              <a:sym typeface="Proxima Nova"/>
            </a:endParaRPr>
          </a:p>
        </p:txBody>
      </p:sp>
      <p:pic>
        <p:nvPicPr>
          <p:cNvPr id="380" name="Google Shape;380;p31"/>
          <p:cNvPicPr preferRelativeResize="0"/>
          <p:nvPr/>
        </p:nvPicPr>
        <p:blipFill rotWithShape="1">
          <a:blip r:embed="rId3">
            <a:alphaModFix/>
          </a:blip>
          <a:srcRect t="13831" b="17045"/>
          <a:stretch/>
        </p:blipFill>
        <p:spPr>
          <a:xfrm>
            <a:off x="5707475" y="2180000"/>
            <a:ext cx="751475" cy="519424"/>
          </a:xfrm>
          <a:prstGeom prst="rect">
            <a:avLst/>
          </a:prstGeom>
          <a:noFill/>
          <a:ln>
            <a:noFill/>
          </a:ln>
        </p:spPr>
      </p:pic>
      <p:pic>
        <p:nvPicPr>
          <p:cNvPr id="381" name="Google Shape;381;p31"/>
          <p:cNvPicPr preferRelativeResize="0"/>
          <p:nvPr/>
        </p:nvPicPr>
        <p:blipFill rotWithShape="1">
          <a:blip r:embed="rId3">
            <a:alphaModFix/>
          </a:blip>
          <a:srcRect t="13775" b="17106"/>
          <a:stretch/>
        </p:blipFill>
        <p:spPr>
          <a:xfrm>
            <a:off x="4572000" y="2768150"/>
            <a:ext cx="751475" cy="519424"/>
          </a:xfrm>
          <a:prstGeom prst="rect">
            <a:avLst/>
          </a:prstGeom>
          <a:noFill/>
          <a:ln>
            <a:noFill/>
          </a:ln>
        </p:spPr>
      </p:pic>
      <p:pic>
        <p:nvPicPr>
          <p:cNvPr id="382" name="Google Shape;382;p31"/>
          <p:cNvPicPr preferRelativeResize="0"/>
          <p:nvPr/>
        </p:nvPicPr>
        <p:blipFill rotWithShape="1">
          <a:blip r:embed="rId3">
            <a:alphaModFix/>
          </a:blip>
          <a:srcRect t="16700" b="14177"/>
          <a:stretch/>
        </p:blipFill>
        <p:spPr>
          <a:xfrm>
            <a:off x="6805150" y="2739950"/>
            <a:ext cx="751475" cy="519424"/>
          </a:xfrm>
          <a:prstGeom prst="rect">
            <a:avLst/>
          </a:prstGeom>
          <a:noFill/>
          <a:ln>
            <a:noFill/>
          </a:ln>
        </p:spPr>
      </p:pic>
      <p:pic>
        <p:nvPicPr>
          <p:cNvPr id="383" name="Google Shape;383;p31"/>
          <p:cNvPicPr preferRelativeResize="0"/>
          <p:nvPr/>
        </p:nvPicPr>
        <p:blipFill rotWithShape="1">
          <a:blip r:embed="rId3">
            <a:alphaModFix/>
          </a:blip>
          <a:srcRect t="15793" b="15088"/>
          <a:stretch/>
        </p:blipFill>
        <p:spPr>
          <a:xfrm>
            <a:off x="4572000" y="3643850"/>
            <a:ext cx="751475" cy="519424"/>
          </a:xfrm>
          <a:prstGeom prst="rect">
            <a:avLst/>
          </a:prstGeom>
          <a:noFill/>
          <a:ln>
            <a:noFill/>
          </a:ln>
        </p:spPr>
      </p:pic>
      <p:pic>
        <p:nvPicPr>
          <p:cNvPr id="384" name="Google Shape;384;p31"/>
          <p:cNvPicPr preferRelativeResize="0"/>
          <p:nvPr/>
        </p:nvPicPr>
        <p:blipFill rotWithShape="1">
          <a:blip r:embed="rId3">
            <a:alphaModFix/>
          </a:blip>
          <a:srcRect t="15981" b="14895"/>
          <a:stretch/>
        </p:blipFill>
        <p:spPr>
          <a:xfrm>
            <a:off x="5707475" y="4109750"/>
            <a:ext cx="751475" cy="519424"/>
          </a:xfrm>
          <a:prstGeom prst="rect">
            <a:avLst/>
          </a:prstGeom>
          <a:noFill/>
          <a:ln>
            <a:noFill/>
          </a:ln>
        </p:spPr>
      </p:pic>
      <p:pic>
        <p:nvPicPr>
          <p:cNvPr id="385" name="Google Shape;385;p31"/>
          <p:cNvPicPr preferRelativeResize="0"/>
          <p:nvPr/>
        </p:nvPicPr>
        <p:blipFill rotWithShape="1">
          <a:blip r:embed="rId3">
            <a:alphaModFix/>
          </a:blip>
          <a:srcRect t="15793" b="15088"/>
          <a:stretch/>
        </p:blipFill>
        <p:spPr>
          <a:xfrm>
            <a:off x="6842950" y="3643850"/>
            <a:ext cx="751475" cy="519424"/>
          </a:xfrm>
          <a:prstGeom prst="rect">
            <a:avLst/>
          </a:prstGeom>
          <a:noFill/>
          <a:ln>
            <a:noFill/>
          </a:ln>
        </p:spPr>
      </p:pic>
      <p:pic>
        <p:nvPicPr>
          <p:cNvPr id="386" name="Google Shape;386;p31"/>
          <p:cNvPicPr preferRelativeResize="0"/>
          <p:nvPr/>
        </p:nvPicPr>
        <p:blipFill>
          <a:blip r:embed="rId4">
            <a:alphaModFix/>
          </a:blip>
          <a:stretch>
            <a:fillRect/>
          </a:stretch>
        </p:blipFill>
        <p:spPr>
          <a:xfrm>
            <a:off x="4196150" y="1649850"/>
            <a:ext cx="751475" cy="751475"/>
          </a:xfrm>
          <a:prstGeom prst="rect">
            <a:avLst/>
          </a:prstGeom>
          <a:noFill/>
          <a:ln>
            <a:noFill/>
          </a:ln>
        </p:spPr>
      </p:pic>
      <p:pic>
        <p:nvPicPr>
          <p:cNvPr id="387" name="Google Shape;387;p31"/>
          <p:cNvPicPr preferRelativeResize="0"/>
          <p:nvPr/>
        </p:nvPicPr>
        <p:blipFill>
          <a:blip r:embed="rId4">
            <a:alphaModFix/>
          </a:blip>
          <a:stretch>
            <a:fillRect/>
          </a:stretch>
        </p:blipFill>
        <p:spPr>
          <a:xfrm>
            <a:off x="8038763" y="1573650"/>
            <a:ext cx="751475" cy="751475"/>
          </a:xfrm>
          <a:prstGeom prst="rect">
            <a:avLst/>
          </a:prstGeom>
          <a:noFill/>
          <a:ln>
            <a:noFill/>
          </a:ln>
        </p:spPr>
      </p:pic>
      <p:pic>
        <p:nvPicPr>
          <p:cNvPr id="388" name="Google Shape;388;p31"/>
          <p:cNvPicPr preferRelativeResize="0"/>
          <p:nvPr/>
        </p:nvPicPr>
        <p:blipFill>
          <a:blip r:embed="rId4">
            <a:alphaModFix/>
          </a:blip>
          <a:stretch>
            <a:fillRect/>
          </a:stretch>
        </p:blipFill>
        <p:spPr>
          <a:xfrm>
            <a:off x="8038750" y="3761050"/>
            <a:ext cx="751475" cy="751475"/>
          </a:xfrm>
          <a:prstGeom prst="rect">
            <a:avLst/>
          </a:prstGeom>
          <a:noFill/>
          <a:ln>
            <a:noFill/>
          </a:ln>
        </p:spPr>
      </p:pic>
      <p:sp>
        <p:nvSpPr>
          <p:cNvPr id="389" name="Google Shape;389;p31"/>
          <p:cNvSpPr/>
          <p:nvPr/>
        </p:nvSpPr>
        <p:spPr>
          <a:xfrm>
            <a:off x="5912662" y="2506913"/>
            <a:ext cx="341100" cy="15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200"/>
              <a:t>1</a:t>
            </a:r>
            <a:endParaRPr sz="1200"/>
          </a:p>
        </p:txBody>
      </p:sp>
      <p:sp>
        <p:nvSpPr>
          <p:cNvPr id="390" name="Google Shape;390;p31"/>
          <p:cNvSpPr/>
          <p:nvPr/>
        </p:nvSpPr>
        <p:spPr>
          <a:xfrm>
            <a:off x="7010350" y="3059263"/>
            <a:ext cx="341100" cy="15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200"/>
              <a:t>2</a:t>
            </a:r>
            <a:endParaRPr sz="1200"/>
          </a:p>
        </p:txBody>
      </p:sp>
      <p:sp>
        <p:nvSpPr>
          <p:cNvPr id="391" name="Google Shape;391;p31"/>
          <p:cNvSpPr/>
          <p:nvPr/>
        </p:nvSpPr>
        <p:spPr>
          <a:xfrm>
            <a:off x="7048137" y="3957638"/>
            <a:ext cx="341100" cy="15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200"/>
              <a:t>5</a:t>
            </a:r>
            <a:endParaRPr sz="1200"/>
          </a:p>
        </p:txBody>
      </p:sp>
      <p:sp>
        <p:nvSpPr>
          <p:cNvPr id="392" name="Google Shape;392;p31"/>
          <p:cNvSpPr/>
          <p:nvPr/>
        </p:nvSpPr>
        <p:spPr>
          <a:xfrm>
            <a:off x="5912675" y="4429013"/>
            <a:ext cx="341100" cy="15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200"/>
              <a:t>6</a:t>
            </a:r>
            <a:endParaRPr sz="1200"/>
          </a:p>
        </p:txBody>
      </p:sp>
      <p:sp>
        <p:nvSpPr>
          <p:cNvPr id="393" name="Google Shape;393;p31"/>
          <p:cNvSpPr/>
          <p:nvPr/>
        </p:nvSpPr>
        <p:spPr>
          <a:xfrm>
            <a:off x="4777212" y="3957638"/>
            <a:ext cx="341100" cy="15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200"/>
              <a:t>3</a:t>
            </a:r>
            <a:endParaRPr sz="1200"/>
          </a:p>
        </p:txBody>
      </p:sp>
      <p:sp>
        <p:nvSpPr>
          <p:cNvPr id="394" name="Google Shape;394;p31"/>
          <p:cNvSpPr/>
          <p:nvPr/>
        </p:nvSpPr>
        <p:spPr>
          <a:xfrm>
            <a:off x="4777200" y="3103463"/>
            <a:ext cx="341100" cy="15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200"/>
              <a:t>4</a:t>
            </a:r>
            <a:endParaRPr sz="1200"/>
          </a:p>
        </p:txBody>
      </p:sp>
      <p:sp>
        <p:nvSpPr>
          <p:cNvPr id="395" name="Google Shape;395;p31"/>
          <p:cNvSpPr/>
          <p:nvPr/>
        </p:nvSpPr>
        <p:spPr>
          <a:xfrm>
            <a:off x="4237675" y="2287450"/>
            <a:ext cx="668400" cy="152100"/>
          </a:xfrm>
          <a:prstGeom prst="rect">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Rasp 6</a:t>
            </a:r>
            <a:endParaRPr sz="1000"/>
          </a:p>
        </p:txBody>
      </p:sp>
      <p:sp>
        <p:nvSpPr>
          <p:cNvPr id="396" name="Google Shape;396;p31"/>
          <p:cNvSpPr/>
          <p:nvPr/>
        </p:nvSpPr>
        <p:spPr>
          <a:xfrm>
            <a:off x="8080275" y="2211263"/>
            <a:ext cx="668400" cy="152100"/>
          </a:xfrm>
          <a:prstGeom prst="rect">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Rasp 4</a:t>
            </a:r>
            <a:endParaRPr sz="1000"/>
          </a:p>
        </p:txBody>
      </p:sp>
      <p:sp>
        <p:nvSpPr>
          <p:cNvPr id="397" name="Google Shape;397;p31"/>
          <p:cNvSpPr/>
          <p:nvPr/>
        </p:nvSpPr>
        <p:spPr>
          <a:xfrm>
            <a:off x="8080300" y="4414825"/>
            <a:ext cx="668400" cy="152100"/>
          </a:xfrm>
          <a:prstGeom prst="rect">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Rasp 5</a:t>
            </a:r>
            <a:endParaRPr sz="1000"/>
          </a:p>
        </p:txBody>
      </p:sp>
      <p:cxnSp>
        <p:nvCxnSpPr>
          <p:cNvPr id="398" name="Google Shape;398;p31"/>
          <p:cNvCxnSpPr>
            <a:stCxn id="381" idx="1"/>
            <a:endCxn id="383" idx="1"/>
          </p:cNvCxnSpPr>
          <p:nvPr/>
        </p:nvCxnSpPr>
        <p:spPr>
          <a:xfrm>
            <a:off x="4572000" y="3027862"/>
            <a:ext cx="600" cy="875700"/>
          </a:xfrm>
          <a:prstGeom prst="curvedConnector3">
            <a:avLst>
              <a:gd name="adj1" fmla="val -39687500"/>
            </a:avLst>
          </a:prstGeom>
          <a:noFill/>
          <a:ln w="19050" cap="flat" cmpd="sng">
            <a:solidFill>
              <a:srgbClr val="666666"/>
            </a:solidFill>
            <a:prstDash val="solid"/>
            <a:round/>
            <a:headEnd type="none" w="med" len="med"/>
            <a:tailEnd type="none" w="med" len="med"/>
          </a:ln>
        </p:spPr>
      </p:cxnSp>
      <p:cxnSp>
        <p:nvCxnSpPr>
          <p:cNvPr id="399" name="Google Shape;399;p31"/>
          <p:cNvCxnSpPr>
            <a:stCxn id="382" idx="3"/>
            <a:endCxn id="385" idx="3"/>
          </p:cNvCxnSpPr>
          <p:nvPr/>
        </p:nvCxnSpPr>
        <p:spPr>
          <a:xfrm>
            <a:off x="7556625" y="2999662"/>
            <a:ext cx="37800" cy="903900"/>
          </a:xfrm>
          <a:prstGeom prst="curvedConnector3">
            <a:avLst>
              <a:gd name="adj1" fmla="val 729960"/>
            </a:avLst>
          </a:prstGeom>
          <a:noFill/>
          <a:ln w="19050" cap="flat" cmpd="sng">
            <a:solidFill>
              <a:srgbClr val="666666"/>
            </a:solidFill>
            <a:prstDash val="solid"/>
            <a:round/>
            <a:headEnd type="none" w="med" len="med"/>
            <a:tailEnd type="none" w="med" len="med"/>
          </a:ln>
        </p:spPr>
      </p:cxnSp>
      <p:cxnSp>
        <p:nvCxnSpPr>
          <p:cNvPr id="400" name="Google Shape;400;p31"/>
          <p:cNvCxnSpPr>
            <a:stCxn id="381" idx="0"/>
            <a:endCxn id="380" idx="1"/>
          </p:cNvCxnSpPr>
          <p:nvPr/>
        </p:nvCxnSpPr>
        <p:spPr>
          <a:xfrm rot="-5400000">
            <a:off x="5163288" y="2224100"/>
            <a:ext cx="328500" cy="759600"/>
          </a:xfrm>
          <a:prstGeom prst="curvedConnector2">
            <a:avLst/>
          </a:prstGeom>
          <a:noFill/>
          <a:ln w="19050" cap="flat" cmpd="sng">
            <a:solidFill>
              <a:srgbClr val="666666"/>
            </a:solidFill>
            <a:prstDash val="solid"/>
            <a:round/>
            <a:headEnd type="none" w="med" len="med"/>
            <a:tailEnd type="none" w="med" len="med"/>
          </a:ln>
        </p:spPr>
      </p:cxnSp>
      <p:cxnSp>
        <p:nvCxnSpPr>
          <p:cNvPr id="401" name="Google Shape;401;p31"/>
          <p:cNvCxnSpPr>
            <a:stCxn id="393" idx="2"/>
            <a:endCxn id="384" idx="1"/>
          </p:cNvCxnSpPr>
          <p:nvPr/>
        </p:nvCxnSpPr>
        <p:spPr>
          <a:xfrm rot="-5400000" flipH="1">
            <a:off x="5197662" y="3859838"/>
            <a:ext cx="259800" cy="759600"/>
          </a:xfrm>
          <a:prstGeom prst="curvedConnector2">
            <a:avLst/>
          </a:prstGeom>
          <a:noFill/>
          <a:ln w="19050" cap="flat" cmpd="sng">
            <a:solidFill>
              <a:srgbClr val="666666"/>
            </a:solidFill>
            <a:prstDash val="solid"/>
            <a:round/>
            <a:headEnd type="none" w="med" len="med"/>
            <a:tailEnd type="none" w="med" len="med"/>
          </a:ln>
        </p:spPr>
      </p:cxnSp>
      <p:cxnSp>
        <p:nvCxnSpPr>
          <p:cNvPr id="402" name="Google Shape;402;p31"/>
          <p:cNvCxnSpPr>
            <a:stCxn id="384" idx="3"/>
            <a:endCxn id="391" idx="2"/>
          </p:cNvCxnSpPr>
          <p:nvPr/>
        </p:nvCxnSpPr>
        <p:spPr>
          <a:xfrm rot="10800000" flipH="1">
            <a:off x="6458950" y="4109662"/>
            <a:ext cx="759600" cy="259800"/>
          </a:xfrm>
          <a:prstGeom prst="curvedConnector2">
            <a:avLst/>
          </a:prstGeom>
          <a:noFill/>
          <a:ln w="19050" cap="flat" cmpd="sng">
            <a:solidFill>
              <a:srgbClr val="666666"/>
            </a:solidFill>
            <a:prstDash val="solid"/>
            <a:round/>
            <a:headEnd type="none" w="med" len="med"/>
            <a:tailEnd type="none" w="med" len="med"/>
          </a:ln>
        </p:spPr>
      </p:cxnSp>
      <p:cxnSp>
        <p:nvCxnSpPr>
          <p:cNvPr id="403" name="Google Shape;403;p31"/>
          <p:cNvCxnSpPr>
            <a:stCxn id="380" idx="3"/>
            <a:endCxn id="382" idx="0"/>
          </p:cNvCxnSpPr>
          <p:nvPr/>
        </p:nvCxnSpPr>
        <p:spPr>
          <a:xfrm>
            <a:off x="6458950" y="2439712"/>
            <a:ext cx="721800" cy="300300"/>
          </a:xfrm>
          <a:prstGeom prst="curvedConnector2">
            <a:avLst/>
          </a:prstGeom>
          <a:noFill/>
          <a:ln w="19050" cap="flat" cmpd="sng">
            <a:solidFill>
              <a:srgbClr val="666666"/>
            </a:solidFill>
            <a:prstDash val="solid"/>
            <a:round/>
            <a:headEnd type="none" w="med" len="med"/>
            <a:tailEnd type="none" w="med" len="med"/>
          </a:ln>
        </p:spPr>
      </p:cxnSp>
      <p:cxnSp>
        <p:nvCxnSpPr>
          <p:cNvPr id="404" name="Google Shape;404;p31"/>
          <p:cNvCxnSpPr>
            <a:stCxn id="395" idx="3"/>
            <a:endCxn id="380" idx="0"/>
          </p:cNvCxnSpPr>
          <p:nvPr/>
        </p:nvCxnSpPr>
        <p:spPr>
          <a:xfrm rot="10800000" flipH="1">
            <a:off x="4906075" y="2179900"/>
            <a:ext cx="1177200" cy="183600"/>
          </a:xfrm>
          <a:prstGeom prst="curvedConnector4">
            <a:avLst>
              <a:gd name="adj1" fmla="val 34038"/>
              <a:gd name="adj2" fmla="val 229643"/>
            </a:avLst>
          </a:prstGeom>
          <a:noFill/>
          <a:ln w="19050" cap="flat" cmpd="sng">
            <a:solidFill>
              <a:schemeClr val="dk1"/>
            </a:solidFill>
            <a:prstDash val="solid"/>
            <a:round/>
            <a:headEnd type="none" w="med" len="med"/>
            <a:tailEnd type="none" w="med" len="med"/>
          </a:ln>
        </p:spPr>
      </p:cxnSp>
      <p:cxnSp>
        <p:nvCxnSpPr>
          <p:cNvPr id="405" name="Google Shape;405;p31"/>
          <p:cNvCxnSpPr/>
          <p:nvPr/>
        </p:nvCxnSpPr>
        <p:spPr>
          <a:xfrm rot="-5400000">
            <a:off x="7490525" y="2269175"/>
            <a:ext cx="545100" cy="551400"/>
          </a:xfrm>
          <a:prstGeom prst="curvedConnector2">
            <a:avLst/>
          </a:prstGeom>
          <a:noFill/>
          <a:ln w="19050" cap="flat" cmpd="sng">
            <a:solidFill>
              <a:srgbClr val="000000"/>
            </a:solidFill>
            <a:prstDash val="solid"/>
            <a:round/>
            <a:headEnd type="none" w="med" len="med"/>
            <a:tailEnd type="none" w="med" len="med"/>
          </a:ln>
        </p:spPr>
      </p:cxnSp>
      <p:cxnSp>
        <p:nvCxnSpPr>
          <p:cNvPr id="406" name="Google Shape;406;p31"/>
          <p:cNvCxnSpPr>
            <a:stCxn id="384" idx="2"/>
            <a:endCxn id="397" idx="1"/>
          </p:cNvCxnSpPr>
          <p:nvPr/>
        </p:nvCxnSpPr>
        <p:spPr>
          <a:xfrm rot="-5400000">
            <a:off x="7012613" y="3561474"/>
            <a:ext cx="138300" cy="1997100"/>
          </a:xfrm>
          <a:prstGeom prst="curvedConnector4">
            <a:avLst>
              <a:gd name="adj1" fmla="val -172180"/>
              <a:gd name="adj2" fmla="val 59407"/>
            </a:avLst>
          </a:prstGeom>
          <a:noFill/>
          <a:ln w="19050" cap="flat" cmpd="sng">
            <a:solidFill>
              <a:schemeClr val="dk1"/>
            </a:solidFill>
            <a:prstDash val="solid"/>
            <a:round/>
            <a:headEnd type="none" w="med" len="med"/>
            <a:tailEnd type="none" w="med" len="med"/>
          </a:ln>
        </p:spPr>
      </p:cxnSp>
      <p:sp>
        <p:nvSpPr>
          <p:cNvPr id="407" name="Google Shape;407;p31"/>
          <p:cNvSpPr txBox="1"/>
          <p:nvPr/>
        </p:nvSpPr>
        <p:spPr>
          <a:xfrm>
            <a:off x="330325" y="2740013"/>
            <a:ext cx="2837400" cy="5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700">
                <a:latin typeface="Proxima Nova"/>
                <a:ea typeface="Proxima Nova"/>
                <a:cs typeface="Proxima Nova"/>
                <a:sym typeface="Proxima Nova"/>
              </a:rPr>
              <a:t>2.   Switch 5 is DOWN</a:t>
            </a:r>
            <a:endParaRPr sz="1700">
              <a:latin typeface="Proxima Nova"/>
              <a:ea typeface="Proxima Nova"/>
              <a:cs typeface="Proxima Nova"/>
              <a:sym typeface="Proxima Nova"/>
            </a:endParaRPr>
          </a:p>
        </p:txBody>
      </p:sp>
      <p:sp>
        <p:nvSpPr>
          <p:cNvPr id="408" name="Google Shape;408;p31"/>
          <p:cNvSpPr/>
          <p:nvPr/>
        </p:nvSpPr>
        <p:spPr>
          <a:xfrm>
            <a:off x="6618238" y="3302275"/>
            <a:ext cx="1261200" cy="1145700"/>
          </a:xfrm>
          <a:prstGeom prst="mathMultiply">
            <a:avLst>
              <a:gd name="adj1" fmla="val 11149"/>
            </a:avLst>
          </a:prstGeom>
          <a:solidFill>
            <a:srgbClr val="CC0000"/>
          </a:solidFill>
          <a:ln w="9525" cap="flat" cmpd="sng">
            <a:solidFill>
              <a:srgbClr val="A61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rot="10800000" flipH="1">
            <a:off x="824450" y="3126550"/>
            <a:ext cx="556800" cy="645300"/>
          </a:xfrm>
          <a:prstGeom prst="bentArrow">
            <a:avLst>
              <a:gd name="adj1" fmla="val 15043"/>
              <a:gd name="adj2" fmla="val 25000"/>
              <a:gd name="adj3" fmla="val 25000"/>
              <a:gd name="adj4" fmla="val 45133"/>
            </a:avLst>
          </a:prstGeom>
          <a:solidFill>
            <a:srgbClr val="CC0000"/>
          </a:solidFill>
          <a:ln w="952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txBox="1"/>
          <p:nvPr/>
        </p:nvSpPr>
        <p:spPr>
          <a:xfrm>
            <a:off x="1472075" y="3364275"/>
            <a:ext cx="2655600" cy="875700"/>
          </a:xfrm>
          <a:prstGeom prst="rect">
            <a:avLst/>
          </a:prstGeom>
          <a:noFill/>
          <a:ln w="9525" cap="flat" cmpd="sng">
            <a:solidFill>
              <a:srgbClr val="CC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it">
                <a:latin typeface="Proxima Nova"/>
                <a:ea typeface="Proxima Nova"/>
                <a:cs typeface="Proxima Nova"/>
                <a:sym typeface="Proxima Nova"/>
              </a:rPr>
              <a:t>We also test the </a:t>
            </a:r>
            <a:r>
              <a:rPr lang="it" i="1">
                <a:latin typeface="Proxima Nova"/>
                <a:ea typeface="Proxima Nova"/>
                <a:cs typeface="Proxima Nova"/>
                <a:sym typeface="Proxima Nova"/>
              </a:rPr>
              <a:t>Keep Alive Time Out impact </a:t>
            </a:r>
            <a:r>
              <a:rPr lang="it">
                <a:latin typeface="Proxima Nova"/>
                <a:ea typeface="Proxima Nova"/>
                <a:cs typeface="Proxima Nova"/>
                <a:sym typeface="Proxima Nova"/>
              </a:rPr>
              <a:t>on the delay of the failure detection</a:t>
            </a:r>
            <a:endParaRPr>
              <a:latin typeface="Proxima Nova"/>
              <a:ea typeface="Proxima Nova"/>
              <a:cs typeface="Proxima Nova"/>
              <a:sym typeface="Proxima Nova"/>
            </a:endParaRPr>
          </a:p>
        </p:txBody>
      </p:sp>
      <p:sp>
        <p:nvSpPr>
          <p:cNvPr id="411" name="Google Shape;411;p31"/>
          <p:cNvSpPr/>
          <p:nvPr/>
        </p:nvSpPr>
        <p:spPr>
          <a:xfrm>
            <a:off x="7932350" y="1649850"/>
            <a:ext cx="943800" cy="857100"/>
          </a:xfrm>
          <a:prstGeom prst="ellipse">
            <a:avLst/>
          </a:prstGeom>
          <a:noFill/>
          <a:ln w="19050"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1"/>
          <p:cNvSpPr/>
          <p:nvPr/>
        </p:nvSpPr>
        <p:spPr>
          <a:xfrm>
            <a:off x="7932350" y="3843100"/>
            <a:ext cx="943800" cy="857100"/>
          </a:xfrm>
          <a:prstGeom prst="ellipse">
            <a:avLst/>
          </a:prstGeom>
          <a:noFill/>
          <a:ln w="19050"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p:nvPr/>
        </p:nvSpPr>
        <p:spPr>
          <a:xfrm>
            <a:off x="0" y="0"/>
            <a:ext cx="9144000" cy="1627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txBox="1">
            <a:spLocks noGrp="1"/>
          </p:cNvSpPr>
          <p:nvPr>
            <p:ph type="title"/>
          </p:nvPr>
        </p:nvSpPr>
        <p:spPr>
          <a:xfrm>
            <a:off x="311700" y="527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solidFill>
                  <a:schemeClr val="lt1"/>
                </a:solidFill>
              </a:rPr>
              <a:t>The Agenda</a:t>
            </a:r>
            <a:endParaRPr>
              <a:solidFill>
                <a:schemeClr val="lt1"/>
              </a:solidFill>
            </a:endParaRPr>
          </a:p>
        </p:txBody>
      </p:sp>
      <p:sp>
        <p:nvSpPr>
          <p:cNvPr id="69" name="Google Shape;69;p14"/>
          <p:cNvSpPr txBox="1"/>
          <p:nvPr/>
        </p:nvSpPr>
        <p:spPr>
          <a:xfrm>
            <a:off x="178669" y="2020201"/>
            <a:ext cx="8383200" cy="29916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Font typeface="Proxima Nova"/>
              <a:buChar char="❏"/>
            </a:pPr>
            <a:r>
              <a:rPr lang="it" sz="1700" b="1" dirty="0">
                <a:latin typeface="Proxima Nova"/>
                <a:ea typeface="Proxima Nova"/>
                <a:cs typeface="Proxima Nova"/>
                <a:sym typeface="Proxima Nova"/>
              </a:rPr>
              <a:t>Introduction</a:t>
            </a:r>
            <a:br>
              <a:rPr lang="it" sz="1600" dirty="0">
                <a:latin typeface="Proxima Nova"/>
                <a:ea typeface="Proxima Nova"/>
                <a:cs typeface="Proxima Nova"/>
                <a:sym typeface="Proxima Nova"/>
              </a:rPr>
            </a:br>
            <a:r>
              <a:rPr lang="it" sz="1600" dirty="0">
                <a:latin typeface="Proxima Nova"/>
                <a:ea typeface="Proxima Nova"/>
                <a:cs typeface="Proxima Nova"/>
                <a:sym typeface="Proxima Nova"/>
              </a:rPr>
              <a:t>	- Project objectives</a:t>
            </a:r>
            <a:endParaRPr sz="1600" dirty="0">
              <a:latin typeface="Proxima Nova"/>
              <a:ea typeface="Proxima Nova"/>
              <a:cs typeface="Proxima Nova"/>
              <a:sym typeface="Proxima Nova"/>
            </a:endParaRPr>
          </a:p>
          <a:p>
            <a:pPr marL="457200" lvl="0" indent="-330200" algn="l" rtl="0">
              <a:spcBef>
                <a:spcPts val="0"/>
              </a:spcBef>
              <a:spcAft>
                <a:spcPts val="0"/>
              </a:spcAft>
              <a:buSzPts val="1600"/>
              <a:buFont typeface="Proxima Nova"/>
              <a:buChar char="❏"/>
            </a:pPr>
            <a:r>
              <a:rPr lang="it" sz="1700" b="1" dirty="0">
                <a:latin typeface="Proxima Nova"/>
                <a:ea typeface="Proxima Nova"/>
                <a:cs typeface="Proxima Nova"/>
                <a:sym typeface="Proxima Nova"/>
              </a:rPr>
              <a:t>Implementation</a:t>
            </a:r>
            <a:br>
              <a:rPr lang="it" sz="1600" dirty="0">
                <a:latin typeface="Proxima Nova"/>
                <a:ea typeface="Proxima Nova"/>
                <a:cs typeface="Proxima Nova"/>
                <a:sym typeface="Proxima Nova"/>
              </a:rPr>
            </a:br>
            <a:r>
              <a:rPr lang="it" sz="1600" dirty="0">
                <a:latin typeface="Proxima Nova"/>
                <a:ea typeface="Proxima Nova"/>
                <a:cs typeface="Proxima Nova"/>
                <a:sym typeface="Proxima Nova"/>
              </a:rPr>
              <a:t>	- First version of the code on Mininet to build the logic</a:t>
            </a:r>
            <a:br>
              <a:rPr lang="it" sz="1600" dirty="0">
                <a:latin typeface="Proxima Nova"/>
                <a:ea typeface="Proxima Nova"/>
                <a:cs typeface="Proxima Nova"/>
                <a:sym typeface="Proxima Nova"/>
              </a:rPr>
            </a:br>
            <a:r>
              <a:rPr lang="it" sz="1600" dirty="0">
                <a:latin typeface="Proxima Nova"/>
                <a:ea typeface="Proxima Nova"/>
                <a:cs typeface="Proxima Nova"/>
                <a:sym typeface="Proxima Nova"/>
              </a:rPr>
              <a:t>	- Final version of the code modified after going to the Lab BONSAI </a:t>
            </a:r>
            <a:endParaRPr sz="1600" dirty="0">
              <a:latin typeface="Proxima Nova"/>
              <a:ea typeface="Proxima Nova"/>
              <a:cs typeface="Proxima Nova"/>
              <a:sym typeface="Proxima Nova"/>
            </a:endParaRPr>
          </a:p>
          <a:p>
            <a:pPr marL="457200" lvl="0" indent="-330200" algn="l" rtl="0">
              <a:spcBef>
                <a:spcPts val="0"/>
              </a:spcBef>
              <a:spcAft>
                <a:spcPts val="0"/>
              </a:spcAft>
              <a:buSzPts val="1600"/>
              <a:buFont typeface="Proxima Nova"/>
              <a:buChar char="❏"/>
            </a:pPr>
            <a:r>
              <a:rPr lang="it" sz="1700" b="1" dirty="0">
                <a:latin typeface="Proxima Nova"/>
                <a:ea typeface="Proxima Nova"/>
                <a:cs typeface="Proxima Nova"/>
                <a:sym typeface="Proxima Nova"/>
              </a:rPr>
              <a:t>Testing Phase</a:t>
            </a:r>
            <a:br>
              <a:rPr lang="it" sz="1600" dirty="0">
                <a:latin typeface="Proxima Nova"/>
                <a:ea typeface="Proxima Nova"/>
                <a:cs typeface="Proxima Nova"/>
                <a:sym typeface="Proxima Nova"/>
              </a:rPr>
            </a:br>
            <a:r>
              <a:rPr lang="it" sz="1600" dirty="0">
                <a:latin typeface="Proxima Nova"/>
                <a:ea typeface="Proxima Nova"/>
                <a:cs typeface="Proxima Nova"/>
                <a:sym typeface="Proxima Nova"/>
              </a:rPr>
              <a:t>	- On the LAB BONSAI SDN Testbed</a:t>
            </a:r>
            <a:endParaRPr sz="1600" dirty="0">
              <a:latin typeface="Proxima Nova"/>
              <a:ea typeface="Proxima Nova"/>
              <a:cs typeface="Proxima Nova"/>
              <a:sym typeface="Proxima Nova"/>
            </a:endParaRPr>
          </a:p>
          <a:p>
            <a:pPr marL="457200" lvl="0" indent="-330200" algn="l" rtl="0">
              <a:spcBef>
                <a:spcPts val="0"/>
              </a:spcBef>
              <a:spcAft>
                <a:spcPts val="0"/>
              </a:spcAft>
              <a:buSzPts val="1600"/>
              <a:buFont typeface="Proxima Nova"/>
              <a:buChar char="❏"/>
            </a:pPr>
            <a:r>
              <a:rPr lang="it" sz="1700" b="1" dirty="0">
                <a:latin typeface="Proxima Nova"/>
                <a:ea typeface="Proxima Nova"/>
                <a:cs typeface="Proxima Nova"/>
                <a:sym typeface="Proxima Nova"/>
              </a:rPr>
              <a:t>Results</a:t>
            </a:r>
            <a:br>
              <a:rPr lang="it" sz="1600" dirty="0">
                <a:latin typeface="Proxima Nova"/>
                <a:ea typeface="Proxima Nova"/>
                <a:cs typeface="Proxima Nova"/>
                <a:sym typeface="Proxima Nova"/>
              </a:rPr>
            </a:br>
            <a:r>
              <a:rPr lang="it" sz="1600" dirty="0">
                <a:latin typeface="Proxima Nova"/>
                <a:ea typeface="Proxima Nova"/>
                <a:cs typeface="Proxima Nova"/>
                <a:sym typeface="Proxima Nova"/>
              </a:rPr>
              <a:t>	- With no failures</a:t>
            </a:r>
            <a:br>
              <a:rPr lang="it" sz="1600" dirty="0">
                <a:latin typeface="Proxima Nova"/>
                <a:ea typeface="Proxima Nova"/>
                <a:cs typeface="Proxima Nova"/>
                <a:sym typeface="Proxima Nova"/>
              </a:rPr>
            </a:br>
            <a:r>
              <a:rPr lang="it" sz="1600" dirty="0">
                <a:latin typeface="Proxima Nova"/>
                <a:ea typeface="Proxima Nova"/>
                <a:cs typeface="Proxima Nova"/>
                <a:sym typeface="Proxima Nova"/>
              </a:rPr>
              <a:t>	- With one switch failure</a:t>
            </a:r>
          </a:p>
          <a:p>
            <a:pPr marL="457200" lvl="0" indent="-330200" algn="l" rtl="0">
              <a:spcBef>
                <a:spcPts val="0"/>
              </a:spcBef>
              <a:spcAft>
                <a:spcPts val="0"/>
              </a:spcAft>
              <a:buSzPts val="1600"/>
              <a:buFont typeface="Proxima Nova"/>
              <a:buChar char="❏"/>
            </a:pPr>
            <a:endParaRPr sz="1600" dirty="0">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2"/>
          <p:cNvSpPr/>
          <p:nvPr/>
        </p:nvSpPr>
        <p:spPr>
          <a:xfrm>
            <a:off x="0" y="0"/>
            <a:ext cx="9144000" cy="1627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txBox="1">
            <a:spLocks noGrp="1"/>
          </p:cNvSpPr>
          <p:nvPr>
            <p:ph type="title"/>
          </p:nvPr>
        </p:nvSpPr>
        <p:spPr>
          <a:xfrm>
            <a:off x="215350" y="527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solidFill>
                  <a:schemeClr val="lt1"/>
                </a:solidFill>
              </a:rPr>
              <a:t>Results from the Lab BONSAI SDN Testbed </a:t>
            </a:r>
            <a:endParaRPr>
              <a:solidFill>
                <a:schemeClr val="lt1"/>
              </a:solidFill>
            </a:endParaRPr>
          </a:p>
          <a:p>
            <a:pPr marL="0" lvl="0" indent="0" algn="l" rtl="0">
              <a:spcBef>
                <a:spcPts val="0"/>
              </a:spcBef>
              <a:spcAft>
                <a:spcPts val="0"/>
              </a:spcAft>
              <a:buNone/>
            </a:pPr>
            <a:endParaRPr>
              <a:solidFill>
                <a:schemeClr val="lt1"/>
              </a:solidFill>
            </a:endParaRPr>
          </a:p>
        </p:txBody>
      </p:sp>
      <p:graphicFrame>
        <p:nvGraphicFramePr>
          <p:cNvPr id="419" name="Google Shape;419;p32"/>
          <p:cNvGraphicFramePr/>
          <p:nvPr>
            <p:extLst>
              <p:ext uri="{D42A27DB-BD31-4B8C-83A1-F6EECF244321}">
                <p14:modId xmlns:p14="http://schemas.microsoft.com/office/powerpoint/2010/main" val="1188015611"/>
              </p:ext>
            </p:extLst>
          </p:nvPr>
        </p:nvGraphicFramePr>
        <p:xfrm>
          <a:off x="4674264" y="1672645"/>
          <a:ext cx="4294243" cy="3350166"/>
        </p:xfrm>
        <a:graphic>
          <a:graphicData uri="http://schemas.openxmlformats.org/drawingml/2006/table">
            <a:tbl>
              <a:tblPr>
                <a:noFill/>
                <a:tableStyleId>{CC81376B-B2EB-4617-8F7F-8A80A3594C4C}</a:tableStyleId>
              </a:tblPr>
              <a:tblGrid>
                <a:gridCol w="1283088">
                  <a:extLst>
                    <a:ext uri="{9D8B030D-6E8A-4147-A177-3AD203B41FA5}">
                      <a16:colId xmlns:a16="http://schemas.microsoft.com/office/drawing/2014/main" val="20000"/>
                    </a:ext>
                  </a:extLst>
                </a:gridCol>
                <a:gridCol w="1489710">
                  <a:extLst>
                    <a:ext uri="{9D8B030D-6E8A-4147-A177-3AD203B41FA5}">
                      <a16:colId xmlns:a16="http://schemas.microsoft.com/office/drawing/2014/main" val="20001"/>
                    </a:ext>
                  </a:extLst>
                </a:gridCol>
                <a:gridCol w="1521445">
                  <a:extLst>
                    <a:ext uri="{9D8B030D-6E8A-4147-A177-3AD203B41FA5}">
                      <a16:colId xmlns:a16="http://schemas.microsoft.com/office/drawing/2014/main" val="20002"/>
                    </a:ext>
                  </a:extLst>
                </a:gridCol>
              </a:tblGrid>
              <a:tr h="476076">
                <a:tc>
                  <a:txBody>
                    <a:bodyPr/>
                    <a:lstStyle/>
                    <a:p>
                      <a:pPr marL="0" lvl="0" indent="0" algn="ctr" rtl="0">
                        <a:spcBef>
                          <a:spcPts val="0"/>
                        </a:spcBef>
                        <a:spcAft>
                          <a:spcPts val="0"/>
                        </a:spcAft>
                        <a:buNone/>
                      </a:pPr>
                      <a:r>
                        <a:rPr lang="it" sz="1000" dirty="0">
                          <a:solidFill>
                            <a:srgbClr val="4A86E8"/>
                          </a:solidFill>
                        </a:rPr>
                        <a:t>Ping</a:t>
                      </a:r>
                      <a:endParaRPr sz="1000" dirty="0">
                        <a:solidFill>
                          <a:srgbClr val="4A86E8"/>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it" sz="1000"/>
                        <a:t>From Rasp 4 to Rasp 5</a:t>
                      </a:r>
                      <a:endParaRPr sz="10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it" sz="1000"/>
                        <a:t>From Rasp 4 to Rasp 5</a:t>
                      </a:r>
                      <a:endParaRPr sz="1000"/>
                    </a:p>
                  </a:txBody>
                  <a:tcPr marL="91425" marR="91425" marT="91425" marB="91425"/>
                </a:tc>
                <a:extLst>
                  <a:ext uri="{0D108BD9-81ED-4DB2-BD59-A6C34878D82A}">
                    <a16:rowId xmlns:a16="http://schemas.microsoft.com/office/drawing/2014/main" val="10000"/>
                  </a:ext>
                </a:extLst>
              </a:tr>
              <a:tr h="330070">
                <a:tc>
                  <a:txBody>
                    <a:bodyPr/>
                    <a:lstStyle/>
                    <a:p>
                      <a:pPr marL="0" lvl="0" indent="0" algn="ctr" rtl="0">
                        <a:spcBef>
                          <a:spcPts val="0"/>
                        </a:spcBef>
                        <a:spcAft>
                          <a:spcPts val="0"/>
                        </a:spcAft>
                        <a:buNone/>
                      </a:pPr>
                      <a:r>
                        <a:rPr lang="it" sz="1000">
                          <a:solidFill>
                            <a:srgbClr val="4A86E8"/>
                          </a:solidFill>
                        </a:rPr>
                        <a:t>Switches Status</a:t>
                      </a:r>
                      <a:endParaRPr sz="1000">
                        <a:solidFill>
                          <a:srgbClr val="4A86E8"/>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it" sz="1000" u="sng"/>
                        <a:t>all “UP”</a:t>
                      </a:r>
                      <a:endParaRPr sz="1000" u="sng"/>
                    </a:p>
                  </a:txBody>
                  <a:tcPr marL="91425" marR="91425" marT="91425" marB="91425"/>
                </a:tc>
                <a:tc>
                  <a:txBody>
                    <a:bodyPr/>
                    <a:lstStyle/>
                    <a:p>
                      <a:pPr marL="0" lvl="0" indent="0" algn="ctr" rtl="0">
                        <a:spcBef>
                          <a:spcPts val="0"/>
                        </a:spcBef>
                        <a:spcAft>
                          <a:spcPts val="0"/>
                        </a:spcAft>
                        <a:buNone/>
                      </a:pPr>
                      <a:r>
                        <a:rPr lang="it" sz="1000" u="sng"/>
                        <a:t>switch 5 “DOWN”</a:t>
                      </a:r>
                      <a:endParaRPr sz="1000" u="sng"/>
                    </a:p>
                  </a:txBody>
                  <a:tcPr marL="91425" marR="91425" marT="91425" marB="91425"/>
                </a:tc>
                <a:extLst>
                  <a:ext uri="{0D108BD9-81ED-4DB2-BD59-A6C34878D82A}">
                    <a16:rowId xmlns:a16="http://schemas.microsoft.com/office/drawing/2014/main" val="10001"/>
                  </a:ext>
                </a:extLst>
              </a:tr>
              <a:tr h="480115">
                <a:tc>
                  <a:txBody>
                    <a:bodyPr/>
                    <a:lstStyle/>
                    <a:p>
                      <a:pPr marL="0" lvl="0" indent="0" algn="ctr" rtl="0">
                        <a:spcBef>
                          <a:spcPts val="0"/>
                        </a:spcBef>
                        <a:spcAft>
                          <a:spcPts val="0"/>
                        </a:spcAft>
                        <a:buNone/>
                      </a:pPr>
                      <a:r>
                        <a:rPr lang="it" sz="1000">
                          <a:solidFill>
                            <a:srgbClr val="4A86E8"/>
                          </a:solidFill>
                        </a:rPr>
                        <a:t>Packets transmitted</a:t>
                      </a:r>
                      <a:endParaRPr sz="1000">
                        <a:solidFill>
                          <a:srgbClr val="4A86E8"/>
                        </a:solidFill>
                      </a:endParaRPr>
                    </a:p>
                  </a:txBody>
                  <a:tcPr marL="91425" marR="91425" marT="91425" marB="91425"/>
                </a:tc>
                <a:tc>
                  <a:txBody>
                    <a:bodyPr/>
                    <a:lstStyle/>
                    <a:p>
                      <a:pPr marL="0" lvl="0" indent="0" algn="ctr" rtl="0">
                        <a:spcBef>
                          <a:spcPts val="0"/>
                        </a:spcBef>
                        <a:spcAft>
                          <a:spcPts val="0"/>
                        </a:spcAft>
                        <a:buNone/>
                      </a:pPr>
                      <a:r>
                        <a:rPr lang="it" sz="1000"/>
                        <a:t>17</a:t>
                      </a:r>
                      <a:endParaRPr sz="1000"/>
                    </a:p>
                  </a:txBody>
                  <a:tcPr marL="91425" marR="91425" marT="91425" marB="91425"/>
                </a:tc>
                <a:tc>
                  <a:txBody>
                    <a:bodyPr/>
                    <a:lstStyle/>
                    <a:p>
                      <a:pPr marL="0" lvl="0" indent="0" algn="ctr" rtl="0">
                        <a:spcBef>
                          <a:spcPts val="0"/>
                        </a:spcBef>
                        <a:spcAft>
                          <a:spcPts val="0"/>
                        </a:spcAft>
                        <a:buNone/>
                      </a:pPr>
                      <a:r>
                        <a:rPr lang="it" sz="1000"/>
                        <a:t>1079</a:t>
                      </a:r>
                      <a:endParaRPr sz="1000"/>
                    </a:p>
                  </a:txBody>
                  <a:tcPr marL="91425" marR="91425" marT="91425" marB="91425"/>
                </a:tc>
                <a:extLst>
                  <a:ext uri="{0D108BD9-81ED-4DB2-BD59-A6C34878D82A}">
                    <a16:rowId xmlns:a16="http://schemas.microsoft.com/office/drawing/2014/main" val="10002"/>
                  </a:ext>
                </a:extLst>
              </a:tr>
              <a:tr h="330070">
                <a:tc>
                  <a:txBody>
                    <a:bodyPr/>
                    <a:lstStyle/>
                    <a:p>
                      <a:pPr marL="0" lvl="0" indent="0" algn="ctr" rtl="0">
                        <a:spcBef>
                          <a:spcPts val="0"/>
                        </a:spcBef>
                        <a:spcAft>
                          <a:spcPts val="0"/>
                        </a:spcAft>
                        <a:buNone/>
                      </a:pPr>
                      <a:r>
                        <a:rPr lang="it" sz="1000">
                          <a:solidFill>
                            <a:srgbClr val="4A86E8"/>
                          </a:solidFill>
                        </a:rPr>
                        <a:t>Packets received</a:t>
                      </a:r>
                      <a:endParaRPr sz="1000">
                        <a:solidFill>
                          <a:srgbClr val="4A86E8"/>
                        </a:solidFill>
                      </a:endParaRPr>
                    </a:p>
                  </a:txBody>
                  <a:tcPr marL="91425" marR="91425" marT="91425" marB="91425"/>
                </a:tc>
                <a:tc>
                  <a:txBody>
                    <a:bodyPr/>
                    <a:lstStyle/>
                    <a:p>
                      <a:pPr marL="0" lvl="0" indent="0" algn="ctr" rtl="0">
                        <a:spcBef>
                          <a:spcPts val="0"/>
                        </a:spcBef>
                        <a:spcAft>
                          <a:spcPts val="0"/>
                        </a:spcAft>
                        <a:buNone/>
                      </a:pPr>
                      <a:r>
                        <a:rPr lang="it" sz="1000"/>
                        <a:t>17</a:t>
                      </a:r>
                      <a:endParaRPr sz="1000"/>
                    </a:p>
                  </a:txBody>
                  <a:tcPr marL="91425" marR="91425" marT="91425" marB="91425"/>
                </a:tc>
                <a:tc>
                  <a:txBody>
                    <a:bodyPr/>
                    <a:lstStyle/>
                    <a:p>
                      <a:pPr marL="0" lvl="0" indent="0" algn="ctr" rtl="0">
                        <a:spcBef>
                          <a:spcPts val="0"/>
                        </a:spcBef>
                        <a:spcAft>
                          <a:spcPts val="0"/>
                        </a:spcAft>
                        <a:buNone/>
                      </a:pPr>
                      <a:r>
                        <a:rPr lang="it" sz="1000"/>
                        <a:t>1079</a:t>
                      </a:r>
                      <a:endParaRPr sz="1000"/>
                    </a:p>
                  </a:txBody>
                  <a:tcPr marL="91425" marR="91425" marT="91425" marB="91425"/>
                </a:tc>
                <a:extLst>
                  <a:ext uri="{0D108BD9-81ED-4DB2-BD59-A6C34878D82A}">
                    <a16:rowId xmlns:a16="http://schemas.microsoft.com/office/drawing/2014/main" val="10003"/>
                  </a:ext>
                </a:extLst>
              </a:tr>
              <a:tr h="337885">
                <a:tc>
                  <a:txBody>
                    <a:bodyPr/>
                    <a:lstStyle/>
                    <a:p>
                      <a:pPr marL="0" lvl="0" indent="0" algn="ctr" rtl="0">
                        <a:spcBef>
                          <a:spcPts val="0"/>
                        </a:spcBef>
                        <a:spcAft>
                          <a:spcPts val="0"/>
                        </a:spcAft>
                        <a:buNone/>
                      </a:pPr>
                      <a:r>
                        <a:rPr lang="it" sz="1000">
                          <a:solidFill>
                            <a:srgbClr val="4A86E8"/>
                          </a:solidFill>
                        </a:rPr>
                        <a:t>Total time [ms]</a:t>
                      </a:r>
                      <a:endParaRPr sz="1000">
                        <a:solidFill>
                          <a:srgbClr val="4A86E8"/>
                        </a:solidFill>
                      </a:endParaRPr>
                    </a:p>
                  </a:txBody>
                  <a:tcPr marL="91425" marR="91425" marT="91425" marB="91425"/>
                </a:tc>
                <a:tc>
                  <a:txBody>
                    <a:bodyPr/>
                    <a:lstStyle/>
                    <a:p>
                      <a:pPr marL="0" lvl="0" indent="0" algn="ctr" rtl="0">
                        <a:lnSpc>
                          <a:spcPct val="115000"/>
                        </a:lnSpc>
                        <a:spcBef>
                          <a:spcPts val="0"/>
                        </a:spcBef>
                        <a:spcAft>
                          <a:spcPts val="0"/>
                        </a:spcAft>
                        <a:buNone/>
                      </a:pPr>
                      <a:r>
                        <a:rPr lang="it" sz="1000"/>
                        <a:t>16026</a:t>
                      </a:r>
                      <a:endParaRPr sz="1000"/>
                    </a:p>
                  </a:txBody>
                  <a:tcPr marL="91425" marR="91425" marT="91425" marB="91425"/>
                </a:tc>
                <a:tc>
                  <a:txBody>
                    <a:bodyPr/>
                    <a:lstStyle/>
                    <a:p>
                      <a:pPr marL="0" lvl="0" indent="0" algn="ctr" rtl="0">
                        <a:lnSpc>
                          <a:spcPct val="115000"/>
                        </a:lnSpc>
                        <a:spcBef>
                          <a:spcPts val="0"/>
                        </a:spcBef>
                        <a:spcAft>
                          <a:spcPts val="0"/>
                        </a:spcAft>
                        <a:buNone/>
                      </a:pPr>
                      <a:r>
                        <a:rPr lang="it" sz="1000"/>
                        <a:t>1079604</a:t>
                      </a:r>
                      <a:endParaRPr sz="1000"/>
                    </a:p>
                  </a:txBody>
                  <a:tcPr marL="91425" marR="91425" marT="91425" marB="91425"/>
                </a:tc>
                <a:extLst>
                  <a:ext uri="{0D108BD9-81ED-4DB2-BD59-A6C34878D82A}">
                    <a16:rowId xmlns:a16="http://schemas.microsoft.com/office/drawing/2014/main" val="10004"/>
                  </a:ext>
                </a:extLst>
              </a:tr>
              <a:tr h="337885">
                <a:tc>
                  <a:txBody>
                    <a:bodyPr/>
                    <a:lstStyle/>
                    <a:p>
                      <a:pPr marL="0" lvl="0" indent="0" algn="ctr" rtl="0">
                        <a:spcBef>
                          <a:spcPts val="0"/>
                        </a:spcBef>
                        <a:spcAft>
                          <a:spcPts val="0"/>
                        </a:spcAft>
                        <a:buNone/>
                      </a:pPr>
                      <a:r>
                        <a:rPr lang="it" sz="1000">
                          <a:solidFill>
                            <a:srgbClr val="4A86E8"/>
                          </a:solidFill>
                        </a:rPr>
                        <a:t>RTT min [ms]</a:t>
                      </a:r>
                      <a:endParaRPr sz="1000">
                        <a:solidFill>
                          <a:srgbClr val="4A86E8"/>
                        </a:solidFill>
                      </a:endParaRPr>
                    </a:p>
                  </a:txBody>
                  <a:tcPr marL="91425" marR="91425" marT="91425" marB="91425"/>
                </a:tc>
                <a:tc>
                  <a:txBody>
                    <a:bodyPr/>
                    <a:lstStyle/>
                    <a:p>
                      <a:pPr marL="0" lvl="0" indent="0" algn="ctr" rtl="0">
                        <a:lnSpc>
                          <a:spcPct val="115000"/>
                        </a:lnSpc>
                        <a:spcBef>
                          <a:spcPts val="0"/>
                        </a:spcBef>
                        <a:spcAft>
                          <a:spcPts val="0"/>
                        </a:spcAft>
                        <a:buNone/>
                      </a:pPr>
                      <a:r>
                        <a:rPr lang="it" sz="1000"/>
                        <a:t>4,497</a:t>
                      </a:r>
                      <a:endParaRPr sz="1000"/>
                    </a:p>
                  </a:txBody>
                  <a:tcPr marL="91425" marR="91425" marT="91425" marB="91425"/>
                </a:tc>
                <a:tc>
                  <a:txBody>
                    <a:bodyPr/>
                    <a:lstStyle/>
                    <a:p>
                      <a:pPr marL="0" lvl="0" indent="0" algn="ctr" rtl="0">
                        <a:lnSpc>
                          <a:spcPct val="115000"/>
                        </a:lnSpc>
                        <a:spcBef>
                          <a:spcPts val="0"/>
                        </a:spcBef>
                        <a:spcAft>
                          <a:spcPts val="0"/>
                        </a:spcAft>
                        <a:buNone/>
                      </a:pPr>
                      <a:r>
                        <a:rPr lang="it" sz="1000" dirty="0"/>
                        <a:t>2,399</a:t>
                      </a:r>
                      <a:endParaRPr sz="1000" dirty="0"/>
                    </a:p>
                  </a:txBody>
                  <a:tcPr marL="91425" marR="91425" marT="91425" marB="91425"/>
                </a:tc>
                <a:extLst>
                  <a:ext uri="{0D108BD9-81ED-4DB2-BD59-A6C34878D82A}">
                    <a16:rowId xmlns:a16="http://schemas.microsoft.com/office/drawing/2014/main" val="10005"/>
                  </a:ext>
                </a:extLst>
              </a:tr>
              <a:tr h="337885">
                <a:tc>
                  <a:txBody>
                    <a:bodyPr/>
                    <a:lstStyle/>
                    <a:p>
                      <a:pPr marL="0" lvl="0" indent="0" algn="ctr" rtl="0">
                        <a:spcBef>
                          <a:spcPts val="0"/>
                        </a:spcBef>
                        <a:spcAft>
                          <a:spcPts val="0"/>
                        </a:spcAft>
                        <a:buNone/>
                      </a:pPr>
                      <a:r>
                        <a:rPr lang="it" sz="1000">
                          <a:solidFill>
                            <a:srgbClr val="4A86E8"/>
                          </a:solidFill>
                        </a:rPr>
                        <a:t>RTT max [ms]</a:t>
                      </a:r>
                      <a:endParaRPr sz="1000">
                        <a:solidFill>
                          <a:srgbClr val="4A86E8"/>
                        </a:solidFill>
                      </a:endParaRPr>
                    </a:p>
                  </a:txBody>
                  <a:tcPr marL="91425" marR="91425" marT="91425" marB="91425"/>
                </a:tc>
                <a:tc>
                  <a:txBody>
                    <a:bodyPr/>
                    <a:lstStyle/>
                    <a:p>
                      <a:pPr marL="0" lvl="0" indent="0" algn="ctr" rtl="0">
                        <a:lnSpc>
                          <a:spcPct val="115000"/>
                        </a:lnSpc>
                        <a:spcBef>
                          <a:spcPts val="0"/>
                        </a:spcBef>
                        <a:spcAft>
                          <a:spcPts val="0"/>
                        </a:spcAft>
                        <a:buNone/>
                      </a:pPr>
                      <a:r>
                        <a:rPr lang="it" sz="1000"/>
                        <a:t>17,03</a:t>
                      </a:r>
                      <a:endParaRPr sz="1000"/>
                    </a:p>
                  </a:txBody>
                  <a:tcPr marL="91425" marR="91425" marT="91425" marB="91425"/>
                </a:tc>
                <a:tc>
                  <a:txBody>
                    <a:bodyPr/>
                    <a:lstStyle/>
                    <a:p>
                      <a:pPr marL="0" lvl="0" indent="0" algn="ctr" rtl="0">
                        <a:lnSpc>
                          <a:spcPct val="115000"/>
                        </a:lnSpc>
                        <a:spcBef>
                          <a:spcPts val="0"/>
                        </a:spcBef>
                        <a:spcAft>
                          <a:spcPts val="0"/>
                        </a:spcAft>
                        <a:buNone/>
                      </a:pPr>
                      <a:r>
                        <a:rPr lang="it" sz="1000"/>
                        <a:t>232,7</a:t>
                      </a:r>
                      <a:endParaRPr sz="1000"/>
                    </a:p>
                  </a:txBody>
                  <a:tcPr marL="91425" marR="91425" marT="91425" marB="91425"/>
                </a:tc>
                <a:extLst>
                  <a:ext uri="{0D108BD9-81ED-4DB2-BD59-A6C34878D82A}">
                    <a16:rowId xmlns:a16="http://schemas.microsoft.com/office/drawing/2014/main" val="10006"/>
                  </a:ext>
                </a:extLst>
              </a:tr>
              <a:tr h="337885">
                <a:tc>
                  <a:txBody>
                    <a:bodyPr/>
                    <a:lstStyle/>
                    <a:p>
                      <a:pPr marL="0" lvl="0" indent="0" algn="ctr" rtl="0">
                        <a:spcBef>
                          <a:spcPts val="0"/>
                        </a:spcBef>
                        <a:spcAft>
                          <a:spcPts val="0"/>
                        </a:spcAft>
                        <a:buNone/>
                      </a:pPr>
                      <a:r>
                        <a:rPr lang="it" sz="1000">
                          <a:solidFill>
                            <a:srgbClr val="4A86E8"/>
                          </a:solidFill>
                        </a:rPr>
                        <a:t>RTT avg [ms]</a:t>
                      </a:r>
                      <a:endParaRPr sz="1000">
                        <a:solidFill>
                          <a:srgbClr val="4A86E8"/>
                        </a:solidFill>
                      </a:endParaRPr>
                    </a:p>
                  </a:txBody>
                  <a:tcPr marL="91425" marR="91425" marT="91425" marB="91425"/>
                </a:tc>
                <a:tc>
                  <a:txBody>
                    <a:bodyPr/>
                    <a:lstStyle/>
                    <a:p>
                      <a:pPr marL="0" lvl="0" indent="0" algn="ctr" rtl="0">
                        <a:lnSpc>
                          <a:spcPct val="115000"/>
                        </a:lnSpc>
                        <a:spcBef>
                          <a:spcPts val="0"/>
                        </a:spcBef>
                        <a:spcAft>
                          <a:spcPts val="0"/>
                        </a:spcAft>
                        <a:buNone/>
                      </a:pPr>
                      <a:r>
                        <a:rPr lang="it" sz="1000"/>
                        <a:t>6,75</a:t>
                      </a:r>
                      <a:endParaRPr sz="1000"/>
                    </a:p>
                  </a:txBody>
                  <a:tcPr marL="91425" marR="91425" marT="91425" marB="91425"/>
                </a:tc>
                <a:tc>
                  <a:txBody>
                    <a:bodyPr/>
                    <a:lstStyle/>
                    <a:p>
                      <a:pPr marL="0" lvl="0" indent="0" algn="ctr" rtl="0">
                        <a:lnSpc>
                          <a:spcPct val="115000"/>
                        </a:lnSpc>
                        <a:spcBef>
                          <a:spcPts val="0"/>
                        </a:spcBef>
                        <a:spcAft>
                          <a:spcPts val="0"/>
                        </a:spcAft>
                        <a:buNone/>
                      </a:pPr>
                      <a:r>
                        <a:rPr lang="it" sz="1000"/>
                        <a:t>15,381</a:t>
                      </a:r>
                      <a:endParaRPr sz="1000"/>
                    </a:p>
                  </a:txBody>
                  <a:tcPr marL="91425" marR="91425" marT="91425" marB="91425"/>
                </a:tc>
                <a:extLst>
                  <a:ext uri="{0D108BD9-81ED-4DB2-BD59-A6C34878D82A}">
                    <a16:rowId xmlns:a16="http://schemas.microsoft.com/office/drawing/2014/main" val="10007"/>
                  </a:ext>
                </a:extLst>
              </a:tr>
              <a:tr h="337885">
                <a:tc>
                  <a:txBody>
                    <a:bodyPr/>
                    <a:lstStyle/>
                    <a:p>
                      <a:pPr marL="0" lvl="0" indent="0" algn="ctr" rtl="0">
                        <a:spcBef>
                          <a:spcPts val="0"/>
                        </a:spcBef>
                        <a:spcAft>
                          <a:spcPts val="0"/>
                        </a:spcAft>
                        <a:buNone/>
                      </a:pPr>
                      <a:r>
                        <a:rPr lang="it" sz="1000">
                          <a:solidFill>
                            <a:srgbClr val="4A86E8"/>
                          </a:solidFill>
                        </a:rPr>
                        <a:t>RTT mdev [ms]</a:t>
                      </a:r>
                      <a:endParaRPr sz="1000">
                        <a:solidFill>
                          <a:srgbClr val="4A86E8"/>
                        </a:solidFill>
                      </a:endParaRPr>
                    </a:p>
                  </a:txBody>
                  <a:tcPr marL="91425" marR="91425" marT="91425" marB="91425"/>
                </a:tc>
                <a:tc>
                  <a:txBody>
                    <a:bodyPr/>
                    <a:lstStyle/>
                    <a:p>
                      <a:pPr marL="0" lvl="0" indent="0" algn="ctr" rtl="0">
                        <a:lnSpc>
                          <a:spcPct val="115000"/>
                        </a:lnSpc>
                        <a:spcBef>
                          <a:spcPts val="0"/>
                        </a:spcBef>
                        <a:spcAft>
                          <a:spcPts val="0"/>
                        </a:spcAft>
                        <a:buNone/>
                      </a:pPr>
                      <a:r>
                        <a:rPr lang="it" sz="1000"/>
                        <a:t>3,709</a:t>
                      </a:r>
                      <a:endParaRPr sz="1000"/>
                    </a:p>
                  </a:txBody>
                  <a:tcPr marL="91425" marR="91425" marT="91425" marB="91425"/>
                </a:tc>
                <a:tc>
                  <a:txBody>
                    <a:bodyPr/>
                    <a:lstStyle/>
                    <a:p>
                      <a:pPr marL="0" lvl="0" indent="0" algn="ctr" rtl="0">
                        <a:lnSpc>
                          <a:spcPct val="115000"/>
                        </a:lnSpc>
                        <a:spcBef>
                          <a:spcPts val="0"/>
                        </a:spcBef>
                        <a:spcAft>
                          <a:spcPts val="0"/>
                        </a:spcAft>
                        <a:buNone/>
                      </a:pPr>
                      <a:r>
                        <a:rPr lang="it" sz="1000" dirty="0"/>
                        <a:t>18,683</a:t>
                      </a:r>
                      <a:endParaRPr sz="1000" dirty="0"/>
                    </a:p>
                  </a:txBody>
                  <a:tcPr marL="91425" marR="91425" marT="91425" marB="91425"/>
                </a:tc>
                <a:extLst>
                  <a:ext uri="{0D108BD9-81ED-4DB2-BD59-A6C34878D82A}">
                    <a16:rowId xmlns:a16="http://schemas.microsoft.com/office/drawing/2014/main" val="10008"/>
                  </a:ext>
                </a:extLst>
              </a:tr>
            </a:tbl>
          </a:graphicData>
        </a:graphic>
      </p:graphicFrame>
      <p:pic>
        <p:nvPicPr>
          <p:cNvPr id="420" name="Google Shape;420;p32"/>
          <p:cNvPicPr preferRelativeResize="0"/>
          <p:nvPr/>
        </p:nvPicPr>
        <p:blipFill rotWithShape="1">
          <a:blip r:embed="rId3">
            <a:alphaModFix/>
          </a:blip>
          <a:srcRect l="15532" t="35270" r="1802" b="9480"/>
          <a:stretch/>
        </p:blipFill>
        <p:spPr>
          <a:xfrm>
            <a:off x="121563" y="2177250"/>
            <a:ext cx="4348175" cy="2606926"/>
          </a:xfrm>
          <a:prstGeom prst="rect">
            <a:avLst/>
          </a:prstGeom>
          <a:noFill/>
          <a:ln>
            <a:noFill/>
          </a:ln>
        </p:spPr>
      </p:pic>
      <p:sp>
        <p:nvSpPr>
          <p:cNvPr id="421" name="Google Shape;421;p32"/>
          <p:cNvSpPr txBox="1"/>
          <p:nvPr/>
        </p:nvSpPr>
        <p:spPr>
          <a:xfrm>
            <a:off x="1023962" y="1838550"/>
            <a:ext cx="25434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000" i="1">
                <a:solidFill>
                  <a:srgbClr val="999999"/>
                </a:solidFill>
                <a:latin typeface="Proxima Nova"/>
                <a:ea typeface="Proxima Nova"/>
                <a:cs typeface="Proxima Nova"/>
                <a:sym typeface="Proxima Nova"/>
              </a:rPr>
              <a:t>Picture of the Lab BONSAI SDN Testbed</a:t>
            </a:r>
            <a:endParaRPr sz="1000" i="1">
              <a:solidFill>
                <a:srgbClr val="999999"/>
              </a:solidFill>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3"/>
          <p:cNvSpPr/>
          <p:nvPr/>
        </p:nvSpPr>
        <p:spPr>
          <a:xfrm>
            <a:off x="0" y="0"/>
            <a:ext cx="9144000" cy="1627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txBox="1">
            <a:spLocks noGrp="1"/>
          </p:cNvSpPr>
          <p:nvPr>
            <p:ph type="title"/>
          </p:nvPr>
        </p:nvSpPr>
        <p:spPr>
          <a:xfrm>
            <a:off x="215350" y="527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solidFill>
                  <a:schemeClr val="lt1"/>
                </a:solidFill>
              </a:rPr>
              <a:t>Results from the Lab BONSAI SDN Testbed </a:t>
            </a:r>
            <a:endParaRPr>
              <a:solidFill>
                <a:schemeClr val="lt1"/>
              </a:solidFill>
            </a:endParaRPr>
          </a:p>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endParaRPr>
              <a:solidFill>
                <a:schemeClr val="lt1"/>
              </a:solidFill>
            </a:endParaRPr>
          </a:p>
        </p:txBody>
      </p:sp>
      <p:sp>
        <p:nvSpPr>
          <p:cNvPr id="428" name="Google Shape;428;p33"/>
          <p:cNvSpPr txBox="1"/>
          <p:nvPr/>
        </p:nvSpPr>
        <p:spPr>
          <a:xfrm>
            <a:off x="6055400" y="2639750"/>
            <a:ext cx="310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Proxima Nova"/>
              <a:ea typeface="Proxima Nova"/>
              <a:cs typeface="Proxima Nova"/>
              <a:sym typeface="Proxima Nova"/>
            </a:endParaRPr>
          </a:p>
        </p:txBody>
      </p:sp>
      <p:pic>
        <p:nvPicPr>
          <p:cNvPr id="429" name="Google Shape;429;p33"/>
          <p:cNvPicPr preferRelativeResize="0"/>
          <p:nvPr/>
        </p:nvPicPr>
        <p:blipFill>
          <a:blip r:embed="rId3">
            <a:alphaModFix/>
          </a:blip>
          <a:stretch>
            <a:fillRect/>
          </a:stretch>
        </p:blipFill>
        <p:spPr>
          <a:xfrm>
            <a:off x="3589200" y="1796400"/>
            <a:ext cx="5299201" cy="3020400"/>
          </a:xfrm>
          <a:prstGeom prst="rect">
            <a:avLst/>
          </a:prstGeom>
          <a:noFill/>
          <a:ln>
            <a:noFill/>
          </a:ln>
        </p:spPr>
      </p:pic>
      <p:sp>
        <p:nvSpPr>
          <p:cNvPr id="430" name="Google Shape;430;p33"/>
          <p:cNvSpPr txBox="1"/>
          <p:nvPr/>
        </p:nvSpPr>
        <p:spPr>
          <a:xfrm>
            <a:off x="4543250" y="1854850"/>
            <a:ext cx="366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200">
                <a:solidFill>
                  <a:srgbClr val="666666"/>
                </a:solidFill>
                <a:latin typeface="Proxima Nova"/>
                <a:ea typeface="Proxima Nova"/>
                <a:cs typeface="Proxima Nova"/>
                <a:sym typeface="Proxima Nova"/>
              </a:rPr>
              <a:t>Delay in Failure Detection vs Keep Alive Time Out </a:t>
            </a:r>
            <a:endParaRPr sz="1200">
              <a:solidFill>
                <a:srgbClr val="666666"/>
              </a:solidFill>
              <a:latin typeface="Proxima Nova"/>
              <a:ea typeface="Proxima Nova"/>
              <a:cs typeface="Proxima Nova"/>
              <a:sym typeface="Proxima Nova"/>
            </a:endParaRPr>
          </a:p>
        </p:txBody>
      </p:sp>
      <p:graphicFrame>
        <p:nvGraphicFramePr>
          <p:cNvPr id="431" name="Google Shape;431;p33"/>
          <p:cNvGraphicFramePr/>
          <p:nvPr/>
        </p:nvGraphicFramePr>
        <p:xfrm>
          <a:off x="496600" y="1931048"/>
          <a:ext cx="2771500" cy="2621025"/>
        </p:xfrm>
        <a:graphic>
          <a:graphicData uri="http://schemas.openxmlformats.org/drawingml/2006/table">
            <a:tbl>
              <a:tblPr>
                <a:noFill/>
                <a:tableStyleId>{CC81376B-B2EB-4617-8F7F-8A80A3594C4C}</a:tableStyleId>
              </a:tblPr>
              <a:tblGrid>
                <a:gridCol w="1385750">
                  <a:extLst>
                    <a:ext uri="{9D8B030D-6E8A-4147-A177-3AD203B41FA5}">
                      <a16:colId xmlns:a16="http://schemas.microsoft.com/office/drawing/2014/main" val="20000"/>
                    </a:ext>
                  </a:extLst>
                </a:gridCol>
                <a:gridCol w="1385750">
                  <a:extLst>
                    <a:ext uri="{9D8B030D-6E8A-4147-A177-3AD203B41FA5}">
                      <a16:colId xmlns:a16="http://schemas.microsoft.com/office/drawing/2014/main" val="20001"/>
                    </a:ext>
                  </a:extLst>
                </a:gridCol>
              </a:tblGrid>
              <a:tr h="640125">
                <a:tc>
                  <a:txBody>
                    <a:bodyPr/>
                    <a:lstStyle/>
                    <a:p>
                      <a:pPr marL="0" lvl="0" indent="0" algn="ctr" rtl="0">
                        <a:spcBef>
                          <a:spcPts val="0"/>
                        </a:spcBef>
                        <a:spcAft>
                          <a:spcPts val="0"/>
                        </a:spcAft>
                        <a:buNone/>
                      </a:pPr>
                      <a:r>
                        <a:rPr lang="it" sz="1300"/>
                        <a:t>Keep Alive Time Out [s]</a:t>
                      </a:r>
                      <a:endParaRPr sz="1300"/>
                    </a:p>
                  </a:txBody>
                  <a:tcPr marL="91425" marR="91425" marT="91425" marB="91425">
                    <a:lnL w="9525" cap="flat" cmpd="sng">
                      <a:solidFill>
                        <a:srgbClr val="E69138"/>
                      </a:solidFill>
                      <a:prstDash val="solid"/>
                      <a:round/>
                      <a:headEnd type="none" w="sm" len="sm"/>
                      <a:tailEnd type="none" w="sm" len="sm"/>
                    </a:lnL>
                    <a:lnR w="9525" cap="flat" cmpd="sng">
                      <a:solidFill>
                        <a:srgbClr val="E69138"/>
                      </a:solidFill>
                      <a:prstDash val="solid"/>
                      <a:round/>
                      <a:headEnd type="none" w="sm" len="sm"/>
                      <a:tailEnd type="none" w="sm" len="sm"/>
                    </a:lnR>
                    <a:lnT w="9525" cap="flat" cmpd="sng">
                      <a:solidFill>
                        <a:srgbClr val="E69138"/>
                      </a:solidFill>
                      <a:prstDash val="solid"/>
                      <a:round/>
                      <a:headEnd type="none" w="sm" len="sm"/>
                      <a:tailEnd type="none" w="sm" len="sm"/>
                    </a:lnT>
                    <a:lnB w="9525" cap="flat" cmpd="sng">
                      <a:solidFill>
                        <a:srgbClr val="E69138"/>
                      </a:solidFill>
                      <a:prstDash val="solid"/>
                      <a:round/>
                      <a:headEnd type="none" w="sm" len="sm"/>
                      <a:tailEnd type="none" w="sm" len="sm"/>
                    </a:lnB>
                  </a:tcPr>
                </a:tc>
                <a:tc>
                  <a:txBody>
                    <a:bodyPr/>
                    <a:lstStyle/>
                    <a:p>
                      <a:pPr marL="0" lvl="0" indent="0" algn="ctr" rtl="0">
                        <a:spcBef>
                          <a:spcPts val="0"/>
                        </a:spcBef>
                        <a:spcAft>
                          <a:spcPts val="0"/>
                        </a:spcAft>
                        <a:buNone/>
                      </a:pPr>
                      <a:r>
                        <a:rPr lang="it" sz="1300"/>
                        <a:t>Delay in Failure Detection [s]</a:t>
                      </a:r>
                      <a:endParaRPr sz="1300"/>
                    </a:p>
                  </a:txBody>
                  <a:tcPr marL="91425" marR="91425" marT="91425" marB="91425">
                    <a:lnL w="9525" cap="flat" cmpd="sng">
                      <a:solidFill>
                        <a:srgbClr val="E69138"/>
                      </a:solidFill>
                      <a:prstDash val="solid"/>
                      <a:round/>
                      <a:headEnd type="none" w="sm" len="sm"/>
                      <a:tailEnd type="none" w="sm" len="sm"/>
                    </a:lnL>
                    <a:lnR w="9525" cap="flat" cmpd="sng">
                      <a:solidFill>
                        <a:srgbClr val="E69138"/>
                      </a:solidFill>
                      <a:prstDash val="solid"/>
                      <a:round/>
                      <a:headEnd type="none" w="sm" len="sm"/>
                      <a:tailEnd type="none" w="sm" len="sm"/>
                    </a:lnR>
                    <a:lnT w="9525" cap="flat" cmpd="sng">
                      <a:solidFill>
                        <a:srgbClr val="E69138"/>
                      </a:solidFill>
                      <a:prstDash val="solid"/>
                      <a:round/>
                      <a:headEnd type="none" w="sm" len="sm"/>
                      <a:tailEnd type="none" w="sm" len="sm"/>
                    </a:lnT>
                    <a:lnB w="9525" cap="flat" cmpd="sng">
                      <a:solidFill>
                        <a:srgbClr val="E69138"/>
                      </a:solidFill>
                      <a:prstDash val="solid"/>
                      <a:round/>
                      <a:headEnd type="none" w="sm" len="sm"/>
                      <a:tailEnd type="none" w="sm" len="sm"/>
                    </a:lnB>
                  </a:tcPr>
                </a:tc>
                <a:extLst>
                  <a:ext uri="{0D108BD9-81ED-4DB2-BD59-A6C34878D82A}">
                    <a16:rowId xmlns:a16="http://schemas.microsoft.com/office/drawing/2014/main" val="10000"/>
                  </a:ext>
                </a:extLst>
              </a:tr>
              <a:tr h="330150">
                <a:tc>
                  <a:txBody>
                    <a:bodyPr/>
                    <a:lstStyle/>
                    <a:p>
                      <a:pPr marL="0" lvl="0" indent="0" algn="ctr" rtl="0">
                        <a:lnSpc>
                          <a:spcPct val="115000"/>
                        </a:lnSpc>
                        <a:spcBef>
                          <a:spcPts val="0"/>
                        </a:spcBef>
                        <a:spcAft>
                          <a:spcPts val="0"/>
                        </a:spcAft>
                        <a:buNone/>
                      </a:pPr>
                      <a:r>
                        <a:rPr lang="it" sz="1300">
                          <a:solidFill>
                            <a:srgbClr val="434343"/>
                          </a:solidFill>
                        </a:rPr>
                        <a:t>0,2</a:t>
                      </a:r>
                      <a:endParaRPr sz="1300">
                        <a:solidFill>
                          <a:srgbClr val="434343"/>
                        </a:solidFill>
                      </a:endParaRPr>
                    </a:p>
                  </a:txBody>
                  <a:tcPr marL="9525" marR="9525" marT="9525" marB="91425" anchor="b">
                    <a:lnL w="9525" cap="flat" cmpd="sng">
                      <a:solidFill>
                        <a:srgbClr val="E69138"/>
                      </a:solidFill>
                      <a:prstDash val="solid"/>
                      <a:round/>
                      <a:headEnd type="none" w="sm" len="sm"/>
                      <a:tailEnd type="none" w="sm" len="sm"/>
                    </a:lnL>
                    <a:lnR w="9525" cap="flat" cmpd="sng">
                      <a:solidFill>
                        <a:srgbClr val="E69138"/>
                      </a:solidFill>
                      <a:prstDash val="solid"/>
                      <a:round/>
                      <a:headEnd type="none" w="sm" len="sm"/>
                      <a:tailEnd type="none" w="sm" len="sm"/>
                    </a:lnR>
                    <a:lnT w="9525" cap="flat" cmpd="sng">
                      <a:solidFill>
                        <a:srgbClr val="E69138"/>
                      </a:solidFill>
                      <a:prstDash val="solid"/>
                      <a:round/>
                      <a:headEnd type="none" w="sm" len="sm"/>
                      <a:tailEnd type="none" w="sm" len="sm"/>
                    </a:lnT>
                    <a:lnB w="9525" cap="flat" cmpd="sng">
                      <a:solidFill>
                        <a:srgbClr val="E69138"/>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300">
                          <a:solidFill>
                            <a:srgbClr val="434343"/>
                          </a:solidFill>
                        </a:rPr>
                        <a:t>4</a:t>
                      </a:r>
                      <a:endParaRPr sz="1300">
                        <a:solidFill>
                          <a:srgbClr val="434343"/>
                        </a:solidFill>
                      </a:endParaRPr>
                    </a:p>
                  </a:txBody>
                  <a:tcPr marL="9525" marR="9525" marT="9525" marB="91425" anchor="b">
                    <a:lnL w="9525" cap="flat" cmpd="sng">
                      <a:solidFill>
                        <a:srgbClr val="E69138"/>
                      </a:solidFill>
                      <a:prstDash val="solid"/>
                      <a:round/>
                      <a:headEnd type="none" w="sm" len="sm"/>
                      <a:tailEnd type="none" w="sm" len="sm"/>
                    </a:lnL>
                    <a:lnR w="9525" cap="flat" cmpd="sng">
                      <a:solidFill>
                        <a:srgbClr val="E69138"/>
                      </a:solidFill>
                      <a:prstDash val="solid"/>
                      <a:round/>
                      <a:headEnd type="none" w="sm" len="sm"/>
                      <a:tailEnd type="none" w="sm" len="sm"/>
                    </a:lnR>
                    <a:lnT w="9525" cap="flat" cmpd="sng">
                      <a:solidFill>
                        <a:srgbClr val="E69138"/>
                      </a:solidFill>
                      <a:prstDash val="solid"/>
                      <a:round/>
                      <a:headEnd type="none" w="sm" len="sm"/>
                      <a:tailEnd type="none" w="sm" len="sm"/>
                    </a:lnT>
                    <a:lnB w="9525" cap="flat" cmpd="sng">
                      <a:solidFill>
                        <a:srgbClr val="E69138"/>
                      </a:solidFill>
                      <a:prstDash val="solid"/>
                      <a:round/>
                      <a:headEnd type="none" w="sm" len="sm"/>
                      <a:tailEnd type="none" w="sm" len="sm"/>
                    </a:lnB>
                  </a:tcPr>
                </a:tc>
                <a:extLst>
                  <a:ext uri="{0D108BD9-81ED-4DB2-BD59-A6C34878D82A}">
                    <a16:rowId xmlns:a16="http://schemas.microsoft.com/office/drawing/2014/main" val="10001"/>
                  </a:ext>
                </a:extLst>
              </a:tr>
              <a:tr h="330150">
                <a:tc>
                  <a:txBody>
                    <a:bodyPr/>
                    <a:lstStyle/>
                    <a:p>
                      <a:pPr marL="0" lvl="0" indent="0" algn="ctr" rtl="0">
                        <a:lnSpc>
                          <a:spcPct val="115000"/>
                        </a:lnSpc>
                        <a:spcBef>
                          <a:spcPts val="0"/>
                        </a:spcBef>
                        <a:spcAft>
                          <a:spcPts val="0"/>
                        </a:spcAft>
                        <a:buNone/>
                      </a:pPr>
                      <a:r>
                        <a:rPr lang="it" sz="1300">
                          <a:solidFill>
                            <a:srgbClr val="434343"/>
                          </a:solidFill>
                        </a:rPr>
                        <a:t>0,5</a:t>
                      </a:r>
                      <a:endParaRPr sz="1300">
                        <a:solidFill>
                          <a:srgbClr val="434343"/>
                        </a:solidFill>
                      </a:endParaRPr>
                    </a:p>
                  </a:txBody>
                  <a:tcPr marL="9525" marR="9525" marT="9525" marB="91425" anchor="b">
                    <a:lnL w="9525" cap="flat" cmpd="sng">
                      <a:solidFill>
                        <a:srgbClr val="E69138"/>
                      </a:solidFill>
                      <a:prstDash val="solid"/>
                      <a:round/>
                      <a:headEnd type="none" w="sm" len="sm"/>
                      <a:tailEnd type="none" w="sm" len="sm"/>
                    </a:lnL>
                    <a:lnR w="9525" cap="flat" cmpd="sng">
                      <a:solidFill>
                        <a:srgbClr val="E69138"/>
                      </a:solidFill>
                      <a:prstDash val="solid"/>
                      <a:round/>
                      <a:headEnd type="none" w="sm" len="sm"/>
                      <a:tailEnd type="none" w="sm" len="sm"/>
                    </a:lnR>
                    <a:lnT w="9525" cap="flat" cmpd="sng">
                      <a:solidFill>
                        <a:srgbClr val="E69138"/>
                      </a:solidFill>
                      <a:prstDash val="solid"/>
                      <a:round/>
                      <a:headEnd type="none" w="sm" len="sm"/>
                      <a:tailEnd type="none" w="sm" len="sm"/>
                    </a:lnT>
                    <a:lnB w="9525" cap="flat" cmpd="sng">
                      <a:solidFill>
                        <a:srgbClr val="E69138"/>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300">
                          <a:solidFill>
                            <a:srgbClr val="434343"/>
                          </a:solidFill>
                        </a:rPr>
                        <a:t>6</a:t>
                      </a:r>
                      <a:endParaRPr sz="1300">
                        <a:solidFill>
                          <a:srgbClr val="434343"/>
                        </a:solidFill>
                      </a:endParaRPr>
                    </a:p>
                  </a:txBody>
                  <a:tcPr marL="9525" marR="9525" marT="9525" marB="91425" anchor="b">
                    <a:lnL w="9525" cap="flat" cmpd="sng">
                      <a:solidFill>
                        <a:srgbClr val="E69138"/>
                      </a:solidFill>
                      <a:prstDash val="solid"/>
                      <a:round/>
                      <a:headEnd type="none" w="sm" len="sm"/>
                      <a:tailEnd type="none" w="sm" len="sm"/>
                    </a:lnL>
                    <a:lnR w="9525" cap="flat" cmpd="sng">
                      <a:solidFill>
                        <a:srgbClr val="E69138"/>
                      </a:solidFill>
                      <a:prstDash val="solid"/>
                      <a:round/>
                      <a:headEnd type="none" w="sm" len="sm"/>
                      <a:tailEnd type="none" w="sm" len="sm"/>
                    </a:lnR>
                    <a:lnT w="9525" cap="flat" cmpd="sng">
                      <a:solidFill>
                        <a:srgbClr val="E69138"/>
                      </a:solidFill>
                      <a:prstDash val="solid"/>
                      <a:round/>
                      <a:headEnd type="none" w="sm" len="sm"/>
                      <a:tailEnd type="none" w="sm" len="sm"/>
                    </a:lnT>
                    <a:lnB w="9525" cap="flat" cmpd="sng">
                      <a:solidFill>
                        <a:srgbClr val="E69138"/>
                      </a:solidFill>
                      <a:prstDash val="solid"/>
                      <a:round/>
                      <a:headEnd type="none" w="sm" len="sm"/>
                      <a:tailEnd type="none" w="sm" len="sm"/>
                    </a:lnB>
                  </a:tcPr>
                </a:tc>
                <a:extLst>
                  <a:ext uri="{0D108BD9-81ED-4DB2-BD59-A6C34878D82A}">
                    <a16:rowId xmlns:a16="http://schemas.microsoft.com/office/drawing/2014/main" val="10002"/>
                  </a:ext>
                </a:extLst>
              </a:tr>
              <a:tr h="330150">
                <a:tc>
                  <a:txBody>
                    <a:bodyPr/>
                    <a:lstStyle/>
                    <a:p>
                      <a:pPr marL="0" lvl="0" indent="0" algn="ctr" rtl="0">
                        <a:lnSpc>
                          <a:spcPct val="115000"/>
                        </a:lnSpc>
                        <a:spcBef>
                          <a:spcPts val="0"/>
                        </a:spcBef>
                        <a:spcAft>
                          <a:spcPts val="0"/>
                        </a:spcAft>
                        <a:buNone/>
                      </a:pPr>
                      <a:r>
                        <a:rPr lang="it" sz="1300">
                          <a:solidFill>
                            <a:srgbClr val="434343"/>
                          </a:solidFill>
                        </a:rPr>
                        <a:t>1</a:t>
                      </a:r>
                      <a:endParaRPr sz="1300">
                        <a:solidFill>
                          <a:srgbClr val="434343"/>
                        </a:solidFill>
                      </a:endParaRPr>
                    </a:p>
                  </a:txBody>
                  <a:tcPr marL="9525" marR="9525" marT="9525" marB="91425" anchor="b">
                    <a:lnL w="9525" cap="flat" cmpd="sng">
                      <a:solidFill>
                        <a:srgbClr val="E69138"/>
                      </a:solidFill>
                      <a:prstDash val="solid"/>
                      <a:round/>
                      <a:headEnd type="none" w="sm" len="sm"/>
                      <a:tailEnd type="none" w="sm" len="sm"/>
                    </a:lnL>
                    <a:lnR w="9525" cap="flat" cmpd="sng">
                      <a:solidFill>
                        <a:srgbClr val="E69138"/>
                      </a:solidFill>
                      <a:prstDash val="solid"/>
                      <a:round/>
                      <a:headEnd type="none" w="sm" len="sm"/>
                      <a:tailEnd type="none" w="sm" len="sm"/>
                    </a:lnR>
                    <a:lnT w="9525" cap="flat" cmpd="sng">
                      <a:solidFill>
                        <a:srgbClr val="E69138"/>
                      </a:solidFill>
                      <a:prstDash val="solid"/>
                      <a:round/>
                      <a:headEnd type="none" w="sm" len="sm"/>
                      <a:tailEnd type="none" w="sm" len="sm"/>
                    </a:lnT>
                    <a:lnB w="9525" cap="flat" cmpd="sng">
                      <a:solidFill>
                        <a:srgbClr val="E69138"/>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300">
                          <a:solidFill>
                            <a:srgbClr val="434343"/>
                          </a:solidFill>
                        </a:rPr>
                        <a:t>8</a:t>
                      </a:r>
                      <a:endParaRPr sz="1300">
                        <a:solidFill>
                          <a:srgbClr val="434343"/>
                        </a:solidFill>
                      </a:endParaRPr>
                    </a:p>
                  </a:txBody>
                  <a:tcPr marL="9525" marR="9525" marT="9525" marB="91425" anchor="b">
                    <a:lnL w="9525" cap="flat" cmpd="sng">
                      <a:solidFill>
                        <a:srgbClr val="E69138"/>
                      </a:solidFill>
                      <a:prstDash val="solid"/>
                      <a:round/>
                      <a:headEnd type="none" w="sm" len="sm"/>
                      <a:tailEnd type="none" w="sm" len="sm"/>
                    </a:lnL>
                    <a:lnR w="9525" cap="flat" cmpd="sng">
                      <a:solidFill>
                        <a:srgbClr val="E69138"/>
                      </a:solidFill>
                      <a:prstDash val="solid"/>
                      <a:round/>
                      <a:headEnd type="none" w="sm" len="sm"/>
                      <a:tailEnd type="none" w="sm" len="sm"/>
                    </a:lnR>
                    <a:lnT w="9525" cap="flat" cmpd="sng">
                      <a:solidFill>
                        <a:srgbClr val="E69138"/>
                      </a:solidFill>
                      <a:prstDash val="solid"/>
                      <a:round/>
                      <a:headEnd type="none" w="sm" len="sm"/>
                      <a:tailEnd type="none" w="sm" len="sm"/>
                    </a:lnT>
                    <a:lnB w="9525" cap="flat" cmpd="sng">
                      <a:solidFill>
                        <a:srgbClr val="E69138"/>
                      </a:solidFill>
                      <a:prstDash val="solid"/>
                      <a:round/>
                      <a:headEnd type="none" w="sm" len="sm"/>
                      <a:tailEnd type="none" w="sm" len="sm"/>
                    </a:lnB>
                  </a:tcPr>
                </a:tc>
                <a:extLst>
                  <a:ext uri="{0D108BD9-81ED-4DB2-BD59-A6C34878D82A}">
                    <a16:rowId xmlns:a16="http://schemas.microsoft.com/office/drawing/2014/main" val="10003"/>
                  </a:ext>
                </a:extLst>
              </a:tr>
              <a:tr h="330150">
                <a:tc>
                  <a:txBody>
                    <a:bodyPr/>
                    <a:lstStyle/>
                    <a:p>
                      <a:pPr marL="0" lvl="0" indent="0" algn="ctr" rtl="0">
                        <a:lnSpc>
                          <a:spcPct val="115000"/>
                        </a:lnSpc>
                        <a:spcBef>
                          <a:spcPts val="0"/>
                        </a:spcBef>
                        <a:spcAft>
                          <a:spcPts val="0"/>
                        </a:spcAft>
                        <a:buNone/>
                      </a:pPr>
                      <a:r>
                        <a:rPr lang="it" sz="1300">
                          <a:solidFill>
                            <a:srgbClr val="434343"/>
                          </a:solidFill>
                        </a:rPr>
                        <a:t>2</a:t>
                      </a:r>
                      <a:endParaRPr sz="1300">
                        <a:solidFill>
                          <a:srgbClr val="434343"/>
                        </a:solidFill>
                      </a:endParaRPr>
                    </a:p>
                  </a:txBody>
                  <a:tcPr marL="9525" marR="9525" marT="9525" marB="91425" anchor="b">
                    <a:lnL w="9525" cap="flat" cmpd="sng">
                      <a:solidFill>
                        <a:srgbClr val="E69138"/>
                      </a:solidFill>
                      <a:prstDash val="solid"/>
                      <a:round/>
                      <a:headEnd type="none" w="sm" len="sm"/>
                      <a:tailEnd type="none" w="sm" len="sm"/>
                    </a:lnL>
                    <a:lnR w="9525" cap="flat" cmpd="sng">
                      <a:solidFill>
                        <a:srgbClr val="E69138"/>
                      </a:solidFill>
                      <a:prstDash val="solid"/>
                      <a:round/>
                      <a:headEnd type="none" w="sm" len="sm"/>
                      <a:tailEnd type="none" w="sm" len="sm"/>
                    </a:lnR>
                    <a:lnT w="9525" cap="flat" cmpd="sng">
                      <a:solidFill>
                        <a:srgbClr val="E69138"/>
                      </a:solidFill>
                      <a:prstDash val="solid"/>
                      <a:round/>
                      <a:headEnd type="none" w="sm" len="sm"/>
                      <a:tailEnd type="none" w="sm" len="sm"/>
                    </a:lnT>
                    <a:lnB w="9525" cap="flat" cmpd="sng">
                      <a:solidFill>
                        <a:srgbClr val="E69138"/>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300">
                          <a:solidFill>
                            <a:srgbClr val="434343"/>
                          </a:solidFill>
                        </a:rPr>
                        <a:t>14</a:t>
                      </a:r>
                      <a:endParaRPr sz="1300">
                        <a:solidFill>
                          <a:srgbClr val="434343"/>
                        </a:solidFill>
                      </a:endParaRPr>
                    </a:p>
                  </a:txBody>
                  <a:tcPr marL="9525" marR="9525" marT="9525" marB="91425" anchor="b">
                    <a:lnL w="9525" cap="flat" cmpd="sng">
                      <a:solidFill>
                        <a:srgbClr val="E69138"/>
                      </a:solidFill>
                      <a:prstDash val="solid"/>
                      <a:round/>
                      <a:headEnd type="none" w="sm" len="sm"/>
                      <a:tailEnd type="none" w="sm" len="sm"/>
                    </a:lnL>
                    <a:lnR w="9525" cap="flat" cmpd="sng">
                      <a:solidFill>
                        <a:srgbClr val="E69138"/>
                      </a:solidFill>
                      <a:prstDash val="solid"/>
                      <a:round/>
                      <a:headEnd type="none" w="sm" len="sm"/>
                      <a:tailEnd type="none" w="sm" len="sm"/>
                    </a:lnR>
                    <a:lnT w="9525" cap="flat" cmpd="sng">
                      <a:solidFill>
                        <a:srgbClr val="E69138"/>
                      </a:solidFill>
                      <a:prstDash val="solid"/>
                      <a:round/>
                      <a:headEnd type="none" w="sm" len="sm"/>
                      <a:tailEnd type="none" w="sm" len="sm"/>
                    </a:lnT>
                    <a:lnB w="9525" cap="flat" cmpd="sng">
                      <a:solidFill>
                        <a:srgbClr val="E69138"/>
                      </a:solidFill>
                      <a:prstDash val="solid"/>
                      <a:round/>
                      <a:headEnd type="none" w="sm" len="sm"/>
                      <a:tailEnd type="none" w="sm" len="sm"/>
                    </a:lnB>
                  </a:tcPr>
                </a:tc>
                <a:extLst>
                  <a:ext uri="{0D108BD9-81ED-4DB2-BD59-A6C34878D82A}">
                    <a16:rowId xmlns:a16="http://schemas.microsoft.com/office/drawing/2014/main" val="10004"/>
                  </a:ext>
                </a:extLst>
              </a:tr>
              <a:tr h="330150">
                <a:tc>
                  <a:txBody>
                    <a:bodyPr/>
                    <a:lstStyle/>
                    <a:p>
                      <a:pPr marL="0" lvl="0" indent="0" algn="ctr" rtl="0">
                        <a:lnSpc>
                          <a:spcPct val="115000"/>
                        </a:lnSpc>
                        <a:spcBef>
                          <a:spcPts val="0"/>
                        </a:spcBef>
                        <a:spcAft>
                          <a:spcPts val="0"/>
                        </a:spcAft>
                        <a:buNone/>
                      </a:pPr>
                      <a:r>
                        <a:rPr lang="it" sz="1300">
                          <a:solidFill>
                            <a:srgbClr val="434343"/>
                          </a:solidFill>
                        </a:rPr>
                        <a:t>4</a:t>
                      </a:r>
                      <a:endParaRPr sz="1300">
                        <a:solidFill>
                          <a:srgbClr val="434343"/>
                        </a:solidFill>
                      </a:endParaRPr>
                    </a:p>
                  </a:txBody>
                  <a:tcPr marL="9525" marR="9525" marT="9525" marB="91425" anchor="b">
                    <a:lnL w="9525" cap="flat" cmpd="sng">
                      <a:solidFill>
                        <a:srgbClr val="E69138"/>
                      </a:solidFill>
                      <a:prstDash val="solid"/>
                      <a:round/>
                      <a:headEnd type="none" w="sm" len="sm"/>
                      <a:tailEnd type="none" w="sm" len="sm"/>
                    </a:lnL>
                    <a:lnR w="9525" cap="flat" cmpd="sng">
                      <a:solidFill>
                        <a:srgbClr val="E69138"/>
                      </a:solidFill>
                      <a:prstDash val="solid"/>
                      <a:round/>
                      <a:headEnd type="none" w="sm" len="sm"/>
                      <a:tailEnd type="none" w="sm" len="sm"/>
                    </a:lnR>
                    <a:lnT w="9525" cap="flat" cmpd="sng">
                      <a:solidFill>
                        <a:srgbClr val="E69138"/>
                      </a:solidFill>
                      <a:prstDash val="solid"/>
                      <a:round/>
                      <a:headEnd type="none" w="sm" len="sm"/>
                      <a:tailEnd type="none" w="sm" len="sm"/>
                    </a:lnT>
                    <a:lnB w="9525" cap="flat" cmpd="sng">
                      <a:solidFill>
                        <a:srgbClr val="E69138"/>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300">
                          <a:solidFill>
                            <a:srgbClr val="434343"/>
                          </a:solidFill>
                        </a:rPr>
                        <a:t>26</a:t>
                      </a:r>
                      <a:endParaRPr sz="1300">
                        <a:solidFill>
                          <a:srgbClr val="434343"/>
                        </a:solidFill>
                      </a:endParaRPr>
                    </a:p>
                  </a:txBody>
                  <a:tcPr marL="9525" marR="9525" marT="9525" marB="91425" anchor="b">
                    <a:lnL w="9525" cap="flat" cmpd="sng">
                      <a:solidFill>
                        <a:srgbClr val="E69138"/>
                      </a:solidFill>
                      <a:prstDash val="solid"/>
                      <a:round/>
                      <a:headEnd type="none" w="sm" len="sm"/>
                      <a:tailEnd type="none" w="sm" len="sm"/>
                    </a:lnL>
                    <a:lnR w="9525" cap="flat" cmpd="sng">
                      <a:solidFill>
                        <a:srgbClr val="E69138"/>
                      </a:solidFill>
                      <a:prstDash val="solid"/>
                      <a:round/>
                      <a:headEnd type="none" w="sm" len="sm"/>
                      <a:tailEnd type="none" w="sm" len="sm"/>
                    </a:lnR>
                    <a:lnT w="9525" cap="flat" cmpd="sng">
                      <a:solidFill>
                        <a:srgbClr val="E69138"/>
                      </a:solidFill>
                      <a:prstDash val="solid"/>
                      <a:round/>
                      <a:headEnd type="none" w="sm" len="sm"/>
                      <a:tailEnd type="none" w="sm" len="sm"/>
                    </a:lnT>
                    <a:lnB w="9525" cap="flat" cmpd="sng">
                      <a:solidFill>
                        <a:srgbClr val="E69138"/>
                      </a:solidFill>
                      <a:prstDash val="solid"/>
                      <a:round/>
                      <a:headEnd type="none" w="sm" len="sm"/>
                      <a:tailEnd type="none" w="sm" len="sm"/>
                    </a:lnB>
                  </a:tcPr>
                </a:tc>
                <a:extLst>
                  <a:ext uri="{0D108BD9-81ED-4DB2-BD59-A6C34878D82A}">
                    <a16:rowId xmlns:a16="http://schemas.microsoft.com/office/drawing/2014/main" val="10005"/>
                  </a:ext>
                </a:extLst>
              </a:tr>
              <a:tr h="330150">
                <a:tc>
                  <a:txBody>
                    <a:bodyPr/>
                    <a:lstStyle/>
                    <a:p>
                      <a:pPr marL="0" lvl="0" indent="0" algn="ctr" rtl="0">
                        <a:lnSpc>
                          <a:spcPct val="115000"/>
                        </a:lnSpc>
                        <a:spcBef>
                          <a:spcPts val="0"/>
                        </a:spcBef>
                        <a:spcAft>
                          <a:spcPts val="0"/>
                        </a:spcAft>
                        <a:buNone/>
                      </a:pPr>
                      <a:r>
                        <a:rPr lang="it" sz="1300">
                          <a:solidFill>
                            <a:srgbClr val="434343"/>
                          </a:solidFill>
                        </a:rPr>
                        <a:t>8</a:t>
                      </a:r>
                      <a:endParaRPr sz="1300">
                        <a:solidFill>
                          <a:srgbClr val="434343"/>
                        </a:solidFill>
                      </a:endParaRPr>
                    </a:p>
                  </a:txBody>
                  <a:tcPr marL="9525" marR="9525" marT="9525" marB="91425" anchor="b">
                    <a:lnL w="9525" cap="flat" cmpd="sng">
                      <a:solidFill>
                        <a:srgbClr val="E69138"/>
                      </a:solidFill>
                      <a:prstDash val="solid"/>
                      <a:round/>
                      <a:headEnd type="none" w="sm" len="sm"/>
                      <a:tailEnd type="none" w="sm" len="sm"/>
                    </a:lnL>
                    <a:lnR w="9525" cap="flat" cmpd="sng">
                      <a:solidFill>
                        <a:srgbClr val="E69138"/>
                      </a:solidFill>
                      <a:prstDash val="solid"/>
                      <a:round/>
                      <a:headEnd type="none" w="sm" len="sm"/>
                      <a:tailEnd type="none" w="sm" len="sm"/>
                    </a:lnR>
                    <a:lnT w="9525" cap="flat" cmpd="sng">
                      <a:solidFill>
                        <a:srgbClr val="E69138"/>
                      </a:solidFill>
                      <a:prstDash val="solid"/>
                      <a:round/>
                      <a:headEnd type="none" w="sm" len="sm"/>
                      <a:tailEnd type="none" w="sm" len="sm"/>
                    </a:lnT>
                    <a:lnB w="9525" cap="flat" cmpd="sng">
                      <a:solidFill>
                        <a:srgbClr val="E69138"/>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300">
                          <a:solidFill>
                            <a:srgbClr val="434343"/>
                          </a:solidFill>
                        </a:rPr>
                        <a:t>50</a:t>
                      </a:r>
                      <a:endParaRPr sz="1300">
                        <a:solidFill>
                          <a:srgbClr val="434343"/>
                        </a:solidFill>
                      </a:endParaRPr>
                    </a:p>
                  </a:txBody>
                  <a:tcPr marL="9525" marR="9525" marT="9525" marB="91425" anchor="b">
                    <a:lnL w="9525" cap="flat" cmpd="sng">
                      <a:solidFill>
                        <a:srgbClr val="E69138"/>
                      </a:solidFill>
                      <a:prstDash val="solid"/>
                      <a:round/>
                      <a:headEnd type="none" w="sm" len="sm"/>
                      <a:tailEnd type="none" w="sm" len="sm"/>
                    </a:lnL>
                    <a:lnR w="9525" cap="flat" cmpd="sng">
                      <a:solidFill>
                        <a:srgbClr val="E69138"/>
                      </a:solidFill>
                      <a:prstDash val="solid"/>
                      <a:round/>
                      <a:headEnd type="none" w="sm" len="sm"/>
                      <a:tailEnd type="none" w="sm" len="sm"/>
                    </a:lnR>
                    <a:lnT w="9525" cap="flat" cmpd="sng">
                      <a:solidFill>
                        <a:srgbClr val="E69138"/>
                      </a:solidFill>
                      <a:prstDash val="solid"/>
                      <a:round/>
                      <a:headEnd type="none" w="sm" len="sm"/>
                      <a:tailEnd type="none" w="sm" len="sm"/>
                    </a:lnT>
                    <a:lnB w="9525" cap="flat" cmpd="sng">
                      <a:solidFill>
                        <a:srgbClr val="E69138"/>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432" name="Google Shape;432;p33"/>
          <p:cNvSpPr txBox="1"/>
          <p:nvPr/>
        </p:nvSpPr>
        <p:spPr>
          <a:xfrm>
            <a:off x="8135200" y="1247875"/>
            <a:ext cx="102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34"/>
          <p:cNvSpPr/>
          <p:nvPr/>
        </p:nvSpPr>
        <p:spPr>
          <a:xfrm>
            <a:off x="0" y="0"/>
            <a:ext cx="9144000" cy="1627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4"/>
          <p:cNvSpPr txBox="1">
            <a:spLocks noGrp="1"/>
          </p:cNvSpPr>
          <p:nvPr>
            <p:ph type="title"/>
          </p:nvPr>
        </p:nvSpPr>
        <p:spPr>
          <a:xfrm>
            <a:off x="215350" y="527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solidFill>
                  <a:schemeClr val="lt1"/>
                </a:solidFill>
              </a:rPr>
              <a:t>Results from the Lab BONSAI SDN Testbed </a:t>
            </a:r>
            <a:endParaRPr>
              <a:solidFill>
                <a:schemeClr val="lt1"/>
              </a:solidFill>
            </a:endParaRPr>
          </a:p>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endParaRPr>
              <a:solidFill>
                <a:schemeClr val="lt1"/>
              </a:solidFill>
            </a:endParaRPr>
          </a:p>
        </p:txBody>
      </p:sp>
      <p:sp>
        <p:nvSpPr>
          <p:cNvPr id="439" name="Google Shape;439;p34"/>
          <p:cNvSpPr txBox="1"/>
          <p:nvPr/>
        </p:nvSpPr>
        <p:spPr>
          <a:xfrm>
            <a:off x="6055400" y="2639750"/>
            <a:ext cx="310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Proxima Nova"/>
              <a:ea typeface="Proxima Nova"/>
              <a:cs typeface="Proxima Nova"/>
              <a:sym typeface="Proxima Nova"/>
            </a:endParaRPr>
          </a:p>
        </p:txBody>
      </p:sp>
      <p:pic>
        <p:nvPicPr>
          <p:cNvPr id="440" name="Google Shape;440;p34"/>
          <p:cNvPicPr preferRelativeResize="0"/>
          <p:nvPr/>
        </p:nvPicPr>
        <p:blipFill>
          <a:blip r:embed="rId3">
            <a:alphaModFix/>
          </a:blip>
          <a:stretch>
            <a:fillRect/>
          </a:stretch>
        </p:blipFill>
        <p:spPr>
          <a:xfrm>
            <a:off x="3589200" y="1796400"/>
            <a:ext cx="5299201" cy="3020400"/>
          </a:xfrm>
          <a:prstGeom prst="rect">
            <a:avLst/>
          </a:prstGeom>
          <a:noFill/>
          <a:ln>
            <a:noFill/>
          </a:ln>
        </p:spPr>
      </p:pic>
      <p:sp>
        <p:nvSpPr>
          <p:cNvPr id="441" name="Google Shape;441;p34"/>
          <p:cNvSpPr txBox="1"/>
          <p:nvPr/>
        </p:nvSpPr>
        <p:spPr>
          <a:xfrm>
            <a:off x="4543250" y="1854850"/>
            <a:ext cx="366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200">
                <a:solidFill>
                  <a:srgbClr val="666666"/>
                </a:solidFill>
                <a:latin typeface="Proxima Nova"/>
                <a:ea typeface="Proxima Nova"/>
                <a:cs typeface="Proxima Nova"/>
                <a:sym typeface="Proxima Nova"/>
              </a:rPr>
              <a:t>Delay in Failure Detection vs Keep Alive Time Out </a:t>
            </a:r>
            <a:endParaRPr sz="1200">
              <a:solidFill>
                <a:srgbClr val="666666"/>
              </a:solidFill>
              <a:latin typeface="Proxima Nova"/>
              <a:ea typeface="Proxima Nova"/>
              <a:cs typeface="Proxima Nova"/>
              <a:sym typeface="Proxima Nova"/>
            </a:endParaRPr>
          </a:p>
        </p:txBody>
      </p:sp>
      <p:graphicFrame>
        <p:nvGraphicFramePr>
          <p:cNvPr id="442" name="Google Shape;442;p34"/>
          <p:cNvGraphicFramePr/>
          <p:nvPr/>
        </p:nvGraphicFramePr>
        <p:xfrm>
          <a:off x="496600" y="1931048"/>
          <a:ext cx="2771500" cy="2621025"/>
        </p:xfrm>
        <a:graphic>
          <a:graphicData uri="http://schemas.openxmlformats.org/drawingml/2006/table">
            <a:tbl>
              <a:tblPr>
                <a:noFill/>
                <a:tableStyleId>{CC81376B-B2EB-4617-8F7F-8A80A3594C4C}</a:tableStyleId>
              </a:tblPr>
              <a:tblGrid>
                <a:gridCol w="1385750">
                  <a:extLst>
                    <a:ext uri="{9D8B030D-6E8A-4147-A177-3AD203B41FA5}">
                      <a16:colId xmlns:a16="http://schemas.microsoft.com/office/drawing/2014/main" val="20000"/>
                    </a:ext>
                  </a:extLst>
                </a:gridCol>
                <a:gridCol w="1385750">
                  <a:extLst>
                    <a:ext uri="{9D8B030D-6E8A-4147-A177-3AD203B41FA5}">
                      <a16:colId xmlns:a16="http://schemas.microsoft.com/office/drawing/2014/main" val="20001"/>
                    </a:ext>
                  </a:extLst>
                </a:gridCol>
              </a:tblGrid>
              <a:tr h="640125">
                <a:tc>
                  <a:txBody>
                    <a:bodyPr/>
                    <a:lstStyle/>
                    <a:p>
                      <a:pPr marL="0" lvl="0" indent="0" algn="ctr" rtl="0">
                        <a:spcBef>
                          <a:spcPts val="0"/>
                        </a:spcBef>
                        <a:spcAft>
                          <a:spcPts val="0"/>
                        </a:spcAft>
                        <a:buNone/>
                      </a:pPr>
                      <a:r>
                        <a:rPr lang="it" sz="1300"/>
                        <a:t>Keep Alive Time Out [s]</a:t>
                      </a:r>
                      <a:endParaRPr sz="1300"/>
                    </a:p>
                  </a:txBody>
                  <a:tcPr marL="91425" marR="91425" marT="91425" marB="91425">
                    <a:lnL w="9525" cap="flat" cmpd="sng">
                      <a:solidFill>
                        <a:srgbClr val="E69138"/>
                      </a:solidFill>
                      <a:prstDash val="solid"/>
                      <a:round/>
                      <a:headEnd type="none" w="sm" len="sm"/>
                      <a:tailEnd type="none" w="sm" len="sm"/>
                    </a:lnL>
                    <a:lnR w="9525" cap="flat" cmpd="sng">
                      <a:solidFill>
                        <a:srgbClr val="E69138"/>
                      </a:solidFill>
                      <a:prstDash val="solid"/>
                      <a:round/>
                      <a:headEnd type="none" w="sm" len="sm"/>
                      <a:tailEnd type="none" w="sm" len="sm"/>
                    </a:lnR>
                    <a:lnT w="9525" cap="flat" cmpd="sng">
                      <a:solidFill>
                        <a:srgbClr val="E69138"/>
                      </a:solidFill>
                      <a:prstDash val="solid"/>
                      <a:round/>
                      <a:headEnd type="none" w="sm" len="sm"/>
                      <a:tailEnd type="none" w="sm" len="sm"/>
                    </a:lnT>
                    <a:lnB w="9525" cap="flat" cmpd="sng">
                      <a:solidFill>
                        <a:srgbClr val="E69138"/>
                      </a:solidFill>
                      <a:prstDash val="solid"/>
                      <a:round/>
                      <a:headEnd type="none" w="sm" len="sm"/>
                      <a:tailEnd type="none" w="sm" len="sm"/>
                    </a:lnB>
                  </a:tcPr>
                </a:tc>
                <a:tc>
                  <a:txBody>
                    <a:bodyPr/>
                    <a:lstStyle/>
                    <a:p>
                      <a:pPr marL="0" lvl="0" indent="0" algn="ctr" rtl="0">
                        <a:spcBef>
                          <a:spcPts val="0"/>
                        </a:spcBef>
                        <a:spcAft>
                          <a:spcPts val="0"/>
                        </a:spcAft>
                        <a:buNone/>
                      </a:pPr>
                      <a:r>
                        <a:rPr lang="it" sz="1300"/>
                        <a:t>Delay in Failure Detection [s]</a:t>
                      </a:r>
                      <a:endParaRPr sz="1300"/>
                    </a:p>
                  </a:txBody>
                  <a:tcPr marL="91425" marR="91425" marT="91425" marB="91425">
                    <a:lnL w="9525" cap="flat" cmpd="sng">
                      <a:solidFill>
                        <a:srgbClr val="E69138"/>
                      </a:solidFill>
                      <a:prstDash val="solid"/>
                      <a:round/>
                      <a:headEnd type="none" w="sm" len="sm"/>
                      <a:tailEnd type="none" w="sm" len="sm"/>
                    </a:lnL>
                    <a:lnR w="9525" cap="flat" cmpd="sng">
                      <a:solidFill>
                        <a:srgbClr val="E69138"/>
                      </a:solidFill>
                      <a:prstDash val="solid"/>
                      <a:round/>
                      <a:headEnd type="none" w="sm" len="sm"/>
                      <a:tailEnd type="none" w="sm" len="sm"/>
                    </a:lnR>
                    <a:lnT w="9525" cap="flat" cmpd="sng">
                      <a:solidFill>
                        <a:srgbClr val="E69138"/>
                      </a:solidFill>
                      <a:prstDash val="solid"/>
                      <a:round/>
                      <a:headEnd type="none" w="sm" len="sm"/>
                      <a:tailEnd type="none" w="sm" len="sm"/>
                    </a:lnT>
                    <a:lnB w="9525" cap="flat" cmpd="sng">
                      <a:solidFill>
                        <a:srgbClr val="E69138"/>
                      </a:solidFill>
                      <a:prstDash val="solid"/>
                      <a:round/>
                      <a:headEnd type="none" w="sm" len="sm"/>
                      <a:tailEnd type="none" w="sm" len="sm"/>
                    </a:lnB>
                  </a:tcPr>
                </a:tc>
                <a:extLst>
                  <a:ext uri="{0D108BD9-81ED-4DB2-BD59-A6C34878D82A}">
                    <a16:rowId xmlns:a16="http://schemas.microsoft.com/office/drawing/2014/main" val="10000"/>
                  </a:ext>
                </a:extLst>
              </a:tr>
              <a:tr h="330150">
                <a:tc>
                  <a:txBody>
                    <a:bodyPr/>
                    <a:lstStyle/>
                    <a:p>
                      <a:pPr marL="0" lvl="0" indent="0" algn="ctr" rtl="0">
                        <a:lnSpc>
                          <a:spcPct val="115000"/>
                        </a:lnSpc>
                        <a:spcBef>
                          <a:spcPts val="0"/>
                        </a:spcBef>
                        <a:spcAft>
                          <a:spcPts val="0"/>
                        </a:spcAft>
                        <a:buNone/>
                      </a:pPr>
                      <a:r>
                        <a:rPr lang="it" sz="1300">
                          <a:solidFill>
                            <a:srgbClr val="434343"/>
                          </a:solidFill>
                        </a:rPr>
                        <a:t>0,2</a:t>
                      </a:r>
                      <a:endParaRPr sz="1300">
                        <a:solidFill>
                          <a:srgbClr val="434343"/>
                        </a:solidFill>
                      </a:endParaRPr>
                    </a:p>
                  </a:txBody>
                  <a:tcPr marL="9525" marR="9525" marT="9525" marB="91425" anchor="b">
                    <a:lnL w="9525" cap="flat" cmpd="sng">
                      <a:solidFill>
                        <a:srgbClr val="E69138"/>
                      </a:solidFill>
                      <a:prstDash val="solid"/>
                      <a:round/>
                      <a:headEnd type="none" w="sm" len="sm"/>
                      <a:tailEnd type="none" w="sm" len="sm"/>
                    </a:lnL>
                    <a:lnR w="9525" cap="flat" cmpd="sng">
                      <a:solidFill>
                        <a:srgbClr val="E69138"/>
                      </a:solidFill>
                      <a:prstDash val="solid"/>
                      <a:round/>
                      <a:headEnd type="none" w="sm" len="sm"/>
                      <a:tailEnd type="none" w="sm" len="sm"/>
                    </a:lnR>
                    <a:lnT w="9525" cap="flat" cmpd="sng">
                      <a:solidFill>
                        <a:srgbClr val="E69138"/>
                      </a:solidFill>
                      <a:prstDash val="solid"/>
                      <a:round/>
                      <a:headEnd type="none" w="sm" len="sm"/>
                      <a:tailEnd type="none" w="sm" len="sm"/>
                    </a:lnT>
                    <a:lnB w="9525" cap="flat" cmpd="sng">
                      <a:solidFill>
                        <a:srgbClr val="E69138"/>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300">
                          <a:solidFill>
                            <a:srgbClr val="434343"/>
                          </a:solidFill>
                        </a:rPr>
                        <a:t>4</a:t>
                      </a:r>
                      <a:endParaRPr sz="1300">
                        <a:solidFill>
                          <a:srgbClr val="434343"/>
                        </a:solidFill>
                      </a:endParaRPr>
                    </a:p>
                  </a:txBody>
                  <a:tcPr marL="9525" marR="9525" marT="9525" marB="91425" anchor="b">
                    <a:lnL w="9525" cap="flat" cmpd="sng">
                      <a:solidFill>
                        <a:srgbClr val="E69138"/>
                      </a:solidFill>
                      <a:prstDash val="solid"/>
                      <a:round/>
                      <a:headEnd type="none" w="sm" len="sm"/>
                      <a:tailEnd type="none" w="sm" len="sm"/>
                    </a:lnL>
                    <a:lnR w="9525" cap="flat" cmpd="sng">
                      <a:solidFill>
                        <a:srgbClr val="E69138"/>
                      </a:solidFill>
                      <a:prstDash val="solid"/>
                      <a:round/>
                      <a:headEnd type="none" w="sm" len="sm"/>
                      <a:tailEnd type="none" w="sm" len="sm"/>
                    </a:lnR>
                    <a:lnT w="9525" cap="flat" cmpd="sng">
                      <a:solidFill>
                        <a:srgbClr val="E69138"/>
                      </a:solidFill>
                      <a:prstDash val="solid"/>
                      <a:round/>
                      <a:headEnd type="none" w="sm" len="sm"/>
                      <a:tailEnd type="none" w="sm" len="sm"/>
                    </a:lnT>
                    <a:lnB w="9525" cap="flat" cmpd="sng">
                      <a:solidFill>
                        <a:srgbClr val="E69138"/>
                      </a:solidFill>
                      <a:prstDash val="solid"/>
                      <a:round/>
                      <a:headEnd type="none" w="sm" len="sm"/>
                      <a:tailEnd type="none" w="sm" len="sm"/>
                    </a:lnB>
                  </a:tcPr>
                </a:tc>
                <a:extLst>
                  <a:ext uri="{0D108BD9-81ED-4DB2-BD59-A6C34878D82A}">
                    <a16:rowId xmlns:a16="http://schemas.microsoft.com/office/drawing/2014/main" val="10001"/>
                  </a:ext>
                </a:extLst>
              </a:tr>
              <a:tr h="330150">
                <a:tc>
                  <a:txBody>
                    <a:bodyPr/>
                    <a:lstStyle/>
                    <a:p>
                      <a:pPr marL="0" lvl="0" indent="0" algn="ctr" rtl="0">
                        <a:lnSpc>
                          <a:spcPct val="115000"/>
                        </a:lnSpc>
                        <a:spcBef>
                          <a:spcPts val="0"/>
                        </a:spcBef>
                        <a:spcAft>
                          <a:spcPts val="0"/>
                        </a:spcAft>
                        <a:buNone/>
                      </a:pPr>
                      <a:r>
                        <a:rPr lang="it" sz="1300">
                          <a:solidFill>
                            <a:srgbClr val="434343"/>
                          </a:solidFill>
                        </a:rPr>
                        <a:t>0,5</a:t>
                      </a:r>
                      <a:endParaRPr sz="1300">
                        <a:solidFill>
                          <a:srgbClr val="434343"/>
                        </a:solidFill>
                      </a:endParaRPr>
                    </a:p>
                  </a:txBody>
                  <a:tcPr marL="9525" marR="9525" marT="9525" marB="91425" anchor="b">
                    <a:lnL w="9525" cap="flat" cmpd="sng">
                      <a:solidFill>
                        <a:srgbClr val="E69138"/>
                      </a:solidFill>
                      <a:prstDash val="solid"/>
                      <a:round/>
                      <a:headEnd type="none" w="sm" len="sm"/>
                      <a:tailEnd type="none" w="sm" len="sm"/>
                    </a:lnL>
                    <a:lnR w="9525" cap="flat" cmpd="sng">
                      <a:solidFill>
                        <a:srgbClr val="E69138"/>
                      </a:solidFill>
                      <a:prstDash val="solid"/>
                      <a:round/>
                      <a:headEnd type="none" w="sm" len="sm"/>
                      <a:tailEnd type="none" w="sm" len="sm"/>
                    </a:lnR>
                    <a:lnT w="9525" cap="flat" cmpd="sng">
                      <a:solidFill>
                        <a:srgbClr val="E69138"/>
                      </a:solidFill>
                      <a:prstDash val="solid"/>
                      <a:round/>
                      <a:headEnd type="none" w="sm" len="sm"/>
                      <a:tailEnd type="none" w="sm" len="sm"/>
                    </a:lnT>
                    <a:lnB w="9525" cap="flat" cmpd="sng">
                      <a:solidFill>
                        <a:srgbClr val="E69138"/>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300">
                          <a:solidFill>
                            <a:srgbClr val="434343"/>
                          </a:solidFill>
                        </a:rPr>
                        <a:t>6</a:t>
                      </a:r>
                      <a:endParaRPr sz="1300">
                        <a:solidFill>
                          <a:srgbClr val="434343"/>
                        </a:solidFill>
                      </a:endParaRPr>
                    </a:p>
                  </a:txBody>
                  <a:tcPr marL="9525" marR="9525" marT="9525" marB="91425" anchor="b">
                    <a:lnL w="9525" cap="flat" cmpd="sng">
                      <a:solidFill>
                        <a:srgbClr val="E69138"/>
                      </a:solidFill>
                      <a:prstDash val="solid"/>
                      <a:round/>
                      <a:headEnd type="none" w="sm" len="sm"/>
                      <a:tailEnd type="none" w="sm" len="sm"/>
                    </a:lnL>
                    <a:lnR w="9525" cap="flat" cmpd="sng">
                      <a:solidFill>
                        <a:srgbClr val="E69138"/>
                      </a:solidFill>
                      <a:prstDash val="solid"/>
                      <a:round/>
                      <a:headEnd type="none" w="sm" len="sm"/>
                      <a:tailEnd type="none" w="sm" len="sm"/>
                    </a:lnR>
                    <a:lnT w="9525" cap="flat" cmpd="sng">
                      <a:solidFill>
                        <a:srgbClr val="E69138"/>
                      </a:solidFill>
                      <a:prstDash val="solid"/>
                      <a:round/>
                      <a:headEnd type="none" w="sm" len="sm"/>
                      <a:tailEnd type="none" w="sm" len="sm"/>
                    </a:lnT>
                    <a:lnB w="9525" cap="flat" cmpd="sng">
                      <a:solidFill>
                        <a:srgbClr val="E69138"/>
                      </a:solidFill>
                      <a:prstDash val="solid"/>
                      <a:round/>
                      <a:headEnd type="none" w="sm" len="sm"/>
                      <a:tailEnd type="none" w="sm" len="sm"/>
                    </a:lnB>
                  </a:tcPr>
                </a:tc>
                <a:extLst>
                  <a:ext uri="{0D108BD9-81ED-4DB2-BD59-A6C34878D82A}">
                    <a16:rowId xmlns:a16="http://schemas.microsoft.com/office/drawing/2014/main" val="10002"/>
                  </a:ext>
                </a:extLst>
              </a:tr>
              <a:tr h="330150">
                <a:tc>
                  <a:txBody>
                    <a:bodyPr/>
                    <a:lstStyle/>
                    <a:p>
                      <a:pPr marL="0" lvl="0" indent="0" algn="ctr" rtl="0">
                        <a:lnSpc>
                          <a:spcPct val="115000"/>
                        </a:lnSpc>
                        <a:spcBef>
                          <a:spcPts val="0"/>
                        </a:spcBef>
                        <a:spcAft>
                          <a:spcPts val="0"/>
                        </a:spcAft>
                        <a:buNone/>
                      </a:pPr>
                      <a:r>
                        <a:rPr lang="it" sz="1300">
                          <a:solidFill>
                            <a:srgbClr val="434343"/>
                          </a:solidFill>
                        </a:rPr>
                        <a:t>1</a:t>
                      </a:r>
                      <a:endParaRPr sz="1300">
                        <a:solidFill>
                          <a:srgbClr val="434343"/>
                        </a:solidFill>
                      </a:endParaRPr>
                    </a:p>
                  </a:txBody>
                  <a:tcPr marL="9525" marR="9525" marT="9525" marB="91425" anchor="b">
                    <a:lnL w="9525" cap="flat" cmpd="sng">
                      <a:solidFill>
                        <a:srgbClr val="E69138"/>
                      </a:solidFill>
                      <a:prstDash val="solid"/>
                      <a:round/>
                      <a:headEnd type="none" w="sm" len="sm"/>
                      <a:tailEnd type="none" w="sm" len="sm"/>
                    </a:lnL>
                    <a:lnR w="9525" cap="flat" cmpd="sng">
                      <a:solidFill>
                        <a:srgbClr val="E69138"/>
                      </a:solidFill>
                      <a:prstDash val="solid"/>
                      <a:round/>
                      <a:headEnd type="none" w="sm" len="sm"/>
                      <a:tailEnd type="none" w="sm" len="sm"/>
                    </a:lnR>
                    <a:lnT w="9525" cap="flat" cmpd="sng">
                      <a:solidFill>
                        <a:srgbClr val="E69138"/>
                      </a:solidFill>
                      <a:prstDash val="solid"/>
                      <a:round/>
                      <a:headEnd type="none" w="sm" len="sm"/>
                      <a:tailEnd type="none" w="sm" len="sm"/>
                    </a:lnT>
                    <a:lnB w="9525" cap="flat" cmpd="sng">
                      <a:solidFill>
                        <a:srgbClr val="E69138"/>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300">
                          <a:solidFill>
                            <a:srgbClr val="434343"/>
                          </a:solidFill>
                        </a:rPr>
                        <a:t>8</a:t>
                      </a:r>
                      <a:endParaRPr sz="1300">
                        <a:solidFill>
                          <a:srgbClr val="434343"/>
                        </a:solidFill>
                      </a:endParaRPr>
                    </a:p>
                  </a:txBody>
                  <a:tcPr marL="9525" marR="9525" marT="9525" marB="91425" anchor="b">
                    <a:lnL w="9525" cap="flat" cmpd="sng">
                      <a:solidFill>
                        <a:srgbClr val="E69138"/>
                      </a:solidFill>
                      <a:prstDash val="solid"/>
                      <a:round/>
                      <a:headEnd type="none" w="sm" len="sm"/>
                      <a:tailEnd type="none" w="sm" len="sm"/>
                    </a:lnL>
                    <a:lnR w="9525" cap="flat" cmpd="sng">
                      <a:solidFill>
                        <a:srgbClr val="E69138"/>
                      </a:solidFill>
                      <a:prstDash val="solid"/>
                      <a:round/>
                      <a:headEnd type="none" w="sm" len="sm"/>
                      <a:tailEnd type="none" w="sm" len="sm"/>
                    </a:lnR>
                    <a:lnT w="9525" cap="flat" cmpd="sng">
                      <a:solidFill>
                        <a:srgbClr val="E69138"/>
                      </a:solidFill>
                      <a:prstDash val="solid"/>
                      <a:round/>
                      <a:headEnd type="none" w="sm" len="sm"/>
                      <a:tailEnd type="none" w="sm" len="sm"/>
                    </a:lnT>
                    <a:lnB w="9525" cap="flat" cmpd="sng">
                      <a:solidFill>
                        <a:srgbClr val="E69138"/>
                      </a:solidFill>
                      <a:prstDash val="solid"/>
                      <a:round/>
                      <a:headEnd type="none" w="sm" len="sm"/>
                      <a:tailEnd type="none" w="sm" len="sm"/>
                    </a:lnB>
                  </a:tcPr>
                </a:tc>
                <a:extLst>
                  <a:ext uri="{0D108BD9-81ED-4DB2-BD59-A6C34878D82A}">
                    <a16:rowId xmlns:a16="http://schemas.microsoft.com/office/drawing/2014/main" val="10003"/>
                  </a:ext>
                </a:extLst>
              </a:tr>
              <a:tr h="330150">
                <a:tc>
                  <a:txBody>
                    <a:bodyPr/>
                    <a:lstStyle/>
                    <a:p>
                      <a:pPr marL="0" lvl="0" indent="0" algn="ctr" rtl="0">
                        <a:lnSpc>
                          <a:spcPct val="115000"/>
                        </a:lnSpc>
                        <a:spcBef>
                          <a:spcPts val="0"/>
                        </a:spcBef>
                        <a:spcAft>
                          <a:spcPts val="0"/>
                        </a:spcAft>
                        <a:buNone/>
                      </a:pPr>
                      <a:r>
                        <a:rPr lang="it" sz="1300">
                          <a:solidFill>
                            <a:srgbClr val="434343"/>
                          </a:solidFill>
                        </a:rPr>
                        <a:t>2</a:t>
                      </a:r>
                      <a:endParaRPr sz="1300">
                        <a:solidFill>
                          <a:srgbClr val="434343"/>
                        </a:solidFill>
                      </a:endParaRPr>
                    </a:p>
                  </a:txBody>
                  <a:tcPr marL="9525" marR="9525" marT="9525" marB="91425" anchor="b">
                    <a:lnL w="9525" cap="flat" cmpd="sng">
                      <a:solidFill>
                        <a:srgbClr val="E69138"/>
                      </a:solidFill>
                      <a:prstDash val="solid"/>
                      <a:round/>
                      <a:headEnd type="none" w="sm" len="sm"/>
                      <a:tailEnd type="none" w="sm" len="sm"/>
                    </a:lnL>
                    <a:lnR w="9525" cap="flat" cmpd="sng">
                      <a:solidFill>
                        <a:srgbClr val="E69138"/>
                      </a:solidFill>
                      <a:prstDash val="solid"/>
                      <a:round/>
                      <a:headEnd type="none" w="sm" len="sm"/>
                      <a:tailEnd type="none" w="sm" len="sm"/>
                    </a:lnR>
                    <a:lnT w="9525" cap="flat" cmpd="sng">
                      <a:solidFill>
                        <a:srgbClr val="E69138"/>
                      </a:solidFill>
                      <a:prstDash val="solid"/>
                      <a:round/>
                      <a:headEnd type="none" w="sm" len="sm"/>
                      <a:tailEnd type="none" w="sm" len="sm"/>
                    </a:lnT>
                    <a:lnB w="9525" cap="flat" cmpd="sng">
                      <a:solidFill>
                        <a:srgbClr val="E69138"/>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300">
                          <a:solidFill>
                            <a:srgbClr val="434343"/>
                          </a:solidFill>
                        </a:rPr>
                        <a:t>14</a:t>
                      </a:r>
                      <a:endParaRPr sz="1300">
                        <a:solidFill>
                          <a:srgbClr val="434343"/>
                        </a:solidFill>
                      </a:endParaRPr>
                    </a:p>
                  </a:txBody>
                  <a:tcPr marL="9525" marR="9525" marT="9525" marB="91425" anchor="b">
                    <a:lnL w="9525" cap="flat" cmpd="sng">
                      <a:solidFill>
                        <a:srgbClr val="E69138"/>
                      </a:solidFill>
                      <a:prstDash val="solid"/>
                      <a:round/>
                      <a:headEnd type="none" w="sm" len="sm"/>
                      <a:tailEnd type="none" w="sm" len="sm"/>
                    </a:lnL>
                    <a:lnR w="9525" cap="flat" cmpd="sng">
                      <a:solidFill>
                        <a:srgbClr val="E69138"/>
                      </a:solidFill>
                      <a:prstDash val="solid"/>
                      <a:round/>
                      <a:headEnd type="none" w="sm" len="sm"/>
                      <a:tailEnd type="none" w="sm" len="sm"/>
                    </a:lnR>
                    <a:lnT w="9525" cap="flat" cmpd="sng">
                      <a:solidFill>
                        <a:srgbClr val="E69138"/>
                      </a:solidFill>
                      <a:prstDash val="solid"/>
                      <a:round/>
                      <a:headEnd type="none" w="sm" len="sm"/>
                      <a:tailEnd type="none" w="sm" len="sm"/>
                    </a:lnT>
                    <a:lnB w="9525" cap="flat" cmpd="sng">
                      <a:solidFill>
                        <a:srgbClr val="E69138"/>
                      </a:solidFill>
                      <a:prstDash val="solid"/>
                      <a:round/>
                      <a:headEnd type="none" w="sm" len="sm"/>
                      <a:tailEnd type="none" w="sm" len="sm"/>
                    </a:lnB>
                  </a:tcPr>
                </a:tc>
                <a:extLst>
                  <a:ext uri="{0D108BD9-81ED-4DB2-BD59-A6C34878D82A}">
                    <a16:rowId xmlns:a16="http://schemas.microsoft.com/office/drawing/2014/main" val="10004"/>
                  </a:ext>
                </a:extLst>
              </a:tr>
              <a:tr h="330150">
                <a:tc>
                  <a:txBody>
                    <a:bodyPr/>
                    <a:lstStyle/>
                    <a:p>
                      <a:pPr marL="0" lvl="0" indent="0" algn="ctr" rtl="0">
                        <a:lnSpc>
                          <a:spcPct val="115000"/>
                        </a:lnSpc>
                        <a:spcBef>
                          <a:spcPts val="0"/>
                        </a:spcBef>
                        <a:spcAft>
                          <a:spcPts val="0"/>
                        </a:spcAft>
                        <a:buNone/>
                      </a:pPr>
                      <a:r>
                        <a:rPr lang="it" sz="1300">
                          <a:solidFill>
                            <a:srgbClr val="434343"/>
                          </a:solidFill>
                        </a:rPr>
                        <a:t>4</a:t>
                      </a:r>
                      <a:endParaRPr sz="1300">
                        <a:solidFill>
                          <a:srgbClr val="434343"/>
                        </a:solidFill>
                      </a:endParaRPr>
                    </a:p>
                  </a:txBody>
                  <a:tcPr marL="9525" marR="9525" marT="9525" marB="91425" anchor="b">
                    <a:lnL w="9525" cap="flat" cmpd="sng">
                      <a:solidFill>
                        <a:srgbClr val="E69138"/>
                      </a:solidFill>
                      <a:prstDash val="solid"/>
                      <a:round/>
                      <a:headEnd type="none" w="sm" len="sm"/>
                      <a:tailEnd type="none" w="sm" len="sm"/>
                    </a:lnL>
                    <a:lnR w="9525" cap="flat" cmpd="sng">
                      <a:solidFill>
                        <a:srgbClr val="E69138"/>
                      </a:solidFill>
                      <a:prstDash val="solid"/>
                      <a:round/>
                      <a:headEnd type="none" w="sm" len="sm"/>
                      <a:tailEnd type="none" w="sm" len="sm"/>
                    </a:lnR>
                    <a:lnT w="9525" cap="flat" cmpd="sng">
                      <a:solidFill>
                        <a:srgbClr val="E69138"/>
                      </a:solidFill>
                      <a:prstDash val="solid"/>
                      <a:round/>
                      <a:headEnd type="none" w="sm" len="sm"/>
                      <a:tailEnd type="none" w="sm" len="sm"/>
                    </a:lnT>
                    <a:lnB w="9525" cap="flat" cmpd="sng">
                      <a:solidFill>
                        <a:srgbClr val="E69138"/>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300">
                          <a:solidFill>
                            <a:srgbClr val="434343"/>
                          </a:solidFill>
                        </a:rPr>
                        <a:t>26</a:t>
                      </a:r>
                      <a:endParaRPr sz="1300">
                        <a:solidFill>
                          <a:srgbClr val="434343"/>
                        </a:solidFill>
                      </a:endParaRPr>
                    </a:p>
                  </a:txBody>
                  <a:tcPr marL="9525" marR="9525" marT="9525" marB="91425" anchor="b">
                    <a:lnL w="9525" cap="flat" cmpd="sng">
                      <a:solidFill>
                        <a:srgbClr val="E69138"/>
                      </a:solidFill>
                      <a:prstDash val="solid"/>
                      <a:round/>
                      <a:headEnd type="none" w="sm" len="sm"/>
                      <a:tailEnd type="none" w="sm" len="sm"/>
                    </a:lnL>
                    <a:lnR w="9525" cap="flat" cmpd="sng">
                      <a:solidFill>
                        <a:srgbClr val="E69138"/>
                      </a:solidFill>
                      <a:prstDash val="solid"/>
                      <a:round/>
                      <a:headEnd type="none" w="sm" len="sm"/>
                      <a:tailEnd type="none" w="sm" len="sm"/>
                    </a:lnR>
                    <a:lnT w="9525" cap="flat" cmpd="sng">
                      <a:solidFill>
                        <a:srgbClr val="E69138"/>
                      </a:solidFill>
                      <a:prstDash val="solid"/>
                      <a:round/>
                      <a:headEnd type="none" w="sm" len="sm"/>
                      <a:tailEnd type="none" w="sm" len="sm"/>
                    </a:lnT>
                    <a:lnB w="9525" cap="flat" cmpd="sng">
                      <a:solidFill>
                        <a:srgbClr val="E69138"/>
                      </a:solidFill>
                      <a:prstDash val="solid"/>
                      <a:round/>
                      <a:headEnd type="none" w="sm" len="sm"/>
                      <a:tailEnd type="none" w="sm" len="sm"/>
                    </a:lnB>
                  </a:tcPr>
                </a:tc>
                <a:extLst>
                  <a:ext uri="{0D108BD9-81ED-4DB2-BD59-A6C34878D82A}">
                    <a16:rowId xmlns:a16="http://schemas.microsoft.com/office/drawing/2014/main" val="10005"/>
                  </a:ext>
                </a:extLst>
              </a:tr>
              <a:tr h="330150">
                <a:tc>
                  <a:txBody>
                    <a:bodyPr/>
                    <a:lstStyle/>
                    <a:p>
                      <a:pPr marL="0" lvl="0" indent="0" algn="ctr" rtl="0">
                        <a:lnSpc>
                          <a:spcPct val="115000"/>
                        </a:lnSpc>
                        <a:spcBef>
                          <a:spcPts val="0"/>
                        </a:spcBef>
                        <a:spcAft>
                          <a:spcPts val="0"/>
                        </a:spcAft>
                        <a:buNone/>
                      </a:pPr>
                      <a:r>
                        <a:rPr lang="it" sz="1300">
                          <a:solidFill>
                            <a:srgbClr val="434343"/>
                          </a:solidFill>
                        </a:rPr>
                        <a:t>8</a:t>
                      </a:r>
                      <a:endParaRPr sz="1300">
                        <a:solidFill>
                          <a:srgbClr val="434343"/>
                        </a:solidFill>
                      </a:endParaRPr>
                    </a:p>
                  </a:txBody>
                  <a:tcPr marL="9525" marR="9525" marT="9525" marB="91425" anchor="b">
                    <a:lnL w="9525" cap="flat" cmpd="sng">
                      <a:solidFill>
                        <a:srgbClr val="E69138"/>
                      </a:solidFill>
                      <a:prstDash val="solid"/>
                      <a:round/>
                      <a:headEnd type="none" w="sm" len="sm"/>
                      <a:tailEnd type="none" w="sm" len="sm"/>
                    </a:lnL>
                    <a:lnR w="9525" cap="flat" cmpd="sng">
                      <a:solidFill>
                        <a:srgbClr val="E69138"/>
                      </a:solidFill>
                      <a:prstDash val="solid"/>
                      <a:round/>
                      <a:headEnd type="none" w="sm" len="sm"/>
                      <a:tailEnd type="none" w="sm" len="sm"/>
                    </a:lnR>
                    <a:lnT w="9525" cap="flat" cmpd="sng">
                      <a:solidFill>
                        <a:srgbClr val="E69138"/>
                      </a:solidFill>
                      <a:prstDash val="solid"/>
                      <a:round/>
                      <a:headEnd type="none" w="sm" len="sm"/>
                      <a:tailEnd type="none" w="sm" len="sm"/>
                    </a:lnT>
                    <a:lnB w="9525" cap="flat" cmpd="sng">
                      <a:solidFill>
                        <a:srgbClr val="E69138"/>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300">
                          <a:solidFill>
                            <a:srgbClr val="434343"/>
                          </a:solidFill>
                        </a:rPr>
                        <a:t>50</a:t>
                      </a:r>
                      <a:endParaRPr sz="1300">
                        <a:solidFill>
                          <a:srgbClr val="434343"/>
                        </a:solidFill>
                      </a:endParaRPr>
                    </a:p>
                  </a:txBody>
                  <a:tcPr marL="9525" marR="9525" marT="9525" marB="91425" anchor="b">
                    <a:lnL w="9525" cap="flat" cmpd="sng">
                      <a:solidFill>
                        <a:srgbClr val="E69138"/>
                      </a:solidFill>
                      <a:prstDash val="solid"/>
                      <a:round/>
                      <a:headEnd type="none" w="sm" len="sm"/>
                      <a:tailEnd type="none" w="sm" len="sm"/>
                    </a:lnL>
                    <a:lnR w="9525" cap="flat" cmpd="sng">
                      <a:solidFill>
                        <a:srgbClr val="E69138"/>
                      </a:solidFill>
                      <a:prstDash val="solid"/>
                      <a:round/>
                      <a:headEnd type="none" w="sm" len="sm"/>
                      <a:tailEnd type="none" w="sm" len="sm"/>
                    </a:lnR>
                    <a:lnT w="9525" cap="flat" cmpd="sng">
                      <a:solidFill>
                        <a:srgbClr val="E69138"/>
                      </a:solidFill>
                      <a:prstDash val="solid"/>
                      <a:round/>
                      <a:headEnd type="none" w="sm" len="sm"/>
                      <a:tailEnd type="none" w="sm" len="sm"/>
                    </a:lnT>
                    <a:lnB w="9525" cap="flat" cmpd="sng">
                      <a:solidFill>
                        <a:srgbClr val="E69138"/>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443" name="Google Shape;443;p34"/>
          <p:cNvSpPr txBox="1"/>
          <p:nvPr/>
        </p:nvSpPr>
        <p:spPr>
          <a:xfrm>
            <a:off x="8135200" y="1247875"/>
            <a:ext cx="102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Proxima Nova"/>
              <a:ea typeface="Proxima Nova"/>
              <a:cs typeface="Proxima Nova"/>
              <a:sym typeface="Proxima Nova"/>
            </a:endParaRPr>
          </a:p>
        </p:txBody>
      </p:sp>
      <p:sp>
        <p:nvSpPr>
          <p:cNvPr id="444" name="Google Shape;444;p34"/>
          <p:cNvSpPr/>
          <p:nvPr/>
        </p:nvSpPr>
        <p:spPr>
          <a:xfrm>
            <a:off x="1070700" y="2213913"/>
            <a:ext cx="7002600" cy="205530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sz="1800">
                <a:solidFill>
                  <a:schemeClr val="lt1"/>
                </a:solidFill>
              </a:rPr>
              <a:t>In a real scenario, it would be necessary to find the right trade-off between the Keep Alive Time Out and the maximum tolerable Delay in Failure Detection. Of course, </a:t>
            </a:r>
            <a:r>
              <a:rPr lang="it" sz="1800" b="1">
                <a:solidFill>
                  <a:schemeClr val="lt1"/>
                </a:solidFill>
              </a:rPr>
              <a:t>the</a:t>
            </a:r>
            <a:r>
              <a:rPr lang="it" sz="1800">
                <a:solidFill>
                  <a:schemeClr val="lt1"/>
                </a:solidFill>
              </a:rPr>
              <a:t> </a:t>
            </a:r>
            <a:r>
              <a:rPr lang="it" sz="1800" b="1">
                <a:solidFill>
                  <a:schemeClr val="lt1"/>
                </a:solidFill>
              </a:rPr>
              <a:t>lower the Keep Alive Time Out, the faster the Failure Detection, but also the more the network would be saturated with echo messages</a:t>
            </a:r>
            <a:r>
              <a:rPr lang="it" sz="1800">
                <a:solidFill>
                  <a:schemeClr val="lt1"/>
                </a:solidFill>
              </a:rPr>
              <a:t>.</a:t>
            </a:r>
            <a:endParaRPr sz="18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5"/>
          <p:cNvSpPr/>
          <p:nvPr/>
        </p:nvSpPr>
        <p:spPr>
          <a:xfrm>
            <a:off x="0" y="0"/>
            <a:ext cx="9144000" cy="1627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5"/>
          <p:cNvSpPr txBox="1">
            <a:spLocks noGrp="1"/>
          </p:cNvSpPr>
          <p:nvPr>
            <p:ph type="title"/>
          </p:nvPr>
        </p:nvSpPr>
        <p:spPr>
          <a:xfrm>
            <a:off x="215350" y="527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solidFill>
                  <a:schemeClr val="lt1"/>
                </a:solidFill>
              </a:rPr>
              <a:t>Results from the Lab BONSAI SDN Testbed </a:t>
            </a:r>
            <a:endParaRPr>
              <a:solidFill>
                <a:schemeClr val="lt1"/>
              </a:solidFill>
            </a:endParaRPr>
          </a:p>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endParaRPr>
              <a:solidFill>
                <a:schemeClr val="lt1"/>
              </a:solidFill>
            </a:endParaRPr>
          </a:p>
        </p:txBody>
      </p:sp>
      <p:sp>
        <p:nvSpPr>
          <p:cNvPr id="451" name="Google Shape;451;p35"/>
          <p:cNvSpPr txBox="1"/>
          <p:nvPr/>
        </p:nvSpPr>
        <p:spPr>
          <a:xfrm>
            <a:off x="6055400" y="2639750"/>
            <a:ext cx="310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Proxima Nova"/>
              <a:ea typeface="Proxima Nova"/>
              <a:cs typeface="Proxima Nova"/>
              <a:sym typeface="Proxima Nova"/>
            </a:endParaRPr>
          </a:p>
        </p:txBody>
      </p:sp>
      <p:graphicFrame>
        <p:nvGraphicFramePr>
          <p:cNvPr id="452" name="Google Shape;452;p35"/>
          <p:cNvGraphicFramePr/>
          <p:nvPr/>
        </p:nvGraphicFramePr>
        <p:xfrm>
          <a:off x="496600" y="1931048"/>
          <a:ext cx="2771500" cy="2621025"/>
        </p:xfrm>
        <a:graphic>
          <a:graphicData uri="http://schemas.openxmlformats.org/drawingml/2006/table">
            <a:tbl>
              <a:tblPr>
                <a:noFill/>
                <a:tableStyleId>{CC81376B-B2EB-4617-8F7F-8A80A3594C4C}</a:tableStyleId>
              </a:tblPr>
              <a:tblGrid>
                <a:gridCol w="1385750">
                  <a:extLst>
                    <a:ext uri="{9D8B030D-6E8A-4147-A177-3AD203B41FA5}">
                      <a16:colId xmlns:a16="http://schemas.microsoft.com/office/drawing/2014/main" val="20000"/>
                    </a:ext>
                  </a:extLst>
                </a:gridCol>
                <a:gridCol w="1385750">
                  <a:extLst>
                    <a:ext uri="{9D8B030D-6E8A-4147-A177-3AD203B41FA5}">
                      <a16:colId xmlns:a16="http://schemas.microsoft.com/office/drawing/2014/main" val="20001"/>
                    </a:ext>
                  </a:extLst>
                </a:gridCol>
              </a:tblGrid>
              <a:tr h="640125">
                <a:tc>
                  <a:txBody>
                    <a:bodyPr/>
                    <a:lstStyle/>
                    <a:p>
                      <a:pPr marL="0" lvl="0" indent="0" algn="ctr" rtl="0">
                        <a:spcBef>
                          <a:spcPts val="0"/>
                        </a:spcBef>
                        <a:spcAft>
                          <a:spcPts val="0"/>
                        </a:spcAft>
                        <a:buNone/>
                      </a:pPr>
                      <a:r>
                        <a:rPr lang="it" sz="1300"/>
                        <a:t>Keep Alive Time Out [s]</a:t>
                      </a:r>
                      <a:endParaRPr sz="1300"/>
                    </a:p>
                  </a:txBody>
                  <a:tcPr marL="91425" marR="91425" marT="91425" marB="91425">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tcPr>
                </a:tc>
                <a:tc>
                  <a:txBody>
                    <a:bodyPr/>
                    <a:lstStyle/>
                    <a:p>
                      <a:pPr marL="0" lvl="0" indent="0" algn="ctr" rtl="0">
                        <a:spcBef>
                          <a:spcPts val="0"/>
                        </a:spcBef>
                        <a:spcAft>
                          <a:spcPts val="0"/>
                        </a:spcAft>
                        <a:buNone/>
                      </a:pPr>
                      <a:r>
                        <a:rPr lang="it" sz="1300"/>
                        <a:t>First Ping Delay [ms]</a:t>
                      </a:r>
                      <a:endParaRPr sz="1300"/>
                    </a:p>
                  </a:txBody>
                  <a:tcPr marL="91425" marR="91425" marT="91425" marB="91425">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tcPr>
                </a:tc>
                <a:extLst>
                  <a:ext uri="{0D108BD9-81ED-4DB2-BD59-A6C34878D82A}">
                    <a16:rowId xmlns:a16="http://schemas.microsoft.com/office/drawing/2014/main" val="10000"/>
                  </a:ext>
                </a:extLst>
              </a:tr>
              <a:tr h="330150">
                <a:tc>
                  <a:txBody>
                    <a:bodyPr/>
                    <a:lstStyle/>
                    <a:p>
                      <a:pPr marL="0" lvl="0" indent="0" algn="ctr" rtl="0">
                        <a:lnSpc>
                          <a:spcPct val="115000"/>
                        </a:lnSpc>
                        <a:spcBef>
                          <a:spcPts val="0"/>
                        </a:spcBef>
                        <a:spcAft>
                          <a:spcPts val="0"/>
                        </a:spcAft>
                        <a:buNone/>
                      </a:pPr>
                      <a:r>
                        <a:rPr lang="it" sz="1300">
                          <a:solidFill>
                            <a:srgbClr val="434343"/>
                          </a:solidFill>
                        </a:rPr>
                        <a:t>0,2</a:t>
                      </a:r>
                      <a:endParaRPr sz="1300">
                        <a:solidFill>
                          <a:srgbClr val="434343"/>
                        </a:solidFill>
                      </a:endParaRPr>
                    </a:p>
                  </a:txBody>
                  <a:tcPr marL="9525" marR="9525" marT="9525" marB="91425"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300">
                          <a:solidFill>
                            <a:srgbClr val="434343"/>
                          </a:solidFill>
                        </a:rPr>
                        <a:t>191</a:t>
                      </a:r>
                      <a:endParaRPr sz="1300">
                        <a:solidFill>
                          <a:srgbClr val="434343"/>
                        </a:solidFill>
                      </a:endParaRPr>
                    </a:p>
                  </a:txBody>
                  <a:tcPr marL="9525" marR="9525" marT="9525" marB="91425"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tcPr>
                </a:tc>
                <a:extLst>
                  <a:ext uri="{0D108BD9-81ED-4DB2-BD59-A6C34878D82A}">
                    <a16:rowId xmlns:a16="http://schemas.microsoft.com/office/drawing/2014/main" val="10001"/>
                  </a:ext>
                </a:extLst>
              </a:tr>
              <a:tr h="330150">
                <a:tc>
                  <a:txBody>
                    <a:bodyPr/>
                    <a:lstStyle/>
                    <a:p>
                      <a:pPr marL="0" lvl="0" indent="0" algn="ctr" rtl="0">
                        <a:lnSpc>
                          <a:spcPct val="115000"/>
                        </a:lnSpc>
                        <a:spcBef>
                          <a:spcPts val="0"/>
                        </a:spcBef>
                        <a:spcAft>
                          <a:spcPts val="0"/>
                        </a:spcAft>
                        <a:buNone/>
                      </a:pPr>
                      <a:r>
                        <a:rPr lang="it" sz="1300">
                          <a:solidFill>
                            <a:srgbClr val="434343"/>
                          </a:solidFill>
                        </a:rPr>
                        <a:t>0,5</a:t>
                      </a:r>
                      <a:endParaRPr sz="1300">
                        <a:solidFill>
                          <a:srgbClr val="434343"/>
                        </a:solidFill>
                      </a:endParaRPr>
                    </a:p>
                  </a:txBody>
                  <a:tcPr marL="9525" marR="9525" marT="9525" marB="91425"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300">
                          <a:solidFill>
                            <a:srgbClr val="434343"/>
                          </a:solidFill>
                        </a:rPr>
                        <a:t>130</a:t>
                      </a:r>
                      <a:endParaRPr sz="1300">
                        <a:solidFill>
                          <a:srgbClr val="434343"/>
                        </a:solidFill>
                      </a:endParaRPr>
                    </a:p>
                  </a:txBody>
                  <a:tcPr marL="9525" marR="9525" marT="9525" marB="91425"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tcPr>
                </a:tc>
                <a:extLst>
                  <a:ext uri="{0D108BD9-81ED-4DB2-BD59-A6C34878D82A}">
                    <a16:rowId xmlns:a16="http://schemas.microsoft.com/office/drawing/2014/main" val="10002"/>
                  </a:ext>
                </a:extLst>
              </a:tr>
              <a:tr h="330150">
                <a:tc>
                  <a:txBody>
                    <a:bodyPr/>
                    <a:lstStyle/>
                    <a:p>
                      <a:pPr marL="0" lvl="0" indent="0" algn="ctr" rtl="0">
                        <a:lnSpc>
                          <a:spcPct val="115000"/>
                        </a:lnSpc>
                        <a:spcBef>
                          <a:spcPts val="0"/>
                        </a:spcBef>
                        <a:spcAft>
                          <a:spcPts val="0"/>
                        </a:spcAft>
                        <a:buNone/>
                      </a:pPr>
                      <a:r>
                        <a:rPr lang="it" sz="1300">
                          <a:solidFill>
                            <a:srgbClr val="434343"/>
                          </a:solidFill>
                        </a:rPr>
                        <a:t>1</a:t>
                      </a:r>
                      <a:endParaRPr sz="1300">
                        <a:solidFill>
                          <a:srgbClr val="434343"/>
                        </a:solidFill>
                      </a:endParaRPr>
                    </a:p>
                  </a:txBody>
                  <a:tcPr marL="9525" marR="9525" marT="9525" marB="91425"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300">
                          <a:solidFill>
                            <a:srgbClr val="434343"/>
                          </a:solidFill>
                        </a:rPr>
                        <a:t>104</a:t>
                      </a:r>
                      <a:endParaRPr sz="1300">
                        <a:solidFill>
                          <a:srgbClr val="434343"/>
                        </a:solidFill>
                      </a:endParaRPr>
                    </a:p>
                  </a:txBody>
                  <a:tcPr marL="9525" marR="9525" marT="9525" marB="91425"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tcPr>
                </a:tc>
                <a:extLst>
                  <a:ext uri="{0D108BD9-81ED-4DB2-BD59-A6C34878D82A}">
                    <a16:rowId xmlns:a16="http://schemas.microsoft.com/office/drawing/2014/main" val="10003"/>
                  </a:ext>
                </a:extLst>
              </a:tr>
              <a:tr h="330150">
                <a:tc>
                  <a:txBody>
                    <a:bodyPr/>
                    <a:lstStyle/>
                    <a:p>
                      <a:pPr marL="0" lvl="0" indent="0" algn="ctr" rtl="0">
                        <a:lnSpc>
                          <a:spcPct val="115000"/>
                        </a:lnSpc>
                        <a:spcBef>
                          <a:spcPts val="0"/>
                        </a:spcBef>
                        <a:spcAft>
                          <a:spcPts val="0"/>
                        </a:spcAft>
                        <a:buNone/>
                      </a:pPr>
                      <a:r>
                        <a:rPr lang="it" sz="1300">
                          <a:solidFill>
                            <a:srgbClr val="434343"/>
                          </a:solidFill>
                        </a:rPr>
                        <a:t>2</a:t>
                      </a:r>
                      <a:endParaRPr sz="1300">
                        <a:solidFill>
                          <a:srgbClr val="434343"/>
                        </a:solidFill>
                      </a:endParaRPr>
                    </a:p>
                  </a:txBody>
                  <a:tcPr marL="9525" marR="9525" marT="9525" marB="91425"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300">
                          <a:solidFill>
                            <a:srgbClr val="434343"/>
                          </a:solidFill>
                        </a:rPr>
                        <a:t>199</a:t>
                      </a:r>
                      <a:endParaRPr sz="1300">
                        <a:solidFill>
                          <a:srgbClr val="434343"/>
                        </a:solidFill>
                      </a:endParaRPr>
                    </a:p>
                  </a:txBody>
                  <a:tcPr marL="9525" marR="9525" marT="9525" marB="91425"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tcPr>
                </a:tc>
                <a:extLst>
                  <a:ext uri="{0D108BD9-81ED-4DB2-BD59-A6C34878D82A}">
                    <a16:rowId xmlns:a16="http://schemas.microsoft.com/office/drawing/2014/main" val="10004"/>
                  </a:ext>
                </a:extLst>
              </a:tr>
              <a:tr h="330150">
                <a:tc>
                  <a:txBody>
                    <a:bodyPr/>
                    <a:lstStyle/>
                    <a:p>
                      <a:pPr marL="0" lvl="0" indent="0" algn="ctr" rtl="0">
                        <a:lnSpc>
                          <a:spcPct val="115000"/>
                        </a:lnSpc>
                        <a:spcBef>
                          <a:spcPts val="0"/>
                        </a:spcBef>
                        <a:spcAft>
                          <a:spcPts val="0"/>
                        </a:spcAft>
                        <a:buNone/>
                      </a:pPr>
                      <a:r>
                        <a:rPr lang="it" sz="1300">
                          <a:solidFill>
                            <a:srgbClr val="434343"/>
                          </a:solidFill>
                        </a:rPr>
                        <a:t>4</a:t>
                      </a:r>
                      <a:endParaRPr sz="1300">
                        <a:solidFill>
                          <a:srgbClr val="434343"/>
                        </a:solidFill>
                      </a:endParaRPr>
                    </a:p>
                  </a:txBody>
                  <a:tcPr marL="9525" marR="9525" marT="9525" marB="91425"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300">
                          <a:solidFill>
                            <a:srgbClr val="434343"/>
                          </a:solidFill>
                        </a:rPr>
                        <a:t>151</a:t>
                      </a:r>
                      <a:endParaRPr sz="1300">
                        <a:solidFill>
                          <a:srgbClr val="434343"/>
                        </a:solidFill>
                      </a:endParaRPr>
                    </a:p>
                  </a:txBody>
                  <a:tcPr marL="9525" marR="9525" marT="9525" marB="91425"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tcPr>
                </a:tc>
                <a:extLst>
                  <a:ext uri="{0D108BD9-81ED-4DB2-BD59-A6C34878D82A}">
                    <a16:rowId xmlns:a16="http://schemas.microsoft.com/office/drawing/2014/main" val="10005"/>
                  </a:ext>
                </a:extLst>
              </a:tr>
              <a:tr h="330150">
                <a:tc>
                  <a:txBody>
                    <a:bodyPr/>
                    <a:lstStyle/>
                    <a:p>
                      <a:pPr marL="0" lvl="0" indent="0" algn="ctr" rtl="0">
                        <a:lnSpc>
                          <a:spcPct val="115000"/>
                        </a:lnSpc>
                        <a:spcBef>
                          <a:spcPts val="0"/>
                        </a:spcBef>
                        <a:spcAft>
                          <a:spcPts val="0"/>
                        </a:spcAft>
                        <a:buNone/>
                      </a:pPr>
                      <a:r>
                        <a:rPr lang="it" sz="1300">
                          <a:solidFill>
                            <a:srgbClr val="434343"/>
                          </a:solidFill>
                        </a:rPr>
                        <a:t>8</a:t>
                      </a:r>
                      <a:endParaRPr sz="1300">
                        <a:solidFill>
                          <a:srgbClr val="434343"/>
                        </a:solidFill>
                      </a:endParaRPr>
                    </a:p>
                  </a:txBody>
                  <a:tcPr marL="9525" marR="9525" marT="9525" marB="91425"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300">
                          <a:solidFill>
                            <a:srgbClr val="434343"/>
                          </a:solidFill>
                        </a:rPr>
                        <a:t>180</a:t>
                      </a:r>
                      <a:endParaRPr sz="1300">
                        <a:solidFill>
                          <a:srgbClr val="434343"/>
                        </a:solidFill>
                      </a:endParaRPr>
                    </a:p>
                  </a:txBody>
                  <a:tcPr marL="9525" marR="9525" marT="9525" marB="91425"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453" name="Google Shape;453;p35"/>
          <p:cNvSpPr txBox="1"/>
          <p:nvPr/>
        </p:nvSpPr>
        <p:spPr>
          <a:xfrm>
            <a:off x="8135200" y="1247875"/>
            <a:ext cx="102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Proxima Nova"/>
              <a:ea typeface="Proxima Nova"/>
              <a:cs typeface="Proxima Nova"/>
              <a:sym typeface="Proxima Nova"/>
            </a:endParaRPr>
          </a:p>
        </p:txBody>
      </p:sp>
      <p:pic>
        <p:nvPicPr>
          <p:cNvPr id="454" name="Google Shape;454;p35"/>
          <p:cNvPicPr preferRelativeResize="0"/>
          <p:nvPr/>
        </p:nvPicPr>
        <p:blipFill>
          <a:blip r:embed="rId3">
            <a:alphaModFix/>
          </a:blip>
          <a:stretch>
            <a:fillRect/>
          </a:stretch>
        </p:blipFill>
        <p:spPr>
          <a:xfrm>
            <a:off x="3589250" y="1795850"/>
            <a:ext cx="5297850" cy="3019525"/>
          </a:xfrm>
          <a:prstGeom prst="rect">
            <a:avLst/>
          </a:prstGeom>
          <a:noFill/>
          <a:ln>
            <a:noFill/>
          </a:ln>
        </p:spPr>
      </p:pic>
      <p:sp>
        <p:nvSpPr>
          <p:cNvPr id="455" name="Google Shape;455;p35"/>
          <p:cNvSpPr txBox="1"/>
          <p:nvPr/>
        </p:nvSpPr>
        <p:spPr>
          <a:xfrm>
            <a:off x="4228125" y="1839200"/>
            <a:ext cx="4462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200">
                <a:solidFill>
                  <a:srgbClr val="666666"/>
                </a:solidFill>
                <a:latin typeface="Proxima Nova"/>
                <a:ea typeface="Proxima Nova"/>
                <a:cs typeface="Proxima Nova"/>
                <a:sym typeface="Proxima Nova"/>
              </a:rPr>
              <a:t>First Ping Delay Caused by the Failure vs Keep Alive Time Out </a:t>
            </a:r>
            <a:endParaRPr sz="1200">
              <a:solidFill>
                <a:srgbClr val="666666"/>
              </a:solidFill>
              <a:latin typeface="Proxima Nova"/>
              <a:ea typeface="Proxima Nova"/>
              <a:cs typeface="Proxima Nova"/>
              <a:sym typeface="Proxima Nova"/>
            </a:endParaRPr>
          </a:p>
        </p:txBody>
      </p:sp>
      <p:cxnSp>
        <p:nvCxnSpPr>
          <p:cNvPr id="456" name="Google Shape;456;p35"/>
          <p:cNvCxnSpPr/>
          <p:nvPr/>
        </p:nvCxnSpPr>
        <p:spPr>
          <a:xfrm>
            <a:off x="4407875" y="2839850"/>
            <a:ext cx="4001400" cy="0"/>
          </a:xfrm>
          <a:prstGeom prst="straightConnector1">
            <a:avLst/>
          </a:prstGeom>
          <a:noFill/>
          <a:ln w="9525" cap="flat" cmpd="sng">
            <a:solidFill>
              <a:srgbClr val="FF0000"/>
            </a:solidFill>
            <a:prstDash val="solid"/>
            <a:round/>
            <a:headEnd type="none" w="med" len="med"/>
            <a:tailEnd type="none" w="med" len="med"/>
          </a:ln>
        </p:spPr>
      </p:cxnSp>
      <p:sp>
        <p:nvSpPr>
          <p:cNvPr id="457" name="Google Shape;457;p35"/>
          <p:cNvSpPr txBox="1"/>
          <p:nvPr/>
        </p:nvSpPr>
        <p:spPr>
          <a:xfrm>
            <a:off x="5032400" y="2571750"/>
            <a:ext cx="11316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700">
                <a:solidFill>
                  <a:srgbClr val="FF0000"/>
                </a:solidFill>
              </a:rPr>
              <a:t>Average = 0,159 s</a:t>
            </a:r>
            <a:endParaRPr sz="70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6"/>
          <p:cNvSpPr/>
          <p:nvPr/>
        </p:nvSpPr>
        <p:spPr>
          <a:xfrm>
            <a:off x="0" y="0"/>
            <a:ext cx="9144000" cy="1627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6"/>
          <p:cNvSpPr txBox="1">
            <a:spLocks noGrp="1"/>
          </p:cNvSpPr>
          <p:nvPr>
            <p:ph type="title"/>
          </p:nvPr>
        </p:nvSpPr>
        <p:spPr>
          <a:xfrm>
            <a:off x="215350" y="527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solidFill>
                  <a:schemeClr val="lt1"/>
                </a:solidFill>
              </a:rPr>
              <a:t>Results from the Lab BONSAI SDN Testbed </a:t>
            </a:r>
            <a:endParaRPr>
              <a:solidFill>
                <a:schemeClr val="lt1"/>
              </a:solidFill>
            </a:endParaRPr>
          </a:p>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endParaRPr>
              <a:solidFill>
                <a:schemeClr val="lt1"/>
              </a:solidFill>
            </a:endParaRPr>
          </a:p>
        </p:txBody>
      </p:sp>
      <p:sp>
        <p:nvSpPr>
          <p:cNvPr id="464" name="Google Shape;464;p36"/>
          <p:cNvSpPr txBox="1"/>
          <p:nvPr/>
        </p:nvSpPr>
        <p:spPr>
          <a:xfrm>
            <a:off x="6055400" y="2639750"/>
            <a:ext cx="310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Proxima Nova"/>
              <a:ea typeface="Proxima Nova"/>
              <a:cs typeface="Proxima Nova"/>
              <a:sym typeface="Proxima Nova"/>
            </a:endParaRPr>
          </a:p>
        </p:txBody>
      </p:sp>
      <p:graphicFrame>
        <p:nvGraphicFramePr>
          <p:cNvPr id="465" name="Google Shape;465;p36"/>
          <p:cNvGraphicFramePr/>
          <p:nvPr/>
        </p:nvGraphicFramePr>
        <p:xfrm>
          <a:off x="496600" y="1931048"/>
          <a:ext cx="2771500" cy="2621025"/>
        </p:xfrm>
        <a:graphic>
          <a:graphicData uri="http://schemas.openxmlformats.org/drawingml/2006/table">
            <a:tbl>
              <a:tblPr>
                <a:noFill/>
                <a:tableStyleId>{CC81376B-B2EB-4617-8F7F-8A80A3594C4C}</a:tableStyleId>
              </a:tblPr>
              <a:tblGrid>
                <a:gridCol w="1385750">
                  <a:extLst>
                    <a:ext uri="{9D8B030D-6E8A-4147-A177-3AD203B41FA5}">
                      <a16:colId xmlns:a16="http://schemas.microsoft.com/office/drawing/2014/main" val="20000"/>
                    </a:ext>
                  </a:extLst>
                </a:gridCol>
                <a:gridCol w="1385750">
                  <a:extLst>
                    <a:ext uri="{9D8B030D-6E8A-4147-A177-3AD203B41FA5}">
                      <a16:colId xmlns:a16="http://schemas.microsoft.com/office/drawing/2014/main" val="20001"/>
                    </a:ext>
                  </a:extLst>
                </a:gridCol>
              </a:tblGrid>
              <a:tr h="640125">
                <a:tc>
                  <a:txBody>
                    <a:bodyPr/>
                    <a:lstStyle/>
                    <a:p>
                      <a:pPr marL="0" lvl="0" indent="0" algn="ctr" rtl="0">
                        <a:spcBef>
                          <a:spcPts val="0"/>
                        </a:spcBef>
                        <a:spcAft>
                          <a:spcPts val="0"/>
                        </a:spcAft>
                        <a:buNone/>
                      </a:pPr>
                      <a:r>
                        <a:rPr lang="it" sz="1300"/>
                        <a:t>Keep Alive Time Out [s]</a:t>
                      </a:r>
                      <a:endParaRPr sz="1300"/>
                    </a:p>
                  </a:txBody>
                  <a:tcPr marL="91425" marR="91425" marT="91425" marB="91425">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tcPr>
                </a:tc>
                <a:tc>
                  <a:txBody>
                    <a:bodyPr/>
                    <a:lstStyle/>
                    <a:p>
                      <a:pPr marL="0" lvl="0" indent="0" algn="ctr" rtl="0">
                        <a:spcBef>
                          <a:spcPts val="0"/>
                        </a:spcBef>
                        <a:spcAft>
                          <a:spcPts val="0"/>
                        </a:spcAft>
                        <a:buNone/>
                      </a:pPr>
                      <a:r>
                        <a:rPr lang="it" sz="1300"/>
                        <a:t>First Ping Delay [ms]</a:t>
                      </a:r>
                      <a:endParaRPr sz="1300"/>
                    </a:p>
                  </a:txBody>
                  <a:tcPr marL="91425" marR="91425" marT="91425" marB="91425">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tcPr>
                </a:tc>
                <a:extLst>
                  <a:ext uri="{0D108BD9-81ED-4DB2-BD59-A6C34878D82A}">
                    <a16:rowId xmlns:a16="http://schemas.microsoft.com/office/drawing/2014/main" val="10000"/>
                  </a:ext>
                </a:extLst>
              </a:tr>
              <a:tr h="330150">
                <a:tc>
                  <a:txBody>
                    <a:bodyPr/>
                    <a:lstStyle/>
                    <a:p>
                      <a:pPr marL="0" lvl="0" indent="0" algn="ctr" rtl="0">
                        <a:lnSpc>
                          <a:spcPct val="115000"/>
                        </a:lnSpc>
                        <a:spcBef>
                          <a:spcPts val="0"/>
                        </a:spcBef>
                        <a:spcAft>
                          <a:spcPts val="0"/>
                        </a:spcAft>
                        <a:buNone/>
                      </a:pPr>
                      <a:r>
                        <a:rPr lang="it" sz="1300">
                          <a:solidFill>
                            <a:srgbClr val="434343"/>
                          </a:solidFill>
                        </a:rPr>
                        <a:t>0,2</a:t>
                      </a:r>
                      <a:endParaRPr sz="1300">
                        <a:solidFill>
                          <a:srgbClr val="434343"/>
                        </a:solidFill>
                      </a:endParaRPr>
                    </a:p>
                  </a:txBody>
                  <a:tcPr marL="9525" marR="9525" marT="9525" marB="91425"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300">
                          <a:solidFill>
                            <a:srgbClr val="434343"/>
                          </a:solidFill>
                        </a:rPr>
                        <a:t>191</a:t>
                      </a:r>
                      <a:endParaRPr sz="1300">
                        <a:solidFill>
                          <a:srgbClr val="434343"/>
                        </a:solidFill>
                      </a:endParaRPr>
                    </a:p>
                  </a:txBody>
                  <a:tcPr marL="9525" marR="9525" marT="9525" marB="91425"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tcPr>
                </a:tc>
                <a:extLst>
                  <a:ext uri="{0D108BD9-81ED-4DB2-BD59-A6C34878D82A}">
                    <a16:rowId xmlns:a16="http://schemas.microsoft.com/office/drawing/2014/main" val="10001"/>
                  </a:ext>
                </a:extLst>
              </a:tr>
              <a:tr h="330150">
                <a:tc>
                  <a:txBody>
                    <a:bodyPr/>
                    <a:lstStyle/>
                    <a:p>
                      <a:pPr marL="0" lvl="0" indent="0" algn="ctr" rtl="0">
                        <a:lnSpc>
                          <a:spcPct val="115000"/>
                        </a:lnSpc>
                        <a:spcBef>
                          <a:spcPts val="0"/>
                        </a:spcBef>
                        <a:spcAft>
                          <a:spcPts val="0"/>
                        </a:spcAft>
                        <a:buNone/>
                      </a:pPr>
                      <a:r>
                        <a:rPr lang="it" sz="1300">
                          <a:solidFill>
                            <a:srgbClr val="434343"/>
                          </a:solidFill>
                        </a:rPr>
                        <a:t>0,5</a:t>
                      </a:r>
                      <a:endParaRPr sz="1300">
                        <a:solidFill>
                          <a:srgbClr val="434343"/>
                        </a:solidFill>
                      </a:endParaRPr>
                    </a:p>
                  </a:txBody>
                  <a:tcPr marL="9525" marR="9525" marT="9525" marB="91425"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300">
                          <a:solidFill>
                            <a:srgbClr val="434343"/>
                          </a:solidFill>
                        </a:rPr>
                        <a:t>130</a:t>
                      </a:r>
                      <a:endParaRPr sz="1300">
                        <a:solidFill>
                          <a:srgbClr val="434343"/>
                        </a:solidFill>
                      </a:endParaRPr>
                    </a:p>
                  </a:txBody>
                  <a:tcPr marL="9525" marR="9525" marT="9525" marB="91425"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tcPr>
                </a:tc>
                <a:extLst>
                  <a:ext uri="{0D108BD9-81ED-4DB2-BD59-A6C34878D82A}">
                    <a16:rowId xmlns:a16="http://schemas.microsoft.com/office/drawing/2014/main" val="10002"/>
                  </a:ext>
                </a:extLst>
              </a:tr>
              <a:tr h="330150">
                <a:tc>
                  <a:txBody>
                    <a:bodyPr/>
                    <a:lstStyle/>
                    <a:p>
                      <a:pPr marL="0" lvl="0" indent="0" algn="ctr" rtl="0">
                        <a:lnSpc>
                          <a:spcPct val="115000"/>
                        </a:lnSpc>
                        <a:spcBef>
                          <a:spcPts val="0"/>
                        </a:spcBef>
                        <a:spcAft>
                          <a:spcPts val="0"/>
                        </a:spcAft>
                        <a:buNone/>
                      </a:pPr>
                      <a:r>
                        <a:rPr lang="it" sz="1300">
                          <a:solidFill>
                            <a:srgbClr val="434343"/>
                          </a:solidFill>
                        </a:rPr>
                        <a:t>1</a:t>
                      </a:r>
                      <a:endParaRPr sz="1300">
                        <a:solidFill>
                          <a:srgbClr val="434343"/>
                        </a:solidFill>
                      </a:endParaRPr>
                    </a:p>
                  </a:txBody>
                  <a:tcPr marL="9525" marR="9525" marT="9525" marB="91425"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300">
                          <a:solidFill>
                            <a:srgbClr val="434343"/>
                          </a:solidFill>
                        </a:rPr>
                        <a:t>104</a:t>
                      </a:r>
                      <a:endParaRPr sz="1300">
                        <a:solidFill>
                          <a:srgbClr val="434343"/>
                        </a:solidFill>
                      </a:endParaRPr>
                    </a:p>
                  </a:txBody>
                  <a:tcPr marL="9525" marR="9525" marT="9525" marB="91425"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tcPr>
                </a:tc>
                <a:extLst>
                  <a:ext uri="{0D108BD9-81ED-4DB2-BD59-A6C34878D82A}">
                    <a16:rowId xmlns:a16="http://schemas.microsoft.com/office/drawing/2014/main" val="10003"/>
                  </a:ext>
                </a:extLst>
              </a:tr>
              <a:tr h="330150">
                <a:tc>
                  <a:txBody>
                    <a:bodyPr/>
                    <a:lstStyle/>
                    <a:p>
                      <a:pPr marL="0" lvl="0" indent="0" algn="ctr" rtl="0">
                        <a:lnSpc>
                          <a:spcPct val="115000"/>
                        </a:lnSpc>
                        <a:spcBef>
                          <a:spcPts val="0"/>
                        </a:spcBef>
                        <a:spcAft>
                          <a:spcPts val="0"/>
                        </a:spcAft>
                        <a:buNone/>
                      </a:pPr>
                      <a:r>
                        <a:rPr lang="it" sz="1300">
                          <a:solidFill>
                            <a:srgbClr val="434343"/>
                          </a:solidFill>
                        </a:rPr>
                        <a:t>2</a:t>
                      </a:r>
                      <a:endParaRPr sz="1300">
                        <a:solidFill>
                          <a:srgbClr val="434343"/>
                        </a:solidFill>
                      </a:endParaRPr>
                    </a:p>
                  </a:txBody>
                  <a:tcPr marL="9525" marR="9525" marT="9525" marB="91425"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300">
                          <a:solidFill>
                            <a:srgbClr val="434343"/>
                          </a:solidFill>
                        </a:rPr>
                        <a:t>199</a:t>
                      </a:r>
                      <a:endParaRPr sz="1300">
                        <a:solidFill>
                          <a:srgbClr val="434343"/>
                        </a:solidFill>
                      </a:endParaRPr>
                    </a:p>
                  </a:txBody>
                  <a:tcPr marL="9525" marR="9525" marT="9525" marB="91425"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tcPr>
                </a:tc>
                <a:extLst>
                  <a:ext uri="{0D108BD9-81ED-4DB2-BD59-A6C34878D82A}">
                    <a16:rowId xmlns:a16="http://schemas.microsoft.com/office/drawing/2014/main" val="10004"/>
                  </a:ext>
                </a:extLst>
              </a:tr>
              <a:tr h="330150">
                <a:tc>
                  <a:txBody>
                    <a:bodyPr/>
                    <a:lstStyle/>
                    <a:p>
                      <a:pPr marL="0" lvl="0" indent="0" algn="ctr" rtl="0">
                        <a:lnSpc>
                          <a:spcPct val="115000"/>
                        </a:lnSpc>
                        <a:spcBef>
                          <a:spcPts val="0"/>
                        </a:spcBef>
                        <a:spcAft>
                          <a:spcPts val="0"/>
                        </a:spcAft>
                        <a:buNone/>
                      </a:pPr>
                      <a:r>
                        <a:rPr lang="it" sz="1300">
                          <a:solidFill>
                            <a:srgbClr val="434343"/>
                          </a:solidFill>
                        </a:rPr>
                        <a:t>4</a:t>
                      </a:r>
                      <a:endParaRPr sz="1300">
                        <a:solidFill>
                          <a:srgbClr val="434343"/>
                        </a:solidFill>
                      </a:endParaRPr>
                    </a:p>
                  </a:txBody>
                  <a:tcPr marL="9525" marR="9525" marT="9525" marB="91425"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300">
                          <a:solidFill>
                            <a:srgbClr val="434343"/>
                          </a:solidFill>
                        </a:rPr>
                        <a:t>151</a:t>
                      </a:r>
                      <a:endParaRPr sz="1300">
                        <a:solidFill>
                          <a:srgbClr val="434343"/>
                        </a:solidFill>
                      </a:endParaRPr>
                    </a:p>
                  </a:txBody>
                  <a:tcPr marL="9525" marR="9525" marT="9525" marB="91425"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tcPr>
                </a:tc>
                <a:extLst>
                  <a:ext uri="{0D108BD9-81ED-4DB2-BD59-A6C34878D82A}">
                    <a16:rowId xmlns:a16="http://schemas.microsoft.com/office/drawing/2014/main" val="10005"/>
                  </a:ext>
                </a:extLst>
              </a:tr>
              <a:tr h="330150">
                <a:tc>
                  <a:txBody>
                    <a:bodyPr/>
                    <a:lstStyle/>
                    <a:p>
                      <a:pPr marL="0" lvl="0" indent="0" algn="ctr" rtl="0">
                        <a:lnSpc>
                          <a:spcPct val="115000"/>
                        </a:lnSpc>
                        <a:spcBef>
                          <a:spcPts val="0"/>
                        </a:spcBef>
                        <a:spcAft>
                          <a:spcPts val="0"/>
                        </a:spcAft>
                        <a:buNone/>
                      </a:pPr>
                      <a:r>
                        <a:rPr lang="it" sz="1300">
                          <a:solidFill>
                            <a:srgbClr val="434343"/>
                          </a:solidFill>
                        </a:rPr>
                        <a:t>8</a:t>
                      </a:r>
                      <a:endParaRPr sz="1300">
                        <a:solidFill>
                          <a:srgbClr val="434343"/>
                        </a:solidFill>
                      </a:endParaRPr>
                    </a:p>
                  </a:txBody>
                  <a:tcPr marL="9525" marR="9525" marT="9525" marB="91425"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300">
                          <a:solidFill>
                            <a:srgbClr val="434343"/>
                          </a:solidFill>
                        </a:rPr>
                        <a:t>180</a:t>
                      </a:r>
                      <a:endParaRPr sz="1300">
                        <a:solidFill>
                          <a:srgbClr val="434343"/>
                        </a:solidFill>
                      </a:endParaRPr>
                    </a:p>
                  </a:txBody>
                  <a:tcPr marL="9525" marR="9525" marT="9525" marB="91425" anchor="b">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466" name="Google Shape;466;p36"/>
          <p:cNvSpPr txBox="1"/>
          <p:nvPr/>
        </p:nvSpPr>
        <p:spPr>
          <a:xfrm>
            <a:off x="8135200" y="1247875"/>
            <a:ext cx="102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Proxima Nova"/>
              <a:ea typeface="Proxima Nova"/>
              <a:cs typeface="Proxima Nova"/>
              <a:sym typeface="Proxima Nova"/>
            </a:endParaRPr>
          </a:p>
        </p:txBody>
      </p:sp>
      <p:pic>
        <p:nvPicPr>
          <p:cNvPr id="467" name="Google Shape;467;p36"/>
          <p:cNvPicPr preferRelativeResize="0"/>
          <p:nvPr/>
        </p:nvPicPr>
        <p:blipFill>
          <a:blip r:embed="rId3">
            <a:alphaModFix/>
          </a:blip>
          <a:stretch>
            <a:fillRect/>
          </a:stretch>
        </p:blipFill>
        <p:spPr>
          <a:xfrm>
            <a:off x="3589250" y="1795850"/>
            <a:ext cx="5297850" cy="3019525"/>
          </a:xfrm>
          <a:prstGeom prst="rect">
            <a:avLst/>
          </a:prstGeom>
          <a:noFill/>
          <a:ln>
            <a:noFill/>
          </a:ln>
        </p:spPr>
      </p:pic>
      <p:sp>
        <p:nvSpPr>
          <p:cNvPr id="468" name="Google Shape;468;p36"/>
          <p:cNvSpPr txBox="1"/>
          <p:nvPr/>
        </p:nvSpPr>
        <p:spPr>
          <a:xfrm>
            <a:off x="4228125" y="1839200"/>
            <a:ext cx="4462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200">
                <a:solidFill>
                  <a:srgbClr val="666666"/>
                </a:solidFill>
                <a:latin typeface="Proxima Nova"/>
                <a:ea typeface="Proxima Nova"/>
                <a:cs typeface="Proxima Nova"/>
                <a:sym typeface="Proxima Nova"/>
              </a:rPr>
              <a:t>First Ping Delay Caused by the Failure vs Keep Alive Time Out </a:t>
            </a:r>
            <a:endParaRPr sz="1200">
              <a:solidFill>
                <a:srgbClr val="666666"/>
              </a:solidFill>
              <a:latin typeface="Proxima Nova"/>
              <a:ea typeface="Proxima Nova"/>
              <a:cs typeface="Proxima Nova"/>
              <a:sym typeface="Proxima Nova"/>
            </a:endParaRPr>
          </a:p>
        </p:txBody>
      </p:sp>
      <p:cxnSp>
        <p:nvCxnSpPr>
          <p:cNvPr id="469" name="Google Shape;469;p36"/>
          <p:cNvCxnSpPr/>
          <p:nvPr/>
        </p:nvCxnSpPr>
        <p:spPr>
          <a:xfrm>
            <a:off x="4407875" y="2839850"/>
            <a:ext cx="4001400" cy="0"/>
          </a:xfrm>
          <a:prstGeom prst="straightConnector1">
            <a:avLst/>
          </a:prstGeom>
          <a:noFill/>
          <a:ln w="9525" cap="flat" cmpd="sng">
            <a:solidFill>
              <a:srgbClr val="FF0000"/>
            </a:solidFill>
            <a:prstDash val="solid"/>
            <a:round/>
            <a:headEnd type="none" w="med" len="med"/>
            <a:tailEnd type="none" w="med" len="med"/>
          </a:ln>
        </p:spPr>
      </p:cxnSp>
      <p:sp>
        <p:nvSpPr>
          <p:cNvPr id="470" name="Google Shape;470;p36"/>
          <p:cNvSpPr txBox="1"/>
          <p:nvPr/>
        </p:nvSpPr>
        <p:spPr>
          <a:xfrm>
            <a:off x="5032400" y="2571750"/>
            <a:ext cx="11316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700">
                <a:solidFill>
                  <a:srgbClr val="FF0000"/>
                </a:solidFill>
              </a:rPr>
              <a:t>Average = 0,159 s</a:t>
            </a:r>
            <a:endParaRPr sz="700">
              <a:solidFill>
                <a:srgbClr val="FF0000"/>
              </a:solidFill>
            </a:endParaRPr>
          </a:p>
        </p:txBody>
      </p:sp>
      <p:sp>
        <p:nvSpPr>
          <p:cNvPr id="471" name="Google Shape;471;p36"/>
          <p:cNvSpPr/>
          <p:nvPr/>
        </p:nvSpPr>
        <p:spPr>
          <a:xfrm>
            <a:off x="1070700" y="2213913"/>
            <a:ext cx="7002600" cy="2055300"/>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sz="1800">
                <a:solidFill>
                  <a:schemeClr val="lt1"/>
                </a:solidFill>
              </a:rPr>
              <a:t>We didn’t find any significant relationship between the Keep Alive Time Out and the Delay of the First Ping after the Failure of a switch. However, we did observe an Average Delay of 159 ms, which can be interpreted as the reaction time of the network itself to the switch leaving.</a:t>
            </a:r>
            <a:endParaRPr sz="18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38"/>
          <p:cNvSpPr txBox="1">
            <a:spLocks noGrp="1"/>
          </p:cNvSpPr>
          <p:nvPr>
            <p:ph type="title"/>
          </p:nvPr>
        </p:nvSpPr>
        <p:spPr>
          <a:xfrm>
            <a:off x="260350" y="2057400"/>
            <a:ext cx="8123100" cy="778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t"/>
              <a:t>THANK YOU</a:t>
            </a:r>
            <a:endParaRPr/>
          </a:p>
        </p:txBody>
      </p:sp>
      <p:sp>
        <p:nvSpPr>
          <p:cNvPr id="484" name="Google Shape;484;p38"/>
          <p:cNvSpPr txBox="1"/>
          <p:nvPr/>
        </p:nvSpPr>
        <p:spPr>
          <a:xfrm>
            <a:off x="320925" y="3143700"/>
            <a:ext cx="8678100" cy="1770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2300">
                <a:solidFill>
                  <a:schemeClr val="lt1"/>
                </a:solidFill>
                <a:latin typeface="Proxima Nova"/>
                <a:ea typeface="Proxima Nova"/>
                <a:cs typeface="Proxima Nova"/>
                <a:sym typeface="Proxima Nova"/>
              </a:rPr>
              <a:t>Node Failure Detection</a:t>
            </a:r>
            <a:endParaRPr sz="2300">
              <a:solidFill>
                <a:schemeClr val="lt1"/>
              </a:solidFill>
              <a:latin typeface="Proxima Nova"/>
              <a:ea typeface="Proxima Nova"/>
              <a:cs typeface="Proxima Nova"/>
              <a:sym typeface="Proxima Nova"/>
            </a:endParaRPr>
          </a:p>
          <a:p>
            <a:pPr marL="0" lvl="0" indent="0" algn="l" rtl="0">
              <a:spcBef>
                <a:spcPts val="0"/>
              </a:spcBef>
              <a:spcAft>
                <a:spcPts val="0"/>
              </a:spcAft>
              <a:buNone/>
            </a:pPr>
            <a:endParaRPr sz="1200">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it" sz="1200" u="sng">
                <a:solidFill>
                  <a:schemeClr val="lt1"/>
                </a:solidFill>
                <a:latin typeface="Proxima Nova"/>
                <a:ea typeface="Proxima Nova"/>
                <a:cs typeface="Proxima Nova"/>
                <a:sym typeface="Proxima Nova"/>
              </a:rPr>
              <a:t>Team</a:t>
            </a:r>
            <a:endParaRPr sz="1200" u="sng">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it" sz="1100">
                <a:solidFill>
                  <a:schemeClr val="lt1"/>
                </a:solidFill>
                <a:latin typeface="Proxima Nova"/>
                <a:ea typeface="Proxima Nova"/>
                <a:cs typeface="Proxima Nova"/>
                <a:sym typeface="Proxima Nova"/>
              </a:rPr>
              <a:t>Presenters: Alessio Fumagalli, Chiara Draghini, Anuar El Hachimi, Zhengchen Xu</a:t>
            </a:r>
            <a:endParaRPr sz="1100">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it" sz="1100">
                <a:solidFill>
                  <a:schemeClr val="lt1"/>
                </a:solidFill>
                <a:latin typeface="Proxima Nova"/>
                <a:ea typeface="Proxima Nova"/>
                <a:cs typeface="Proxima Nova"/>
                <a:sym typeface="Proxima Nova"/>
              </a:rPr>
              <a:t>Emails: </a:t>
            </a:r>
            <a:r>
              <a:rPr lang="it" sz="1100" u="sng">
                <a:solidFill>
                  <a:schemeClr val="accent5"/>
                </a:solidFill>
                <a:latin typeface="Proxima Nova"/>
                <a:ea typeface="Proxima Nova"/>
                <a:cs typeface="Proxima Nova"/>
                <a:sym typeface="Proxima Nova"/>
                <a:hlinkClick r:id="rId3">
                  <a:extLst>
                    <a:ext uri="{A12FA001-AC4F-418D-AE19-62706E023703}">
                      <ahyp:hlinkClr xmlns:ahyp="http://schemas.microsoft.com/office/drawing/2018/hyperlinkcolor" val="tx"/>
                    </a:ext>
                  </a:extLst>
                </a:hlinkClick>
              </a:rPr>
              <a:t>alessio3.fumagalli@mail.polimi.it</a:t>
            </a:r>
            <a:r>
              <a:rPr lang="it" sz="1100">
                <a:solidFill>
                  <a:schemeClr val="lt1"/>
                </a:solidFill>
                <a:latin typeface="Proxima Nova"/>
                <a:ea typeface="Proxima Nova"/>
                <a:cs typeface="Proxima Nova"/>
                <a:sym typeface="Proxima Nova"/>
              </a:rPr>
              <a:t>, </a:t>
            </a:r>
            <a:r>
              <a:rPr lang="it" sz="1100" u="sng">
                <a:solidFill>
                  <a:schemeClr val="accent5"/>
                </a:solidFill>
                <a:latin typeface="Proxima Nova"/>
                <a:ea typeface="Proxima Nova"/>
                <a:cs typeface="Proxima Nova"/>
                <a:sym typeface="Proxima Nova"/>
                <a:hlinkClick r:id="rId4">
                  <a:extLst>
                    <a:ext uri="{A12FA001-AC4F-418D-AE19-62706E023703}">
                      <ahyp:hlinkClr xmlns:ahyp="http://schemas.microsoft.com/office/drawing/2018/hyperlinkcolor" val="tx"/>
                    </a:ext>
                  </a:extLst>
                </a:hlinkClick>
              </a:rPr>
              <a:t>chiara.draghini@mail.polimi.it</a:t>
            </a:r>
            <a:r>
              <a:rPr lang="it" sz="1100">
                <a:solidFill>
                  <a:schemeClr val="lt1"/>
                </a:solidFill>
                <a:latin typeface="Proxima Nova"/>
                <a:ea typeface="Proxima Nova"/>
                <a:cs typeface="Proxima Nova"/>
                <a:sym typeface="Proxima Nova"/>
              </a:rPr>
              <a:t>, </a:t>
            </a:r>
            <a:r>
              <a:rPr lang="it" sz="1100" u="sng">
                <a:solidFill>
                  <a:schemeClr val="accent5"/>
                </a:solidFill>
                <a:latin typeface="Proxima Nova"/>
                <a:ea typeface="Proxima Nova"/>
                <a:cs typeface="Proxima Nova"/>
                <a:sym typeface="Proxima Nova"/>
                <a:hlinkClick r:id="rId5">
                  <a:extLst>
                    <a:ext uri="{A12FA001-AC4F-418D-AE19-62706E023703}">
                      <ahyp:hlinkClr xmlns:ahyp="http://schemas.microsoft.com/office/drawing/2018/hyperlinkcolor" val="tx"/>
                    </a:ext>
                  </a:extLst>
                </a:hlinkClick>
              </a:rPr>
              <a:t>anouar.elhachimi@mail.polimi.it</a:t>
            </a:r>
            <a:r>
              <a:rPr lang="it" sz="1100">
                <a:solidFill>
                  <a:schemeClr val="lt1"/>
                </a:solidFill>
                <a:latin typeface="Proxima Nova"/>
                <a:ea typeface="Proxima Nova"/>
                <a:cs typeface="Proxima Nova"/>
                <a:sym typeface="Proxima Nova"/>
              </a:rPr>
              <a:t>, </a:t>
            </a:r>
            <a:r>
              <a:rPr lang="it" sz="1100" u="sng">
                <a:solidFill>
                  <a:schemeClr val="accent5"/>
                </a:solidFill>
                <a:latin typeface="Proxima Nova"/>
                <a:ea typeface="Proxima Nova"/>
                <a:cs typeface="Proxima Nova"/>
                <a:sym typeface="Proxima Nova"/>
                <a:hlinkClick r:id="rId6">
                  <a:extLst>
                    <a:ext uri="{A12FA001-AC4F-418D-AE19-62706E023703}">
                      <ahyp:hlinkClr xmlns:ahyp="http://schemas.microsoft.com/office/drawing/2018/hyperlinkcolor" val="tx"/>
                    </a:ext>
                  </a:extLst>
                </a:hlinkClick>
              </a:rPr>
              <a:t>xuzhengchen552@gmail.com</a:t>
            </a:r>
            <a:endParaRPr sz="1100">
              <a:solidFill>
                <a:schemeClr val="lt1"/>
              </a:solidFill>
              <a:latin typeface="Proxima Nova"/>
              <a:ea typeface="Proxima Nova"/>
              <a:cs typeface="Proxima Nova"/>
              <a:sym typeface="Proxima Nova"/>
            </a:endParaRPr>
          </a:p>
          <a:p>
            <a:pPr marL="0" lvl="0" indent="0" algn="l" rtl="0">
              <a:spcBef>
                <a:spcPts val="0"/>
              </a:spcBef>
              <a:spcAft>
                <a:spcPts val="0"/>
              </a:spcAft>
              <a:buNone/>
            </a:pPr>
            <a:endParaRPr sz="1100">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it" sz="1200" u="sng">
                <a:solidFill>
                  <a:schemeClr val="lt1"/>
                </a:solidFill>
                <a:latin typeface="Proxima Nova"/>
                <a:ea typeface="Proxima Nova"/>
                <a:cs typeface="Proxima Nova"/>
                <a:sym typeface="Proxima Nova"/>
              </a:rPr>
              <a:t>Accademic Year</a:t>
            </a:r>
            <a:endParaRPr sz="1200" u="sng">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it" sz="1100">
                <a:solidFill>
                  <a:schemeClr val="lt1"/>
                </a:solidFill>
                <a:latin typeface="Proxima Nova"/>
                <a:ea typeface="Proxima Nova"/>
                <a:cs typeface="Proxima Nova"/>
                <a:sym typeface="Proxima Nova"/>
              </a:rPr>
              <a:t>2022/2023</a:t>
            </a:r>
            <a:endParaRPr sz="2300">
              <a:solidFill>
                <a:schemeClr val="lt1"/>
              </a:solidFill>
              <a:latin typeface="Proxima Nova"/>
              <a:ea typeface="Proxima Nova"/>
              <a:cs typeface="Proxima Nova"/>
              <a:sym typeface="Proxima Nova"/>
            </a:endParaRPr>
          </a:p>
        </p:txBody>
      </p:sp>
      <p:pic>
        <p:nvPicPr>
          <p:cNvPr id="485" name="Google Shape;485;p38"/>
          <p:cNvPicPr preferRelativeResize="0"/>
          <p:nvPr/>
        </p:nvPicPr>
        <p:blipFill>
          <a:blip r:embed="rId7">
            <a:alphaModFix/>
          </a:blip>
          <a:stretch>
            <a:fillRect/>
          </a:stretch>
        </p:blipFill>
        <p:spPr>
          <a:xfrm>
            <a:off x="300175" y="269050"/>
            <a:ext cx="2051599" cy="603800"/>
          </a:xfrm>
          <a:prstGeom prst="rect">
            <a:avLst/>
          </a:prstGeom>
          <a:noFill/>
          <a:ln>
            <a:noFill/>
          </a:ln>
        </p:spPr>
      </p:pic>
      <p:sp>
        <p:nvSpPr>
          <p:cNvPr id="486" name="Google Shape;486;p38"/>
          <p:cNvSpPr txBox="1"/>
          <p:nvPr/>
        </p:nvSpPr>
        <p:spPr>
          <a:xfrm>
            <a:off x="295975" y="872850"/>
            <a:ext cx="59913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000">
                <a:solidFill>
                  <a:schemeClr val="lt1"/>
                </a:solidFill>
                <a:latin typeface="Verdana"/>
                <a:ea typeface="Verdana"/>
                <a:cs typeface="Verdana"/>
                <a:sym typeface="Verdana"/>
              </a:rPr>
              <a:t>Dipartimento di Elettronica, Informazione e Bioingegneria</a:t>
            </a:r>
            <a:endParaRPr sz="1000">
              <a:solidFill>
                <a:schemeClr val="lt1"/>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p:nvPr/>
        </p:nvSpPr>
        <p:spPr>
          <a:xfrm>
            <a:off x="429450" y="2694900"/>
            <a:ext cx="1809600" cy="985200"/>
          </a:xfrm>
          <a:prstGeom prst="roundRect">
            <a:avLst>
              <a:gd name="adj" fmla="val 16667"/>
            </a:avLst>
          </a:prstGeom>
          <a:solidFill>
            <a:srgbClr val="D9EAD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1200"/>
              </a:spcBef>
              <a:spcAft>
                <a:spcPts val="1200"/>
              </a:spcAft>
              <a:buNone/>
            </a:pPr>
            <a:r>
              <a:rPr lang="it">
                <a:latin typeface="Proxima Nova"/>
                <a:ea typeface="Proxima Nova"/>
                <a:cs typeface="Proxima Nova"/>
                <a:sym typeface="Proxima Nova"/>
              </a:rPr>
              <a:t>For a given ring network topology</a:t>
            </a:r>
            <a:endParaRPr>
              <a:latin typeface="Proxima Nova"/>
              <a:ea typeface="Proxima Nova"/>
              <a:cs typeface="Proxima Nova"/>
              <a:sym typeface="Proxima Nova"/>
            </a:endParaRPr>
          </a:p>
        </p:txBody>
      </p:sp>
      <p:sp>
        <p:nvSpPr>
          <p:cNvPr id="75" name="Google Shape;75;p15"/>
          <p:cNvSpPr/>
          <p:nvPr/>
        </p:nvSpPr>
        <p:spPr>
          <a:xfrm>
            <a:off x="2527650" y="2694900"/>
            <a:ext cx="1809600" cy="985200"/>
          </a:xfrm>
          <a:prstGeom prst="roundRect">
            <a:avLst>
              <a:gd name="adj" fmla="val 16667"/>
            </a:avLst>
          </a:prstGeom>
          <a:solidFill>
            <a:srgbClr val="D9EAD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1200"/>
              </a:spcBef>
              <a:spcAft>
                <a:spcPts val="1200"/>
              </a:spcAft>
              <a:buNone/>
            </a:pPr>
            <a:r>
              <a:rPr lang="it">
                <a:latin typeface="Proxima Nova"/>
                <a:ea typeface="Proxima Nova"/>
                <a:cs typeface="Proxima Nova"/>
                <a:sym typeface="Proxima Nova"/>
              </a:rPr>
              <a:t>Save the switch status at each time interval</a:t>
            </a:r>
            <a:endParaRPr sz="1800"/>
          </a:p>
        </p:txBody>
      </p:sp>
      <p:sp>
        <p:nvSpPr>
          <p:cNvPr id="76" name="Google Shape;76;p15"/>
          <p:cNvSpPr/>
          <p:nvPr/>
        </p:nvSpPr>
        <p:spPr>
          <a:xfrm>
            <a:off x="4625888" y="2694900"/>
            <a:ext cx="1809600" cy="985200"/>
          </a:xfrm>
          <a:prstGeom prst="roundRect">
            <a:avLst>
              <a:gd name="adj" fmla="val 16667"/>
            </a:avLst>
          </a:prstGeom>
          <a:solidFill>
            <a:srgbClr val="D9EAD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1200"/>
              </a:spcBef>
              <a:spcAft>
                <a:spcPts val="1200"/>
              </a:spcAft>
              <a:buNone/>
            </a:pPr>
            <a:r>
              <a:rPr lang="it">
                <a:latin typeface="Proxima Nova"/>
                <a:ea typeface="Proxima Nova"/>
                <a:cs typeface="Proxima Nova"/>
                <a:sym typeface="Proxima Nova"/>
              </a:rPr>
              <a:t>React to failures</a:t>
            </a:r>
            <a:endParaRPr sz="1800"/>
          </a:p>
        </p:txBody>
      </p:sp>
      <p:sp>
        <p:nvSpPr>
          <p:cNvPr id="77" name="Google Shape;77;p15"/>
          <p:cNvSpPr/>
          <p:nvPr/>
        </p:nvSpPr>
        <p:spPr>
          <a:xfrm>
            <a:off x="6724150" y="2694900"/>
            <a:ext cx="1809600" cy="985200"/>
          </a:xfrm>
          <a:prstGeom prst="roundRect">
            <a:avLst>
              <a:gd name="adj" fmla="val 16667"/>
            </a:avLst>
          </a:prstGeom>
          <a:solidFill>
            <a:srgbClr val="D9EAD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1200"/>
              </a:spcBef>
              <a:spcAft>
                <a:spcPts val="1200"/>
              </a:spcAft>
              <a:buNone/>
            </a:pPr>
            <a:r>
              <a:rPr lang="it">
                <a:latin typeface="Proxima Nova"/>
                <a:ea typeface="Proxima Nova"/>
                <a:cs typeface="Proxima Nova"/>
                <a:sym typeface="Proxima Nova"/>
              </a:rPr>
              <a:t>Analyse the results</a:t>
            </a:r>
            <a:endParaRPr sz="1800"/>
          </a:p>
        </p:txBody>
      </p:sp>
      <p:sp>
        <p:nvSpPr>
          <p:cNvPr id="78" name="Google Shape;78;p15"/>
          <p:cNvSpPr/>
          <p:nvPr/>
        </p:nvSpPr>
        <p:spPr>
          <a:xfrm>
            <a:off x="2153375" y="3064350"/>
            <a:ext cx="438900" cy="246300"/>
          </a:xfrm>
          <a:prstGeom prst="rightArrow">
            <a:avLst>
              <a:gd name="adj1" fmla="val 23078"/>
              <a:gd name="adj2" fmla="val 65682"/>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4262138" y="3064350"/>
            <a:ext cx="438900" cy="246300"/>
          </a:xfrm>
          <a:prstGeom prst="rightArrow">
            <a:avLst>
              <a:gd name="adj1" fmla="val 23078"/>
              <a:gd name="adj2" fmla="val 65682"/>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6370925" y="3064350"/>
            <a:ext cx="438900" cy="246300"/>
          </a:xfrm>
          <a:prstGeom prst="rightArrow">
            <a:avLst>
              <a:gd name="adj1" fmla="val 23078"/>
              <a:gd name="adj2" fmla="val 65682"/>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0" y="0"/>
            <a:ext cx="9144000" cy="1627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txBox="1">
            <a:spLocks noGrp="1"/>
          </p:cNvSpPr>
          <p:nvPr>
            <p:ph type="title"/>
          </p:nvPr>
        </p:nvSpPr>
        <p:spPr>
          <a:xfrm>
            <a:off x="311700" y="527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solidFill>
                  <a:schemeClr val="lt1"/>
                </a:solidFill>
              </a:rPr>
              <a:t>The Objectives</a:t>
            </a:r>
            <a:endParaRPr>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p:nvPr/>
        </p:nvSpPr>
        <p:spPr>
          <a:xfrm>
            <a:off x="0" y="0"/>
            <a:ext cx="9144000" cy="1627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6"/>
          <p:cNvSpPr txBox="1">
            <a:spLocks noGrp="1"/>
          </p:cNvSpPr>
          <p:nvPr>
            <p:ph type="title"/>
          </p:nvPr>
        </p:nvSpPr>
        <p:spPr>
          <a:xfrm>
            <a:off x="311700" y="527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solidFill>
                  <a:schemeClr val="lt1"/>
                </a:solidFill>
              </a:rPr>
              <a:t>The Network Topology</a:t>
            </a:r>
            <a:endParaRPr>
              <a:solidFill>
                <a:schemeClr val="lt1"/>
              </a:solidFill>
            </a:endParaRPr>
          </a:p>
        </p:txBody>
      </p:sp>
      <p:sp>
        <p:nvSpPr>
          <p:cNvPr id="89" name="Google Shape;89;p16"/>
          <p:cNvSpPr txBox="1"/>
          <p:nvPr/>
        </p:nvSpPr>
        <p:spPr>
          <a:xfrm>
            <a:off x="311700" y="1823825"/>
            <a:ext cx="3951900" cy="268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700">
                <a:latin typeface="Proxima Nova"/>
                <a:ea typeface="Proxima Nova"/>
                <a:cs typeface="Proxima Nova"/>
                <a:sym typeface="Proxima Nova"/>
              </a:rPr>
              <a:t>Ring topology from </a:t>
            </a:r>
            <a:r>
              <a:rPr lang="it" sz="1700" i="1">
                <a:latin typeface="Proxima Nova"/>
                <a:ea typeface="Proxima Nova"/>
                <a:cs typeface="Proxima Nova"/>
                <a:sym typeface="Proxima Nova"/>
              </a:rPr>
              <a:t>Mininet</a:t>
            </a:r>
            <a:r>
              <a:rPr lang="it" sz="1700">
                <a:latin typeface="Proxima Nova"/>
                <a:ea typeface="Proxima Nova"/>
                <a:cs typeface="Proxima Nova"/>
                <a:sym typeface="Proxima Nova"/>
              </a:rPr>
              <a:t>:</a:t>
            </a:r>
            <a:br>
              <a:rPr lang="it" sz="1700">
                <a:latin typeface="Proxima Nova"/>
                <a:ea typeface="Proxima Nova"/>
                <a:cs typeface="Proxima Nova"/>
                <a:sym typeface="Proxima Nova"/>
              </a:rPr>
            </a:br>
            <a:endParaRPr sz="1700">
              <a:latin typeface="Proxima Nova"/>
              <a:ea typeface="Proxima Nova"/>
              <a:cs typeface="Proxima Nova"/>
              <a:sym typeface="Proxima Nova"/>
            </a:endParaRPr>
          </a:p>
          <a:p>
            <a:pPr marL="457200" lvl="0" indent="-336550" algn="l" rtl="0">
              <a:spcBef>
                <a:spcPts val="0"/>
              </a:spcBef>
              <a:spcAft>
                <a:spcPts val="0"/>
              </a:spcAft>
              <a:buSzPts val="1700"/>
              <a:buFont typeface="Proxima Nova"/>
              <a:buChar char="●"/>
            </a:pPr>
            <a:r>
              <a:rPr lang="it" sz="1700">
                <a:latin typeface="Proxima Nova"/>
                <a:ea typeface="Proxima Nova"/>
                <a:cs typeface="Proxima Nova"/>
                <a:sym typeface="Proxima Nova"/>
              </a:rPr>
              <a:t>Three switches</a:t>
            </a:r>
            <a:br>
              <a:rPr lang="it" sz="1700">
                <a:latin typeface="Proxima Nova"/>
                <a:ea typeface="Proxima Nova"/>
                <a:cs typeface="Proxima Nova"/>
                <a:sym typeface="Proxima Nova"/>
              </a:rPr>
            </a:br>
            <a:endParaRPr sz="1700">
              <a:latin typeface="Proxima Nova"/>
              <a:ea typeface="Proxima Nova"/>
              <a:cs typeface="Proxima Nova"/>
              <a:sym typeface="Proxima Nova"/>
            </a:endParaRPr>
          </a:p>
          <a:p>
            <a:pPr marL="457200" lvl="0" indent="-336550" algn="l" rtl="0">
              <a:spcBef>
                <a:spcPts val="0"/>
              </a:spcBef>
              <a:spcAft>
                <a:spcPts val="0"/>
              </a:spcAft>
              <a:buSzPts val="1700"/>
              <a:buFont typeface="Proxima Nova"/>
              <a:buChar char="●"/>
            </a:pPr>
            <a:r>
              <a:rPr lang="it" sz="1700">
                <a:latin typeface="Proxima Nova"/>
                <a:ea typeface="Proxima Nova"/>
                <a:cs typeface="Proxima Nova"/>
                <a:sym typeface="Proxima Nova"/>
              </a:rPr>
              <a:t>Three hosts </a:t>
            </a:r>
            <a:endParaRPr sz="1700">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br>
              <a:rPr lang="it" sz="1700">
                <a:latin typeface="Proxima Nova"/>
                <a:ea typeface="Proxima Nova"/>
                <a:cs typeface="Proxima Nova"/>
                <a:sym typeface="Proxima Nova"/>
              </a:rPr>
            </a:br>
            <a:endParaRPr sz="1700">
              <a:latin typeface="Proxima Nova"/>
              <a:ea typeface="Proxima Nova"/>
              <a:cs typeface="Proxima Nova"/>
              <a:sym typeface="Proxima Nova"/>
            </a:endParaRPr>
          </a:p>
        </p:txBody>
      </p:sp>
      <p:pic>
        <p:nvPicPr>
          <p:cNvPr id="90" name="Google Shape;90;p16"/>
          <p:cNvPicPr preferRelativeResize="0"/>
          <p:nvPr/>
        </p:nvPicPr>
        <p:blipFill rotWithShape="1">
          <a:blip r:embed="rId3">
            <a:alphaModFix/>
          </a:blip>
          <a:srcRect t="15793" b="15088"/>
          <a:stretch/>
        </p:blipFill>
        <p:spPr>
          <a:xfrm>
            <a:off x="4572000" y="2729450"/>
            <a:ext cx="751475" cy="519424"/>
          </a:xfrm>
          <a:prstGeom prst="rect">
            <a:avLst/>
          </a:prstGeom>
          <a:noFill/>
          <a:ln>
            <a:noFill/>
          </a:ln>
        </p:spPr>
      </p:pic>
      <p:pic>
        <p:nvPicPr>
          <p:cNvPr id="91" name="Google Shape;91;p16"/>
          <p:cNvPicPr preferRelativeResize="0"/>
          <p:nvPr/>
        </p:nvPicPr>
        <p:blipFill rotWithShape="1">
          <a:blip r:embed="rId3">
            <a:alphaModFix/>
          </a:blip>
          <a:srcRect t="15981" b="14895"/>
          <a:stretch/>
        </p:blipFill>
        <p:spPr>
          <a:xfrm>
            <a:off x="5707475" y="3728750"/>
            <a:ext cx="751475" cy="519424"/>
          </a:xfrm>
          <a:prstGeom prst="rect">
            <a:avLst/>
          </a:prstGeom>
          <a:noFill/>
          <a:ln>
            <a:noFill/>
          </a:ln>
        </p:spPr>
      </p:pic>
      <p:pic>
        <p:nvPicPr>
          <p:cNvPr id="92" name="Google Shape;92;p16"/>
          <p:cNvPicPr preferRelativeResize="0"/>
          <p:nvPr/>
        </p:nvPicPr>
        <p:blipFill rotWithShape="1">
          <a:blip r:embed="rId3">
            <a:alphaModFix/>
          </a:blip>
          <a:srcRect t="15793" b="15088"/>
          <a:stretch/>
        </p:blipFill>
        <p:spPr>
          <a:xfrm>
            <a:off x="6842950" y="2729450"/>
            <a:ext cx="751475" cy="519424"/>
          </a:xfrm>
          <a:prstGeom prst="rect">
            <a:avLst/>
          </a:prstGeom>
          <a:noFill/>
          <a:ln>
            <a:noFill/>
          </a:ln>
        </p:spPr>
      </p:pic>
      <p:pic>
        <p:nvPicPr>
          <p:cNvPr id="93" name="Google Shape;93;p16"/>
          <p:cNvPicPr preferRelativeResize="0"/>
          <p:nvPr/>
        </p:nvPicPr>
        <p:blipFill>
          <a:blip r:embed="rId4">
            <a:alphaModFix/>
          </a:blip>
          <a:stretch>
            <a:fillRect/>
          </a:stretch>
        </p:blipFill>
        <p:spPr>
          <a:xfrm>
            <a:off x="4119950" y="1649850"/>
            <a:ext cx="751475" cy="751475"/>
          </a:xfrm>
          <a:prstGeom prst="rect">
            <a:avLst/>
          </a:prstGeom>
          <a:noFill/>
          <a:ln>
            <a:noFill/>
          </a:ln>
        </p:spPr>
      </p:pic>
      <p:pic>
        <p:nvPicPr>
          <p:cNvPr id="94" name="Google Shape;94;p16"/>
          <p:cNvPicPr preferRelativeResize="0"/>
          <p:nvPr/>
        </p:nvPicPr>
        <p:blipFill>
          <a:blip r:embed="rId4">
            <a:alphaModFix/>
          </a:blip>
          <a:stretch>
            <a:fillRect/>
          </a:stretch>
        </p:blipFill>
        <p:spPr>
          <a:xfrm>
            <a:off x="7314000" y="1644863"/>
            <a:ext cx="751475" cy="751475"/>
          </a:xfrm>
          <a:prstGeom prst="rect">
            <a:avLst/>
          </a:prstGeom>
          <a:noFill/>
          <a:ln>
            <a:noFill/>
          </a:ln>
        </p:spPr>
      </p:pic>
      <p:pic>
        <p:nvPicPr>
          <p:cNvPr id="95" name="Google Shape;95;p16"/>
          <p:cNvPicPr preferRelativeResize="0"/>
          <p:nvPr/>
        </p:nvPicPr>
        <p:blipFill>
          <a:blip r:embed="rId4">
            <a:alphaModFix/>
          </a:blip>
          <a:stretch>
            <a:fillRect/>
          </a:stretch>
        </p:blipFill>
        <p:spPr>
          <a:xfrm>
            <a:off x="6842950" y="4041050"/>
            <a:ext cx="751475" cy="751475"/>
          </a:xfrm>
          <a:prstGeom prst="rect">
            <a:avLst/>
          </a:prstGeom>
          <a:noFill/>
          <a:ln>
            <a:noFill/>
          </a:ln>
        </p:spPr>
      </p:pic>
      <p:sp>
        <p:nvSpPr>
          <p:cNvPr id="96" name="Google Shape;96;p16"/>
          <p:cNvSpPr/>
          <p:nvPr/>
        </p:nvSpPr>
        <p:spPr>
          <a:xfrm>
            <a:off x="7048137" y="3043238"/>
            <a:ext cx="341100" cy="15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200"/>
              <a:t>1</a:t>
            </a:r>
            <a:endParaRPr sz="1200"/>
          </a:p>
        </p:txBody>
      </p:sp>
      <p:sp>
        <p:nvSpPr>
          <p:cNvPr id="97" name="Google Shape;97;p16"/>
          <p:cNvSpPr/>
          <p:nvPr/>
        </p:nvSpPr>
        <p:spPr>
          <a:xfrm>
            <a:off x="5912675" y="4048013"/>
            <a:ext cx="341100" cy="15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200"/>
              <a:t>3</a:t>
            </a:r>
            <a:endParaRPr sz="1200"/>
          </a:p>
        </p:txBody>
      </p:sp>
      <p:sp>
        <p:nvSpPr>
          <p:cNvPr id="98" name="Google Shape;98;p16"/>
          <p:cNvSpPr/>
          <p:nvPr/>
        </p:nvSpPr>
        <p:spPr>
          <a:xfrm>
            <a:off x="4777212" y="3043238"/>
            <a:ext cx="341100" cy="15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200"/>
              <a:t>2</a:t>
            </a:r>
            <a:endParaRPr sz="1200"/>
          </a:p>
        </p:txBody>
      </p:sp>
      <p:sp>
        <p:nvSpPr>
          <p:cNvPr id="99" name="Google Shape;99;p16"/>
          <p:cNvSpPr/>
          <p:nvPr/>
        </p:nvSpPr>
        <p:spPr>
          <a:xfrm>
            <a:off x="4777200" y="3103463"/>
            <a:ext cx="341100" cy="15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p>
        </p:txBody>
      </p:sp>
      <p:sp>
        <p:nvSpPr>
          <p:cNvPr id="100" name="Google Shape;100;p16"/>
          <p:cNvSpPr/>
          <p:nvPr/>
        </p:nvSpPr>
        <p:spPr>
          <a:xfrm>
            <a:off x="4161475" y="2287450"/>
            <a:ext cx="668400" cy="152100"/>
          </a:xfrm>
          <a:prstGeom prst="rect">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Host 2</a:t>
            </a:r>
            <a:endParaRPr sz="1000"/>
          </a:p>
        </p:txBody>
      </p:sp>
      <p:sp>
        <p:nvSpPr>
          <p:cNvPr id="101" name="Google Shape;101;p16"/>
          <p:cNvSpPr/>
          <p:nvPr/>
        </p:nvSpPr>
        <p:spPr>
          <a:xfrm>
            <a:off x="7365138" y="2287438"/>
            <a:ext cx="668400" cy="152100"/>
          </a:xfrm>
          <a:prstGeom prst="rect">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Host 1</a:t>
            </a:r>
            <a:endParaRPr sz="1000"/>
          </a:p>
        </p:txBody>
      </p:sp>
      <p:sp>
        <p:nvSpPr>
          <p:cNvPr id="102" name="Google Shape;102;p16"/>
          <p:cNvSpPr/>
          <p:nvPr/>
        </p:nvSpPr>
        <p:spPr>
          <a:xfrm>
            <a:off x="6884488" y="4687300"/>
            <a:ext cx="668400" cy="152100"/>
          </a:xfrm>
          <a:prstGeom prst="rect">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Host 3</a:t>
            </a:r>
            <a:endParaRPr sz="1000"/>
          </a:p>
        </p:txBody>
      </p:sp>
      <p:cxnSp>
        <p:nvCxnSpPr>
          <p:cNvPr id="103" name="Google Shape;103;p16"/>
          <p:cNvCxnSpPr>
            <a:stCxn id="90" idx="0"/>
            <a:endCxn id="92" idx="0"/>
          </p:cNvCxnSpPr>
          <p:nvPr/>
        </p:nvCxnSpPr>
        <p:spPr>
          <a:xfrm rot="-5400000" flipH="1">
            <a:off x="6082938" y="1594250"/>
            <a:ext cx="600" cy="2271000"/>
          </a:xfrm>
          <a:prstGeom prst="curvedConnector3">
            <a:avLst>
              <a:gd name="adj1" fmla="val -39687500"/>
            </a:avLst>
          </a:prstGeom>
          <a:noFill/>
          <a:ln w="19050" cap="flat" cmpd="sng">
            <a:solidFill>
              <a:srgbClr val="666666"/>
            </a:solidFill>
            <a:prstDash val="solid"/>
            <a:round/>
            <a:headEnd type="none" w="med" len="med"/>
            <a:tailEnd type="none" w="med" len="med"/>
          </a:ln>
        </p:spPr>
      </p:cxnSp>
      <p:cxnSp>
        <p:nvCxnSpPr>
          <p:cNvPr id="104" name="Google Shape;104;p16"/>
          <p:cNvCxnSpPr>
            <a:stCxn id="98" idx="2"/>
            <a:endCxn id="91" idx="1"/>
          </p:cNvCxnSpPr>
          <p:nvPr/>
        </p:nvCxnSpPr>
        <p:spPr>
          <a:xfrm rot="-5400000" flipH="1">
            <a:off x="4930962" y="3212138"/>
            <a:ext cx="793200" cy="759600"/>
          </a:xfrm>
          <a:prstGeom prst="curvedConnector2">
            <a:avLst/>
          </a:prstGeom>
          <a:noFill/>
          <a:ln w="19050" cap="flat" cmpd="sng">
            <a:solidFill>
              <a:srgbClr val="666666"/>
            </a:solidFill>
            <a:prstDash val="solid"/>
            <a:round/>
            <a:headEnd type="none" w="med" len="med"/>
            <a:tailEnd type="none" w="med" len="med"/>
          </a:ln>
        </p:spPr>
      </p:cxnSp>
      <p:cxnSp>
        <p:nvCxnSpPr>
          <p:cNvPr id="105" name="Google Shape;105;p16"/>
          <p:cNvCxnSpPr>
            <a:stCxn id="91" idx="3"/>
            <a:endCxn id="96" idx="2"/>
          </p:cNvCxnSpPr>
          <p:nvPr/>
        </p:nvCxnSpPr>
        <p:spPr>
          <a:xfrm rot="10800000" flipH="1">
            <a:off x="6458950" y="3195262"/>
            <a:ext cx="759600" cy="793200"/>
          </a:xfrm>
          <a:prstGeom prst="curvedConnector2">
            <a:avLst/>
          </a:prstGeom>
          <a:noFill/>
          <a:ln w="19050" cap="flat" cmpd="sng">
            <a:solidFill>
              <a:srgbClr val="666666"/>
            </a:solidFill>
            <a:prstDash val="solid"/>
            <a:round/>
            <a:headEnd type="none" w="med" len="med"/>
            <a:tailEnd type="none" w="med" len="med"/>
          </a:ln>
        </p:spPr>
      </p:cxnSp>
      <p:cxnSp>
        <p:nvCxnSpPr>
          <p:cNvPr id="106" name="Google Shape;106;p16"/>
          <p:cNvCxnSpPr>
            <a:stCxn id="100" idx="3"/>
            <a:endCxn id="90" idx="1"/>
          </p:cNvCxnSpPr>
          <p:nvPr/>
        </p:nvCxnSpPr>
        <p:spPr>
          <a:xfrm flipH="1">
            <a:off x="4571875" y="2363500"/>
            <a:ext cx="258000" cy="625800"/>
          </a:xfrm>
          <a:prstGeom prst="curvedConnector5">
            <a:avLst>
              <a:gd name="adj1" fmla="val -92297"/>
              <a:gd name="adj2" fmla="val 35315"/>
              <a:gd name="adj3" fmla="val 192248"/>
            </a:avLst>
          </a:prstGeom>
          <a:noFill/>
          <a:ln w="19050" cap="flat" cmpd="sng">
            <a:solidFill>
              <a:schemeClr val="dk1"/>
            </a:solidFill>
            <a:prstDash val="solid"/>
            <a:round/>
            <a:headEnd type="none" w="med" len="med"/>
            <a:tailEnd type="none" w="med" len="med"/>
          </a:ln>
        </p:spPr>
      </p:cxnSp>
      <p:cxnSp>
        <p:nvCxnSpPr>
          <p:cNvPr id="107" name="Google Shape;107;p16"/>
          <p:cNvCxnSpPr>
            <a:stCxn id="92" idx="3"/>
            <a:endCxn id="101" idx="1"/>
          </p:cNvCxnSpPr>
          <p:nvPr/>
        </p:nvCxnSpPr>
        <p:spPr>
          <a:xfrm rot="10800000">
            <a:off x="7365225" y="2363362"/>
            <a:ext cx="229200" cy="625800"/>
          </a:xfrm>
          <a:prstGeom prst="curvedConnector5">
            <a:avLst>
              <a:gd name="adj1" fmla="val -103894"/>
              <a:gd name="adj2" fmla="val 64664"/>
              <a:gd name="adj3" fmla="val 203932"/>
            </a:avLst>
          </a:prstGeom>
          <a:noFill/>
          <a:ln w="19050" cap="flat" cmpd="sng">
            <a:solidFill>
              <a:srgbClr val="000000"/>
            </a:solidFill>
            <a:prstDash val="solid"/>
            <a:round/>
            <a:headEnd type="none" w="med" len="med"/>
            <a:tailEnd type="none" w="med" len="med"/>
          </a:ln>
        </p:spPr>
      </p:cxnSp>
      <p:sp>
        <p:nvSpPr>
          <p:cNvPr id="108" name="Google Shape;108;p16"/>
          <p:cNvSpPr/>
          <p:nvPr/>
        </p:nvSpPr>
        <p:spPr>
          <a:xfrm>
            <a:off x="487950" y="3567525"/>
            <a:ext cx="2871600" cy="1097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700">
                <a:latin typeface="Proxima Nova"/>
                <a:ea typeface="Proxima Nova"/>
                <a:cs typeface="Proxima Nova"/>
                <a:sym typeface="Proxima Nova"/>
              </a:rPr>
              <a:t>We used this simple topology </a:t>
            </a:r>
            <a:r>
              <a:rPr lang="it" sz="1700" i="1">
                <a:latin typeface="Proxima Nova"/>
                <a:ea typeface="Proxima Nova"/>
                <a:cs typeface="Proxima Nova"/>
                <a:sym typeface="Proxima Nova"/>
              </a:rPr>
              <a:t>to build </a:t>
            </a:r>
            <a:r>
              <a:rPr lang="it" sz="1700">
                <a:latin typeface="Proxima Nova"/>
                <a:ea typeface="Proxima Nova"/>
                <a:cs typeface="Proxima Nova"/>
                <a:sym typeface="Proxima Nova"/>
              </a:rPr>
              <a:t>the switch monitoring functions</a:t>
            </a:r>
            <a:endParaRPr/>
          </a:p>
        </p:txBody>
      </p:sp>
      <p:cxnSp>
        <p:nvCxnSpPr>
          <p:cNvPr id="109" name="Google Shape;109;p16"/>
          <p:cNvCxnSpPr>
            <a:stCxn id="91" idx="2"/>
            <a:endCxn id="102" idx="1"/>
          </p:cNvCxnSpPr>
          <p:nvPr/>
        </p:nvCxnSpPr>
        <p:spPr>
          <a:xfrm rot="-5400000" flipH="1">
            <a:off x="6226313" y="4105074"/>
            <a:ext cx="515100" cy="801300"/>
          </a:xfrm>
          <a:prstGeom prst="curvedConnector2">
            <a:avLst/>
          </a:prstGeom>
          <a:noFill/>
          <a:ln w="19050" cap="flat" cmpd="sng">
            <a:solidFill>
              <a:schemeClr val="dk1"/>
            </a:solidFill>
            <a:prstDash val="solid"/>
            <a:round/>
            <a:headEnd type="none" w="med" len="med"/>
            <a:tailEnd type="none" w="med" len="med"/>
          </a:ln>
        </p:spPr>
      </p:cxnSp>
      <p:sp>
        <p:nvSpPr>
          <p:cNvPr id="110" name="Google Shape;110;p16"/>
          <p:cNvSpPr txBox="1"/>
          <p:nvPr/>
        </p:nvSpPr>
        <p:spPr>
          <a:xfrm>
            <a:off x="5032400" y="315750"/>
            <a:ext cx="3854700" cy="9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600" b="1">
                <a:solidFill>
                  <a:schemeClr val="lt1"/>
                </a:solidFill>
                <a:latin typeface="Proxima Nova"/>
                <a:ea typeface="Proxima Nova"/>
                <a:cs typeface="Proxima Nova"/>
                <a:sym typeface="Proxima Nova"/>
              </a:rPr>
              <a:t>In the Mininet emulation</a:t>
            </a:r>
            <a:endParaRPr sz="1600" b="1">
              <a:solidFill>
                <a:schemeClr val="lt1"/>
              </a:solidFill>
              <a:latin typeface="Proxima Nova"/>
              <a:ea typeface="Proxima Nova"/>
              <a:cs typeface="Proxima Nova"/>
              <a:sym typeface="Proxima Nova"/>
            </a:endParaRPr>
          </a:p>
          <a:p>
            <a:pPr marL="0" lvl="0" indent="0" algn="l" rtl="0">
              <a:spcBef>
                <a:spcPts val="0"/>
              </a:spcBef>
              <a:spcAft>
                <a:spcPts val="0"/>
              </a:spcAft>
              <a:buNone/>
            </a:pPr>
            <a:endParaRPr sz="1600">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it" sz="1600">
                <a:solidFill>
                  <a:schemeClr val="lt1"/>
                </a:solidFill>
                <a:latin typeface="Proxima Nova"/>
                <a:ea typeface="Proxima Nova"/>
                <a:cs typeface="Proxima Nova"/>
                <a:sym typeface="Proxima Nova"/>
              </a:rPr>
              <a:t>In the Lab BONSAI SDN testbed</a:t>
            </a:r>
            <a:endParaRPr sz="1600">
              <a:solidFill>
                <a:schemeClr val="lt1"/>
              </a:solidFill>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p:nvPr/>
        </p:nvSpPr>
        <p:spPr>
          <a:xfrm>
            <a:off x="0" y="0"/>
            <a:ext cx="9144000" cy="1627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txBox="1">
            <a:spLocks noGrp="1"/>
          </p:cNvSpPr>
          <p:nvPr>
            <p:ph type="title"/>
          </p:nvPr>
        </p:nvSpPr>
        <p:spPr>
          <a:xfrm>
            <a:off x="311700" y="527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solidFill>
                  <a:schemeClr val="lt1"/>
                </a:solidFill>
              </a:rPr>
              <a:t>The Network Topology</a:t>
            </a:r>
            <a:endParaRPr>
              <a:solidFill>
                <a:schemeClr val="lt1"/>
              </a:solidFill>
            </a:endParaRPr>
          </a:p>
        </p:txBody>
      </p:sp>
      <p:sp>
        <p:nvSpPr>
          <p:cNvPr id="117" name="Google Shape;117;p17"/>
          <p:cNvSpPr txBox="1"/>
          <p:nvPr/>
        </p:nvSpPr>
        <p:spPr>
          <a:xfrm>
            <a:off x="311700" y="1823825"/>
            <a:ext cx="3951900" cy="268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700">
                <a:latin typeface="Proxima Nova"/>
                <a:ea typeface="Proxima Nova"/>
                <a:cs typeface="Proxima Nova"/>
                <a:sym typeface="Proxima Nova"/>
              </a:rPr>
              <a:t>Ring topology from the </a:t>
            </a:r>
            <a:r>
              <a:rPr lang="it" sz="1700" i="1">
                <a:latin typeface="Proxima Nova"/>
                <a:ea typeface="Proxima Nova"/>
                <a:cs typeface="Proxima Nova"/>
                <a:sym typeface="Proxima Nova"/>
              </a:rPr>
              <a:t>Testbed</a:t>
            </a:r>
            <a:r>
              <a:rPr lang="it" sz="1700">
                <a:latin typeface="Proxima Nova"/>
                <a:ea typeface="Proxima Nova"/>
                <a:cs typeface="Proxima Nova"/>
                <a:sym typeface="Proxima Nova"/>
              </a:rPr>
              <a:t>:</a:t>
            </a:r>
            <a:br>
              <a:rPr lang="it" sz="1700">
                <a:latin typeface="Proxima Nova"/>
                <a:ea typeface="Proxima Nova"/>
                <a:cs typeface="Proxima Nova"/>
                <a:sym typeface="Proxima Nova"/>
              </a:rPr>
            </a:br>
            <a:endParaRPr sz="1700">
              <a:latin typeface="Proxima Nova"/>
              <a:ea typeface="Proxima Nova"/>
              <a:cs typeface="Proxima Nova"/>
              <a:sym typeface="Proxima Nova"/>
            </a:endParaRPr>
          </a:p>
          <a:p>
            <a:pPr marL="457200" lvl="0" indent="-336550" algn="l" rtl="0">
              <a:spcBef>
                <a:spcPts val="0"/>
              </a:spcBef>
              <a:spcAft>
                <a:spcPts val="0"/>
              </a:spcAft>
              <a:buSzPts val="1700"/>
              <a:buFont typeface="Proxima Nova"/>
              <a:buChar char="●"/>
            </a:pPr>
            <a:r>
              <a:rPr lang="it" sz="1700">
                <a:latin typeface="Proxima Nova"/>
                <a:ea typeface="Proxima Nova"/>
                <a:cs typeface="Proxima Nova"/>
                <a:sym typeface="Proxima Nova"/>
              </a:rPr>
              <a:t>Six switches</a:t>
            </a:r>
            <a:br>
              <a:rPr lang="it" sz="1700">
                <a:latin typeface="Proxima Nova"/>
                <a:ea typeface="Proxima Nova"/>
                <a:cs typeface="Proxima Nova"/>
                <a:sym typeface="Proxima Nova"/>
              </a:rPr>
            </a:br>
            <a:endParaRPr sz="1700">
              <a:latin typeface="Proxima Nova"/>
              <a:ea typeface="Proxima Nova"/>
              <a:cs typeface="Proxima Nova"/>
              <a:sym typeface="Proxima Nova"/>
            </a:endParaRPr>
          </a:p>
          <a:p>
            <a:pPr marL="457200" lvl="0" indent="-336550" algn="l" rtl="0">
              <a:spcBef>
                <a:spcPts val="0"/>
              </a:spcBef>
              <a:spcAft>
                <a:spcPts val="0"/>
              </a:spcAft>
              <a:buSzPts val="1700"/>
              <a:buFont typeface="Proxima Nova"/>
              <a:buChar char="●"/>
            </a:pPr>
            <a:r>
              <a:rPr lang="it" sz="1700">
                <a:latin typeface="Proxima Nova"/>
                <a:ea typeface="Proxima Nova"/>
                <a:cs typeface="Proxima Nova"/>
                <a:sym typeface="Proxima Nova"/>
              </a:rPr>
              <a:t>Three hosts </a:t>
            </a:r>
            <a:endParaRPr sz="1700">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br>
              <a:rPr lang="it" sz="1700">
                <a:latin typeface="Proxima Nova"/>
                <a:ea typeface="Proxima Nova"/>
                <a:cs typeface="Proxima Nova"/>
                <a:sym typeface="Proxima Nova"/>
              </a:rPr>
            </a:br>
            <a:endParaRPr sz="1700">
              <a:latin typeface="Proxima Nova"/>
              <a:ea typeface="Proxima Nova"/>
              <a:cs typeface="Proxima Nova"/>
              <a:sym typeface="Proxima Nova"/>
            </a:endParaRPr>
          </a:p>
        </p:txBody>
      </p:sp>
      <p:pic>
        <p:nvPicPr>
          <p:cNvPr id="118" name="Google Shape;118;p17"/>
          <p:cNvPicPr preferRelativeResize="0"/>
          <p:nvPr/>
        </p:nvPicPr>
        <p:blipFill rotWithShape="1">
          <a:blip r:embed="rId3">
            <a:alphaModFix/>
          </a:blip>
          <a:srcRect t="13831" b="17045"/>
          <a:stretch/>
        </p:blipFill>
        <p:spPr>
          <a:xfrm>
            <a:off x="5707475" y="2180000"/>
            <a:ext cx="751475" cy="519424"/>
          </a:xfrm>
          <a:prstGeom prst="rect">
            <a:avLst/>
          </a:prstGeom>
          <a:noFill/>
          <a:ln>
            <a:noFill/>
          </a:ln>
        </p:spPr>
      </p:pic>
      <p:pic>
        <p:nvPicPr>
          <p:cNvPr id="119" name="Google Shape;119;p17"/>
          <p:cNvPicPr preferRelativeResize="0"/>
          <p:nvPr/>
        </p:nvPicPr>
        <p:blipFill rotWithShape="1">
          <a:blip r:embed="rId3">
            <a:alphaModFix/>
          </a:blip>
          <a:srcRect t="13775" b="17106"/>
          <a:stretch/>
        </p:blipFill>
        <p:spPr>
          <a:xfrm>
            <a:off x="4572000" y="2768150"/>
            <a:ext cx="751475" cy="519424"/>
          </a:xfrm>
          <a:prstGeom prst="rect">
            <a:avLst/>
          </a:prstGeom>
          <a:noFill/>
          <a:ln>
            <a:noFill/>
          </a:ln>
        </p:spPr>
      </p:pic>
      <p:pic>
        <p:nvPicPr>
          <p:cNvPr id="120" name="Google Shape;120;p17"/>
          <p:cNvPicPr preferRelativeResize="0"/>
          <p:nvPr/>
        </p:nvPicPr>
        <p:blipFill rotWithShape="1">
          <a:blip r:embed="rId3">
            <a:alphaModFix/>
          </a:blip>
          <a:srcRect t="16700" b="14177"/>
          <a:stretch/>
        </p:blipFill>
        <p:spPr>
          <a:xfrm>
            <a:off x="6805150" y="2739950"/>
            <a:ext cx="751475" cy="519424"/>
          </a:xfrm>
          <a:prstGeom prst="rect">
            <a:avLst/>
          </a:prstGeom>
          <a:noFill/>
          <a:ln>
            <a:noFill/>
          </a:ln>
        </p:spPr>
      </p:pic>
      <p:pic>
        <p:nvPicPr>
          <p:cNvPr id="121" name="Google Shape;121;p17"/>
          <p:cNvPicPr preferRelativeResize="0"/>
          <p:nvPr/>
        </p:nvPicPr>
        <p:blipFill rotWithShape="1">
          <a:blip r:embed="rId3">
            <a:alphaModFix/>
          </a:blip>
          <a:srcRect t="15793" b="15088"/>
          <a:stretch/>
        </p:blipFill>
        <p:spPr>
          <a:xfrm>
            <a:off x="4572000" y="3643850"/>
            <a:ext cx="751475" cy="519424"/>
          </a:xfrm>
          <a:prstGeom prst="rect">
            <a:avLst/>
          </a:prstGeom>
          <a:noFill/>
          <a:ln>
            <a:noFill/>
          </a:ln>
        </p:spPr>
      </p:pic>
      <p:pic>
        <p:nvPicPr>
          <p:cNvPr id="122" name="Google Shape;122;p17"/>
          <p:cNvPicPr preferRelativeResize="0"/>
          <p:nvPr/>
        </p:nvPicPr>
        <p:blipFill rotWithShape="1">
          <a:blip r:embed="rId3">
            <a:alphaModFix/>
          </a:blip>
          <a:srcRect t="15981" b="14895"/>
          <a:stretch/>
        </p:blipFill>
        <p:spPr>
          <a:xfrm>
            <a:off x="5707475" y="4109750"/>
            <a:ext cx="751475" cy="519424"/>
          </a:xfrm>
          <a:prstGeom prst="rect">
            <a:avLst/>
          </a:prstGeom>
          <a:noFill/>
          <a:ln>
            <a:noFill/>
          </a:ln>
        </p:spPr>
      </p:pic>
      <p:pic>
        <p:nvPicPr>
          <p:cNvPr id="123" name="Google Shape;123;p17"/>
          <p:cNvPicPr preferRelativeResize="0"/>
          <p:nvPr/>
        </p:nvPicPr>
        <p:blipFill rotWithShape="1">
          <a:blip r:embed="rId3">
            <a:alphaModFix/>
          </a:blip>
          <a:srcRect t="15793" b="15088"/>
          <a:stretch/>
        </p:blipFill>
        <p:spPr>
          <a:xfrm>
            <a:off x="6842950" y="3643850"/>
            <a:ext cx="751475" cy="519424"/>
          </a:xfrm>
          <a:prstGeom prst="rect">
            <a:avLst/>
          </a:prstGeom>
          <a:noFill/>
          <a:ln>
            <a:noFill/>
          </a:ln>
        </p:spPr>
      </p:pic>
      <p:pic>
        <p:nvPicPr>
          <p:cNvPr id="124" name="Google Shape;124;p17"/>
          <p:cNvPicPr preferRelativeResize="0"/>
          <p:nvPr/>
        </p:nvPicPr>
        <p:blipFill>
          <a:blip r:embed="rId4">
            <a:alphaModFix/>
          </a:blip>
          <a:stretch>
            <a:fillRect/>
          </a:stretch>
        </p:blipFill>
        <p:spPr>
          <a:xfrm>
            <a:off x="4196150" y="1649850"/>
            <a:ext cx="751475" cy="751475"/>
          </a:xfrm>
          <a:prstGeom prst="rect">
            <a:avLst/>
          </a:prstGeom>
          <a:noFill/>
          <a:ln>
            <a:noFill/>
          </a:ln>
        </p:spPr>
      </p:pic>
      <p:pic>
        <p:nvPicPr>
          <p:cNvPr id="125" name="Google Shape;125;p17"/>
          <p:cNvPicPr preferRelativeResize="0"/>
          <p:nvPr/>
        </p:nvPicPr>
        <p:blipFill>
          <a:blip r:embed="rId4">
            <a:alphaModFix/>
          </a:blip>
          <a:stretch>
            <a:fillRect/>
          </a:stretch>
        </p:blipFill>
        <p:spPr>
          <a:xfrm>
            <a:off x="8038763" y="1573650"/>
            <a:ext cx="751475" cy="751475"/>
          </a:xfrm>
          <a:prstGeom prst="rect">
            <a:avLst/>
          </a:prstGeom>
          <a:noFill/>
          <a:ln>
            <a:noFill/>
          </a:ln>
        </p:spPr>
      </p:pic>
      <p:pic>
        <p:nvPicPr>
          <p:cNvPr id="126" name="Google Shape;126;p17"/>
          <p:cNvPicPr preferRelativeResize="0"/>
          <p:nvPr/>
        </p:nvPicPr>
        <p:blipFill>
          <a:blip r:embed="rId4">
            <a:alphaModFix/>
          </a:blip>
          <a:stretch>
            <a:fillRect/>
          </a:stretch>
        </p:blipFill>
        <p:spPr>
          <a:xfrm>
            <a:off x="8038750" y="3761050"/>
            <a:ext cx="751475" cy="751475"/>
          </a:xfrm>
          <a:prstGeom prst="rect">
            <a:avLst/>
          </a:prstGeom>
          <a:noFill/>
          <a:ln>
            <a:noFill/>
          </a:ln>
        </p:spPr>
      </p:pic>
      <p:sp>
        <p:nvSpPr>
          <p:cNvPr id="127" name="Google Shape;127;p17"/>
          <p:cNvSpPr/>
          <p:nvPr/>
        </p:nvSpPr>
        <p:spPr>
          <a:xfrm>
            <a:off x="5912662" y="2506913"/>
            <a:ext cx="341100" cy="15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200"/>
              <a:t>1</a:t>
            </a:r>
            <a:endParaRPr sz="1200"/>
          </a:p>
        </p:txBody>
      </p:sp>
      <p:sp>
        <p:nvSpPr>
          <p:cNvPr id="128" name="Google Shape;128;p17"/>
          <p:cNvSpPr/>
          <p:nvPr/>
        </p:nvSpPr>
        <p:spPr>
          <a:xfrm>
            <a:off x="7010350" y="3059263"/>
            <a:ext cx="341100" cy="15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200"/>
              <a:t>2</a:t>
            </a:r>
            <a:endParaRPr sz="1200"/>
          </a:p>
        </p:txBody>
      </p:sp>
      <p:sp>
        <p:nvSpPr>
          <p:cNvPr id="129" name="Google Shape;129;p17"/>
          <p:cNvSpPr/>
          <p:nvPr/>
        </p:nvSpPr>
        <p:spPr>
          <a:xfrm>
            <a:off x="7048137" y="3957638"/>
            <a:ext cx="341100" cy="15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200"/>
              <a:t>5</a:t>
            </a:r>
            <a:endParaRPr sz="1200"/>
          </a:p>
        </p:txBody>
      </p:sp>
      <p:sp>
        <p:nvSpPr>
          <p:cNvPr id="130" name="Google Shape;130;p17"/>
          <p:cNvSpPr/>
          <p:nvPr/>
        </p:nvSpPr>
        <p:spPr>
          <a:xfrm>
            <a:off x="5912675" y="4429013"/>
            <a:ext cx="341100" cy="15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200"/>
              <a:t>6</a:t>
            </a:r>
            <a:endParaRPr sz="1200"/>
          </a:p>
        </p:txBody>
      </p:sp>
      <p:sp>
        <p:nvSpPr>
          <p:cNvPr id="131" name="Google Shape;131;p17"/>
          <p:cNvSpPr/>
          <p:nvPr/>
        </p:nvSpPr>
        <p:spPr>
          <a:xfrm>
            <a:off x="4777212" y="3957638"/>
            <a:ext cx="341100" cy="15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200"/>
              <a:t>3</a:t>
            </a:r>
            <a:endParaRPr sz="1200"/>
          </a:p>
        </p:txBody>
      </p:sp>
      <p:sp>
        <p:nvSpPr>
          <p:cNvPr id="132" name="Google Shape;132;p17"/>
          <p:cNvSpPr/>
          <p:nvPr/>
        </p:nvSpPr>
        <p:spPr>
          <a:xfrm>
            <a:off x="4777200" y="3103463"/>
            <a:ext cx="341100" cy="15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200"/>
              <a:t>4</a:t>
            </a:r>
            <a:endParaRPr sz="1200"/>
          </a:p>
        </p:txBody>
      </p:sp>
      <p:sp>
        <p:nvSpPr>
          <p:cNvPr id="133" name="Google Shape;133;p17"/>
          <p:cNvSpPr/>
          <p:nvPr/>
        </p:nvSpPr>
        <p:spPr>
          <a:xfrm>
            <a:off x="4237675" y="2287450"/>
            <a:ext cx="668400" cy="152100"/>
          </a:xfrm>
          <a:prstGeom prst="rect">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Rasp 6</a:t>
            </a:r>
            <a:endParaRPr sz="1000"/>
          </a:p>
        </p:txBody>
      </p:sp>
      <p:sp>
        <p:nvSpPr>
          <p:cNvPr id="134" name="Google Shape;134;p17"/>
          <p:cNvSpPr/>
          <p:nvPr/>
        </p:nvSpPr>
        <p:spPr>
          <a:xfrm>
            <a:off x="8080275" y="2211263"/>
            <a:ext cx="668400" cy="152100"/>
          </a:xfrm>
          <a:prstGeom prst="rect">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Rasp 4</a:t>
            </a:r>
            <a:endParaRPr sz="1000"/>
          </a:p>
        </p:txBody>
      </p:sp>
      <p:sp>
        <p:nvSpPr>
          <p:cNvPr id="135" name="Google Shape;135;p17"/>
          <p:cNvSpPr/>
          <p:nvPr/>
        </p:nvSpPr>
        <p:spPr>
          <a:xfrm>
            <a:off x="8080300" y="4414825"/>
            <a:ext cx="668400" cy="152100"/>
          </a:xfrm>
          <a:prstGeom prst="rect">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Rasp 5</a:t>
            </a:r>
            <a:endParaRPr sz="1000"/>
          </a:p>
        </p:txBody>
      </p:sp>
      <p:cxnSp>
        <p:nvCxnSpPr>
          <p:cNvPr id="136" name="Google Shape;136;p17"/>
          <p:cNvCxnSpPr>
            <a:stCxn id="119" idx="1"/>
            <a:endCxn id="121" idx="1"/>
          </p:cNvCxnSpPr>
          <p:nvPr/>
        </p:nvCxnSpPr>
        <p:spPr>
          <a:xfrm>
            <a:off x="4572000" y="3027862"/>
            <a:ext cx="600" cy="875700"/>
          </a:xfrm>
          <a:prstGeom prst="curvedConnector3">
            <a:avLst>
              <a:gd name="adj1" fmla="val -39687500"/>
            </a:avLst>
          </a:prstGeom>
          <a:noFill/>
          <a:ln w="19050" cap="flat" cmpd="sng">
            <a:solidFill>
              <a:srgbClr val="666666"/>
            </a:solidFill>
            <a:prstDash val="solid"/>
            <a:round/>
            <a:headEnd type="none" w="med" len="med"/>
            <a:tailEnd type="none" w="med" len="med"/>
          </a:ln>
        </p:spPr>
      </p:cxnSp>
      <p:cxnSp>
        <p:nvCxnSpPr>
          <p:cNvPr id="137" name="Google Shape;137;p17"/>
          <p:cNvCxnSpPr>
            <a:stCxn id="120" idx="3"/>
            <a:endCxn id="123" idx="3"/>
          </p:cNvCxnSpPr>
          <p:nvPr/>
        </p:nvCxnSpPr>
        <p:spPr>
          <a:xfrm>
            <a:off x="7556625" y="2999662"/>
            <a:ext cx="37800" cy="903900"/>
          </a:xfrm>
          <a:prstGeom prst="curvedConnector3">
            <a:avLst>
              <a:gd name="adj1" fmla="val 729960"/>
            </a:avLst>
          </a:prstGeom>
          <a:noFill/>
          <a:ln w="19050" cap="flat" cmpd="sng">
            <a:solidFill>
              <a:srgbClr val="666666"/>
            </a:solidFill>
            <a:prstDash val="solid"/>
            <a:round/>
            <a:headEnd type="none" w="med" len="med"/>
            <a:tailEnd type="none" w="med" len="med"/>
          </a:ln>
        </p:spPr>
      </p:cxnSp>
      <p:cxnSp>
        <p:nvCxnSpPr>
          <p:cNvPr id="138" name="Google Shape;138;p17"/>
          <p:cNvCxnSpPr>
            <a:stCxn id="119" idx="0"/>
            <a:endCxn id="118" idx="1"/>
          </p:cNvCxnSpPr>
          <p:nvPr/>
        </p:nvCxnSpPr>
        <p:spPr>
          <a:xfrm rot="-5400000">
            <a:off x="5163288" y="2224100"/>
            <a:ext cx="328500" cy="759600"/>
          </a:xfrm>
          <a:prstGeom prst="curvedConnector2">
            <a:avLst/>
          </a:prstGeom>
          <a:noFill/>
          <a:ln w="19050" cap="flat" cmpd="sng">
            <a:solidFill>
              <a:srgbClr val="666666"/>
            </a:solidFill>
            <a:prstDash val="solid"/>
            <a:round/>
            <a:headEnd type="none" w="med" len="med"/>
            <a:tailEnd type="none" w="med" len="med"/>
          </a:ln>
        </p:spPr>
      </p:cxnSp>
      <p:cxnSp>
        <p:nvCxnSpPr>
          <p:cNvPr id="139" name="Google Shape;139;p17"/>
          <p:cNvCxnSpPr>
            <a:stCxn id="131" idx="2"/>
            <a:endCxn id="122" idx="1"/>
          </p:cNvCxnSpPr>
          <p:nvPr/>
        </p:nvCxnSpPr>
        <p:spPr>
          <a:xfrm rot="-5400000" flipH="1">
            <a:off x="5197662" y="3859838"/>
            <a:ext cx="259800" cy="759600"/>
          </a:xfrm>
          <a:prstGeom prst="curvedConnector2">
            <a:avLst/>
          </a:prstGeom>
          <a:noFill/>
          <a:ln w="19050" cap="flat" cmpd="sng">
            <a:solidFill>
              <a:srgbClr val="666666"/>
            </a:solidFill>
            <a:prstDash val="solid"/>
            <a:round/>
            <a:headEnd type="none" w="med" len="med"/>
            <a:tailEnd type="none" w="med" len="med"/>
          </a:ln>
        </p:spPr>
      </p:cxnSp>
      <p:cxnSp>
        <p:nvCxnSpPr>
          <p:cNvPr id="140" name="Google Shape;140;p17"/>
          <p:cNvCxnSpPr>
            <a:stCxn id="122" idx="3"/>
            <a:endCxn id="129" idx="2"/>
          </p:cNvCxnSpPr>
          <p:nvPr/>
        </p:nvCxnSpPr>
        <p:spPr>
          <a:xfrm rot="10800000" flipH="1">
            <a:off x="6458950" y="4109662"/>
            <a:ext cx="759600" cy="259800"/>
          </a:xfrm>
          <a:prstGeom prst="curvedConnector2">
            <a:avLst/>
          </a:prstGeom>
          <a:noFill/>
          <a:ln w="19050" cap="flat" cmpd="sng">
            <a:solidFill>
              <a:srgbClr val="666666"/>
            </a:solidFill>
            <a:prstDash val="solid"/>
            <a:round/>
            <a:headEnd type="none" w="med" len="med"/>
            <a:tailEnd type="none" w="med" len="med"/>
          </a:ln>
        </p:spPr>
      </p:cxnSp>
      <p:cxnSp>
        <p:nvCxnSpPr>
          <p:cNvPr id="141" name="Google Shape;141;p17"/>
          <p:cNvCxnSpPr>
            <a:stCxn id="118" idx="3"/>
            <a:endCxn id="120" idx="0"/>
          </p:cNvCxnSpPr>
          <p:nvPr/>
        </p:nvCxnSpPr>
        <p:spPr>
          <a:xfrm>
            <a:off x="6458950" y="2439712"/>
            <a:ext cx="721800" cy="300300"/>
          </a:xfrm>
          <a:prstGeom prst="curvedConnector2">
            <a:avLst/>
          </a:prstGeom>
          <a:noFill/>
          <a:ln w="19050" cap="flat" cmpd="sng">
            <a:solidFill>
              <a:srgbClr val="666666"/>
            </a:solidFill>
            <a:prstDash val="solid"/>
            <a:round/>
            <a:headEnd type="none" w="med" len="med"/>
            <a:tailEnd type="none" w="med" len="med"/>
          </a:ln>
        </p:spPr>
      </p:cxnSp>
      <p:cxnSp>
        <p:nvCxnSpPr>
          <p:cNvPr id="142" name="Google Shape;142;p17"/>
          <p:cNvCxnSpPr>
            <a:stCxn id="133" idx="3"/>
            <a:endCxn id="118" idx="0"/>
          </p:cNvCxnSpPr>
          <p:nvPr/>
        </p:nvCxnSpPr>
        <p:spPr>
          <a:xfrm rot="10800000" flipH="1">
            <a:off x="4906075" y="2179900"/>
            <a:ext cx="1177200" cy="183600"/>
          </a:xfrm>
          <a:prstGeom prst="curvedConnector4">
            <a:avLst>
              <a:gd name="adj1" fmla="val 34038"/>
              <a:gd name="adj2" fmla="val 229643"/>
            </a:avLst>
          </a:prstGeom>
          <a:noFill/>
          <a:ln w="19050" cap="flat" cmpd="sng">
            <a:solidFill>
              <a:schemeClr val="dk1"/>
            </a:solidFill>
            <a:prstDash val="solid"/>
            <a:round/>
            <a:headEnd type="none" w="med" len="med"/>
            <a:tailEnd type="none" w="med" len="med"/>
          </a:ln>
        </p:spPr>
      </p:cxnSp>
      <p:cxnSp>
        <p:nvCxnSpPr>
          <p:cNvPr id="143" name="Google Shape;143;p17"/>
          <p:cNvCxnSpPr/>
          <p:nvPr/>
        </p:nvCxnSpPr>
        <p:spPr>
          <a:xfrm rot="-5400000">
            <a:off x="7490525" y="2269175"/>
            <a:ext cx="545100" cy="551400"/>
          </a:xfrm>
          <a:prstGeom prst="curvedConnector2">
            <a:avLst/>
          </a:prstGeom>
          <a:noFill/>
          <a:ln w="19050" cap="flat" cmpd="sng">
            <a:solidFill>
              <a:srgbClr val="000000"/>
            </a:solidFill>
            <a:prstDash val="solid"/>
            <a:round/>
            <a:headEnd type="none" w="med" len="med"/>
            <a:tailEnd type="none" w="med" len="med"/>
          </a:ln>
        </p:spPr>
      </p:cxnSp>
      <p:sp>
        <p:nvSpPr>
          <p:cNvPr id="144" name="Google Shape;144;p17"/>
          <p:cNvSpPr/>
          <p:nvPr/>
        </p:nvSpPr>
        <p:spPr>
          <a:xfrm>
            <a:off x="487950" y="3567525"/>
            <a:ext cx="2871600" cy="1097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700">
                <a:latin typeface="Proxima Nova"/>
                <a:ea typeface="Proxima Nova"/>
                <a:cs typeface="Proxima Nova"/>
                <a:sym typeface="Proxima Nova"/>
              </a:rPr>
              <a:t>We used this topology </a:t>
            </a:r>
            <a:r>
              <a:rPr lang="it" sz="1700" i="1">
                <a:latin typeface="Proxima Nova"/>
                <a:ea typeface="Proxima Nova"/>
                <a:cs typeface="Proxima Nova"/>
                <a:sym typeface="Proxima Nova"/>
              </a:rPr>
              <a:t>to test </a:t>
            </a:r>
            <a:r>
              <a:rPr lang="it" sz="1700">
                <a:latin typeface="Proxima Nova"/>
                <a:ea typeface="Proxima Nova"/>
                <a:cs typeface="Proxima Nova"/>
                <a:sym typeface="Proxima Nova"/>
              </a:rPr>
              <a:t>the switch monitoring functions</a:t>
            </a:r>
            <a:endParaRPr/>
          </a:p>
        </p:txBody>
      </p:sp>
      <p:cxnSp>
        <p:nvCxnSpPr>
          <p:cNvPr id="145" name="Google Shape;145;p17"/>
          <p:cNvCxnSpPr>
            <a:stCxn id="122" idx="2"/>
            <a:endCxn id="135" idx="1"/>
          </p:cNvCxnSpPr>
          <p:nvPr/>
        </p:nvCxnSpPr>
        <p:spPr>
          <a:xfrm rot="-5400000">
            <a:off x="7012613" y="3561474"/>
            <a:ext cx="138300" cy="1997100"/>
          </a:xfrm>
          <a:prstGeom prst="curvedConnector4">
            <a:avLst>
              <a:gd name="adj1" fmla="val -172180"/>
              <a:gd name="adj2" fmla="val 59407"/>
            </a:avLst>
          </a:prstGeom>
          <a:noFill/>
          <a:ln w="19050" cap="flat" cmpd="sng">
            <a:solidFill>
              <a:schemeClr val="dk1"/>
            </a:solidFill>
            <a:prstDash val="solid"/>
            <a:round/>
            <a:headEnd type="none" w="med" len="med"/>
            <a:tailEnd type="none" w="med" len="med"/>
          </a:ln>
        </p:spPr>
      </p:cxnSp>
      <p:sp>
        <p:nvSpPr>
          <p:cNvPr id="146" name="Google Shape;146;p17"/>
          <p:cNvSpPr txBox="1"/>
          <p:nvPr/>
        </p:nvSpPr>
        <p:spPr>
          <a:xfrm>
            <a:off x="5032400" y="315750"/>
            <a:ext cx="3854700" cy="9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600">
                <a:solidFill>
                  <a:schemeClr val="lt1"/>
                </a:solidFill>
                <a:latin typeface="Proxima Nova"/>
                <a:ea typeface="Proxima Nova"/>
                <a:cs typeface="Proxima Nova"/>
                <a:sym typeface="Proxima Nova"/>
              </a:rPr>
              <a:t>In the Mininet emulation</a:t>
            </a:r>
            <a:endParaRPr sz="1600">
              <a:solidFill>
                <a:schemeClr val="lt1"/>
              </a:solidFill>
              <a:latin typeface="Proxima Nova"/>
              <a:ea typeface="Proxima Nova"/>
              <a:cs typeface="Proxima Nova"/>
              <a:sym typeface="Proxima Nova"/>
            </a:endParaRPr>
          </a:p>
          <a:p>
            <a:pPr marL="0" lvl="0" indent="0" algn="l" rtl="0">
              <a:spcBef>
                <a:spcPts val="0"/>
              </a:spcBef>
              <a:spcAft>
                <a:spcPts val="0"/>
              </a:spcAft>
              <a:buNone/>
            </a:pPr>
            <a:endParaRPr sz="1600">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it" sz="1600" b="1">
                <a:solidFill>
                  <a:schemeClr val="lt1"/>
                </a:solidFill>
                <a:latin typeface="Proxima Nova"/>
                <a:ea typeface="Proxima Nova"/>
                <a:cs typeface="Proxima Nova"/>
                <a:sym typeface="Proxima Nova"/>
              </a:rPr>
              <a:t>In the Lab BONSAI SDN testbed</a:t>
            </a:r>
            <a:endParaRPr sz="1600" b="1">
              <a:solidFill>
                <a:schemeClr val="lt1"/>
              </a:solidFill>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8"/>
          <p:cNvSpPr/>
          <p:nvPr/>
        </p:nvSpPr>
        <p:spPr>
          <a:xfrm>
            <a:off x="0" y="0"/>
            <a:ext cx="9144000" cy="1627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txBox="1">
            <a:spLocks noGrp="1"/>
          </p:cNvSpPr>
          <p:nvPr>
            <p:ph type="title"/>
          </p:nvPr>
        </p:nvSpPr>
        <p:spPr>
          <a:xfrm>
            <a:off x="311700" y="527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solidFill>
                  <a:schemeClr val="lt1"/>
                </a:solidFill>
              </a:rPr>
              <a:t>Saving the switch status</a:t>
            </a:r>
            <a:endParaRPr>
              <a:solidFill>
                <a:schemeClr val="lt1"/>
              </a:solidFill>
            </a:endParaRPr>
          </a:p>
        </p:txBody>
      </p:sp>
      <p:sp>
        <p:nvSpPr>
          <p:cNvPr id="153" name="Google Shape;153;p18"/>
          <p:cNvSpPr txBox="1"/>
          <p:nvPr/>
        </p:nvSpPr>
        <p:spPr>
          <a:xfrm>
            <a:off x="4357850" y="315750"/>
            <a:ext cx="4689900" cy="9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b="1">
                <a:solidFill>
                  <a:schemeClr val="lt1"/>
                </a:solidFill>
                <a:latin typeface="Proxima Nova"/>
                <a:ea typeface="Proxima Nova"/>
                <a:cs typeface="Proxima Nova"/>
                <a:sym typeface="Proxima Nova"/>
              </a:rPr>
              <a:t>Original version from the Mininet Implementation</a:t>
            </a:r>
            <a:endParaRPr b="1">
              <a:solidFill>
                <a:schemeClr val="lt1"/>
              </a:solidFill>
              <a:latin typeface="Proxima Nova"/>
              <a:ea typeface="Proxima Nova"/>
              <a:cs typeface="Proxima Nova"/>
              <a:sym typeface="Proxima Nova"/>
            </a:endParaRPr>
          </a:p>
          <a:p>
            <a:pPr marL="0" lvl="0" indent="0" algn="l" rtl="0">
              <a:spcBef>
                <a:spcPts val="0"/>
              </a:spcBef>
              <a:spcAft>
                <a:spcPts val="0"/>
              </a:spcAft>
              <a:buNone/>
            </a:pP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it">
                <a:solidFill>
                  <a:schemeClr val="lt1"/>
                </a:solidFill>
                <a:latin typeface="Proxima Nova"/>
                <a:ea typeface="Proxima Nova"/>
                <a:cs typeface="Proxima Nova"/>
                <a:sym typeface="Proxima Nova"/>
              </a:rPr>
              <a:t>Final version from the Lab BONSAI SDN testbed Implementation</a:t>
            </a:r>
            <a:endParaRPr>
              <a:solidFill>
                <a:schemeClr val="lt1"/>
              </a:solidFill>
              <a:latin typeface="Proxima Nova"/>
              <a:ea typeface="Proxima Nova"/>
              <a:cs typeface="Proxima Nova"/>
              <a:sym typeface="Proxima Nova"/>
            </a:endParaRPr>
          </a:p>
        </p:txBody>
      </p:sp>
      <p:sp>
        <p:nvSpPr>
          <p:cNvPr id="154" name="Google Shape;154;p18"/>
          <p:cNvSpPr txBox="1"/>
          <p:nvPr/>
        </p:nvSpPr>
        <p:spPr>
          <a:xfrm>
            <a:off x="3254988" y="2400475"/>
            <a:ext cx="3168300" cy="7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it" sz="1300">
                <a:latin typeface="Proxima Nova"/>
                <a:ea typeface="Proxima Nova"/>
                <a:cs typeface="Proxima Nova"/>
                <a:sym typeface="Proxima Nova"/>
              </a:rPr>
              <a:t>@set_ev_cls(event.EventSwitchLeave)</a:t>
            </a:r>
            <a:endParaRPr sz="1300">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p:txBody>
      </p:sp>
      <p:sp>
        <p:nvSpPr>
          <p:cNvPr id="155" name="Google Shape;155;p18"/>
          <p:cNvSpPr/>
          <p:nvPr/>
        </p:nvSpPr>
        <p:spPr>
          <a:xfrm>
            <a:off x="557950" y="3038150"/>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switch_enter_handler</a:t>
            </a:r>
            <a:endParaRPr sz="1300">
              <a:latin typeface="Proxima Nova"/>
              <a:ea typeface="Proxima Nova"/>
              <a:cs typeface="Proxima Nova"/>
              <a:sym typeface="Proxima Nova"/>
            </a:endParaRPr>
          </a:p>
          <a:p>
            <a:pPr marL="0" lvl="0" indent="0" algn="ctr" rtl="0">
              <a:spcBef>
                <a:spcPts val="0"/>
              </a:spcBef>
              <a:spcAft>
                <a:spcPts val="0"/>
              </a:spcAft>
              <a:buNone/>
            </a:pPr>
            <a:r>
              <a:rPr lang="it" sz="1300">
                <a:latin typeface="Proxima Nova"/>
                <a:ea typeface="Proxima Nova"/>
                <a:cs typeface="Proxima Nova"/>
                <a:sym typeface="Proxima Nova"/>
              </a:rPr>
              <a:t>get_topology_data</a:t>
            </a:r>
            <a:endParaRPr sz="1300">
              <a:latin typeface="Proxima Nova"/>
              <a:ea typeface="Proxima Nova"/>
              <a:cs typeface="Proxima Nova"/>
              <a:sym typeface="Proxima Nova"/>
            </a:endParaRPr>
          </a:p>
        </p:txBody>
      </p:sp>
      <p:sp>
        <p:nvSpPr>
          <p:cNvPr id="156" name="Google Shape;156;p18"/>
          <p:cNvSpPr/>
          <p:nvPr/>
        </p:nvSpPr>
        <p:spPr>
          <a:xfrm>
            <a:off x="3536650" y="3038150"/>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switch_leave_handler</a:t>
            </a:r>
            <a:endParaRPr sz="1300">
              <a:latin typeface="Proxima Nova"/>
              <a:ea typeface="Proxima Nova"/>
              <a:cs typeface="Proxima Nova"/>
              <a:sym typeface="Proxima Nova"/>
            </a:endParaRPr>
          </a:p>
          <a:p>
            <a:pPr marL="0" lvl="0" indent="0" algn="ctr" rtl="0">
              <a:spcBef>
                <a:spcPts val="0"/>
              </a:spcBef>
              <a:spcAft>
                <a:spcPts val="0"/>
              </a:spcAft>
              <a:buNone/>
            </a:pPr>
            <a:r>
              <a:rPr lang="it" sz="1300">
                <a:latin typeface="Proxima Nova"/>
                <a:ea typeface="Proxima Nova"/>
                <a:cs typeface="Proxima Nova"/>
                <a:sym typeface="Proxima Nova"/>
              </a:rPr>
              <a:t>update_topology_data</a:t>
            </a:r>
            <a:endParaRPr sz="1300">
              <a:latin typeface="Proxima Nova"/>
              <a:ea typeface="Proxima Nova"/>
              <a:cs typeface="Proxima Nova"/>
              <a:sym typeface="Proxima Nova"/>
            </a:endParaRPr>
          </a:p>
        </p:txBody>
      </p:sp>
      <p:sp>
        <p:nvSpPr>
          <p:cNvPr id="157" name="Google Shape;157;p18"/>
          <p:cNvSpPr/>
          <p:nvPr/>
        </p:nvSpPr>
        <p:spPr>
          <a:xfrm>
            <a:off x="6402950" y="1959650"/>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get_switch_status</a:t>
            </a:r>
            <a:endParaRPr sz="1300">
              <a:latin typeface="Proxima Nova"/>
              <a:ea typeface="Proxima Nova"/>
              <a:cs typeface="Proxima Nova"/>
              <a:sym typeface="Proxima Nova"/>
            </a:endParaRPr>
          </a:p>
        </p:txBody>
      </p:sp>
      <p:sp>
        <p:nvSpPr>
          <p:cNvPr id="158" name="Google Shape;158;p18"/>
          <p:cNvSpPr/>
          <p:nvPr/>
        </p:nvSpPr>
        <p:spPr>
          <a:xfrm>
            <a:off x="6402950" y="2675775"/>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save_switch_status</a:t>
            </a:r>
            <a:endParaRPr sz="1300">
              <a:latin typeface="Proxima Nova"/>
              <a:ea typeface="Proxima Nova"/>
              <a:cs typeface="Proxima Nova"/>
              <a:sym typeface="Proxima Nova"/>
            </a:endParaRPr>
          </a:p>
        </p:txBody>
      </p:sp>
      <p:sp>
        <p:nvSpPr>
          <p:cNvPr id="159" name="Google Shape;159;p18"/>
          <p:cNvSpPr/>
          <p:nvPr/>
        </p:nvSpPr>
        <p:spPr>
          <a:xfrm>
            <a:off x="6310700" y="1766275"/>
            <a:ext cx="2356500" cy="2894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r>
              <a:rPr lang="it" sz="1300">
                <a:latin typeface="Proxima Nova"/>
                <a:ea typeface="Proxima Nova"/>
                <a:cs typeface="Proxima Nova"/>
                <a:sym typeface="Proxima Nova"/>
              </a:rPr>
              <a:t>start_switch_status_thread</a:t>
            </a:r>
            <a:endParaRPr sz="1300">
              <a:latin typeface="Proxima Nova"/>
              <a:ea typeface="Proxima Nova"/>
              <a:cs typeface="Proxima Nova"/>
              <a:sym typeface="Proxima Nova"/>
            </a:endParaRPr>
          </a:p>
        </p:txBody>
      </p:sp>
      <p:sp>
        <p:nvSpPr>
          <p:cNvPr id="160" name="Google Shape;160;p18"/>
          <p:cNvSpPr/>
          <p:nvPr/>
        </p:nvSpPr>
        <p:spPr>
          <a:xfrm>
            <a:off x="6402950" y="3382050"/>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print_switch_status</a:t>
            </a:r>
            <a:endParaRPr sz="1300">
              <a:latin typeface="Proxima Nova"/>
              <a:ea typeface="Proxima Nova"/>
              <a:cs typeface="Proxima Nova"/>
              <a:sym typeface="Proxima Nova"/>
            </a:endParaRPr>
          </a:p>
        </p:txBody>
      </p:sp>
      <p:sp>
        <p:nvSpPr>
          <p:cNvPr id="161" name="Google Shape;161;p18"/>
          <p:cNvSpPr txBox="1"/>
          <p:nvPr/>
        </p:nvSpPr>
        <p:spPr>
          <a:xfrm>
            <a:off x="199288" y="2400475"/>
            <a:ext cx="3168300" cy="7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it" sz="1300">
                <a:latin typeface="Proxima Nova"/>
                <a:ea typeface="Proxima Nova"/>
                <a:cs typeface="Proxima Nova"/>
                <a:sym typeface="Proxima Nova"/>
              </a:rPr>
              <a:t>@set_ev_cls(event.EventSwitchEnter)</a:t>
            </a:r>
            <a:endParaRPr sz="1300">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p:txBody>
      </p:sp>
      <p:sp>
        <p:nvSpPr>
          <p:cNvPr id="162" name="Google Shape;162;p18"/>
          <p:cNvSpPr/>
          <p:nvPr/>
        </p:nvSpPr>
        <p:spPr>
          <a:xfrm>
            <a:off x="3255000" y="2591100"/>
            <a:ext cx="2880300" cy="1338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8"/>
          <p:cNvSpPr/>
          <p:nvPr/>
        </p:nvSpPr>
        <p:spPr>
          <a:xfrm>
            <a:off x="199300" y="2591100"/>
            <a:ext cx="2880300" cy="1338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p:nvPr/>
        </p:nvSpPr>
        <p:spPr>
          <a:xfrm>
            <a:off x="0" y="0"/>
            <a:ext cx="9144000" cy="1627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9"/>
          <p:cNvSpPr txBox="1">
            <a:spLocks noGrp="1"/>
          </p:cNvSpPr>
          <p:nvPr>
            <p:ph type="title"/>
          </p:nvPr>
        </p:nvSpPr>
        <p:spPr>
          <a:xfrm>
            <a:off x="311700" y="527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solidFill>
                  <a:schemeClr val="lt1"/>
                </a:solidFill>
              </a:rPr>
              <a:t>Saving the switch status</a:t>
            </a:r>
            <a:endParaRPr>
              <a:solidFill>
                <a:schemeClr val="lt1"/>
              </a:solidFill>
            </a:endParaRPr>
          </a:p>
        </p:txBody>
      </p:sp>
      <p:sp>
        <p:nvSpPr>
          <p:cNvPr id="170" name="Google Shape;170;p19"/>
          <p:cNvSpPr txBox="1"/>
          <p:nvPr/>
        </p:nvSpPr>
        <p:spPr>
          <a:xfrm>
            <a:off x="3254988" y="2400475"/>
            <a:ext cx="3168300" cy="7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it" sz="1300">
                <a:latin typeface="Proxima Nova"/>
                <a:ea typeface="Proxima Nova"/>
                <a:cs typeface="Proxima Nova"/>
                <a:sym typeface="Proxima Nova"/>
              </a:rPr>
              <a:t>@set_ev_cls(event.EventSwitchLeave)</a:t>
            </a:r>
            <a:endParaRPr sz="1300">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p:txBody>
      </p:sp>
      <p:sp>
        <p:nvSpPr>
          <p:cNvPr id="171" name="Google Shape;171;p19"/>
          <p:cNvSpPr/>
          <p:nvPr/>
        </p:nvSpPr>
        <p:spPr>
          <a:xfrm>
            <a:off x="557950" y="3038150"/>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switch_enter_handler</a:t>
            </a:r>
            <a:endParaRPr sz="1300">
              <a:latin typeface="Proxima Nova"/>
              <a:ea typeface="Proxima Nova"/>
              <a:cs typeface="Proxima Nova"/>
              <a:sym typeface="Proxima Nova"/>
            </a:endParaRPr>
          </a:p>
          <a:p>
            <a:pPr marL="0" lvl="0" indent="0" algn="ctr" rtl="0">
              <a:spcBef>
                <a:spcPts val="0"/>
              </a:spcBef>
              <a:spcAft>
                <a:spcPts val="0"/>
              </a:spcAft>
              <a:buNone/>
            </a:pPr>
            <a:r>
              <a:rPr lang="it" sz="1300">
                <a:latin typeface="Proxima Nova"/>
                <a:ea typeface="Proxima Nova"/>
                <a:cs typeface="Proxima Nova"/>
                <a:sym typeface="Proxima Nova"/>
              </a:rPr>
              <a:t>get_topology_data</a:t>
            </a:r>
            <a:endParaRPr sz="1300">
              <a:latin typeface="Proxima Nova"/>
              <a:ea typeface="Proxima Nova"/>
              <a:cs typeface="Proxima Nova"/>
              <a:sym typeface="Proxima Nova"/>
            </a:endParaRPr>
          </a:p>
        </p:txBody>
      </p:sp>
      <p:sp>
        <p:nvSpPr>
          <p:cNvPr id="172" name="Google Shape;172;p19"/>
          <p:cNvSpPr/>
          <p:nvPr/>
        </p:nvSpPr>
        <p:spPr>
          <a:xfrm>
            <a:off x="3536650" y="3038150"/>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switch_leave_handler</a:t>
            </a:r>
            <a:endParaRPr sz="1300">
              <a:latin typeface="Proxima Nova"/>
              <a:ea typeface="Proxima Nova"/>
              <a:cs typeface="Proxima Nova"/>
              <a:sym typeface="Proxima Nova"/>
            </a:endParaRPr>
          </a:p>
          <a:p>
            <a:pPr marL="0" lvl="0" indent="0" algn="ctr" rtl="0">
              <a:spcBef>
                <a:spcPts val="0"/>
              </a:spcBef>
              <a:spcAft>
                <a:spcPts val="0"/>
              </a:spcAft>
              <a:buNone/>
            </a:pPr>
            <a:r>
              <a:rPr lang="it" sz="1300">
                <a:latin typeface="Proxima Nova"/>
                <a:ea typeface="Proxima Nova"/>
                <a:cs typeface="Proxima Nova"/>
                <a:sym typeface="Proxima Nova"/>
              </a:rPr>
              <a:t>update_topology_data</a:t>
            </a:r>
            <a:endParaRPr sz="1300">
              <a:latin typeface="Proxima Nova"/>
              <a:ea typeface="Proxima Nova"/>
              <a:cs typeface="Proxima Nova"/>
              <a:sym typeface="Proxima Nova"/>
            </a:endParaRPr>
          </a:p>
        </p:txBody>
      </p:sp>
      <p:sp>
        <p:nvSpPr>
          <p:cNvPr id="173" name="Google Shape;173;p19"/>
          <p:cNvSpPr/>
          <p:nvPr/>
        </p:nvSpPr>
        <p:spPr>
          <a:xfrm>
            <a:off x="6402950" y="1959650"/>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get_switch_status</a:t>
            </a:r>
            <a:endParaRPr sz="1300">
              <a:latin typeface="Proxima Nova"/>
              <a:ea typeface="Proxima Nova"/>
              <a:cs typeface="Proxima Nova"/>
              <a:sym typeface="Proxima Nova"/>
            </a:endParaRPr>
          </a:p>
        </p:txBody>
      </p:sp>
      <p:sp>
        <p:nvSpPr>
          <p:cNvPr id="174" name="Google Shape;174;p19"/>
          <p:cNvSpPr/>
          <p:nvPr/>
        </p:nvSpPr>
        <p:spPr>
          <a:xfrm>
            <a:off x="6402950" y="2675775"/>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save_switch_status</a:t>
            </a:r>
            <a:endParaRPr sz="1300">
              <a:latin typeface="Proxima Nova"/>
              <a:ea typeface="Proxima Nova"/>
              <a:cs typeface="Proxima Nova"/>
              <a:sym typeface="Proxima Nova"/>
            </a:endParaRPr>
          </a:p>
        </p:txBody>
      </p:sp>
      <p:sp>
        <p:nvSpPr>
          <p:cNvPr id="175" name="Google Shape;175;p19"/>
          <p:cNvSpPr/>
          <p:nvPr/>
        </p:nvSpPr>
        <p:spPr>
          <a:xfrm>
            <a:off x="6402950" y="3382050"/>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print_switch_status</a:t>
            </a:r>
            <a:endParaRPr sz="1300">
              <a:latin typeface="Proxima Nova"/>
              <a:ea typeface="Proxima Nova"/>
              <a:cs typeface="Proxima Nova"/>
              <a:sym typeface="Proxima Nova"/>
            </a:endParaRPr>
          </a:p>
        </p:txBody>
      </p:sp>
      <p:sp>
        <p:nvSpPr>
          <p:cNvPr id="176" name="Google Shape;176;p19"/>
          <p:cNvSpPr txBox="1"/>
          <p:nvPr/>
        </p:nvSpPr>
        <p:spPr>
          <a:xfrm>
            <a:off x="199288" y="2400475"/>
            <a:ext cx="3168300" cy="7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it" sz="1300">
                <a:latin typeface="Proxima Nova"/>
                <a:ea typeface="Proxima Nova"/>
                <a:cs typeface="Proxima Nova"/>
                <a:sym typeface="Proxima Nova"/>
              </a:rPr>
              <a:t>@set_ev_cls(event.EventSwitchEnter)</a:t>
            </a:r>
            <a:endParaRPr sz="1300">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p:txBody>
      </p:sp>
      <p:sp>
        <p:nvSpPr>
          <p:cNvPr id="177" name="Google Shape;177;p19"/>
          <p:cNvSpPr/>
          <p:nvPr/>
        </p:nvSpPr>
        <p:spPr>
          <a:xfrm>
            <a:off x="3255000" y="2591100"/>
            <a:ext cx="2880300" cy="1338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9"/>
          <p:cNvSpPr/>
          <p:nvPr/>
        </p:nvSpPr>
        <p:spPr>
          <a:xfrm>
            <a:off x="199300" y="2591100"/>
            <a:ext cx="2880300" cy="1338300"/>
          </a:xfrm>
          <a:prstGeom prst="rect">
            <a:avLst/>
          </a:prstGeom>
          <a:solidFill>
            <a:srgbClr val="219B3E">
              <a:alpha val="22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9"/>
          <p:cNvSpPr/>
          <p:nvPr/>
        </p:nvSpPr>
        <p:spPr>
          <a:xfrm>
            <a:off x="3229800" y="2212725"/>
            <a:ext cx="2930700" cy="1875600"/>
          </a:xfrm>
          <a:prstGeom prst="wedgeEllipseCallout">
            <a:avLst>
              <a:gd name="adj1" fmla="val -58281"/>
              <a:gd name="adj2" fmla="val 2695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9"/>
          <p:cNvSpPr txBox="1"/>
          <p:nvPr/>
        </p:nvSpPr>
        <p:spPr>
          <a:xfrm>
            <a:off x="3333825" y="2593700"/>
            <a:ext cx="2814900" cy="118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300"/>
              <a:t>When a switch enters the network:</a:t>
            </a:r>
            <a:endParaRPr sz="1300"/>
          </a:p>
          <a:p>
            <a:pPr marL="0" lvl="0" indent="0" algn="l" rtl="0">
              <a:spcBef>
                <a:spcPts val="0"/>
              </a:spcBef>
              <a:spcAft>
                <a:spcPts val="0"/>
              </a:spcAft>
              <a:buNone/>
            </a:pPr>
            <a:endParaRPr sz="1300"/>
          </a:p>
          <a:p>
            <a:pPr marL="457200" lvl="0" indent="-311150" algn="l" rtl="0">
              <a:spcBef>
                <a:spcPts val="0"/>
              </a:spcBef>
              <a:spcAft>
                <a:spcPts val="0"/>
              </a:spcAft>
              <a:buSzPts val="1300"/>
              <a:buChar char="-"/>
            </a:pPr>
            <a:r>
              <a:rPr lang="it" sz="1300"/>
              <a:t>we mark its status as “UP” </a:t>
            </a:r>
            <a:endParaRPr sz="1300"/>
          </a:p>
          <a:p>
            <a:pPr marL="457200" lvl="0" indent="0" algn="l" rtl="0">
              <a:spcBef>
                <a:spcPts val="0"/>
              </a:spcBef>
              <a:spcAft>
                <a:spcPts val="0"/>
              </a:spcAft>
              <a:buNone/>
            </a:pPr>
            <a:endParaRPr sz="1300"/>
          </a:p>
          <a:p>
            <a:pPr marL="457200" lvl="0" indent="-311150" algn="l" rtl="0">
              <a:spcBef>
                <a:spcPts val="0"/>
              </a:spcBef>
              <a:spcAft>
                <a:spcPts val="0"/>
              </a:spcAft>
              <a:buSzPts val="1300"/>
              <a:buChar char="-"/>
            </a:pPr>
            <a:r>
              <a:rPr lang="it" sz="1300"/>
              <a:t>we learn the topology data</a:t>
            </a:r>
            <a:endParaRPr sz="1300">
              <a:latin typeface="Proxima Nova"/>
              <a:ea typeface="Proxima Nova"/>
              <a:cs typeface="Proxima Nova"/>
              <a:sym typeface="Proxima Nova"/>
            </a:endParaRPr>
          </a:p>
        </p:txBody>
      </p:sp>
      <p:sp>
        <p:nvSpPr>
          <p:cNvPr id="181" name="Google Shape;181;p19"/>
          <p:cNvSpPr txBox="1"/>
          <p:nvPr/>
        </p:nvSpPr>
        <p:spPr>
          <a:xfrm>
            <a:off x="4357850" y="315750"/>
            <a:ext cx="4689900" cy="9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b="1">
                <a:solidFill>
                  <a:schemeClr val="lt1"/>
                </a:solidFill>
                <a:latin typeface="Proxima Nova"/>
                <a:ea typeface="Proxima Nova"/>
                <a:cs typeface="Proxima Nova"/>
                <a:sym typeface="Proxima Nova"/>
              </a:rPr>
              <a:t>Original version from the Mininet Implementation</a:t>
            </a:r>
            <a:endParaRPr b="1">
              <a:solidFill>
                <a:schemeClr val="lt1"/>
              </a:solidFill>
              <a:latin typeface="Proxima Nova"/>
              <a:ea typeface="Proxima Nova"/>
              <a:cs typeface="Proxima Nova"/>
              <a:sym typeface="Proxima Nova"/>
            </a:endParaRPr>
          </a:p>
          <a:p>
            <a:pPr marL="0" lvl="0" indent="0" algn="l" rtl="0">
              <a:spcBef>
                <a:spcPts val="0"/>
              </a:spcBef>
              <a:spcAft>
                <a:spcPts val="0"/>
              </a:spcAft>
              <a:buNone/>
            </a:pP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it">
                <a:solidFill>
                  <a:schemeClr val="lt1"/>
                </a:solidFill>
                <a:latin typeface="Proxima Nova"/>
                <a:ea typeface="Proxima Nova"/>
                <a:cs typeface="Proxima Nova"/>
                <a:sym typeface="Proxima Nova"/>
              </a:rPr>
              <a:t>Final version from the Lab BONSAI SDN testbed Implementation</a:t>
            </a:r>
            <a:endParaRPr>
              <a:solidFill>
                <a:schemeClr val="lt1"/>
              </a:solidFill>
              <a:latin typeface="Proxima Nova"/>
              <a:ea typeface="Proxima Nova"/>
              <a:cs typeface="Proxima Nova"/>
              <a:sym typeface="Proxima Nova"/>
            </a:endParaRPr>
          </a:p>
        </p:txBody>
      </p:sp>
      <p:sp>
        <p:nvSpPr>
          <p:cNvPr id="182" name="Google Shape;182;p19"/>
          <p:cNvSpPr/>
          <p:nvPr/>
        </p:nvSpPr>
        <p:spPr>
          <a:xfrm>
            <a:off x="6310700" y="1766275"/>
            <a:ext cx="2356500" cy="2894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r>
              <a:rPr lang="it" sz="1300">
                <a:latin typeface="Proxima Nova"/>
                <a:ea typeface="Proxima Nova"/>
                <a:cs typeface="Proxima Nova"/>
                <a:sym typeface="Proxima Nova"/>
              </a:rPr>
              <a:t>start_switch_status_thread</a:t>
            </a:r>
            <a:endParaRPr sz="1300">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0"/>
          <p:cNvSpPr/>
          <p:nvPr/>
        </p:nvSpPr>
        <p:spPr>
          <a:xfrm>
            <a:off x="0" y="0"/>
            <a:ext cx="9144000" cy="1627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0"/>
          <p:cNvSpPr txBox="1">
            <a:spLocks noGrp="1"/>
          </p:cNvSpPr>
          <p:nvPr>
            <p:ph type="title"/>
          </p:nvPr>
        </p:nvSpPr>
        <p:spPr>
          <a:xfrm>
            <a:off x="311700" y="527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solidFill>
                  <a:schemeClr val="lt1"/>
                </a:solidFill>
              </a:rPr>
              <a:t>Saving the switch status</a:t>
            </a:r>
            <a:endParaRPr>
              <a:solidFill>
                <a:schemeClr val="lt1"/>
              </a:solidFill>
            </a:endParaRPr>
          </a:p>
        </p:txBody>
      </p:sp>
      <p:sp>
        <p:nvSpPr>
          <p:cNvPr id="189" name="Google Shape;189;p20"/>
          <p:cNvSpPr txBox="1"/>
          <p:nvPr/>
        </p:nvSpPr>
        <p:spPr>
          <a:xfrm>
            <a:off x="3254988" y="2400475"/>
            <a:ext cx="3168300" cy="7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it" sz="1300">
                <a:latin typeface="Proxima Nova"/>
                <a:ea typeface="Proxima Nova"/>
                <a:cs typeface="Proxima Nova"/>
                <a:sym typeface="Proxima Nova"/>
              </a:rPr>
              <a:t>@set_ev_cls(event.EventSwitchLeave)</a:t>
            </a:r>
            <a:endParaRPr sz="1300">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p:txBody>
      </p:sp>
      <p:sp>
        <p:nvSpPr>
          <p:cNvPr id="190" name="Google Shape;190;p20"/>
          <p:cNvSpPr/>
          <p:nvPr/>
        </p:nvSpPr>
        <p:spPr>
          <a:xfrm>
            <a:off x="557950" y="3038150"/>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switch_enter_handler</a:t>
            </a:r>
            <a:endParaRPr sz="1300">
              <a:latin typeface="Proxima Nova"/>
              <a:ea typeface="Proxima Nova"/>
              <a:cs typeface="Proxima Nova"/>
              <a:sym typeface="Proxima Nova"/>
            </a:endParaRPr>
          </a:p>
          <a:p>
            <a:pPr marL="0" lvl="0" indent="0" algn="ctr" rtl="0">
              <a:spcBef>
                <a:spcPts val="0"/>
              </a:spcBef>
              <a:spcAft>
                <a:spcPts val="0"/>
              </a:spcAft>
              <a:buNone/>
            </a:pPr>
            <a:r>
              <a:rPr lang="it" sz="1300">
                <a:latin typeface="Proxima Nova"/>
                <a:ea typeface="Proxima Nova"/>
                <a:cs typeface="Proxima Nova"/>
                <a:sym typeface="Proxima Nova"/>
              </a:rPr>
              <a:t>get_topology_data</a:t>
            </a:r>
            <a:endParaRPr sz="1300">
              <a:latin typeface="Proxima Nova"/>
              <a:ea typeface="Proxima Nova"/>
              <a:cs typeface="Proxima Nova"/>
              <a:sym typeface="Proxima Nova"/>
            </a:endParaRPr>
          </a:p>
        </p:txBody>
      </p:sp>
      <p:sp>
        <p:nvSpPr>
          <p:cNvPr id="191" name="Google Shape;191;p20"/>
          <p:cNvSpPr/>
          <p:nvPr/>
        </p:nvSpPr>
        <p:spPr>
          <a:xfrm>
            <a:off x="3536650" y="3038150"/>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switch_leave_handler</a:t>
            </a:r>
            <a:endParaRPr sz="1300">
              <a:latin typeface="Proxima Nova"/>
              <a:ea typeface="Proxima Nova"/>
              <a:cs typeface="Proxima Nova"/>
              <a:sym typeface="Proxima Nova"/>
            </a:endParaRPr>
          </a:p>
          <a:p>
            <a:pPr marL="0" lvl="0" indent="0" algn="ctr" rtl="0">
              <a:spcBef>
                <a:spcPts val="0"/>
              </a:spcBef>
              <a:spcAft>
                <a:spcPts val="0"/>
              </a:spcAft>
              <a:buNone/>
            </a:pPr>
            <a:r>
              <a:rPr lang="it" sz="1300">
                <a:latin typeface="Proxima Nova"/>
                <a:ea typeface="Proxima Nova"/>
                <a:cs typeface="Proxima Nova"/>
                <a:sym typeface="Proxima Nova"/>
              </a:rPr>
              <a:t>update_topology_data</a:t>
            </a:r>
            <a:endParaRPr sz="1300">
              <a:latin typeface="Proxima Nova"/>
              <a:ea typeface="Proxima Nova"/>
              <a:cs typeface="Proxima Nova"/>
              <a:sym typeface="Proxima Nova"/>
            </a:endParaRPr>
          </a:p>
        </p:txBody>
      </p:sp>
      <p:sp>
        <p:nvSpPr>
          <p:cNvPr id="192" name="Google Shape;192;p20"/>
          <p:cNvSpPr/>
          <p:nvPr/>
        </p:nvSpPr>
        <p:spPr>
          <a:xfrm>
            <a:off x="6402950" y="1959650"/>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get_switch_status</a:t>
            </a:r>
            <a:endParaRPr sz="1300">
              <a:latin typeface="Proxima Nova"/>
              <a:ea typeface="Proxima Nova"/>
              <a:cs typeface="Proxima Nova"/>
              <a:sym typeface="Proxima Nova"/>
            </a:endParaRPr>
          </a:p>
        </p:txBody>
      </p:sp>
      <p:sp>
        <p:nvSpPr>
          <p:cNvPr id="193" name="Google Shape;193;p20"/>
          <p:cNvSpPr/>
          <p:nvPr/>
        </p:nvSpPr>
        <p:spPr>
          <a:xfrm>
            <a:off x="6402950" y="2675775"/>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save_switch_status</a:t>
            </a:r>
            <a:endParaRPr sz="1300">
              <a:latin typeface="Proxima Nova"/>
              <a:ea typeface="Proxima Nova"/>
              <a:cs typeface="Proxima Nova"/>
              <a:sym typeface="Proxima Nova"/>
            </a:endParaRPr>
          </a:p>
        </p:txBody>
      </p:sp>
      <p:sp>
        <p:nvSpPr>
          <p:cNvPr id="194" name="Google Shape;194;p20"/>
          <p:cNvSpPr/>
          <p:nvPr/>
        </p:nvSpPr>
        <p:spPr>
          <a:xfrm>
            <a:off x="6402950" y="3382050"/>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print_switch_status</a:t>
            </a:r>
            <a:endParaRPr sz="1300">
              <a:latin typeface="Proxima Nova"/>
              <a:ea typeface="Proxima Nova"/>
              <a:cs typeface="Proxima Nova"/>
              <a:sym typeface="Proxima Nova"/>
            </a:endParaRPr>
          </a:p>
        </p:txBody>
      </p:sp>
      <p:sp>
        <p:nvSpPr>
          <p:cNvPr id="195" name="Google Shape;195;p20"/>
          <p:cNvSpPr txBox="1"/>
          <p:nvPr/>
        </p:nvSpPr>
        <p:spPr>
          <a:xfrm>
            <a:off x="199288" y="2400475"/>
            <a:ext cx="3168300" cy="7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it" sz="1300">
                <a:latin typeface="Proxima Nova"/>
                <a:ea typeface="Proxima Nova"/>
                <a:cs typeface="Proxima Nova"/>
                <a:sym typeface="Proxima Nova"/>
              </a:rPr>
              <a:t>@set_ev_cls(event.EventSwitchEnter)</a:t>
            </a:r>
            <a:endParaRPr sz="1300">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p:txBody>
      </p:sp>
      <p:sp>
        <p:nvSpPr>
          <p:cNvPr id="196" name="Google Shape;196;p20"/>
          <p:cNvSpPr/>
          <p:nvPr/>
        </p:nvSpPr>
        <p:spPr>
          <a:xfrm>
            <a:off x="3255000" y="2591100"/>
            <a:ext cx="2880300" cy="1338300"/>
          </a:xfrm>
          <a:prstGeom prst="rect">
            <a:avLst/>
          </a:prstGeom>
          <a:solidFill>
            <a:srgbClr val="219B3E">
              <a:alpha val="22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a:off x="199300" y="2591100"/>
            <a:ext cx="2880300" cy="1338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a:off x="199300" y="2172925"/>
            <a:ext cx="2930700" cy="1875600"/>
          </a:xfrm>
          <a:prstGeom prst="wedgeEllipseCallout">
            <a:avLst>
              <a:gd name="adj1" fmla="val 58135"/>
              <a:gd name="adj2" fmla="val 3749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txBox="1"/>
          <p:nvPr/>
        </p:nvSpPr>
        <p:spPr>
          <a:xfrm>
            <a:off x="249700" y="2630175"/>
            <a:ext cx="2880300" cy="1187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1018"/>
              <a:buNone/>
            </a:pPr>
            <a:r>
              <a:rPr lang="it" sz="1302"/>
              <a:t>When a switch leaves the network:</a:t>
            </a:r>
            <a:br>
              <a:rPr lang="it" sz="1302"/>
            </a:br>
            <a:endParaRPr sz="1302"/>
          </a:p>
          <a:p>
            <a:pPr marL="457200" lvl="0" indent="-311308" algn="l" rtl="0">
              <a:lnSpc>
                <a:spcPct val="90000"/>
              </a:lnSpc>
              <a:spcBef>
                <a:spcPts val="0"/>
              </a:spcBef>
              <a:spcAft>
                <a:spcPts val="0"/>
              </a:spcAft>
              <a:buSzPts val="1303"/>
              <a:buChar char="-"/>
            </a:pPr>
            <a:r>
              <a:rPr lang="it" sz="1302"/>
              <a:t>we mark its status as “DOWN”</a:t>
            </a:r>
            <a:br>
              <a:rPr lang="it" sz="1302"/>
            </a:br>
            <a:endParaRPr sz="1302"/>
          </a:p>
          <a:p>
            <a:pPr marL="457200" lvl="0" indent="-311308" algn="l" rtl="0">
              <a:lnSpc>
                <a:spcPct val="90000"/>
              </a:lnSpc>
              <a:spcBef>
                <a:spcPts val="0"/>
              </a:spcBef>
              <a:spcAft>
                <a:spcPts val="0"/>
              </a:spcAft>
              <a:buSzPts val="1303"/>
              <a:buChar char="-"/>
            </a:pPr>
            <a:r>
              <a:rPr lang="it" sz="1302"/>
              <a:t>we update the topology data</a:t>
            </a:r>
            <a:endParaRPr sz="1302"/>
          </a:p>
        </p:txBody>
      </p:sp>
      <p:sp>
        <p:nvSpPr>
          <p:cNvPr id="200" name="Google Shape;200;p20"/>
          <p:cNvSpPr txBox="1"/>
          <p:nvPr/>
        </p:nvSpPr>
        <p:spPr>
          <a:xfrm>
            <a:off x="4357850" y="315750"/>
            <a:ext cx="4689900" cy="9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b="1">
                <a:solidFill>
                  <a:schemeClr val="lt1"/>
                </a:solidFill>
                <a:latin typeface="Proxima Nova"/>
                <a:ea typeface="Proxima Nova"/>
                <a:cs typeface="Proxima Nova"/>
                <a:sym typeface="Proxima Nova"/>
              </a:rPr>
              <a:t>Original version from the Mininet Implementation</a:t>
            </a:r>
            <a:endParaRPr b="1">
              <a:solidFill>
                <a:schemeClr val="lt1"/>
              </a:solidFill>
              <a:latin typeface="Proxima Nova"/>
              <a:ea typeface="Proxima Nova"/>
              <a:cs typeface="Proxima Nova"/>
              <a:sym typeface="Proxima Nova"/>
            </a:endParaRPr>
          </a:p>
          <a:p>
            <a:pPr marL="0" lvl="0" indent="0" algn="l" rtl="0">
              <a:spcBef>
                <a:spcPts val="0"/>
              </a:spcBef>
              <a:spcAft>
                <a:spcPts val="0"/>
              </a:spcAft>
              <a:buNone/>
            </a:pP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it">
                <a:solidFill>
                  <a:schemeClr val="lt1"/>
                </a:solidFill>
                <a:latin typeface="Proxima Nova"/>
                <a:ea typeface="Proxima Nova"/>
                <a:cs typeface="Proxima Nova"/>
                <a:sym typeface="Proxima Nova"/>
              </a:rPr>
              <a:t>Final version from the Lab BONSAI SDN testbed Implementation</a:t>
            </a:r>
            <a:endParaRPr>
              <a:solidFill>
                <a:schemeClr val="lt1"/>
              </a:solidFill>
              <a:latin typeface="Proxima Nova"/>
              <a:ea typeface="Proxima Nova"/>
              <a:cs typeface="Proxima Nova"/>
              <a:sym typeface="Proxima Nova"/>
            </a:endParaRPr>
          </a:p>
        </p:txBody>
      </p:sp>
      <p:sp>
        <p:nvSpPr>
          <p:cNvPr id="201" name="Google Shape;201;p20"/>
          <p:cNvSpPr/>
          <p:nvPr/>
        </p:nvSpPr>
        <p:spPr>
          <a:xfrm rot="10800000" flipH="1">
            <a:off x="3423125" y="4009275"/>
            <a:ext cx="383100" cy="422100"/>
          </a:xfrm>
          <a:prstGeom prst="bentArrow">
            <a:avLst>
              <a:gd name="adj1" fmla="val 14285"/>
              <a:gd name="adj2" fmla="val 25000"/>
              <a:gd name="adj3" fmla="val 37531"/>
              <a:gd name="adj4" fmla="val 43750"/>
            </a:avLst>
          </a:prstGeom>
          <a:solidFill>
            <a:srgbClr val="4A86E8"/>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txBox="1"/>
          <p:nvPr/>
        </p:nvSpPr>
        <p:spPr>
          <a:xfrm>
            <a:off x="3806225" y="4048525"/>
            <a:ext cx="22722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200">
                <a:solidFill>
                  <a:srgbClr val="3C78D8"/>
                </a:solidFill>
                <a:latin typeface="Proxima Nova"/>
                <a:ea typeface="Proxima Nova"/>
                <a:cs typeface="Proxima Nova"/>
                <a:sym typeface="Proxima Nova"/>
              </a:rPr>
              <a:t>We “made” the switch fail with this command on Mininet:</a:t>
            </a:r>
            <a:endParaRPr sz="1200">
              <a:solidFill>
                <a:srgbClr val="3C78D8"/>
              </a:solidFill>
              <a:latin typeface="Proxima Nova"/>
              <a:ea typeface="Proxima Nova"/>
              <a:cs typeface="Proxima Nova"/>
              <a:sym typeface="Proxima Nova"/>
            </a:endParaRPr>
          </a:p>
          <a:p>
            <a:pPr marL="0" lvl="0" indent="0" algn="l" rtl="0">
              <a:spcBef>
                <a:spcPts val="0"/>
              </a:spcBef>
              <a:spcAft>
                <a:spcPts val="0"/>
              </a:spcAft>
              <a:buNone/>
            </a:pPr>
            <a:r>
              <a:rPr lang="it" sz="1200" b="1">
                <a:solidFill>
                  <a:srgbClr val="3C78D8"/>
                </a:solidFill>
                <a:latin typeface="Proxima Nova"/>
                <a:ea typeface="Proxima Nova"/>
                <a:cs typeface="Proxima Nova"/>
                <a:sym typeface="Proxima Nova"/>
              </a:rPr>
              <a:t>switch &lt;switch name &gt; stop</a:t>
            </a:r>
            <a:endParaRPr sz="1200" b="1">
              <a:solidFill>
                <a:srgbClr val="3C78D8"/>
              </a:solidFill>
              <a:latin typeface="Proxima Nova"/>
              <a:ea typeface="Proxima Nova"/>
              <a:cs typeface="Proxima Nova"/>
              <a:sym typeface="Proxima Nova"/>
            </a:endParaRPr>
          </a:p>
        </p:txBody>
      </p:sp>
      <p:sp>
        <p:nvSpPr>
          <p:cNvPr id="203" name="Google Shape;203;p20"/>
          <p:cNvSpPr/>
          <p:nvPr/>
        </p:nvSpPr>
        <p:spPr>
          <a:xfrm>
            <a:off x="6310700" y="1766275"/>
            <a:ext cx="2356500" cy="2894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r>
              <a:rPr lang="it" sz="1300">
                <a:latin typeface="Proxima Nova"/>
                <a:ea typeface="Proxima Nova"/>
                <a:cs typeface="Proxima Nova"/>
                <a:sym typeface="Proxima Nova"/>
              </a:rPr>
              <a:t>start_switch_status_thread</a:t>
            </a:r>
            <a:endParaRPr sz="1300">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1"/>
          <p:cNvSpPr/>
          <p:nvPr/>
        </p:nvSpPr>
        <p:spPr>
          <a:xfrm>
            <a:off x="0" y="0"/>
            <a:ext cx="9144000" cy="1627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1"/>
          <p:cNvSpPr txBox="1">
            <a:spLocks noGrp="1"/>
          </p:cNvSpPr>
          <p:nvPr>
            <p:ph type="title"/>
          </p:nvPr>
        </p:nvSpPr>
        <p:spPr>
          <a:xfrm>
            <a:off x="311700" y="527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solidFill>
                  <a:schemeClr val="lt1"/>
                </a:solidFill>
              </a:rPr>
              <a:t>Saving the switch status</a:t>
            </a:r>
            <a:endParaRPr>
              <a:solidFill>
                <a:schemeClr val="lt1"/>
              </a:solidFill>
            </a:endParaRPr>
          </a:p>
        </p:txBody>
      </p:sp>
      <p:sp>
        <p:nvSpPr>
          <p:cNvPr id="210" name="Google Shape;210;p21"/>
          <p:cNvSpPr txBox="1"/>
          <p:nvPr/>
        </p:nvSpPr>
        <p:spPr>
          <a:xfrm>
            <a:off x="3254988" y="2400475"/>
            <a:ext cx="3168300" cy="7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it" sz="1300">
                <a:latin typeface="Proxima Nova"/>
                <a:ea typeface="Proxima Nova"/>
                <a:cs typeface="Proxima Nova"/>
                <a:sym typeface="Proxima Nova"/>
              </a:rPr>
              <a:t>@set_ev_cls(event.EventSwitchLeave)</a:t>
            </a:r>
            <a:endParaRPr sz="1300">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p:txBody>
      </p:sp>
      <p:sp>
        <p:nvSpPr>
          <p:cNvPr id="211" name="Google Shape;211;p21"/>
          <p:cNvSpPr/>
          <p:nvPr/>
        </p:nvSpPr>
        <p:spPr>
          <a:xfrm>
            <a:off x="557950" y="3038150"/>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switch_enter_handler</a:t>
            </a:r>
            <a:endParaRPr sz="1300">
              <a:latin typeface="Proxima Nova"/>
              <a:ea typeface="Proxima Nova"/>
              <a:cs typeface="Proxima Nova"/>
              <a:sym typeface="Proxima Nova"/>
            </a:endParaRPr>
          </a:p>
          <a:p>
            <a:pPr marL="0" lvl="0" indent="0" algn="ctr" rtl="0">
              <a:spcBef>
                <a:spcPts val="0"/>
              </a:spcBef>
              <a:spcAft>
                <a:spcPts val="0"/>
              </a:spcAft>
              <a:buNone/>
            </a:pPr>
            <a:r>
              <a:rPr lang="it" sz="1300">
                <a:latin typeface="Proxima Nova"/>
                <a:ea typeface="Proxima Nova"/>
                <a:cs typeface="Proxima Nova"/>
                <a:sym typeface="Proxima Nova"/>
              </a:rPr>
              <a:t>get_topology_data</a:t>
            </a:r>
            <a:endParaRPr sz="1300">
              <a:latin typeface="Proxima Nova"/>
              <a:ea typeface="Proxima Nova"/>
              <a:cs typeface="Proxima Nova"/>
              <a:sym typeface="Proxima Nova"/>
            </a:endParaRPr>
          </a:p>
        </p:txBody>
      </p:sp>
      <p:sp>
        <p:nvSpPr>
          <p:cNvPr id="212" name="Google Shape;212;p21"/>
          <p:cNvSpPr/>
          <p:nvPr/>
        </p:nvSpPr>
        <p:spPr>
          <a:xfrm>
            <a:off x="3536650" y="3038150"/>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switch_leave_handler</a:t>
            </a:r>
            <a:endParaRPr sz="1300">
              <a:latin typeface="Proxima Nova"/>
              <a:ea typeface="Proxima Nova"/>
              <a:cs typeface="Proxima Nova"/>
              <a:sym typeface="Proxima Nova"/>
            </a:endParaRPr>
          </a:p>
          <a:p>
            <a:pPr marL="0" lvl="0" indent="0" algn="ctr" rtl="0">
              <a:spcBef>
                <a:spcPts val="0"/>
              </a:spcBef>
              <a:spcAft>
                <a:spcPts val="0"/>
              </a:spcAft>
              <a:buNone/>
            </a:pPr>
            <a:r>
              <a:rPr lang="it" sz="1300">
                <a:latin typeface="Proxima Nova"/>
                <a:ea typeface="Proxima Nova"/>
                <a:cs typeface="Proxima Nova"/>
                <a:sym typeface="Proxima Nova"/>
              </a:rPr>
              <a:t>update_topology_data</a:t>
            </a:r>
            <a:endParaRPr sz="1300">
              <a:latin typeface="Proxima Nova"/>
              <a:ea typeface="Proxima Nova"/>
              <a:cs typeface="Proxima Nova"/>
              <a:sym typeface="Proxima Nova"/>
            </a:endParaRPr>
          </a:p>
        </p:txBody>
      </p:sp>
      <p:sp>
        <p:nvSpPr>
          <p:cNvPr id="213" name="Google Shape;213;p21"/>
          <p:cNvSpPr/>
          <p:nvPr/>
        </p:nvSpPr>
        <p:spPr>
          <a:xfrm>
            <a:off x="6402950" y="1959650"/>
            <a:ext cx="2163000" cy="572700"/>
          </a:xfrm>
          <a:prstGeom prst="rect">
            <a:avLst/>
          </a:prstGeom>
          <a:solidFill>
            <a:srgbClr val="219B3E">
              <a:alpha val="2273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get_switch_status</a:t>
            </a:r>
            <a:endParaRPr sz="1300">
              <a:latin typeface="Proxima Nova"/>
              <a:ea typeface="Proxima Nova"/>
              <a:cs typeface="Proxima Nova"/>
              <a:sym typeface="Proxima Nova"/>
            </a:endParaRPr>
          </a:p>
        </p:txBody>
      </p:sp>
      <p:sp>
        <p:nvSpPr>
          <p:cNvPr id="214" name="Google Shape;214;p21"/>
          <p:cNvSpPr/>
          <p:nvPr/>
        </p:nvSpPr>
        <p:spPr>
          <a:xfrm>
            <a:off x="6402950" y="2675775"/>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save_switch_status</a:t>
            </a:r>
            <a:endParaRPr sz="1300">
              <a:latin typeface="Proxima Nova"/>
              <a:ea typeface="Proxima Nova"/>
              <a:cs typeface="Proxima Nova"/>
              <a:sym typeface="Proxima Nova"/>
            </a:endParaRPr>
          </a:p>
        </p:txBody>
      </p:sp>
      <p:sp>
        <p:nvSpPr>
          <p:cNvPr id="215" name="Google Shape;215;p21"/>
          <p:cNvSpPr/>
          <p:nvPr/>
        </p:nvSpPr>
        <p:spPr>
          <a:xfrm>
            <a:off x="6402950" y="3382050"/>
            <a:ext cx="21630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latin typeface="Proxima Nova"/>
                <a:ea typeface="Proxima Nova"/>
                <a:cs typeface="Proxima Nova"/>
                <a:sym typeface="Proxima Nova"/>
              </a:rPr>
              <a:t>print_switch_status</a:t>
            </a:r>
            <a:endParaRPr sz="1300">
              <a:latin typeface="Proxima Nova"/>
              <a:ea typeface="Proxima Nova"/>
              <a:cs typeface="Proxima Nova"/>
              <a:sym typeface="Proxima Nova"/>
            </a:endParaRPr>
          </a:p>
        </p:txBody>
      </p:sp>
      <p:sp>
        <p:nvSpPr>
          <p:cNvPr id="216" name="Google Shape;216;p21"/>
          <p:cNvSpPr txBox="1"/>
          <p:nvPr/>
        </p:nvSpPr>
        <p:spPr>
          <a:xfrm>
            <a:off x="199288" y="2400475"/>
            <a:ext cx="3168300" cy="7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it" sz="1300">
                <a:latin typeface="Proxima Nova"/>
                <a:ea typeface="Proxima Nova"/>
                <a:cs typeface="Proxima Nova"/>
                <a:sym typeface="Proxima Nova"/>
              </a:rPr>
              <a:t>@set_ev_cls(event.EventSwitchEnter)</a:t>
            </a:r>
            <a:endParaRPr sz="1300">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p:txBody>
      </p:sp>
      <p:sp>
        <p:nvSpPr>
          <p:cNvPr id="217" name="Google Shape;217;p21"/>
          <p:cNvSpPr/>
          <p:nvPr/>
        </p:nvSpPr>
        <p:spPr>
          <a:xfrm>
            <a:off x="3255000" y="2591100"/>
            <a:ext cx="2880300" cy="1338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1"/>
          <p:cNvSpPr/>
          <p:nvPr/>
        </p:nvSpPr>
        <p:spPr>
          <a:xfrm>
            <a:off x="199300" y="2591100"/>
            <a:ext cx="2880300" cy="1338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1"/>
          <p:cNvSpPr/>
          <p:nvPr/>
        </p:nvSpPr>
        <p:spPr>
          <a:xfrm>
            <a:off x="3993650" y="2103475"/>
            <a:ext cx="2282400" cy="1240200"/>
          </a:xfrm>
          <a:prstGeom prst="wedgeEllipseCallout">
            <a:avLst>
              <a:gd name="adj1" fmla="val 57178"/>
              <a:gd name="adj2" fmla="val -28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1"/>
          <p:cNvSpPr txBox="1"/>
          <p:nvPr/>
        </p:nvSpPr>
        <p:spPr>
          <a:xfrm>
            <a:off x="4091300" y="2301151"/>
            <a:ext cx="2087100" cy="108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sz="1300"/>
              <a:t>Generate a string representation of the current switch status</a:t>
            </a:r>
            <a:endParaRPr sz="1300"/>
          </a:p>
        </p:txBody>
      </p:sp>
      <p:sp>
        <p:nvSpPr>
          <p:cNvPr id="221" name="Google Shape;221;p21"/>
          <p:cNvSpPr txBox="1"/>
          <p:nvPr/>
        </p:nvSpPr>
        <p:spPr>
          <a:xfrm>
            <a:off x="4357850" y="315750"/>
            <a:ext cx="4689900" cy="9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b="1">
                <a:solidFill>
                  <a:schemeClr val="lt1"/>
                </a:solidFill>
                <a:latin typeface="Proxima Nova"/>
                <a:ea typeface="Proxima Nova"/>
                <a:cs typeface="Proxima Nova"/>
                <a:sym typeface="Proxima Nova"/>
              </a:rPr>
              <a:t>Original version from the Mininet Implementation</a:t>
            </a:r>
            <a:endParaRPr b="1">
              <a:solidFill>
                <a:schemeClr val="lt1"/>
              </a:solidFill>
              <a:latin typeface="Proxima Nova"/>
              <a:ea typeface="Proxima Nova"/>
              <a:cs typeface="Proxima Nova"/>
              <a:sym typeface="Proxima Nova"/>
            </a:endParaRPr>
          </a:p>
          <a:p>
            <a:pPr marL="0" lvl="0" indent="0" algn="l" rtl="0">
              <a:spcBef>
                <a:spcPts val="0"/>
              </a:spcBef>
              <a:spcAft>
                <a:spcPts val="0"/>
              </a:spcAft>
              <a:buNone/>
            </a:pP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it">
                <a:solidFill>
                  <a:schemeClr val="lt1"/>
                </a:solidFill>
                <a:latin typeface="Proxima Nova"/>
                <a:ea typeface="Proxima Nova"/>
                <a:cs typeface="Proxima Nova"/>
                <a:sym typeface="Proxima Nova"/>
              </a:rPr>
              <a:t>Final version from the Lab BONSAI SDN testbed Implementation</a:t>
            </a:r>
            <a:endParaRPr>
              <a:solidFill>
                <a:schemeClr val="lt1"/>
              </a:solidFill>
              <a:latin typeface="Proxima Nova"/>
              <a:ea typeface="Proxima Nova"/>
              <a:cs typeface="Proxima Nova"/>
              <a:sym typeface="Proxima Nova"/>
            </a:endParaRPr>
          </a:p>
        </p:txBody>
      </p:sp>
      <p:sp>
        <p:nvSpPr>
          <p:cNvPr id="222" name="Google Shape;222;p21"/>
          <p:cNvSpPr/>
          <p:nvPr/>
        </p:nvSpPr>
        <p:spPr>
          <a:xfrm>
            <a:off x="6310700" y="1766275"/>
            <a:ext cx="2356500" cy="2894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endParaRPr sz="1300">
              <a:latin typeface="Proxima Nova"/>
              <a:ea typeface="Proxima Nova"/>
              <a:cs typeface="Proxima Nova"/>
              <a:sym typeface="Proxima Nova"/>
            </a:endParaRPr>
          </a:p>
          <a:p>
            <a:pPr marL="0" lvl="0" indent="0" algn="ctr" rtl="0">
              <a:spcBef>
                <a:spcPts val="0"/>
              </a:spcBef>
              <a:spcAft>
                <a:spcPts val="0"/>
              </a:spcAft>
              <a:buNone/>
            </a:pPr>
            <a:r>
              <a:rPr lang="it" sz="1300">
                <a:latin typeface="Proxima Nova"/>
                <a:ea typeface="Proxima Nova"/>
                <a:cs typeface="Proxima Nova"/>
                <a:sym typeface="Proxima Nova"/>
              </a:rPr>
              <a:t>start_switch_status_thread</a:t>
            </a:r>
            <a:endParaRPr sz="1300">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2163</Words>
  <Application>Microsoft Macintosh PowerPoint</Application>
  <PresentationFormat>Presentazione su schermo (16:9)</PresentationFormat>
  <Paragraphs>486</Paragraphs>
  <Slides>25</Slides>
  <Notes>25</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25</vt:i4>
      </vt:variant>
    </vt:vector>
  </HeadingPairs>
  <TitlesOfParts>
    <vt:vector size="29" baseType="lpstr">
      <vt:lpstr>Arial</vt:lpstr>
      <vt:lpstr>Proxima Nova</vt:lpstr>
      <vt:lpstr>Verdana</vt:lpstr>
      <vt:lpstr>Spearmint</vt:lpstr>
      <vt:lpstr>Network Automation Final project presentation</vt:lpstr>
      <vt:lpstr>The Agenda</vt:lpstr>
      <vt:lpstr>The Objectives</vt:lpstr>
      <vt:lpstr>The Network Topology</vt:lpstr>
      <vt:lpstr>The Network Topology</vt:lpstr>
      <vt:lpstr>Saving the switch status</vt:lpstr>
      <vt:lpstr>Saving the switch status</vt:lpstr>
      <vt:lpstr>Saving the switch status</vt:lpstr>
      <vt:lpstr>Saving the switch status</vt:lpstr>
      <vt:lpstr>Saving the switch status</vt:lpstr>
      <vt:lpstr>Saving the switch status</vt:lpstr>
      <vt:lpstr>Saving the switch status</vt:lpstr>
      <vt:lpstr>Saving the switch status</vt:lpstr>
      <vt:lpstr>Saving the switch status</vt:lpstr>
      <vt:lpstr>Saving the switch status</vt:lpstr>
      <vt:lpstr>Saving the switch status</vt:lpstr>
      <vt:lpstr>Saving the switch status</vt:lpstr>
      <vt:lpstr>Reaction to failure</vt:lpstr>
      <vt:lpstr>Testing phase in the Lab BONSAI</vt:lpstr>
      <vt:lpstr>Results from the Lab BONSAI SDN Testbed  </vt:lpstr>
      <vt:lpstr>Results from the Lab BONSAI SDN Testbed    </vt:lpstr>
      <vt:lpstr>Results from the Lab BONSAI SDN Testbed    </vt:lpstr>
      <vt:lpstr>Results from the Lab BONSAI SDN Testbed    </vt:lpstr>
      <vt:lpstr>Results from the Lab BONSAI SDN Testbed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Automation Final project presentation</dc:title>
  <cp:lastModifiedBy>CHIARA DRAGHINI</cp:lastModifiedBy>
  <cp:revision>2</cp:revision>
  <dcterms:modified xsi:type="dcterms:W3CDTF">2023-09-19T13:40:20Z</dcterms:modified>
</cp:coreProperties>
</file>