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haYA5CQoUENbvnZqKEEdnaXK4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dec8340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dec8340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68295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40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ngsana New" panose="020B0502040204020203" pitchFamily="18" charset="-34"/>
                <a:sym typeface="Avenir"/>
              </a:rPr>
              <a:t>Modulo Analisi di Dati</a:t>
            </a:r>
            <a:endParaRPr sz="5200" b="0" i="0" u="none" strike="noStrike" cap="none" dirty="0">
              <a:solidFill>
                <a:srgbClr val="000000"/>
              </a:solidFill>
              <a:latin typeface="Avenir Next LT Pro" panose="020B0504020202020204" pitchFamily="34" charset="0"/>
              <a:ea typeface="Avenir"/>
              <a:cs typeface="Angsana New" panose="020B0502040204020203" pitchFamily="18" charset="-34"/>
              <a:sym typeface="Avenir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2646450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30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Human Resource Dataset</a:t>
            </a:r>
            <a:endParaRPr sz="3000" b="0" i="0" u="none" strike="noStrike" cap="none" dirty="0">
              <a:solidFill>
                <a:srgbClr val="595959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2525" y="3466020"/>
            <a:ext cx="465900" cy="612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nir Next LT Pro" panose="020B0504020202020204" pitchFamily="34" charset="0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944450"/>
            <a:ext cx="775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Chiara Giurdanella</a:t>
            </a:r>
            <a:r>
              <a:rPr lang="it" sz="1800" b="0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r>
              <a:rPr lang="it" sz="1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e Simona Sette</a:t>
            </a:r>
            <a:r>
              <a:rPr lang="it" sz="1800" b="0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r>
              <a:rPr lang="it" sz="1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- 25/05/2022</a:t>
            </a:r>
            <a:endParaRPr sz="1400" b="0" i="0" u="none" strike="noStrike" cap="none" dirty="0">
              <a:solidFill>
                <a:srgbClr val="000000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l="6310" t="7615" r="5302" b="15913"/>
          <a:stretch/>
        </p:blipFill>
        <p:spPr>
          <a:xfrm>
            <a:off x="7149675" y="311450"/>
            <a:ext cx="1682625" cy="15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2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" sz="2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Fasi di Progetto</a:t>
            </a:r>
            <a:endParaRPr sz="28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grpSp>
        <p:nvGrpSpPr>
          <p:cNvPr id="64" name="Google Shape;64;p2"/>
          <p:cNvGrpSpPr/>
          <p:nvPr/>
        </p:nvGrpSpPr>
        <p:grpSpPr>
          <a:xfrm>
            <a:off x="308850" y="1521758"/>
            <a:ext cx="3558375" cy="1050068"/>
            <a:chOff x="308838" y="1242975"/>
            <a:chExt cx="3558375" cy="924600"/>
          </a:xfrm>
        </p:grpSpPr>
        <p:cxnSp>
          <p:nvCxnSpPr>
            <p:cNvPr id="65" name="Google Shape;65;p2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B6D7A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6" name="Google Shape;66;p2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it" b="1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Data Semantics</a:t>
              </a:r>
              <a:endParaRPr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Roboto"/>
                <a:cs typeface="Roboto"/>
                <a:sym typeface="Roboto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Composizione del dataset e </a:t>
              </a:r>
              <a:r>
                <a:rPr lang="it" sz="1200" b="0" i="0" u="none" strike="noStrike" cap="none" dirty="0">
                  <a:solidFill>
                    <a:srgbClr val="202124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data types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720797" y="2945399"/>
            <a:ext cx="2851138" cy="924600"/>
            <a:chOff x="720800" y="2646125"/>
            <a:chExt cx="2851138" cy="924600"/>
          </a:xfrm>
        </p:grpSpPr>
        <p:cxnSp>
          <p:nvCxnSpPr>
            <p:cNvPr id="68" name="Google Shape;68;p2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9" name="Google Shape;69;p2"/>
            <p:cNvSpPr txBox="1"/>
            <p:nvPr/>
          </p:nvSpPr>
          <p:spPr>
            <a:xfrm>
              <a:off x="720800" y="2646125"/>
              <a:ext cx="17976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it" b="1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Data Quality</a:t>
              </a:r>
              <a:endParaRPr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3810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4043"/>
                </a:buClr>
                <a:buSzPts val="1200"/>
                <a:buFont typeface="+mj-lt"/>
                <a:buAutoNum type="arabicPeriod"/>
              </a:pPr>
              <a:r>
                <a:rPr lang="it" sz="1200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</a:t>
              </a: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uplicati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3810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4043"/>
                </a:buClr>
                <a:buSzPts val="1200"/>
                <a:buFont typeface="+mj-lt"/>
                <a:buAutoNum type="arabicPeriod"/>
              </a:pPr>
              <a:r>
                <a:rPr lang="it" sz="1200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m</a:t>
              </a: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issing values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3810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4043"/>
                </a:buClr>
                <a:buSzPts val="1200"/>
                <a:buFont typeface="+mj-lt"/>
                <a:buAutoNum type="arabicPeriod"/>
              </a:pPr>
              <a:r>
                <a:rPr lang="it" sz="1200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o</a:t>
              </a: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utliers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4657738" y="3594450"/>
            <a:ext cx="4162750" cy="924600"/>
            <a:chOff x="4657738" y="3594450"/>
            <a:chExt cx="4162750" cy="924600"/>
          </a:xfrm>
        </p:grpSpPr>
        <p:cxnSp>
          <p:nvCxnSpPr>
            <p:cNvPr id="71" name="Google Shape;71;p2"/>
            <p:cNvCxnSpPr/>
            <p:nvPr/>
          </p:nvCxnSpPr>
          <p:spPr>
            <a:xfrm>
              <a:off x="4657738" y="3971375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2" name="Google Shape;72;p2"/>
            <p:cNvSpPr txBox="1"/>
            <p:nvPr/>
          </p:nvSpPr>
          <p:spPr>
            <a:xfrm>
              <a:off x="6696488" y="35944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it" b="1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Statistica Descrittiva</a:t>
              </a:r>
              <a:endParaRPr b="1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Analisi di media, mediana e deviazione standard</a:t>
              </a:r>
              <a:endParaRPr sz="1200"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5106938" y="1241733"/>
            <a:ext cx="3725362" cy="924600"/>
            <a:chOff x="5209838" y="1242975"/>
            <a:chExt cx="3610650" cy="924600"/>
          </a:xfrm>
        </p:grpSpPr>
        <p:sp>
          <p:nvSpPr>
            <p:cNvPr id="74" name="Google Shape;74;p2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it" b="1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Data Visualization</a:t>
              </a:r>
              <a:endParaRPr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Roboto"/>
                <a:cs typeface="Roboto"/>
                <a:sym typeface="Roboto"/>
              </a:endParaRPr>
            </a:p>
            <a:p>
              <a:pPr marL="3238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4043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it" sz="1200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d</a:t>
              </a: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istribuzioni di frequenza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3238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4043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analisi tra più variabili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75" name="Google Shape;75;p2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76" name="Google Shape;76;p2"/>
          <p:cNvGrpSpPr/>
          <p:nvPr/>
        </p:nvGrpSpPr>
        <p:grpSpPr>
          <a:xfrm>
            <a:off x="2601237" y="654951"/>
            <a:ext cx="3922200" cy="3915924"/>
            <a:chOff x="2610906" y="610653"/>
            <a:chExt cx="3922200" cy="3922200"/>
          </a:xfrm>
        </p:grpSpPr>
        <p:sp>
          <p:nvSpPr>
            <p:cNvPr id="77" name="Google Shape;77;p2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097A7"/>
            </a:solidFill>
            <a:ln>
              <a:noFill/>
            </a:ln>
            <a:effectLst>
              <a:outerShdw blurRad="142875" algn="b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9FC5E8"/>
            </a:solidFill>
            <a:ln>
              <a:noFill/>
            </a:ln>
            <a:effectLst>
              <a:outerShdw blurRad="142875" algn="b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3D85C6"/>
            </a:solidFill>
            <a:ln>
              <a:noFill/>
            </a:ln>
            <a:effectLst>
              <a:outerShdw blurRad="142875" algn="b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B6D7A8"/>
            </a:solidFill>
            <a:ln>
              <a:noFill/>
            </a:ln>
            <a:effectLst>
              <a:outerShdw blurRad="142875" algn="b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 Next LT Pro" panose="020B0504020202020204" pitchFamily="34" charset="0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t" sz="1600" b="1" i="0" u="none" strike="noStrike" cap="none" dirty="0">
                  <a:solidFill>
                    <a:srgbClr val="FFFFFF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05</a:t>
              </a:r>
              <a:endParaRPr sz="1600" b="1" i="0" u="none" strike="noStrike" cap="none" dirty="0">
                <a:solidFill>
                  <a:srgbClr val="FFFFFF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t" sz="1600" b="1" i="0" u="none" strike="noStrike" cap="none" dirty="0">
                  <a:solidFill>
                    <a:srgbClr val="FFFFFF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01</a:t>
              </a:r>
              <a:endParaRPr sz="1600" b="1" i="0" u="none" strike="noStrike" cap="none" dirty="0">
                <a:solidFill>
                  <a:srgbClr val="FFFFFF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t" sz="1600" b="1" i="0" u="none" strike="noStrike" cap="none" dirty="0">
                  <a:solidFill>
                    <a:srgbClr val="FFFFFF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02</a:t>
              </a:r>
              <a:endParaRPr sz="1600" b="1" i="0" u="none" strike="noStrike" cap="none" dirty="0">
                <a:solidFill>
                  <a:srgbClr val="FFFFFF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t" sz="1600" b="1" i="0" u="none" strike="noStrike" cap="none" dirty="0">
                  <a:solidFill>
                    <a:srgbClr val="FFFFFF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03</a:t>
              </a:r>
              <a:endParaRPr sz="1600" b="1" i="0" u="none" strike="noStrike" cap="none" dirty="0">
                <a:solidFill>
                  <a:srgbClr val="FFFFFF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t" sz="1600" b="1" i="0" u="none" strike="noStrike" cap="none" dirty="0">
                  <a:solidFill>
                    <a:srgbClr val="FFFFFF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04</a:t>
              </a:r>
              <a:endParaRPr sz="1600" b="1" i="0" u="none" strike="noStrike" cap="none" dirty="0">
                <a:solidFill>
                  <a:srgbClr val="FFFFFF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5610300" y="2317969"/>
            <a:ext cx="3194824" cy="698714"/>
            <a:chOff x="5610288" y="2392683"/>
            <a:chExt cx="3194824" cy="698714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9" name="Google Shape;99;p2"/>
            <p:cNvSpPr txBox="1"/>
            <p:nvPr/>
          </p:nvSpPr>
          <p:spPr>
            <a:xfrm>
              <a:off x="6681112" y="2392683"/>
              <a:ext cx="2124000" cy="698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" b="1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Correlation Matrix</a:t>
              </a:r>
              <a:endParaRPr b="1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800" b="1" i="0" u="none" strike="noStrike" cap="none" dirty="0">
                <a:solidFill>
                  <a:srgbClr val="000000"/>
                </a:solidFill>
                <a:latin typeface="Avenir Next LT Pro" panose="020B0504020202020204" pitchFamily="34" charset="0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Misura di correlazione usando </a:t>
              </a:r>
              <a:r>
                <a:rPr lang="it" sz="1200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il coefficiente</a:t>
              </a:r>
              <a:r>
                <a:rPr lang="it" sz="1200" b="0" i="0" u="none" strike="noStrike" cap="none" dirty="0">
                  <a:solidFill>
                    <a:srgbClr val="3C4043"/>
                  </a:solidFill>
                  <a:latin typeface="Avenir Next LT Pro" panose="020B0504020202020204" pitchFamily="34" charset="0"/>
                  <a:ea typeface="Avenir"/>
                  <a:cs typeface="Avenir"/>
                  <a:sym typeface="Avenir"/>
                </a:rPr>
                <a:t> di correlazione di Spearman</a:t>
              </a:r>
              <a:endParaRPr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01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800"/>
              <a:buFont typeface="Wingdings" panose="05000000000000000000" pitchFamily="2" charset="2"/>
              <a:buChar char="ü"/>
            </a:pPr>
            <a:r>
              <a:rPr lang="it" sz="1800" b="0" i="0" u="none" strike="noStrike" cap="none" dirty="0">
                <a:solidFill>
                  <a:srgbClr val="0097A7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Indeed</a:t>
            </a:r>
            <a:endParaRPr sz="1800" b="0" i="0" u="none" strike="noStrike" cap="none" dirty="0">
              <a:solidFill>
                <a:srgbClr val="0097A7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Wingdings" panose="05000000000000000000" pitchFamily="2" charset="2"/>
              <a:buChar char="ü"/>
            </a:pPr>
            <a:r>
              <a:rPr lang="it" sz="1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LinkedIn</a:t>
            </a:r>
            <a:endParaRPr sz="18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Wingdings" panose="05000000000000000000" pitchFamily="2" charset="2"/>
              <a:buChar char="ü"/>
            </a:pPr>
            <a:r>
              <a:rPr lang="it" sz="1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Google Search</a:t>
            </a:r>
            <a:endParaRPr sz="18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88" y="2005325"/>
            <a:ext cx="3039825" cy="27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3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3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02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11700" y="42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" sz="2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Fonte di Reclutamento</a:t>
            </a:r>
            <a:endParaRPr sz="28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4939500" y="724075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600" b="1" i="0" u="none" strike="noStrike" cap="none" dirty="0">
                <a:solidFill>
                  <a:srgbClr val="0097A7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Dimissioni:</a:t>
            </a:r>
            <a:endParaRPr sz="1600" b="1" i="0" u="none" strike="noStrike" cap="none" dirty="0">
              <a:solidFill>
                <a:srgbClr val="0097A7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Altra posizione/Cambio carriera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Insoddisfazione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Salario troppo basso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Ore lavorative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600" b="1" i="0" u="none" strike="noStrike" cap="none" dirty="0">
                <a:solidFill>
                  <a:srgbClr val="0097A7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Licenziamenti:</a:t>
            </a:r>
            <a:endParaRPr sz="1600" b="1" i="0" u="none" strike="noStrike" cap="none" dirty="0">
              <a:solidFill>
                <a:srgbClr val="0097A7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Scarsa partecipazione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Performance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venir"/>
              <a:buChar char="-"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Cattiva condotta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00" y="1774275"/>
            <a:ext cx="3051400" cy="286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4"/>
          <p:cNvCxnSpPr/>
          <p:nvPr/>
        </p:nvCxnSpPr>
        <p:spPr>
          <a:xfrm>
            <a:off x="5154700" y="2723025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4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03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11700" y="42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" sz="28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Stato Lavorativo</a:t>
            </a:r>
            <a:endParaRPr sz="28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t="5240"/>
          <a:stretch/>
        </p:blipFill>
        <p:spPr>
          <a:xfrm>
            <a:off x="311700" y="708134"/>
            <a:ext cx="4057850" cy="205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784450" y="3118464"/>
            <a:ext cx="35985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Grado di soddisfazione in base al salario</a:t>
            </a:r>
            <a:endParaRPr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" sz="1200" b="0" i="0" u="none" strike="noStrike" cap="none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Valori più bassi di stipendi sono legati a</a:t>
            </a:r>
          </a:p>
          <a:p>
            <a:pPr marL="0" marR="0" lvl="0" indent="0" algn="ctr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" sz="1200" b="0" i="0" u="none" strike="noStrike" cap="none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valori di soddisfazione più bassi</a:t>
            </a:r>
            <a:endParaRPr sz="1200" b="0" i="0" u="none" strike="noStrike" cap="none" dirty="0">
              <a:solidFill>
                <a:srgbClr val="3C4043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&gt; 65000 dollari</a:t>
            </a:r>
            <a:endParaRPr sz="1200" b="0" i="0" u="none" strike="noStrike" cap="none" dirty="0">
              <a:solidFill>
                <a:srgbClr val="3C4043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 flipH="1">
            <a:off x="4502700" y="445013"/>
            <a:ext cx="15900" cy="2933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5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04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1751" y="708113"/>
            <a:ext cx="4231049" cy="21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4779575" y="3200474"/>
            <a:ext cx="3972300" cy="152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b="0" i="0" u="none" strike="noStrike" cap="none" dirty="0">
                <a:solidFill>
                  <a:srgbClr val="3C4043"/>
                </a:solidFill>
                <a:highlight>
                  <a:srgbClr val="FFFFFE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Salario rispetto al dipartimento e al genere</a:t>
            </a:r>
            <a:endParaRPr b="0" i="0" u="none" strike="noStrike" cap="none" dirty="0">
              <a:solidFill>
                <a:schemeClr val="dk1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" sz="1000" b="0" i="0" u="none" strike="noStrike" cap="none" dirty="0">
                <a:solidFill>
                  <a:schemeClr val="accent2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r>
              <a:rPr lang="it" sz="1200" b="0" i="0" u="none" strike="noStrike" cap="none" dirty="0">
                <a:solidFill>
                  <a:schemeClr val="accent2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r>
              <a:rPr lang="it" sz="1200" b="0" i="0" u="none" strike="noStrike" cap="none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Stipendi bilanciati tra uomini e donne</a:t>
            </a:r>
          </a:p>
          <a:p>
            <a:pPr marL="0" marR="0" lvl="0" indent="0" algn="ctr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" sz="1200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r>
              <a:rPr lang="it" sz="1200" b="0" i="0" u="none" strike="noStrike" cap="none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per le diverse posizioni lavorative</a:t>
            </a:r>
            <a:endParaRPr sz="1200" b="0" i="0" u="none" strike="noStrike" cap="none" dirty="0">
              <a:solidFill>
                <a:srgbClr val="3C4043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" sz="1200" b="0" i="0" u="none" strike="noStrike" cap="none" dirty="0">
                <a:solidFill>
                  <a:srgbClr val="3C4043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Executive Office</a:t>
            </a:r>
            <a:endParaRPr sz="1200" b="0" i="0" u="none" strike="noStrike" cap="none" dirty="0">
              <a:solidFill>
                <a:srgbClr val="3C4043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</a:t>
            </a:r>
            <a:r>
              <a:rPr lang="it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5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>
                <a:solidFill>
                  <a:schemeClr val="accent2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La prevalenza di progetti:</a:t>
            </a:r>
            <a:endParaRPr sz="1400" dirty="0">
              <a:solidFill>
                <a:schemeClr val="accent2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2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Wingdings" panose="05000000000000000000" pitchFamily="2" charset="2"/>
              <a:buChar char="ü"/>
            </a:pPr>
            <a:r>
              <a:rPr lang="it" sz="14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è affidata a impiegati dall'età compresa tra i 31 e i 39 anni</a:t>
            </a:r>
            <a:endParaRPr sz="14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Wingdings" panose="05000000000000000000" pitchFamily="2" charset="2"/>
              <a:buChar char="ü"/>
            </a:pPr>
            <a:r>
              <a:rPr lang="it" sz="14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riguarda l'ambito IT/IS, seguito dal dipartimento di Software Engineering</a:t>
            </a:r>
            <a:endParaRPr sz="14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38500" y="428400"/>
            <a:ext cx="85296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 sz="11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Distribuzione dei progetti</a:t>
            </a:r>
            <a:endParaRPr sz="11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Font typeface="Arial"/>
              <a:buNone/>
            </a:pPr>
            <a:r>
              <a:rPr lang="it" sz="7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dati il dipartimento e l’età</a:t>
            </a:r>
            <a:endParaRPr sz="7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t="4888"/>
          <a:stretch/>
        </p:blipFill>
        <p:spPr>
          <a:xfrm>
            <a:off x="238500" y="2288700"/>
            <a:ext cx="4126726" cy="2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313200" y="428400"/>
            <a:ext cx="85296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 sz="11200" b="0" i="0" u="none" strike="noStrike" cap="none" dirty="0">
                <a:solidFill>
                  <a:srgbClr val="3C4043"/>
                </a:solidFill>
                <a:highlight>
                  <a:srgbClr val="FFFFFE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Grado di coinvolgimento</a:t>
            </a:r>
            <a:r>
              <a:rPr lang="it" sz="12000" b="0" i="0" u="none" strike="noStrike" cap="none" dirty="0">
                <a:solidFill>
                  <a:srgbClr val="3C4043"/>
                </a:solidFill>
                <a:highlight>
                  <a:srgbClr val="FFFFFE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 </a:t>
            </a:r>
            <a:endParaRPr sz="12000" b="0" i="0" u="none" strike="noStrike" cap="none" dirty="0">
              <a:solidFill>
                <a:srgbClr val="3C4043"/>
              </a:solidFill>
              <a:highlight>
                <a:srgbClr val="FFFFFE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8000" b="0" i="0" u="none" strike="noStrike" cap="none" dirty="0">
                <a:solidFill>
                  <a:srgbClr val="3C4043"/>
                </a:solidFill>
                <a:highlight>
                  <a:srgbClr val="FFFFFE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dati il salario e il genere dell'impiegato</a:t>
            </a:r>
            <a:endParaRPr sz="8000" b="0" i="0" u="none" strike="noStrike" cap="none" dirty="0">
              <a:solidFill>
                <a:srgbClr val="3C4043"/>
              </a:solidFill>
              <a:highlight>
                <a:srgbClr val="FFFFFE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456700" y="2460025"/>
            <a:ext cx="3386100" cy="19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b="0" i="0" u="none" strike="noStrike" cap="none" dirty="0">
                <a:solidFill>
                  <a:schemeClr val="accent2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Il livello di engagement presenta valori abbastanza positivi, concentrati dal punteggio 3 al 5</a:t>
            </a:r>
            <a:endParaRPr sz="1200" b="0" i="0" u="none" strike="noStrike" cap="none" dirty="0">
              <a:solidFill>
                <a:schemeClr val="accent2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b="0" i="0" u="none" strike="noStrike" cap="none" dirty="0">
                <a:solidFill>
                  <a:schemeClr val="accent2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Gradi maggiori di coinvolgimento sono raggiunti dalle donne</a:t>
            </a:r>
            <a:endParaRPr sz="1200" b="0" i="0" u="none" strike="noStrike" cap="none" dirty="0">
              <a:solidFill>
                <a:schemeClr val="accent2"/>
              </a:solidFill>
              <a:highlight>
                <a:srgbClr val="FFFFFF"/>
              </a:highlight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b="0" i="0" u="none" strike="noStrike" cap="none" dirty="0">
                <a:solidFill>
                  <a:schemeClr val="accent2"/>
                </a:solidFill>
                <a:highlight>
                  <a:srgbClr val="FFFFFF"/>
                </a:highlight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Engagement più bassi assegnati a dipendenti di sesso maschile e con un salario più basso </a:t>
            </a:r>
            <a:endParaRPr sz="12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t="5660"/>
          <a:stretch/>
        </p:blipFill>
        <p:spPr>
          <a:xfrm>
            <a:off x="268700" y="1108200"/>
            <a:ext cx="3992400" cy="3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</a:t>
            </a:r>
            <a:r>
              <a:rPr lang="it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6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2dec8340fd_0_15"/>
          <p:cNvPicPr preferRelativeResize="0"/>
          <p:nvPr/>
        </p:nvPicPr>
        <p:blipFill rotWithShape="1">
          <a:blip r:embed="rId3">
            <a:alphaModFix/>
          </a:blip>
          <a:srcRect t="5186"/>
          <a:stretch/>
        </p:blipFill>
        <p:spPr>
          <a:xfrm>
            <a:off x="4154075" y="2124450"/>
            <a:ext cx="4553600" cy="23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dec8340fd_0_15"/>
          <p:cNvSpPr txBox="1"/>
          <p:nvPr/>
        </p:nvSpPr>
        <p:spPr>
          <a:xfrm>
            <a:off x="313200" y="428400"/>
            <a:ext cx="85296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 sz="11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Mediana del numero di assenze</a:t>
            </a:r>
            <a:endParaRPr sz="11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Font typeface="Arial"/>
              <a:buNone/>
            </a:pPr>
            <a:r>
              <a:rPr lang="it" sz="7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dati lo stato civile e il genere</a:t>
            </a:r>
            <a:endParaRPr sz="8000" b="0" i="0" u="none" strike="noStrike" cap="none" dirty="0">
              <a:solidFill>
                <a:srgbClr val="3C4043"/>
              </a:solidFill>
              <a:highlight>
                <a:srgbClr val="FFFFFE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g12dec8340fd_0_15"/>
          <p:cNvSpPr txBox="1"/>
          <p:nvPr/>
        </p:nvSpPr>
        <p:spPr>
          <a:xfrm>
            <a:off x="469525" y="2348100"/>
            <a:ext cx="3000000" cy="19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11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Bilanciamento  tra i due sessi per ogni categoria </a:t>
            </a:r>
            <a:endParaRPr sz="1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311150" lvl="0" indent="-17145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Gli uomini registrano più assenze per le categorie "Separati", "Single" e "Vedovi"</a:t>
            </a:r>
            <a:endParaRPr sz="1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  <a:p>
            <a:pPr marL="311150" lvl="0" indent="-17145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ü"/>
            </a:pPr>
            <a:r>
              <a:rPr lang="it" sz="1200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Gli stati civili in cui si riscontra un maggior numero di assenze sono "Sposati" e "Vedovi"</a:t>
            </a:r>
            <a:endParaRPr sz="1200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  <p:cxnSp>
        <p:nvCxnSpPr>
          <p:cNvPr id="158" name="Google Shape;158;g12dec8340fd_0_15"/>
          <p:cNvCxnSpPr/>
          <p:nvPr/>
        </p:nvCxnSpPr>
        <p:spPr>
          <a:xfrm rot="10800000" flipH="1">
            <a:off x="5053850" y="4639350"/>
            <a:ext cx="3305700" cy="11100"/>
          </a:xfrm>
          <a:prstGeom prst="straightConnector1">
            <a:avLst/>
          </a:prstGeom>
          <a:noFill/>
          <a:ln w="9525" cap="flat" cmpd="sng">
            <a:solidFill>
              <a:srgbClr val="3C40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12dec8340fd_0_15"/>
          <p:cNvSpPr txBox="1"/>
          <p:nvPr/>
        </p:nvSpPr>
        <p:spPr>
          <a:xfrm>
            <a:off x="8505275" y="444480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0</a:t>
            </a:r>
            <a:r>
              <a:rPr lang="it" dirty="0">
                <a:solidFill>
                  <a:srgbClr val="3C4043"/>
                </a:solidFill>
                <a:latin typeface="Avenir Next LT Pro" panose="020B0504020202020204" pitchFamily="34" charset="0"/>
                <a:ea typeface="Avenir"/>
                <a:cs typeface="Avenir"/>
                <a:sym typeface="Avenir"/>
              </a:rPr>
              <a:t>7</a:t>
            </a:r>
            <a:endParaRPr sz="1400" b="0" i="0" u="none" strike="noStrike" cap="none" dirty="0">
              <a:solidFill>
                <a:srgbClr val="3C4043"/>
              </a:solidFill>
              <a:latin typeface="Avenir Next LT Pro" panose="020B050402020202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293</Words>
  <Application>Microsoft Office PowerPoint</Application>
  <PresentationFormat>Presentazione su schermo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</vt:lpstr>
      <vt:lpstr>Wingdings</vt:lpstr>
      <vt:lpstr>Avenir Next LT Pro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Veronica Giannotti</dc:creator>
  <cp:lastModifiedBy> </cp:lastModifiedBy>
  <cp:revision>3</cp:revision>
  <dcterms:modified xsi:type="dcterms:W3CDTF">2022-05-23T21:23:04Z</dcterms:modified>
</cp:coreProperties>
</file>