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4"/>
  </p:notesMasterIdLst>
  <p:sldIdLst>
    <p:sldId id="256" r:id="rId2"/>
    <p:sldId id="257" r:id="rId3"/>
    <p:sldId id="258" r:id="rId4"/>
    <p:sldId id="259" r:id="rId5"/>
    <p:sldId id="260" r:id="rId6"/>
    <p:sldId id="261" r:id="rId7"/>
    <p:sldId id="339" r:id="rId8"/>
    <p:sldId id="302" r:id="rId9"/>
    <p:sldId id="276" r:id="rId10"/>
    <p:sldId id="303" r:id="rId11"/>
    <p:sldId id="280" r:id="rId12"/>
    <p:sldId id="277" r:id="rId13"/>
    <p:sldId id="281" r:id="rId14"/>
    <p:sldId id="305" r:id="rId15"/>
    <p:sldId id="306" r:id="rId16"/>
    <p:sldId id="304" r:id="rId17"/>
    <p:sldId id="282" r:id="rId18"/>
    <p:sldId id="307" r:id="rId19"/>
    <p:sldId id="309" r:id="rId20"/>
    <p:sldId id="310" r:id="rId21"/>
    <p:sldId id="308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283" r:id="rId31"/>
    <p:sldId id="284" r:id="rId32"/>
    <p:sldId id="319" r:id="rId33"/>
    <p:sldId id="285" r:id="rId34"/>
    <p:sldId id="278" r:id="rId35"/>
    <p:sldId id="279" r:id="rId36"/>
    <p:sldId id="262" r:id="rId37"/>
    <p:sldId id="263" r:id="rId38"/>
    <p:sldId id="320" r:id="rId39"/>
    <p:sldId id="264" r:id="rId40"/>
    <p:sldId id="265" r:id="rId41"/>
    <p:sldId id="266" r:id="rId42"/>
    <p:sldId id="267" r:id="rId43"/>
    <p:sldId id="268" r:id="rId44"/>
    <p:sldId id="321" r:id="rId45"/>
    <p:sldId id="269" r:id="rId46"/>
    <p:sldId id="270" r:id="rId47"/>
    <p:sldId id="271" r:id="rId48"/>
    <p:sldId id="274" r:id="rId49"/>
    <p:sldId id="344" r:id="rId50"/>
    <p:sldId id="287" r:id="rId51"/>
    <p:sldId id="338" r:id="rId52"/>
    <p:sldId id="288" r:id="rId53"/>
    <p:sldId id="340" r:id="rId54"/>
    <p:sldId id="325" r:id="rId55"/>
    <p:sldId id="289" r:id="rId56"/>
    <p:sldId id="326" r:id="rId57"/>
    <p:sldId id="290" r:id="rId58"/>
    <p:sldId id="291" r:id="rId59"/>
    <p:sldId id="327" r:id="rId60"/>
    <p:sldId id="328" r:id="rId61"/>
    <p:sldId id="329" r:id="rId62"/>
    <p:sldId id="330" r:id="rId63"/>
    <p:sldId id="331" r:id="rId64"/>
    <p:sldId id="333" r:id="rId65"/>
    <p:sldId id="334" r:id="rId66"/>
    <p:sldId id="292" r:id="rId67"/>
    <p:sldId id="332" r:id="rId68"/>
    <p:sldId id="293" r:id="rId69"/>
    <p:sldId id="342" r:id="rId70"/>
    <p:sldId id="343" r:id="rId71"/>
    <p:sldId id="294" r:id="rId72"/>
    <p:sldId id="335" r:id="rId73"/>
    <p:sldId id="337" r:id="rId74"/>
    <p:sldId id="336" r:id="rId75"/>
    <p:sldId id="295" r:id="rId76"/>
    <p:sldId id="345" r:id="rId77"/>
    <p:sldId id="346" r:id="rId78"/>
    <p:sldId id="347" r:id="rId79"/>
    <p:sldId id="300" r:id="rId80"/>
    <p:sldId id="348" r:id="rId81"/>
    <p:sldId id="349" r:id="rId82"/>
    <p:sldId id="350" r:id="rId83"/>
    <p:sldId id="351" r:id="rId84"/>
    <p:sldId id="352" r:id="rId85"/>
    <p:sldId id="299" r:id="rId86"/>
    <p:sldId id="301" r:id="rId87"/>
    <p:sldId id="353" r:id="rId88"/>
    <p:sldId id="354" r:id="rId89"/>
    <p:sldId id="355" r:id="rId90"/>
    <p:sldId id="357" r:id="rId91"/>
    <p:sldId id="358" r:id="rId92"/>
    <p:sldId id="359" r:id="rId9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000066"/>
    <a:srgbClr val="0000FF"/>
    <a:srgbClr val="660033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28E2E-16B8-4106-89F1-3C62D9B0806C}" type="datetimeFigureOut">
              <a:rPr lang="en-US" smtClean="0"/>
              <a:pPr/>
              <a:t>3/19/2015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3E567-E5B5-4EAA-BBBF-87BB9A12B7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96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3E567-E5B5-4EAA-BBBF-87BB9A12B75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aeon2.bmp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43000"/>
            <a:ext cx="9144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0"/>
            <a:ext cx="7772400" cy="1470025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1295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C10CC4-872E-4E22-A0E7-FF96E7470B69}" type="datetime1">
              <a:rPr lang="en-US"/>
              <a:pPr/>
              <a:t>3/19/2015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A4936F-850D-4738-BCC7-F92A5F9A9F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345F-D42B-4E3A-9195-C76F6EE875FE}" type="datetime1">
              <a:rPr lang="en-US" smtClean="0"/>
              <a:pPr/>
              <a:t>3/19/2015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DB7B-C629-4D3D-9651-E533FD8478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96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5486400"/>
            <a:ext cx="9144000" cy="1381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Connector 5"/>
          <p:cNvCxnSpPr/>
          <p:nvPr/>
        </p:nvCxnSpPr>
        <p:spPr>
          <a:xfrm>
            <a:off x="457200" y="1447800"/>
            <a:ext cx="8229600" cy="1588"/>
          </a:xfrm>
          <a:prstGeom prst="line">
            <a:avLst/>
          </a:prstGeom>
          <a:ln w="22225">
            <a:solidFill>
              <a:srgbClr val="A41C7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62000" y="6324600"/>
            <a:ext cx="784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Program: Java </a:t>
            </a:r>
            <a:r>
              <a:rPr lang="en-US" sz="1200" i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Boot Camp                    Effectivity Date: Feb. 16, 2015 	Version no.: 01</a:t>
            </a:r>
            <a:endParaRPr lang="en-US" sz="1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00066"/>
                </a:solidFill>
                <a:latin typeface="Andalus" pitchFamily="18" charset="-78"/>
                <a:cs typeface="Andalus" pitchFamily="18" charset="-78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DB7B-C629-4D3D-9651-E533FD8478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2200"/>
            <a:ext cx="2133600" cy="365125"/>
          </a:xfrm>
          <a:prstGeom prst="rect">
            <a:avLst/>
          </a:prstGeom>
        </p:spPr>
        <p:txBody>
          <a:bodyPr/>
          <a:lstStyle/>
          <a:p>
            <a:fld id="{ECF98D6A-06C4-4743-B6D4-40562FA8E68F}" type="datetimeFigureOut">
              <a:rPr lang="en-US" smtClean="0"/>
              <a:pPr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172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DB7B-C629-4D3D-9651-E533FD8478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5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A9BF345F-D42B-4E3A-9195-C76F6EE875FE}" type="datetime1">
              <a:rPr lang="en-US"/>
              <a:pPr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5B0DDB7B-C629-4D3D-9651-E533FD8478E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Century Gothic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Java Parsing</a:t>
            </a:r>
            <a:br>
              <a:rPr lang="en-US" dirty="0" smtClean="0"/>
            </a:br>
            <a:r>
              <a:rPr lang="en-US" sz="2400" dirty="0" smtClean="0"/>
              <a:t>XML and JSON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SAX Process (cont…)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Crimson API, we can start our parsing by:</a:t>
            </a:r>
          </a:p>
          <a:p>
            <a:pPr lvl="1"/>
            <a:r>
              <a:rPr lang="en-US" dirty="0" smtClean="0"/>
              <a:t>Sample</a:t>
            </a:r>
          </a:p>
          <a:p>
            <a:pPr lvl="2"/>
            <a:r>
              <a:rPr lang="en-US" sz="2000" dirty="0" smtClean="0"/>
              <a:t>try {</a:t>
            </a:r>
          </a:p>
          <a:p>
            <a:pPr lvl="2">
              <a:buNone/>
            </a:pPr>
            <a:r>
              <a:rPr lang="en-US" sz="2000" dirty="0" smtClean="0"/>
              <a:t>         </a:t>
            </a:r>
            <a:r>
              <a:rPr lang="en-US" sz="2000" dirty="0" err="1" smtClean="0"/>
              <a:t>XMLReader</a:t>
            </a:r>
            <a:r>
              <a:rPr lang="en-US" sz="2000" dirty="0" smtClean="0"/>
              <a:t> parser = </a:t>
            </a:r>
            <a:r>
              <a:rPr lang="en-US" sz="2000" dirty="0" err="1" smtClean="0"/>
              <a:t>XMLReaderFactory.createXMLReader</a:t>
            </a:r>
            <a:r>
              <a:rPr lang="en-US" sz="2000" dirty="0" smtClean="0"/>
              <a:t>(); </a:t>
            </a:r>
          </a:p>
          <a:p>
            <a:pPr lvl="2">
              <a:buNone/>
            </a:pPr>
            <a:r>
              <a:rPr lang="en-US" sz="2000" dirty="0" smtClean="0"/>
              <a:t>         </a:t>
            </a:r>
            <a:r>
              <a:rPr lang="en-US" sz="2000" dirty="0" err="1" smtClean="0"/>
              <a:t>parser.parse</a:t>
            </a:r>
            <a:r>
              <a:rPr lang="en-US" sz="2000" dirty="0" smtClean="0"/>
              <a:t>(“helloWorldTayo.xml”); </a:t>
            </a:r>
          </a:p>
          <a:p>
            <a:pPr lvl="2">
              <a:buNone/>
            </a:pPr>
            <a:r>
              <a:rPr lang="en-US" sz="2000" dirty="0" smtClean="0"/>
              <a:t>      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</a:t>
            </a:r>
            <a:r>
              <a:rPr lang="en-US" sz="2000" dirty="0" err="1" smtClean="0"/>
              <a:t>args</a:t>
            </a:r>
            <a:r>
              <a:rPr lang="en-US" sz="2000" dirty="0" smtClean="0"/>
              <a:t>[0] + " is well-formed."); </a:t>
            </a:r>
          </a:p>
          <a:p>
            <a:pPr lvl="2">
              <a:buNone/>
            </a:pPr>
            <a:r>
              <a:rPr lang="en-US" sz="2000" dirty="0" smtClean="0"/>
              <a:t> } catch (</a:t>
            </a:r>
            <a:r>
              <a:rPr lang="en-US" sz="2000" dirty="0" err="1" smtClean="0"/>
              <a:t>SAXException</a:t>
            </a:r>
            <a:r>
              <a:rPr lang="en-US" sz="2000" dirty="0" smtClean="0"/>
              <a:t> e) { …… }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XMLReader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thing you need to do in any SAX-based application is get an instance of a class that conforms to the SAX </a:t>
            </a:r>
            <a:r>
              <a:rPr lang="en-US" b="1" dirty="0" err="1" smtClean="0"/>
              <a:t>org.xml.sax.XMLReader</a:t>
            </a:r>
            <a:r>
              <a:rPr lang="en-US" dirty="0" smtClean="0"/>
              <a:t> interface</a:t>
            </a:r>
          </a:p>
          <a:p>
            <a:r>
              <a:rPr lang="en-US" dirty="0" smtClean="0"/>
              <a:t>This replaces the </a:t>
            </a:r>
            <a:r>
              <a:rPr lang="en-US" dirty="0" err="1" smtClean="0"/>
              <a:t>org.xml.sax.Parser</a:t>
            </a:r>
            <a:r>
              <a:rPr lang="en-US" dirty="0" smtClean="0"/>
              <a:t> which is an interface in SAX 1.0</a:t>
            </a:r>
          </a:p>
          <a:p>
            <a:r>
              <a:rPr lang="en-US" dirty="0" smtClean="0"/>
              <a:t>This interface once implemented becomes the </a:t>
            </a:r>
            <a:r>
              <a:rPr lang="en-US" b="1" dirty="0" smtClean="0"/>
              <a:t>SUBJECT</a:t>
            </a:r>
            <a:r>
              <a:rPr lang="en-US" dirty="0" smtClean="0"/>
              <a:t> of the parsing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InputSource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dirty="0" err="1" smtClean="0"/>
              <a:t>InputSource</a:t>
            </a:r>
            <a:r>
              <a:rPr lang="en-US" dirty="0" smtClean="0"/>
              <a:t> encapsulates or wrap information about a single object, the document to parse</a:t>
            </a:r>
          </a:p>
          <a:p>
            <a:pPr lvl="1"/>
            <a:r>
              <a:rPr lang="en-US" dirty="0" smtClean="0"/>
              <a:t>Sample:</a:t>
            </a:r>
          </a:p>
          <a:p>
            <a:pPr lvl="2"/>
            <a:r>
              <a:rPr lang="en-US" sz="2000" dirty="0" smtClean="0"/>
              <a:t>URL u = new URL("http://www.example.com/bigdata.xml.gz"); </a:t>
            </a:r>
            <a:r>
              <a:rPr lang="en-US" sz="2000" dirty="0" err="1" smtClean="0"/>
              <a:t>InputStream</a:t>
            </a:r>
            <a:r>
              <a:rPr lang="en-US" sz="2000" dirty="0" smtClean="0"/>
              <a:t> raw = </a:t>
            </a:r>
            <a:r>
              <a:rPr lang="en-US" sz="2000" dirty="0" err="1" smtClean="0"/>
              <a:t>u.openStream</a:t>
            </a:r>
            <a:r>
              <a:rPr lang="en-US" sz="2000" dirty="0" smtClean="0"/>
              <a:t>(); </a:t>
            </a:r>
          </a:p>
          <a:p>
            <a:pPr lvl="2"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InputStream</a:t>
            </a:r>
            <a:r>
              <a:rPr lang="en-US" sz="2000" dirty="0" smtClean="0"/>
              <a:t> decompressed = new </a:t>
            </a:r>
            <a:r>
              <a:rPr lang="en-US" sz="2000" dirty="0" err="1" smtClean="0"/>
              <a:t>GZIPInputStream</a:t>
            </a:r>
            <a:r>
              <a:rPr lang="en-US" sz="2000" dirty="0" smtClean="0"/>
              <a:t>(raw); </a:t>
            </a:r>
            <a:r>
              <a:rPr lang="en-US" sz="2000" dirty="0" err="1" smtClean="0"/>
              <a:t>InputSource</a:t>
            </a:r>
            <a:r>
              <a:rPr lang="en-US" sz="2000" dirty="0" smtClean="0"/>
              <a:t> in = new </a:t>
            </a:r>
            <a:r>
              <a:rPr lang="en-US" sz="2000" dirty="0" err="1" smtClean="0"/>
              <a:t>InputSource</a:t>
            </a:r>
            <a:r>
              <a:rPr lang="en-US" sz="2000" dirty="0" smtClean="0"/>
              <a:t>(decompressed); </a:t>
            </a:r>
            <a:r>
              <a:rPr lang="en-US" sz="2000" dirty="0" err="1" smtClean="0"/>
              <a:t>in.setSystemId</a:t>
            </a:r>
            <a:r>
              <a:rPr lang="en-US" sz="2000" dirty="0" smtClean="0"/>
              <a:t>("http://www.example.com/bigdata.xml"); </a:t>
            </a:r>
            <a:r>
              <a:rPr lang="en-US" sz="2000" dirty="0" err="1" smtClean="0"/>
              <a:t>parser.parse</a:t>
            </a:r>
            <a:r>
              <a:rPr lang="en-US" sz="2000" dirty="0" smtClean="0"/>
              <a:t>(in);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ContentHandler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a </a:t>
            </a:r>
            <a:r>
              <a:rPr lang="en-US" b="1" dirty="0" smtClean="0"/>
              <a:t>Callback interface </a:t>
            </a:r>
            <a:r>
              <a:rPr lang="en-US" dirty="0" smtClean="0"/>
              <a:t>that processes the </a:t>
            </a:r>
            <a:r>
              <a:rPr lang="en-US" dirty="0" err="1" smtClean="0"/>
              <a:t>XMLReader</a:t>
            </a:r>
            <a:r>
              <a:rPr lang="en-US" dirty="0" smtClean="0"/>
              <a:t> object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callback handling mechanism </a:t>
            </a:r>
            <a:r>
              <a:rPr lang="en-US" dirty="0" smtClean="0"/>
              <a:t>is implemented using </a:t>
            </a:r>
            <a:r>
              <a:rPr lang="en-US" b="1" dirty="0" smtClean="0"/>
              <a:t>Observer design pattern </a:t>
            </a:r>
            <a:r>
              <a:rPr lang="en-US" dirty="0" smtClean="0"/>
              <a:t>just like your </a:t>
            </a:r>
            <a:r>
              <a:rPr lang="en-US" i="1" dirty="0" err="1" smtClean="0"/>
              <a:t>ActionListener</a:t>
            </a:r>
            <a:r>
              <a:rPr lang="en-US" dirty="0" smtClean="0"/>
              <a:t> of your </a:t>
            </a:r>
            <a:r>
              <a:rPr lang="en-US" i="1" dirty="0" err="1" smtClean="0"/>
              <a:t>JButton</a:t>
            </a:r>
            <a:r>
              <a:rPr lang="en-US" dirty="0" smtClean="0"/>
              <a:t> object</a:t>
            </a:r>
          </a:p>
          <a:p>
            <a:r>
              <a:rPr lang="en-US" dirty="0" smtClean="0"/>
              <a:t>An interface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ContentHandler</a:t>
            </a:r>
            <a:r>
              <a:rPr lang="en-US" dirty="0" smtClean="0"/>
              <a:t> (cont…)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Methods</a:t>
            </a:r>
          </a:p>
          <a:p>
            <a:pPr lvl="2"/>
            <a:r>
              <a:rPr lang="en-US" dirty="0" smtClean="0"/>
              <a:t>public interface </a:t>
            </a:r>
            <a:r>
              <a:rPr lang="en-US" dirty="0" err="1" smtClean="0"/>
              <a:t>ContentHandler</a:t>
            </a:r>
            <a:r>
              <a:rPr lang="en-US" dirty="0" smtClean="0"/>
              <a:t> { </a:t>
            </a:r>
          </a:p>
          <a:p>
            <a:pPr lvl="2">
              <a:buNone/>
            </a:pPr>
            <a:r>
              <a:rPr lang="en-US" dirty="0" smtClean="0"/>
              <a:t>          public void </a:t>
            </a:r>
            <a:r>
              <a:rPr lang="en-US" dirty="0" err="1" smtClean="0"/>
              <a:t>setDocumentLocator</a:t>
            </a:r>
            <a:r>
              <a:rPr lang="en-US" dirty="0" smtClean="0"/>
              <a:t>(Locator </a:t>
            </a:r>
            <a:r>
              <a:rPr lang="en-US" dirty="0" err="1" smtClean="0"/>
              <a:t>locator</a:t>
            </a:r>
            <a:r>
              <a:rPr lang="en-US" dirty="0" smtClean="0"/>
              <a:t>); </a:t>
            </a:r>
          </a:p>
          <a:p>
            <a:pPr lvl="2">
              <a:buNone/>
            </a:pPr>
            <a:r>
              <a:rPr lang="en-US" dirty="0" smtClean="0"/>
              <a:t>          public void </a:t>
            </a:r>
            <a:r>
              <a:rPr lang="en-US" dirty="0" err="1" smtClean="0"/>
              <a:t>startDocument</a:t>
            </a:r>
            <a:r>
              <a:rPr lang="en-US" dirty="0" smtClean="0"/>
              <a:t>() throws </a:t>
            </a:r>
          </a:p>
          <a:p>
            <a:pPr lvl="2">
              <a:buNone/>
            </a:pPr>
            <a:r>
              <a:rPr lang="en-US" dirty="0" smtClean="0"/>
              <a:t>                 </a:t>
            </a:r>
            <a:r>
              <a:rPr lang="en-US" dirty="0" err="1" smtClean="0"/>
              <a:t>SAXException</a:t>
            </a:r>
            <a:r>
              <a:rPr lang="en-US" dirty="0" smtClean="0"/>
              <a:t>; </a:t>
            </a:r>
          </a:p>
          <a:p>
            <a:pPr lvl="2">
              <a:buNone/>
            </a:pPr>
            <a:r>
              <a:rPr lang="en-US" dirty="0" smtClean="0"/>
              <a:t>          public void </a:t>
            </a:r>
            <a:r>
              <a:rPr lang="en-US" dirty="0" err="1" smtClean="0"/>
              <a:t>endDocument</a:t>
            </a:r>
            <a:r>
              <a:rPr lang="en-US" dirty="0" smtClean="0"/>
              <a:t>() throws </a:t>
            </a:r>
            <a:r>
              <a:rPr lang="en-US" dirty="0" err="1" smtClean="0"/>
              <a:t>SAXException</a:t>
            </a:r>
            <a:r>
              <a:rPr lang="en-US" dirty="0" smtClean="0"/>
              <a:t>; </a:t>
            </a:r>
          </a:p>
          <a:p>
            <a:pPr lvl="2">
              <a:buNone/>
            </a:pPr>
            <a:r>
              <a:rPr lang="en-US" dirty="0" smtClean="0"/>
              <a:t>          public void </a:t>
            </a:r>
            <a:r>
              <a:rPr lang="en-US" dirty="0" err="1" smtClean="0"/>
              <a:t>startPrefixMapping</a:t>
            </a:r>
            <a:r>
              <a:rPr lang="en-US" dirty="0" smtClean="0"/>
              <a:t>(String prefix, </a:t>
            </a:r>
          </a:p>
          <a:p>
            <a:pPr lvl="2">
              <a:buNone/>
            </a:pPr>
            <a:r>
              <a:rPr lang="en-US" dirty="0" smtClean="0"/>
              <a:t>                 String </a:t>
            </a:r>
            <a:r>
              <a:rPr lang="en-US" dirty="0" err="1" smtClean="0"/>
              <a:t>uri</a:t>
            </a:r>
            <a:r>
              <a:rPr lang="en-US" dirty="0" smtClean="0"/>
              <a:t>) throws </a:t>
            </a:r>
            <a:r>
              <a:rPr lang="en-US" dirty="0" err="1" smtClean="0"/>
              <a:t>SAXException</a:t>
            </a:r>
            <a:r>
              <a:rPr lang="en-US" dirty="0" smtClean="0"/>
              <a:t>; </a:t>
            </a:r>
          </a:p>
          <a:p>
            <a:pPr lvl="2">
              <a:buNone/>
            </a:pPr>
            <a:r>
              <a:rPr lang="en-US" dirty="0" smtClean="0"/>
              <a:t>          public void </a:t>
            </a:r>
            <a:r>
              <a:rPr lang="en-US" dirty="0" err="1" smtClean="0"/>
              <a:t>endPrefixMapping</a:t>
            </a:r>
            <a:r>
              <a:rPr lang="en-US" dirty="0" smtClean="0"/>
              <a:t>(String prefix) </a:t>
            </a:r>
          </a:p>
          <a:p>
            <a:pPr lvl="2">
              <a:buNone/>
            </a:pPr>
            <a:r>
              <a:rPr lang="en-US" dirty="0" smtClean="0"/>
              <a:t>                 throws </a:t>
            </a:r>
            <a:r>
              <a:rPr lang="en-US" dirty="0" err="1" smtClean="0"/>
              <a:t>SAXException</a:t>
            </a:r>
            <a:r>
              <a:rPr lang="en-US" dirty="0" smtClean="0"/>
              <a:t>;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ContentHandler</a:t>
            </a:r>
            <a:r>
              <a:rPr lang="en-US" dirty="0" smtClean="0"/>
              <a:t> (cont…)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2"/>
            <a:r>
              <a:rPr lang="en-US" dirty="0" smtClean="0"/>
              <a:t>public void </a:t>
            </a:r>
            <a:r>
              <a:rPr lang="en-US" dirty="0" err="1" smtClean="0"/>
              <a:t>startElement</a:t>
            </a:r>
            <a:r>
              <a:rPr lang="en-US" dirty="0" smtClean="0"/>
              <a:t>(String </a:t>
            </a:r>
            <a:r>
              <a:rPr lang="en-US" dirty="0" err="1" smtClean="0"/>
              <a:t>namespaceURI</a:t>
            </a:r>
            <a:r>
              <a:rPr lang="en-US" dirty="0" smtClean="0"/>
              <a:t>, </a:t>
            </a:r>
          </a:p>
          <a:p>
            <a:pPr lvl="2">
              <a:buNone/>
            </a:pPr>
            <a:r>
              <a:rPr lang="en-US" dirty="0" smtClean="0"/>
              <a:t>         String </a:t>
            </a:r>
            <a:r>
              <a:rPr lang="en-US" dirty="0" err="1" smtClean="0"/>
              <a:t>localName</a:t>
            </a:r>
            <a:r>
              <a:rPr lang="en-US" dirty="0" smtClean="0"/>
              <a:t>, String </a:t>
            </a:r>
            <a:r>
              <a:rPr lang="en-US" dirty="0" err="1" smtClean="0"/>
              <a:t>qualifiedName</a:t>
            </a:r>
            <a:r>
              <a:rPr lang="en-US" dirty="0" smtClean="0"/>
              <a:t>, Attributes </a:t>
            </a:r>
            <a:r>
              <a:rPr lang="en-US" dirty="0" err="1" smtClean="0"/>
              <a:t>atts</a:t>
            </a:r>
            <a:r>
              <a:rPr lang="en-US" dirty="0" smtClean="0"/>
              <a:t>)   </a:t>
            </a:r>
          </a:p>
          <a:p>
            <a:pPr lvl="2">
              <a:buNone/>
            </a:pPr>
            <a:r>
              <a:rPr lang="en-US" dirty="0" smtClean="0"/>
              <a:t>         throws </a:t>
            </a:r>
            <a:r>
              <a:rPr lang="en-US" dirty="0" err="1" smtClean="0"/>
              <a:t>SAXException</a:t>
            </a:r>
            <a:r>
              <a:rPr lang="en-US" dirty="0" smtClean="0"/>
              <a:t>; </a:t>
            </a:r>
          </a:p>
          <a:p>
            <a:pPr lvl="2">
              <a:buNone/>
            </a:pPr>
            <a:r>
              <a:rPr lang="en-US" dirty="0" smtClean="0"/>
              <a:t>    public void </a:t>
            </a:r>
            <a:r>
              <a:rPr lang="en-US" dirty="0" err="1" smtClean="0"/>
              <a:t>endElement</a:t>
            </a:r>
            <a:r>
              <a:rPr lang="en-US" dirty="0" smtClean="0"/>
              <a:t>(String </a:t>
            </a:r>
            <a:r>
              <a:rPr lang="en-US" dirty="0" err="1" smtClean="0"/>
              <a:t>namespaceURI</a:t>
            </a:r>
            <a:r>
              <a:rPr lang="en-US" dirty="0" smtClean="0"/>
              <a:t>, </a:t>
            </a:r>
          </a:p>
          <a:p>
            <a:pPr lvl="2">
              <a:buNone/>
            </a:pPr>
            <a:r>
              <a:rPr lang="en-US" dirty="0" smtClean="0"/>
              <a:t>         String </a:t>
            </a:r>
            <a:r>
              <a:rPr lang="en-US" dirty="0" err="1" smtClean="0"/>
              <a:t>localName</a:t>
            </a:r>
            <a:r>
              <a:rPr lang="en-US" dirty="0" smtClean="0"/>
              <a:t>, String </a:t>
            </a:r>
            <a:r>
              <a:rPr lang="en-US" dirty="0" err="1" smtClean="0"/>
              <a:t>qualifiedName</a:t>
            </a:r>
            <a:r>
              <a:rPr lang="en-US" dirty="0" smtClean="0"/>
              <a:t>) throws </a:t>
            </a:r>
          </a:p>
          <a:p>
            <a:pPr lvl="2"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SAXException</a:t>
            </a:r>
            <a:r>
              <a:rPr lang="en-US" dirty="0" smtClean="0"/>
              <a:t>; </a:t>
            </a:r>
          </a:p>
          <a:p>
            <a:pPr lvl="2">
              <a:buNone/>
            </a:pPr>
            <a:r>
              <a:rPr lang="en-US" dirty="0" smtClean="0"/>
              <a:t>    public void characters(char[] text, </a:t>
            </a:r>
            <a:r>
              <a:rPr lang="en-US" dirty="0" err="1" smtClean="0"/>
              <a:t>int</a:t>
            </a:r>
            <a:r>
              <a:rPr lang="en-US" dirty="0" smtClean="0"/>
              <a:t> start, </a:t>
            </a:r>
            <a:r>
              <a:rPr lang="en-US" dirty="0" err="1" smtClean="0"/>
              <a:t>int</a:t>
            </a:r>
            <a:r>
              <a:rPr lang="en-US" dirty="0" smtClean="0"/>
              <a:t> length) </a:t>
            </a:r>
          </a:p>
          <a:p>
            <a:pPr lvl="2">
              <a:buNone/>
            </a:pPr>
            <a:r>
              <a:rPr lang="en-US" dirty="0" smtClean="0"/>
              <a:t>         throws </a:t>
            </a:r>
            <a:r>
              <a:rPr lang="en-US" dirty="0" err="1" smtClean="0"/>
              <a:t>SAXException</a:t>
            </a:r>
            <a:r>
              <a:rPr lang="en-US" dirty="0" smtClean="0"/>
              <a:t>; </a:t>
            </a:r>
          </a:p>
          <a:p>
            <a:pPr lvl="2">
              <a:buNone/>
            </a:pPr>
            <a:r>
              <a:rPr lang="en-US" dirty="0" smtClean="0"/>
              <a:t>    public void </a:t>
            </a:r>
            <a:r>
              <a:rPr lang="en-US" dirty="0" err="1" smtClean="0"/>
              <a:t>ignorableWhitespace</a:t>
            </a:r>
            <a:r>
              <a:rPr lang="en-US" dirty="0" smtClean="0"/>
              <a:t>(char[] text, </a:t>
            </a:r>
            <a:r>
              <a:rPr lang="en-US" dirty="0" err="1" smtClean="0"/>
              <a:t>int</a:t>
            </a:r>
            <a:r>
              <a:rPr lang="en-US" dirty="0" smtClean="0"/>
              <a:t> start, </a:t>
            </a:r>
          </a:p>
          <a:p>
            <a:pPr lvl="2"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int</a:t>
            </a:r>
            <a:r>
              <a:rPr lang="en-US" dirty="0" smtClean="0"/>
              <a:t> length) throws </a:t>
            </a:r>
            <a:r>
              <a:rPr lang="en-US" dirty="0" err="1" smtClean="0"/>
              <a:t>SAXException</a:t>
            </a:r>
            <a:r>
              <a:rPr lang="en-US" dirty="0" smtClean="0"/>
              <a:t>;</a:t>
            </a:r>
          </a:p>
          <a:p>
            <a:pPr lvl="2">
              <a:buNone/>
            </a:pPr>
            <a:r>
              <a:rPr lang="en-US" dirty="0" smtClean="0"/>
              <a:t>   public void </a:t>
            </a:r>
            <a:r>
              <a:rPr lang="en-US" dirty="0" err="1" smtClean="0"/>
              <a:t>processingInstruction</a:t>
            </a:r>
            <a:r>
              <a:rPr lang="en-US" dirty="0" smtClean="0"/>
              <a:t>(String target, String data) </a:t>
            </a:r>
          </a:p>
          <a:p>
            <a:pPr lvl="2">
              <a:buNone/>
            </a:pPr>
            <a:r>
              <a:rPr lang="en-US" dirty="0" smtClean="0"/>
              <a:t>         throws </a:t>
            </a:r>
            <a:r>
              <a:rPr lang="en-US" dirty="0" err="1" smtClean="0"/>
              <a:t>SAXException</a:t>
            </a:r>
            <a:r>
              <a:rPr lang="en-US" dirty="0" smtClean="0"/>
              <a:t>; </a:t>
            </a:r>
          </a:p>
          <a:p>
            <a:pPr lvl="2">
              <a:buNone/>
            </a:pPr>
            <a:r>
              <a:rPr lang="en-US" dirty="0" smtClean="0"/>
              <a:t>   public void </a:t>
            </a:r>
            <a:r>
              <a:rPr lang="en-US" dirty="0" err="1" smtClean="0"/>
              <a:t>skippedEntity</a:t>
            </a:r>
            <a:r>
              <a:rPr lang="en-US" dirty="0" smtClean="0"/>
              <a:t>(String name) throws </a:t>
            </a:r>
            <a:r>
              <a:rPr lang="en-US" dirty="0" err="1" smtClean="0"/>
              <a:t>SAXException</a:t>
            </a:r>
            <a:r>
              <a:rPr lang="en-US" dirty="0" smtClean="0"/>
              <a:t>; }</a:t>
            </a:r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ContentHandler</a:t>
            </a:r>
            <a:r>
              <a:rPr lang="en-US" dirty="0" smtClean="0"/>
              <a:t> (cont…)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implement the necessary methods for parsing:</a:t>
            </a:r>
          </a:p>
          <a:p>
            <a:pPr lvl="1"/>
            <a:r>
              <a:rPr lang="en-US" dirty="0" smtClean="0"/>
              <a:t>characters() method, which is called whenever content is parsed in a document</a:t>
            </a:r>
          </a:p>
          <a:p>
            <a:pPr lvl="1"/>
            <a:r>
              <a:rPr lang="en-US" dirty="0" err="1" smtClean="0"/>
              <a:t>startDocument</a:t>
            </a:r>
            <a:r>
              <a:rPr lang="en-US" dirty="0" smtClean="0"/>
              <a:t>() and </a:t>
            </a:r>
            <a:r>
              <a:rPr lang="en-US" dirty="0" err="1" smtClean="0"/>
              <a:t>endDocument</a:t>
            </a:r>
            <a:r>
              <a:rPr lang="en-US" dirty="0" smtClean="0"/>
              <a:t>(), are called when the beginning and end of the document are encountered, respectively</a:t>
            </a:r>
          </a:p>
          <a:p>
            <a:pPr lvl="1"/>
            <a:r>
              <a:rPr lang="en-US" dirty="0" err="1" smtClean="0"/>
              <a:t>startPrefixMapping</a:t>
            </a:r>
            <a:r>
              <a:rPr lang="en-US" dirty="0" smtClean="0"/>
              <a:t>() and </a:t>
            </a:r>
            <a:r>
              <a:rPr lang="en-US" dirty="0" err="1" smtClean="0"/>
              <a:t>endPrefixMapping</a:t>
            </a:r>
            <a:r>
              <a:rPr lang="en-US" dirty="0" smtClean="0"/>
              <a:t>(), have to do with prefix mappings for namespaces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ContentHandler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 err="1" smtClean="0"/>
              <a:t>ignorableWhitespace</a:t>
            </a:r>
            <a:r>
              <a:rPr lang="en-US" dirty="0" smtClean="0"/>
              <a:t>(), is similar to characters(), except that it returns whitespace from element content that can be ignored</a:t>
            </a:r>
          </a:p>
          <a:p>
            <a:pPr lvl="1"/>
            <a:r>
              <a:rPr lang="en-US" dirty="0" smtClean="0"/>
              <a:t> </a:t>
            </a:r>
            <a:r>
              <a:rPr lang="en-US" dirty="0" err="1" smtClean="0"/>
              <a:t>processingInstruction</a:t>
            </a:r>
            <a:r>
              <a:rPr lang="en-US" dirty="0" smtClean="0"/>
              <a:t>(), which reports processing instructions to the content handler. For example, a </a:t>
            </a:r>
            <a:r>
              <a:rPr lang="en-US" dirty="0" err="1" smtClean="0"/>
              <a:t>stylesheet</a:t>
            </a:r>
            <a:r>
              <a:rPr lang="en-US" dirty="0" smtClean="0"/>
              <a:t> can be associated with an XML document using the following processing instruction</a:t>
            </a:r>
          </a:p>
          <a:p>
            <a:pPr lvl="1"/>
            <a:r>
              <a:rPr lang="en-US" dirty="0" err="1" smtClean="0"/>
              <a:t>setDocumentLocator</a:t>
            </a:r>
            <a:r>
              <a:rPr lang="en-US" dirty="0" smtClean="0"/>
              <a:t>(), which is called when each and every event is processed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Found in </a:t>
            </a:r>
            <a:r>
              <a:rPr lang="en-US" dirty="0" err="1" smtClean="0"/>
              <a:t>startElement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Attributes are not reported through separate callbacks because it is being part of the </a:t>
            </a:r>
            <a:r>
              <a:rPr lang="en-US" dirty="0" err="1" smtClean="0"/>
              <a:t>startElement</a:t>
            </a:r>
            <a:r>
              <a:rPr lang="en-US" dirty="0" smtClean="0"/>
              <a:t> components</a:t>
            </a:r>
          </a:p>
          <a:p>
            <a:r>
              <a:rPr lang="en-US" dirty="0" smtClean="0"/>
              <a:t>Attributes is designed as a list</a:t>
            </a:r>
          </a:p>
          <a:p>
            <a:r>
              <a:rPr lang="en-US" dirty="0" smtClean="0"/>
              <a:t>Attributes are stored in the list in any order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 (cont…)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Methods of the Attribute interface</a:t>
            </a:r>
          </a:p>
          <a:p>
            <a:pPr lvl="2"/>
            <a:r>
              <a:rPr lang="en-US" dirty="0" smtClean="0"/>
              <a:t>public interface Attributes { </a:t>
            </a:r>
          </a:p>
          <a:p>
            <a:pPr lvl="2">
              <a:buNone/>
            </a:pPr>
            <a:r>
              <a:rPr lang="en-US" dirty="0" smtClean="0"/>
              <a:t>         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getLength</a:t>
            </a:r>
            <a:r>
              <a:rPr lang="en-US" dirty="0" smtClean="0"/>
              <a:t> (); </a:t>
            </a:r>
          </a:p>
          <a:p>
            <a:pPr lvl="2">
              <a:buNone/>
            </a:pPr>
            <a:r>
              <a:rPr lang="en-US" dirty="0" smtClean="0"/>
              <a:t>         public String </a:t>
            </a:r>
            <a:r>
              <a:rPr lang="en-US" dirty="0" err="1" smtClean="0"/>
              <a:t>getQName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index); </a:t>
            </a:r>
          </a:p>
          <a:p>
            <a:pPr lvl="2">
              <a:buNone/>
            </a:pPr>
            <a:r>
              <a:rPr lang="en-US" dirty="0" smtClean="0"/>
              <a:t>         public String </a:t>
            </a:r>
            <a:r>
              <a:rPr lang="en-US" dirty="0" err="1" smtClean="0"/>
              <a:t>getURI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index); </a:t>
            </a:r>
          </a:p>
          <a:p>
            <a:pPr lvl="2">
              <a:buNone/>
            </a:pPr>
            <a:r>
              <a:rPr lang="en-US" dirty="0" smtClean="0"/>
              <a:t>         public String </a:t>
            </a:r>
            <a:r>
              <a:rPr lang="en-US" dirty="0" err="1" smtClean="0"/>
              <a:t>getLocalName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index); </a:t>
            </a:r>
          </a:p>
          <a:p>
            <a:pPr lvl="2">
              <a:buNone/>
            </a:pPr>
            <a:r>
              <a:rPr lang="en-US" dirty="0" smtClean="0"/>
              <a:t>         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getIndex</a:t>
            </a:r>
            <a:r>
              <a:rPr lang="en-US" dirty="0" smtClean="0"/>
              <a:t>(String </a:t>
            </a:r>
            <a:r>
              <a:rPr lang="en-US" dirty="0" err="1" smtClean="0"/>
              <a:t>uri</a:t>
            </a:r>
            <a:r>
              <a:rPr lang="en-US" dirty="0" smtClean="0"/>
              <a:t>, String </a:t>
            </a:r>
            <a:r>
              <a:rPr lang="en-US" dirty="0" err="1" smtClean="0"/>
              <a:t>localPart</a:t>
            </a:r>
            <a:r>
              <a:rPr lang="en-US" dirty="0" smtClean="0"/>
              <a:t>);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XML Parsing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 (cont…)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 smtClean="0"/>
              <a:t>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getIndex</a:t>
            </a:r>
            <a:r>
              <a:rPr lang="en-US" dirty="0" smtClean="0"/>
              <a:t>(String </a:t>
            </a:r>
            <a:r>
              <a:rPr lang="en-US" dirty="0" err="1" smtClean="0"/>
              <a:t>qualifiedName</a:t>
            </a:r>
            <a:r>
              <a:rPr lang="en-US" dirty="0" smtClean="0"/>
              <a:t>); </a:t>
            </a:r>
          </a:p>
          <a:p>
            <a:pPr lvl="2">
              <a:buNone/>
            </a:pPr>
            <a:r>
              <a:rPr lang="en-US" dirty="0" smtClean="0"/>
              <a:t>    public String </a:t>
            </a:r>
            <a:r>
              <a:rPr lang="en-US" dirty="0" err="1" smtClean="0"/>
              <a:t>getType</a:t>
            </a:r>
            <a:r>
              <a:rPr lang="en-US" dirty="0" smtClean="0"/>
              <a:t>(String </a:t>
            </a:r>
            <a:r>
              <a:rPr lang="en-US" dirty="0" err="1" smtClean="0"/>
              <a:t>uri</a:t>
            </a:r>
            <a:r>
              <a:rPr lang="en-US" dirty="0" smtClean="0"/>
              <a:t>, String </a:t>
            </a:r>
            <a:r>
              <a:rPr lang="en-US" dirty="0" err="1" smtClean="0"/>
              <a:t>localName</a:t>
            </a:r>
            <a:r>
              <a:rPr lang="en-US" dirty="0" smtClean="0"/>
              <a:t>); public String </a:t>
            </a:r>
            <a:r>
              <a:rPr lang="en-US" dirty="0" err="1" smtClean="0"/>
              <a:t>getType</a:t>
            </a:r>
            <a:r>
              <a:rPr lang="en-US" dirty="0" smtClean="0"/>
              <a:t>(String </a:t>
            </a:r>
            <a:r>
              <a:rPr lang="en-US" dirty="0" err="1" smtClean="0"/>
              <a:t>qualifiedName</a:t>
            </a:r>
            <a:r>
              <a:rPr lang="en-US" dirty="0" smtClean="0"/>
              <a:t>); </a:t>
            </a:r>
          </a:p>
          <a:p>
            <a:pPr lvl="2">
              <a:buNone/>
            </a:pPr>
            <a:r>
              <a:rPr lang="en-US" dirty="0" smtClean="0"/>
              <a:t>    public String </a:t>
            </a:r>
            <a:r>
              <a:rPr lang="en-US" dirty="0" err="1" smtClean="0"/>
              <a:t>getType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index); </a:t>
            </a:r>
          </a:p>
          <a:p>
            <a:pPr lvl="2">
              <a:buNone/>
            </a:pPr>
            <a:r>
              <a:rPr lang="en-US" dirty="0" smtClean="0"/>
              <a:t>    public String </a:t>
            </a:r>
            <a:r>
              <a:rPr lang="en-US" dirty="0" err="1" smtClean="0"/>
              <a:t>getValue</a:t>
            </a:r>
            <a:r>
              <a:rPr lang="en-US" dirty="0" smtClean="0"/>
              <a:t>(String </a:t>
            </a:r>
            <a:r>
              <a:rPr lang="en-US" dirty="0" err="1" smtClean="0"/>
              <a:t>uri</a:t>
            </a:r>
            <a:r>
              <a:rPr lang="en-US" dirty="0" smtClean="0"/>
              <a:t>, String </a:t>
            </a:r>
            <a:r>
              <a:rPr lang="en-US" dirty="0" err="1" smtClean="0"/>
              <a:t>localName</a:t>
            </a:r>
            <a:r>
              <a:rPr lang="en-US" dirty="0" smtClean="0"/>
              <a:t>); public String </a:t>
            </a:r>
            <a:r>
              <a:rPr lang="en-US" dirty="0" err="1" smtClean="0"/>
              <a:t>getValue</a:t>
            </a:r>
            <a:r>
              <a:rPr lang="en-US" dirty="0" smtClean="0"/>
              <a:t>(String </a:t>
            </a:r>
            <a:r>
              <a:rPr lang="en-US" dirty="0" err="1" smtClean="0"/>
              <a:t>qualifiedName</a:t>
            </a:r>
            <a:r>
              <a:rPr lang="en-US" dirty="0" smtClean="0"/>
              <a:t>); </a:t>
            </a:r>
          </a:p>
          <a:p>
            <a:pPr lvl="2">
              <a:buNone/>
            </a:pPr>
            <a:r>
              <a:rPr lang="en-US" dirty="0" smtClean="0"/>
              <a:t>    public String </a:t>
            </a:r>
            <a:r>
              <a:rPr lang="en-US" dirty="0" err="1" smtClean="0"/>
              <a:t>getValue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index);   }</a:t>
            </a:r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 (cont…)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methods:</a:t>
            </a:r>
          </a:p>
          <a:p>
            <a:pPr lvl="1"/>
            <a:r>
              <a:rPr lang="en-US" dirty="0" smtClean="0"/>
              <a:t> </a:t>
            </a:r>
            <a:r>
              <a:rPr lang="en-US" dirty="0" err="1" smtClean="0"/>
              <a:t>getLength</a:t>
            </a:r>
            <a:r>
              <a:rPr lang="en-US" dirty="0" smtClean="0"/>
              <a:t>() - used to iterate over the attributes supplied to the method call</a:t>
            </a:r>
          </a:p>
          <a:p>
            <a:pPr lvl="1"/>
            <a:r>
              <a:rPr lang="en-US" dirty="0" err="1" smtClean="0"/>
              <a:t>getqName</a:t>
            </a:r>
            <a:r>
              <a:rPr lang="en-US" dirty="0" smtClean="0"/>
              <a:t>()/</a:t>
            </a:r>
            <a:r>
              <a:rPr lang="en-US" dirty="0" err="1" smtClean="0"/>
              <a:t>getValue</a:t>
            </a:r>
            <a:r>
              <a:rPr lang="en-US" dirty="0" smtClean="0"/>
              <a:t>() - accept the index of the attribute being retrieved as arguments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Size of characters read:</a:t>
            </a:r>
          </a:p>
          <a:p>
            <a:pPr lvl="1"/>
            <a:r>
              <a:rPr lang="en-US" dirty="0" smtClean="0"/>
              <a:t>Xerces generally won’t pass more than 16K of text in one call</a:t>
            </a:r>
          </a:p>
          <a:p>
            <a:pPr lvl="1"/>
            <a:r>
              <a:rPr lang="en-US" dirty="0" smtClean="0"/>
              <a:t>Crimson is limited to about 8K of text per call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elements with an ‘?’ at the beginning</a:t>
            </a:r>
          </a:p>
          <a:p>
            <a:r>
              <a:rPr lang="en-US" dirty="0" smtClean="0"/>
              <a:t>Each processing instruction the parser reads is passed to the </a:t>
            </a:r>
            <a:r>
              <a:rPr lang="en-US" dirty="0" err="1" smtClean="0"/>
              <a:t>processingInstruction</a:t>
            </a:r>
            <a:r>
              <a:rPr lang="en-US" dirty="0" smtClean="0"/>
              <a:t>() method in one invocation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(cont…)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</a:t>
            </a:r>
          </a:p>
          <a:p>
            <a:pPr lvl="2"/>
            <a:r>
              <a:rPr lang="en-US" dirty="0" smtClean="0"/>
              <a:t>public void </a:t>
            </a:r>
            <a:r>
              <a:rPr lang="en-US" dirty="0" err="1" smtClean="0"/>
              <a:t>processingInstruction</a:t>
            </a:r>
            <a:r>
              <a:rPr lang="en-US" dirty="0" smtClean="0"/>
              <a:t>(String target,  </a:t>
            </a:r>
          </a:p>
          <a:p>
            <a:pPr lvl="2">
              <a:buNone/>
            </a:pPr>
            <a:r>
              <a:rPr lang="en-US" dirty="0" smtClean="0"/>
              <a:t>	  String data) {</a:t>
            </a:r>
          </a:p>
          <a:p>
            <a:pPr lvl="2">
              <a:buNone/>
            </a:pPr>
            <a:r>
              <a:rPr lang="en-US" dirty="0" smtClean="0"/>
              <a:t>       if (</a:t>
            </a:r>
            <a:r>
              <a:rPr lang="en-US" dirty="0" err="1" smtClean="0"/>
              <a:t>target.equals</a:t>
            </a:r>
            <a:r>
              <a:rPr lang="en-US" dirty="0" smtClean="0"/>
              <a:t>("xml-</a:t>
            </a:r>
            <a:r>
              <a:rPr lang="en-US" dirty="0" err="1" smtClean="0"/>
              <a:t>stylesheet</a:t>
            </a:r>
            <a:r>
              <a:rPr lang="en-US" dirty="0" smtClean="0"/>
              <a:t>")) {      </a:t>
            </a:r>
          </a:p>
          <a:p>
            <a:pPr lvl="2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ProcessingInstruction</a:t>
            </a:r>
            <a:r>
              <a:rPr lang="en-US" dirty="0" smtClean="0"/>
              <a:t> xml-</a:t>
            </a:r>
            <a:r>
              <a:rPr lang="en-US" dirty="0" err="1" smtClean="0"/>
              <a:t>stylesheet</a:t>
            </a:r>
            <a:r>
              <a:rPr lang="en-US" dirty="0" smtClean="0"/>
              <a:t> =</a:t>
            </a:r>
          </a:p>
          <a:p>
            <a:pPr lvl="2">
              <a:buNone/>
            </a:pPr>
            <a:r>
              <a:rPr lang="en-US" dirty="0" smtClean="0"/>
              <a:t>               new  </a:t>
            </a:r>
            <a:r>
              <a:rPr lang="en-US" dirty="0" err="1" smtClean="0"/>
              <a:t>ProcessingInstruction</a:t>
            </a:r>
            <a:r>
              <a:rPr lang="en-US" dirty="0" smtClean="0"/>
              <a:t>(target, data); </a:t>
            </a:r>
          </a:p>
          <a:p>
            <a:pPr lvl="2">
              <a:buNone/>
            </a:pPr>
            <a:r>
              <a:rPr lang="en-US" dirty="0" smtClean="0"/>
              <a:t>            String </a:t>
            </a:r>
            <a:r>
              <a:rPr lang="en-US" dirty="0" err="1" smtClean="0"/>
              <a:t>href</a:t>
            </a:r>
            <a:r>
              <a:rPr lang="en-US" dirty="0" smtClean="0"/>
              <a:t> = xml-</a:t>
            </a:r>
            <a:r>
              <a:rPr lang="en-US" dirty="0" err="1" smtClean="0"/>
              <a:t>stylesheet.getValue</a:t>
            </a:r>
            <a:r>
              <a:rPr lang="en-US" dirty="0" smtClean="0"/>
              <a:t>("</a:t>
            </a:r>
            <a:r>
              <a:rPr lang="en-US" dirty="0" err="1" smtClean="0"/>
              <a:t>href</a:t>
            </a:r>
            <a:r>
              <a:rPr lang="en-US" dirty="0" smtClean="0"/>
              <a:t>"); </a:t>
            </a:r>
          </a:p>
          <a:p>
            <a:pPr lvl="2">
              <a:buNone/>
            </a:pPr>
            <a:r>
              <a:rPr lang="en-US" dirty="0" smtClean="0"/>
              <a:t>         } </a:t>
            </a:r>
          </a:p>
          <a:p>
            <a:pPr lvl="2">
              <a:buNone/>
            </a:pPr>
            <a:r>
              <a:rPr lang="en-US" dirty="0" smtClean="0"/>
              <a:t>    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 Mappings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 namespaces:</a:t>
            </a:r>
          </a:p>
          <a:p>
            <a:pPr lvl="1"/>
            <a:r>
              <a:rPr lang="en-US" dirty="0" err="1" smtClean="0"/>
              <a:t>xmlns</a:t>
            </a:r>
            <a:r>
              <a:rPr lang="en-US" dirty="0" smtClean="0"/>
              <a:t>=http://ns.cafeconleche.org/Orders/</a:t>
            </a:r>
          </a:p>
          <a:p>
            <a:pPr lvl="1"/>
            <a:r>
              <a:rPr lang="en-US" dirty="0" err="1" smtClean="0"/>
              <a:t>xmlns:xlink</a:t>
            </a:r>
            <a:r>
              <a:rPr lang="en-US" dirty="0" smtClean="0"/>
              <a:t>="http://www.w3.org/1999/xlink" </a:t>
            </a:r>
          </a:p>
          <a:p>
            <a:r>
              <a:rPr lang="en-US" dirty="0" smtClean="0"/>
              <a:t>Namespaces are </a:t>
            </a:r>
            <a:r>
              <a:rPr lang="en-US" b="1" dirty="0" smtClean="0"/>
              <a:t>NOT</a:t>
            </a:r>
            <a:r>
              <a:rPr lang="en-US" dirty="0" smtClean="0"/>
              <a:t> included in the list of attributes passed to </a:t>
            </a:r>
            <a:r>
              <a:rPr lang="en-US" dirty="0" err="1" smtClean="0"/>
              <a:t>startElement</a:t>
            </a:r>
            <a:r>
              <a:rPr lang="en-US" dirty="0" smtClean="0"/>
              <a:t>()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 (cont…)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Methods:</a:t>
            </a:r>
          </a:p>
          <a:p>
            <a:pPr lvl="1"/>
            <a:r>
              <a:rPr lang="en-US" dirty="0" smtClean="0"/>
              <a:t>public void </a:t>
            </a:r>
            <a:r>
              <a:rPr lang="en-US" b="1" dirty="0" err="1" smtClean="0"/>
              <a:t>startPrefixMapping</a:t>
            </a:r>
            <a:r>
              <a:rPr lang="en-US" dirty="0" smtClean="0"/>
              <a:t>(String </a:t>
            </a:r>
            <a:r>
              <a:rPr lang="en-US" i="1" dirty="0" smtClean="0"/>
              <a:t>prefix</a:t>
            </a:r>
            <a:r>
              <a:rPr lang="en-US" dirty="0" smtClean="0"/>
              <a:t>, </a:t>
            </a:r>
          </a:p>
          <a:p>
            <a:pPr lvl="1">
              <a:buNone/>
            </a:pPr>
            <a:r>
              <a:rPr lang="en-US" dirty="0" smtClean="0"/>
              <a:t>       String </a:t>
            </a:r>
            <a:r>
              <a:rPr lang="en-US" i="1" dirty="0" err="1" smtClean="0"/>
              <a:t>uri</a:t>
            </a:r>
            <a:r>
              <a:rPr lang="en-US" dirty="0" smtClean="0"/>
              <a:t>)  throws </a:t>
            </a:r>
            <a:r>
              <a:rPr lang="en-US" dirty="0" err="1" smtClean="0"/>
              <a:t>SAXException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public void </a:t>
            </a:r>
            <a:r>
              <a:rPr lang="en-US" b="1" dirty="0" err="1" smtClean="0"/>
              <a:t>endPrefixMapping</a:t>
            </a:r>
            <a:r>
              <a:rPr lang="en-US" dirty="0" smtClean="0"/>
              <a:t>(String </a:t>
            </a:r>
            <a:r>
              <a:rPr lang="en-US" i="1" dirty="0" smtClean="0"/>
              <a:t>prefix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    throws </a:t>
            </a:r>
            <a:r>
              <a:rPr lang="en-US" dirty="0" err="1" smtClean="0"/>
              <a:t>SAXException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use this class, you simply call </a:t>
            </a:r>
            <a:r>
              <a:rPr lang="en-US" dirty="0" err="1" smtClean="0"/>
              <a:t>pushContext</a:t>
            </a:r>
            <a:r>
              <a:rPr lang="en-US" dirty="0" smtClean="0"/>
              <a:t>() in the first </a:t>
            </a:r>
            <a:r>
              <a:rPr lang="en-US" dirty="0" err="1" smtClean="0"/>
              <a:t>startPrefixMapping</a:t>
            </a:r>
            <a:r>
              <a:rPr lang="en-US" dirty="0" smtClean="0"/>
              <a:t>() event before each </a:t>
            </a:r>
            <a:r>
              <a:rPr lang="en-US" dirty="0" err="1" smtClean="0"/>
              <a:t>startElement</a:t>
            </a:r>
            <a:r>
              <a:rPr lang="en-US" dirty="0" smtClean="0"/>
              <a:t>(), or at the beginning of the </a:t>
            </a:r>
            <a:r>
              <a:rPr lang="en-US" dirty="0" err="1" smtClean="0"/>
              <a:t>startElement</a:t>
            </a:r>
            <a:r>
              <a:rPr lang="en-US" dirty="0" smtClean="0"/>
              <a:t>() method if that event is not preceded by </a:t>
            </a:r>
            <a:r>
              <a:rPr lang="en-US" dirty="0" err="1" smtClean="0"/>
              <a:t>anystartPrefixMapping</a:t>
            </a:r>
            <a:r>
              <a:rPr lang="en-US" dirty="0" smtClean="0"/>
              <a:t>() events</a:t>
            </a:r>
          </a:p>
          <a:p>
            <a:r>
              <a:rPr lang="en-US" dirty="0" smtClean="0"/>
              <a:t>Then call </a:t>
            </a:r>
            <a:r>
              <a:rPr lang="en-US" dirty="0" err="1" smtClean="0"/>
              <a:t>popContext</a:t>
            </a:r>
            <a:r>
              <a:rPr lang="en-US" dirty="0" smtClean="0"/>
              <a:t>() at the end of every </a:t>
            </a:r>
            <a:r>
              <a:rPr lang="en-US" dirty="0" err="1" smtClean="0"/>
              <a:t>endElement</a:t>
            </a:r>
            <a:r>
              <a:rPr lang="en-US" dirty="0" smtClean="0"/>
              <a:t>() event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use? (cont…)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add namespace declarations to a context by passing their prefix and URI as strings to </a:t>
            </a:r>
            <a:r>
              <a:rPr lang="en-US" dirty="0" err="1" smtClean="0"/>
              <a:t>declarePrefix</a:t>
            </a:r>
            <a:r>
              <a:rPr lang="en-US" dirty="0" smtClean="0"/>
              <a:t>() inside each </a:t>
            </a:r>
            <a:r>
              <a:rPr lang="en-US" dirty="0" err="1" smtClean="0"/>
              <a:t>startPrefixMapping</a:t>
            </a:r>
            <a:r>
              <a:rPr lang="en-US" dirty="0" smtClean="0"/>
              <a:t>() call</a:t>
            </a:r>
          </a:p>
          <a:p>
            <a:r>
              <a:rPr lang="en-US" dirty="0" smtClean="0"/>
              <a:t>Use the empty string as the prefix to declare the default namespace</a:t>
            </a:r>
          </a:p>
          <a:p>
            <a:r>
              <a:rPr lang="en-US" dirty="0" smtClean="0"/>
              <a:t>To get information, use </a:t>
            </a:r>
            <a:r>
              <a:rPr lang="en-US" dirty="0" err="1" smtClean="0"/>
              <a:t>getDeclaredPrefixes</a:t>
            </a:r>
            <a:r>
              <a:rPr lang="en-US" dirty="0" smtClean="0"/>
              <a:t>(), </a:t>
            </a:r>
            <a:r>
              <a:rPr lang="en-US" dirty="0" err="1" smtClean="0"/>
              <a:t>getPrefix</a:t>
            </a:r>
            <a:r>
              <a:rPr lang="en-US" dirty="0" smtClean="0"/>
              <a:t>(), </a:t>
            </a:r>
            <a:r>
              <a:rPr lang="en-US" dirty="0" err="1" smtClean="0"/>
              <a:t>getPrefixes</a:t>
            </a:r>
            <a:r>
              <a:rPr lang="en-US" dirty="0" smtClean="0"/>
              <a:t>(), and </a:t>
            </a:r>
            <a:r>
              <a:rPr lang="en-US" dirty="0" err="1" smtClean="0"/>
              <a:t>getURI</a:t>
            </a:r>
            <a:r>
              <a:rPr lang="en-US" dirty="0" smtClean="0"/>
              <a:t>() methods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Used for debugging purposes</a:t>
            </a:r>
          </a:p>
          <a:p>
            <a:pPr lvl="1"/>
            <a:r>
              <a:rPr lang="en-US" dirty="0" smtClean="0"/>
              <a:t>Sample</a:t>
            </a:r>
          </a:p>
          <a:p>
            <a:pPr lvl="2"/>
            <a:r>
              <a:rPr lang="en-US" dirty="0" smtClean="0"/>
              <a:t>private Locator </a:t>
            </a:r>
            <a:r>
              <a:rPr lang="en-US" dirty="0" err="1" smtClean="0"/>
              <a:t>locator</a:t>
            </a:r>
            <a:r>
              <a:rPr lang="en-US" dirty="0" smtClean="0"/>
              <a:t>; </a:t>
            </a:r>
          </a:p>
          <a:p>
            <a:pPr lvl="2">
              <a:buNone/>
            </a:pPr>
            <a:r>
              <a:rPr lang="en-US" dirty="0" smtClean="0"/>
              <a:t>    public void </a:t>
            </a:r>
            <a:r>
              <a:rPr lang="en-US" dirty="0" err="1" smtClean="0"/>
              <a:t>setDocumentLocator</a:t>
            </a:r>
            <a:r>
              <a:rPr lang="en-US" dirty="0" smtClean="0"/>
              <a:t>(Locator </a:t>
            </a:r>
            <a:r>
              <a:rPr lang="en-US" dirty="0" err="1" smtClean="0"/>
              <a:t>locator</a:t>
            </a:r>
            <a:r>
              <a:rPr lang="en-US" dirty="0" smtClean="0"/>
              <a:t>) {  </a:t>
            </a:r>
          </a:p>
          <a:p>
            <a:pPr lvl="2"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this.locator</a:t>
            </a:r>
            <a:r>
              <a:rPr lang="en-US" dirty="0" smtClean="0"/>
              <a:t> = locator; } </a:t>
            </a:r>
          </a:p>
          <a:p>
            <a:pPr lvl="2">
              <a:buNone/>
            </a:pPr>
            <a:r>
              <a:rPr lang="en-US" dirty="0" smtClean="0"/>
              <a:t>    private void </a:t>
            </a:r>
            <a:r>
              <a:rPr lang="en-US" dirty="0" err="1" smtClean="0"/>
              <a:t>printLocation</a:t>
            </a:r>
            <a:r>
              <a:rPr lang="en-US" dirty="0" smtClean="0"/>
              <a:t>(String s) {</a:t>
            </a:r>
          </a:p>
          <a:p>
            <a:pPr lvl="2"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int</a:t>
            </a:r>
            <a:r>
              <a:rPr lang="en-US" dirty="0" smtClean="0"/>
              <a:t> line = </a:t>
            </a:r>
            <a:r>
              <a:rPr lang="en-US" dirty="0" err="1" smtClean="0"/>
              <a:t>locator.getLineNumber</a:t>
            </a:r>
            <a:r>
              <a:rPr lang="en-US" dirty="0" smtClean="0"/>
              <a:t>(); </a:t>
            </a:r>
          </a:p>
          <a:p>
            <a:pPr lvl="2"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int</a:t>
            </a:r>
            <a:r>
              <a:rPr lang="en-US" dirty="0" smtClean="0"/>
              <a:t> column = </a:t>
            </a:r>
            <a:r>
              <a:rPr lang="en-US" dirty="0" err="1" smtClean="0"/>
              <a:t>locator.getColumnNumber</a:t>
            </a:r>
            <a:r>
              <a:rPr lang="en-US" dirty="0" smtClean="0"/>
              <a:t>(); </a:t>
            </a:r>
          </a:p>
          <a:p>
            <a:pPr lvl="2"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 s + " at line " + line + "; </a:t>
            </a:r>
          </a:p>
          <a:p>
            <a:pPr lvl="2">
              <a:buNone/>
            </a:pPr>
            <a:r>
              <a:rPr lang="en-US" dirty="0" smtClean="0"/>
              <a:t>                    column " + column ); </a:t>
            </a:r>
          </a:p>
          <a:p>
            <a:pPr lvl="2">
              <a:buNone/>
            </a:pPr>
            <a:r>
              <a:rPr lang="en-US" dirty="0" smtClean="0"/>
              <a:t>    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and Java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XML is a universal storage of data of any general types and purpose</a:t>
            </a:r>
          </a:p>
          <a:p>
            <a:r>
              <a:rPr lang="en-US" dirty="0" smtClean="0"/>
              <a:t>Java contains several methods to access XML</a:t>
            </a:r>
          </a:p>
          <a:p>
            <a:r>
              <a:rPr lang="en-US" dirty="0" smtClean="0"/>
              <a:t>There are several XML-based applications that uses Java as the main language to extract, transport and create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ErrorHandler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Treats various errors that may arise during parsing</a:t>
            </a:r>
          </a:p>
          <a:p>
            <a:pPr lvl="2"/>
            <a:r>
              <a:rPr lang="en-US" dirty="0" smtClean="0"/>
              <a:t>public interface </a:t>
            </a:r>
            <a:r>
              <a:rPr lang="en-US" dirty="0" err="1" smtClean="0"/>
              <a:t>ErrorHandler</a:t>
            </a:r>
            <a:r>
              <a:rPr lang="en-US" dirty="0" smtClean="0"/>
              <a:t> {</a:t>
            </a:r>
          </a:p>
          <a:p>
            <a:pPr lvl="2">
              <a:buNone/>
            </a:pPr>
            <a:r>
              <a:rPr lang="en-US" dirty="0" smtClean="0"/>
              <a:t>        public abstract void warning (</a:t>
            </a:r>
            <a:r>
              <a:rPr lang="en-US" dirty="0" err="1" smtClean="0"/>
              <a:t>SAXParseException</a:t>
            </a:r>
            <a:r>
              <a:rPr lang="en-US" dirty="0" smtClean="0"/>
              <a:t> exception) throws </a:t>
            </a:r>
            <a:r>
              <a:rPr lang="en-US" dirty="0" err="1" smtClean="0"/>
              <a:t>SAXException</a:t>
            </a:r>
            <a:r>
              <a:rPr lang="en-US" dirty="0" smtClean="0"/>
              <a:t>;</a:t>
            </a:r>
          </a:p>
          <a:p>
            <a:pPr lvl="2">
              <a:buNone/>
            </a:pPr>
            <a:r>
              <a:rPr lang="en-US" dirty="0" smtClean="0"/>
              <a:t>        public abstract void error (</a:t>
            </a:r>
            <a:r>
              <a:rPr lang="en-US" dirty="0" err="1" smtClean="0"/>
              <a:t>SAXParseException</a:t>
            </a:r>
            <a:r>
              <a:rPr lang="en-US" dirty="0" smtClean="0"/>
              <a:t> exception) throws </a:t>
            </a:r>
            <a:r>
              <a:rPr lang="en-US" dirty="0" err="1" smtClean="0"/>
              <a:t>SAXException</a:t>
            </a:r>
            <a:r>
              <a:rPr lang="en-US" dirty="0" smtClean="0"/>
              <a:t>;</a:t>
            </a:r>
          </a:p>
          <a:p>
            <a:pPr lvl="2">
              <a:buNone/>
            </a:pPr>
            <a:r>
              <a:rPr lang="en-US" dirty="0" smtClean="0"/>
              <a:t>        public abstract void </a:t>
            </a:r>
            <a:r>
              <a:rPr lang="en-US" dirty="0" err="1" smtClean="0"/>
              <a:t>fatalError</a:t>
            </a:r>
            <a:r>
              <a:rPr lang="en-US" dirty="0" smtClean="0"/>
              <a:t> (</a:t>
            </a:r>
            <a:r>
              <a:rPr lang="en-US" dirty="0" err="1" smtClean="0"/>
              <a:t>SAXParseException</a:t>
            </a:r>
            <a:r>
              <a:rPr lang="en-US" dirty="0" smtClean="0"/>
              <a:t> exception) throws </a:t>
            </a:r>
            <a:r>
              <a:rPr lang="en-US" dirty="0" err="1" smtClean="0"/>
              <a:t>SAXException</a:t>
            </a:r>
            <a:r>
              <a:rPr lang="en-US" dirty="0" smtClean="0"/>
              <a:t>;</a:t>
            </a:r>
          </a:p>
          <a:p>
            <a:pPr lvl="2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DTDHandler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methods you will generally never be called upon to use</a:t>
            </a:r>
          </a:p>
          <a:p>
            <a:r>
              <a:rPr lang="en-US" dirty="0" smtClean="0"/>
              <a:t>Used when processing a DTD to recognize and act on declarations for an unparsed entity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DTDHandler</a:t>
            </a:r>
            <a:r>
              <a:rPr lang="en-US" dirty="0" smtClean="0"/>
              <a:t> (cont…)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methods:</a:t>
            </a:r>
          </a:p>
          <a:p>
            <a:pPr lvl="2"/>
            <a:r>
              <a:rPr lang="en-US" dirty="0" smtClean="0"/>
              <a:t>public interface </a:t>
            </a:r>
            <a:r>
              <a:rPr lang="en-US" dirty="0" err="1" smtClean="0"/>
              <a:t>DTDHandler</a:t>
            </a:r>
            <a:r>
              <a:rPr lang="en-US" dirty="0" smtClean="0"/>
              <a:t> { </a:t>
            </a:r>
          </a:p>
          <a:p>
            <a:pPr lvl="2">
              <a:buNone/>
            </a:pPr>
            <a:r>
              <a:rPr lang="en-US" dirty="0" smtClean="0"/>
              <a:t>      public void </a:t>
            </a:r>
            <a:r>
              <a:rPr lang="en-US" dirty="0" err="1" smtClean="0"/>
              <a:t>notationDecl</a:t>
            </a:r>
            <a:r>
              <a:rPr lang="en-US" dirty="0" smtClean="0"/>
              <a:t>(String name, String  </a:t>
            </a:r>
          </a:p>
          <a:p>
            <a:pPr lvl="2"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publicID</a:t>
            </a:r>
            <a:r>
              <a:rPr lang="en-US" dirty="0" smtClean="0"/>
              <a:t>, String </a:t>
            </a:r>
            <a:r>
              <a:rPr lang="en-US" dirty="0" err="1" smtClean="0"/>
              <a:t>systemID</a:t>
            </a:r>
            <a:r>
              <a:rPr lang="en-US" dirty="0" smtClean="0"/>
              <a:t>) throws </a:t>
            </a:r>
            <a:r>
              <a:rPr lang="en-US" dirty="0" err="1" smtClean="0"/>
              <a:t>SAXException</a:t>
            </a:r>
            <a:r>
              <a:rPr lang="en-US" dirty="0" smtClean="0"/>
              <a:t>;  </a:t>
            </a:r>
          </a:p>
          <a:p>
            <a:pPr lvl="2">
              <a:buNone/>
            </a:pPr>
            <a:r>
              <a:rPr lang="en-US" dirty="0" smtClean="0"/>
              <a:t>      public void </a:t>
            </a:r>
            <a:r>
              <a:rPr lang="en-US" dirty="0" err="1" smtClean="0"/>
              <a:t>unparsedEntityDecl</a:t>
            </a:r>
            <a:r>
              <a:rPr lang="en-US" dirty="0" smtClean="0"/>
              <a:t>(String name, </a:t>
            </a:r>
          </a:p>
          <a:p>
            <a:pPr lvl="2">
              <a:buNone/>
            </a:pPr>
            <a:r>
              <a:rPr lang="en-US" dirty="0" smtClean="0"/>
              <a:t>         String </a:t>
            </a:r>
            <a:r>
              <a:rPr lang="en-US" dirty="0" err="1" smtClean="0"/>
              <a:t>publicID</a:t>
            </a:r>
            <a:r>
              <a:rPr lang="en-US" dirty="0" smtClean="0"/>
              <a:t>, String </a:t>
            </a:r>
            <a:r>
              <a:rPr lang="en-US" dirty="0" err="1" smtClean="0"/>
              <a:t>systemID</a:t>
            </a:r>
            <a:r>
              <a:rPr lang="en-US" dirty="0" smtClean="0"/>
              <a:t>, String </a:t>
            </a:r>
          </a:p>
          <a:p>
            <a:pPr lvl="2"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notationName</a:t>
            </a:r>
            <a:r>
              <a:rPr lang="en-US" dirty="0" smtClean="0"/>
              <a:t>) throws </a:t>
            </a:r>
            <a:r>
              <a:rPr lang="en-US" dirty="0" err="1" smtClean="0"/>
              <a:t>SAXException</a:t>
            </a:r>
            <a:r>
              <a:rPr lang="en-US" dirty="0" smtClean="0"/>
              <a:t>; </a:t>
            </a:r>
          </a:p>
          <a:p>
            <a:pPr lvl="2">
              <a:buNone/>
            </a:pPr>
            <a:r>
              <a:rPr lang="en-US" dirty="0" smtClean="0"/>
              <a:t>  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EntityResolver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 </a:t>
            </a:r>
            <a:r>
              <a:rPr lang="en-US" dirty="0" err="1" smtClean="0"/>
              <a:t>resolveEntity</a:t>
            </a:r>
            <a:r>
              <a:rPr lang="en-US" dirty="0" smtClean="0"/>
              <a:t> method is invoked when the parser must identify data identified by a URI</a:t>
            </a:r>
          </a:p>
          <a:p>
            <a:r>
              <a:rPr lang="en-US" dirty="0" smtClean="0"/>
              <a:t>In most cases, a URI is simply a URL, which specifies the location of a document, but in some cases the document may be identified by a URN - a public identifier, or name, that is unique in the web space</a:t>
            </a:r>
          </a:p>
          <a:p>
            <a:r>
              <a:rPr lang="en-US" dirty="0" smtClean="0"/>
              <a:t>The public identifier may be specified in addition to the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SAX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org.xml.sax</a:t>
            </a:r>
            <a:endParaRPr lang="en-US" dirty="0" smtClean="0"/>
          </a:p>
          <a:p>
            <a:r>
              <a:rPr lang="en-US" dirty="0" err="1" smtClean="0"/>
              <a:t>org.xml.sax.ext</a:t>
            </a:r>
            <a:endParaRPr lang="en-US" dirty="0" smtClean="0"/>
          </a:p>
          <a:p>
            <a:r>
              <a:rPr lang="en-US" dirty="0" err="1" smtClean="0"/>
              <a:t>org.xml.sax.helpers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JAXP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by Sun Microsystems during the time of Java 1.4</a:t>
            </a:r>
          </a:p>
          <a:p>
            <a:r>
              <a:rPr lang="en-US" dirty="0" smtClean="0"/>
              <a:t>Uses Crimson parse utility bundled with SAX2, DOM2 and </a:t>
            </a:r>
            <a:r>
              <a:rPr lang="en-US" dirty="0" err="1" smtClean="0"/>
              <a:t>TRaX</a:t>
            </a:r>
            <a:endParaRPr lang="en-US" dirty="0" smtClean="0"/>
          </a:p>
          <a:p>
            <a:r>
              <a:rPr lang="en-US" dirty="0" smtClean="0"/>
              <a:t>Fast parser API</a:t>
            </a:r>
          </a:p>
          <a:p>
            <a:r>
              <a:rPr lang="en-US" dirty="0" smtClean="0"/>
              <a:t>The most widely used JAXP is its SAX version</a:t>
            </a:r>
          </a:p>
          <a:p>
            <a:r>
              <a:rPr lang="en-US" b="1" dirty="0" smtClean="0"/>
              <a:t>Disadvantage</a:t>
            </a:r>
            <a:r>
              <a:rPr lang="en-US" dirty="0" smtClean="0"/>
              <a:t>: Need to choose either SAX or DOM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JAXPAPI as SAX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The SAX API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676400"/>
            <a:ext cx="5181600" cy="441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JAXP-SAX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 start the process, an instance of  the </a:t>
            </a:r>
            <a:r>
              <a:rPr lang="en-US" dirty="0" err="1" smtClean="0"/>
              <a:t>SAXParserFactory</a:t>
            </a:r>
            <a:r>
              <a:rPr lang="en-US" dirty="0" smtClean="0"/>
              <a:t> class is used to generate an instance of the parser</a:t>
            </a:r>
          </a:p>
          <a:p>
            <a:r>
              <a:rPr lang="en-US" dirty="0" smtClean="0"/>
              <a:t>The parser wraps a </a:t>
            </a:r>
            <a:r>
              <a:rPr lang="en-US" dirty="0" err="1" smtClean="0"/>
              <a:t>SAXParser</a:t>
            </a:r>
            <a:r>
              <a:rPr lang="en-US" dirty="0" smtClean="0"/>
              <a:t> object</a:t>
            </a:r>
          </a:p>
          <a:p>
            <a:r>
              <a:rPr lang="en-US" dirty="0" smtClean="0"/>
              <a:t>When the parser's </a:t>
            </a:r>
            <a:r>
              <a:rPr lang="en-US" b="1" dirty="0" smtClean="0"/>
              <a:t>parse() </a:t>
            </a:r>
            <a:r>
              <a:rPr lang="en-US" dirty="0" smtClean="0"/>
              <a:t>method is invoked, the reader invokes one of several callback methods implemented in the application</a:t>
            </a:r>
          </a:p>
          <a:p>
            <a:r>
              <a:rPr lang="en-US" dirty="0" smtClean="0"/>
              <a:t>Those methods are defined by the interfaces </a:t>
            </a:r>
            <a:r>
              <a:rPr lang="en-US" b="1" dirty="0" err="1" smtClean="0"/>
              <a:t>ContentHandler</a:t>
            </a:r>
            <a:r>
              <a:rPr lang="en-US" dirty="0" smtClean="0"/>
              <a:t>, </a:t>
            </a:r>
            <a:r>
              <a:rPr lang="en-US" b="1" dirty="0" err="1" smtClean="0"/>
              <a:t>ErrorHandler</a:t>
            </a:r>
            <a:r>
              <a:rPr lang="en-US" dirty="0" smtClean="0"/>
              <a:t>, </a:t>
            </a:r>
            <a:r>
              <a:rPr lang="en-US" b="1" dirty="0" err="1" smtClean="0"/>
              <a:t>DTDHandler</a:t>
            </a:r>
            <a:r>
              <a:rPr lang="en-US" dirty="0" smtClean="0"/>
              <a:t>, and </a:t>
            </a:r>
            <a:r>
              <a:rPr lang="en-US" b="1" dirty="0" err="1" smtClean="0"/>
              <a:t>EntityResolver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JAXP-SAX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Sample:</a:t>
            </a:r>
          </a:p>
          <a:p>
            <a:pPr lvl="2"/>
            <a:r>
              <a:rPr lang="en-US" sz="2000" b="1" dirty="0" err="1" smtClean="0"/>
              <a:t>SAXParserFactory</a:t>
            </a:r>
            <a:r>
              <a:rPr lang="en-US" sz="2000" dirty="0" smtClean="0"/>
              <a:t> f = </a:t>
            </a:r>
            <a:r>
              <a:rPr lang="en-US" sz="2000" dirty="0" err="1" smtClean="0"/>
              <a:t>SAXParserFactory.newInstance</a:t>
            </a:r>
            <a:r>
              <a:rPr lang="en-US" sz="2000" dirty="0" smtClean="0"/>
              <a:t>();</a:t>
            </a:r>
          </a:p>
          <a:p>
            <a:pPr lvl="2">
              <a:buNone/>
            </a:pPr>
            <a:r>
              <a:rPr lang="en-US" sz="2000" dirty="0" smtClean="0"/>
              <a:t>    </a:t>
            </a:r>
            <a:r>
              <a:rPr lang="en-US" sz="2000" b="1" dirty="0" err="1" smtClean="0"/>
              <a:t>SAXParser</a:t>
            </a:r>
            <a:r>
              <a:rPr lang="en-US" sz="2000" dirty="0" smtClean="0"/>
              <a:t> </a:t>
            </a:r>
            <a:r>
              <a:rPr lang="en-US" sz="2000" dirty="0" err="1" smtClean="0"/>
              <a:t>fsax</a:t>
            </a:r>
            <a:r>
              <a:rPr lang="en-US" sz="2000" dirty="0" smtClean="0"/>
              <a:t> = </a:t>
            </a:r>
            <a:r>
              <a:rPr lang="en-US" sz="2000" dirty="0" err="1" smtClean="0"/>
              <a:t>factory.newSAXParser</a:t>
            </a:r>
            <a:r>
              <a:rPr lang="en-US" sz="2000" dirty="0" smtClean="0"/>
              <a:t>();</a:t>
            </a:r>
          </a:p>
          <a:p>
            <a:pPr lvl="2"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InputSource</a:t>
            </a:r>
            <a:r>
              <a:rPr lang="en-US" sz="2000" dirty="0" smtClean="0"/>
              <a:t> is = new </a:t>
            </a:r>
            <a:r>
              <a:rPr lang="en-US" sz="2000" dirty="0" err="1" smtClean="0"/>
              <a:t>InputSource</a:t>
            </a:r>
            <a:r>
              <a:rPr lang="en-US" sz="2000" dirty="0" smtClean="0"/>
              <a:t>(new </a:t>
            </a:r>
            <a:r>
              <a:rPr lang="en-US" sz="2000" dirty="0" err="1" smtClean="0"/>
              <a:t>FileReader</a:t>
            </a:r>
            <a:r>
              <a:rPr lang="en-US" sz="2000" dirty="0" smtClean="0"/>
              <a:t>(“new.xml”));</a:t>
            </a:r>
          </a:p>
          <a:p>
            <a:pPr lvl="2">
              <a:buNone/>
            </a:pPr>
            <a:r>
              <a:rPr lang="en-US" sz="2000" dirty="0" smtClean="0"/>
              <a:t>    </a:t>
            </a:r>
            <a:r>
              <a:rPr lang="en-US" sz="2000" b="1" dirty="0" err="1" smtClean="0"/>
              <a:t>fsax.parse</a:t>
            </a:r>
            <a:r>
              <a:rPr lang="en-US" sz="2000" dirty="0" smtClean="0"/>
              <a:t>(is, new </a:t>
            </a:r>
            <a:r>
              <a:rPr lang="en-US" sz="2000" b="1" dirty="0" err="1" smtClean="0"/>
              <a:t>DefaultHandler</a:t>
            </a:r>
            <a:r>
              <a:rPr lang="en-US" sz="2000" dirty="0" smtClean="0"/>
              <a:t>());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SAXParserFactory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 </a:t>
            </a:r>
            <a:r>
              <a:rPr lang="en-US" dirty="0" err="1" smtClean="0"/>
              <a:t>SAXParserFactory</a:t>
            </a:r>
            <a:r>
              <a:rPr lang="en-US" dirty="0" smtClean="0"/>
              <a:t> object creates an instance of the parser determined by the system property, </a:t>
            </a:r>
            <a:r>
              <a:rPr lang="en-US" sz="2800" b="1" dirty="0" err="1" smtClean="0"/>
              <a:t>javax.xml.parsers.SAXParserFactory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Parsers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lots of XML Parsers found in many enterprise software:</a:t>
            </a:r>
          </a:p>
          <a:p>
            <a:pPr lvl="1"/>
            <a:r>
              <a:rPr lang="en-US" dirty="0" smtClean="0"/>
              <a:t>Apache Xerxes</a:t>
            </a:r>
          </a:p>
          <a:p>
            <a:pPr lvl="1"/>
            <a:r>
              <a:rPr lang="en-US" dirty="0" smtClean="0"/>
              <a:t>IBM XML4J</a:t>
            </a:r>
          </a:p>
          <a:p>
            <a:pPr lvl="1"/>
            <a:r>
              <a:rPr lang="en-US" dirty="0" smtClean="0"/>
              <a:t>James Clark’s XP</a:t>
            </a:r>
          </a:p>
          <a:p>
            <a:pPr lvl="1"/>
            <a:r>
              <a:rPr lang="en-US" dirty="0" smtClean="0"/>
              <a:t>Oracle XML Parser</a:t>
            </a:r>
          </a:p>
          <a:p>
            <a:pPr lvl="1"/>
            <a:r>
              <a:rPr lang="en-US" dirty="0" smtClean="0"/>
              <a:t>Sun Microsystems Crimson</a:t>
            </a:r>
          </a:p>
          <a:p>
            <a:pPr lvl="1"/>
            <a:r>
              <a:rPr lang="en-US" dirty="0" smtClean="0"/>
              <a:t>Microsoft MSXML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SAXParser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 </a:t>
            </a:r>
            <a:r>
              <a:rPr lang="en-US" dirty="0" err="1" smtClean="0"/>
              <a:t>SAXParser</a:t>
            </a:r>
            <a:r>
              <a:rPr lang="en-US" dirty="0" smtClean="0"/>
              <a:t> interface defines several kinds of parse() methods</a:t>
            </a:r>
          </a:p>
          <a:p>
            <a:r>
              <a:rPr lang="en-US" dirty="0" smtClean="0"/>
              <a:t>In general, you pass an XML data source and a </a:t>
            </a:r>
            <a:r>
              <a:rPr lang="en-US" dirty="0" err="1" smtClean="0"/>
              <a:t>DefaultHandler</a:t>
            </a:r>
            <a:r>
              <a:rPr lang="en-US" dirty="0" smtClean="0"/>
              <a:t> object to the parser, which processes the XML and invokes the appropriate methods in the handler object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SAXReader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 </a:t>
            </a:r>
            <a:r>
              <a:rPr lang="en-US" dirty="0" err="1" smtClean="0"/>
              <a:t>SAXParser</a:t>
            </a:r>
            <a:r>
              <a:rPr lang="en-US" dirty="0" smtClean="0"/>
              <a:t> wraps a </a:t>
            </a:r>
            <a:r>
              <a:rPr lang="en-US" dirty="0" err="1" smtClean="0"/>
              <a:t>SAXReader</a:t>
            </a:r>
            <a:endParaRPr lang="en-US" dirty="0" smtClean="0"/>
          </a:p>
          <a:p>
            <a:r>
              <a:rPr lang="en-US" dirty="0" smtClean="0"/>
              <a:t>Typically, you do not care about that, but every once in a while you need to get hold of it using </a:t>
            </a:r>
            <a:r>
              <a:rPr lang="en-US" dirty="0" err="1" smtClean="0"/>
              <a:t>SAXParser's</a:t>
            </a:r>
            <a:r>
              <a:rPr lang="en-US" dirty="0" smtClean="0"/>
              <a:t> </a:t>
            </a:r>
            <a:r>
              <a:rPr lang="en-US" b="1" dirty="0" err="1" smtClean="0"/>
              <a:t>getXMLReader</a:t>
            </a:r>
            <a:r>
              <a:rPr lang="en-US" b="1" dirty="0" smtClean="0"/>
              <a:t>() </a:t>
            </a:r>
            <a:r>
              <a:rPr lang="en-US" dirty="0" smtClean="0"/>
              <a:t>so that you can configure it</a:t>
            </a:r>
          </a:p>
          <a:p>
            <a:r>
              <a:rPr lang="en-US" dirty="0" smtClean="0"/>
              <a:t>It is the </a:t>
            </a:r>
            <a:r>
              <a:rPr lang="en-US" dirty="0" err="1" smtClean="0"/>
              <a:t>SAXReader</a:t>
            </a:r>
            <a:r>
              <a:rPr lang="en-US" dirty="0" smtClean="0"/>
              <a:t> that carries on the conversation with the SAX event handlers you define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DefaultHandler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API normal class</a:t>
            </a:r>
          </a:p>
          <a:p>
            <a:r>
              <a:rPr lang="en-US" dirty="0" smtClean="0"/>
              <a:t>Not shown in the diagram, a </a:t>
            </a:r>
            <a:r>
              <a:rPr lang="en-US" dirty="0" err="1" smtClean="0"/>
              <a:t>DefaultHandler</a:t>
            </a:r>
            <a:r>
              <a:rPr lang="en-US" dirty="0" smtClean="0"/>
              <a:t> implements the </a:t>
            </a:r>
            <a:r>
              <a:rPr lang="en-US" dirty="0" err="1" smtClean="0"/>
              <a:t>ContentHandler</a:t>
            </a:r>
            <a:r>
              <a:rPr lang="en-US" dirty="0" smtClean="0"/>
              <a:t>, </a:t>
            </a:r>
            <a:r>
              <a:rPr lang="en-US" dirty="0" err="1" smtClean="0"/>
              <a:t>ErrorHandler</a:t>
            </a:r>
            <a:r>
              <a:rPr lang="en-US" dirty="0" smtClean="0"/>
              <a:t>, </a:t>
            </a:r>
            <a:r>
              <a:rPr lang="en-US" dirty="0" err="1" smtClean="0"/>
              <a:t>DTDHandler</a:t>
            </a:r>
            <a:r>
              <a:rPr lang="en-US" dirty="0" smtClean="0"/>
              <a:t>, and </a:t>
            </a:r>
            <a:r>
              <a:rPr lang="en-US" dirty="0" err="1" smtClean="0"/>
              <a:t>EntityResolver</a:t>
            </a:r>
            <a:r>
              <a:rPr lang="en-US" dirty="0" smtClean="0"/>
              <a:t> interfaces (with null methods), so you can override only the ones you are interested 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DefaultHandler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Methods such as </a:t>
            </a:r>
            <a:r>
              <a:rPr lang="en-US" b="1" dirty="0" err="1" smtClean="0"/>
              <a:t>startDocument</a:t>
            </a:r>
            <a:r>
              <a:rPr lang="en-US" dirty="0" smtClean="0"/>
              <a:t>, </a:t>
            </a:r>
            <a:r>
              <a:rPr lang="en-US" b="1" dirty="0" err="1" smtClean="0"/>
              <a:t>endDocument</a:t>
            </a:r>
            <a:r>
              <a:rPr lang="en-US" dirty="0" smtClean="0"/>
              <a:t>, </a:t>
            </a:r>
            <a:r>
              <a:rPr lang="en-US" b="1" dirty="0" err="1" smtClean="0"/>
              <a:t>startElement</a:t>
            </a:r>
            <a:r>
              <a:rPr lang="en-US" dirty="0" smtClean="0"/>
              <a:t>, and </a:t>
            </a:r>
            <a:r>
              <a:rPr lang="en-US" b="1" dirty="0" err="1" smtClean="0"/>
              <a:t>endElement</a:t>
            </a:r>
            <a:r>
              <a:rPr lang="en-US" dirty="0" smtClean="0"/>
              <a:t> are invoked when an XML tag is recognized</a:t>
            </a:r>
          </a:p>
          <a:p>
            <a:r>
              <a:rPr lang="en-US" dirty="0" smtClean="0"/>
              <a:t>This interface also defines the methods </a:t>
            </a:r>
            <a:r>
              <a:rPr lang="en-US" b="1" dirty="0" smtClean="0"/>
              <a:t>characters()</a:t>
            </a:r>
            <a:r>
              <a:rPr lang="en-US" dirty="0" smtClean="0"/>
              <a:t> and </a:t>
            </a:r>
            <a:r>
              <a:rPr lang="en-US" b="1" dirty="0" err="1" smtClean="0"/>
              <a:t>processingInstruction</a:t>
            </a:r>
            <a:r>
              <a:rPr lang="en-US" b="1" dirty="0" smtClean="0"/>
              <a:t>(), </a:t>
            </a:r>
            <a:r>
              <a:rPr lang="en-US" dirty="0" smtClean="0"/>
              <a:t>which are invoked when the parser encounters the text in an XML element or an inline processing instruction, respectively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DefaultHandler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Implements interfaces like </a:t>
            </a:r>
            <a:r>
              <a:rPr lang="en-US" dirty="0" err="1" smtClean="0"/>
              <a:t>ContentHandler</a:t>
            </a:r>
            <a:r>
              <a:rPr lang="en-US" dirty="0" smtClean="0"/>
              <a:t>, </a:t>
            </a:r>
            <a:r>
              <a:rPr lang="en-US" dirty="0" err="1" smtClean="0"/>
              <a:t>ErrorHandler</a:t>
            </a:r>
            <a:r>
              <a:rPr lang="en-US" dirty="0" smtClean="0"/>
              <a:t>, </a:t>
            </a:r>
            <a:r>
              <a:rPr lang="en-US" dirty="0" err="1" smtClean="0"/>
              <a:t>EntityResolveHandler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ErrorHandler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Methods </a:t>
            </a:r>
            <a:r>
              <a:rPr lang="en-US" b="1" dirty="0" smtClean="0"/>
              <a:t>error()</a:t>
            </a:r>
            <a:r>
              <a:rPr lang="en-US" dirty="0" smtClean="0"/>
              <a:t>, </a:t>
            </a:r>
            <a:r>
              <a:rPr lang="en-US" b="1" dirty="0" err="1" smtClean="0"/>
              <a:t>fatalError</a:t>
            </a:r>
            <a:r>
              <a:rPr lang="en-US" b="1" dirty="0" smtClean="0"/>
              <a:t>()</a:t>
            </a:r>
            <a:r>
              <a:rPr lang="en-US" dirty="0" smtClean="0"/>
              <a:t>, and </a:t>
            </a:r>
            <a:r>
              <a:rPr lang="en-US" b="1" dirty="0" smtClean="0"/>
              <a:t>warning()</a:t>
            </a:r>
            <a:r>
              <a:rPr lang="en-US" dirty="0" smtClean="0"/>
              <a:t> are invoked in response to various parsing errors</a:t>
            </a:r>
          </a:p>
          <a:p>
            <a:r>
              <a:rPr lang="en-US" dirty="0" smtClean="0"/>
              <a:t>The default error handler throws an exception for fatal errors and ignores other errors (including validation errors)</a:t>
            </a:r>
          </a:p>
          <a:p>
            <a:r>
              <a:rPr lang="en-US" dirty="0" smtClean="0"/>
              <a:t>To ensure the correct handling, you will need to supply your own error handler to the parser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DTDHandler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methods you will generally never be called upon to use</a:t>
            </a:r>
          </a:p>
          <a:p>
            <a:r>
              <a:rPr lang="en-US" dirty="0" smtClean="0"/>
              <a:t>Used when processing a DTD to recognize and act on declarations for an unparsed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EntityResolver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 </a:t>
            </a:r>
            <a:r>
              <a:rPr lang="en-US" dirty="0" err="1" smtClean="0"/>
              <a:t>resolveEntity</a:t>
            </a:r>
            <a:r>
              <a:rPr lang="en-US" dirty="0" smtClean="0"/>
              <a:t> method is invoked when the parser must identify data identified by a URI</a:t>
            </a:r>
          </a:p>
          <a:p>
            <a:r>
              <a:rPr lang="en-US" dirty="0" smtClean="0"/>
              <a:t>In most cases, a URI is simply a URL, which specifies the location of a document, but in some cases the document may be identified by a URN - a public identifier, or name, that is unique in the web space</a:t>
            </a:r>
          </a:p>
          <a:p>
            <a:r>
              <a:rPr lang="en-US" dirty="0" smtClean="0"/>
              <a:t>The public identifier may be specified in addition to the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Found in </a:t>
            </a:r>
            <a:r>
              <a:rPr lang="en-US" dirty="0" err="1" smtClean="0"/>
              <a:t>startElement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 Some methods:</a:t>
            </a:r>
          </a:p>
          <a:p>
            <a:pPr lvl="1"/>
            <a:r>
              <a:rPr lang="en-US" dirty="0" smtClean="0"/>
              <a:t> </a:t>
            </a:r>
            <a:r>
              <a:rPr lang="en-US" dirty="0" err="1" smtClean="0"/>
              <a:t>getLength</a:t>
            </a:r>
            <a:r>
              <a:rPr lang="en-US" dirty="0" smtClean="0"/>
              <a:t>() - used to iterate over the attributes supplied to the method call</a:t>
            </a:r>
          </a:p>
          <a:p>
            <a:pPr lvl="1"/>
            <a:r>
              <a:rPr lang="en-US" dirty="0" err="1" smtClean="0"/>
              <a:t>getLocalName</a:t>
            </a:r>
            <a:r>
              <a:rPr lang="en-US" dirty="0" smtClean="0"/>
              <a:t>()/</a:t>
            </a:r>
            <a:r>
              <a:rPr lang="en-US" dirty="0" err="1" smtClean="0"/>
              <a:t>getValue</a:t>
            </a:r>
            <a:r>
              <a:rPr lang="en-US" dirty="0" smtClean="0"/>
              <a:t>() - accept the index of the attribute being retrieved as arguments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 (Document Object Model) is "a </a:t>
            </a:r>
            <a:r>
              <a:rPr lang="en-US" i="1" dirty="0" smtClean="0"/>
              <a:t>platform- and language-neutral interface</a:t>
            </a:r>
            <a:r>
              <a:rPr lang="en-US" dirty="0" smtClean="0"/>
              <a:t> that allows programs and scripts to dynamically access and update the content, structure and style of documents." (from W3C specification)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26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Level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 of these enterprise parsers are based from these APIs:</a:t>
            </a:r>
          </a:p>
          <a:p>
            <a:pPr lvl="1"/>
            <a:r>
              <a:rPr lang="en-US" dirty="0" smtClean="0"/>
              <a:t>SAX</a:t>
            </a:r>
          </a:p>
          <a:p>
            <a:pPr lvl="1"/>
            <a:r>
              <a:rPr lang="en-US" dirty="0" smtClean="0"/>
              <a:t>JAXP</a:t>
            </a:r>
          </a:p>
          <a:p>
            <a:pPr lvl="1"/>
            <a:r>
              <a:rPr lang="en-US" dirty="0" smtClean="0"/>
              <a:t>DOM</a:t>
            </a:r>
          </a:p>
          <a:p>
            <a:pPr lvl="1"/>
            <a:r>
              <a:rPr lang="en-US" dirty="0" smtClean="0"/>
              <a:t>JDOM</a:t>
            </a:r>
          </a:p>
          <a:p>
            <a:pPr lvl="1"/>
            <a:r>
              <a:rPr lang="en-US" dirty="0" smtClean="0"/>
              <a:t>JAXB</a:t>
            </a:r>
          </a:p>
          <a:p>
            <a:pPr lvl="1"/>
            <a:r>
              <a:rPr lang="en-US" dirty="0" err="1" smtClean="0"/>
              <a:t>XPath</a:t>
            </a:r>
            <a:endParaRPr lang="en-US" dirty="0" smtClean="0"/>
          </a:p>
          <a:p>
            <a:pPr lvl="1"/>
            <a:r>
              <a:rPr lang="en-US" dirty="0" err="1" smtClean="0"/>
              <a:t>Stax</a:t>
            </a:r>
            <a:endParaRPr lang="en-US" dirty="0" smtClean="0"/>
          </a:p>
          <a:p>
            <a:pPr lvl="1"/>
            <a:r>
              <a:rPr lang="en-US" dirty="0" err="1" smtClean="0"/>
              <a:t>Trax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tree-based API  for parsing XML</a:t>
            </a:r>
          </a:p>
          <a:p>
            <a:r>
              <a:rPr lang="en-US" dirty="0" smtClean="0"/>
              <a:t>SAX parser returns the document broken up into a series of small but DOM returns an entire Document object that contains everything in the original XML document</a:t>
            </a:r>
          </a:p>
          <a:p>
            <a:r>
              <a:rPr lang="en-US" dirty="0" smtClean="0"/>
              <a:t>Whereas SAX can only parse existing XML documents, DOM can also create them</a:t>
            </a:r>
          </a:p>
          <a:p>
            <a:r>
              <a:rPr lang="en-US" dirty="0" smtClean="0"/>
              <a:t>W3C authors DOM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DOM Pars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447800"/>
            <a:ext cx="6629400" cy="464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Document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76400"/>
            <a:ext cx="7086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Type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 library is written in Apache </a:t>
            </a:r>
            <a:r>
              <a:rPr lang="en-US" dirty="0" err="1" smtClean="0"/>
              <a:t>Xerces</a:t>
            </a:r>
            <a:endParaRPr lang="en-US" dirty="0" smtClean="0"/>
          </a:p>
          <a:p>
            <a:r>
              <a:rPr lang="en-US" dirty="0" smtClean="0"/>
              <a:t>Main class is </a:t>
            </a:r>
            <a:r>
              <a:rPr lang="en-US" dirty="0" err="1" smtClean="0"/>
              <a:t>DOMParser</a:t>
            </a:r>
            <a:endParaRPr lang="en-US" dirty="0" smtClean="0"/>
          </a:p>
          <a:p>
            <a:r>
              <a:rPr lang="en-US" dirty="0" smtClean="0"/>
              <a:t>In create XML, uses </a:t>
            </a:r>
            <a:r>
              <a:rPr lang="en-US" dirty="0" err="1" smtClean="0"/>
              <a:t>XMLSerializer</a:t>
            </a:r>
            <a:r>
              <a:rPr lang="en-US" dirty="0" smtClean="0"/>
              <a:t> API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58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</a:t>
            </a:r>
          </a:p>
          <a:p>
            <a:pPr lvl="2"/>
            <a:r>
              <a:rPr lang="en-US" b="1" dirty="0" err="1" smtClean="0"/>
              <a:t>DOMParser</a:t>
            </a:r>
            <a:r>
              <a:rPr lang="en-US" dirty="0" smtClean="0"/>
              <a:t> parser = new </a:t>
            </a:r>
            <a:r>
              <a:rPr lang="en-US" dirty="0" err="1" smtClean="0"/>
              <a:t>DOMParser</a:t>
            </a:r>
            <a:r>
              <a:rPr lang="en-US" dirty="0" smtClean="0"/>
              <a:t>(); </a:t>
            </a:r>
          </a:p>
          <a:p>
            <a:pPr lvl="2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InputSource</a:t>
            </a:r>
            <a:r>
              <a:rPr lang="en-US" dirty="0" smtClean="0"/>
              <a:t> source = new </a:t>
            </a:r>
            <a:r>
              <a:rPr lang="en-US" dirty="0" err="1" smtClean="0"/>
              <a:t>InputSource</a:t>
            </a:r>
            <a:r>
              <a:rPr lang="en-US" dirty="0" smtClean="0"/>
              <a:t>(in); </a:t>
            </a:r>
            <a:r>
              <a:rPr lang="en-US" b="1" dirty="0" err="1" smtClean="0"/>
              <a:t>parser</a:t>
            </a:r>
            <a:r>
              <a:rPr lang="en-US" dirty="0" err="1" smtClean="0"/>
              <a:t>.parse</a:t>
            </a:r>
            <a:r>
              <a:rPr lang="en-US" dirty="0" smtClean="0"/>
              <a:t>(source);</a:t>
            </a:r>
          </a:p>
          <a:p>
            <a:pPr lvl="2">
              <a:buNone/>
            </a:pPr>
            <a:r>
              <a:rPr lang="en-US" dirty="0" smtClean="0"/>
              <a:t>    </a:t>
            </a:r>
            <a:r>
              <a:rPr lang="en-US" b="1" dirty="0" smtClean="0"/>
              <a:t>Document</a:t>
            </a:r>
            <a:r>
              <a:rPr lang="en-US" dirty="0" smtClean="0"/>
              <a:t> doc = </a:t>
            </a:r>
            <a:r>
              <a:rPr lang="en-US" dirty="0" err="1" smtClean="0"/>
              <a:t>parser.getDocument</a:t>
            </a:r>
            <a:r>
              <a:rPr lang="en-US" dirty="0" smtClean="0"/>
              <a:t>(); </a:t>
            </a:r>
            <a:r>
              <a:rPr lang="en-US" dirty="0" err="1" smtClean="0"/>
              <a:t>NodeList</a:t>
            </a:r>
            <a:r>
              <a:rPr lang="en-US" dirty="0" smtClean="0"/>
              <a:t> doubles = </a:t>
            </a:r>
            <a:r>
              <a:rPr lang="en-US" dirty="0" err="1" smtClean="0"/>
              <a:t>doc.getElementsByTagName</a:t>
            </a:r>
            <a:r>
              <a:rPr lang="en-US" dirty="0" smtClean="0"/>
              <a:t>("double"); </a:t>
            </a:r>
            <a:r>
              <a:rPr lang="en-US" b="1" dirty="0" smtClean="0"/>
              <a:t>Node</a:t>
            </a:r>
            <a:r>
              <a:rPr lang="en-US" dirty="0" smtClean="0"/>
              <a:t> datum = </a:t>
            </a:r>
            <a:r>
              <a:rPr lang="en-US" dirty="0" err="1" smtClean="0"/>
              <a:t>doubles.item</a:t>
            </a:r>
            <a:r>
              <a:rPr lang="en-US" dirty="0" smtClean="0"/>
              <a:t>(0); </a:t>
            </a:r>
          </a:p>
          <a:p>
            <a:pPr lvl="2">
              <a:buNone/>
            </a:pPr>
            <a:r>
              <a:rPr lang="en-US" dirty="0" smtClean="0"/>
              <a:t>    </a:t>
            </a:r>
            <a:r>
              <a:rPr lang="en-US" b="1" dirty="0" smtClean="0"/>
              <a:t>Text</a:t>
            </a:r>
            <a:r>
              <a:rPr lang="en-US" dirty="0" smtClean="0"/>
              <a:t> result = (Text) </a:t>
            </a:r>
            <a:r>
              <a:rPr lang="en-US" dirty="0" err="1" smtClean="0"/>
              <a:t>datum.getFirstChild</a:t>
            </a:r>
            <a:r>
              <a:rPr lang="en-US" dirty="0" smtClean="0"/>
              <a:t>();  </a:t>
            </a:r>
          </a:p>
          <a:p>
            <a:pPr lvl="2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result.getNodeValue</a:t>
            </a:r>
            <a:r>
              <a:rPr lang="en-US" dirty="0" smtClean="0"/>
              <a:t>());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interface that reflects each node in our XML file</a:t>
            </a:r>
          </a:p>
          <a:p>
            <a:r>
              <a:rPr lang="en-US" dirty="0" smtClean="0"/>
              <a:t>The root of an inheritance structure for DOM objects</a:t>
            </a:r>
          </a:p>
          <a:p>
            <a:r>
              <a:rPr lang="en-US" dirty="0" smtClean="0"/>
              <a:t>Basic functionality:</a:t>
            </a:r>
          </a:p>
          <a:p>
            <a:pPr lvl="1"/>
            <a:r>
              <a:rPr lang="en-US" dirty="0" smtClean="0"/>
              <a:t>Find the value, name, and type</a:t>
            </a:r>
          </a:p>
          <a:p>
            <a:pPr lvl="1"/>
            <a:r>
              <a:rPr lang="en-US" dirty="0" smtClean="0"/>
              <a:t>Read, update, and delete information</a:t>
            </a:r>
          </a:p>
          <a:p>
            <a:pPr lvl="1"/>
            <a:r>
              <a:rPr lang="en-US" dirty="0" smtClean="0"/>
              <a:t>Find children, parent, and sibling Node information</a:t>
            </a:r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13 node types:</a:t>
            </a:r>
          </a:p>
          <a:p>
            <a:pPr lvl="1"/>
            <a:r>
              <a:rPr lang="en-US" dirty="0" err="1" smtClean="0"/>
              <a:t>Node.ELEMENT_NODE</a:t>
            </a:r>
            <a:endParaRPr lang="en-US" dirty="0" smtClean="0"/>
          </a:p>
          <a:p>
            <a:pPr lvl="1"/>
            <a:r>
              <a:rPr lang="en-US" dirty="0" err="1" smtClean="0"/>
              <a:t>Node.ATTRIBUTE_NODE</a:t>
            </a:r>
            <a:endParaRPr lang="en-US" dirty="0" smtClean="0"/>
          </a:p>
          <a:p>
            <a:pPr lvl="1"/>
            <a:r>
              <a:rPr lang="en-US" dirty="0" err="1" smtClean="0"/>
              <a:t>Node.TEXT_NODE</a:t>
            </a:r>
            <a:endParaRPr lang="en-US" dirty="0" smtClean="0"/>
          </a:p>
          <a:p>
            <a:pPr lvl="1"/>
            <a:r>
              <a:rPr lang="en-US" dirty="0" err="1" smtClean="0"/>
              <a:t>Node.CDATA_SECTION</a:t>
            </a:r>
            <a:endParaRPr lang="en-US" dirty="0" smtClean="0"/>
          </a:p>
          <a:p>
            <a:pPr lvl="1"/>
            <a:r>
              <a:rPr lang="en-US" dirty="0" err="1" smtClean="0"/>
              <a:t>Node.ENTITY_REFERENCE_NODE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(cont…)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Node.COMMENT_NODE</a:t>
            </a:r>
            <a:endParaRPr lang="en-US" dirty="0" smtClean="0"/>
          </a:p>
          <a:p>
            <a:pPr lvl="1"/>
            <a:r>
              <a:rPr lang="en-US" dirty="0" err="1" smtClean="0"/>
              <a:t>Node.DOCUMENT_NODE</a:t>
            </a:r>
            <a:endParaRPr lang="en-US" dirty="0" smtClean="0"/>
          </a:p>
          <a:p>
            <a:pPr lvl="1"/>
            <a:r>
              <a:rPr lang="en-US" dirty="0" err="1" smtClean="0"/>
              <a:t>Node.DOCUMENT_TYPE_NODE</a:t>
            </a:r>
            <a:endParaRPr lang="en-US" dirty="0" smtClean="0"/>
          </a:p>
          <a:p>
            <a:pPr lvl="1"/>
            <a:r>
              <a:rPr lang="en-US" dirty="0" err="1" smtClean="0"/>
              <a:t>Node.DOCUMENT_FRAGMENT_NODE</a:t>
            </a:r>
            <a:endParaRPr lang="en-US" dirty="0" smtClean="0"/>
          </a:p>
          <a:p>
            <a:pPr lvl="1"/>
            <a:r>
              <a:rPr lang="en-US" dirty="0" err="1" smtClean="0"/>
              <a:t>Node.NOTATION_NODE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(cont…)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Navigation methods:</a:t>
            </a:r>
          </a:p>
          <a:p>
            <a:pPr lvl="1"/>
            <a:r>
              <a:rPr lang="en-US" dirty="0" err="1" smtClean="0"/>
              <a:t>getParentNode</a:t>
            </a:r>
            <a:endParaRPr lang="en-US" dirty="0" smtClean="0"/>
          </a:p>
          <a:p>
            <a:pPr lvl="1"/>
            <a:r>
              <a:rPr lang="en-US" dirty="0" err="1" smtClean="0"/>
              <a:t>getFirstChild</a:t>
            </a:r>
            <a:endParaRPr lang="en-US" dirty="0" smtClean="0"/>
          </a:p>
          <a:p>
            <a:pPr lvl="1"/>
            <a:r>
              <a:rPr lang="en-US" dirty="0" err="1" smtClean="0"/>
              <a:t>getLastChild</a:t>
            </a:r>
            <a:endParaRPr lang="en-US" dirty="0" smtClean="0"/>
          </a:p>
          <a:p>
            <a:pPr lvl="1"/>
            <a:r>
              <a:rPr lang="en-US" dirty="0" err="1" smtClean="0"/>
              <a:t>getPreviousSibling</a:t>
            </a:r>
            <a:endParaRPr lang="en-US" dirty="0" smtClean="0"/>
          </a:p>
          <a:p>
            <a:pPr lvl="1"/>
            <a:r>
              <a:rPr lang="en-US" dirty="0" err="1" smtClean="0"/>
              <a:t>getNextSibling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of Returning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getNodeType</a:t>
            </a:r>
            <a:endParaRPr lang="en-US" dirty="0" smtClean="0"/>
          </a:p>
          <a:p>
            <a:r>
              <a:rPr lang="en-US" dirty="0" err="1" smtClean="0"/>
              <a:t>getNodeName</a:t>
            </a:r>
            <a:endParaRPr lang="en-US" dirty="0" smtClean="0"/>
          </a:p>
          <a:p>
            <a:r>
              <a:rPr lang="en-US" dirty="0" err="1" smtClean="0"/>
              <a:t>getNodeValue</a:t>
            </a:r>
            <a:endParaRPr lang="en-US" dirty="0" smtClean="0"/>
          </a:p>
          <a:p>
            <a:r>
              <a:rPr lang="en-US" dirty="0" err="1" smtClean="0"/>
              <a:t>getAttributes</a:t>
            </a:r>
            <a:endParaRPr lang="en-US" dirty="0" smtClean="0"/>
          </a:p>
          <a:p>
            <a:r>
              <a:rPr lang="en-US" dirty="0" err="1" smtClean="0"/>
              <a:t>hasChildNodes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Stands for the Simple API for XML, was the first standard API shared across different XML parsers</a:t>
            </a:r>
          </a:p>
          <a:p>
            <a:r>
              <a:rPr lang="en-US" dirty="0" smtClean="0"/>
              <a:t>SAX is unique among XML APIs in that it models the parser rather than the document</a:t>
            </a:r>
          </a:p>
          <a:p>
            <a:r>
              <a:rPr lang="en-US" dirty="0" smtClean="0"/>
              <a:t>The specific class that implements this interface varies from parser to parser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for Children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getFirstChild</a:t>
            </a:r>
            <a:endParaRPr lang="en-US" dirty="0" smtClean="0"/>
          </a:p>
          <a:p>
            <a:r>
              <a:rPr lang="en-US" dirty="0" err="1" smtClean="0"/>
              <a:t>getLastChild</a:t>
            </a:r>
            <a:endParaRPr lang="en-US" dirty="0" smtClean="0"/>
          </a:p>
          <a:p>
            <a:r>
              <a:rPr lang="en-US" dirty="0" err="1" smtClean="0"/>
              <a:t>getChildNodes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for Parent or Sibling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getParentNode</a:t>
            </a:r>
            <a:endParaRPr lang="en-US" dirty="0" smtClean="0"/>
          </a:p>
          <a:p>
            <a:r>
              <a:rPr lang="en-US" dirty="0" err="1" smtClean="0"/>
              <a:t>getPreviousSibling</a:t>
            </a:r>
            <a:endParaRPr lang="en-US" dirty="0" smtClean="0"/>
          </a:p>
          <a:p>
            <a:r>
              <a:rPr lang="en-US" dirty="0" err="1" smtClean="0"/>
              <a:t>getNextSibling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for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insertBefore</a:t>
            </a:r>
            <a:r>
              <a:rPr lang="en-US" dirty="0" smtClean="0"/>
              <a:t>(Node new, Node reference)</a:t>
            </a:r>
          </a:p>
          <a:p>
            <a:r>
              <a:rPr lang="en-US" dirty="0" err="1" smtClean="0"/>
              <a:t>replaceNode</a:t>
            </a:r>
            <a:r>
              <a:rPr lang="en-US" dirty="0" smtClean="0"/>
              <a:t>(Node replacement, Node </a:t>
            </a:r>
            <a:r>
              <a:rPr lang="en-US" dirty="0" err="1" smtClean="0"/>
              <a:t>tobereplaced</a:t>
            </a:r>
            <a:endParaRPr lang="en-US" dirty="0" smtClean="0"/>
          </a:p>
          <a:p>
            <a:r>
              <a:rPr lang="en-US" dirty="0" err="1" smtClean="0"/>
              <a:t>removeNode</a:t>
            </a:r>
            <a:r>
              <a:rPr lang="en-US" dirty="0" smtClean="0"/>
              <a:t>(Node </a:t>
            </a:r>
            <a:r>
              <a:rPr lang="en-US" dirty="0" err="1" smtClean="0"/>
              <a:t>toberemoved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appendChild</a:t>
            </a:r>
            <a:r>
              <a:rPr lang="en-US" dirty="0" smtClean="0"/>
              <a:t>(Node </a:t>
            </a:r>
            <a:r>
              <a:rPr lang="en-US" dirty="0" err="1" smtClean="0"/>
              <a:t>tobeappended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cloneNode</a:t>
            </a:r>
            <a:r>
              <a:rPr lang="en-US" dirty="0" smtClean="0"/>
              <a:t>(boolean deep)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methods</a:t>
            </a:r>
          </a:p>
          <a:p>
            <a:pPr lvl="1"/>
            <a:r>
              <a:rPr lang="en-US" dirty="0" err="1" smtClean="0"/>
              <a:t>getDocumentElement</a:t>
            </a:r>
            <a:r>
              <a:rPr lang="en-US" dirty="0" smtClean="0"/>
              <a:t> – get the root</a:t>
            </a:r>
          </a:p>
          <a:p>
            <a:pPr lvl="1"/>
            <a:r>
              <a:rPr lang="en-US" dirty="0" err="1" smtClean="0"/>
              <a:t>getElementsByTagName</a:t>
            </a:r>
            <a:endParaRPr lang="en-US" dirty="0" smtClean="0"/>
          </a:p>
          <a:p>
            <a:pPr lvl="1"/>
            <a:r>
              <a:rPr lang="en-US" dirty="0" err="1" smtClean="0"/>
              <a:t>createAttribute</a:t>
            </a:r>
            <a:endParaRPr lang="en-US" dirty="0" smtClean="0"/>
          </a:p>
          <a:p>
            <a:pPr lvl="1"/>
            <a:r>
              <a:rPr lang="en-US" dirty="0" err="1" smtClean="0"/>
              <a:t>createComment</a:t>
            </a:r>
            <a:endParaRPr lang="en-US" dirty="0" smtClean="0"/>
          </a:p>
          <a:p>
            <a:pPr lvl="1"/>
            <a:r>
              <a:rPr lang="en-US" dirty="0" err="1" smtClean="0"/>
              <a:t>createCDATASrction</a:t>
            </a:r>
            <a:endParaRPr lang="en-US" dirty="0" smtClean="0"/>
          </a:p>
          <a:p>
            <a:pPr lvl="1"/>
            <a:r>
              <a:rPr lang="en-US" dirty="0" err="1" smtClean="0"/>
              <a:t>createElement</a:t>
            </a:r>
            <a:endParaRPr lang="en-US" dirty="0" smtClean="0"/>
          </a:p>
          <a:p>
            <a:pPr lvl="1"/>
            <a:r>
              <a:rPr lang="en-US" dirty="0" err="1" smtClean="0"/>
              <a:t>createTextNode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methods</a:t>
            </a:r>
          </a:p>
          <a:p>
            <a:pPr lvl="1"/>
            <a:r>
              <a:rPr lang="en-US" dirty="0" err="1" smtClean="0"/>
              <a:t>getAttribute</a:t>
            </a:r>
            <a:endParaRPr lang="en-US" dirty="0" smtClean="0"/>
          </a:p>
          <a:p>
            <a:pPr lvl="1"/>
            <a:r>
              <a:rPr lang="en-US" dirty="0" err="1" smtClean="0"/>
              <a:t>getAttributeNode</a:t>
            </a:r>
            <a:endParaRPr lang="en-US" dirty="0" smtClean="0"/>
          </a:p>
          <a:p>
            <a:pPr lvl="1"/>
            <a:r>
              <a:rPr lang="en-US" dirty="0" err="1" smtClean="0"/>
              <a:t>removeAttribute</a:t>
            </a:r>
            <a:endParaRPr lang="en-US" dirty="0" smtClean="0"/>
          </a:p>
          <a:p>
            <a:pPr lvl="1"/>
            <a:r>
              <a:rPr lang="en-US" dirty="0" err="1" smtClean="0"/>
              <a:t>removeAttributeNode</a:t>
            </a:r>
            <a:endParaRPr lang="en-US" dirty="0" smtClean="0"/>
          </a:p>
          <a:p>
            <a:pPr lvl="1"/>
            <a:r>
              <a:rPr lang="en-US" dirty="0" err="1" smtClean="0"/>
              <a:t>setAttribute</a:t>
            </a:r>
            <a:endParaRPr lang="en-US" dirty="0" smtClean="0"/>
          </a:p>
          <a:p>
            <a:pPr lvl="1"/>
            <a:r>
              <a:rPr lang="en-US" dirty="0" err="1" smtClean="0"/>
              <a:t>setAttributeNode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Attr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methods:</a:t>
            </a:r>
          </a:p>
          <a:p>
            <a:pPr lvl="1"/>
            <a:r>
              <a:rPr lang="en-US" dirty="0" err="1" smtClean="0"/>
              <a:t>getName</a:t>
            </a:r>
            <a:endParaRPr lang="en-US" dirty="0" smtClean="0"/>
          </a:p>
          <a:p>
            <a:pPr lvl="1"/>
            <a:r>
              <a:rPr lang="en-US" dirty="0" err="1" smtClean="0"/>
              <a:t>getValue</a:t>
            </a:r>
            <a:endParaRPr lang="en-US" dirty="0" smtClean="0"/>
          </a:p>
          <a:p>
            <a:pPr lvl="1"/>
            <a:r>
              <a:rPr lang="en-US" dirty="0" err="1" smtClean="0"/>
              <a:t>setValue</a:t>
            </a:r>
            <a:endParaRPr lang="en-US" dirty="0" smtClean="0"/>
          </a:p>
          <a:p>
            <a:pPr lvl="1"/>
            <a:r>
              <a:rPr lang="en-US" dirty="0" err="1" smtClean="0"/>
              <a:t>getSpecified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Interface which represents an ordered list of Node objects</a:t>
            </a:r>
          </a:p>
          <a:p>
            <a:r>
              <a:rPr lang="en-US" dirty="0" smtClean="0"/>
              <a:t>Can be instantiated via </a:t>
            </a:r>
            <a:r>
              <a:rPr lang="en-US" dirty="0" err="1" smtClean="0"/>
              <a:t>getChildNodes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Some methods:</a:t>
            </a:r>
          </a:p>
          <a:p>
            <a:pPr lvl="1"/>
            <a:r>
              <a:rPr lang="en-US" dirty="0" err="1" smtClean="0"/>
              <a:t>getNodeName</a:t>
            </a:r>
            <a:endParaRPr lang="en-US" dirty="0" smtClean="0"/>
          </a:p>
          <a:p>
            <a:pPr lvl="1"/>
            <a:r>
              <a:rPr lang="en-US" dirty="0" err="1" smtClean="0"/>
              <a:t>getNodeValue</a:t>
            </a:r>
            <a:r>
              <a:rPr lang="en-US" dirty="0" smtClean="0"/>
              <a:t>/</a:t>
            </a:r>
            <a:r>
              <a:rPr lang="en-US" dirty="0" err="1" smtClean="0"/>
              <a:t>setNodeValue</a:t>
            </a:r>
            <a:endParaRPr lang="en-US" dirty="0" smtClean="0"/>
          </a:p>
          <a:p>
            <a:pPr lvl="1"/>
            <a:r>
              <a:rPr lang="en-US" dirty="0" err="1" smtClean="0"/>
              <a:t>getAttributes</a:t>
            </a:r>
            <a:endParaRPr lang="en-US" dirty="0" smtClean="0"/>
          </a:p>
          <a:p>
            <a:pPr lvl="1"/>
            <a:r>
              <a:rPr lang="en-US" dirty="0" err="1" smtClean="0"/>
              <a:t>getLength</a:t>
            </a:r>
            <a:endParaRPr lang="en-US" dirty="0" smtClean="0"/>
          </a:p>
          <a:p>
            <a:pPr lvl="1"/>
            <a:r>
              <a:rPr lang="en-US" dirty="0"/>
              <a:t>i</a:t>
            </a:r>
            <a:r>
              <a:rPr lang="en-US" dirty="0" smtClean="0"/>
              <a:t>tem(index)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NamedNodeMap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</a:t>
            </a:r>
            <a:r>
              <a:rPr lang="en-US" dirty="0" err="1" smtClean="0"/>
              <a:t>NodeList</a:t>
            </a:r>
            <a:r>
              <a:rPr lang="en-US" dirty="0" smtClean="0"/>
              <a:t> but its main purpose is to handle and manipulate nodes.</a:t>
            </a:r>
          </a:p>
          <a:p>
            <a:r>
              <a:rPr lang="en-US" dirty="0" smtClean="0"/>
              <a:t>Attributes are contained in a </a:t>
            </a:r>
            <a:r>
              <a:rPr lang="en-US" dirty="0" err="1" smtClean="0"/>
              <a:t>NamedNodeMap</a:t>
            </a:r>
            <a:endParaRPr lang="en-US" dirty="0" smtClean="0"/>
          </a:p>
          <a:p>
            <a:r>
              <a:rPr lang="en-US" dirty="0" smtClean="0"/>
              <a:t>Some methods:</a:t>
            </a:r>
          </a:p>
          <a:p>
            <a:pPr lvl="1"/>
            <a:r>
              <a:rPr lang="en-US" dirty="0" err="1" smtClean="0"/>
              <a:t>getNamedItem</a:t>
            </a:r>
            <a:endParaRPr lang="en-US" dirty="0" smtClean="0"/>
          </a:p>
          <a:p>
            <a:pPr lvl="1"/>
            <a:r>
              <a:rPr lang="en-US" dirty="0" err="1" smtClean="0"/>
              <a:t>removeNamedItem</a:t>
            </a:r>
            <a:endParaRPr lang="en-US" dirty="0" smtClean="0"/>
          </a:p>
          <a:p>
            <a:pPr lvl="1"/>
            <a:r>
              <a:rPr lang="en-US" dirty="0" err="1" smtClean="0"/>
              <a:t>setNamedtem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JAXP as 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JAXP has some utilities to read and write XML documents</a:t>
            </a:r>
          </a:p>
          <a:p>
            <a:r>
              <a:rPr lang="en-US" dirty="0" smtClean="0"/>
              <a:t>Main class is </a:t>
            </a:r>
            <a:r>
              <a:rPr lang="en-US" dirty="0" err="1" smtClean="0"/>
              <a:t>DocumentBuilderFactory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JAXP-DOM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Sample</a:t>
            </a:r>
          </a:p>
          <a:p>
            <a:pPr lvl="2"/>
            <a:r>
              <a:rPr lang="en-US" sz="2200" dirty="0" err="1" smtClean="0"/>
              <a:t>DocumentBuilderFactory</a:t>
            </a:r>
            <a:r>
              <a:rPr lang="en-US" sz="2200" dirty="0" smtClean="0"/>
              <a:t> factory =</a:t>
            </a:r>
            <a:br>
              <a:rPr lang="en-US" sz="2200" dirty="0" smtClean="0"/>
            </a:br>
            <a:r>
              <a:rPr lang="en-US" sz="2200" dirty="0" smtClean="0"/>
              <a:t>            </a:t>
            </a:r>
            <a:r>
              <a:rPr lang="en-US" sz="2200" dirty="0" err="1" smtClean="0"/>
              <a:t>DocumentBuilderFactory.newInstance</a:t>
            </a:r>
            <a:r>
              <a:rPr lang="en-US" sz="2200" dirty="0" smtClean="0"/>
              <a:t>();</a:t>
            </a:r>
            <a:br>
              <a:rPr lang="en-US" sz="2200" dirty="0" smtClean="0"/>
            </a:br>
            <a:r>
              <a:rPr lang="en-US" sz="2200" dirty="0" smtClean="0"/>
              <a:t>        try {</a:t>
            </a:r>
            <a:br>
              <a:rPr lang="en-US" sz="2200" dirty="0" smtClean="0"/>
            </a:br>
            <a:r>
              <a:rPr lang="en-US" sz="2200" dirty="0" smtClean="0"/>
              <a:t>           </a:t>
            </a:r>
            <a:r>
              <a:rPr lang="en-US" sz="2200" dirty="0" err="1" smtClean="0"/>
              <a:t>DocumentBuilder</a:t>
            </a:r>
            <a:r>
              <a:rPr lang="en-US" sz="2200" dirty="0" smtClean="0"/>
              <a:t> builder = </a:t>
            </a:r>
          </a:p>
          <a:p>
            <a:pPr lvl="2">
              <a:buNone/>
            </a:pPr>
            <a:r>
              <a:rPr lang="en-US" sz="2200" dirty="0" smtClean="0"/>
              <a:t>                           </a:t>
            </a:r>
            <a:r>
              <a:rPr lang="en-US" sz="2200" dirty="0" err="1" smtClean="0"/>
              <a:t>factory.newDocumentBuilder</a:t>
            </a:r>
            <a:r>
              <a:rPr lang="en-US" sz="2200" dirty="0" smtClean="0"/>
              <a:t>();</a:t>
            </a:r>
            <a:br>
              <a:rPr lang="en-US" sz="2200" dirty="0" smtClean="0"/>
            </a:br>
            <a:r>
              <a:rPr lang="en-US" sz="2200" dirty="0" smtClean="0"/>
              <a:t>           document = </a:t>
            </a:r>
            <a:r>
              <a:rPr lang="en-US" sz="2200" dirty="0" err="1" smtClean="0"/>
              <a:t>builder.parse</a:t>
            </a:r>
            <a:r>
              <a:rPr lang="en-US" sz="2200" dirty="0" smtClean="0"/>
              <a:t>(new File(</a:t>
            </a:r>
            <a:r>
              <a:rPr lang="en-US" sz="2200" dirty="0" err="1" smtClean="0"/>
              <a:t>argv</a:t>
            </a:r>
            <a:r>
              <a:rPr lang="en-US" sz="2200" dirty="0" smtClean="0"/>
              <a:t>[0]));</a:t>
            </a:r>
            <a:br>
              <a:rPr lang="en-US" sz="2200" dirty="0" smtClean="0"/>
            </a:br>
            <a:r>
              <a:rPr lang="en-US" sz="2200" dirty="0" smtClean="0"/>
              <a:t>           </a:t>
            </a:r>
            <a:r>
              <a:rPr lang="en-US" sz="2200" dirty="0" err="1" smtClean="0"/>
              <a:t>System.out.println</a:t>
            </a:r>
            <a:r>
              <a:rPr lang="en-US" sz="2200" dirty="0" smtClean="0"/>
              <a:t>("Root element: " + </a:t>
            </a:r>
            <a:br>
              <a:rPr lang="en-US" sz="2200" dirty="0" smtClean="0"/>
            </a:br>
            <a:r>
              <a:rPr lang="en-US" sz="2200" dirty="0" smtClean="0"/>
              <a:t>              </a:t>
            </a:r>
            <a:r>
              <a:rPr lang="en-US" sz="2200" dirty="0" err="1" smtClean="0"/>
              <a:t>document.getDocumentElement</a:t>
            </a:r>
            <a:r>
              <a:rPr lang="en-US" sz="2200" dirty="0" smtClean="0"/>
              <a:t>().</a:t>
            </a:r>
            <a:r>
              <a:rPr lang="en-US" sz="2200" dirty="0" err="1" smtClean="0"/>
              <a:t>getTagName</a:t>
            </a:r>
            <a:r>
              <a:rPr lang="en-US" sz="2200" dirty="0" smtClean="0"/>
              <a:t>() +</a:t>
            </a:r>
          </a:p>
          <a:p>
            <a:pPr lvl="2">
              <a:buNone/>
            </a:pPr>
            <a:r>
              <a:rPr lang="en-US" sz="2200" dirty="0" smtClean="0"/>
              <a:t>                  "\n");</a:t>
            </a:r>
            <a:br>
              <a:rPr lang="en-US" sz="2200" dirty="0" smtClean="0"/>
            </a:br>
            <a:r>
              <a:rPr lang="en-US" sz="2200" dirty="0" smtClean="0"/>
              <a:t>        } catch (</a:t>
            </a:r>
            <a:r>
              <a:rPr lang="en-US" sz="2200" dirty="0" err="1" smtClean="0"/>
              <a:t>Throwable</a:t>
            </a:r>
            <a:r>
              <a:rPr lang="en-US" sz="2200" dirty="0" smtClean="0"/>
              <a:t> e) {</a:t>
            </a:r>
            <a:br>
              <a:rPr lang="en-US" sz="2200" dirty="0" smtClean="0"/>
            </a:br>
            <a:r>
              <a:rPr lang="en-US" sz="2200" dirty="0" smtClean="0"/>
              <a:t>               </a:t>
            </a:r>
            <a:r>
              <a:rPr lang="en-US" sz="2200" dirty="0" err="1" smtClean="0"/>
              <a:t>e.printStackTrace</a:t>
            </a:r>
            <a:r>
              <a:rPr lang="en-US" sz="2200" dirty="0" smtClean="0"/>
              <a:t>();</a:t>
            </a:r>
            <a:br>
              <a:rPr lang="en-US" sz="2200" dirty="0" smtClean="0"/>
            </a:br>
            <a:r>
              <a:rPr lang="en-US" sz="2200" dirty="0" smtClean="0"/>
              <a:t>        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2700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SAX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6258" name="Picture 2" descr="SAX Pars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447800"/>
            <a:ext cx="6858000" cy="472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JAXP-DOM….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To use JAXP DOM parsers to parse XML documents, the basic steps include:</a:t>
            </a:r>
          </a:p>
          <a:p>
            <a:pPr lvl="1"/>
            <a:r>
              <a:rPr lang="en-US" dirty="0" smtClean="0"/>
              <a:t>Create a DOM parser (</a:t>
            </a:r>
            <a:r>
              <a:rPr lang="en-US" dirty="0" err="1" smtClean="0"/>
              <a:t>DocumentBuilder</a:t>
            </a:r>
            <a:r>
              <a:rPr lang="en-US" dirty="0" smtClean="0"/>
              <a:t> </a:t>
            </a:r>
            <a:r>
              <a:rPr lang="en-US" dirty="0" err="1" smtClean="0"/>
              <a:t>obejct</a:t>
            </a:r>
            <a:r>
              <a:rPr lang="en-US" dirty="0" smtClean="0"/>
              <a:t>) using the </a:t>
            </a:r>
            <a:r>
              <a:rPr lang="en-US" dirty="0" err="1" smtClean="0"/>
              <a:t>newDocumentBuilder</a:t>
            </a:r>
            <a:r>
              <a:rPr lang="en-US" dirty="0" smtClean="0"/>
              <a:t>() method of a </a:t>
            </a:r>
            <a:r>
              <a:rPr lang="en-US" b="1" dirty="0" err="1" smtClean="0"/>
              <a:t>javax.xml.parsers.DomBuilderFactory</a:t>
            </a:r>
            <a:r>
              <a:rPr lang="en-US" dirty="0" smtClean="0"/>
              <a:t> object.</a:t>
            </a:r>
          </a:p>
          <a:p>
            <a:pPr lvl="1"/>
            <a:r>
              <a:rPr lang="en-US" dirty="0" smtClean="0"/>
              <a:t>Parse the XML document using the parse() method of the parser, which returns a Document object, representing the XML tree.</a:t>
            </a:r>
          </a:p>
          <a:p>
            <a:pPr lvl="1"/>
            <a:r>
              <a:rPr lang="en-US" dirty="0" smtClean="0"/>
              <a:t>Use DOM API classes and methods for traversing and processing the document tree.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55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Uses concepts and rules of DOM that optimizes the codes to solve the problem with 20% effort (lightweight)</a:t>
            </a:r>
          </a:p>
          <a:p>
            <a:r>
              <a:rPr lang="en-US" dirty="0" smtClean="0"/>
              <a:t>Designed to make manipulating XML documents in Java as simple as Java itself</a:t>
            </a:r>
          </a:p>
          <a:p>
            <a:r>
              <a:rPr lang="en-US" dirty="0" smtClean="0"/>
              <a:t>It is a migration between SAX and DOM without its weaknesses </a:t>
            </a:r>
          </a:p>
          <a:p>
            <a:r>
              <a:rPr lang="en-US" dirty="0" smtClean="0"/>
              <a:t>DOM is a more intuitive, tree-based API designed just for Java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JDOM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Sample:</a:t>
            </a:r>
          </a:p>
          <a:p>
            <a:pPr lvl="2"/>
            <a:r>
              <a:rPr lang="en-US" b="1" dirty="0" smtClean="0"/>
              <a:t>Element</a:t>
            </a:r>
            <a:r>
              <a:rPr lang="en-US" dirty="0" smtClean="0"/>
              <a:t> root = new Element(“books");</a:t>
            </a:r>
          </a:p>
          <a:p>
            <a:pPr lvl="2">
              <a:buNone/>
            </a:pPr>
            <a:r>
              <a:rPr lang="en-US" dirty="0" smtClean="0"/>
              <a:t>    Element book= new Element(“book"); </a:t>
            </a:r>
            <a:r>
              <a:rPr lang="en-US" dirty="0" err="1" smtClean="0"/>
              <a:t>book.setAttribute</a:t>
            </a:r>
            <a:r>
              <a:rPr lang="en-US" dirty="0" smtClean="0"/>
              <a:t>(“category", “Science”); </a:t>
            </a:r>
            <a:r>
              <a:rPr lang="en-US" dirty="0" err="1" smtClean="0"/>
              <a:t>book.setText</a:t>
            </a:r>
            <a:r>
              <a:rPr lang="en-US" dirty="0" smtClean="0"/>
              <a:t>(“Go”); </a:t>
            </a:r>
          </a:p>
          <a:p>
            <a:pPr lvl="2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root.addContent</a:t>
            </a:r>
            <a:r>
              <a:rPr lang="en-US" dirty="0" smtClean="0"/>
              <a:t>(book);</a:t>
            </a:r>
          </a:p>
          <a:p>
            <a:pPr lvl="2">
              <a:buNone/>
            </a:pPr>
            <a:r>
              <a:rPr lang="en-US" dirty="0" smtClean="0"/>
              <a:t>    </a:t>
            </a:r>
            <a:r>
              <a:rPr lang="en-US" b="1" dirty="0" smtClean="0"/>
              <a:t>Document</a:t>
            </a:r>
            <a:r>
              <a:rPr lang="en-US" dirty="0" smtClean="0"/>
              <a:t> doc = new Document(root);</a:t>
            </a:r>
            <a:endParaRPr lang="en-US" b="1" dirty="0" smtClean="0"/>
          </a:p>
          <a:p>
            <a:pPr lvl="2"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XMLOutputter</a:t>
            </a:r>
            <a:r>
              <a:rPr lang="en-US" dirty="0" smtClean="0"/>
              <a:t> </a:t>
            </a:r>
            <a:r>
              <a:rPr lang="en-US" dirty="0" err="1" smtClean="0"/>
              <a:t>serializer</a:t>
            </a:r>
            <a:r>
              <a:rPr lang="en-US" dirty="0" smtClean="0"/>
              <a:t> = new </a:t>
            </a:r>
            <a:r>
              <a:rPr lang="en-US" dirty="0" err="1" smtClean="0"/>
              <a:t>XMLOutputter</a:t>
            </a:r>
            <a:r>
              <a:rPr lang="en-US" dirty="0" smtClean="0"/>
              <a:t>(); </a:t>
            </a:r>
            <a:r>
              <a:rPr lang="en-US" dirty="0" err="1" smtClean="0"/>
              <a:t>serializer.output</a:t>
            </a:r>
            <a:r>
              <a:rPr lang="en-US" dirty="0" smtClean="0"/>
              <a:t>(doc, file); </a:t>
            </a:r>
            <a:r>
              <a:rPr lang="en-US" dirty="0" err="1" smtClean="0"/>
              <a:t>out.flush</a:t>
            </a:r>
            <a:r>
              <a:rPr lang="en-US" dirty="0" smtClean="0"/>
              <a:t>(); </a:t>
            </a:r>
          </a:p>
          <a:p>
            <a:pPr lvl="2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file.close</a:t>
            </a:r>
            <a:r>
              <a:rPr lang="en-US" dirty="0" smtClean="0"/>
              <a:t>(); // Read the response </a:t>
            </a:r>
          </a:p>
          <a:p>
            <a:pPr lvl="2">
              <a:buNone/>
            </a:pPr>
            <a:r>
              <a:rPr lang="en-US" dirty="0" smtClean="0"/>
              <a:t>    </a:t>
            </a:r>
            <a:r>
              <a:rPr lang="en-US" b="1" dirty="0" err="1" smtClean="0"/>
              <a:t>SAXBuilder</a:t>
            </a:r>
            <a:r>
              <a:rPr lang="en-US" dirty="0" smtClean="0"/>
              <a:t> parser = new </a:t>
            </a:r>
            <a:r>
              <a:rPr lang="en-US" dirty="0" err="1" smtClean="0"/>
              <a:t>SAXBuilder</a:t>
            </a:r>
            <a:r>
              <a:rPr lang="en-US" dirty="0" smtClean="0"/>
              <a:t>(); </a:t>
            </a:r>
          </a:p>
          <a:p>
            <a:pPr lvl="2">
              <a:buNone/>
            </a:pPr>
            <a:r>
              <a:rPr lang="en-US" dirty="0" smtClean="0"/>
              <a:t>    Document response = </a:t>
            </a:r>
            <a:r>
              <a:rPr lang="en-US" dirty="0" err="1" smtClean="0"/>
              <a:t>parser.build</a:t>
            </a:r>
            <a:r>
              <a:rPr lang="en-US" dirty="0" smtClean="0"/>
              <a:t>(in);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JDOM Process (cont…)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Sample</a:t>
            </a:r>
          </a:p>
          <a:p>
            <a:pPr lvl="2"/>
            <a:r>
              <a:rPr lang="en-US" dirty="0" err="1" smtClean="0"/>
              <a:t>SAXBuilder</a:t>
            </a:r>
            <a:r>
              <a:rPr lang="en-US" dirty="0" smtClean="0"/>
              <a:t> builder = new </a:t>
            </a:r>
            <a:r>
              <a:rPr lang="en-US" dirty="0" err="1" smtClean="0"/>
              <a:t>SAXBuilder</a:t>
            </a:r>
            <a:r>
              <a:rPr lang="en-US" dirty="0" smtClean="0"/>
              <a:t>(); </a:t>
            </a:r>
          </a:p>
          <a:p>
            <a:pPr lvl="2">
              <a:buNone/>
            </a:pPr>
            <a:r>
              <a:rPr lang="en-US" dirty="0" smtClean="0"/>
              <a:t>	try { </a:t>
            </a:r>
          </a:p>
          <a:p>
            <a:pPr lvl="2">
              <a:buNone/>
            </a:pPr>
            <a:r>
              <a:rPr lang="en-US" dirty="0" smtClean="0"/>
              <a:t>		Document doc = </a:t>
            </a:r>
            <a:r>
              <a:rPr lang="en-US" dirty="0" err="1" smtClean="0"/>
              <a:t>builder.build</a:t>
            </a:r>
            <a:r>
              <a:rPr lang="en-US" dirty="0" smtClean="0"/>
              <a:t>(“MeXml.xml”); 	Element root = </a:t>
            </a:r>
            <a:r>
              <a:rPr lang="en-US" dirty="0" err="1" smtClean="0"/>
              <a:t>doc.getRootElement</a:t>
            </a:r>
            <a:r>
              <a:rPr lang="en-US" dirty="0" smtClean="0"/>
              <a:t>(); 	</a:t>
            </a:r>
            <a:r>
              <a:rPr lang="en-US" dirty="0" err="1" smtClean="0"/>
              <a:t>listChildren</a:t>
            </a:r>
            <a:r>
              <a:rPr lang="en-US" dirty="0" smtClean="0"/>
              <a:t>(root, 0); </a:t>
            </a:r>
          </a:p>
          <a:p>
            <a:pPr lvl="2">
              <a:buNone/>
            </a:pPr>
            <a:r>
              <a:rPr lang="en-US" dirty="0" smtClean="0"/>
              <a:t>	}</a:t>
            </a:r>
          </a:p>
          <a:p>
            <a:pPr lvl="2"/>
            <a:r>
              <a:rPr lang="en-US" dirty="0" smtClean="0"/>
              <a:t>public static void </a:t>
            </a:r>
            <a:r>
              <a:rPr lang="en-US" dirty="0" err="1" smtClean="0"/>
              <a:t>listChildren</a:t>
            </a:r>
            <a:r>
              <a:rPr lang="en-US" dirty="0" smtClean="0"/>
              <a:t>(Element current, </a:t>
            </a:r>
            <a:r>
              <a:rPr lang="en-US" dirty="0" err="1" smtClean="0"/>
              <a:t>int</a:t>
            </a:r>
            <a:r>
              <a:rPr lang="en-US" dirty="0" smtClean="0"/>
              <a:t> depth) {</a:t>
            </a:r>
          </a:p>
          <a:p>
            <a:pPr lvl="2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current.getName</a:t>
            </a:r>
            <a:r>
              <a:rPr lang="en-US" dirty="0" smtClean="0"/>
              <a:t>()); </a:t>
            </a:r>
          </a:p>
          <a:p>
            <a:pPr lvl="2">
              <a:buNone/>
            </a:pPr>
            <a:r>
              <a:rPr lang="en-US" dirty="0" smtClean="0"/>
              <a:t>    List children = </a:t>
            </a:r>
            <a:r>
              <a:rPr lang="en-US" dirty="0" err="1" smtClean="0"/>
              <a:t>current.getChildren</a:t>
            </a:r>
            <a:r>
              <a:rPr lang="en-US" dirty="0" smtClean="0"/>
              <a:t>(); </a:t>
            </a:r>
          </a:p>
          <a:p>
            <a:pPr lvl="2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Iterator</a:t>
            </a:r>
            <a:r>
              <a:rPr lang="en-US" dirty="0" smtClean="0"/>
              <a:t> </a:t>
            </a:r>
            <a:r>
              <a:rPr lang="en-US" dirty="0" err="1" smtClean="0"/>
              <a:t>iterator</a:t>
            </a:r>
            <a:r>
              <a:rPr lang="en-US" dirty="0" smtClean="0"/>
              <a:t> = </a:t>
            </a:r>
            <a:r>
              <a:rPr lang="en-US" dirty="0" err="1" smtClean="0"/>
              <a:t>children.iterator</a:t>
            </a:r>
            <a:r>
              <a:rPr lang="en-US" dirty="0" smtClean="0"/>
              <a:t>(); </a:t>
            </a:r>
          </a:p>
          <a:p>
            <a:pPr lvl="2">
              <a:buNone/>
            </a:pPr>
            <a:r>
              <a:rPr lang="en-US" dirty="0" smtClean="0"/>
              <a:t>    while (</a:t>
            </a:r>
            <a:r>
              <a:rPr lang="en-US" dirty="0" err="1" smtClean="0"/>
              <a:t>iterator.hasNext</a:t>
            </a:r>
            <a:r>
              <a:rPr lang="en-US" dirty="0" smtClean="0"/>
              <a:t>()) { </a:t>
            </a:r>
          </a:p>
          <a:p>
            <a:pPr lvl="2">
              <a:buNone/>
            </a:pPr>
            <a:r>
              <a:rPr lang="en-US" dirty="0" smtClean="0"/>
              <a:t>            Element child = (Element) </a:t>
            </a:r>
            <a:r>
              <a:rPr lang="en-US" dirty="0" err="1" smtClean="0"/>
              <a:t>iterator.next</a:t>
            </a:r>
            <a:r>
              <a:rPr lang="en-US" dirty="0" smtClean="0"/>
              <a:t>(); </a:t>
            </a:r>
          </a:p>
          <a:p>
            <a:pPr lvl="2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listChildren</a:t>
            </a:r>
            <a:r>
              <a:rPr lang="en-US" dirty="0" smtClean="0"/>
              <a:t>(child, depth+1); </a:t>
            </a:r>
          </a:p>
          <a:p>
            <a:pPr lvl="2">
              <a:buNone/>
            </a:pPr>
            <a:r>
              <a:rPr lang="en-US" dirty="0" smtClean="0"/>
              <a:t>    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JDOM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Document class</a:t>
            </a:r>
          </a:p>
          <a:p>
            <a:r>
              <a:rPr lang="en-US" dirty="0" err="1" smtClean="0"/>
              <a:t>DocType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Element class</a:t>
            </a:r>
          </a:p>
          <a:p>
            <a:r>
              <a:rPr lang="en-US" dirty="0" smtClean="0"/>
              <a:t>Attribute</a:t>
            </a:r>
          </a:p>
          <a:p>
            <a:r>
              <a:rPr lang="en-US" dirty="0" err="1" smtClean="0"/>
              <a:t>SAXBuildClass</a:t>
            </a:r>
            <a:endParaRPr lang="en-US" dirty="0" smtClean="0"/>
          </a:p>
          <a:p>
            <a:r>
              <a:rPr lang="en-US" dirty="0" err="1" smtClean="0"/>
              <a:t>DOMBuilderClass</a:t>
            </a:r>
            <a:endParaRPr lang="en-US" dirty="0" smtClean="0"/>
          </a:p>
          <a:p>
            <a:pPr lvl="1"/>
            <a:r>
              <a:rPr lang="en-US" dirty="0" err="1" smtClean="0"/>
              <a:t>XMLOutputter</a:t>
            </a:r>
            <a:endParaRPr lang="en-US" dirty="0" smtClean="0"/>
          </a:p>
          <a:p>
            <a:pPr lvl="1"/>
            <a:r>
              <a:rPr lang="en-US" dirty="0" err="1" smtClean="0"/>
              <a:t>DOMOutputter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JAXB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Stands for Java Architecture for XML Binding</a:t>
            </a:r>
          </a:p>
          <a:p>
            <a:r>
              <a:rPr lang="en-US" dirty="0" smtClean="0"/>
              <a:t>Provides a standard API for automating the mapping between </a:t>
            </a:r>
            <a:r>
              <a:rPr lang="en-US" b="1" dirty="0" smtClean="0"/>
              <a:t>XML documents </a:t>
            </a:r>
            <a:r>
              <a:rPr lang="en-US" dirty="0" smtClean="0"/>
              <a:t>and </a:t>
            </a:r>
            <a:r>
              <a:rPr lang="en-US" b="1" dirty="0" smtClean="0"/>
              <a:t>Java objects</a:t>
            </a:r>
            <a:endParaRPr lang="en-US" dirty="0" smtClean="0"/>
          </a:p>
          <a:p>
            <a:r>
              <a:rPr lang="en-US" dirty="0" smtClean="0"/>
              <a:t>Can compile a schema into Java classes that provide support for marshaling, </a:t>
            </a:r>
            <a:r>
              <a:rPr lang="en-US" dirty="0" err="1" smtClean="0"/>
              <a:t>unmarshaling</a:t>
            </a:r>
            <a:r>
              <a:rPr lang="en-US" dirty="0" smtClean="0"/>
              <a:t>, accessing, updating, and validating</a:t>
            </a:r>
          </a:p>
          <a:p>
            <a:r>
              <a:rPr lang="en-US" dirty="0" smtClean="0"/>
              <a:t>Goal: to avoid fewer XML issues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 of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Marshaling</a:t>
            </a:r>
          </a:p>
          <a:p>
            <a:r>
              <a:rPr lang="en-US" dirty="0" smtClean="0"/>
              <a:t>Create a POJO with JAXB annotations: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Attribute annotation: @</a:t>
            </a:r>
            <a:r>
              <a:rPr lang="en-US" dirty="0" err="1" smtClean="0"/>
              <a:t>XmlAttribute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19400"/>
            <a:ext cx="75438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229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Marshalling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effectLst/>
              </a:rPr>
              <a:t>Create a element wrapper which will eventually the root of the XML</a:t>
            </a:r>
          </a:p>
          <a:p>
            <a:pPr lvl="1"/>
            <a:r>
              <a:rPr lang="en-US" dirty="0" smtClean="0"/>
              <a:t>Contains the list of all elements and some other general information</a:t>
            </a:r>
          </a:p>
          <a:p>
            <a:pPr lvl="1"/>
            <a:r>
              <a:rPr lang="en-US" dirty="0" smtClean="0">
                <a:effectLst/>
              </a:rPr>
              <a:t>Ca</a:t>
            </a:r>
            <a:r>
              <a:rPr lang="en-US" dirty="0" smtClean="0"/>
              <a:t>n </a:t>
            </a:r>
            <a:r>
              <a:rPr lang="en-US" dirty="0" smtClean="0">
                <a:effectLst/>
              </a:rPr>
              <a:t>the namespace</a:t>
            </a:r>
          </a:p>
          <a:p>
            <a:pPr lvl="1"/>
            <a:r>
              <a:rPr lang="en-US" dirty="0" smtClean="0"/>
              <a:t>Needed annotation:</a:t>
            </a:r>
          </a:p>
          <a:p>
            <a:pPr lvl="2"/>
            <a:r>
              <a:rPr lang="en-US" i="1" dirty="0"/>
              <a:t>@</a:t>
            </a:r>
            <a:r>
              <a:rPr lang="en-US" i="1" dirty="0" err="1"/>
              <a:t>XmlRootElement</a:t>
            </a:r>
            <a:r>
              <a:rPr lang="en-US" i="1" dirty="0"/>
              <a:t>(namespace = </a:t>
            </a:r>
            <a:r>
              <a:rPr lang="en-US" i="1" dirty="0" smtClean="0"/>
              <a:t>“”)</a:t>
            </a:r>
          </a:p>
          <a:p>
            <a:pPr lvl="2"/>
            <a:r>
              <a:rPr lang="en-US" i="1" dirty="0"/>
              <a:t>@</a:t>
            </a:r>
            <a:r>
              <a:rPr lang="en-US" i="1" dirty="0" err="1"/>
              <a:t>XmlElementWrapper</a:t>
            </a:r>
            <a:r>
              <a:rPr lang="en-US" i="1" dirty="0"/>
              <a:t>(name = </a:t>
            </a:r>
            <a:r>
              <a:rPr lang="en-US" i="1" dirty="0" smtClean="0"/>
              <a:t>"")</a:t>
            </a:r>
          </a:p>
          <a:p>
            <a:pPr lvl="2"/>
            <a:r>
              <a:rPr lang="en-US" i="1" dirty="0"/>
              <a:t>@</a:t>
            </a:r>
            <a:r>
              <a:rPr lang="en-US" i="1" dirty="0" err="1"/>
              <a:t>XmlElement</a:t>
            </a:r>
            <a:r>
              <a:rPr lang="en-US" i="1" dirty="0"/>
              <a:t>(name = </a:t>
            </a:r>
            <a:r>
              <a:rPr lang="en-US" i="1" dirty="0" smtClean="0"/>
              <a:t>"")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The</a:t>
            </a:r>
            <a:r>
              <a:rPr lang="en-US" dirty="0">
                <a:effectLst/>
              </a:rPr>
              <a:t> </a:t>
            </a:r>
            <a:r>
              <a:rPr lang="en-US" dirty="0" err="1"/>
              <a:t>jaxbMarshaller.marshal</a:t>
            </a:r>
            <a:r>
              <a:rPr lang="en-US" dirty="0"/>
              <a:t>()</a:t>
            </a:r>
            <a:r>
              <a:rPr lang="en-US" dirty="0">
                <a:effectLst/>
              </a:rPr>
              <a:t> contains a lot of overloaded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51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Unmarshaling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The </a:t>
            </a:r>
            <a:r>
              <a:rPr lang="en-US" dirty="0" err="1" smtClean="0"/>
              <a:t>jaxbMarshaller.unMarshal</a:t>
            </a:r>
            <a:r>
              <a:rPr lang="en-US" dirty="0"/>
              <a:t>()</a:t>
            </a:r>
            <a:r>
              <a:rPr lang="en-US" dirty="0">
                <a:effectLst/>
              </a:rPr>
              <a:t> contains a lot of overloaded </a:t>
            </a:r>
            <a:r>
              <a:rPr lang="en-US" dirty="0" smtClean="0">
                <a:effectLst/>
              </a:rPr>
              <a:t>methods</a:t>
            </a:r>
          </a:p>
          <a:p>
            <a:r>
              <a:rPr lang="en-US" dirty="0" smtClean="0">
                <a:effectLst/>
              </a:rPr>
              <a:t>The output is the Element Wrapper where the list if elements can be extracted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6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XPath</a:t>
            </a:r>
            <a:r>
              <a:rPr lang="en-US" dirty="0" smtClean="0"/>
              <a:t> (XML Path Language) is a language for selecting / searching nodes from an XML document</a:t>
            </a:r>
          </a:p>
          <a:p>
            <a:r>
              <a:rPr lang="en-US" dirty="0" smtClean="0"/>
              <a:t>Java 5 introduced the </a:t>
            </a:r>
            <a:r>
              <a:rPr lang="en-US" dirty="0" err="1" smtClean="0"/>
              <a:t>javax.xml.xpath</a:t>
            </a:r>
            <a:r>
              <a:rPr lang="en-US" dirty="0" smtClean="0"/>
              <a:t> package which provides a </a:t>
            </a:r>
            <a:r>
              <a:rPr lang="en-US" dirty="0" err="1" smtClean="0"/>
              <a:t>XPath</a:t>
            </a:r>
            <a:r>
              <a:rPr lang="en-US" dirty="0" smtClean="0"/>
              <a:t> library</a:t>
            </a:r>
          </a:p>
          <a:p>
            <a:pPr lvl="1"/>
            <a:r>
              <a:rPr lang="en-US" dirty="0" smtClean="0"/>
              <a:t>Uses JAXP libraries</a:t>
            </a:r>
          </a:p>
          <a:p>
            <a:r>
              <a:rPr lang="en-US" dirty="0" smtClean="0"/>
              <a:t>The following explains how to use </a:t>
            </a:r>
            <a:r>
              <a:rPr lang="en-US" dirty="0" err="1" smtClean="0"/>
              <a:t>XPath</a:t>
            </a:r>
            <a:r>
              <a:rPr lang="en-US" dirty="0" smtClean="0"/>
              <a:t> to query an XML document via Java</a:t>
            </a:r>
          </a:p>
          <a:p>
            <a:r>
              <a:rPr lang="en-US" dirty="0" smtClean="0"/>
              <a:t>Query mechanism like in RDBMS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Needed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org.xml.sax.Attributes</a:t>
            </a:r>
            <a:r>
              <a:rPr lang="en-US" dirty="0" smtClean="0"/>
              <a:t>; 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org.xml.sax.ContentHandler</a:t>
            </a:r>
            <a:r>
              <a:rPr lang="en-US" dirty="0" smtClean="0"/>
              <a:t>; 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org.xml.sax.ErrorHandler</a:t>
            </a:r>
            <a:r>
              <a:rPr lang="en-US" dirty="0" smtClean="0"/>
              <a:t>; 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org.xml.sax.Locator</a:t>
            </a:r>
            <a:r>
              <a:rPr lang="en-US" dirty="0" smtClean="0"/>
              <a:t>; 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org.xml.sax.SAXParseException</a:t>
            </a:r>
            <a:r>
              <a:rPr lang="en-US" dirty="0" smtClean="0"/>
              <a:t>; 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org.xml.sax.XMLReader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org.xml.sax.helpers.XMLReaderFactory</a:t>
            </a:r>
            <a:r>
              <a:rPr lang="en-US" dirty="0" smtClean="0"/>
              <a:t>;</a:t>
            </a:r>
          </a:p>
          <a:p>
            <a:r>
              <a:rPr lang="en-US" dirty="0" smtClean="0"/>
              <a:t> import </a:t>
            </a:r>
            <a:r>
              <a:rPr lang="en-US" dirty="0" err="1" smtClean="0"/>
              <a:t>java.io.IOException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Node Names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6421181"/>
              </p:ext>
            </p:extLst>
          </p:nvPr>
        </p:nvGraphicFramePr>
        <p:xfrm>
          <a:off x="457200" y="1600200"/>
          <a:ext cx="8229600" cy="3091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6324600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Expression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verdana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Description</a:t>
                      </a:r>
                    </a:p>
                  </a:txBody>
                  <a:tcPr marL="28575" marR="28575" marT="28575" marB="2857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i="1">
                          <a:effectLst/>
                          <a:latin typeface="verdana"/>
                        </a:rPr>
                        <a:t>nodename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Selects all nodes with the name "</a:t>
                      </a:r>
                      <a:r>
                        <a:rPr lang="en-US" i="1">
                          <a:effectLst/>
                          <a:latin typeface="verdana"/>
                        </a:rPr>
                        <a:t>nodename</a:t>
                      </a:r>
                      <a:r>
                        <a:rPr lang="en-US">
                          <a:effectLst/>
                          <a:latin typeface="verdana"/>
                        </a:rPr>
                        <a:t>"</a:t>
                      </a:r>
                    </a:p>
                  </a:txBody>
                  <a:tcPr marL="47625" marR="47625" marT="66675" marB="6667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/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Selects from the root node</a:t>
                      </a:r>
                    </a:p>
                  </a:txBody>
                  <a:tcPr marL="47625" marR="47625" marT="66675" marB="6667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//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Selects nodes in the document from the current node that match the selection no matter where they are</a:t>
                      </a:r>
                    </a:p>
                  </a:txBody>
                  <a:tcPr marL="47625" marR="47625" marT="66675" marB="6667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.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Selects the current node</a:t>
                      </a:r>
                    </a:p>
                  </a:txBody>
                  <a:tcPr marL="47625" marR="47625" marT="66675" marB="6667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..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Selects the parent of the current node</a:t>
                      </a:r>
                    </a:p>
                  </a:txBody>
                  <a:tcPr marL="47625" marR="47625" marT="66675" marB="6667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@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verdana"/>
                        </a:rPr>
                        <a:t>Selects attributes</a:t>
                      </a: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013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9970782"/>
              </p:ext>
            </p:extLst>
          </p:nvPr>
        </p:nvGraphicFramePr>
        <p:xfrm>
          <a:off x="457200" y="1600200"/>
          <a:ext cx="8229600" cy="4462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5715000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Path Expression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Result</a:t>
                      </a:r>
                    </a:p>
                  </a:txBody>
                  <a:tcPr marL="28575" marR="28575" marT="28575" marB="2857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bookstore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Selects all nodes with the name "bookstore"</a:t>
                      </a:r>
                    </a:p>
                  </a:txBody>
                  <a:tcPr marL="47625" marR="47625" marT="66675" marB="6667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/bookstore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Selects the root element bookstore</a:t>
                      </a:r>
                      <a:r>
                        <a:rPr lang="en-US" b="1">
                          <a:effectLst/>
                          <a:latin typeface="verdana"/>
                        </a:rPr>
                        <a:t>Note:</a:t>
                      </a:r>
                      <a:r>
                        <a:rPr lang="en-US">
                          <a:effectLst/>
                          <a:latin typeface="verdana"/>
                        </a:rPr>
                        <a:t> If the path starts with a slash ( / ) it always represents an absolute path to an element!</a:t>
                      </a:r>
                    </a:p>
                  </a:txBody>
                  <a:tcPr marL="47625" marR="47625" marT="66675" marB="6667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bookstore/book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Selects all book elements that are children of bookstore</a:t>
                      </a:r>
                    </a:p>
                  </a:txBody>
                  <a:tcPr marL="47625" marR="47625" marT="66675" marB="6667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//book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Selects all book elements no matter where they are in the document</a:t>
                      </a:r>
                    </a:p>
                  </a:txBody>
                  <a:tcPr marL="47625" marR="47625" marT="66675" marB="6667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bookstore//book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Selects all book elements that are descendant of the bookstore element, no matter where they are under the bookstore element</a:t>
                      </a:r>
                    </a:p>
                  </a:txBody>
                  <a:tcPr marL="47625" marR="47625" marT="66675" marB="6667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//@lang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verdana"/>
                        </a:rPr>
                        <a:t>Selects all attributes that are named </a:t>
                      </a:r>
                      <a:r>
                        <a:rPr lang="en-US" dirty="0" err="1">
                          <a:effectLst/>
                          <a:latin typeface="verdana"/>
                        </a:rPr>
                        <a:t>lang</a:t>
                      </a:r>
                      <a:endParaRPr lang="en-US" dirty="0">
                        <a:effectLst/>
                        <a:latin typeface="verdana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664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Predicates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1041953"/>
              </p:ext>
            </p:extLst>
          </p:nvPr>
        </p:nvGraphicFramePr>
        <p:xfrm>
          <a:off x="457200" y="1371600"/>
          <a:ext cx="8229600" cy="4966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5257800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Path Expression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Result</a:t>
                      </a:r>
                    </a:p>
                  </a:txBody>
                  <a:tcPr marL="28575" marR="28575" marT="28575" marB="2857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verdana"/>
                        </a:rPr>
                        <a:t>/bookstore/book[1]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verdana"/>
                        </a:rPr>
                        <a:t>Selects the first book element that is the child of the bookstore element.</a:t>
                      </a:r>
                      <a:r>
                        <a:rPr lang="en-US" sz="1200" b="1">
                          <a:effectLst/>
                          <a:latin typeface="verdana"/>
                        </a:rPr>
                        <a:t>Note:</a:t>
                      </a:r>
                      <a:r>
                        <a:rPr lang="en-US" sz="1200">
                          <a:effectLst/>
                          <a:latin typeface="verdana"/>
                        </a:rPr>
                        <a:t> In IE 5,6,7,8,9 first node is[0], but according to W3C, it is [1]. To solve this problem in IE, set the SelectionLanguage to XPath:</a:t>
                      </a:r>
                    </a:p>
                    <a:p>
                      <a:pPr fontAlgn="t"/>
                      <a:r>
                        <a:rPr lang="en-US" sz="1200" i="1">
                          <a:effectLst/>
                          <a:latin typeface="verdana"/>
                        </a:rPr>
                        <a:t>In JavaScript: xml</a:t>
                      </a:r>
                      <a:r>
                        <a:rPr lang="en-US" sz="1200">
                          <a:effectLst/>
                          <a:latin typeface="verdana"/>
                        </a:rPr>
                        <a:t>.setProperty("SelectionLanguage","XPath");</a:t>
                      </a:r>
                    </a:p>
                  </a:txBody>
                  <a:tcPr marL="47625" marR="47625" marT="66675" marB="6667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verdana"/>
                        </a:rPr>
                        <a:t>/bookstore/book[last()]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verdana"/>
                        </a:rPr>
                        <a:t>Selects the last book element that is the child of the bookstore element</a:t>
                      </a:r>
                    </a:p>
                  </a:txBody>
                  <a:tcPr marL="47625" marR="47625" marT="66675" marB="6667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verdana"/>
                        </a:rPr>
                        <a:t>/bookstore/book[last()-1]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verdana"/>
                        </a:rPr>
                        <a:t>Selects the last but one book element that is the child of the bookstore element</a:t>
                      </a:r>
                    </a:p>
                  </a:txBody>
                  <a:tcPr marL="47625" marR="47625" marT="66675" marB="6667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verdana"/>
                        </a:rPr>
                        <a:t>/bookstore/book[position()&lt;3]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verdana"/>
                        </a:rPr>
                        <a:t>Selects the first two book elements that are children of the bookstore element</a:t>
                      </a:r>
                    </a:p>
                  </a:txBody>
                  <a:tcPr marL="47625" marR="47625" marT="66675" marB="6667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verdana"/>
                        </a:rPr>
                        <a:t>//title[@lang]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verdana"/>
                        </a:rPr>
                        <a:t>Selects all the title elements that have an attribute named lang</a:t>
                      </a:r>
                    </a:p>
                  </a:txBody>
                  <a:tcPr marL="47625" marR="47625" marT="66675" marB="6667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verdana"/>
                        </a:rPr>
                        <a:t>//title[@lang='eng']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verdana"/>
                        </a:rPr>
                        <a:t>Selects all the title elements that have an attribute named lang with a value of 'eng'</a:t>
                      </a:r>
                    </a:p>
                  </a:txBody>
                  <a:tcPr marL="47625" marR="47625" marT="66675" marB="6667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verdana"/>
                        </a:rPr>
                        <a:t>/bookstore/book[price&gt;35.00]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verdana"/>
                        </a:rPr>
                        <a:t>Selects all the book elements of the bookstore element that have a price element with a value greater than 35.00</a:t>
                      </a:r>
                    </a:p>
                  </a:txBody>
                  <a:tcPr marL="47625" marR="47625" marT="66675" marB="6667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verdana"/>
                        </a:rPr>
                        <a:t>/bookstore/book[price&gt;35.00]/title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  <a:latin typeface="verdana"/>
                        </a:rPr>
                        <a:t>Selects all the title elements of the book elements of the bookstore element that have a price element with a value greater than 35.00</a:t>
                      </a: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11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Unknown Nodes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9814518"/>
              </p:ext>
            </p:extLst>
          </p:nvPr>
        </p:nvGraphicFramePr>
        <p:xfrm>
          <a:off x="457200" y="1600200"/>
          <a:ext cx="8229600" cy="1593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Wildcard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Description</a:t>
                      </a:r>
                    </a:p>
                  </a:txBody>
                  <a:tcPr marL="28575" marR="28575" marT="28575" marB="2857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*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Matches any element node</a:t>
                      </a:r>
                    </a:p>
                  </a:txBody>
                  <a:tcPr marL="47625" marR="47625" marT="66675" marB="6667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@*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Matches any attribute node</a:t>
                      </a:r>
                    </a:p>
                  </a:txBody>
                  <a:tcPr marL="47625" marR="47625" marT="66675" marB="6667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node()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verdana"/>
                        </a:rPr>
                        <a:t>Matches any node of any kind</a:t>
                      </a: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8345655"/>
              </p:ext>
            </p:extLst>
          </p:nvPr>
        </p:nvGraphicFramePr>
        <p:xfrm>
          <a:off x="533400" y="3733800"/>
          <a:ext cx="8229600" cy="2142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5638800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Path Expression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Result</a:t>
                      </a:r>
                    </a:p>
                  </a:txBody>
                  <a:tcPr marL="28575" marR="28575" marT="28575" marB="2857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/bookstore/*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Selects all the child nodes of the bookstore element</a:t>
                      </a:r>
                    </a:p>
                  </a:txBody>
                  <a:tcPr marL="47625" marR="47625" marT="66675" marB="6667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//*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Selects all elements in the document</a:t>
                      </a:r>
                    </a:p>
                  </a:txBody>
                  <a:tcPr marL="47625" marR="47625" marT="66675" marB="6667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//title[@*]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verdana"/>
                        </a:rPr>
                        <a:t>Selects all title elements which have any attribute</a:t>
                      </a: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43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Several Paths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6550470"/>
              </p:ext>
            </p:extLst>
          </p:nvPr>
        </p:nvGraphicFramePr>
        <p:xfrm>
          <a:off x="457200" y="1600200"/>
          <a:ext cx="8229600" cy="2965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/>
                <a:gridCol w="4419600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Path Expression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Result</a:t>
                      </a:r>
                    </a:p>
                  </a:txBody>
                  <a:tcPr marL="28575" marR="28575" marT="28575" marB="2857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//book/title | //book/price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Selects all the title AND price elements of all book elements</a:t>
                      </a:r>
                    </a:p>
                  </a:txBody>
                  <a:tcPr marL="47625" marR="47625" marT="66675" marB="6667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//title | //price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Selects all the title AND price elements in the document</a:t>
                      </a:r>
                    </a:p>
                  </a:txBody>
                  <a:tcPr marL="47625" marR="47625" marT="66675" marB="6667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/bookstore/book/title | //price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verdana"/>
                        </a:rPr>
                        <a:t>Selects all the title elements of the book element of the bookstore element AND all the price elements in the document</a:t>
                      </a: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900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Streaming API for XML, called </a:t>
            </a:r>
            <a:r>
              <a:rPr lang="en-US" dirty="0" err="1" smtClean="0"/>
              <a:t>StaX</a:t>
            </a:r>
            <a:r>
              <a:rPr lang="en-US" dirty="0" smtClean="0"/>
              <a:t>, is an API for reading and writing XML Documents</a:t>
            </a:r>
          </a:p>
          <a:p>
            <a:r>
              <a:rPr lang="en-US" dirty="0" err="1" smtClean="0"/>
              <a:t>StaX</a:t>
            </a:r>
            <a:r>
              <a:rPr lang="en-US" dirty="0" smtClean="0"/>
              <a:t> is a Pull-Parsing model. Application can take the control over parsing the XML documents by pulling (taking) the events from the parser</a:t>
            </a:r>
          </a:p>
          <a:p>
            <a:r>
              <a:rPr lang="en-US" dirty="0" smtClean="0"/>
              <a:t>The core </a:t>
            </a:r>
            <a:r>
              <a:rPr lang="en-US" dirty="0" err="1" smtClean="0"/>
              <a:t>StaX</a:t>
            </a:r>
            <a:r>
              <a:rPr lang="en-US" dirty="0" smtClean="0"/>
              <a:t> API falls into two categories:</a:t>
            </a:r>
          </a:p>
          <a:p>
            <a:pPr lvl="1"/>
            <a:r>
              <a:rPr lang="en-US" dirty="0" smtClean="0"/>
              <a:t>Cursor API</a:t>
            </a:r>
          </a:p>
          <a:p>
            <a:pPr lvl="1"/>
            <a:r>
              <a:rPr lang="en-US" dirty="0" smtClean="0"/>
              <a:t>Event </a:t>
            </a:r>
            <a:r>
              <a:rPr lang="en-US" dirty="0" err="1" smtClean="0"/>
              <a:t>Iterator</a:t>
            </a:r>
            <a:r>
              <a:rPr lang="en-US" dirty="0" smtClean="0"/>
              <a:t> API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TrAX</a:t>
            </a:r>
            <a:r>
              <a:rPr lang="en-US" dirty="0" smtClean="0"/>
              <a:t>, the Transformations API for XML, is a Java API for performing XSLT transforms</a:t>
            </a:r>
          </a:p>
          <a:p>
            <a:r>
              <a:rPr lang="en-US" dirty="0" smtClean="0"/>
              <a:t>It is sufficiently parser-independent that it can work with many different XSLT processors including </a:t>
            </a:r>
            <a:r>
              <a:rPr lang="en-US" dirty="0" err="1" smtClean="0"/>
              <a:t>Xalan</a:t>
            </a:r>
            <a:r>
              <a:rPr lang="en-US" dirty="0" smtClean="0"/>
              <a:t> and SAXON</a:t>
            </a:r>
          </a:p>
          <a:p>
            <a:r>
              <a:rPr lang="en-US" dirty="0" err="1" smtClean="0"/>
              <a:t>TrAX</a:t>
            </a:r>
            <a:r>
              <a:rPr lang="en-US" dirty="0" smtClean="0"/>
              <a:t> is a standard part of JAXP, and is bundled with Java 1.4 and later</a:t>
            </a:r>
          </a:p>
          <a:p>
            <a:r>
              <a:rPr lang="en-US" dirty="0" smtClean="0"/>
              <a:t>Purpose: Parse an XML using XSL and store result in streams or files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Parsing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15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Basically textual parsing</a:t>
            </a:r>
          </a:p>
          <a:p>
            <a:r>
              <a:rPr lang="en-US" dirty="0" smtClean="0"/>
              <a:t>Uses File stream I/O</a:t>
            </a:r>
          </a:p>
          <a:p>
            <a:r>
              <a:rPr lang="en-US" dirty="0" smtClean="0"/>
              <a:t>Very easy for machines</a:t>
            </a:r>
          </a:p>
          <a:p>
            <a:r>
              <a:rPr lang="en-US" dirty="0" smtClean="0"/>
              <a:t>Used by android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34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JSON Simple API (</a:t>
            </a:r>
            <a:r>
              <a:rPr lang="en-US" dirty="0" err="1" smtClean="0"/>
              <a:t>googlecode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JSONParser</a:t>
            </a:r>
            <a:endParaRPr lang="en-US" dirty="0" smtClean="0"/>
          </a:p>
          <a:p>
            <a:pPr lvl="1"/>
            <a:r>
              <a:rPr lang="en-US" dirty="0" err="1" smtClean="0"/>
              <a:t>JSONObject</a:t>
            </a:r>
            <a:endParaRPr lang="en-US" dirty="0" smtClean="0"/>
          </a:p>
          <a:p>
            <a:pPr lvl="2"/>
            <a:r>
              <a:rPr lang="en-US" dirty="0" smtClean="0"/>
              <a:t>get(“</a:t>
            </a:r>
            <a:r>
              <a:rPr lang="en-US" dirty="0" err="1" smtClean="0"/>
              <a:t>nodeName</a:t>
            </a:r>
            <a:r>
              <a:rPr lang="en-US" dirty="0" smtClean="0"/>
              <a:t>”) method</a:t>
            </a:r>
          </a:p>
          <a:p>
            <a:pPr lvl="1"/>
            <a:r>
              <a:rPr lang="en-US" dirty="0" err="1" smtClean="0"/>
              <a:t>JSONArray</a:t>
            </a:r>
            <a:endParaRPr lang="en-US" dirty="0" smtClean="0"/>
          </a:p>
          <a:p>
            <a:pPr lvl="2"/>
            <a:r>
              <a:rPr lang="en-US" smtClean="0"/>
              <a:t>uses iterator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30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SAX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SAX parsing starts with the following lines (using Xerces or Aelfred API):</a:t>
            </a:r>
          </a:p>
          <a:p>
            <a:pPr lvl="1"/>
            <a:r>
              <a:rPr lang="en-US" dirty="0" smtClean="0"/>
              <a:t>Sample:</a:t>
            </a:r>
          </a:p>
          <a:p>
            <a:pPr lvl="2"/>
            <a:r>
              <a:rPr lang="en-US" sz="2000" dirty="0" smtClean="0"/>
              <a:t>try{</a:t>
            </a:r>
          </a:p>
          <a:p>
            <a:pPr lvl="2"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XMLReader</a:t>
            </a:r>
            <a:r>
              <a:rPr lang="en-US" sz="2000" dirty="0" smtClean="0"/>
              <a:t> parser =  </a:t>
            </a:r>
          </a:p>
          <a:p>
            <a:pPr lvl="2">
              <a:buNone/>
            </a:pPr>
            <a:r>
              <a:rPr lang="en-US" sz="2000" dirty="0" smtClean="0"/>
              <a:t>        (</a:t>
            </a:r>
            <a:r>
              <a:rPr lang="en-US" sz="2000" dirty="0" err="1" smtClean="0"/>
              <a:t>XMLReader</a:t>
            </a:r>
            <a:r>
              <a:rPr lang="en-US" sz="2000" dirty="0" smtClean="0"/>
              <a:t>)</a:t>
            </a:r>
            <a:r>
              <a:rPr lang="en-US" sz="2000" dirty="0" err="1" smtClean="0"/>
              <a:t>Class.forName</a:t>
            </a:r>
            <a:r>
              <a:rPr lang="en-US" sz="2000" dirty="0" smtClean="0"/>
              <a:t>(PARSER_NAME).</a:t>
            </a:r>
            <a:r>
              <a:rPr lang="en-US" sz="2000" dirty="0" err="1" smtClean="0"/>
              <a:t>newInstance</a:t>
            </a:r>
            <a:r>
              <a:rPr lang="en-US" sz="2000" dirty="0" smtClean="0"/>
              <a:t>(); </a:t>
            </a:r>
          </a:p>
          <a:p>
            <a:pPr lvl="2">
              <a:buNone/>
            </a:pPr>
            <a:r>
              <a:rPr lang="en-US" sz="2000" dirty="0" smtClean="0"/>
              <a:t>         </a:t>
            </a:r>
            <a:r>
              <a:rPr lang="en-US" sz="2000" dirty="0" err="1" smtClean="0"/>
              <a:t>parser.setContentHandler</a:t>
            </a:r>
            <a:r>
              <a:rPr lang="en-US" sz="2000" dirty="0" smtClean="0"/>
              <a:t>(</a:t>
            </a:r>
            <a:r>
              <a:rPr lang="en-US" sz="2000" dirty="0" err="1" smtClean="0"/>
              <a:t>dp</a:t>
            </a:r>
            <a:r>
              <a:rPr lang="en-US" sz="2000" dirty="0" smtClean="0"/>
              <a:t>); </a:t>
            </a:r>
            <a:r>
              <a:rPr lang="en-US" sz="2000" dirty="0" err="1" smtClean="0"/>
              <a:t>parser.setErrorHandler</a:t>
            </a:r>
            <a:r>
              <a:rPr lang="en-US" sz="2000" dirty="0" smtClean="0"/>
              <a:t>(</a:t>
            </a:r>
            <a:r>
              <a:rPr lang="en-US" sz="2000" dirty="0" err="1" smtClean="0"/>
              <a:t>dp</a:t>
            </a:r>
            <a:r>
              <a:rPr lang="en-US" sz="2000" dirty="0" smtClean="0"/>
              <a:t>); </a:t>
            </a:r>
          </a:p>
          <a:p>
            <a:pPr lvl="2">
              <a:buNone/>
            </a:pPr>
            <a:r>
              <a:rPr lang="en-US" sz="2000" dirty="0" smtClean="0"/>
              <a:t>         </a:t>
            </a:r>
            <a:r>
              <a:rPr lang="en-US" sz="2000" dirty="0" err="1" smtClean="0"/>
              <a:t>parser.parse</a:t>
            </a:r>
            <a:r>
              <a:rPr lang="en-US" sz="2000" dirty="0" smtClean="0"/>
              <a:t>(“./</a:t>
            </a:r>
            <a:r>
              <a:rPr lang="en-US" sz="2000" dirty="0" err="1" smtClean="0"/>
              <a:t>src</a:t>
            </a:r>
            <a:r>
              <a:rPr lang="en-US" sz="2000" dirty="0" smtClean="0"/>
              <a:t>/…account.xml”);</a:t>
            </a:r>
          </a:p>
          <a:p>
            <a:pPr lvl="2">
              <a:buNone/>
            </a:pPr>
            <a:r>
              <a:rPr lang="en-US" sz="2000" dirty="0" smtClean="0"/>
              <a:t>   } catch(Exception e){…..}</a:t>
            </a:r>
          </a:p>
          <a:p>
            <a:pPr lvl="2">
              <a:buNone/>
            </a:pPr>
            <a:r>
              <a:rPr lang="en-US" sz="2000" dirty="0" smtClean="0"/>
              <a:t>  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Constructing 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file first in String format</a:t>
            </a:r>
          </a:p>
          <a:p>
            <a:r>
              <a:rPr lang="en-US" dirty="0" smtClean="0"/>
              <a:t>Instantiates </a:t>
            </a:r>
            <a:r>
              <a:rPr lang="en-US" dirty="0" err="1" smtClean="0"/>
              <a:t>FileWriter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Create the following objects:</a:t>
            </a:r>
          </a:p>
          <a:p>
            <a:pPr lvl="1"/>
            <a:r>
              <a:rPr lang="en-US" dirty="0" err="1" smtClean="0"/>
              <a:t>JSONObject</a:t>
            </a:r>
            <a:r>
              <a:rPr lang="en-US" dirty="0" smtClean="0"/>
              <a:t> (with put() method)</a:t>
            </a:r>
          </a:p>
          <a:p>
            <a:pPr lvl="1"/>
            <a:r>
              <a:rPr lang="en-US" dirty="0" err="1" smtClean="0"/>
              <a:t>JSONArray</a:t>
            </a:r>
            <a:r>
              <a:rPr lang="en-US" dirty="0" smtClean="0"/>
              <a:t> (with add() method)</a:t>
            </a:r>
          </a:p>
          <a:p>
            <a:r>
              <a:rPr lang="en-US" dirty="0" smtClean="0"/>
              <a:t>Convert the root object to String</a:t>
            </a:r>
          </a:p>
          <a:p>
            <a:r>
              <a:rPr lang="en-US" dirty="0" smtClean="0"/>
              <a:t>Write to the file using </a:t>
            </a:r>
            <a:r>
              <a:rPr lang="en-US" dirty="0" err="1" smtClean="0"/>
              <a:t>FileWriter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01960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Parsing JSON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file first in String format</a:t>
            </a:r>
          </a:p>
          <a:p>
            <a:r>
              <a:rPr lang="en-US" dirty="0"/>
              <a:t>Instantiates </a:t>
            </a:r>
            <a:r>
              <a:rPr lang="en-US" dirty="0" smtClean="0"/>
              <a:t>Reader objects</a:t>
            </a:r>
          </a:p>
          <a:p>
            <a:r>
              <a:rPr lang="en-US" dirty="0" smtClean="0"/>
              <a:t>Instantiates </a:t>
            </a:r>
            <a:r>
              <a:rPr lang="en-US" dirty="0" err="1" smtClean="0"/>
              <a:t>JSONParser</a:t>
            </a:r>
            <a:r>
              <a:rPr lang="en-US" dirty="0" smtClean="0"/>
              <a:t> object</a:t>
            </a:r>
          </a:p>
          <a:p>
            <a:r>
              <a:rPr lang="en-US" dirty="0" smtClean="0"/>
              <a:t>Pass the </a:t>
            </a:r>
            <a:r>
              <a:rPr lang="en-US" dirty="0" err="1" smtClean="0"/>
              <a:t>filereader</a:t>
            </a:r>
            <a:r>
              <a:rPr lang="en-US" dirty="0" smtClean="0"/>
              <a:t> object to parser</a:t>
            </a:r>
          </a:p>
          <a:p>
            <a:r>
              <a:rPr lang="en-US" dirty="0" smtClean="0"/>
              <a:t>Using get() method you can access an object via its key name but be sure to cast the output object </a:t>
            </a:r>
          </a:p>
        </p:txBody>
      </p:sp>
    </p:spTree>
    <p:extLst>
      <p:ext uri="{BB962C8B-B14F-4D97-AF65-F5344CB8AC3E}">
        <p14:creationId xmlns:p14="http://schemas.microsoft.com/office/powerpoint/2010/main" val="27765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Parsing JSON </a:t>
            </a:r>
            <a:r>
              <a:rPr lang="en-US" dirty="0" smtClean="0"/>
              <a:t>File…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fetching </a:t>
            </a:r>
            <a:r>
              <a:rPr lang="en-US" dirty="0" err="1"/>
              <a:t>JSONArray</a:t>
            </a:r>
            <a:r>
              <a:rPr lang="en-US" dirty="0"/>
              <a:t> you can use Iterator or for loop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658171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</Template>
  <TotalTime>4391</TotalTime>
  <Words>2623</Words>
  <Application>Microsoft Office PowerPoint</Application>
  <PresentationFormat>On-screen Show (4:3)</PresentationFormat>
  <Paragraphs>558</Paragraphs>
  <Slides>92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3" baseType="lpstr">
      <vt:lpstr>Powerpoint Template</vt:lpstr>
      <vt:lpstr>Java Parsing XML and JSON</vt:lpstr>
      <vt:lpstr>Introduction</vt:lpstr>
      <vt:lpstr>XML and Java</vt:lpstr>
      <vt:lpstr>XML Parsers</vt:lpstr>
      <vt:lpstr>Low Level API</vt:lpstr>
      <vt:lpstr>SAX</vt:lpstr>
      <vt:lpstr>SAX Parsing</vt:lpstr>
      <vt:lpstr>Libraries Needed</vt:lpstr>
      <vt:lpstr>SAX Processes</vt:lpstr>
      <vt:lpstr>SAX Process (cont…)</vt:lpstr>
      <vt:lpstr>XMLReader</vt:lpstr>
      <vt:lpstr>InputSource</vt:lpstr>
      <vt:lpstr>ContentHandler </vt:lpstr>
      <vt:lpstr>ContentHandler (cont…)</vt:lpstr>
      <vt:lpstr>ContentHandler (cont…)</vt:lpstr>
      <vt:lpstr>ContentHandler (cont…)</vt:lpstr>
      <vt:lpstr>ContentHandler</vt:lpstr>
      <vt:lpstr>Attributes</vt:lpstr>
      <vt:lpstr>Attributes (cont…)</vt:lpstr>
      <vt:lpstr>Attributes (cont…)</vt:lpstr>
      <vt:lpstr>Attributes (cont…)</vt:lpstr>
      <vt:lpstr>Characters</vt:lpstr>
      <vt:lpstr>Processing Instructions</vt:lpstr>
      <vt:lpstr>Processing (cont…)</vt:lpstr>
      <vt:lpstr>Namespace Mappings</vt:lpstr>
      <vt:lpstr>Namespace (cont…)</vt:lpstr>
      <vt:lpstr>How to use?</vt:lpstr>
      <vt:lpstr>How to use? (cont…)</vt:lpstr>
      <vt:lpstr>Locator</vt:lpstr>
      <vt:lpstr>ErrorHandler</vt:lpstr>
      <vt:lpstr>DTDHandler</vt:lpstr>
      <vt:lpstr>DTDHandler (cont…)</vt:lpstr>
      <vt:lpstr>EntityResolver</vt:lpstr>
      <vt:lpstr>SAX Packages</vt:lpstr>
      <vt:lpstr>JAXP</vt:lpstr>
      <vt:lpstr>JAXPAPI as SAX</vt:lpstr>
      <vt:lpstr>JAXP-SAX Process</vt:lpstr>
      <vt:lpstr>JAXP-SAX</vt:lpstr>
      <vt:lpstr>SAXParserFactory</vt:lpstr>
      <vt:lpstr>SAXParser</vt:lpstr>
      <vt:lpstr>SAXReader</vt:lpstr>
      <vt:lpstr>DefaultHandler</vt:lpstr>
      <vt:lpstr>DefaultHandler</vt:lpstr>
      <vt:lpstr>DefaultHandler</vt:lpstr>
      <vt:lpstr>ErrorHandler</vt:lpstr>
      <vt:lpstr>DTDHandler</vt:lpstr>
      <vt:lpstr>EntityResolver</vt:lpstr>
      <vt:lpstr>Attributes</vt:lpstr>
      <vt:lpstr>DOM </vt:lpstr>
      <vt:lpstr>DOM</vt:lpstr>
      <vt:lpstr>DOM Parsing</vt:lpstr>
      <vt:lpstr>DOM Document Structure</vt:lpstr>
      <vt:lpstr>DOM Type 3</vt:lpstr>
      <vt:lpstr>DOM Code</vt:lpstr>
      <vt:lpstr>Node</vt:lpstr>
      <vt:lpstr>Node Types</vt:lpstr>
      <vt:lpstr>Node (cont…)</vt:lpstr>
      <vt:lpstr>Node (cont…)</vt:lpstr>
      <vt:lpstr>Methods of Returning Info</vt:lpstr>
      <vt:lpstr>Methods for Children</vt:lpstr>
      <vt:lpstr>Methods for Parent or Sibling</vt:lpstr>
      <vt:lpstr>Methods for Manipulation</vt:lpstr>
      <vt:lpstr>Document interface</vt:lpstr>
      <vt:lpstr>Element interface</vt:lpstr>
      <vt:lpstr>Attr interface</vt:lpstr>
      <vt:lpstr>NodeList</vt:lpstr>
      <vt:lpstr>NamedNodeMap</vt:lpstr>
      <vt:lpstr>JAXP as DOM</vt:lpstr>
      <vt:lpstr>JAXP-DOM</vt:lpstr>
      <vt:lpstr>JAXP-DOM….</vt:lpstr>
      <vt:lpstr>JDOM</vt:lpstr>
      <vt:lpstr>JDOM Process</vt:lpstr>
      <vt:lpstr>JDOM Process (cont…)</vt:lpstr>
      <vt:lpstr>JDOM API</vt:lpstr>
      <vt:lpstr>JAXB</vt:lpstr>
      <vt:lpstr>Creation of XML</vt:lpstr>
      <vt:lpstr>Marshalling…</vt:lpstr>
      <vt:lpstr>Unmarshaling</vt:lpstr>
      <vt:lpstr>XPath</vt:lpstr>
      <vt:lpstr>Selecting Node Names</vt:lpstr>
      <vt:lpstr>Sample</vt:lpstr>
      <vt:lpstr>Predicates</vt:lpstr>
      <vt:lpstr>Selecting Unknown Nodes</vt:lpstr>
      <vt:lpstr>Selecting Several Paths</vt:lpstr>
      <vt:lpstr>STaX</vt:lpstr>
      <vt:lpstr>TraX</vt:lpstr>
      <vt:lpstr>JSON Parsing</vt:lpstr>
      <vt:lpstr>JSON</vt:lpstr>
      <vt:lpstr>JSON API</vt:lpstr>
      <vt:lpstr>Constructing JSON</vt:lpstr>
      <vt:lpstr>Parsing JSON File</vt:lpstr>
      <vt:lpstr>Parsing JSON File…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sherwin</dc:creator>
  <cp:lastModifiedBy>Sherwin John Tragura</cp:lastModifiedBy>
  <cp:revision>268</cp:revision>
  <dcterms:created xsi:type="dcterms:W3CDTF">2011-09-06T02:49:49Z</dcterms:created>
  <dcterms:modified xsi:type="dcterms:W3CDTF">2015-03-19T02:41:29Z</dcterms:modified>
</cp:coreProperties>
</file>