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0066"/>
    <a:srgbClr val="0000FF"/>
    <a:srgbClr val="660033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eon2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0"/>
            <a:ext cx="7772400" cy="14700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4936F-850D-4738-BCC7-F92A5F9A9F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345F-D42B-4E3A-9195-C76F6EE875FE}" type="datetime1">
              <a:rPr lang="en-US" smtClean="0"/>
              <a:pPr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DB7B-C629-4D3D-9651-E533FD847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9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5486400"/>
            <a:ext cx="9144000" cy="1381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457200" y="1447800"/>
            <a:ext cx="8229600" cy="1588"/>
          </a:xfrm>
          <a:prstGeom prst="line">
            <a:avLst/>
          </a:prstGeom>
          <a:ln w="22225">
            <a:solidFill>
              <a:srgbClr val="A41C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2000" y="6324600"/>
            <a:ext cx="78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Program: Java </a:t>
            </a:r>
            <a:r>
              <a:rPr lang="en-US" sz="120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Boot Camp                    Effectivity Date: Feb. 16, 2015 	Version no.: 01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  <a:prstGeom prst="rect">
            <a:avLst/>
          </a:prstGeom>
        </p:spPr>
        <p:txBody>
          <a:bodyPr/>
          <a:lstStyle/>
          <a:p>
            <a:fld id="{ECF98D6A-06C4-4743-B6D4-40562FA8E68F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DB7B-C629-4D3D-9651-E533FD847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A9BF345F-D42B-4E3A-9195-C76F6EE875FE}" type="datetime1">
              <a:rPr lang="en-US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5B0DDB7B-C629-4D3D-9651-E533FD847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 Data Programming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MySQL-based Training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List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il-PH" b="1" dirty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Statement s = conn.createStatement (); </a:t>
            </a:r>
          </a:p>
          <a:p>
            <a:pPr>
              <a:buNone/>
            </a:pPr>
            <a:r>
              <a:rPr lang="fil-PH" b="1" dirty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s.executeQuery</a:t>
            </a: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 ("SELECT id, name, category FROM animal"); </a:t>
            </a:r>
          </a:p>
          <a:p>
            <a:pPr>
              <a:buNone/>
            </a:pPr>
            <a:r>
              <a:rPr lang="fil-PH" b="1" dirty="0"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ResultSet rs = s.getResultSet (); </a:t>
            </a:r>
          </a:p>
          <a:p>
            <a:pPr>
              <a:buNone/>
            </a:pP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int count = 0; </a:t>
            </a:r>
          </a:p>
          <a:p>
            <a:pPr>
              <a:buNone/>
            </a:pP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while (</a:t>
            </a:r>
            <a:r>
              <a:rPr lang="fil-PH" b="1" dirty="0"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rs.next</a:t>
            </a: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 ()) { </a:t>
            </a:r>
          </a:p>
          <a:p>
            <a:pPr>
              <a:buNone/>
            </a:pP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	int idVal = </a:t>
            </a:r>
            <a:r>
              <a:rPr lang="fil-PH" b="1" dirty="0"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rs.getInt</a:t>
            </a: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 ("id"); </a:t>
            </a:r>
          </a:p>
          <a:p>
            <a:pPr>
              <a:buNone/>
            </a:pP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	String nameVal = </a:t>
            </a:r>
            <a:r>
              <a:rPr lang="fil-PH" b="1" dirty="0"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rs.getString </a:t>
            </a: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("name"); </a:t>
            </a:r>
          </a:p>
          <a:p>
            <a:pPr>
              <a:buNone/>
            </a:pP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	String catVal = </a:t>
            </a:r>
            <a:r>
              <a:rPr lang="fil-PH" b="1" dirty="0"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 ("category"); System.out.println ( "id = " + idVal + ", name = " + 	nameVal + ", category = " + catVal); ++count; </a:t>
            </a:r>
            <a:endParaRPr lang="fil-PH" dirty="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il-PH" dirty="0" smtClean="0">
                <a:effectLst/>
                <a:latin typeface="Courier New" pitchFamily="49" charset="0"/>
                <a:cs typeface="Courier New" pitchFamily="49" charset="0"/>
              </a:rPr>
              <a:t>} </a:t>
            </a:r>
            <a:endParaRPr lang="fil-PH" dirty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il-PH" b="1" dirty="0" smtClean="0"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rs.close</a:t>
            </a:r>
            <a:r>
              <a:rPr lang="fil-PH" dirty="0" smtClean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r>
              <a:rPr lang="fil-PH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s.close</a:t>
            </a:r>
            <a:r>
              <a:rPr lang="fil-PH" dirty="0" smtClean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r>
              <a:rPr lang="fil-PH" dirty="0" smtClean="0">
                <a:effectLst/>
                <a:latin typeface="Courier New" pitchFamily="49" charset="0"/>
                <a:cs typeface="Courier New" pitchFamily="49" charset="0"/>
              </a:rPr>
              <a:t>System.out.println </a:t>
            </a: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(count + " rows were retrieved");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l-PH" dirty="0"/>
              <a:t>Think ResultSet as a table of data or dataset</a:t>
            </a:r>
          </a:p>
          <a:p>
            <a:r>
              <a:rPr lang="fil-PH" dirty="0"/>
              <a:t>Represents the result after executing a SQL statement</a:t>
            </a:r>
          </a:p>
          <a:p>
            <a:r>
              <a:rPr lang="fil-PH" dirty="0"/>
              <a:t>Each column corresponds to a column in a </a:t>
            </a:r>
            <a:r>
              <a:rPr lang="fil-PH" dirty="0" smtClean="0"/>
              <a:t>database</a:t>
            </a:r>
          </a:p>
          <a:p>
            <a:r>
              <a:rPr lang="fil-PH" dirty="0" smtClean="0"/>
              <a:t>Contains get</a:t>
            </a:r>
            <a:r>
              <a:rPr lang="fil-PH" b="1" dirty="0" smtClean="0">
                <a:solidFill>
                  <a:srgbClr val="FF0000"/>
                </a:solidFill>
              </a:rPr>
              <a:t>XXX</a:t>
            </a:r>
            <a:r>
              <a:rPr lang="fil-PH" dirty="0" smtClean="0"/>
              <a:t>() methods where </a:t>
            </a:r>
            <a:r>
              <a:rPr lang="fil-PH" b="1" dirty="0" smtClean="0">
                <a:solidFill>
                  <a:srgbClr val="FF0000"/>
                </a:solidFill>
              </a:rPr>
              <a:t>XXX</a:t>
            </a:r>
            <a:r>
              <a:rPr lang="fil-PH" dirty="0" smtClean="0"/>
              <a:t> are the columns types</a:t>
            </a:r>
            <a:endParaRPr lang="fil-PH" dirty="0"/>
          </a:p>
          <a:p>
            <a:r>
              <a:rPr lang="fil-PH" dirty="0"/>
              <a:t>Some methods:</a:t>
            </a:r>
          </a:p>
          <a:p>
            <a:pPr lvl="2"/>
            <a:r>
              <a:rPr lang="fil-PH" dirty="0"/>
              <a:t>getString(...) – for String fields</a:t>
            </a:r>
          </a:p>
          <a:p>
            <a:pPr lvl="2"/>
            <a:r>
              <a:rPr lang="fil-PH" dirty="0"/>
              <a:t>getInt(...) – for integer fields</a:t>
            </a:r>
          </a:p>
          <a:p>
            <a:pPr lvl="2"/>
            <a:r>
              <a:rPr lang="fil-PH" dirty="0"/>
              <a:t>getFloat(...) – for float fields</a:t>
            </a:r>
          </a:p>
          <a:p>
            <a:pPr lvl="2"/>
            <a:r>
              <a:rPr lang="fil-PH" dirty="0"/>
              <a:t>getDouble(...) for double fields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6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ResultSet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413565"/>
              </p:ext>
            </p:extLst>
          </p:nvPr>
        </p:nvGraphicFramePr>
        <p:xfrm>
          <a:off x="533400" y="1447799"/>
          <a:ext cx="8229600" cy="4664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4572000"/>
              </a:tblGrid>
              <a:tr h="470825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ype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81749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ResultSet.TYPE_FORWARD_ONLY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cursor can only move forward in the result set.</a:t>
                      </a:r>
                    </a:p>
                  </a:txBody>
                  <a:tcPr marL="47625" marR="47625" marT="47625" marB="47625"/>
                </a:tc>
              </a:tr>
              <a:tr h="1862337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ResultSet.TYPE_SCROLL_INSENSITIVE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cursor can scroll forwards and backwards, and the result set is not sensitive to changes made by others to the database that occur after the result set was created.</a:t>
                      </a:r>
                    </a:p>
                  </a:txBody>
                  <a:tcPr marL="47625" marR="47625" marT="47625" marB="47625"/>
                </a:tc>
              </a:tr>
              <a:tr h="151405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ResultSet.TYPE_SCROLL_SENSITIVE.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cursor can scroll forwards and backwards, and the result set is sensitive to changes made by others to the database that occur after the result set was created.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Concurrency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33247"/>
              </p:ext>
            </p:extLst>
          </p:nvPr>
        </p:nvGraphicFramePr>
        <p:xfrm>
          <a:off x="457200" y="1600200"/>
          <a:ext cx="82296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7104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Concurrency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99150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ResultSet.CONCUR_READ_ONLY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Creates a read-only result set. This is the default</a:t>
                      </a:r>
                    </a:p>
                  </a:txBody>
                  <a:tcPr marL="47625" marR="47625" marT="47625" marB="47625"/>
                </a:tc>
              </a:tr>
              <a:tr h="57104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ResultSet.CONCUR_UPDATABLE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Creates an updateable result set.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Rows (Concurrency)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>
                <a:effectLst/>
              </a:rPr>
              <a:t>ResultSet</a:t>
            </a:r>
            <a:r>
              <a:rPr lang="en-US" b="1" dirty="0">
                <a:effectLst/>
              </a:rPr>
              <a:t> Concurrency</a:t>
            </a:r>
          </a:p>
          <a:p>
            <a:r>
              <a:rPr lang="en-US" dirty="0">
                <a:effectLst/>
              </a:rPr>
              <a:t>The concurrency of a </a:t>
            </a:r>
            <a:r>
              <a:rPr lang="en-US" dirty="0" err="1">
                <a:effectLst/>
              </a:rPr>
              <a:t>ResultSet</a:t>
            </a:r>
            <a:r>
              <a:rPr lang="en-US" dirty="0">
                <a:effectLst/>
              </a:rPr>
              <a:t> object determines what level of update functionality is supported.</a:t>
            </a:r>
          </a:p>
          <a:p>
            <a:r>
              <a:rPr lang="en-US" dirty="0">
                <a:effectLst/>
              </a:rPr>
              <a:t>There are two concurrency levels:</a:t>
            </a:r>
          </a:p>
          <a:p>
            <a:pPr lvl="1"/>
            <a:r>
              <a:rPr lang="en-US" dirty="0">
                <a:effectLst/>
              </a:rPr>
              <a:t>CONCUR_READ_ONLY: The </a:t>
            </a:r>
            <a:r>
              <a:rPr lang="en-US" dirty="0" err="1">
                <a:effectLst/>
              </a:rPr>
              <a:t>ResultSet</a:t>
            </a:r>
            <a:r>
              <a:rPr lang="en-US" dirty="0">
                <a:effectLst/>
              </a:rPr>
              <a:t> object cannot be updated using the </a:t>
            </a:r>
            <a:r>
              <a:rPr lang="en-US" dirty="0" err="1">
                <a:effectLst/>
              </a:rPr>
              <a:t>ResultSet</a:t>
            </a:r>
            <a:r>
              <a:rPr lang="en-US" dirty="0">
                <a:effectLst/>
              </a:rPr>
              <a:t> interface.</a:t>
            </a:r>
          </a:p>
          <a:p>
            <a:pPr lvl="1"/>
            <a:r>
              <a:rPr lang="en-US" dirty="0">
                <a:effectLst/>
              </a:rPr>
              <a:t>CONCUR_UPDATABLE: The </a:t>
            </a:r>
            <a:r>
              <a:rPr lang="en-US" dirty="0" err="1">
                <a:effectLst/>
              </a:rPr>
              <a:t>ResultSet</a:t>
            </a:r>
            <a:r>
              <a:rPr lang="en-US" dirty="0">
                <a:effectLst/>
              </a:rPr>
              <a:t> object can be updated using the </a:t>
            </a:r>
            <a:r>
              <a:rPr lang="en-US" dirty="0" err="1">
                <a:effectLst/>
              </a:rPr>
              <a:t>ResultSet</a:t>
            </a:r>
            <a:r>
              <a:rPr lang="en-US" dirty="0">
                <a:effectLst/>
              </a:rPr>
              <a:t> interface.</a:t>
            </a:r>
          </a:p>
          <a:p>
            <a:pPr lvl="2"/>
            <a:r>
              <a:rPr lang="en-US" dirty="0">
                <a:effectLst/>
              </a:rPr>
              <a:t>The default </a:t>
            </a:r>
            <a:r>
              <a:rPr lang="en-US" dirty="0" err="1">
                <a:effectLst/>
              </a:rPr>
              <a:t>ResultSet</a:t>
            </a:r>
            <a:r>
              <a:rPr lang="en-US" dirty="0">
                <a:effectLst/>
              </a:rPr>
              <a:t> concurrency is CONCUR_READ_ONLY.</a:t>
            </a:r>
          </a:p>
          <a:p>
            <a:r>
              <a:rPr lang="en-US" b="1" dirty="0">
                <a:effectLst/>
              </a:rPr>
              <a:t>Note</a:t>
            </a:r>
            <a:r>
              <a:rPr lang="en-US" dirty="0">
                <a:effectLst/>
              </a:rPr>
              <a:t>: Not all JDBC drivers and databases support concurrency.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9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database information </a:t>
            </a:r>
          </a:p>
          <a:p>
            <a:pPr lvl="1"/>
            <a:r>
              <a:rPr lang="en-US" dirty="0" err="1" smtClean="0"/>
              <a:t>DatabaseMetaData</a:t>
            </a:r>
            <a:endParaRPr lang="en-US" dirty="0" smtClean="0"/>
          </a:p>
          <a:p>
            <a:pPr lvl="2"/>
            <a:r>
              <a:rPr lang="en-US" dirty="0" smtClean="0"/>
              <a:t>instance object will be from Connection object</a:t>
            </a:r>
          </a:p>
          <a:p>
            <a:r>
              <a:rPr lang="en-US" dirty="0" smtClean="0"/>
              <a:t>To get table information	</a:t>
            </a:r>
          </a:p>
          <a:p>
            <a:pPr lvl="1"/>
            <a:r>
              <a:rPr lang="en-US" dirty="0" err="1" smtClean="0"/>
              <a:t>ResultSetMetaData</a:t>
            </a:r>
            <a:endParaRPr lang="en-US" dirty="0" smtClean="0"/>
          </a:p>
          <a:p>
            <a:pPr lvl="2"/>
            <a:r>
              <a:rPr lang="en-US" dirty="0" smtClean="0"/>
              <a:t>instance object will be from </a:t>
            </a:r>
            <a:r>
              <a:rPr lang="en-US" dirty="0" err="1" smtClean="0"/>
              <a:t>ResultSet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Autocommit</a:t>
            </a:r>
            <a:r>
              <a:rPr lang="en-US" dirty="0" smtClean="0"/>
              <a:t>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database transactions are </a:t>
            </a:r>
            <a:r>
              <a:rPr lang="en-US" dirty="0" err="1" smtClean="0"/>
              <a:t>autocommit</a:t>
            </a:r>
            <a:endParaRPr lang="en-US" dirty="0" smtClean="0"/>
          </a:p>
          <a:p>
            <a:r>
              <a:rPr lang="en-US" dirty="0" smtClean="0"/>
              <a:t>To disable it, turn it off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autocommit</a:t>
            </a:r>
            <a:r>
              <a:rPr lang="en-US" dirty="0" smtClean="0"/>
              <a:t> = false</a:t>
            </a:r>
          </a:p>
          <a:p>
            <a:r>
              <a:rPr lang="en-US" dirty="0" smtClean="0"/>
              <a:t>Two batch transactions:</a:t>
            </a:r>
          </a:p>
          <a:p>
            <a:pPr lvl="1"/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rollback</a:t>
            </a:r>
          </a:p>
          <a:p>
            <a:r>
              <a:rPr lang="en-US" dirty="0" err="1" smtClean="0"/>
              <a:t>Savepoint</a:t>
            </a:r>
            <a:r>
              <a:rPr lang="en-US" dirty="0" smtClean="0"/>
              <a:t> – used by rollback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PreparedStatement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l-PH" dirty="0"/>
              <a:t>We need to execute Statement class whenever we have to execute the query again for some specific purpose or specific constraints</a:t>
            </a:r>
          </a:p>
          <a:p>
            <a:r>
              <a:rPr lang="fil-PH" dirty="0"/>
              <a:t>Precompiled queries</a:t>
            </a:r>
          </a:p>
          <a:p>
            <a:r>
              <a:rPr lang="en-US" dirty="0"/>
              <a:t>A question mark serves as a placeholder for a parameter</a:t>
            </a:r>
            <a:endParaRPr lang="fil-P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0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try{</a:t>
            </a:r>
            <a:br>
              <a:rPr lang="fil-PH" dirty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fil-PH" b="1" dirty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String sql = "SELECT * FROM movies WHERE year_made = ?";</a:t>
            </a:r>
            <a:br>
              <a:rPr lang="fil-PH" b="1" dirty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fil-PH" b="1" dirty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prest = con.prepareStatement(sql);</a:t>
            </a:r>
            <a:br>
              <a:rPr lang="fil-PH" b="1" dirty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fil-PH" b="1" dirty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prest.setInt(1,2002);</a:t>
            </a:r>
            <a:br>
              <a:rPr lang="fil-PH" b="1" dirty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fil-PH" b="1" dirty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ResultSet rs1 = prest.executeQuery();</a:t>
            </a: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lang="fil-PH" dirty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        System.out.println("List of movies that made in year 2002");</a:t>
            </a:r>
            <a:br>
              <a:rPr lang="fil-PH" dirty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        while (rs1.next()){</a:t>
            </a:r>
            <a:br>
              <a:rPr lang="fil-PH" dirty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          String mov_name = rs1.getString(1);</a:t>
            </a:r>
            <a:br>
              <a:rPr lang="fil-PH" dirty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          int mad_year = rs1.getInt(2);</a:t>
            </a:r>
            <a:br>
              <a:rPr lang="fil-PH" dirty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          System.out.println(mov_name + "\t- " + mad_year);</a:t>
            </a:r>
            <a:br>
              <a:rPr lang="fil-PH" dirty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        }</a:t>
            </a:r>
            <a:br>
              <a:rPr lang="fil-PH" dirty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fil-PH" b="1" dirty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prest.setInt(1,2003);</a:t>
            </a:r>
            <a:br>
              <a:rPr lang="fil-PH" b="1" dirty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fil-PH" b="1" dirty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ResultSet rs2 = prest.executeQuery();</a:t>
            </a:r>
            <a:br>
              <a:rPr lang="fil-PH" b="1" dirty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        System.out.println("List of movies that made in year 2003");</a:t>
            </a:r>
            <a:br>
              <a:rPr lang="fil-PH" dirty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        while (rs2.next()){</a:t>
            </a:r>
            <a:br>
              <a:rPr lang="fil-PH" dirty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          String mov_name = rs2.getString(1);</a:t>
            </a:r>
            <a:br>
              <a:rPr lang="fil-PH" dirty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          int mad_year = rs2.getInt(2);</a:t>
            </a:r>
            <a:br>
              <a:rPr lang="fil-PH" dirty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          System.out.println(mov_name + "\t- " + mad_year);</a:t>
            </a:r>
            <a:br>
              <a:rPr lang="fil-PH" dirty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        }</a:t>
            </a:r>
            <a:br>
              <a:rPr lang="fil-PH" dirty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      }</a:t>
            </a:r>
            <a:br>
              <a:rPr lang="fil-PH" dirty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      catch (SQLException s){</a:t>
            </a:r>
            <a:br>
              <a:rPr lang="fil-PH" dirty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        System.out.println("SQL statement is not executed!");</a:t>
            </a:r>
            <a:br>
              <a:rPr lang="fil-PH" dirty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      }</a:t>
            </a:r>
            <a:br>
              <a:rPr lang="fil-PH" dirty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CallableStatement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il-PH" dirty="0"/>
              <a:t>Used only for stored procedures</a:t>
            </a:r>
          </a:p>
          <a:p>
            <a:r>
              <a:rPr lang="en-US" dirty="0"/>
              <a:t>A result parameter, a kind of OUT parameter, is the return value for the stored procedure. </a:t>
            </a:r>
          </a:p>
          <a:p>
            <a:r>
              <a:rPr lang="en-US" dirty="0"/>
              <a:t>Both forms may have a variable number of parameters used for input (IN parameters), output (OUT parameters), or both (INOUT parameters). </a:t>
            </a:r>
          </a:p>
          <a:p>
            <a:r>
              <a:rPr lang="en-US" dirty="0"/>
              <a:t>A question mark serves as a placeholder for a parameter. </a:t>
            </a:r>
            <a:endParaRPr lang="fil-PH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l-PH" dirty="0"/>
              <a:t>Java uses third party tool to interface the Java with DDL and DML Transactions </a:t>
            </a:r>
          </a:p>
          <a:p>
            <a:r>
              <a:rPr lang="fil-PH" dirty="0"/>
              <a:t>The third party tool is </a:t>
            </a:r>
            <a:r>
              <a:rPr lang="fil-PH" b="1" dirty="0">
                <a:solidFill>
                  <a:srgbClr val="FF0000"/>
                </a:solidFill>
              </a:rPr>
              <a:t>Java Database Connectivity (JDBC) </a:t>
            </a:r>
            <a:r>
              <a:rPr lang="fil-PH" dirty="0"/>
              <a:t>tool.</a:t>
            </a:r>
          </a:p>
          <a:p>
            <a:r>
              <a:rPr lang="fil-PH" dirty="0"/>
              <a:t>Java classes needed are all found in java.sql</a:t>
            </a:r>
          </a:p>
          <a:p>
            <a:r>
              <a:rPr lang="fil-PH" dirty="0"/>
              <a:t>Collections are used for records storage (java.util)</a:t>
            </a:r>
          </a:p>
          <a:p>
            <a:endParaRPr lang="fil-PH" dirty="0"/>
          </a:p>
          <a:p>
            <a:endParaRPr lang="fil-PH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0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CallableStatement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for invoking a stored procedure in JDBC is shown below:</a:t>
            </a:r>
          </a:p>
          <a:p>
            <a:pPr lvl="3"/>
            <a:r>
              <a:rPr lang="fil-PH" dirty="0"/>
              <a:t>{call procedure_name[(?, ?, ...)]} </a:t>
            </a:r>
            <a:endParaRPr lang="en-US" dirty="0"/>
          </a:p>
          <a:p>
            <a:r>
              <a:rPr lang="en-US" smtClean="0"/>
              <a:t>The </a:t>
            </a:r>
            <a:r>
              <a:rPr lang="en-US" dirty="0"/>
              <a:t>syntax for a stored procedure with no parameters would look like this:</a:t>
            </a:r>
          </a:p>
          <a:p>
            <a:pPr lvl="3"/>
            <a:r>
              <a:rPr lang="fil-PH" dirty="0"/>
              <a:t>{call procedure_name} </a:t>
            </a:r>
            <a:endParaRPr lang="en-US" dirty="0"/>
          </a:p>
          <a:p>
            <a:pPr lvl="2"/>
            <a:endParaRPr lang="fil-PH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3" indent="0">
              <a:buNone/>
            </a:pPr>
            <a:r>
              <a:rPr lang="fil-PH" b="1" dirty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CallableStatement cstmt = con.prepareCall( "{call getTestData(?, ?)}"); </a:t>
            </a:r>
          </a:p>
          <a:p>
            <a:pPr lvl="3">
              <a:buNone/>
            </a:pP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cstmt.registerOutParameter(1, java.sql.Types.TINYINT);</a:t>
            </a:r>
          </a:p>
          <a:p>
            <a:pPr lvl="3">
              <a:buNone/>
            </a:pP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cstmt.registerOutParameter(2, java.sql.Types.DECIMAL, 3);</a:t>
            </a:r>
          </a:p>
          <a:p>
            <a:pPr lvl="3">
              <a:buNone/>
            </a:pPr>
            <a:r>
              <a:rPr lang="fil-PH" b="1" dirty="0"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Resultset r = cstmt.executeQuery(); </a:t>
            </a:r>
          </a:p>
          <a:p>
            <a:pPr lvl="3">
              <a:buNone/>
            </a:pP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byte x = cstmt.getByte(1); </a:t>
            </a:r>
          </a:p>
          <a:p>
            <a:pPr lvl="3">
              <a:buNone/>
            </a:pPr>
            <a:r>
              <a:rPr lang="fil-PH" dirty="0" smtClean="0">
                <a:effectLst/>
                <a:latin typeface="Courier New" pitchFamily="49" charset="0"/>
                <a:cs typeface="Courier New" pitchFamily="49" charset="0"/>
              </a:rPr>
              <a:t>BigDecimal </a:t>
            </a:r>
            <a:r>
              <a:rPr lang="fil-PH" dirty="0">
                <a:effectLst/>
                <a:latin typeface="Courier New" pitchFamily="49" charset="0"/>
                <a:cs typeface="Courier New" pitchFamily="49" charset="0"/>
              </a:rPr>
              <a:t>n = cstmt.getBigDecimal(2, 3); 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metadata</a:t>
            </a:r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DatabaseMetaData</a:t>
            </a:r>
            <a:r>
              <a:rPr lang="en-US" dirty="0" smtClean="0"/>
              <a:t> API</a:t>
            </a:r>
          </a:p>
          <a:p>
            <a:pPr lvl="1"/>
            <a:r>
              <a:rPr lang="en-US" dirty="0" err="1" smtClean="0"/>
              <a:t>connection.getMetadata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Table metadata</a:t>
            </a:r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ResultsetMetaData</a:t>
            </a:r>
            <a:r>
              <a:rPr lang="en-US" dirty="0" smtClean="0"/>
              <a:t> API</a:t>
            </a:r>
          </a:p>
          <a:p>
            <a:pPr lvl="1"/>
            <a:r>
              <a:rPr lang="en-US" dirty="0" err="1" smtClean="0"/>
              <a:t>resultSet.getMetaData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RowCount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Requirement: </a:t>
            </a:r>
            <a:r>
              <a:rPr lang="en-US" dirty="0" err="1" smtClean="0"/>
              <a:t>ResultSet</a:t>
            </a:r>
            <a:r>
              <a:rPr lang="en-US" dirty="0" smtClean="0"/>
              <a:t> must be scrollable</a:t>
            </a:r>
          </a:p>
          <a:p>
            <a:r>
              <a:rPr lang="en-US" dirty="0" smtClean="0"/>
              <a:t>Put the result set cursor to the last record but check if its is empty</a:t>
            </a:r>
          </a:p>
          <a:p>
            <a:pPr lvl="1"/>
            <a:r>
              <a:rPr lang="en-US" dirty="0" err="1" smtClean="0"/>
              <a:t>resultSet.last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Then, call result set </a:t>
            </a:r>
            <a:r>
              <a:rPr lang="en-US" dirty="0" err="1" smtClean="0"/>
              <a:t>getRow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resultSet.getRow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Then return cursor to the current position</a:t>
            </a:r>
          </a:p>
          <a:p>
            <a:pPr lvl="1"/>
            <a:r>
              <a:rPr lang="en-US" dirty="0" err="1" smtClean="0"/>
              <a:t>resultSet.beforeFirst</a:t>
            </a:r>
            <a:endParaRPr lang="en-US" dirty="0"/>
          </a:p>
          <a:p>
            <a:pPr lvl="1"/>
            <a:r>
              <a:rPr lang="en-US" dirty="0" err="1" smtClean="0"/>
              <a:t>resultSet.absolute</a:t>
            </a:r>
            <a:r>
              <a:rPr lang="en-US" dirty="0" smtClean="0"/>
              <a:t>(</a:t>
            </a:r>
            <a:r>
              <a:rPr lang="en-US" dirty="0" err="1" smtClean="0"/>
              <a:t>currentRow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Controlling Data Set size in Cache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this function before fetching records:</a:t>
            </a:r>
          </a:p>
          <a:p>
            <a:pPr lvl="1"/>
            <a:r>
              <a:rPr lang="en-US" dirty="0" err="1" smtClean="0"/>
              <a:t>resultset.setFetchSize</a:t>
            </a:r>
            <a:r>
              <a:rPr lang="en-US" dirty="0" smtClean="0"/>
              <a:t>(n)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scrollable and updatable</a:t>
            </a:r>
          </a:p>
          <a:p>
            <a:pPr lvl="1"/>
            <a:r>
              <a:rPr lang="en-US" dirty="0" smtClean="0"/>
              <a:t>absolute(</a:t>
            </a:r>
            <a:r>
              <a:rPr lang="en-US" dirty="0" err="1" smtClean="0"/>
              <a:t>rowNum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2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Rows in </a:t>
            </a:r>
            <a:r>
              <a:rPr lang="en-US" dirty="0" err="1" smtClean="0"/>
              <a:t>ResultSet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scrollable and updatable</a:t>
            </a:r>
          </a:p>
          <a:p>
            <a:pPr lvl="1"/>
            <a:r>
              <a:rPr lang="en-US" dirty="0" smtClean="0"/>
              <a:t>Methods:</a:t>
            </a:r>
          </a:p>
          <a:p>
            <a:pPr lvl="2"/>
            <a:r>
              <a:rPr lang="en-US" dirty="0" err="1" smtClean="0"/>
              <a:t>updateXXX</a:t>
            </a:r>
            <a:r>
              <a:rPr lang="en-US" dirty="0" smtClean="0"/>
              <a:t>(“col”, </a:t>
            </a:r>
            <a:r>
              <a:rPr lang="en-US" dirty="0" err="1" smtClean="0"/>
              <a:t>val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 smtClean="0"/>
              <a:t>updateRow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scrollable and updatable</a:t>
            </a:r>
          </a:p>
          <a:p>
            <a:pPr lvl="1"/>
            <a:r>
              <a:rPr lang="en-US" dirty="0"/>
              <a:t>absolute(</a:t>
            </a:r>
            <a:r>
              <a:rPr lang="en-US" dirty="0" err="1"/>
              <a:t>rowNum</a:t>
            </a:r>
            <a:r>
              <a:rPr lang="en-US"/>
              <a:t>); // optional</a:t>
            </a:r>
          </a:p>
          <a:p>
            <a:pPr lvl="1"/>
            <a:r>
              <a:rPr lang="en-US" smtClean="0"/>
              <a:t>moveToInsertRow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updateXXX</a:t>
            </a:r>
            <a:r>
              <a:rPr lang="en-US" dirty="0" smtClean="0"/>
              <a:t>(col1, </a:t>
            </a:r>
            <a:r>
              <a:rPr lang="en-US" dirty="0" err="1" smtClean="0"/>
              <a:t>val</a:t>
            </a:r>
            <a:r>
              <a:rPr lang="en-US" dirty="0" smtClean="0"/>
              <a:t>); </a:t>
            </a:r>
          </a:p>
          <a:p>
            <a:pPr lvl="1"/>
            <a:r>
              <a:rPr lang="en-US" dirty="0" err="1" smtClean="0"/>
              <a:t>insertRow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scrollable and updatable</a:t>
            </a:r>
          </a:p>
          <a:p>
            <a:pPr lvl="1"/>
            <a:r>
              <a:rPr lang="en-US" dirty="0" smtClean="0"/>
              <a:t>absolute(</a:t>
            </a:r>
            <a:r>
              <a:rPr lang="en-US" dirty="0" err="1" smtClean="0"/>
              <a:t>rowNum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deleteRow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Rowset</a:t>
            </a:r>
            <a:r>
              <a:rPr lang="en-US" dirty="0" smtClean="0"/>
              <a:t> (Java 1.7)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RowSet</a:t>
            </a:r>
            <a:r>
              <a:rPr lang="en-US" dirty="0">
                <a:effectLst/>
              </a:rPr>
              <a:t> interface is basically an extension of JDBC </a:t>
            </a:r>
            <a:r>
              <a:rPr lang="en-US" b="1" dirty="0" err="1">
                <a:solidFill>
                  <a:srgbClr val="FF0000"/>
                </a:solidFill>
                <a:effectLst/>
              </a:rPr>
              <a:t>ResultSet</a:t>
            </a:r>
            <a:r>
              <a:rPr lang="en-US" dirty="0">
                <a:effectLst/>
              </a:rPr>
              <a:t> and is a part of </a:t>
            </a:r>
            <a:r>
              <a:rPr lang="en-US" dirty="0" smtClean="0">
                <a:effectLst/>
              </a:rPr>
              <a:t>the </a:t>
            </a:r>
            <a:r>
              <a:rPr lang="en-US" i="1" dirty="0" err="1" smtClean="0"/>
              <a:t>javax.sql</a:t>
            </a:r>
            <a:r>
              <a:rPr lang="en-US" dirty="0">
                <a:effectLst/>
              </a:rPr>
              <a:t> </a:t>
            </a:r>
            <a:r>
              <a:rPr lang="en-US" dirty="0" smtClean="0">
                <a:effectLst/>
              </a:rPr>
              <a:t>package</a:t>
            </a:r>
          </a:p>
          <a:p>
            <a:r>
              <a:rPr lang="en-US" dirty="0" smtClean="0">
                <a:effectLst/>
              </a:rPr>
              <a:t>Built </a:t>
            </a:r>
            <a:r>
              <a:rPr lang="en-US" dirty="0">
                <a:effectLst/>
              </a:rPr>
              <a:t>on the standard contextual structure of the JavaBeans component model, the core design structure is inherently reflected in the subjectivity of </a:t>
            </a:r>
            <a:r>
              <a:rPr lang="en-US" b="1" dirty="0" err="1"/>
              <a:t>RowSet</a:t>
            </a:r>
            <a:r>
              <a:rPr lang="en-US" dirty="0">
                <a:effectLst/>
              </a:rPr>
              <a:t> </a:t>
            </a:r>
            <a:r>
              <a:rPr lang="en-US" dirty="0" smtClean="0">
                <a:effectLst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92515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l-PH" dirty="0"/>
              <a:t>Install any database management system of your choice</a:t>
            </a:r>
          </a:p>
          <a:p>
            <a:r>
              <a:rPr lang="fil-PH" dirty="0"/>
              <a:t>Download the appropriate JDBC </a:t>
            </a:r>
            <a:r>
              <a:rPr lang="fil-PH" b="1" dirty="0">
                <a:solidFill>
                  <a:srgbClr val="FF0000"/>
                </a:solidFill>
              </a:rPr>
              <a:t>jar</a:t>
            </a:r>
            <a:r>
              <a:rPr lang="fil-PH" dirty="0"/>
              <a:t> file in MySQL Download </a:t>
            </a:r>
            <a:r>
              <a:rPr lang="fil-PH" dirty="0" smtClean="0"/>
              <a:t>Site</a:t>
            </a:r>
          </a:p>
          <a:p>
            <a:pPr lvl="1"/>
            <a:r>
              <a:rPr lang="fil-PH" dirty="0" smtClean="0"/>
              <a:t>Eclipse or Netbeans</a:t>
            </a:r>
          </a:p>
          <a:p>
            <a:pPr lvl="2"/>
            <a:r>
              <a:rPr lang="fil-PH" dirty="0" smtClean="0"/>
              <a:t>Go to Buildpath and create User Library</a:t>
            </a:r>
            <a:endParaRPr lang="fil-PH" dirty="0"/>
          </a:p>
          <a:p>
            <a:pPr lvl="1"/>
            <a:r>
              <a:rPr lang="fil-PH" dirty="0" smtClean="0"/>
              <a:t>Command Line</a:t>
            </a:r>
          </a:p>
          <a:p>
            <a:pPr lvl="2"/>
            <a:r>
              <a:rPr lang="fil-PH" dirty="0" smtClean="0"/>
              <a:t>Store </a:t>
            </a:r>
            <a:r>
              <a:rPr lang="fil-PH" dirty="0"/>
              <a:t>or copy the JDBC jar file in a folder</a:t>
            </a:r>
          </a:p>
          <a:p>
            <a:pPr lvl="1"/>
            <a:r>
              <a:rPr lang="fil-PH" dirty="0"/>
              <a:t>Create a system variable </a:t>
            </a:r>
            <a:r>
              <a:rPr lang="fil-PH" b="1" dirty="0">
                <a:solidFill>
                  <a:srgbClr val="FF0000"/>
                </a:solidFill>
              </a:rPr>
              <a:t>CLASSPATH </a:t>
            </a:r>
            <a:r>
              <a:rPr lang="fil-PH" dirty="0"/>
              <a:t>which contains the following value:</a:t>
            </a:r>
          </a:p>
          <a:p>
            <a:pPr lvl="2"/>
            <a:r>
              <a:rPr lang="fil-PH" dirty="0" smtClean="0">
                <a:solidFill>
                  <a:srgbClr val="FF0000"/>
                </a:solidFill>
              </a:rPr>
              <a:t>.;</a:t>
            </a:r>
            <a:r>
              <a:rPr lang="fil-PH" dirty="0" smtClean="0"/>
              <a:t>&lt;</a:t>
            </a:r>
            <a:r>
              <a:rPr lang="fil-PH" dirty="0"/>
              <a:t>path&gt;\&lt;folder_name&gt;\</a:t>
            </a:r>
            <a:r>
              <a:rPr lang="fil-PH" dirty="0">
                <a:solidFill>
                  <a:srgbClr val="FF0000"/>
                </a:solidFill>
              </a:rPr>
              <a:t>*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Rowset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effectLst/>
              </a:rPr>
              <a:t>It makes sense that </a:t>
            </a:r>
            <a:r>
              <a:rPr lang="en-US" b="1" dirty="0" err="1"/>
              <a:t>RowSet</a:t>
            </a:r>
            <a:r>
              <a:rPr lang="en-US" dirty="0">
                <a:effectLst/>
              </a:rPr>
              <a:t> has a set of JavaBeans properties, which can be set and retrieved with the available setter and getter methods</a:t>
            </a:r>
          </a:p>
          <a:p>
            <a:r>
              <a:rPr lang="en-US" dirty="0">
                <a:effectLst/>
              </a:rPr>
              <a:t>In addition to that </a:t>
            </a:r>
            <a:r>
              <a:rPr lang="en-US" b="1" dirty="0" err="1"/>
              <a:t>RowSet</a:t>
            </a:r>
            <a:r>
              <a:rPr lang="en-US" dirty="0">
                <a:effectLst/>
              </a:rPr>
              <a:t> also implements the JavaBeans mechanism of event notification that allows other components registered to the instance to receive notification when a certain event is triggered</a:t>
            </a:r>
          </a:p>
          <a:p>
            <a:r>
              <a:rPr lang="en-US" dirty="0">
                <a:effectLst/>
              </a:rPr>
              <a:t>These additional capabilities make it more flexible and leverage productivity when used effectively. In this article we shall try to get a glimpse of what </a:t>
            </a:r>
            <a:r>
              <a:rPr lang="en-US" b="1" dirty="0" err="1"/>
              <a:t>RowSet</a:t>
            </a:r>
            <a:r>
              <a:rPr lang="en-US" dirty="0">
                <a:effectLst/>
              </a:rPr>
              <a:t> is all about and how to implement one in Java.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1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Rowset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JdbcRowSet</a:t>
            </a:r>
            <a:r>
              <a:rPr lang="en-US" dirty="0">
                <a:effectLst/>
              </a:rPr>
              <a:t> interface is an extension </a:t>
            </a:r>
            <a:r>
              <a:rPr lang="en-US" dirty="0" err="1"/>
              <a:t>RowSet</a:t>
            </a:r>
            <a:r>
              <a:rPr lang="en-US" dirty="0">
                <a:effectLst/>
              </a:rPr>
              <a:t> interface and is the only connected </a:t>
            </a:r>
            <a:r>
              <a:rPr lang="en-US" dirty="0" err="1"/>
              <a:t>RowSet</a:t>
            </a:r>
            <a:r>
              <a:rPr lang="en-US" dirty="0">
                <a:effectLst/>
              </a:rPr>
              <a:t> in the </a:t>
            </a:r>
            <a:r>
              <a:rPr lang="en-US" dirty="0" smtClean="0">
                <a:effectLst/>
              </a:rPr>
              <a:t>family.</a:t>
            </a:r>
          </a:p>
          <a:p>
            <a:pPr lvl="1"/>
            <a:r>
              <a:rPr lang="en-US" dirty="0" smtClean="0">
                <a:effectLst/>
              </a:rPr>
              <a:t>It </a:t>
            </a:r>
            <a:r>
              <a:rPr lang="en-US" dirty="0">
                <a:effectLst/>
              </a:rPr>
              <a:t>basically acts as a wrapper around the 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ResultSet</a:t>
            </a:r>
            <a:r>
              <a:rPr lang="en-US" dirty="0">
                <a:effectLst/>
              </a:rPr>
              <a:t> object with some additional </a:t>
            </a:r>
            <a:r>
              <a:rPr lang="en-US" dirty="0" smtClean="0">
                <a:effectLst/>
              </a:rPr>
              <a:t>functionality</a:t>
            </a:r>
          </a:p>
          <a:p>
            <a:pPr lvl="1"/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primary advantage of using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JdbcRowSet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/>
              </a:rPr>
              <a:t>is that it enables </a:t>
            </a:r>
            <a:r>
              <a:rPr lang="en-US" dirty="0" smtClean="0">
                <a:effectLst/>
              </a:rPr>
              <a:t>the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ResultSet</a:t>
            </a:r>
            <a:r>
              <a:rPr lang="en-US" dirty="0">
                <a:effectLst/>
              </a:rPr>
              <a:t> object to be used as a JavaBeans component.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CachedRowSet</a:t>
            </a:r>
            <a:r>
              <a:rPr lang="en-US" dirty="0">
                <a:effectLst/>
              </a:rPr>
              <a:t> also extends </a:t>
            </a:r>
            <a:r>
              <a:rPr lang="en-US" dirty="0" err="1"/>
              <a:t>RowSet</a:t>
            </a:r>
            <a:r>
              <a:rPr lang="en-US" dirty="0">
                <a:effectLst/>
              </a:rPr>
              <a:t> interface  and is a disconnected </a:t>
            </a:r>
            <a:r>
              <a:rPr lang="en-US" dirty="0" err="1"/>
              <a:t>RowSet</a:t>
            </a:r>
            <a:r>
              <a:rPr lang="en-US" dirty="0">
                <a:effectLst/>
              </a:rPr>
              <a:t> that acts as a container for database records and caches them in  memory.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In </a:t>
            </a:r>
            <a:r>
              <a:rPr lang="en-US" dirty="0">
                <a:effectLst/>
              </a:rPr>
              <a:t>a sense we may think of it as a subset of actual records maintained in memory. This reminds us somewhat of the concept of 'VIEW' we create from the actual table through SQL. 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>
                <a:effectLst/>
              </a:rPr>
              <a:t>Being </a:t>
            </a:r>
            <a:r>
              <a:rPr lang="en-US" dirty="0">
                <a:effectLst/>
              </a:rPr>
              <a:t>disconnected, 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CachedRowSet</a:t>
            </a:r>
            <a:r>
              <a:rPr lang="en-US" dirty="0">
                <a:effectLst/>
              </a:rPr>
              <a:t> is more lightweight. The connection is established for a brief period, only when certain changes need to be reflected on cached data and ultimately propagated back to the actual </a:t>
            </a:r>
            <a:r>
              <a:rPr lang="en-US" dirty="0" smtClean="0">
                <a:effectLst/>
              </a:rPr>
              <a:t>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WebRowSet</a:t>
            </a:r>
            <a:r>
              <a:rPr lang="en-US" dirty="0">
                <a:effectLst/>
              </a:rPr>
              <a:t> extends </a:t>
            </a:r>
            <a:r>
              <a:rPr lang="en-US" dirty="0" err="1"/>
              <a:t>CachedRowSet</a:t>
            </a:r>
            <a:r>
              <a:rPr lang="en-US" dirty="0">
                <a:effectLst/>
              </a:rPr>
              <a:t> </a:t>
            </a:r>
            <a:r>
              <a:rPr lang="en-US" dirty="0" smtClean="0">
                <a:effectLst/>
              </a:rPr>
              <a:t>capabilities </a:t>
            </a:r>
            <a:r>
              <a:rPr lang="en-US" dirty="0">
                <a:effectLst/>
              </a:rPr>
              <a:t>but is very special in the sense that in addition to providing all the features of </a:t>
            </a:r>
            <a:r>
              <a:rPr lang="en-US" dirty="0" err="1"/>
              <a:t>CachedRowSet</a:t>
            </a:r>
            <a:r>
              <a:rPr lang="en-US" dirty="0">
                <a:effectLst/>
              </a:rPr>
              <a:t>, it can read and write XML document. 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>
                <a:effectLst/>
              </a:rPr>
              <a:t>This </a:t>
            </a:r>
            <a:r>
              <a:rPr lang="en-US" dirty="0">
                <a:effectLst/>
              </a:rPr>
              <a:t>is useful where communication between disparate component is established via XML. This is particularly seen in an enterprise application scenario or in web service 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FilteredRowSet</a:t>
            </a:r>
            <a:r>
              <a:rPr lang="en-US" i="1" dirty="0">
                <a:effectLst/>
              </a:rPr>
              <a:t> </a:t>
            </a:r>
            <a:r>
              <a:rPr lang="en-US" dirty="0">
                <a:effectLst/>
              </a:rPr>
              <a:t>is an extension of </a:t>
            </a:r>
            <a:r>
              <a:rPr lang="en-US" dirty="0" err="1"/>
              <a:t>WebRowSet</a:t>
            </a:r>
            <a:r>
              <a:rPr lang="en-US" dirty="0">
                <a:effectLst/>
              </a:rPr>
              <a:t>. So it has all the capabilities of </a:t>
            </a:r>
            <a:r>
              <a:rPr lang="en-US" dirty="0" err="1"/>
              <a:t>WebRowSet</a:t>
            </a:r>
            <a:r>
              <a:rPr lang="en-US" dirty="0">
                <a:effectLst/>
              </a:rPr>
              <a:t> as well </a:t>
            </a:r>
            <a:r>
              <a:rPr lang="en-US" dirty="0" smtClean="0">
                <a:effectLst/>
              </a:rPr>
              <a:t>as </a:t>
            </a:r>
            <a:r>
              <a:rPr lang="en-US" dirty="0" err="1" smtClean="0"/>
              <a:t>CachedRowSet</a:t>
            </a:r>
            <a:r>
              <a:rPr lang="en-US" dirty="0">
                <a:effectLst/>
              </a:rPr>
              <a:t>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With </a:t>
            </a:r>
            <a:r>
              <a:rPr lang="en-US" dirty="0">
                <a:effectLst/>
              </a:rPr>
              <a:t>this </a:t>
            </a:r>
            <a:r>
              <a:rPr lang="en-US" dirty="0" err="1"/>
              <a:t>RowSet</a:t>
            </a:r>
            <a:r>
              <a:rPr lang="en-US" dirty="0">
                <a:effectLst/>
              </a:rPr>
              <a:t> we can apply filtering criteria to fetch selected rows from the data source so that we can work with the relevant data. 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>
                <a:effectLst/>
              </a:rPr>
              <a:t>This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RowSet</a:t>
            </a:r>
            <a:r>
              <a:rPr lang="en-US" dirty="0">
                <a:effectLst/>
              </a:rPr>
              <a:t> object paves the way for a disconnected yet live filtering mechanism without firing a query into the database every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l-PH" dirty="0"/>
              <a:t>The JDBC driver is being loaded using Class.forName method</a:t>
            </a:r>
          </a:p>
          <a:p>
            <a:r>
              <a:rPr lang="fil-PH" dirty="0"/>
              <a:t>In MySQL, there are 2 possible drivers:</a:t>
            </a:r>
          </a:p>
          <a:p>
            <a:pPr lvl="1"/>
            <a:r>
              <a:rPr lang="fil-PH" dirty="0"/>
              <a:t>org.gjt.mm.mysql.Driver</a:t>
            </a:r>
          </a:p>
          <a:p>
            <a:pPr lvl="1"/>
            <a:r>
              <a:rPr lang="fil-PH" dirty="0"/>
              <a:t>com.mysql.jdbc.Driver</a:t>
            </a:r>
          </a:p>
          <a:p>
            <a:r>
              <a:rPr lang="fil-PH" dirty="0"/>
              <a:t>Sample:</a:t>
            </a:r>
          </a:p>
          <a:p>
            <a:pPr lvl="1"/>
            <a:r>
              <a:rPr lang="fil-PH" dirty="0" smtClean="0"/>
              <a:t>Class.forName </a:t>
            </a:r>
            <a:r>
              <a:rPr lang="fil-PH" dirty="0"/>
              <a:t>("com.mysql.jdbc.Driver").newInstance ();</a:t>
            </a:r>
          </a:p>
          <a:p>
            <a:pPr lvl="1">
              <a:buNone/>
            </a:pPr>
            <a:endParaRPr lang="fil-PH" dirty="0"/>
          </a:p>
          <a:p>
            <a:endParaRPr lang="fil-PH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1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l-PH" dirty="0"/>
              <a:t>Uses the </a:t>
            </a:r>
            <a:r>
              <a:rPr lang="fil-PH" dirty="0">
                <a:solidFill>
                  <a:srgbClr val="FF0000"/>
                </a:solidFill>
              </a:rPr>
              <a:t>Connection</a:t>
            </a:r>
            <a:r>
              <a:rPr lang="fil-PH" dirty="0"/>
              <a:t> object</a:t>
            </a:r>
          </a:p>
          <a:p>
            <a:r>
              <a:rPr lang="fil-PH" dirty="0"/>
              <a:t>A </a:t>
            </a:r>
            <a:r>
              <a:rPr lang="fil-PH" dirty="0">
                <a:solidFill>
                  <a:srgbClr val="FF0000"/>
                </a:solidFill>
              </a:rPr>
              <a:t>Connection</a:t>
            </a:r>
            <a:r>
              <a:rPr lang="fil-PH" dirty="0"/>
              <a:t> is a Java interface from the java.sql package that represents a session with a database</a:t>
            </a:r>
          </a:p>
          <a:p>
            <a:r>
              <a:rPr lang="fil-PH" dirty="0"/>
              <a:t>Always close your connection</a:t>
            </a:r>
          </a:p>
          <a:p>
            <a:r>
              <a:rPr lang="fil-PH" dirty="0"/>
              <a:t>Sample:</a:t>
            </a:r>
          </a:p>
          <a:p>
            <a:pPr lvl="3"/>
            <a:r>
              <a:rPr lang="fil-PH" dirty="0"/>
              <a:t>Connection conn = null;</a:t>
            </a:r>
          </a:p>
          <a:p>
            <a:pPr lvl="3">
              <a:buNone/>
            </a:pPr>
            <a:r>
              <a:rPr lang="fil-PH" dirty="0"/>
              <a:t>     String userName = "root";</a:t>
            </a:r>
          </a:p>
          <a:p>
            <a:pPr lvl="3">
              <a:buNone/>
            </a:pPr>
            <a:r>
              <a:rPr lang="fil-PH" dirty="0"/>
              <a:t>     String password = "root";</a:t>
            </a:r>
          </a:p>
          <a:p>
            <a:pPr lvl="3">
              <a:buNone/>
            </a:pPr>
            <a:r>
              <a:rPr lang="fil-PH" dirty="0"/>
              <a:t>     String url = "jdbc:mysql://localhost:</a:t>
            </a:r>
            <a:r>
              <a:rPr lang="fil-PH" b="1" dirty="0">
                <a:solidFill>
                  <a:srgbClr val="FF0000"/>
                </a:solidFill>
              </a:rPr>
              <a:t>3306</a:t>
            </a:r>
            <a:r>
              <a:rPr lang="fil-PH" dirty="0"/>
              <a:t>/test";</a:t>
            </a:r>
          </a:p>
          <a:p>
            <a:pPr lvl="3">
              <a:buNone/>
            </a:pPr>
            <a:r>
              <a:rPr lang="fil-PH" dirty="0"/>
              <a:t>     conn = DriverManager.getConnection (url, userName,  </a:t>
            </a:r>
          </a:p>
          <a:p>
            <a:pPr lvl="3">
              <a:buNone/>
            </a:pPr>
            <a:r>
              <a:rPr lang="fil-PH" dirty="0"/>
              <a:t>                    password);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l-PH" dirty="0"/>
              <a:t>Three ways to execute series of SQL statements;</a:t>
            </a:r>
          </a:p>
          <a:p>
            <a:pPr lvl="1"/>
            <a:r>
              <a:rPr lang="fil-PH" dirty="0"/>
              <a:t>Statement</a:t>
            </a:r>
          </a:p>
          <a:p>
            <a:pPr lvl="1"/>
            <a:r>
              <a:rPr lang="fil-PH" dirty="0"/>
              <a:t>PreparedStatement</a:t>
            </a:r>
          </a:p>
          <a:p>
            <a:pPr lvl="1"/>
            <a:r>
              <a:rPr lang="fil-PH" dirty="0"/>
              <a:t>CallableStatement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l-PH" dirty="0"/>
              <a:t>Cannot directly </a:t>
            </a:r>
            <a:r>
              <a:rPr lang="fil-PH" dirty="0" smtClean="0"/>
              <a:t>execute </a:t>
            </a:r>
            <a:r>
              <a:rPr lang="fil-PH" dirty="0"/>
              <a:t>the SQL statement</a:t>
            </a:r>
          </a:p>
          <a:p>
            <a:r>
              <a:rPr lang="fil-PH" dirty="0"/>
              <a:t>It waits for the output of the </a:t>
            </a:r>
            <a:r>
              <a:rPr lang="fil-PH" dirty="0" smtClean="0">
                <a:solidFill>
                  <a:srgbClr val="FF0000"/>
                </a:solidFill>
              </a:rPr>
              <a:t>createStatement()</a:t>
            </a:r>
            <a:r>
              <a:rPr lang="fil-PH" dirty="0" smtClean="0"/>
              <a:t> </a:t>
            </a:r>
            <a:r>
              <a:rPr lang="fil-PH" dirty="0"/>
              <a:t>method of </a:t>
            </a:r>
            <a:r>
              <a:rPr lang="fil-PH" b="1" dirty="0">
                <a:solidFill>
                  <a:srgbClr val="FF0000"/>
                </a:solidFill>
              </a:rPr>
              <a:t>Connection</a:t>
            </a:r>
            <a:r>
              <a:rPr lang="fil-PH" dirty="0"/>
              <a:t> class</a:t>
            </a:r>
          </a:p>
          <a:p>
            <a:r>
              <a:rPr lang="fil-PH" dirty="0"/>
              <a:t>Created every time </a:t>
            </a:r>
            <a:r>
              <a:rPr lang="fil-PH" dirty="0" smtClean="0"/>
              <a:t>the query is changed</a:t>
            </a:r>
            <a:endParaRPr lang="fil-PH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9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l-PH" dirty="0"/>
              <a:t>Methods in Statements that are always used:</a:t>
            </a:r>
          </a:p>
          <a:p>
            <a:pPr lvl="1"/>
            <a:r>
              <a:rPr lang="fil-PH" dirty="0"/>
              <a:t>execute </a:t>
            </a:r>
            <a:r>
              <a:rPr lang="fil-PH" dirty="0" smtClean="0"/>
              <a:t>(new </a:t>
            </a:r>
            <a:r>
              <a:rPr lang="fil-PH" dirty="0"/>
              <a:t>String()) – retrieving data</a:t>
            </a:r>
          </a:p>
          <a:p>
            <a:pPr lvl="1"/>
            <a:r>
              <a:rPr lang="fil-PH" dirty="0"/>
              <a:t>executeUpdate </a:t>
            </a:r>
            <a:r>
              <a:rPr lang="fil-PH" dirty="0" smtClean="0"/>
              <a:t>(new </a:t>
            </a:r>
            <a:r>
              <a:rPr lang="fil-PH" dirty="0"/>
              <a:t>String()) – DML and DDL </a:t>
            </a:r>
            <a:r>
              <a:rPr lang="fil-PH" dirty="0" smtClean="0"/>
              <a:t>operations</a:t>
            </a:r>
          </a:p>
          <a:p>
            <a:pPr lvl="1"/>
            <a:r>
              <a:rPr lang="fil-PH" dirty="0" smtClean="0"/>
              <a:t>executeQuery(new String()) – Viewing Table Information</a:t>
            </a:r>
            <a:endParaRPr lang="fil-PH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l-PH" dirty="0"/>
              <a:t>Use the </a:t>
            </a:r>
            <a:r>
              <a:rPr lang="fil-PH" dirty="0" smtClean="0"/>
              <a:t>db yesterday in our MySQL </a:t>
            </a:r>
            <a:r>
              <a:rPr lang="fil-PH" dirty="0"/>
              <a:t>server</a:t>
            </a:r>
          </a:p>
          <a:p>
            <a:r>
              <a:rPr lang="fil-PH" dirty="0"/>
              <a:t>Create the following table:</a:t>
            </a:r>
          </a:p>
          <a:p>
            <a:pPr lvl="1">
              <a:buNone/>
            </a:pPr>
            <a:r>
              <a:rPr lang="en-US" dirty="0"/>
              <a:t>  		  CREATE TABLE </a:t>
            </a:r>
            <a:r>
              <a:rPr lang="en-US" dirty="0" smtClean="0"/>
              <a:t>animal </a:t>
            </a:r>
            <a:r>
              <a:rPr lang="en-US" dirty="0"/>
              <a:t>(</a:t>
            </a:r>
          </a:p>
          <a:p>
            <a:pPr lvl="1">
              <a:buNone/>
            </a:pPr>
            <a:r>
              <a:rPr lang="en-US" dirty="0"/>
              <a:t>           </a:t>
            </a:r>
            <a:r>
              <a:rPr lang="en-US" dirty="0" smtClean="0"/>
              <a:t>id </a:t>
            </a:r>
            <a:r>
              <a:rPr lang="en-US" dirty="0"/>
              <a:t>INT UNSIGNED NOT NULL 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                AUTO_INCREMENT</a:t>
            </a:r>
            <a:r>
              <a:rPr lang="en-US" dirty="0"/>
              <a:t>, </a:t>
            </a:r>
          </a:p>
          <a:p>
            <a:pPr lvl="1">
              <a:buNone/>
            </a:pPr>
            <a:r>
              <a:rPr lang="en-US" dirty="0"/>
              <a:t>            </a:t>
            </a:r>
            <a:r>
              <a:rPr lang="en-US" dirty="0" smtClean="0"/>
              <a:t>PRIMARY </a:t>
            </a:r>
            <a:r>
              <a:rPr lang="en-US" dirty="0"/>
              <a:t>KEY (id), </a:t>
            </a:r>
          </a:p>
          <a:p>
            <a:pPr lvl="1">
              <a:buNone/>
            </a:pPr>
            <a:r>
              <a:rPr lang="en-US" dirty="0"/>
              <a:t>            </a:t>
            </a:r>
            <a:r>
              <a:rPr lang="en-US" dirty="0" smtClean="0"/>
              <a:t>name </a:t>
            </a:r>
            <a:r>
              <a:rPr lang="en-US" dirty="0"/>
              <a:t>CHAR(40), </a:t>
            </a:r>
          </a:p>
          <a:p>
            <a:pPr lvl="1">
              <a:buNone/>
            </a:pPr>
            <a:r>
              <a:rPr lang="en-US" dirty="0"/>
              <a:t>            </a:t>
            </a:r>
            <a:r>
              <a:rPr lang="en-US" dirty="0" smtClean="0"/>
              <a:t>category </a:t>
            </a:r>
            <a:r>
              <a:rPr lang="en-US" dirty="0"/>
              <a:t>CHAR(40)  )  ;</a:t>
            </a:r>
            <a:endParaRPr lang="fil-PH" dirty="0"/>
          </a:p>
          <a:p>
            <a:r>
              <a:rPr lang="fil-PH" dirty="0"/>
              <a:t>Always close your statements</a:t>
            </a:r>
          </a:p>
          <a:p>
            <a:endParaRPr lang="fil-PH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2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235</TotalTime>
  <Words>895</Words>
  <Application>Microsoft Office PowerPoint</Application>
  <PresentationFormat>On-screen Show (4:3)</PresentationFormat>
  <Paragraphs>208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Powerpoint Template</vt:lpstr>
      <vt:lpstr>Java Data Programming</vt:lpstr>
      <vt:lpstr>Introduction</vt:lpstr>
      <vt:lpstr>Requirement</vt:lpstr>
      <vt:lpstr>Loading the Driver</vt:lpstr>
      <vt:lpstr>Build Connection</vt:lpstr>
      <vt:lpstr>Execute Queries</vt:lpstr>
      <vt:lpstr>Statement</vt:lpstr>
      <vt:lpstr>Statement methods</vt:lpstr>
      <vt:lpstr>Seat work</vt:lpstr>
      <vt:lpstr>Retrieving List Information</vt:lpstr>
      <vt:lpstr>ResultSet</vt:lpstr>
      <vt:lpstr>Types of ResultSet</vt:lpstr>
      <vt:lpstr>Types of Concurrency</vt:lpstr>
      <vt:lpstr>Updating Rows (Concurrency)</vt:lpstr>
      <vt:lpstr>Schema Definitions</vt:lpstr>
      <vt:lpstr>Autocommit Transactions</vt:lpstr>
      <vt:lpstr>PreparedStatement</vt:lpstr>
      <vt:lpstr>Sample</vt:lpstr>
      <vt:lpstr>CallableStatement</vt:lpstr>
      <vt:lpstr>CallableStatement</vt:lpstr>
      <vt:lpstr>Sample</vt:lpstr>
      <vt:lpstr>Schema Metadata</vt:lpstr>
      <vt:lpstr>RowCount</vt:lpstr>
      <vt:lpstr>Controlling Data Set size in Cache</vt:lpstr>
      <vt:lpstr>Select Row</vt:lpstr>
      <vt:lpstr>Updating Rows in ResultSet</vt:lpstr>
      <vt:lpstr>Inserting Rows</vt:lpstr>
      <vt:lpstr>Deleting Rows</vt:lpstr>
      <vt:lpstr>Rowset (Java 1.7)</vt:lpstr>
      <vt:lpstr>Rowset…</vt:lpstr>
      <vt:lpstr>Types of Rowset</vt:lpstr>
      <vt:lpstr>Types…</vt:lpstr>
      <vt:lpstr>Types…</vt:lpstr>
      <vt:lpstr>Types…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sherwin</dc:creator>
  <cp:lastModifiedBy>Mercury</cp:lastModifiedBy>
  <cp:revision>102</cp:revision>
  <dcterms:created xsi:type="dcterms:W3CDTF">2011-09-06T02:49:49Z</dcterms:created>
  <dcterms:modified xsi:type="dcterms:W3CDTF">2015-03-11T07:26:43Z</dcterms:modified>
</cp:coreProperties>
</file>