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84" r:id="rId22"/>
    <p:sldId id="298" r:id="rId23"/>
    <p:sldId id="299" r:id="rId24"/>
    <p:sldId id="300" r:id="rId25"/>
    <p:sldId id="278" r:id="rId26"/>
    <p:sldId id="279" r:id="rId27"/>
    <p:sldId id="281" r:id="rId28"/>
    <p:sldId id="282" r:id="rId29"/>
    <p:sldId id="283" r:id="rId30"/>
    <p:sldId id="280" r:id="rId31"/>
    <p:sldId id="286" r:id="rId32"/>
    <p:sldId id="287" r:id="rId33"/>
    <p:sldId id="285" r:id="rId34"/>
    <p:sldId id="288" r:id="rId35"/>
    <p:sldId id="289" r:id="rId36"/>
    <p:sldId id="290" r:id="rId37"/>
    <p:sldId id="291" r:id="rId38"/>
    <p:sldId id="292" r:id="rId39"/>
    <p:sldId id="293" r:id="rId40"/>
    <p:sldId id="294" r:id="rId41"/>
    <p:sldId id="295" r:id="rId42"/>
    <p:sldId id="301" r:id="rId43"/>
    <p:sldId id="296" r:id="rId44"/>
    <p:sldId id="297"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0066"/>
    <a:srgbClr val="0000FF"/>
    <a:srgbClr val="660033"/>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9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descr="aeon2.bmp"/>
          <p:cNvPicPr>
            <a:picLocks noChangeAspect="1"/>
          </p:cNvPicPr>
          <p:nvPr/>
        </p:nvPicPr>
        <p:blipFill>
          <a:blip r:embed="rId2" cstate="print"/>
          <a:srcRect/>
          <a:stretch>
            <a:fillRect/>
          </a:stretch>
        </p:blipFill>
        <p:spPr bwMode="auto">
          <a:xfrm>
            <a:off x="0" y="1143000"/>
            <a:ext cx="9144000" cy="1905000"/>
          </a:xfrm>
          <a:prstGeom prst="rect">
            <a:avLst/>
          </a:prstGeom>
          <a:noFill/>
          <a:ln w="9525">
            <a:noFill/>
            <a:miter lim="800000"/>
            <a:headEnd/>
            <a:tailEnd/>
          </a:ln>
        </p:spPr>
      </p:pic>
      <p:sp>
        <p:nvSpPr>
          <p:cNvPr id="2" name="Title 1"/>
          <p:cNvSpPr>
            <a:spLocks noGrp="1"/>
          </p:cNvSpPr>
          <p:nvPr>
            <p:ph type="ctrTitle"/>
          </p:nvPr>
        </p:nvSpPr>
        <p:spPr>
          <a:xfrm>
            <a:off x="685800" y="3048000"/>
            <a:ext cx="7772400" cy="1470025"/>
          </a:xfrm>
        </p:spPr>
        <p:txBody>
          <a:bodyPr/>
          <a:lstStyle>
            <a:lvl1pPr>
              <a:defRPr>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572000"/>
            <a:ext cx="6400800" cy="1295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Date Placeholder 3"/>
          <p:cNvSpPr>
            <a:spLocks noGrp="1"/>
          </p:cNvSpPr>
          <p:nvPr>
            <p:ph type="dt" sz="half" idx="10"/>
          </p:nvPr>
        </p:nvSpPr>
        <p:spPr/>
        <p:txBody>
          <a:bodyPr/>
          <a:lstStyle>
            <a:lvl1pPr>
              <a:defRPr/>
            </a:lvl1pPr>
          </a:lstStyle>
          <a:p>
            <a:fld id="{44C10CC4-872E-4E22-A0E7-FF96E7470B69}" type="datetime1">
              <a:rPr lang="en-US"/>
              <a:pPr/>
              <a:t>3/11/2015</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0A4936F-850D-4738-BCC7-F92A5F9A9F1E}"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BF345F-D42B-4E3A-9195-C76F6EE875FE}" type="datetime1">
              <a:rPr lang="en-US" smtClean="0"/>
              <a:pPr/>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DDB7B-C629-4D3D-9651-E533FD8478EB}" type="slidenum">
              <a:rPr lang="en-US" smtClean="0"/>
              <a:pPr/>
              <a:t>‹#›</a:t>
            </a:fld>
            <a:endParaRPr lang="en-US"/>
          </a:p>
        </p:txBody>
      </p:sp>
    </p:spTree>
    <p:extLst>
      <p:ext uri="{BB962C8B-B14F-4D97-AF65-F5344CB8AC3E}">
        <p14:creationId xmlns:p14="http://schemas.microsoft.com/office/powerpoint/2010/main" val="147339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aturation sat="66000"/>
                    </a14:imgEffect>
                  </a14:imgLayer>
                </a14:imgProps>
              </a:ext>
            </a:extLst>
          </a:blip>
          <a:srcRect/>
          <a:stretch>
            <a:fillRect/>
          </a:stretch>
        </p:blipFill>
        <p:spPr bwMode="auto">
          <a:xfrm>
            <a:off x="0" y="5486400"/>
            <a:ext cx="9144000" cy="1381125"/>
          </a:xfrm>
          <a:prstGeom prst="rect">
            <a:avLst/>
          </a:prstGeom>
          <a:noFill/>
          <a:ln>
            <a:noFill/>
          </a:ln>
        </p:spPr>
      </p:pic>
      <p:cxnSp>
        <p:nvCxnSpPr>
          <p:cNvPr id="6" name="Straight Connector 5"/>
          <p:cNvCxnSpPr/>
          <p:nvPr/>
        </p:nvCxnSpPr>
        <p:spPr>
          <a:xfrm>
            <a:off x="457200" y="1447800"/>
            <a:ext cx="8229600" cy="1588"/>
          </a:xfrm>
          <a:prstGeom prst="line">
            <a:avLst/>
          </a:prstGeom>
          <a:ln w="22225">
            <a:solidFill>
              <a:srgbClr val="A41C7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62000" y="6324600"/>
            <a:ext cx="7848600" cy="276999"/>
          </a:xfrm>
          <a:prstGeom prst="rect">
            <a:avLst/>
          </a:prstGeom>
          <a:noFill/>
        </p:spPr>
        <p:txBody>
          <a:bodyPr wrap="square" rtlCol="0">
            <a:spAutoFit/>
          </a:bodyPr>
          <a:lstStyle/>
          <a:p>
            <a:pPr algn="ctr"/>
            <a:r>
              <a:rPr lang="en-US" sz="1200" i="1" dirty="0" smtClean="0">
                <a:solidFill>
                  <a:schemeClr val="tx1">
                    <a:lumMod val="50000"/>
                    <a:lumOff val="50000"/>
                  </a:schemeClr>
                </a:solidFill>
              </a:rPr>
              <a:t>Program: Java </a:t>
            </a:r>
            <a:r>
              <a:rPr lang="en-US" sz="1200" i="1" baseline="0" dirty="0" smtClean="0">
                <a:solidFill>
                  <a:schemeClr val="tx1">
                    <a:lumMod val="50000"/>
                    <a:lumOff val="50000"/>
                  </a:schemeClr>
                </a:solidFill>
              </a:rPr>
              <a:t>Boot Camp                    Effectivity Date: Feb. 16, 2015 	Version no.: 01</a:t>
            </a:r>
            <a:endParaRPr lang="en-US" sz="1200" i="1" dirty="0">
              <a:solidFill>
                <a:schemeClr val="tx1">
                  <a:lumMod val="50000"/>
                  <a:lumOff val="50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0066"/>
                </a:solidFill>
                <a:latin typeface="Andalus" pitchFamily="18" charset="-78"/>
                <a:cs typeface="Andalus" pitchFamily="18" charset="-78"/>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Slide Number Placeholder 5"/>
          <p:cNvSpPr>
            <a:spLocks noGrp="1"/>
          </p:cNvSpPr>
          <p:nvPr>
            <p:ph type="sldNum" sz="quarter" idx="12"/>
          </p:nvPr>
        </p:nvSpPr>
        <p:spPr/>
        <p:txBody>
          <a:bodyPr/>
          <a:lstStyle/>
          <a:p>
            <a:fld id="{5B0DDB7B-C629-4D3D-9651-E533FD8478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172200"/>
            <a:ext cx="2133600" cy="365125"/>
          </a:xfrm>
          <a:prstGeom prst="rect">
            <a:avLst/>
          </a:prstGeom>
        </p:spPr>
        <p:txBody>
          <a:bodyPr/>
          <a:lstStyle/>
          <a:p>
            <a:fld id="{ECF98D6A-06C4-4743-B6D4-40562FA8E68F}" type="datetimeFigureOut">
              <a:rPr lang="en-US" smtClean="0"/>
              <a:pPr/>
              <a:t>3/11/2015</a:t>
            </a:fld>
            <a:endParaRPr lang="en-US"/>
          </a:p>
        </p:txBody>
      </p:sp>
      <p:sp>
        <p:nvSpPr>
          <p:cNvPr id="5" name="Footer Placeholder 4"/>
          <p:cNvSpPr>
            <a:spLocks noGrp="1"/>
          </p:cNvSpPr>
          <p:nvPr>
            <p:ph type="ftr" sz="quarter" idx="11"/>
          </p:nvPr>
        </p:nvSpPr>
        <p:spPr>
          <a:xfrm>
            <a:off x="3124200" y="617220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B0DDB7B-C629-4D3D-9651-E533FD8478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9BF345F-D42B-4E3A-9195-C76F6EE875FE}" type="datetime1">
              <a:rPr lang="en-US"/>
              <a:pPr/>
              <a:t>3/11/2015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5B0DDB7B-C629-4D3D-9651-E533FD8478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spcBef>
          <a:spcPct val="0"/>
        </a:spcBef>
        <a:spcAft>
          <a:spcPct val="0"/>
        </a:spcAft>
        <a:defRPr sz="4400" kern="1200">
          <a:solidFill>
            <a:schemeClr val="tx1"/>
          </a:solidFill>
          <a:latin typeface="Century Gothic" pitchFamily="34" charset="0"/>
          <a:ea typeface="+mj-ea"/>
          <a:cs typeface="+mj-cs"/>
        </a:defRPr>
      </a:lvl1pPr>
      <a:lvl2pPr algn="ctr" rtl="0" eaLnBrk="1" fontAlgn="base" hangingPunct="1">
        <a:spcBef>
          <a:spcPct val="0"/>
        </a:spcBef>
        <a:spcAft>
          <a:spcPct val="0"/>
        </a:spcAft>
        <a:defRPr sz="4400">
          <a:solidFill>
            <a:schemeClr val="tx1"/>
          </a:solidFill>
          <a:latin typeface="Century Gothic" pitchFamily="34" charset="0"/>
        </a:defRPr>
      </a:lvl2pPr>
      <a:lvl3pPr algn="ctr" rtl="0" eaLnBrk="1" fontAlgn="base" hangingPunct="1">
        <a:spcBef>
          <a:spcPct val="0"/>
        </a:spcBef>
        <a:spcAft>
          <a:spcPct val="0"/>
        </a:spcAft>
        <a:defRPr sz="4400">
          <a:solidFill>
            <a:schemeClr val="tx1"/>
          </a:solidFill>
          <a:latin typeface="Century Gothic" pitchFamily="34" charset="0"/>
        </a:defRPr>
      </a:lvl3pPr>
      <a:lvl4pPr algn="ctr" rtl="0" eaLnBrk="1" fontAlgn="base" hangingPunct="1">
        <a:spcBef>
          <a:spcPct val="0"/>
        </a:spcBef>
        <a:spcAft>
          <a:spcPct val="0"/>
        </a:spcAft>
        <a:defRPr sz="4400">
          <a:solidFill>
            <a:schemeClr val="tx1"/>
          </a:solidFill>
          <a:latin typeface="Century Gothic" pitchFamily="34" charset="0"/>
        </a:defRPr>
      </a:lvl4pPr>
      <a:lvl5pPr algn="ctr" rtl="0" eaLnBrk="1" fontAlgn="base" hangingPunct="1">
        <a:spcBef>
          <a:spcPct val="0"/>
        </a:spcBef>
        <a:spcAft>
          <a:spcPct val="0"/>
        </a:spcAft>
        <a:defRPr sz="4400">
          <a:solidFill>
            <a:schemeClr val="tx1"/>
          </a:solidFill>
          <a:latin typeface="Century Gothic" pitchFamily="34" charset="0"/>
        </a:defRPr>
      </a:lvl5pPr>
      <a:lvl6pPr marL="457200" algn="ctr" rtl="0" eaLnBrk="1" fontAlgn="base" hangingPunct="1">
        <a:spcBef>
          <a:spcPct val="0"/>
        </a:spcBef>
        <a:spcAft>
          <a:spcPct val="0"/>
        </a:spcAft>
        <a:defRPr sz="4400">
          <a:solidFill>
            <a:schemeClr val="tx1"/>
          </a:solidFill>
          <a:latin typeface="Century Gothic" pitchFamily="34" charset="0"/>
        </a:defRPr>
      </a:lvl6pPr>
      <a:lvl7pPr marL="914400" algn="ctr" rtl="0" eaLnBrk="1" fontAlgn="base" hangingPunct="1">
        <a:spcBef>
          <a:spcPct val="0"/>
        </a:spcBef>
        <a:spcAft>
          <a:spcPct val="0"/>
        </a:spcAft>
        <a:defRPr sz="4400">
          <a:solidFill>
            <a:schemeClr val="tx1"/>
          </a:solidFill>
          <a:latin typeface="Century Gothic" pitchFamily="34" charset="0"/>
        </a:defRPr>
      </a:lvl7pPr>
      <a:lvl8pPr marL="1371600" algn="ctr" rtl="0" eaLnBrk="1" fontAlgn="base" hangingPunct="1">
        <a:spcBef>
          <a:spcPct val="0"/>
        </a:spcBef>
        <a:spcAft>
          <a:spcPct val="0"/>
        </a:spcAft>
        <a:defRPr sz="4400">
          <a:solidFill>
            <a:schemeClr val="tx1"/>
          </a:solidFill>
          <a:latin typeface="Century Gothic" pitchFamily="34" charset="0"/>
        </a:defRPr>
      </a:lvl8pPr>
      <a:lvl9pPr marL="1828800" algn="ctr" rtl="0" eaLnBrk="1" fontAlgn="base" hangingPunct="1">
        <a:spcBef>
          <a:spcPct val="0"/>
        </a:spcBef>
        <a:spcAft>
          <a:spcPct val="0"/>
        </a:spcAft>
        <a:defRPr sz="4400">
          <a:solidFill>
            <a:schemeClr val="tx1"/>
          </a:solidFill>
          <a:latin typeface="Century Gothic"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logging.apache.org/log4j/docs/api/org/apache/log4j/DailyRollingFileAppender.html"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logging.apache.org/log4j/2.x/download.htm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smtClean="0"/>
              <a:t>Logging </a:t>
            </a:r>
            <a:endParaRPr lang="en-US" dirty="0"/>
          </a:p>
        </p:txBody>
      </p:sp>
      <p:sp>
        <p:nvSpPr>
          <p:cNvPr id="5" name="Subtitle 4"/>
          <p:cNvSpPr>
            <a:spLocks noGrp="1"/>
          </p:cNvSpPr>
          <p:nvPr>
            <p:ph type="subTitle" idx="1"/>
          </p:nvPr>
        </p:nvSpPr>
        <p:spPr/>
        <p:txBody>
          <a:bodyPr/>
          <a:lstStyle/>
          <a:p>
            <a:r>
              <a:rPr lang="en-US" dirty="0" smtClean="0"/>
              <a:t>Using </a:t>
            </a:r>
            <a:r>
              <a:rPr lang="en-US" smtClean="0"/>
              <a:t>Log4J Framework</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Component of Log4J</a:t>
            </a:r>
            <a:endParaRPr lang="en-US" dirty="0"/>
          </a:p>
        </p:txBody>
      </p:sp>
      <p:sp>
        <p:nvSpPr>
          <p:cNvPr id="3" name="Content Placeholder 2"/>
          <p:cNvSpPr>
            <a:spLocks noGrp="1"/>
          </p:cNvSpPr>
          <p:nvPr>
            <p:ph idx="1"/>
          </p:nvPr>
        </p:nvSpPr>
        <p:spPr/>
        <p:txBody>
          <a:bodyPr/>
          <a:lstStyle/>
          <a:p>
            <a:endParaRPr lang="en-US"/>
          </a:p>
        </p:txBody>
      </p:sp>
      <p:pic>
        <p:nvPicPr>
          <p:cNvPr id="1026" name="Picture 2" descr="Log4j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792" y="1828800"/>
            <a:ext cx="4229100"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175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 Objects</a:t>
            </a:r>
            <a:endParaRPr lang="en-US" dirty="0"/>
          </a:p>
        </p:txBody>
      </p:sp>
      <p:sp>
        <p:nvSpPr>
          <p:cNvPr id="3" name="Content Placeholder 2"/>
          <p:cNvSpPr>
            <a:spLocks noGrp="1"/>
          </p:cNvSpPr>
          <p:nvPr>
            <p:ph idx="1"/>
          </p:nvPr>
        </p:nvSpPr>
        <p:spPr/>
        <p:txBody>
          <a:bodyPr>
            <a:normAutofit fontScale="55000" lnSpcReduction="20000"/>
          </a:bodyPr>
          <a:lstStyle/>
          <a:p>
            <a:r>
              <a:rPr lang="en-US" cap="all" dirty="0" smtClean="0">
                <a:effectLst/>
              </a:rPr>
              <a:t>LEVEL </a:t>
            </a:r>
            <a:r>
              <a:rPr lang="en-US" cap="all" dirty="0">
                <a:effectLst/>
              </a:rPr>
              <a:t>OBJECT:</a:t>
            </a:r>
          </a:p>
          <a:p>
            <a:pPr lvl="1"/>
            <a:r>
              <a:rPr lang="en-US" dirty="0">
                <a:effectLst/>
              </a:rPr>
              <a:t>The Level object defines the granularity and priority of any logging information. There are seven levels of logging defined within the API: OFF, DEBUG, INFO, ERROR, WARN, FATAL, and ALL.</a:t>
            </a:r>
          </a:p>
          <a:p>
            <a:r>
              <a:rPr lang="en-US" cap="all" dirty="0">
                <a:effectLst/>
              </a:rPr>
              <a:t>FILTER OBJECT:</a:t>
            </a:r>
          </a:p>
          <a:p>
            <a:pPr lvl="1"/>
            <a:r>
              <a:rPr lang="en-US" dirty="0">
                <a:effectLst/>
              </a:rPr>
              <a:t>The Filter object is used to analyze logging information and make further decisions on whether that information should be logged or not.</a:t>
            </a:r>
          </a:p>
          <a:p>
            <a:pPr lvl="1"/>
            <a:r>
              <a:rPr lang="en-US" dirty="0">
                <a:effectLst/>
              </a:rPr>
              <a:t>An </a:t>
            </a:r>
            <a:r>
              <a:rPr lang="en-US" dirty="0" err="1">
                <a:effectLst/>
              </a:rPr>
              <a:t>Appender</a:t>
            </a:r>
            <a:r>
              <a:rPr lang="en-US" dirty="0">
                <a:effectLst/>
              </a:rPr>
              <a:t> objects can have several Filter objects associated with them. If logging information is passed to a particular </a:t>
            </a:r>
            <a:r>
              <a:rPr lang="en-US" dirty="0" err="1">
                <a:effectLst/>
              </a:rPr>
              <a:t>Appender</a:t>
            </a:r>
            <a:r>
              <a:rPr lang="en-US" dirty="0">
                <a:effectLst/>
              </a:rPr>
              <a:t> object, all the Filter objects associated with that </a:t>
            </a:r>
            <a:r>
              <a:rPr lang="en-US" dirty="0" err="1">
                <a:effectLst/>
              </a:rPr>
              <a:t>Appender</a:t>
            </a:r>
            <a:r>
              <a:rPr lang="en-US" dirty="0">
                <a:effectLst/>
              </a:rPr>
              <a:t> need to approve the logging information before it can be published to the attached destination.</a:t>
            </a:r>
          </a:p>
          <a:p>
            <a:r>
              <a:rPr lang="en-US" cap="all" dirty="0">
                <a:effectLst/>
              </a:rPr>
              <a:t>OBJECTRENDERER:</a:t>
            </a:r>
          </a:p>
          <a:p>
            <a:pPr lvl="1"/>
            <a:r>
              <a:rPr lang="en-US" dirty="0">
                <a:effectLst/>
              </a:rPr>
              <a:t>The </a:t>
            </a:r>
            <a:r>
              <a:rPr lang="en-US" dirty="0" err="1">
                <a:effectLst/>
              </a:rPr>
              <a:t>ObjectRenderer</a:t>
            </a:r>
            <a:r>
              <a:rPr lang="en-US" dirty="0">
                <a:effectLst/>
              </a:rPr>
              <a:t> object is specialized in providing a String representation of different objects passed to the logging framework. This object is used by Layout objects to prepare the final logging information.</a:t>
            </a:r>
          </a:p>
          <a:p>
            <a:r>
              <a:rPr lang="en-US" cap="all" dirty="0">
                <a:effectLst/>
              </a:rPr>
              <a:t>LOGMANAGER:</a:t>
            </a:r>
          </a:p>
          <a:p>
            <a:pPr lvl="1"/>
            <a:r>
              <a:rPr lang="en-US" dirty="0">
                <a:effectLst/>
              </a:rPr>
              <a:t>The </a:t>
            </a:r>
            <a:r>
              <a:rPr lang="en-US" dirty="0" err="1">
                <a:effectLst/>
              </a:rPr>
              <a:t>LogManager</a:t>
            </a:r>
            <a:r>
              <a:rPr lang="en-US" dirty="0">
                <a:effectLst/>
              </a:rPr>
              <a:t> object manages the logging framework. It is responsible for reading the initial configuration parameters from a system-wide configuration file or a configuration class.</a:t>
            </a:r>
          </a:p>
          <a:p>
            <a:endParaRPr lang="en-US" dirty="0"/>
          </a:p>
        </p:txBody>
      </p:sp>
    </p:spTree>
    <p:extLst>
      <p:ext uri="{BB962C8B-B14F-4D97-AF65-F5344CB8AC3E}">
        <p14:creationId xmlns:p14="http://schemas.microsoft.com/office/powerpoint/2010/main" val="7339641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Log4J Logging</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import org.apache.log4j.Logger;</a:t>
            </a:r>
          </a:p>
          <a:p>
            <a:pPr>
              <a:buNone/>
            </a:pPr>
            <a:r>
              <a:rPr lang="en-US" b="1" dirty="0"/>
              <a:t>import org.apache.log4j.BasicConfigurator;</a:t>
            </a:r>
          </a:p>
          <a:p>
            <a:pPr>
              <a:buNone/>
            </a:pPr>
            <a:r>
              <a:rPr lang="en-US" dirty="0"/>
              <a:t>public class HelloWorld2 {</a:t>
            </a:r>
          </a:p>
          <a:p>
            <a:pPr>
              <a:buNone/>
            </a:pPr>
            <a:r>
              <a:rPr lang="en-US" dirty="0"/>
              <a:t>  static Logger </a:t>
            </a:r>
            <a:r>
              <a:rPr lang="en-US" dirty="0" err="1"/>
              <a:t>logger</a:t>
            </a:r>
            <a:r>
              <a:rPr lang="en-US" dirty="0"/>
              <a:t> = </a:t>
            </a:r>
            <a:r>
              <a:rPr lang="en-US" dirty="0" err="1"/>
              <a:t>Logger.getLogger</a:t>
            </a:r>
            <a:r>
              <a:rPr lang="en-US" dirty="0"/>
              <a:t>("chapter1.HelloWorld2");</a:t>
            </a:r>
          </a:p>
          <a:p>
            <a:pPr>
              <a:buNone/>
            </a:pPr>
            <a:r>
              <a:rPr lang="en-US" dirty="0"/>
              <a:t>  static public void main(String[] </a:t>
            </a:r>
            <a:r>
              <a:rPr lang="en-US" dirty="0" err="1"/>
              <a:t>args</a:t>
            </a:r>
            <a:r>
              <a:rPr lang="en-US" dirty="0"/>
              <a:t>) {</a:t>
            </a:r>
          </a:p>
          <a:p>
            <a:pPr>
              <a:buNone/>
            </a:pPr>
            <a:r>
              <a:rPr lang="en-US" b="1" dirty="0"/>
              <a:t>     </a:t>
            </a:r>
            <a:r>
              <a:rPr lang="en-US" b="1" dirty="0" err="1"/>
              <a:t>BasicConfigurator.configure</a:t>
            </a:r>
            <a:r>
              <a:rPr lang="en-US" b="1" dirty="0"/>
              <a:t>();</a:t>
            </a:r>
          </a:p>
          <a:p>
            <a:pPr>
              <a:buNone/>
            </a:pPr>
            <a:r>
              <a:rPr lang="en-US" dirty="0"/>
              <a:t>     </a:t>
            </a:r>
            <a:r>
              <a:rPr lang="en-US" dirty="0" err="1"/>
              <a:t>logger.debug</a:t>
            </a:r>
            <a:r>
              <a:rPr lang="en-US" dirty="0"/>
              <a:t>("Hello world.");</a:t>
            </a:r>
          </a:p>
          <a:p>
            <a:pPr>
              <a:buNone/>
            </a:pPr>
            <a:r>
              <a:rPr lang="en-US" dirty="0"/>
              <a:t>  }</a:t>
            </a:r>
          </a:p>
          <a:p>
            <a:pPr>
              <a:buNone/>
            </a:pPr>
            <a:r>
              <a:rPr lang="en-US" dirty="0"/>
              <a:t>}</a:t>
            </a:r>
          </a:p>
          <a:p>
            <a:endParaRPr lang="en-US" dirty="0"/>
          </a:p>
        </p:txBody>
      </p:sp>
    </p:spTree>
    <p:extLst>
      <p:ext uri="{BB962C8B-B14F-4D97-AF65-F5344CB8AC3E}">
        <p14:creationId xmlns:p14="http://schemas.microsoft.com/office/powerpoint/2010/main" val="2254463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Default Logging Processes (Basic)</a:t>
            </a:r>
            <a:endParaRPr lang="en-US" sz="36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t>Configure log4j for your environment. Log4j offers many sophisticated means of configuration, </a:t>
            </a:r>
            <a:r>
              <a:rPr lang="en-US" dirty="0" err="1"/>
              <a:t>BasicConfigurator.configure</a:t>
            </a:r>
            <a:r>
              <a:rPr lang="en-US" dirty="0"/>
              <a:t>() being the simplest but also the least flexible.</a:t>
            </a:r>
          </a:p>
          <a:p>
            <a:pPr marL="514350" indent="-514350">
              <a:buNone/>
            </a:pPr>
            <a:r>
              <a:rPr lang="en-US" dirty="0"/>
              <a:t>  </a:t>
            </a:r>
            <a:r>
              <a:rPr lang="en-US" dirty="0">
                <a:solidFill>
                  <a:srgbClr val="FF0000"/>
                </a:solidFill>
              </a:rPr>
              <a:t>NOTE: Log4j normally needs to be configured only once</a:t>
            </a:r>
          </a:p>
          <a:p>
            <a:pPr marL="514350" indent="-51435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3730004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AutoNum type="arabicPeriod" startAt="2"/>
            </a:pPr>
            <a:r>
              <a:rPr lang="en-US" dirty="0"/>
              <a:t>In every class where you wish to perform logging, retrieve a Logger object by invoking the </a:t>
            </a:r>
            <a:r>
              <a:rPr lang="en-US" dirty="0" err="1"/>
              <a:t>Logger.getLogger</a:t>
            </a:r>
            <a:r>
              <a:rPr lang="en-US" dirty="0"/>
              <a:t> method and passing it a String, commonly the fully qualified name of the containing class. This logger object is usually declared as static final</a:t>
            </a:r>
          </a:p>
          <a:p>
            <a:pPr lvl="1"/>
            <a:r>
              <a:rPr lang="en-US" dirty="0" err="1"/>
              <a:t>Logger.getLogger</a:t>
            </a:r>
            <a:r>
              <a:rPr lang="en-US" dirty="0"/>
              <a:t>("</a:t>
            </a:r>
            <a:r>
              <a:rPr lang="en-US" dirty="0" err="1"/>
              <a:t>com.wombat.X</a:t>
            </a:r>
            <a:r>
              <a:rPr lang="en-US" dirty="0"/>
              <a:t>"); // String variant</a:t>
            </a:r>
          </a:p>
          <a:p>
            <a:pPr lvl="1"/>
            <a:r>
              <a:rPr lang="en-US" dirty="0" err="1"/>
              <a:t>Logger.getLogger</a:t>
            </a:r>
            <a:r>
              <a:rPr lang="en-US" dirty="0"/>
              <a:t>(</a:t>
            </a:r>
            <a:r>
              <a:rPr lang="en-US" dirty="0" err="1"/>
              <a:t>X.class.getName</a:t>
            </a:r>
            <a:r>
              <a:rPr lang="en-US" dirty="0"/>
              <a:t>()); </a:t>
            </a:r>
          </a:p>
          <a:p>
            <a:pPr lvl="1">
              <a:buNone/>
            </a:pPr>
            <a:r>
              <a:rPr lang="en-US" dirty="0"/>
              <a:t>	// another String variant</a:t>
            </a:r>
          </a:p>
          <a:p>
            <a:pPr lvl="1"/>
            <a:r>
              <a:rPr lang="en-US" dirty="0" err="1" smtClean="0"/>
              <a:t>Logger.getLogger</a:t>
            </a:r>
            <a:r>
              <a:rPr lang="en-US" dirty="0" smtClean="0"/>
              <a:t>(</a:t>
            </a:r>
            <a:r>
              <a:rPr lang="en-US" dirty="0" err="1" smtClean="0"/>
              <a:t>X.class.toString</a:t>
            </a:r>
            <a:r>
              <a:rPr lang="en-US" dirty="0" smtClean="0"/>
              <a:t>()); </a:t>
            </a:r>
            <a:r>
              <a:rPr lang="en-US" dirty="0"/>
              <a:t>// convenient Class variant</a:t>
            </a:r>
          </a:p>
          <a:p>
            <a:pPr marL="514350" indent="-514350">
              <a:buAutoNum type="arabicPeriod" startAt="2"/>
            </a:pPr>
            <a:endParaRPr lang="en-US" dirty="0"/>
          </a:p>
          <a:p>
            <a:pPr marL="514350" indent="-514350">
              <a:buNone/>
            </a:pPr>
            <a:endParaRPr lang="en-US" dirty="0"/>
          </a:p>
          <a:p>
            <a:endParaRPr lang="en-US" dirty="0"/>
          </a:p>
        </p:txBody>
      </p:sp>
    </p:spTree>
    <p:extLst>
      <p:ext uri="{BB962C8B-B14F-4D97-AF65-F5344CB8AC3E}">
        <p14:creationId xmlns:p14="http://schemas.microsoft.com/office/powerpoint/2010/main" val="29398620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a:t>
            </a:r>
            <a:endParaRPr lang="en-US" dirty="0"/>
          </a:p>
        </p:txBody>
      </p:sp>
      <p:sp>
        <p:nvSpPr>
          <p:cNvPr id="3" name="Content Placeholder 2"/>
          <p:cNvSpPr>
            <a:spLocks noGrp="1"/>
          </p:cNvSpPr>
          <p:nvPr>
            <p:ph idx="1"/>
          </p:nvPr>
        </p:nvSpPr>
        <p:spPr/>
        <p:txBody>
          <a:bodyPr/>
          <a:lstStyle/>
          <a:p>
            <a:pPr marL="514350" indent="-514350">
              <a:buAutoNum type="arabicPeriod" startAt="3"/>
            </a:pPr>
            <a:r>
              <a:rPr lang="en-US" dirty="0"/>
              <a:t>Use this logger instance by invoking its printing methods, namely the debug(), info(), warn(), error() and fatal() methods or the more generic log() method. This will produce logging output on selected devices</a:t>
            </a:r>
          </a:p>
          <a:p>
            <a:pPr marL="514350" indent="-514350">
              <a:buNone/>
            </a:pPr>
            <a:endParaRPr lang="en-US" dirty="0"/>
          </a:p>
          <a:p>
            <a:endParaRPr lang="en-US" dirty="0"/>
          </a:p>
        </p:txBody>
      </p:sp>
    </p:spTree>
    <p:extLst>
      <p:ext uri="{BB962C8B-B14F-4D97-AF65-F5344CB8AC3E}">
        <p14:creationId xmlns:p14="http://schemas.microsoft.com/office/powerpoint/2010/main" val="983704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Levels</a:t>
            </a:r>
            <a:endParaRPr lang="en-US" dirty="0"/>
          </a:p>
        </p:txBody>
      </p:sp>
      <p:sp>
        <p:nvSpPr>
          <p:cNvPr id="3" name="Content Placeholder 2"/>
          <p:cNvSpPr>
            <a:spLocks noGrp="1"/>
          </p:cNvSpPr>
          <p:nvPr>
            <p:ph idx="1"/>
          </p:nvPr>
        </p:nvSpPr>
        <p:spPr/>
        <p:txBody>
          <a:bodyPr/>
          <a:lstStyle/>
          <a:p>
            <a:r>
              <a:rPr lang="en-US" dirty="0"/>
              <a:t>Every event that is logged has an assigned priority levels.</a:t>
            </a:r>
          </a:p>
          <a:p>
            <a:r>
              <a:rPr lang="en-US" dirty="0"/>
              <a:t>Fatal errors would be naturally be more severe than a simple warning and thus would have a higher level.</a:t>
            </a:r>
          </a:p>
          <a:p>
            <a:r>
              <a:rPr lang="en-US" dirty="0"/>
              <a:t>Each level has an integer value assigned to it so that it can be compared to other levels</a:t>
            </a:r>
          </a:p>
          <a:p>
            <a:endParaRPr lang="en-US" dirty="0"/>
          </a:p>
        </p:txBody>
      </p:sp>
    </p:spTree>
    <p:extLst>
      <p:ext uri="{BB962C8B-B14F-4D97-AF65-F5344CB8AC3E}">
        <p14:creationId xmlns:p14="http://schemas.microsoft.com/office/powerpoint/2010/main" val="3899428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Levels</a:t>
            </a:r>
            <a:endParaRPr lang="en-US" dirty="0"/>
          </a:p>
        </p:txBody>
      </p:sp>
      <p:sp>
        <p:nvSpPr>
          <p:cNvPr id="3" name="Content Placeholder 2"/>
          <p:cNvSpPr>
            <a:spLocks noGrp="1"/>
          </p:cNvSpPr>
          <p:nvPr>
            <p:ph idx="1"/>
          </p:nvPr>
        </p:nvSpPr>
        <p:spPr/>
        <p:txBody>
          <a:bodyPr>
            <a:normAutofit lnSpcReduction="10000"/>
          </a:bodyPr>
          <a:lstStyle/>
          <a:p>
            <a:r>
              <a:rPr lang="en-US" dirty="0"/>
              <a:t>Lowest to highest:</a:t>
            </a:r>
          </a:p>
          <a:p>
            <a:pPr lvl="1"/>
            <a:r>
              <a:rPr lang="en-US" dirty="0"/>
              <a:t>DEBUG</a:t>
            </a:r>
          </a:p>
          <a:p>
            <a:pPr lvl="1"/>
            <a:r>
              <a:rPr lang="en-US" dirty="0"/>
              <a:t>INFO</a:t>
            </a:r>
          </a:p>
          <a:p>
            <a:pPr lvl="1"/>
            <a:r>
              <a:rPr lang="en-US" dirty="0"/>
              <a:t>WARN</a:t>
            </a:r>
          </a:p>
          <a:p>
            <a:pPr lvl="1"/>
            <a:r>
              <a:rPr lang="en-US" dirty="0"/>
              <a:t>ERROR</a:t>
            </a:r>
          </a:p>
          <a:p>
            <a:pPr lvl="1"/>
            <a:r>
              <a:rPr lang="en-US" dirty="0"/>
              <a:t>FATAL</a:t>
            </a:r>
          </a:p>
          <a:p>
            <a:r>
              <a:rPr lang="en-US" dirty="0"/>
              <a:t>Two special levels:</a:t>
            </a:r>
          </a:p>
          <a:p>
            <a:pPr lvl="1"/>
            <a:r>
              <a:rPr lang="en-US" dirty="0"/>
              <a:t>ALL</a:t>
            </a:r>
          </a:p>
          <a:p>
            <a:pPr lvl="1"/>
            <a:r>
              <a:rPr lang="en-US" dirty="0"/>
              <a:t>OFF</a:t>
            </a:r>
          </a:p>
          <a:p>
            <a:endParaRPr lang="en-US" dirty="0"/>
          </a:p>
        </p:txBody>
      </p:sp>
    </p:spTree>
    <p:extLst>
      <p:ext uri="{BB962C8B-B14F-4D97-AF65-F5344CB8AC3E}">
        <p14:creationId xmlns:p14="http://schemas.microsoft.com/office/powerpoint/2010/main" val="3583754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Logger (Root Logger)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By default we have </a:t>
            </a:r>
            <a:r>
              <a:rPr lang="en-US" dirty="0" err="1" smtClean="0"/>
              <a:t>RootLogger</a:t>
            </a:r>
            <a:endParaRPr lang="en-US" dirty="0" smtClean="0"/>
          </a:p>
          <a:p>
            <a:pPr lvl="1"/>
            <a:r>
              <a:rPr lang="en-US" dirty="0" err="1" smtClean="0"/>
              <a:t>RootLogger</a:t>
            </a:r>
            <a:r>
              <a:rPr lang="en-US" dirty="0" smtClean="0"/>
              <a:t> is the default logger (see </a:t>
            </a:r>
            <a:r>
              <a:rPr lang="en-US" smtClean="0"/>
              <a:t>Default Logger)</a:t>
            </a:r>
            <a:endParaRPr lang="en-US" dirty="0" smtClean="0"/>
          </a:p>
          <a:p>
            <a:r>
              <a:rPr lang="en-US" dirty="0" smtClean="0"/>
              <a:t>Logger can be package-level only</a:t>
            </a:r>
          </a:p>
          <a:p>
            <a:r>
              <a:rPr lang="en-US" dirty="0" smtClean="0"/>
              <a:t>Loggers </a:t>
            </a:r>
            <a:r>
              <a:rPr lang="en-US" dirty="0"/>
              <a:t>are named entities. Logger names are case-sensitive and follow the Named Hierarchy Rule:</a:t>
            </a:r>
          </a:p>
          <a:p>
            <a:pPr lvl="1"/>
            <a:r>
              <a:rPr lang="en-US" dirty="0"/>
              <a:t>A logger is said to be an ancestor of another logger if its name followed by a dot is a prefix of the descendant logger name. </a:t>
            </a:r>
            <a:endParaRPr lang="en-US" dirty="0" smtClean="0"/>
          </a:p>
          <a:p>
            <a:pPr lvl="1"/>
            <a:r>
              <a:rPr lang="en-US" dirty="0" smtClean="0"/>
              <a:t>A </a:t>
            </a:r>
            <a:r>
              <a:rPr lang="en-US" dirty="0"/>
              <a:t>logger which is an immediate ancestor of a descendant is said to be a parent logger and the immediate descendant is said to be a child logger.</a:t>
            </a:r>
          </a:p>
          <a:p>
            <a:endParaRPr lang="en-US" dirty="0"/>
          </a:p>
        </p:txBody>
      </p:sp>
    </p:spTree>
    <p:extLst>
      <p:ext uri="{BB962C8B-B14F-4D97-AF65-F5344CB8AC3E}">
        <p14:creationId xmlns:p14="http://schemas.microsoft.com/office/powerpoint/2010/main" val="290369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Appenders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log4j speak, an output destination is called an </a:t>
            </a:r>
            <a:r>
              <a:rPr lang="en-US" dirty="0" err="1"/>
              <a:t>appender</a:t>
            </a:r>
            <a:r>
              <a:rPr lang="en-US" dirty="0"/>
              <a:t>. </a:t>
            </a:r>
          </a:p>
          <a:p>
            <a:r>
              <a:rPr lang="en-US" dirty="0"/>
              <a:t>Currently, </a:t>
            </a:r>
            <a:r>
              <a:rPr lang="en-US" dirty="0" err="1"/>
              <a:t>appenders</a:t>
            </a:r>
            <a:r>
              <a:rPr lang="en-US" dirty="0"/>
              <a:t> exist for the </a:t>
            </a:r>
            <a:r>
              <a:rPr lang="en-US" dirty="0" smtClean="0"/>
              <a:t>following:</a:t>
            </a:r>
          </a:p>
          <a:p>
            <a:pPr lvl="1"/>
            <a:r>
              <a:rPr lang="en-US" dirty="0" smtClean="0"/>
              <a:t>console</a:t>
            </a:r>
            <a:r>
              <a:rPr lang="en-US" dirty="0"/>
              <a:t>, files, Swing components, remote socket servers, JMS, NT Event Loggers, and remote UNIX Syslog </a:t>
            </a:r>
            <a:r>
              <a:rPr lang="en-US" dirty="0" smtClean="0"/>
              <a:t>daemons</a:t>
            </a:r>
            <a:endParaRPr lang="en-US" dirty="0"/>
          </a:p>
          <a:p>
            <a:r>
              <a:rPr lang="en-US" dirty="0"/>
              <a:t>It is also possible to log </a:t>
            </a:r>
            <a:r>
              <a:rPr lang="en-US" dirty="0" smtClean="0"/>
              <a:t>asynchronously</a:t>
            </a:r>
          </a:p>
          <a:p>
            <a:r>
              <a:rPr lang="en-US" dirty="0"/>
              <a:t>Responsible for appending a log message to a specific target</a:t>
            </a:r>
          </a:p>
          <a:p>
            <a:r>
              <a:rPr lang="en-US" dirty="0"/>
              <a:t>Each </a:t>
            </a:r>
            <a:r>
              <a:rPr lang="en-US" dirty="0" err="1"/>
              <a:t>appender</a:t>
            </a:r>
            <a:r>
              <a:rPr lang="en-US" dirty="0"/>
              <a:t> has its own layout</a:t>
            </a:r>
          </a:p>
          <a:p>
            <a:r>
              <a:rPr lang="en-US" dirty="0"/>
              <a:t>It has its threshold which determines the level of priority that it will log</a:t>
            </a:r>
          </a:p>
          <a:p>
            <a:endParaRPr lang="en-US" dirty="0"/>
          </a:p>
          <a:p>
            <a:endParaRPr lang="en-US" dirty="0"/>
          </a:p>
        </p:txBody>
      </p:sp>
    </p:spTree>
    <p:extLst>
      <p:ext uri="{BB962C8B-B14F-4D97-AF65-F5344CB8AC3E}">
        <p14:creationId xmlns:p14="http://schemas.microsoft.com/office/powerpoint/2010/main" val="1743995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Text Placeholder 4"/>
          <p:cNvSpPr>
            <a:spLocks noGrp="1"/>
          </p:cNvSpPr>
          <p:nvPr>
            <p:ph type="body" idx="1"/>
          </p:nvPr>
        </p:nvSpPr>
        <p:spPr/>
        <p:txBody>
          <a:bodyPr/>
          <a:lstStyle/>
          <a:p>
            <a:r>
              <a:rPr lang="en-US" dirty="0" smtClean="0"/>
              <a:t>Key terms and Terminology</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a:t>
            </a:r>
            <a:r>
              <a:rPr lang="en-US" dirty="0" err="1" smtClean="0"/>
              <a:t>Appenders</a:t>
            </a:r>
            <a:endParaRPr lang="en-US" dirty="0"/>
          </a:p>
        </p:txBody>
      </p:sp>
      <p:sp>
        <p:nvSpPr>
          <p:cNvPr id="3" name="Content Placeholder 2"/>
          <p:cNvSpPr>
            <a:spLocks noGrp="1"/>
          </p:cNvSpPr>
          <p:nvPr>
            <p:ph idx="1"/>
          </p:nvPr>
        </p:nvSpPr>
        <p:spPr/>
        <p:txBody>
          <a:bodyPr>
            <a:normAutofit fontScale="92500"/>
          </a:bodyPr>
          <a:lstStyle/>
          <a:p>
            <a:r>
              <a:rPr lang="en-US" dirty="0"/>
              <a:t>Log4j allows attaching multiple </a:t>
            </a:r>
            <a:r>
              <a:rPr lang="en-US" dirty="0" err="1"/>
              <a:t>appenders</a:t>
            </a:r>
            <a:r>
              <a:rPr lang="en-US" dirty="0"/>
              <a:t> to any logger. </a:t>
            </a:r>
          </a:p>
          <a:p>
            <a:r>
              <a:rPr lang="en-US" dirty="0" err="1"/>
              <a:t>Appenders</a:t>
            </a:r>
            <a:r>
              <a:rPr lang="en-US" dirty="0"/>
              <a:t> can be added to and removed from a logger at any time. </a:t>
            </a:r>
          </a:p>
          <a:p>
            <a:r>
              <a:rPr lang="en-US" dirty="0"/>
              <a:t>The central architectural concept in log4j is the hierarchical arrangement of loggers</a:t>
            </a:r>
          </a:p>
          <a:p>
            <a:r>
              <a:rPr lang="en-US" dirty="0"/>
              <a:t>A logger can make use of one and only one level. </a:t>
            </a:r>
            <a:r>
              <a:rPr lang="en-US" dirty="0" err="1"/>
              <a:t>Appenders</a:t>
            </a:r>
            <a:r>
              <a:rPr lang="en-US" dirty="0"/>
              <a:t> are different because multiple </a:t>
            </a:r>
            <a:r>
              <a:rPr lang="en-US" dirty="0" err="1"/>
              <a:t>appenders</a:t>
            </a:r>
            <a:r>
              <a:rPr lang="en-US" dirty="0"/>
              <a:t> can be attached to a logger.</a:t>
            </a:r>
          </a:p>
          <a:p>
            <a:endParaRPr lang="en-US" dirty="0"/>
          </a:p>
        </p:txBody>
      </p:sp>
    </p:spTree>
    <p:extLst>
      <p:ext uri="{BB962C8B-B14F-4D97-AF65-F5344CB8AC3E}">
        <p14:creationId xmlns:p14="http://schemas.microsoft.com/office/powerpoint/2010/main" val="7783809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t>
            </a:r>
            <a:r>
              <a:rPr lang="en-US" dirty="0" err="1" smtClean="0"/>
              <a:t>Appenders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93632220"/>
              </p:ext>
            </p:extLst>
          </p:nvPr>
        </p:nvGraphicFramePr>
        <p:xfrm>
          <a:off x="533400" y="1600200"/>
          <a:ext cx="8229600" cy="1950720"/>
        </p:xfrm>
        <a:graphic>
          <a:graphicData uri="http://schemas.openxmlformats.org/drawingml/2006/table">
            <a:tbl>
              <a:tblPr/>
              <a:tblGrid>
                <a:gridCol w="2286000"/>
                <a:gridCol w="5943600"/>
              </a:tblGrid>
              <a:tr h="0">
                <a:tc>
                  <a:txBody>
                    <a:bodyPr/>
                    <a:lstStyle/>
                    <a:p>
                      <a:r>
                        <a:rPr lang="en-US" b="0" u="none" dirty="0" err="1">
                          <a:solidFill>
                            <a:srgbClr val="343434"/>
                          </a:solidFill>
                          <a:effectLst>
                            <a:outerShdw blurRad="38100" dist="38100" dir="2700000" algn="tl">
                              <a:srgbClr val="000000">
                                <a:alpha val="43137"/>
                              </a:srgbClr>
                            </a:outerShdw>
                          </a:effectLst>
                        </a:rPr>
                        <a:t>ConsoleAppender</a:t>
                      </a:r>
                      <a:endParaRPr lang="en-US" b="0" u="none" dirty="0">
                        <a:effectLst>
                          <a:outerShdw blurRad="38100" dist="38100" dir="2700000" algn="tl">
                            <a:srgbClr val="000000">
                              <a:alpha val="43137"/>
                            </a:srgbClr>
                          </a:outerShdw>
                        </a:effectLst>
                      </a:endParaRPr>
                    </a:p>
                  </a:txBody>
                  <a:tcPr marL="38100" marR="38100" marT="38100" marB="38100">
                    <a:lnL>
                      <a:noFill/>
                    </a:lnL>
                    <a:lnR>
                      <a:noFill/>
                    </a:lnR>
                    <a:lnT>
                      <a:noFill/>
                    </a:lnT>
                    <a:lnB>
                      <a:noFill/>
                    </a:lnB>
                    <a:noFill/>
                  </a:tcPr>
                </a:tc>
                <a:tc>
                  <a:txBody>
                    <a:bodyPr/>
                    <a:lstStyle/>
                    <a:p>
                      <a:r>
                        <a:rPr lang="en-US" u="none"/>
                        <a:t>Logs to console</a:t>
                      </a:r>
                    </a:p>
                  </a:txBody>
                  <a:tcPr marL="38100" marR="38100" marT="38100" marB="38100">
                    <a:lnL>
                      <a:noFill/>
                    </a:lnL>
                    <a:lnR>
                      <a:noFill/>
                    </a:lnR>
                    <a:lnT>
                      <a:noFill/>
                    </a:lnT>
                    <a:lnB>
                      <a:noFill/>
                    </a:lnB>
                    <a:noFill/>
                  </a:tcPr>
                </a:tc>
              </a:tr>
              <a:tr h="0">
                <a:tc>
                  <a:txBody>
                    <a:bodyPr/>
                    <a:lstStyle/>
                    <a:p>
                      <a:r>
                        <a:rPr lang="en-US" b="0" u="none" dirty="0" err="1">
                          <a:solidFill>
                            <a:srgbClr val="343434"/>
                          </a:solidFill>
                          <a:effectLst>
                            <a:outerShdw blurRad="38100" dist="38100" dir="2700000" algn="tl">
                              <a:srgbClr val="000000">
                                <a:alpha val="43137"/>
                              </a:srgbClr>
                            </a:outerShdw>
                          </a:effectLst>
                        </a:rPr>
                        <a:t>FileAppender</a:t>
                      </a:r>
                      <a:endParaRPr lang="en-US" b="0" u="none" dirty="0">
                        <a:effectLst>
                          <a:outerShdw blurRad="38100" dist="38100" dir="2700000" algn="tl">
                            <a:srgbClr val="000000">
                              <a:alpha val="43137"/>
                            </a:srgbClr>
                          </a:outerShdw>
                        </a:effectLst>
                      </a:endParaRPr>
                    </a:p>
                  </a:txBody>
                  <a:tcPr marL="38100" marR="38100" marT="38100" marB="38100">
                    <a:lnL>
                      <a:noFill/>
                    </a:lnL>
                    <a:lnR>
                      <a:noFill/>
                    </a:lnR>
                    <a:lnT>
                      <a:noFill/>
                    </a:lnT>
                    <a:lnB>
                      <a:noFill/>
                    </a:lnB>
                    <a:noFill/>
                  </a:tcPr>
                </a:tc>
                <a:tc>
                  <a:txBody>
                    <a:bodyPr/>
                    <a:lstStyle/>
                    <a:p>
                      <a:r>
                        <a:rPr lang="en-US" u="none"/>
                        <a:t>Logs to a file</a:t>
                      </a:r>
                    </a:p>
                  </a:txBody>
                  <a:tcPr marL="38100" marR="38100" marT="38100" marB="38100">
                    <a:lnL>
                      <a:noFill/>
                    </a:lnL>
                    <a:lnR>
                      <a:noFill/>
                    </a:lnR>
                    <a:lnT>
                      <a:noFill/>
                    </a:lnT>
                    <a:lnB>
                      <a:noFill/>
                    </a:lnB>
                    <a:noFill/>
                  </a:tcPr>
                </a:tc>
              </a:tr>
              <a:tr h="0">
                <a:tc>
                  <a:txBody>
                    <a:bodyPr/>
                    <a:lstStyle/>
                    <a:p>
                      <a:r>
                        <a:rPr lang="en-US" b="0" u="none" dirty="0" err="1">
                          <a:solidFill>
                            <a:srgbClr val="343434"/>
                          </a:solidFill>
                          <a:effectLst>
                            <a:outerShdw blurRad="38100" dist="38100" dir="2700000" algn="tl">
                              <a:srgbClr val="000000">
                                <a:alpha val="43137"/>
                              </a:srgbClr>
                            </a:outerShdw>
                          </a:effectLst>
                        </a:rPr>
                        <a:t>SMTPAppender</a:t>
                      </a:r>
                      <a:endParaRPr lang="en-US" b="0" u="none" dirty="0">
                        <a:effectLst>
                          <a:outerShdw blurRad="38100" dist="38100" dir="2700000" algn="tl">
                            <a:srgbClr val="000000">
                              <a:alpha val="43137"/>
                            </a:srgbClr>
                          </a:outerShdw>
                        </a:effectLst>
                      </a:endParaRPr>
                    </a:p>
                  </a:txBody>
                  <a:tcPr marL="38100" marR="38100" marT="38100" marB="38100">
                    <a:lnL>
                      <a:noFill/>
                    </a:lnL>
                    <a:lnR>
                      <a:noFill/>
                    </a:lnR>
                    <a:lnT>
                      <a:noFill/>
                    </a:lnT>
                    <a:lnB>
                      <a:noFill/>
                    </a:lnB>
                    <a:noFill/>
                  </a:tcPr>
                </a:tc>
                <a:tc>
                  <a:txBody>
                    <a:bodyPr/>
                    <a:lstStyle/>
                    <a:p>
                      <a:r>
                        <a:rPr lang="en-US" u="none"/>
                        <a:t>Logs by email</a:t>
                      </a:r>
                    </a:p>
                  </a:txBody>
                  <a:tcPr marL="38100" marR="38100" marT="38100" marB="38100">
                    <a:lnL>
                      <a:noFill/>
                    </a:lnL>
                    <a:lnR>
                      <a:noFill/>
                    </a:lnR>
                    <a:lnT>
                      <a:noFill/>
                    </a:lnT>
                    <a:lnB>
                      <a:noFill/>
                    </a:lnB>
                    <a:noFill/>
                  </a:tcPr>
                </a:tc>
              </a:tr>
              <a:tr h="0">
                <a:tc>
                  <a:txBody>
                    <a:bodyPr/>
                    <a:lstStyle/>
                    <a:p>
                      <a:r>
                        <a:rPr lang="en-US" b="0" u="none" dirty="0" err="1">
                          <a:solidFill>
                            <a:srgbClr val="343434"/>
                          </a:solidFill>
                          <a:effectLst>
                            <a:outerShdw blurRad="38100" dist="38100" dir="2700000" algn="tl">
                              <a:srgbClr val="000000">
                                <a:alpha val="43137"/>
                              </a:srgbClr>
                            </a:outerShdw>
                          </a:effectLst>
                        </a:rPr>
                        <a:t>RollingFileAppender</a:t>
                      </a:r>
                      <a:endParaRPr lang="en-US" b="0" u="none" dirty="0">
                        <a:effectLst>
                          <a:outerShdw blurRad="38100" dist="38100" dir="2700000" algn="tl">
                            <a:srgbClr val="000000">
                              <a:alpha val="43137"/>
                            </a:srgbClr>
                          </a:outerShdw>
                        </a:effectLst>
                      </a:endParaRPr>
                    </a:p>
                  </a:txBody>
                  <a:tcPr marL="38100" marR="38100" marT="38100" marB="38100">
                    <a:lnL>
                      <a:noFill/>
                    </a:lnL>
                    <a:lnR>
                      <a:noFill/>
                    </a:lnR>
                    <a:lnT>
                      <a:noFill/>
                    </a:lnT>
                    <a:lnB>
                      <a:noFill/>
                    </a:lnB>
                    <a:noFill/>
                  </a:tcPr>
                </a:tc>
                <a:tc>
                  <a:txBody>
                    <a:bodyPr/>
                    <a:lstStyle/>
                    <a:p>
                      <a:r>
                        <a:rPr lang="en-US" u="none" dirty="0"/>
                        <a:t>Logs to a file, starts a new file once the max size is reached. (An alternative is </a:t>
                      </a:r>
                      <a:r>
                        <a:rPr lang="en-US" u="none" dirty="0" err="1"/>
                        <a:t>the</a:t>
                      </a:r>
                      <a:r>
                        <a:rPr lang="en-US" u="none" dirty="0" err="1">
                          <a:solidFill>
                            <a:srgbClr val="343434"/>
                          </a:solidFill>
                          <a:effectLst/>
                          <a:hlinkClick r:id="rId2"/>
                        </a:rPr>
                        <a:t>DailyRollingFileAppender</a:t>
                      </a:r>
                      <a:r>
                        <a:rPr lang="en-US" u="none" dirty="0"/>
                        <a:t> which creates on file per day)</a:t>
                      </a:r>
                    </a:p>
                  </a:txBody>
                  <a:tcPr marL="38100" marR="38100" marT="38100" marB="38100">
                    <a:lnL>
                      <a:noFill/>
                    </a:lnL>
                    <a:lnR>
                      <a:noFill/>
                    </a:lnR>
                    <a:lnT>
                      <a:noFill/>
                    </a:lnT>
                    <a:lnB>
                      <a:noFill/>
                    </a:lnB>
                    <a:noFill/>
                  </a:tcPr>
                </a:tc>
              </a:tr>
            </a:tbl>
          </a:graphicData>
        </a:graphic>
      </p:graphicFrame>
    </p:spTree>
    <p:extLst>
      <p:ext uri="{BB962C8B-B14F-4D97-AF65-F5344CB8AC3E}">
        <p14:creationId xmlns:p14="http://schemas.microsoft.com/office/powerpoint/2010/main" val="20501748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LoggingEvents</a:t>
            </a:r>
            <a:endParaRPr lang="en-US" dirty="0"/>
          </a:p>
        </p:txBody>
      </p:sp>
      <p:sp>
        <p:nvSpPr>
          <p:cNvPr id="3" name="Content Placeholder 2"/>
          <p:cNvSpPr>
            <a:spLocks noGrp="1"/>
          </p:cNvSpPr>
          <p:nvPr>
            <p:ph idx="1"/>
          </p:nvPr>
        </p:nvSpPr>
        <p:spPr/>
        <p:txBody>
          <a:bodyPr>
            <a:normAutofit lnSpcReduction="10000"/>
          </a:bodyPr>
          <a:lstStyle/>
          <a:p>
            <a:r>
              <a:rPr lang="en-US" dirty="0"/>
              <a:t>Logging events represent the actual event that gets logged and an instance created whenever the Log4J suite makes an affirmative decision to log something.</a:t>
            </a:r>
          </a:p>
          <a:p>
            <a:r>
              <a:rPr lang="en-US" dirty="0"/>
              <a:t>Information given by Logging Events:</a:t>
            </a:r>
          </a:p>
          <a:p>
            <a:pPr lvl="1"/>
            <a:r>
              <a:rPr lang="en-US" dirty="0"/>
              <a:t>Time event was created</a:t>
            </a:r>
          </a:p>
          <a:p>
            <a:pPr lvl="1"/>
            <a:r>
              <a:rPr lang="en-US" dirty="0"/>
              <a:t>The message itself</a:t>
            </a:r>
          </a:p>
          <a:p>
            <a:pPr lvl="1"/>
            <a:r>
              <a:rPr lang="en-US" dirty="0"/>
              <a:t>Any exception</a:t>
            </a:r>
          </a:p>
          <a:p>
            <a:pPr lvl="1"/>
            <a:r>
              <a:rPr lang="en-US" dirty="0"/>
              <a:t>Associated priority levels</a:t>
            </a:r>
          </a:p>
          <a:p>
            <a:endParaRPr lang="en-US" dirty="0"/>
          </a:p>
        </p:txBody>
      </p:sp>
    </p:spTree>
    <p:extLst>
      <p:ext uri="{BB962C8B-B14F-4D97-AF65-F5344CB8AC3E}">
        <p14:creationId xmlns:p14="http://schemas.microsoft.com/office/powerpoint/2010/main" val="444746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LoggingEvent</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import org.apache.log4j.DailyRollingFileAppender;</a:t>
            </a:r>
          </a:p>
          <a:p>
            <a:pPr marL="0" indent="0">
              <a:buNone/>
            </a:pPr>
            <a:r>
              <a:rPr lang="en-US" dirty="0"/>
              <a:t>import org.apache.log4j.spi.LoggingEvent;</a:t>
            </a:r>
          </a:p>
          <a:p>
            <a:pPr marL="0" indent="0">
              <a:buNone/>
            </a:pPr>
            <a:endParaRPr lang="en-US" dirty="0"/>
          </a:p>
          <a:p>
            <a:pPr marL="0" indent="0">
              <a:buNone/>
            </a:pPr>
            <a:r>
              <a:rPr lang="en-US" dirty="0"/>
              <a:t>public class </a:t>
            </a:r>
            <a:r>
              <a:rPr lang="en-US" dirty="0" err="1"/>
              <a:t>MyDailyRollingFileAppender</a:t>
            </a:r>
            <a:r>
              <a:rPr lang="en-US" dirty="0"/>
              <a:t> extends </a:t>
            </a:r>
            <a:r>
              <a:rPr lang="en-US" dirty="0" err="1"/>
              <a:t>DailyRollingFileAppender</a:t>
            </a:r>
            <a:r>
              <a:rPr lang="en-US" dirty="0"/>
              <a:t> {</a:t>
            </a:r>
          </a:p>
          <a:p>
            <a:pPr marL="0" indent="0">
              <a:buNone/>
            </a:pPr>
            <a:endParaRPr lang="en-US" dirty="0"/>
          </a:p>
          <a:p>
            <a:pPr marL="0" indent="0">
              <a:buNone/>
            </a:pPr>
            <a:r>
              <a:rPr lang="en-US" dirty="0"/>
              <a:t>    @Override</a:t>
            </a:r>
          </a:p>
          <a:p>
            <a:pPr marL="0" indent="0">
              <a:buNone/>
            </a:pPr>
            <a:r>
              <a:rPr lang="en-US" dirty="0"/>
              <a:t>    protected void </a:t>
            </a:r>
            <a:r>
              <a:rPr lang="en-US" dirty="0" err="1"/>
              <a:t>subAppend</a:t>
            </a:r>
            <a:r>
              <a:rPr lang="en-US" dirty="0"/>
              <a:t>(</a:t>
            </a:r>
            <a:r>
              <a:rPr lang="en-US" dirty="0" err="1"/>
              <a:t>LoggingEvent</a:t>
            </a:r>
            <a:r>
              <a:rPr lang="en-US" dirty="0"/>
              <a:t> event) {</a:t>
            </a:r>
          </a:p>
          <a:p>
            <a:pPr marL="0" indent="0">
              <a:buNone/>
            </a:pPr>
            <a:r>
              <a:rPr lang="en-US" dirty="0"/>
              <a:t>        String </a:t>
            </a:r>
            <a:r>
              <a:rPr lang="en-US" dirty="0" err="1"/>
              <a:t>modifiedMessage</a:t>
            </a:r>
            <a:r>
              <a:rPr lang="en-US" dirty="0"/>
              <a:t> = </a:t>
            </a:r>
            <a:r>
              <a:rPr lang="en-US" dirty="0" err="1"/>
              <a:t>String.format</a:t>
            </a:r>
            <a:r>
              <a:rPr lang="en-US" dirty="0"/>
              <a:t>("**** Message modified by </a:t>
            </a:r>
            <a:r>
              <a:rPr lang="en-US" dirty="0" err="1"/>
              <a:t>MyDailyRollingFileAppender</a:t>
            </a:r>
            <a:r>
              <a:rPr lang="en-US" dirty="0"/>
              <a:t> ****\n\</a:t>
            </a:r>
            <a:r>
              <a:rPr lang="en-US" dirty="0" err="1"/>
              <a:t>n%s</a:t>
            </a:r>
            <a:r>
              <a:rPr lang="en-US" dirty="0"/>
              <a:t>\n\n**** Finished modified message ****", </a:t>
            </a:r>
            <a:r>
              <a:rPr lang="en-US" dirty="0" err="1"/>
              <a:t>event.getMessage</a:t>
            </a:r>
            <a:r>
              <a:rPr lang="en-US" dirty="0"/>
              <a:t>());</a:t>
            </a:r>
          </a:p>
          <a:p>
            <a:pPr marL="0" indent="0">
              <a:buNone/>
            </a:pPr>
            <a:r>
              <a:rPr lang="en-US" dirty="0"/>
              <a:t>        </a:t>
            </a:r>
            <a:r>
              <a:rPr lang="en-US" dirty="0" err="1"/>
              <a:t>LoggingEvent</a:t>
            </a:r>
            <a:r>
              <a:rPr lang="en-US" dirty="0"/>
              <a:t> </a:t>
            </a:r>
            <a:r>
              <a:rPr lang="en-US" dirty="0" err="1"/>
              <a:t>modifiedEvent</a:t>
            </a:r>
            <a:r>
              <a:rPr lang="en-US" dirty="0"/>
              <a:t> = new </a:t>
            </a:r>
            <a:r>
              <a:rPr lang="en-US" dirty="0" err="1"/>
              <a:t>LoggingEvent</a:t>
            </a:r>
            <a:r>
              <a:rPr lang="en-US" dirty="0"/>
              <a:t>(</a:t>
            </a:r>
            <a:r>
              <a:rPr lang="en-US" dirty="0" err="1"/>
              <a:t>event.getFQNOfLoggerClass</a:t>
            </a:r>
            <a:r>
              <a:rPr lang="en-US" dirty="0"/>
              <a:t>(), </a:t>
            </a:r>
            <a:r>
              <a:rPr lang="en-US" dirty="0" err="1"/>
              <a:t>event.getLogger</a:t>
            </a:r>
            <a:r>
              <a:rPr lang="en-US" dirty="0"/>
              <a:t>(), </a:t>
            </a:r>
            <a:r>
              <a:rPr lang="en-US" dirty="0" err="1"/>
              <a:t>event.getTimeStamp</a:t>
            </a:r>
            <a:r>
              <a:rPr lang="en-US" dirty="0"/>
              <a:t>(), </a:t>
            </a:r>
            <a:r>
              <a:rPr lang="en-US" dirty="0" err="1"/>
              <a:t>event.getLevel</a:t>
            </a:r>
            <a:r>
              <a:rPr lang="en-US" dirty="0"/>
              <a:t>(), </a:t>
            </a:r>
            <a:r>
              <a:rPr lang="en-US" dirty="0" err="1"/>
              <a:t>modifiedMessage</a:t>
            </a:r>
            <a:r>
              <a:rPr lang="en-US" dirty="0"/>
              <a:t>,</a:t>
            </a:r>
          </a:p>
          <a:p>
            <a:pPr marL="0" indent="0">
              <a:buNone/>
            </a:pPr>
            <a:r>
              <a:rPr lang="en-US" dirty="0"/>
              <a:t>                                                      </a:t>
            </a:r>
            <a:r>
              <a:rPr lang="en-US" dirty="0" err="1"/>
              <a:t>event.getThreadName</a:t>
            </a:r>
            <a:r>
              <a:rPr lang="en-US" dirty="0"/>
              <a:t>(), </a:t>
            </a:r>
            <a:r>
              <a:rPr lang="en-US" dirty="0" err="1"/>
              <a:t>event.getThrowableInformation</a:t>
            </a:r>
            <a:r>
              <a:rPr lang="en-US" dirty="0"/>
              <a:t>(), </a:t>
            </a:r>
            <a:r>
              <a:rPr lang="en-US" dirty="0" err="1"/>
              <a:t>event.getNDC</a:t>
            </a:r>
            <a:r>
              <a:rPr lang="en-US" dirty="0"/>
              <a:t>(), </a:t>
            </a:r>
            <a:r>
              <a:rPr lang="en-US" dirty="0" err="1"/>
              <a:t>event.getLocationInformation</a:t>
            </a:r>
            <a:r>
              <a:rPr lang="en-US" dirty="0"/>
              <a:t>(),</a:t>
            </a:r>
          </a:p>
          <a:p>
            <a:pPr marL="0" indent="0">
              <a:buNone/>
            </a:pPr>
            <a:r>
              <a:rPr lang="en-US" dirty="0"/>
              <a:t>                                                      </a:t>
            </a:r>
            <a:r>
              <a:rPr lang="en-US" dirty="0" err="1"/>
              <a:t>event.getProperties</a:t>
            </a:r>
            <a:r>
              <a:rPr lang="en-US" dirty="0"/>
              <a:t>());</a:t>
            </a:r>
          </a:p>
          <a:p>
            <a:pPr marL="0" indent="0">
              <a:buNone/>
            </a:pPr>
            <a:endParaRPr lang="en-US" dirty="0"/>
          </a:p>
          <a:p>
            <a:pPr marL="0" indent="0">
              <a:buNone/>
            </a:pPr>
            <a:r>
              <a:rPr lang="en-US" dirty="0"/>
              <a:t>        </a:t>
            </a:r>
            <a:r>
              <a:rPr lang="en-US" dirty="0" err="1"/>
              <a:t>super.subAppend</a:t>
            </a:r>
            <a:r>
              <a:rPr lang="en-US" dirty="0"/>
              <a:t>(</a:t>
            </a:r>
            <a:r>
              <a:rPr lang="en-US" dirty="0" err="1"/>
              <a:t>modifiedEvent</a:t>
            </a:r>
            <a:r>
              <a:rPr lang="en-US" dirty="0"/>
              <a:t>);</a:t>
            </a:r>
          </a:p>
          <a:p>
            <a:pPr marL="0" indent="0">
              <a:buNone/>
            </a:pPr>
            <a:r>
              <a:rPr lang="en-US" dirty="0"/>
              <a:t>    }</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847681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LoggingEvents</a:t>
            </a:r>
            <a:r>
              <a:rPr lang="en-US" dirty="0" smtClean="0"/>
              <a:t>…</a:t>
            </a:r>
            <a:endParaRPr lang="en-US" dirty="0"/>
          </a:p>
        </p:txBody>
      </p:sp>
      <p:sp>
        <p:nvSpPr>
          <p:cNvPr id="3" name="Content Placeholder 2"/>
          <p:cNvSpPr>
            <a:spLocks noGrp="1"/>
          </p:cNvSpPr>
          <p:nvPr>
            <p:ph idx="1"/>
          </p:nvPr>
        </p:nvSpPr>
        <p:spPr/>
        <p:txBody>
          <a:bodyPr/>
          <a:lstStyle/>
          <a:p>
            <a:r>
              <a:rPr lang="en-US" dirty="0" smtClean="0"/>
              <a:t>Need to be </a:t>
            </a:r>
            <a:r>
              <a:rPr lang="en-US" dirty="0" err="1" smtClean="0"/>
              <a:t>overriden</a:t>
            </a:r>
            <a:r>
              <a:rPr lang="en-US" dirty="0" smtClean="0"/>
              <a:t> when creating your own </a:t>
            </a:r>
            <a:r>
              <a:rPr lang="en-US" dirty="0" err="1" smtClean="0"/>
              <a:t>appender</a:t>
            </a:r>
            <a:endParaRPr lang="en-US" dirty="0" smtClean="0"/>
          </a:p>
          <a:p>
            <a:r>
              <a:rPr lang="en-US" dirty="0" smtClean="0"/>
              <a:t>Not </a:t>
            </a:r>
            <a:r>
              <a:rPr lang="en-US" dirty="0"/>
              <a:t>used by developers; no need to be codes</a:t>
            </a:r>
          </a:p>
          <a:p>
            <a:r>
              <a:rPr lang="en-US" dirty="0"/>
              <a:t>Passed around Log4J Components</a:t>
            </a:r>
          </a:p>
          <a:p>
            <a:r>
              <a:rPr lang="en-US" dirty="0"/>
              <a:t>Output of logging events is used to format and print information to the desired target</a:t>
            </a:r>
          </a:p>
          <a:p>
            <a:endParaRPr lang="en-US" dirty="0"/>
          </a:p>
        </p:txBody>
      </p:sp>
    </p:spTree>
    <p:extLst>
      <p:ext uri="{BB962C8B-B14F-4D97-AF65-F5344CB8AC3E}">
        <p14:creationId xmlns:p14="http://schemas.microsoft.com/office/powerpoint/2010/main" val="36645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p:txBody>
          <a:bodyPr/>
          <a:lstStyle/>
          <a:p>
            <a:r>
              <a:rPr lang="en-US" dirty="0"/>
              <a:t>The layout is responsible for formatting the logging request according to the user‘s wishes, whereas an </a:t>
            </a:r>
            <a:r>
              <a:rPr lang="en-US" dirty="0" err="1"/>
              <a:t>appender</a:t>
            </a:r>
            <a:r>
              <a:rPr lang="en-US" dirty="0"/>
              <a:t> takes care of sending formatted output to its destination.</a:t>
            </a:r>
          </a:p>
          <a:p>
            <a:r>
              <a:rPr lang="en-US" dirty="0"/>
              <a:t>Most layouts are not designed to be shared by multiple </a:t>
            </a:r>
            <a:r>
              <a:rPr lang="en-US" dirty="0" err="1"/>
              <a:t>appenders</a:t>
            </a:r>
            <a:r>
              <a:rPr lang="en-US" dirty="0"/>
              <a:t>. </a:t>
            </a:r>
          </a:p>
          <a:p>
            <a:r>
              <a:rPr lang="en-US" dirty="0"/>
              <a:t>It follows that each </a:t>
            </a:r>
            <a:r>
              <a:rPr lang="en-US" dirty="0" err="1"/>
              <a:t>appender</a:t>
            </a:r>
            <a:r>
              <a:rPr lang="en-US" dirty="0"/>
              <a:t> has its own “private” layout.</a:t>
            </a:r>
          </a:p>
          <a:p>
            <a:endParaRPr lang="en-US" dirty="0"/>
          </a:p>
        </p:txBody>
      </p:sp>
    </p:spTree>
    <p:extLst>
      <p:ext uri="{BB962C8B-B14F-4D97-AF65-F5344CB8AC3E}">
        <p14:creationId xmlns:p14="http://schemas.microsoft.com/office/powerpoint/2010/main" val="1290485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Layout</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HTMLLayout</a:t>
            </a:r>
            <a:endParaRPr lang="en-US" dirty="0"/>
          </a:p>
          <a:p>
            <a:pPr lvl="1"/>
            <a:r>
              <a:rPr lang="fil-PH" dirty="0"/>
              <a:t>HTMLLayout prints out log events in an HTML table. It returns appropriate header and footers to complete the HTML document.</a:t>
            </a:r>
            <a:endParaRPr lang="en-US" dirty="0"/>
          </a:p>
          <a:p>
            <a:pPr lvl="2">
              <a:buNone/>
            </a:pPr>
            <a:r>
              <a:rPr lang="fil-PH" dirty="0"/>
              <a:t>&lt;tr&gt;</a:t>
            </a:r>
            <a:endParaRPr lang="en-US" dirty="0"/>
          </a:p>
          <a:p>
            <a:pPr lvl="2">
              <a:buNone/>
            </a:pPr>
            <a:r>
              <a:rPr lang="fil-PH" dirty="0"/>
              <a:t>	&lt;td&gt;0&lt;/td&gt;</a:t>
            </a:r>
            <a:endParaRPr lang="en-US" dirty="0"/>
          </a:p>
          <a:p>
            <a:pPr lvl="2">
              <a:buNone/>
            </a:pPr>
            <a:r>
              <a:rPr lang="fil-PH" dirty="0"/>
              <a:t>	&lt;td title="main thread"&gt;main&lt;/td&gt;</a:t>
            </a:r>
            <a:endParaRPr lang="en-US" dirty="0"/>
          </a:p>
          <a:p>
            <a:pPr lvl="2">
              <a:buNone/>
            </a:pPr>
            <a:r>
              <a:rPr lang="fil-PH" dirty="0"/>
              <a:t>	&lt;td title="Level"&gt;&lt;font 		color="#339933"&gt;DEBUG&lt;/font&gt;&lt;/td&gt;</a:t>
            </a:r>
            <a:endParaRPr lang="en-US" dirty="0"/>
          </a:p>
          <a:p>
            <a:pPr lvl="2">
              <a:buNone/>
            </a:pPr>
            <a:r>
              <a:rPr lang="fil-PH" dirty="0"/>
              <a:t>	&lt;td title="root category"&gt;root&lt;/td&gt;</a:t>
            </a:r>
            <a:endParaRPr lang="en-US" dirty="0"/>
          </a:p>
          <a:p>
            <a:pPr lvl="2">
              <a:buNone/>
            </a:pPr>
            <a:r>
              <a:rPr lang="fil-PH" dirty="0"/>
              <a:t>	&lt;td title="Message"&gt;Debug Message&lt;/td&gt;</a:t>
            </a:r>
            <a:endParaRPr lang="en-US" dirty="0"/>
          </a:p>
          <a:p>
            <a:pPr lvl="2">
              <a:buNone/>
            </a:pPr>
            <a:r>
              <a:rPr lang="fil-PH" dirty="0"/>
              <a:t>&lt;/tr&gt;</a:t>
            </a:r>
            <a:endParaRPr lang="en-US" dirty="0"/>
          </a:p>
          <a:p>
            <a:endParaRPr lang="en-US" dirty="0"/>
          </a:p>
        </p:txBody>
      </p:sp>
    </p:spTree>
    <p:extLst>
      <p:ext uri="{BB962C8B-B14F-4D97-AF65-F5344CB8AC3E}">
        <p14:creationId xmlns:p14="http://schemas.microsoft.com/office/powerpoint/2010/main" val="2743943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Layout</a:t>
            </a:r>
          </a:p>
        </p:txBody>
      </p:sp>
      <p:sp>
        <p:nvSpPr>
          <p:cNvPr id="3" name="Content Placeholder 2"/>
          <p:cNvSpPr>
            <a:spLocks noGrp="1"/>
          </p:cNvSpPr>
          <p:nvPr>
            <p:ph idx="1"/>
          </p:nvPr>
        </p:nvSpPr>
        <p:spPr/>
        <p:txBody>
          <a:bodyPr/>
          <a:lstStyle/>
          <a:p>
            <a:r>
              <a:rPr lang="en-US" dirty="0" err="1" smtClean="0"/>
              <a:t>PatternLayout</a:t>
            </a:r>
            <a:endParaRPr lang="en-US" dirty="0" smtClean="0"/>
          </a:p>
          <a:p>
            <a:pPr lvl="1"/>
            <a:r>
              <a:rPr lang="fil-PH" dirty="0"/>
              <a:t>PatternLayout formats a logging event according to a conversion pattern that is similar to the conversion pattern of the sprintf function in C. </a:t>
            </a:r>
          </a:p>
          <a:p>
            <a:pPr lvl="1"/>
            <a:r>
              <a:rPr lang="fil-PH" dirty="0"/>
              <a:t>The conversion pattern consists of literal text and conversion specifiers.</a:t>
            </a:r>
          </a:p>
          <a:p>
            <a:pPr lvl="2">
              <a:buNone/>
            </a:pPr>
            <a:r>
              <a:rPr lang="fil-PH" dirty="0"/>
              <a:t>12/20/2005 4:53:33 PM [DEBUG] Debug message</a:t>
            </a:r>
            <a:endParaRPr lang="en-US" dirty="0"/>
          </a:p>
          <a:p>
            <a:endParaRPr lang="en-US" dirty="0"/>
          </a:p>
          <a:p>
            <a:pPr lvl="1"/>
            <a:endParaRPr lang="en-US" dirty="0"/>
          </a:p>
        </p:txBody>
      </p:sp>
    </p:spTree>
    <p:extLst>
      <p:ext uri="{BB962C8B-B14F-4D97-AF65-F5344CB8AC3E}">
        <p14:creationId xmlns:p14="http://schemas.microsoft.com/office/powerpoint/2010/main" val="3575042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Layout</a:t>
            </a:r>
          </a:p>
        </p:txBody>
      </p:sp>
      <p:sp>
        <p:nvSpPr>
          <p:cNvPr id="3" name="Content Placeholder 2"/>
          <p:cNvSpPr>
            <a:spLocks noGrp="1"/>
          </p:cNvSpPr>
          <p:nvPr>
            <p:ph idx="1"/>
          </p:nvPr>
        </p:nvSpPr>
        <p:spPr/>
        <p:txBody>
          <a:bodyPr>
            <a:normAutofit/>
          </a:bodyPr>
          <a:lstStyle/>
          <a:p>
            <a:r>
              <a:rPr lang="en-US" dirty="0" err="1" smtClean="0"/>
              <a:t>SimpleLayout</a:t>
            </a:r>
            <a:endParaRPr lang="en-US" dirty="0" smtClean="0"/>
          </a:p>
          <a:p>
            <a:pPr lvl="1"/>
            <a:r>
              <a:rPr lang="fil-PH" dirty="0"/>
              <a:t>SimpleLayout provides basic formatting, the output from this layout is the priority level of the log message followed by a dash (-) and the log message itself. It returns the default implementation for all other methods defined in the Layout class, thus empty header and footer strings and it ignores exceptions</a:t>
            </a:r>
          </a:p>
          <a:p>
            <a:pPr lvl="1">
              <a:buNone/>
            </a:pPr>
            <a:r>
              <a:rPr lang="fil-PH" dirty="0"/>
              <a:t>	</a:t>
            </a:r>
            <a:r>
              <a:rPr lang="fil-PH" dirty="0" smtClean="0"/>
              <a:t>	DEBUG - Button Clicked</a:t>
            </a:r>
            <a:endParaRPr lang="en-US" dirty="0"/>
          </a:p>
          <a:p>
            <a:endParaRPr lang="en-US" dirty="0"/>
          </a:p>
          <a:p>
            <a:endParaRPr lang="en-US" dirty="0"/>
          </a:p>
        </p:txBody>
      </p:sp>
    </p:spTree>
    <p:extLst>
      <p:ext uri="{BB962C8B-B14F-4D97-AF65-F5344CB8AC3E}">
        <p14:creationId xmlns:p14="http://schemas.microsoft.com/office/powerpoint/2010/main" val="35991542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Layout…</a:t>
            </a:r>
            <a:endParaRPr lang="en-US" dirty="0"/>
          </a:p>
        </p:txBody>
      </p:sp>
      <p:sp>
        <p:nvSpPr>
          <p:cNvPr id="3" name="Content Placeholder 2"/>
          <p:cNvSpPr>
            <a:spLocks noGrp="1"/>
          </p:cNvSpPr>
          <p:nvPr>
            <p:ph idx="1"/>
          </p:nvPr>
        </p:nvSpPr>
        <p:spPr/>
        <p:txBody>
          <a:bodyPr/>
          <a:lstStyle/>
          <a:p>
            <a:r>
              <a:rPr lang="en-US" dirty="0" err="1" smtClean="0"/>
              <a:t>TTCLayout</a:t>
            </a:r>
            <a:endParaRPr lang="en-US" dirty="0" smtClean="0"/>
          </a:p>
          <a:p>
            <a:pPr lvl="1"/>
            <a:r>
              <a:rPr lang="fil-PH" dirty="0"/>
              <a:t>TTCCLayout consists of the time, thread, priority level and diagnostic context information.</a:t>
            </a:r>
            <a:endParaRPr lang="en-US" dirty="0"/>
          </a:p>
          <a:p>
            <a:pPr lvl="2">
              <a:buNone/>
            </a:pPr>
            <a:r>
              <a:rPr lang="fil-PH" dirty="0" smtClean="0"/>
              <a:t>	262 </a:t>
            </a:r>
            <a:r>
              <a:rPr lang="fil-PH" dirty="0"/>
              <a:t>[main] DEBUG org.apache.log4j.examples.SortAlgo.OUTER i=1 - Outer loop.</a:t>
            </a:r>
            <a:endParaRPr lang="en-US" dirty="0"/>
          </a:p>
          <a:p>
            <a:pPr lvl="1"/>
            <a:endParaRPr lang="en-US" dirty="0"/>
          </a:p>
        </p:txBody>
      </p:sp>
    </p:spTree>
    <p:extLst>
      <p:ext uri="{BB962C8B-B14F-4D97-AF65-F5344CB8AC3E}">
        <p14:creationId xmlns:p14="http://schemas.microsoft.com/office/powerpoint/2010/main" val="4118546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a:t>
            </a:r>
            <a:endParaRPr lang="en-US" dirty="0"/>
          </a:p>
        </p:txBody>
      </p:sp>
      <p:sp>
        <p:nvSpPr>
          <p:cNvPr id="5" name="Content Placeholder 4"/>
          <p:cNvSpPr>
            <a:spLocks noGrp="1"/>
          </p:cNvSpPr>
          <p:nvPr>
            <p:ph idx="1"/>
          </p:nvPr>
        </p:nvSpPr>
        <p:spPr/>
        <p:txBody>
          <a:bodyPr/>
          <a:lstStyle/>
          <a:p>
            <a:r>
              <a:rPr lang="en-US" dirty="0"/>
              <a:t>Uses of Log4J</a:t>
            </a:r>
          </a:p>
          <a:p>
            <a:pPr lvl="1"/>
            <a:r>
              <a:rPr lang="en-US" dirty="0"/>
              <a:t>Creating logs</a:t>
            </a:r>
          </a:p>
          <a:p>
            <a:pPr lvl="1"/>
            <a:r>
              <a:rPr lang="en-US" dirty="0"/>
              <a:t>Creating traces</a:t>
            </a:r>
          </a:p>
          <a:p>
            <a:r>
              <a:rPr lang="en-US" dirty="0"/>
              <a:t>Logging does have its </a:t>
            </a:r>
            <a:r>
              <a:rPr lang="en-US" dirty="0" smtClean="0"/>
              <a:t>drawbacks</a:t>
            </a:r>
          </a:p>
          <a:p>
            <a:r>
              <a:rPr lang="en-US" dirty="0" smtClean="0"/>
              <a:t>It </a:t>
            </a:r>
            <a:r>
              <a:rPr lang="en-US" dirty="0"/>
              <a:t>can slow down an </a:t>
            </a:r>
            <a:r>
              <a:rPr lang="en-US" dirty="0" smtClean="0"/>
              <a:t>application</a:t>
            </a:r>
            <a:endParaRPr lang="en-US" dirty="0"/>
          </a:p>
          <a:p>
            <a:r>
              <a:rPr lang="en-US" dirty="0"/>
              <a:t>If too verbose, it can cause scrolling blindness. To alleviate these concerns, log4j is designed to be fast and flexible</a:t>
            </a:r>
          </a:p>
          <a:p>
            <a:endParaRPr lang="en-US" dirty="0"/>
          </a:p>
        </p:txBody>
      </p:sp>
    </p:spTree>
    <p:extLst>
      <p:ext uri="{BB962C8B-B14F-4D97-AF65-F5344CB8AC3E}">
        <p14:creationId xmlns:p14="http://schemas.microsoft.com/office/powerpoint/2010/main" val="34292551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t>
            </a:r>
            <a:r>
              <a:rPr lang="en-US" dirty="0" smtClean="0"/>
              <a:t>Layout…</a:t>
            </a:r>
            <a:endParaRPr lang="en-US" dirty="0"/>
          </a:p>
        </p:txBody>
      </p:sp>
      <p:sp>
        <p:nvSpPr>
          <p:cNvPr id="3" name="Content Placeholder 2"/>
          <p:cNvSpPr>
            <a:spLocks noGrp="1"/>
          </p:cNvSpPr>
          <p:nvPr>
            <p:ph idx="1"/>
          </p:nvPr>
        </p:nvSpPr>
        <p:spPr/>
        <p:txBody>
          <a:bodyPr>
            <a:normAutofit fontScale="85000" lnSpcReduction="20000"/>
          </a:bodyPr>
          <a:lstStyle/>
          <a:p>
            <a:r>
              <a:rPr lang="fil-PH" dirty="0" smtClean="0"/>
              <a:t>XMLLayout</a:t>
            </a:r>
          </a:p>
          <a:p>
            <a:pPr lvl="1"/>
            <a:r>
              <a:rPr lang="fil-PH" dirty="0" smtClean="0"/>
              <a:t>The </a:t>
            </a:r>
            <a:r>
              <a:rPr lang="fil-PH" dirty="0"/>
              <a:t>output of the XMLLayout consists of a series of log4j:event elements as defined in the log4j.dtd. It does not output a complete well-formed XML file. The output is designed to be included as an external entity in a separate file to form a correct XML file.</a:t>
            </a:r>
            <a:endParaRPr lang="en-US" dirty="0"/>
          </a:p>
          <a:p>
            <a:pPr lvl="2">
              <a:buNone/>
            </a:pPr>
            <a:r>
              <a:rPr lang="fil-PH" dirty="0"/>
              <a:t>&lt;log4j:event logger="root" </a:t>
            </a:r>
            <a:endParaRPr lang="en-US" dirty="0"/>
          </a:p>
          <a:p>
            <a:pPr lvl="2">
              <a:buNone/>
            </a:pPr>
            <a:r>
              <a:rPr lang="fil-PH" dirty="0"/>
              <a:t>   timestamp="1135964385140" </a:t>
            </a:r>
            <a:endParaRPr lang="en-US" dirty="0"/>
          </a:p>
          <a:p>
            <a:pPr lvl="2">
              <a:buNone/>
            </a:pPr>
            <a:r>
              <a:rPr lang="fil-PH" dirty="0"/>
              <a:t>   level="DEBUG" </a:t>
            </a:r>
            <a:endParaRPr lang="en-US" dirty="0"/>
          </a:p>
          <a:p>
            <a:pPr lvl="2">
              <a:buNone/>
            </a:pPr>
            <a:r>
              <a:rPr lang="fil-PH" dirty="0"/>
              <a:t>   thread="main"&gt;</a:t>
            </a:r>
            <a:endParaRPr lang="en-US" dirty="0"/>
          </a:p>
          <a:p>
            <a:pPr lvl="2">
              <a:buNone/>
            </a:pPr>
            <a:r>
              <a:rPr lang="fil-PH" dirty="0"/>
              <a:t>&lt;log4j:message&gt;</a:t>
            </a:r>
            <a:endParaRPr lang="en-US" dirty="0"/>
          </a:p>
          <a:p>
            <a:pPr lvl="2">
              <a:buNone/>
            </a:pPr>
            <a:r>
              <a:rPr lang="fil-PH" dirty="0"/>
              <a:t>   &lt;![CDATA[Debug Message]]&gt;</a:t>
            </a:r>
            <a:endParaRPr lang="en-US" dirty="0"/>
          </a:p>
          <a:p>
            <a:pPr lvl="2">
              <a:buNone/>
            </a:pPr>
            <a:r>
              <a:rPr lang="fil-PH" dirty="0"/>
              <a:t>&lt;/log4j:message&gt;</a:t>
            </a:r>
            <a:endParaRPr lang="en-US" dirty="0"/>
          </a:p>
          <a:p>
            <a:pPr lvl="2">
              <a:buNone/>
            </a:pPr>
            <a:r>
              <a:rPr lang="fil-PH" dirty="0"/>
              <a:t>&lt;/log4j:event&gt;</a:t>
            </a:r>
            <a:endParaRPr lang="en-US" dirty="0"/>
          </a:p>
          <a:p>
            <a:endParaRPr lang="en-US" dirty="0"/>
          </a:p>
          <a:p>
            <a:endParaRPr lang="en-US" dirty="0"/>
          </a:p>
        </p:txBody>
      </p:sp>
    </p:spTree>
    <p:extLst>
      <p:ext uri="{BB962C8B-B14F-4D97-AF65-F5344CB8AC3E}">
        <p14:creationId xmlns:p14="http://schemas.microsoft.com/office/powerpoint/2010/main" val="1465410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Pattern</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71600"/>
            <a:ext cx="66294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2185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Conversion Pattern…</a:t>
            </a:r>
            <a:endParaRPr lang="en-US" dirty="0"/>
          </a:p>
        </p:txBody>
      </p:sp>
      <p:sp>
        <p:nvSpPr>
          <p:cNvPr id="3" name="Content Placeholder 2"/>
          <p:cNvSpPr>
            <a:spLocks noGrp="1"/>
          </p:cNvSpPr>
          <p:nvPr>
            <p:ph idx="1"/>
          </p:nvPr>
        </p:nvSpPr>
        <p:spPr/>
        <p:txBody>
          <a:bodyPr/>
          <a:lstStyle/>
          <a:p>
            <a:r>
              <a:rPr lang="en-US" dirty="0" smtClean="0"/>
              <a:t>Formatters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6553200" cy="326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12297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 Configuration File</a:t>
            </a:r>
            <a:endParaRPr lang="en-US" dirty="0"/>
          </a:p>
        </p:txBody>
      </p:sp>
      <p:sp>
        <p:nvSpPr>
          <p:cNvPr id="3" name="Content Placeholder 2"/>
          <p:cNvSpPr>
            <a:spLocks noGrp="1"/>
          </p:cNvSpPr>
          <p:nvPr>
            <p:ph idx="1"/>
          </p:nvPr>
        </p:nvSpPr>
        <p:spPr/>
        <p:txBody>
          <a:bodyPr>
            <a:normAutofit fontScale="92500"/>
          </a:bodyPr>
          <a:lstStyle/>
          <a:p>
            <a:r>
              <a:rPr lang="en-US" dirty="0" smtClean="0"/>
              <a:t>It is a property file</a:t>
            </a:r>
          </a:p>
          <a:p>
            <a:r>
              <a:rPr lang="en-US" dirty="0" smtClean="0"/>
              <a:t>Sample:</a:t>
            </a:r>
          </a:p>
          <a:p>
            <a:pPr>
              <a:buNone/>
            </a:pPr>
            <a:r>
              <a:rPr lang="en-US" sz="2400" dirty="0"/>
              <a:t># Set root logger level to DEBUG and add an </a:t>
            </a:r>
            <a:r>
              <a:rPr lang="en-US" sz="2400" dirty="0" err="1"/>
              <a:t>appender</a:t>
            </a:r>
            <a:r>
              <a:rPr lang="en-US" sz="2400" dirty="0"/>
              <a:t> called A1.</a:t>
            </a:r>
          </a:p>
          <a:p>
            <a:pPr>
              <a:buNone/>
            </a:pPr>
            <a:r>
              <a:rPr lang="en-US" sz="2400" dirty="0"/>
              <a:t>log4j.rootLogger=DEBUG, A1</a:t>
            </a:r>
          </a:p>
          <a:p>
            <a:pPr>
              <a:buNone/>
            </a:pPr>
            <a:r>
              <a:rPr lang="en-US" sz="2400" dirty="0"/>
              <a:t># A1 is set to be a </a:t>
            </a:r>
            <a:r>
              <a:rPr lang="en-US" sz="2400" dirty="0" err="1"/>
              <a:t>ConsoleAppender</a:t>
            </a:r>
            <a:r>
              <a:rPr lang="en-US" sz="2400" dirty="0"/>
              <a:t>.</a:t>
            </a:r>
          </a:p>
          <a:p>
            <a:pPr>
              <a:buNone/>
            </a:pPr>
            <a:r>
              <a:rPr lang="en-US" sz="2400" dirty="0"/>
              <a:t>log4j.appender.A1=org.apache.log4j.ConsoleAppender</a:t>
            </a:r>
          </a:p>
          <a:p>
            <a:pPr>
              <a:buNone/>
            </a:pPr>
            <a:r>
              <a:rPr lang="en-US" sz="2400" dirty="0"/>
              <a:t># A1 uses </a:t>
            </a:r>
            <a:r>
              <a:rPr lang="en-US" sz="2400" dirty="0" err="1"/>
              <a:t>PatternLayout</a:t>
            </a:r>
            <a:r>
              <a:rPr lang="en-US" sz="2400" dirty="0"/>
              <a:t>.</a:t>
            </a:r>
          </a:p>
          <a:p>
            <a:pPr>
              <a:buNone/>
            </a:pPr>
            <a:r>
              <a:rPr lang="en-US" sz="2400" dirty="0"/>
              <a:t>log4j.appender.A1.layout=org.apache.log4j.PatternLayout</a:t>
            </a:r>
          </a:p>
          <a:p>
            <a:pPr>
              <a:buNone/>
            </a:pPr>
            <a:r>
              <a:rPr lang="en-US" sz="2400" dirty="0"/>
              <a:t>log4j.appender.A1.layout.ConversionPattern=%-4r [%t] %-5p %c %x -%</a:t>
            </a:r>
            <a:r>
              <a:rPr lang="en-US" sz="2400" dirty="0" err="1"/>
              <a:t>m%n</a:t>
            </a:r>
            <a:endParaRPr lang="en-US" sz="2400" dirty="0"/>
          </a:p>
          <a:p>
            <a:pPr lvl="1"/>
            <a:endParaRPr lang="en-US" dirty="0"/>
          </a:p>
        </p:txBody>
      </p:sp>
    </p:spTree>
    <p:extLst>
      <p:ext uri="{BB962C8B-B14F-4D97-AF65-F5344CB8AC3E}">
        <p14:creationId xmlns:p14="http://schemas.microsoft.com/office/powerpoint/2010/main" val="2303204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JEE Logging (Servlet)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Create your log4j.properties file</a:t>
            </a:r>
          </a:p>
          <a:p>
            <a:r>
              <a:rPr lang="en-US" b="1" dirty="0"/>
              <a:t>Method 1: Use Servlet to initialize log4j</a:t>
            </a:r>
          </a:p>
          <a:p>
            <a:pPr lvl="1"/>
            <a:r>
              <a:rPr lang="en-US" b="1" dirty="0"/>
              <a:t>Put log4j.properties file in the right place</a:t>
            </a:r>
          </a:p>
          <a:p>
            <a:pPr lvl="2"/>
            <a:r>
              <a:rPr lang="en-US" dirty="0"/>
              <a:t>Place 'log4j.properties' </a:t>
            </a:r>
            <a:r>
              <a:rPr lang="en-US" dirty="0" smtClean="0"/>
              <a:t>in the </a:t>
            </a:r>
            <a:r>
              <a:rPr lang="en-US" b="1" dirty="0" err="1" smtClean="0">
                <a:solidFill>
                  <a:srgbClr val="FF0000"/>
                </a:solidFill>
              </a:rPr>
              <a:t>src</a:t>
            </a:r>
            <a:r>
              <a:rPr lang="en-US" dirty="0" smtClean="0"/>
              <a:t>. W</a:t>
            </a:r>
            <a:r>
              <a:rPr lang="en-US" i="1" dirty="0" smtClean="0"/>
              <a:t>hen </a:t>
            </a:r>
            <a:r>
              <a:rPr lang="en-US" i="1" dirty="0"/>
              <a:t>web application is deployed it should be in /</a:t>
            </a:r>
            <a:r>
              <a:rPr lang="en-US" i="1" dirty="0" smtClean="0"/>
              <a:t>WEB-INF/classes/log4j.properties (</a:t>
            </a:r>
            <a:r>
              <a:rPr lang="en-US" dirty="0" smtClean="0"/>
              <a:t>ANT </a:t>
            </a:r>
            <a:r>
              <a:rPr lang="en-US" dirty="0" smtClean="0">
                <a:sym typeface="Wingdings" panose="05000000000000000000" pitchFamily="2" charset="2"/>
              </a:rPr>
              <a:t>)</a:t>
            </a:r>
            <a:endParaRPr lang="en-US" dirty="0"/>
          </a:p>
          <a:p>
            <a:pPr lvl="1"/>
            <a:r>
              <a:rPr lang="en-US" b="1" dirty="0"/>
              <a:t>Define the servlet mapping in web.xml</a:t>
            </a:r>
          </a:p>
          <a:p>
            <a:pPr marL="914400" lvl="2" indent="0">
              <a:buNone/>
            </a:pPr>
            <a:r>
              <a:rPr lang="en-US" dirty="0"/>
              <a:t>&lt;servlet&gt; </a:t>
            </a:r>
          </a:p>
          <a:p>
            <a:pPr marL="914400" lvl="2" indent="0">
              <a:buNone/>
            </a:pPr>
            <a:r>
              <a:rPr lang="en-US" dirty="0"/>
              <a:t>     &lt;servlet-name&gt;log4j-init&lt;/servlet-name&gt;</a:t>
            </a:r>
          </a:p>
          <a:p>
            <a:pPr marL="914400" lvl="2" indent="0">
              <a:buNone/>
            </a:pPr>
            <a:r>
              <a:rPr lang="en-US" dirty="0"/>
              <a:t>     &lt;</a:t>
            </a:r>
            <a:r>
              <a:rPr lang="en-US" dirty="0" smtClean="0"/>
              <a:t>servlet-class&gt;corg.orion.training.codes.Log4jInit</a:t>
            </a:r>
            <a:r>
              <a:rPr lang="en-US" dirty="0"/>
              <a:t>&lt;/servlet-class&gt; </a:t>
            </a:r>
          </a:p>
          <a:p>
            <a:pPr marL="914400" lvl="2" indent="0">
              <a:buNone/>
            </a:pPr>
            <a:r>
              <a:rPr lang="en-US" dirty="0"/>
              <a:t>     &lt;</a:t>
            </a:r>
            <a:r>
              <a:rPr lang="en-US" dirty="0" err="1"/>
              <a:t>init-param</a:t>
            </a:r>
            <a:r>
              <a:rPr lang="en-US" dirty="0"/>
              <a:t>&gt;</a:t>
            </a:r>
          </a:p>
          <a:p>
            <a:pPr marL="914400" lvl="2" indent="0">
              <a:buNone/>
            </a:pPr>
            <a:r>
              <a:rPr lang="en-US" dirty="0"/>
              <a:t>       &lt;</a:t>
            </a:r>
            <a:r>
              <a:rPr lang="en-US" dirty="0" err="1"/>
              <a:t>param</a:t>
            </a:r>
            <a:r>
              <a:rPr lang="en-US" dirty="0"/>
              <a:t>-name&gt;log4j-init-file&lt;/</a:t>
            </a:r>
            <a:r>
              <a:rPr lang="en-US" dirty="0" err="1"/>
              <a:t>param</a:t>
            </a:r>
            <a:r>
              <a:rPr lang="en-US" dirty="0"/>
              <a:t>-name&gt;</a:t>
            </a:r>
          </a:p>
          <a:p>
            <a:pPr marL="914400" lvl="2" indent="0">
              <a:buNone/>
            </a:pPr>
            <a:r>
              <a:rPr lang="en-US" dirty="0"/>
              <a:t>       &lt;</a:t>
            </a:r>
            <a:r>
              <a:rPr lang="en-US" dirty="0" err="1"/>
              <a:t>param</a:t>
            </a:r>
            <a:r>
              <a:rPr lang="en-US" dirty="0"/>
              <a:t>-value&gt;WEB-INF/classes/log4j.properties&lt;/</a:t>
            </a:r>
            <a:r>
              <a:rPr lang="en-US" dirty="0" err="1"/>
              <a:t>param</a:t>
            </a:r>
            <a:r>
              <a:rPr lang="en-US" dirty="0"/>
              <a:t>-value&gt;</a:t>
            </a:r>
          </a:p>
          <a:p>
            <a:pPr marL="914400" lvl="2" indent="0">
              <a:buNone/>
            </a:pPr>
            <a:r>
              <a:rPr lang="en-US" dirty="0"/>
              <a:t>     &lt;/</a:t>
            </a:r>
            <a:r>
              <a:rPr lang="en-US" dirty="0" err="1"/>
              <a:t>init-param</a:t>
            </a:r>
            <a:r>
              <a:rPr lang="en-US" dirty="0"/>
              <a:t>&gt;</a:t>
            </a:r>
          </a:p>
          <a:p>
            <a:pPr marL="914400" lvl="2" indent="0">
              <a:buNone/>
            </a:pPr>
            <a:r>
              <a:rPr lang="en-US" dirty="0"/>
              <a:t>     &lt;load-on-startup&gt;1&lt;/load-on-startup&gt;</a:t>
            </a:r>
          </a:p>
          <a:p>
            <a:pPr marL="914400" lvl="2" indent="0">
              <a:buNone/>
            </a:pPr>
            <a:r>
              <a:rPr lang="en-US" dirty="0"/>
              <a:t>&lt;/servlet&gt; </a:t>
            </a:r>
          </a:p>
          <a:p>
            <a:pPr lvl="2"/>
            <a:endParaRPr lang="en-US" dirty="0"/>
          </a:p>
        </p:txBody>
      </p:sp>
    </p:spTree>
    <p:extLst>
      <p:ext uri="{BB962C8B-B14F-4D97-AF65-F5344CB8AC3E}">
        <p14:creationId xmlns:p14="http://schemas.microsoft.com/office/powerpoint/2010/main" val="25601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JEE Logging (Servlet)</a:t>
            </a:r>
          </a:p>
        </p:txBody>
      </p:sp>
      <p:sp>
        <p:nvSpPr>
          <p:cNvPr id="3" name="Content Placeholder 2"/>
          <p:cNvSpPr>
            <a:spLocks noGrp="1"/>
          </p:cNvSpPr>
          <p:nvPr>
            <p:ph idx="1"/>
          </p:nvPr>
        </p:nvSpPr>
        <p:spPr/>
        <p:txBody>
          <a:bodyPr>
            <a:normAutofit fontScale="55000" lnSpcReduction="20000"/>
          </a:bodyPr>
          <a:lstStyle/>
          <a:p>
            <a:pPr lvl="1"/>
            <a:r>
              <a:rPr lang="en-US" b="1" dirty="0" smtClean="0"/>
              <a:t>Create </a:t>
            </a:r>
            <a:r>
              <a:rPr lang="en-US" b="1" dirty="0"/>
              <a:t>the servlet </a:t>
            </a:r>
            <a:endParaRPr lang="en-US" b="1" dirty="0" smtClean="0"/>
          </a:p>
          <a:p>
            <a:pPr marL="914400" lvl="2" indent="0">
              <a:buNone/>
            </a:pPr>
            <a:r>
              <a:rPr lang="en-US" dirty="0"/>
              <a:t>import </a:t>
            </a:r>
            <a:r>
              <a:rPr lang="en-US" dirty="0" err="1"/>
              <a:t>javax.servlet.http.HttpServlet</a:t>
            </a:r>
            <a:r>
              <a:rPr lang="en-US" dirty="0"/>
              <a:t>;</a:t>
            </a:r>
          </a:p>
          <a:p>
            <a:pPr marL="914400" lvl="2" indent="0">
              <a:buNone/>
            </a:pPr>
            <a:r>
              <a:rPr lang="en-US" dirty="0"/>
              <a:t>import org.apache.log4j.PropertyConfigurator;</a:t>
            </a:r>
          </a:p>
          <a:p>
            <a:pPr marL="914400" lvl="2" indent="0">
              <a:buNone/>
            </a:pPr>
            <a:r>
              <a:rPr lang="en-US" dirty="0"/>
              <a:t> </a:t>
            </a:r>
          </a:p>
          <a:p>
            <a:pPr marL="914400" lvl="2" indent="0">
              <a:buNone/>
            </a:pPr>
            <a:r>
              <a:rPr lang="en-US" dirty="0"/>
              <a:t>public class Log4jInit extends </a:t>
            </a:r>
            <a:r>
              <a:rPr lang="en-US" dirty="0" err="1"/>
              <a:t>HttpServlet</a:t>
            </a:r>
            <a:r>
              <a:rPr lang="en-US" dirty="0"/>
              <a:t> {</a:t>
            </a:r>
          </a:p>
          <a:p>
            <a:pPr marL="914400" lvl="2" indent="0">
              <a:buNone/>
            </a:pPr>
            <a:r>
              <a:rPr lang="en-US" dirty="0"/>
              <a:t> </a:t>
            </a:r>
          </a:p>
          <a:p>
            <a:pPr marL="914400" lvl="2" indent="0">
              <a:buNone/>
            </a:pPr>
            <a:r>
              <a:rPr lang="en-US" dirty="0"/>
              <a:t> public void </a:t>
            </a:r>
            <a:r>
              <a:rPr lang="en-US" dirty="0" err="1"/>
              <a:t>init</a:t>
            </a:r>
            <a:r>
              <a:rPr lang="en-US" dirty="0"/>
              <a:t>()</a:t>
            </a:r>
          </a:p>
          <a:p>
            <a:pPr marL="914400" lvl="2" indent="0">
              <a:buNone/>
            </a:pPr>
            <a:r>
              <a:rPr lang="en-US" dirty="0"/>
              <a:t> {</a:t>
            </a:r>
          </a:p>
          <a:p>
            <a:pPr marL="914400" lvl="2" indent="0">
              <a:buNone/>
            </a:pPr>
            <a:r>
              <a:rPr lang="en-US" dirty="0"/>
              <a:t>     String prefix =  </a:t>
            </a:r>
            <a:r>
              <a:rPr lang="en-US" dirty="0" err="1"/>
              <a:t>getServletContext</a:t>
            </a:r>
            <a:r>
              <a:rPr lang="en-US" dirty="0"/>
              <a:t>().</a:t>
            </a:r>
            <a:r>
              <a:rPr lang="en-US" dirty="0" err="1"/>
              <a:t>getRealPath</a:t>
            </a:r>
            <a:r>
              <a:rPr lang="en-US" dirty="0"/>
              <a:t>("/");</a:t>
            </a:r>
          </a:p>
          <a:p>
            <a:pPr marL="914400" lvl="2" indent="0">
              <a:buNone/>
            </a:pPr>
            <a:r>
              <a:rPr lang="en-US" dirty="0"/>
              <a:t>     String file = </a:t>
            </a:r>
            <a:r>
              <a:rPr lang="en-US" dirty="0" err="1"/>
              <a:t>getInitParameter</a:t>
            </a:r>
            <a:r>
              <a:rPr lang="en-US" dirty="0"/>
              <a:t>("log4j-init-file");</a:t>
            </a:r>
          </a:p>
          <a:p>
            <a:pPr marL="914400" lvl="2" indent="0">
              <a:buNone/>
            </a:pPr>
            <a:r>
              <a:rPr lang="en-US" dirty="0"/>
              <a:t>  </a:t>
            </a:r>
          </a:p>
          <a:p>
            <a:pPr marL="914400" lvl="2" indent="0">
              <a:buNone/>
            </a:pPr>
            <a:r>
              <a:rPr lang="en-US" dirty="0"/>
              <a:t>     // if the log4j-init-file context parameter is not set, then no point in trying</a:t>
            </a:r>
          </a:p>
          <a:p>
            <a:pPr marL="914400" lvl="2" indent="0">
              <a:buNone/>
            </a:pPr>
            <a:r>
              <a:rPr lang="en-US" dirty="0"/>
              <a:t>     if(file != null){</a:t>
            </a:r>
          </a:p>
          <a:p>
            <a:pPr marL="914400" lvl="2" indent="0">
              <a:buNone/>
            </a:pPr>
            <a:r>
              <a:rPr lang="en-US" dirty="0"/>
              <a:t>      </a:t>
            </a:r>
            <a:r>
              <a:rPr lang="en-US" dirty="0" err="1"/>
              <a:t>PropertyConfigurator.configure</a:t>
            </a:r>
            <a:r>
              <a:rPr lang="en-US" dirty="0"/>
              <a:t>(</a:t>
            </a:r>
            <a:r>
              <a:rPr lang="en-US" dirty="0" err="1"/>
              <a:t>prefix+file</a:t>
            </a:r>
            <a:r>
              <a:rPr lang="en-US" dirty="0"/>
              <a:t>);</a:t>
            </a:r>
          </a:p>
          <a:p>
            <a:pPr marL="914400" lvl="2" indent="0">
              <a:buNone/>
            </a:pPr>
            <a:r>
              <a:rPr lang="en-US" dirty="0"/>
              <a:t>      </a:t>
            </a:r>
            <a:r>
              <a:rPr lang="en-US" dirty="0" err="1"/>
              <a:t>System.out.println</a:t>
            </a:r>
            <a:r>
              <a:rPr lang="en-US" dirty="0"/>
              <a:t>("Log4J Logging started: " + </a:t>
            </a:r>
            <a:r>
              <a:rPr lang="en-US" dirty="0" err="1"/>
              <a:t>prefix+file</a:t>
            </a:r>
            <a:r>
              <a:rPr lang="en-US" dirty="0"/>
              <a:t>);</a:t>
            </a:r>
          </a:p>
          <a:p>
            <a:pPr marL="914400" lvl="2" indent="0">
              <a:buNone/>
            </a:pPr>
            <a:r>
              <a:rPr lang="en-US" dirty="0"/>
              <a:t>     }</a:t>
            </a:r>
          </a:p>
          <a:p>
            <a:pPr marL="914400" lvl="2" indent="0">
              <a:buNone/>
            </a:pPr>
            <a:r>
              <a:rPr lang="en-US" dirty="0"/>
              <a:t>     else{</a:t>
            </a:r>
          </a:p>
          <a:p>
            <a:pPr marL="914400" lvl="2" indent="0">
              <a:buNone/>
            </a:pPr>
            <a:r>
              <a:rPr lang="en-US" dirty="0"/>
              <a:t>      </a:t>
            </a:r>
            <a:r>
              <a:rPr lang="en-US" dirty="0" err="1"/>
              <a:t>System.out.println</a:t>
            </a:r>
            <a:r>
              <a:rPr lang="en-US" dirty="0"/>
              <a:t>("Log4J Is not configured for your Application: " + prefix + file);</a:t>
            </a:r>
          </a:p>
          <a:p>
            <a:pPr marL="914400" lvl="2" indent="0">
              <a:buNone/>
            </a:pPr>
            <a:r>
              <a:rPr lang="en-US" dirty="0"/>
              <a:t>     }     </a:t>
            </a:r>
          </a:p>
          <a:p>
            <a:pPr marL="914400" lvl="2" indent="0">
              <a:buNone/>
            </a:pPr>
            <a:r>
              <a:rPr lang="en-US" dirty="0"/>
              <a:t> }</a:t>
            </a:r>
          </a:p>
          <a:p>
            <a:pPr marL="914400" lvl="2" indent="0">
              <a:buNone/>
            </a:pPr>
            <a:r>
              <a:rPr lang="en-US" dirty="0"/>
              <a:t>}</a:t>
            </a:r>
          </a:p>
          <a:p>
            <a:pPr marL="1828800" lvl="4" indent="0">
              <a:buNone/>
            </a:pPr>
            <a:endParaRPr lang="en-US" b="1" dirty="0"/>
          </a:p>
          <a:p>
            <a:pPr lvl="1"/>
            <a:endParaRPr lang="en-US" dirty="0"/>
          </a:p>
        </p:txBody>
      </p:sp>
    </p:spTree>
    <p:extLst>
      <p:ext uri="{BB962C8B-B14F-4D97-AF65-F5344CB8AC3E}">
        <p14:creationId xmlns:p14="http://schemas.microsoft.com/office/powerpoint/2010/main" val="40499427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JEE Logging (Servlet)</a:t>
            </a:r>
          </a:p>
        </p:txBody>
      </p:sp>
      <p:sp>
        <p:nvSpPr>
          <p:cNvPr id="3" name="Content Placeholder 2"/>
          <p:cNvSpPr>
            <a:spLocks noGrp="1"/>
          </p:cNvSpPr>
          <p:nvPr>
            <p:ph idx="1"/>
          </p:nvPr>
        </p:nvSpPr>
        <p:spPr/>
        <p:txBody>
          <a:bodyPr>
            <a:normAutofit fontScale="92500" lnSpcReduction="10000"/>
          </a:bodyPr>
          <a:lstStyle/>
          <a:p>
            <a:pPr lvl="1"/>
            <a:r>
              <a:rPr lang="en-US" b="1" dirty="0"/>
              <a:t>Initialize the logger and start logging from other servlets in your web application</a:t>
            </a:r>
          </a:p>
          <a:p>
            <a:pPr marL="914400" lvl="2" indent="0">
              <a:buNone/>
            </a:pPr>
            <a:r>
              <a:rPr lang="en-US" dirty="0"/>
              <a:t>public class </a:t>
            </a:r>
            <a:r>
              <a:rPr lang="en-US" dirty="0" err="1"/>
              <a:t>MyServlet</a:t>
            </a:r>
            <a:r>
              <a:rPr lang="en-US" dirty="0"/>
              <a:t> extends </a:t>
            </a:r>
            <a:r>
              <a:rPr lang="en-US" dirty="0" err="1"/>
              <a:t>HttpServlet</a:t>
            </a:r>
            <a:r>
              <a:rPr lang="en-US" dirty="0"/>
              <a:t> {</a:t>
            </a:r>
          </a:p>
          <a:p>
            <a:pPr marL="914400" lvl="2" indent="0">
              <a:buNone/>
            </a:pPr>
            <a:r>
              <a:rPr lang="en-US" dirty="0"/>
              <a:t>...</a:t>
            </a:r>
          </a:p>
          <a:p>
            <a:pPr marL="914400" lvl="2" indent="0">
              <a:buNone/>
            </a:pPr>
            <a:r>
              <a:rPr lang="en-US" dirty="0"/>
              <a:t>private Logger log = </a:t>
            </a:r>
            <a:r>
              <a:rPr lang="en-US" dirty="0" err="1"/>
              <a:t>Logger.getLogger</a:t>
            </a:r>
            <a:r>
              <a:rPr lang="en-US" dirty="0"/>
              <a:t>("&lt;</a:t>
            </a:r>
            <a:r>
              <a:rPr lang="en-US" dirty="0" err="1"/>
              <a:t>appname</a:t>
            </a:r>
            <a:r>
              <a:rPr lang="en-US" dirty="0"/>
              <a:t>&gt;logger");</a:t>
            </a:r>
          </a:p>
          <a:p>
            <a:pPr marL="914400" lvl="2" indent="0">
              <a:buNone/>
            </a:pPr>
            <a:r>
              <a:rPr lang="en-US" dirty="0"/>
              <a:t>.</a:t>
            </a:r>
          </a:p>
          <a:p>
            <a:pPr marL="914400" lvl="2" indent="0">
              <a:buNone/>
            </a:pPr>
            <a:r>
              <a:rPr lang="en-US" dirty="0"/>
              <a:t>.</a:t>
            </a:r>
          </a:p>
          <a:p>
            <a:pPr marL="914400" lvl="2" indent="0">
              <a:buNone/>
            </a:pPr>
            <a:r>
              <a:rPr lang="en-US" dirty="0"/>
              <a:t>.</a:t>
            </a:r>
          </a:p>
          <a:p>
            <a:pPr marL="914400" lvl="2" indent="0">
              <a:buNone/>
            </a:pPr>
            <a:r>
              <a:rPr lang="en-US" dirty="0" err="1"/>
              <a:t>log.debug</a:t>
            </a:r>
            <a:r>
              <a:rPr lang="en-US" dirty="0"/>
              <a:t>("Some string to print out");</a:t>
            </a:r>
          </a:p>
          <a:p>
            <a:pPr marL="914400" lvl="2" indent="0">
              <a:buNone/>
            </a:pPr>
            <a:r>
              <a:rPr lang="en-US" dirty="0"/>
              <a:t> </a:t>
            </a:r>
          </a:p>
          <a:p>
            <a:pPr marL="914400" lvl="2" indent="0">
              <a:buNone/>
            </a:pPr>
            <a:r>
              <a:rPr lang="en-US" dirty="0"/>
              <a:t>}</a:t>
            </a:r>
          </a:p>
          <a:p>
            <a:pPr lvl="2"/>
            <a:endParaRPr lang="en-US" dirty="0"/>
          </a:p>
        </p:txBody>
      </p:sp>
    </p:spTree>
    <p:extLst>
      <p:ext uri="{BB962C8B-B14F-4D97-AF65-F5344CB8AC3E}">
        <p14:creationId xmlns:p14="http://schemas.microsoft.com/office/powerpoint/2010/main" val="42196577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JEE Logging </a:t>
            </a:r>
            <a:r>
              <a:rPr lang="en-US" dirty="0" smtClean="0"/>
              <a:t>(Listener)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Method 2: Initialize </a:t>
            </a:r>
            <a:r>
              <a:rPr lang="en-US" b="1" dirty="0"/>
              <a:t>log4j in a </a:t>
            </a:r>
            <a:r>
              <a:rPr lang="en-US" b="1" dirty="0" err="1" smtClean="0"/>
              <a:t>ServletContextListener</a:t>
            </a:r>
            <a:endParaRPr lang="en-US" b="1" dirty="0" smtClean="0"/>
          </a:p>
          <a:p>
            <a:pPr lvl="1"/>
            <a:r>
              <a:rPr lang="en-US" b="1" dirty="0"/>
              <a:t>Put properties file in the right </a:t>
            </a:r>
            <a:r>
              <a:rPr lang="en-US" b="1" dirty="0" smtClean="0"/>
              <a:t>place (Same in method 1)</a:t>
            </a:r>
          </a:p>
          <a:p>
            <a:pPr lvl="1"/>
            <a:r>
              <a:rPr lang="en-US" b="1" dirty="0"/>
              <a:t>Define a listener mapping in web.xml</a:t>
            </a:r>
          </a:p>
          <a:p>
            <a:pPr marL="914400" lvl="2" indent="0">
              <a:buNone/>
            </a:pPr>
            <a:r>
              <a:rPr lang="en-US" dirty="0"/>
              <a:t>&lt;listener&gt;</a:t>
            </a:r>
          </a:p>
          <a:p>
            <a:pPr marL="914400" lvl="2" indent="0">
              <a:buNone/>
            </a:pPr>
            <a:r>
              <a:rPr lang="en-US" dirty="0"/>
              <a:t>  &lt;listener-class&gt;</a:t>
            </a:r>
          </a:p>
          <a:p>
            <a:pPr marL="914400" lvl="2" indent="0">
              <a:buNone/>
            </a:pPr>
            <a:r>
              <a:rPr lang="en-US" dirty="0"/>
              <a:t>   </a:t>
            </a:r>
            <a:r>
              <a:rPr lang="en-US" dirty="0" err="1"/>
              <a:t>com.package.listeners.ApplicationServletContextListener</a:t>
            </a:r>
            <a:endParaRPr lang="en-US" dirty="0"/>
          </a:p>
          <a:p>
            <a:pPr marL="914400" lvl="2" indent="0">
              <a:buNone/>
            </a:pPr>
            <a:r>
              <a:rPr lang="en-US" dirty="0"/>
              <a:t>  &lt;/listener-class&gt;</a:t>
            </a:r>
          </a:p>
          <a:p>
            <a:pPr marL="914400" lvl="2" indent="0">
              <a:buNone/>
            </a:pPr>
            <a:r>
              <a:rPr lang="en-US" dirty="0"/>
              <a:t>&lt;/listener</a:t>
            </a:r>
            <a:r>
              <a:rPr lang="en-US" dirty="0" smtClean="0"/>
              <a:t>&gt;</a:t>
            </a:r>
          </a:p>
          <a:p>
            <a:pPr lvl="1"/>
            <a:r>
              <a:rPr lang="en-US" dirty="0" smtClean="0"/>
              <a:t>Declare properties file path as context parameter</a:t>
            </a:r>
            <a:endParaRPr lang="en-US" dirty="0"/>
          </a:p>
          <a:p>
            <a:pPr lvl="2"/>
            <a:endParaRPr lang="en-US" b="1" dirty="0"/>
          </a:p>
          <a:p>
            <a:pPr lvl="1"/>
            <a:endParaRPr lang="en-US" b="1" dirty="0"/>
          </a:p>
          <a:p>
            <a:endParaRPr lang="en-US" dirty="0" smtClean="0"/>
          </a:p>
          <a:p>
            <a:pPr lvl="1"/>
            <a:endParaRPr lang="en-US" dirty="0"/>
          </a:p>
        </p:txBody>
      </p:sp>
    </p:spTree>
    <p:extLst>
      <p:ext uri="{BB962C8B-B14F-4D97-AF65-F5344CB8AC3E}">
        <p14:creationId xmlns:p14="http://schemas.microsoft.com/office/powerpoint/2010/main" val="4256045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JEE Logging (Listener)</a:t>
            </a:r>
          </a:p>
        </p:txBody>
      </p:sp>
      <p:sp>
        <p:nvSpPr>
          <p:cNvPr id="3" name="Content Placeholder 2"/>
          <p:cNvSpPr>
            <a:spLocks noGrp="1"/>
          </p:cNvSpPr>
          <p:nvPr>
            <p:ph idx="1"/>
          </p:nvPr>
        </p:nvSpPr>
        <p:spPr/>
        <p:txBody>
          <a:bodyPr>
            <a:normAutofit fontScale="62500" lnSpcReduction="20000"/>
          </a:bodyPr>
          <a:lstStyle/>
          <a:p>
            <a:pPr lvl="1"/>
            <a:r>
              <a:rPr lang="en-US" b="1" dirty="0" smtClean="0"/>
              <a:t>Create the </a:t>
            </a:r>
            <a:r>
              <a:rPr lang="en-US" b="1" dirty="0" err="1" smtClean="0"/>
              <a:t>SerlvetContextListener</a:t>
            </a:r>
            <a:r>
              <a:rPr lang="en-US" b="1" dirty="0" smtClean="0"/>
              <a:t> class</a:t>
            </a:r>
          </a:p>
          <a:p>
            <a:pPr marL="914400" lvl="2" indent="0">
              <a:buNone/>
            </a:pPr>
            <a:r>
              <a:rPr lang="en-US" dirty="0"/>
              <a:t>public class </a:t>
            </a:r>
            <a:r>
              <a:rPr lang="en-US" dirty="0" err="1"/>
              <a:t>ApplicationServletContextListener</a:t>
            </a:r>
            <a:r>
              <a:rPr lang="en-US" dirty="0"/>
              <a:t> implements </a:t>
            </a:r>
            <a:r>
              <a:rPr lang="en-US" dirty="0" err="1" smtClean="0"/>
              <a:t>ServletContextListener</a:t>
            </a:r>
            <a:r>
              <a:rPr lang="en-US" dirty="0" smtClean="0"/>
              <a:t>{</a:t>
            </a:r>
            <a:endParaRPr lang="en-US" dirty="0"/>
          </a:p>
          <a:p>
            <a:pPr marL="914400" lvl="2" indent="0">
              <a:buNone/>
            </a:pPr>
            <a:r>
              <a:rPr lang="en-US" dirty="0"/>
              <a:t> public void </a:t>
            </a:r>
            <a:r>
              <a:rPr lang="en-US" dirty="0" err="1"/>
              <a:t>contextInitialized</a:t>
            </a:r>
            <a:r>
              <a:rPr lang="en-US" dirty="0"/>
              <a:t>(</a:t>
            </a:r>
            <a:r>
              <a:rPr lang="en-US" dirty="0" err="1"/>
              <a:t>ServletContextEvent</a:t>
            </a:r>
            <a:r>
              <a:rPr lang="en-US" dirty="0"/>
              <a:t> event)  { </a:t>
            </a:r>
          </a:p>
          <a:p>
            <a:pPr marL="914400" lvl="2" indent="0">
              <a:buNone/>
            </a:pPr>
            <a:r>
              <a:rPr lang="en-US" dirty="0"/>
              <a:t>     </a:t>
            </a:r>
            <a:r>
              <a:rPr lang="en-US" dirty="0" err="1"/>
              <a:t>ServletContext</a:t>
            </a:r>
            <a:r>
              <a:rPr lang="en-US" dirty="0"/>
              <a:t> </a:t>
            </a:r>
            <a:r>
              <a:rPr lang="en-US" dirty="0" err="1"/>
              <a:t>ctx</a:t>
            </a:r>
            <a:r>
              <a:rPr lang="en-US" dirty="0"/>
              <a:t> = </a:t>
            </a:r>
            <a:r>
              <a:rPr lang="en-US" dirty="0" err="1" smtClean="0"/>
              <a:t>event.getServletContext</a:t>
            </a:r>
            <a:r>
              <a:rPr lang="en-US" dirty="0"/>
              <a:t>();</a:t>
            </a:r>
          </a:p>
          <a:p>
            <a:pPr marL="914400" lvl="2" indent="0">
              <a:buNone/>
            </a:pPr>
            <a:r>
              <a:rPr lang="en-US" dirty="0"/>
              <a:t>    </a:t>
            </a:r>
          </a:p>
          <a:p>
            <a:pPr marL="914400" lvl="2" indent="0">
              <a:buNone/>
            </a:pPr>
            <a:r>
              <a:rPr lang="en-US" dirty="0" smtClean="0"/>
              <a:t>String </a:t>
            </a:r>
            <a:r>
              <a:rPr lang="en-US" dirty="0"/>
              <a:t>prefix =  </a:t>
            </a:r>
            <a:r>
              <a:rPr lang="en-US" dirty="0" err="1"/>
              <a:t>ctx.getRealPath</a:t>
            </a:r>
            <a:r>
              <a:rPr lang="en-US" dirty="0"/>
              <a:t>("/");    </a:t>
            </a:r>
            <a:endParaRPr lang="en-US" dirty="0" smtClean="0"/>
          </a:p>
          <a:p>
            <a:pPr marL="914400" lvl="2" indent="0">
              <a:buNone/>
            </a:pPr>
            <a:r>
              <a:rPr lang="en-US" dirty="0" smtClean="0"/>
              <a:t>// String file = Get context </a:t>
            </a:r>
            <a:r>
              <a:rPr lang="en-US" dirty="0" err="1" smtClean="0"/>
              <a:t>param</a:t>
            </a:r>
            <a:endParaRPr lang="en-US" dirty="0" smtClean="0"/>
          </a:p>
          <a:p>
            <a:pPr marL="914400" lvl="2" indent="0">
              <a:buNone/>
            </a:pPr>
            <a:r>
              <a:rPr lang="en-US" dirty="0"/>
              <a:t>            </a:t>
            </a:r>
          </a:p>
          <a:p>
            <a:pPr marL="914400" lvl="2" indent="0">
              <a:buNone/>
            </a:pPr>
            <a:r>
              <a:rPr lang="en-US" dirty="0"/>
              <a:t>     if(file != null) {</a:t>
            </a:r>
          </a:p>
          <a:p>
            <a:pPr marL="914400" lvl="2" indent="0">
              <a:buNone/>
            </a:pPr>
            <a:r>
              <a:rPr lang="en-US" dirty="0"/>
              <a:t>       </a:t>
            </a:r>
            <a:r>
              <a:rPr lang="en-US" dirty="0" err="1"/>
              <a:t>PropertyConfigurator.configure</a:t>
            </a:r>
            <a:r>
              <a:rPr lang="en-US" dirty="0"/>
              <a:t>(</a:t>
            </a:r>
            <a:r>
              <a:rPr lang="en-US" dirty="0" err="1"/>
              <a:t>prefix+file</a:t>
            </a:r>
            <a:r>
              <a:rPr lang="en-US" dirty="0"/>
              <a:t>);</a:t>
            </a:r>
          </a:p>
          <a:p>
            <a:pPr marL="914400" lvl="2" indent="0">
              <a:buNone/>
            </a:pPr>
            <a:r>
              <a:rPr lang="en-US" dirty="0"/>
              <a:t>       </a:t>
            </a:r>
            <a:r>
              <a:rPr lang="en-US" dirty="0" err="1"/>
              <a:t>System.out.println</a:t>
            </a:r>
            <a:r>
              <a:rPr lang="en-US" dirty="0"/>
              <a:t>("Log4J Logging started for application: " + </a:t>
            </a:r>
            <a:r>
              <a:rPr lang="en-US" dirty="0" err="1"/>
              <a:t>prefix+file</a:t>
            </a:r>
            <a:r>
              <a:rPr lang="en-US" dirty="0"/>
              <a:t>);</a:t>
            </a:r>
          </a:p>
          <a:p>
            <a:pPr marL="914400" lvl="2" indent="0">
              <a:buNone/>
            </a:pPr>
            <a:r>
              <a:rPr lang="en-US" dirty="0"/>
              <a:t>     }</a:t>
            </a:r>
          </a:p>
          <a:p>
            <a:pPr marL="914400" lvl="2" indent="0">
              <a:buNone/>
            </a:pPr>
            <a:r>
              <a:rPr lang="en-US" dirty="0"/>
              <a:t>     else</a:t>
            </a:r>
          </a:p>
          <a:p>
            <a:pPr marL="914400" lvl="2" indent="0">
              <a:buNone/>
            </a:pPr>
            <a:r>
              <a:rPr lang="en-US" dirty="0"/>
              <a:t>     {</a:t>
            </a:r>
          </a:p>
          <a:p>
            <a:pPr marL="914400" lvl="2" indent="0">
              <a:buNone/>
            </a:pPr>
            <a:r>
              <a:rPr lang="en-US" dirty="0"/>
              <a:t>      </a:t>
            </a:r>
            <a:r>
              <a:rPr lang="en-US" dirty="0" err="1"/>
              <a:t>System.out.println</a:t>
            </a:r>
            <a:r>
              <a:rPr lang="en-US" dirty="0"/>
              <a:t>("Log4J Is not configured for application </a:t>
            </a:r>
            <a:r>
              <a:rPr lang="en-US" dirty="0" err="1"/>
              <a:t>Application</a:t>
            </a:r>
            <a:r>
              <a:rPr lang="en-US" dirty="0"/>
              <a:t>: " + </a:t>
            </a:r>
            <a:r>
              <a:rPr lang="en-US" dirty="0" err="1"/>
              <a:t>prefix+file</a:t>
            </a:r>
            <a:r>
              <a:rPr lang="en-US" dirty="0"/>
              <a:t>);</a:t>
            </a:r>
          </a:p>
          <a:p>
            <a:pPr marL="914400" lvl="2" indent="0">
              <a:buNone/>
            </a:pPr>
            <a:r>
              <a:rPr lang="en-US" dirty="0"/>
              <a:t>     </a:t>
            </a:r>
            <a:r>
              <a:rPr lang="en-US" dirty="0" smtClean="0"/>
              <a:t>}</a:t>
            </a:r>
            <a:endParaRPr lang="en-US" dirty="0"/>
          </a:p>
          <a:p>
            <a:pPr marL="914400" lvl="2" indent="0">
              <a:buNone/>
            </a:pPr>
            <a:r>
              <a:rPr lang="en-US" dirty="0"/>
              <a:t> }</a:t>
            </a:r>
          </a:p>
          <a:p>
            <a:pPr lvl="2"/>
            <a:endParaRPr lang="en-US" b="1" dirty="0"/>
          </a:p>
          <a:p>
            <a:pPr lvl="1"/>
            <a:endParaRPr lang="en-US" dirty="0"/>
          </a:p>
        </p:txBody>
      </p:sp>
    </p:spTree>
    <p:extLst>
      <p:ext uri="{BB962C8B-B14F-4D97-AF65-F5344CB8AC3E}">
        <p14:creationId xmlns:p14="http://schemas.microsoft.com/office/powerpoint/2010/main" val="22459388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JEE Logging (Listener)</a:t>
            </a:r>
          </a:p>
        </p:txBody>
      </p:sp>
      <p:sp>
        <p:nvSpPr>
          <p:cNvPr id="3" name="Content Placeholder 2"/>
          <p:cNvSpPr>
            <a:spLocks noGrp="1"/>
          </p:cNvSpPr>
          <p:nvPr>
            <p:ph idx="1"/>
          </p:nvPr>
        </p:nvSpPr>
        <p:spPr/>
        <p:txBody>
          <a:bodyPr/>
          <a:lstStyle/>
          <a:p>
            <a:pPr lvl="1"/>
            <a:r>
              <a:rPr lang="en-US" b="1" dirty="0"/>
              <a:t>Define the logger and start logging from other servlets in your </a:t>
            </a:r>
            <a:r>
              <a:rPr lang="en-US" b="1" dirty="0" smtClean="0"/>
              <a:t>applications (Same method 1)</a:t>
            </a:r>
            <a:endParaRPr lang="en-US" b="1" dirty="0"/>
          </a:p>
          <a:p>
            <a:pPr lvl="1"/>
            <a:endParaRPr lang="en-US" dirty="0"/>
          </a:p>
        </p:txBody>
      </p:sp>
    </p:spTree>
    <p:extLst>
      <p:ext uri="{BB962C8B-B14F-4D97-AF65-F5344CB8AC3E}">
        <p14:creationId xmlns:p14="http://schemas.microsoft.com/office/powerpoint/2010/main" val="1994044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Manual Logging (Console-based)</a:t>
            </a:r>
            <a:endParaRPr lang="en-US" sz="3600" dirty="0"/>
          </a:p>
        </p:txBody>
      </p:sp>
      <p:sp>
        <p:nvSpPr>
          <p:cNvPr id="3" name="Content Placeholder 2"/>
          <p:cNvSpPr>
            <a:spLocks noGrp="1"/>
          </p:cNvSpPr>
          <p:nvPr>
            <p:ph idx="1"/>
          </p:nvPr>
        </p:nvSpPr>
        <p:spPr/>
        <p:txBody>
          <a:bodyPr/>
          <a:lstStyle/>
          <a:p>
            <a:r>
              <a:rPr lang="en-US" dirty="0"/>
              <a:t>Mostly used by novice: </a:t>
            </a:r>
            <a:r>
              <a:rPr lang="en-US" dirty="0" err="1">
                <a:solidFill>
                  <a:srgbClr val="FF0000"/>
                </a:solidFill>
              </a:rPr>
              <a:t>System.out.println</a:t>
            </a:r>
            <a:r>
              <a:rPr lang="en-US" dirty="0">
                <a:solidFill>
                  <a:srgbClr val="FF0000"/>
                </a:solidFill>
              </a:rPr>
              <a:t>(…)</a:t>
            </a:r>
          </a:p>
          <a:p>
            <a:r>
              <a:rPr lang="en-US" dirty="0"/>
              <a:t>We need a logging framework to replace all these </a:t>
            </a:r>
            <a:r>
              <a:rPr lang="en-US" dirty="0" err="1">
                <a:solidFill>
                  <a:srgbClr val="FF0000"/>
                </a:solidFill>
              </a:rPr>
              <a:t>System.out.println</a:t>
            </a:r>
            <a:r>
              <a:rPr lang="en-US" dirty="0">
                <a:solidFill>
                  <a:srgbClr val="FF0000"/>
                </a:solidFill>
              </a:rPr>
              <a:t>(…) </a:t>
            </a:r>
            <a:r>
              <a:rPr lang="en-US" dirty="0"/>
              <a:t>statements and to send the output to a different target, instead of the console like to a file or any other destination</a:t>
            </a:r>
          </a:p>
          <a:p>
            <a:endParaRPr lang="en-US" dirty="0"/>
          </a:p>
        </p:txBody>
      </p:sp>
    </p:spTree>
    <p:extLst>
      <p:ext uri="{BB962C8B-B14F-4D97-AF65-F5344CB8AC3E}">
        <p14:creationId xmlns:p14="http://schemas.microsoft.com/office/powerpoint/2010/main" val="31595063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 </a:t>
            </a:r>
            <a:r>
              <a:rPr lang="en-US" dirty="0" err="1" smtClean="0"/>
              <a:t>Taglib</a:t>
            </a:r>
            <a:endParaRPr lang="en-US" dirty="0"/>
          </a:p>
        </p:txBody>
      </p:sp>
      <p:sp>
        <p:nvSpPr>
          <p:cNvPr id="3" name="Content Placeholder 2"/>
          <p:cNvSpPr>
            <a:spLocks noGrp="1"/>
          </p:cNvSpPr>
          <p:nvPr>
            <p:ph idx="1"/>
          </p:nvPr>
        </p:nvSpPr>
        <p:spPr/>
        <p:txBody>
          <a:bodyPr>
            <a:normAutofit fontScale="92500"/>
          </a:bodyPr>
          <a:lstStyle/>
          <a:p>
            <a:r>
              <a:rPr lang="en-US" dirty="0" smtClean="0"/>
              <a:t>Download log4j </a:t>
            </a:r>
            <a:r>
              <a:rPr lang="en-US" dirty="0" err="1" smtClean="0"/>
              <a:t>Taglib</a:t>
            </a:r>
            <a:r>
              <a:rPr lang="en-US" dirty="0" smtClean="0"/>
              <a:t> JAR. Store them in /lib folder inside WEB-INF</a:t>
            </a:r>
          </a:p>
          <a:p>
            <a:r>
              <a:rPr lang="en-US" dirty="0" smtClean="0"/>
              <a:t>Create log4j.properties file and save them in </a:t>
            </a:r>
            <a:r>
              <a:rPr lang="en-US" b="1" dirty="0" err="1" smtClean="0"/>
              <a:t>src</a:t>
            </a:r>
            <a:r>
              <a:rPr lang="en-US" dirty="0" smtClean="0"/>
              <a:t> to be deployed in classes (ANT </a:t>
            </a:r>
            <a:r>
              <a:rPr lang="en-US" dirty="0" smtClean="0">
                <a:sym typeface="Wingdings" panose="05000000000000000000" pitchFamily="2" charset="2"/>
              </a:rPr>
              <a:t>)</a:t>
            </a:r>
          </a:p>
          <a:p>
            <a:r>
              <a:rPr lang="en-US" dirty="0" smtClean="0"/>
              <a:t>Add the following </a:t>
            </a:r>
            <a:r>
              <a:rPr lang="en-US" dirty="0" err="1" smtClean="0"/>
              <a:t>taglib</a:t>
            </a:r>
            <a:r>
              <a:rPr lang="en-US" dirty="0" smtClean="0"/>
              <a:t>:</a:t>
            </a:r>
          </a:p>
          <a:p>
            <a:pPr lvl="1"/>
            <a:r>
              <a:rPr lang="en-US" sz="1900" dirty="0"/>
              <a:t>&lt;</a:t>
            </a:r>
            <a:r>
              <a:rPr lang="en-US" sz="1900" dirty="0" err="1"/>
              <a:t>taglib</a:t>
            </a:r>
            <a:r>
              <a:rPr lang="en-US" sz="1900" dirty="0"/>
              <a:t>&gt;</a:t>
            </a:r>
            <a:br>
              <a:rPr lang="en-US" sz="1900" dirty="0"/>
            </a:br>
            <a:r>
              <a:rPr lang="en-US" sz="1900" dirty="0"/>
              <a:t>      &lt;</a:t>
            </a:r>
            <a:r>
              <a:rPr lang="en-US" sz="1900" dirty="0" err="1"/>
              <a:t>taglib-uri</a:t>
            </a:r>
            <a:r>
              <a:rPr lang="en-US" sz="1900" dirty="0"/>
              <a:t>&gt;http://jakarta.apache.org/taglibs/log-1.0&lt;/taglib-uri&gt;</a:t>
            </a:r>
            <a:br>
              <a:rPr lang="en-US" sz="1900" dirty="0"/>
            </a:br>
            <a:r>
              <a:rPr lang="en-US" sz="1900" dirty="0"/>
              <a:t>      &lt;</a:t>
            </a:r>
            <a:r>
              <a:rPr lang="en-US" sz="1900" dirty="0" err="1"/>
              <a:t>taglib</a:t>
            </a:r>
            <a:r>
              <a:rPr lang="en-US" sz="1900" dirty="0"/>
              <a:t>-location&gt;/WEB-INF/</a:t>
            </a:r>
            <a:r>
              <a:rPr lang="en-US" sz="1900" dirty="0" err="1"/>
              <a:t>taglibs-log.tld</a:t>
            </a:r>
            <a:r>
              <a:rPr lang="en-US" sz="1900" dirty="0"/>
              <a:t>&lt;/</a:t>
            </a:r>
            <a:r>
              <a:rPr lang="en-US" sz="1900" dirty="0" err="1"/>
              <a:t>taglib</a:t>
            </a:r>
            <a:r>
              <a:rPr lang="en-US" sz="1900" dirty="0"/>
              <a:t>-location&gt;</a:t>
            </a:r>
            <a:br>
              <a:rPr lang="en-US" sz="1900" dirty="0"/>
            </a:br>
            <a:r>
              <a:rPr lang="en-US" sz="1900" dirty="0"/>
              <a:t>   &lt;/</a:t>
            </a:r>
            <a:r>
              <a:rPr lang="en-US" sz="1900" dirty="0" err="1"/>
              <a:t>taglib</a:t>
            </a:r>
            <a:r>
              <a:rPr lang="en-US" sz="1900" dirty="0" smtClean="0"/>
              <a:t>&gt;</a:t>
            </a:r>
          </a:p>
          <a:p>
            <a:r>
              <a:rPr lang="en-US" sz="2300" dirty="0" smtClean="0"/>
              <a:t>Then use them in JSPs:</a:t>
            </a:r>
          </a:p>
          <a:p>
            <a:pPr lvl="1"/>
            <a:r>
              <a:rPr lang="it-IT" sz="2000" dirty="0"/>
              <a:t>&lt;%@ taglib uri="http://jakarta.apache.org/taglibs/log-1.0" prefix="log" %&gt;</a:t>
            </a:r>
            <a:endParaRPr lang="en-US" sz="1900" dirty="0" smtClean="0"/>
          </a:p>
        </p:txBody>
      </p:sp>
    </p:spTree>
    <p:extLst>
      <p:ext uri="{BB962C8B-B14F-4D97-AF65-F5344CB8AC3E}">
        <p14:creationId xmlns:p14="http://schemas.microsoft.com/office/powerpoint/2010/main" val="20371083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 JSTL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JSTL version:</a:t>
            </a:r>
          </a:p>
          <a:p>
            <a:pPr marL="457200" lvl="1" indent="0">
              <a:buNone/>
            </a:pPr>
            <a:r>
              <a:rPr lang="en-US" dirty="0" smtClean="0">
                <a:solidFill>
                  <a:srgbClr val="FF0000"/>
                </a:solidFill>
              </a:rPr>
              <a:t>&lt;%@ </a:t>
            </a:r>
            <a:r>
              <a:rPr lang="en-US" dirty="0" err="1" smtClean="0">
                <a:solidFill>
                  <a:srgbClr val="FF0000"/>
                </a:solidFill>
              </a:rPr>
              <a:t>taglib</a:t>
            </a:r>
            <a:r>
              <a:rPr lang="en-US" dirty="0" smtClean="0">
                <a:solidFill>
                  <a:srgbClr val="FF0000"/>
                </a:solidFill>
              </a:rPr>
              <a:t> </a:t>
            </a:r>
            <a:r>
              <a:rPr lang="en-US" dirty="0" err="1" smtClean="0">
                <a:solidFill>
                  <a:srgbClr val="FF0000"/>
                </a:solidFill>
              </a:rPr>
              <a:t>uri</a:t>
            </a:r>
            <a:r>
              <a:rPr lang="en-US" dirty="0" smtClean="0">
                <a:solidFill>
                  <a:srgbClr val="FF0000"/>
                </a:solidFill>
              </a:rPr>
              <a:t>=“http</a:t>
            </a:r>
            <a:r>
              <a:rPr lang="en-US" dirty="0">
                <a:solidFill>
                  <a:srgbClr val="FF0000"/>
                </a:solidFill>
              </a:rPr>
              <a:t>://</a:t>
            </a:r>
            <a:r>
              <a:rPr lang="en-US" dirty="0" smtClean="0">
                <a:solidFill>
                  <a:srgbClr val="FF0000"/>
                </a:solidFill>
              </a:rPr>
              <a:t>jakarta.apache.org/</a:t>
            </a:r>
            <a:r>
              <a:rPr lang="en-US" dirty="0" err="1" smtClean="0">
                <a:solidFill>
                  <a:srgbClr val="FF0000"/>
                </a:solidFill>
              </a:rPr>
              <a:t>taglibs</a:t>
            </a:r>
            <a:r>
              <a:rPr lang="en-US" dirty="0" smtClean="0">
                <a:solidFill>
                  <a:srgbClr val="FF0000"/>
                </a:solidFill>
              </a:rPr>
              <a:t>/log-1.0” prefix=“log” %&gt;</a:t>
            </a:r>
            <a:r>
              <a:rPr lang="en-US" dirty="0">
                <a:solidFill>
                  <a:srgbClr val="FF0000"/>
                </a:solidFill>
              </a:rPr>
              <a:t/>
            </a:r>
            <a:br>
              <a:rPr lang="en-US" dirty="0">
                <a:solidFill>
                  <a:srgbClr val="FF0000"/>
                </a:solidFill>
              </a:rPr>
            </a:br>
            <a:r>
              <a:rPr lang="en-US" dirty="0"/>
              <a:t>&lt;html&gt;</a:t>
            </a:r>
            <a:br>
              <a:rPr lang="en-US" dirty="0"/>
            </a:br>
            <a:r>
              <a:rPr lang="en-US" dirty="0"/>
              <a:t>&lt;head&gt;</a:t>
            </a:r>
            <a:br>
              <a:rPr lang="en-US" dirty="0"/>
            </a:br>
            <a:r>
              <a:rPr lang="en-US" dirty="0"/>
              <a:t>   &lt;title&gt;Demonstration log4j usage in </a:t>
            </a:r>
            <a:r>
              <a:rPr lang="en-US" dirty="0" err="1"/>
              <a:t>jsp</a:t>
            </a:r>
            <a:r>
              <a:rPr lang="en-US" dirty="0"/>
              <a:t>&lt;/title&gt;</a:t>
            </a:r>
            <a:br>
              <a:rPr lang="en-US" dirty="0"/>
            </a:br>
            <a:r>
              <a:rPr lang="en-US" dirty="0"/>
              <a:t>&lt;/head&gt;</a:t>
            </a:r>
            <a:br>
              <a:rPr lang="en-US" dirty="0"/>
            </a:br>
            <a:r>
              <a:rPr lang="en-US" dirty="0"/>
              <a:t/>
            </a:r>
            <a:br>
              <a:rPr lang="en-US" dirty="0"/>
            </a:br>
            <a:r>
              <a:rPr lang="en-US" dirty="0"/>
              <a:t>&lt;body&gt;</a:t>
            </a:r>
            <a:br>
              <a:rPr lang="en-US" dirty="0"/>
            </a:br>
            <a:r>
              <a:rPr lang="en-US" dirty="0" smtClean="0">
                <a:solidFill>
                  <a:srgbClr val="FF0000"/>
                </a:solidFill>
              </a:rPr>
              <a:t>&lt;</a:t>
            </a:r>
            <a:r>
              <a:rPr lang="en-US" dirty="0" err="1" smtClean="0">
                <a:solidFill>
                  <a:srgbClr val="FF0000"/>
                </a:solidFill>
              </a:rPr>
              <a:t>log:debug</a:t>
            </a:r>
            <a:r>
              <a:rPr lang="en-US" dirty="0" smtClean="0">
                <a:solidFill>
                  <a:srgbClr val="FF0000"/>
                </a:solidFill>
              </a:rPr>
              <a:t>&gt;Show </a:t>
            </a:r>
            <a:r>
              <a:rPr lang="en-US" dirty="0">
                <a:solidFill>
                  <a:srgbClr val="FF0000"/>
                </a:solidFill>
              </a:rPr>
              <a:t>DEBUG </a:t>
            </a:r>
            <a:r>
              <a:rPr lang="en-US" dirty="0" smtClean="0">
                <a:solidFill>
                  <a:srgbClr val="FF0000"/>
                </a:solidFill>
              </a:rPr>
              <a:t>message&lt;/</a:t>
            </a:r>
            <a:r>
              <a:rPr lang="en-US" dirty="0" err="1" smtClean="0">
                <a:solidFill>
                  <a:srgbClr val="FF0000"/>
                </a:solidFill>
              </a:rPr>
              <a:t>log:debug</a:t>
            </a:r>
            <a:r>
              <a:rPr lang="en-US" dirty="0" smtClean="0">
                <a:solidFill>
                  <a:srgbClr val="FF0000"/>
                </a:solidFill>
              </a:rPr>
              <a:t>&gt;&lt;</a:t>
            </a:r>
            <a:r>
              <a:rPr lang="en-US" dirty="0" err="1" smtClean="0">
                <a:solidFill>
                  <a:srgbClr val="FF0000"/>
                </a:solidFill>
              </a:rPr>
              <a:t>br</a:t>
            </a:r>
            <a:r>
              <a:rPr lang="en-US" dirty="0" smtClean="0">
                <a:solidFill>
                  <a:srgbClr val="FF0000"/>
                </a:solidFill>
              </a:rPr>
              <a:t>/&gt;</a:t>
            </a:r>
            <a:r>
              <a:rPr lang="en-US" dirty="0">
                <a:solidFill>
                  <a:srgbClr val="FF0000"/>
                </a:solidFill>
              </a:rPr>
              <a:t/>
            </a:r>
            <a:br>
              <a:rPr lang="en-US" dirty="0">
                <a:solidFill>
                  <a:srgbClr val="FF0000"/>
                </a:solidFill>
              </a:rPr>
            </a:br>
            <a:r>
              <a:rPr lang="en-US" dirty="0" smtClean="0">
                <a:solidFill>
                  <a:srgbClr val="FF0000"/>
                </a:solidFill>
              </a:rPr>
              <a:t> &lt;</a:t>
            </a:r>
            <a:r>
              <a:rPr lang="en-US" dirty="0" err="1" smtClean="0">
                <a:solidFill>
                  <a:srgbClr val="FF0000"/>
                </a:solidFill>
              </a:rPr>
              <a:t>log:info</a:t>
            </a:r>
            <a:r>
              <a:rPr lang="en-US" dirty="0" smtClean="0">
                <a:solidFill>
                  <a:srgbClr val="FF0000"/>
                </a:solidFill>
              </a:rPr>
              <a:t>&gt;Show </a:t>
            </a:r>
            <a:r>
              <a:rPr lang="en-US" dirty="0">
                <a:solidFill>
                  <a:srgbClr val="FF0000"/>
                </a:solidFill>
              </a:rPr>
              <a:t>INFO </a:t>
            </a:r>
            <a:r>
              <a:rPr lang="en-US" dirty="0" smtClean="0">
                <a:solidFill>
                  <a:srgbClr val="FF0000"/>
                </a:solidFill>
              </a:rPr>
              <a:t>message“&lt;/</a:t>
            </a:r>
            <a:r>
              <a:rPr lang="en-US" dirty="0" err="1" smtClean="0">
                <a:solidFill>
                  <a:srgbClr val="FF0000"/>
                </a:solidFill>
              </a:rPr>
              <a:t>log:info</a:t>
            </a:r>
            <a:r>
              <a:rPr lang="en-US" dirty="0" smtClean="0">
                <a:solidFill>
                  <a:srgbClr val="FF0000"/>
                </a:solidFill>
              </a:rPr>
              <a:t>&gt;&lt;</a:t>
            </a:r>
            <a:r>
              <a:rPr lang="en-US" dirty="0" err="1" smtClean="0">
                <a:solidFill>
                  <a:srgbClr val="FF0000"/>
                </a:solidFill>
              </a:rPr>
              <a:t>br</a:t>
            </a:r>
            <a:r>
              <a:rPr lang="en-US" dirty="0" smtClean="0">
                <a:solidFill>
                  <a:srgbClr val="FF0000"/>
                </a:solidFill>
              </a:rPr>
              <a:t>/&gt;</a:t>
            </a:r>
            <a:r>
              <a:rPr lang="en-US" dirty="0">
                <a:solidFill>
                  <a:srgbClr val="FF0000"/>
                </a:solidFill>
              </a:rPr>
              <a:t/>
            </a:r>
            <a:br>
              <a:rPr lang="en-US" dirty="0">
                <a:solidFill>
                  <a:srgbClr val="FF0000"/>
                </a:solidFill>
              </a:rPr>
            </a:br>
            <a:r>
              <a:rPr lang="en-US" dirty="0" smtClean="0">
                <a:solidFill>
                  <a:srgbClr val="FF0000"/>
                </a:solidFill>
              </a:rPr>
              <a:t> &lt;</a:t>
            </a:r>
            <a:r>
              <a:rPr lang="en-US" dirty="0" err="1" smtClean="0">
                <a:solidFill>
                  <a:srgbClr val="FF0000"/>
                </a:solidFill>
              </a:rPr>
              <a:t>log:warn</a:t>
            </a:r>
            <a:r>
              <a:rPr lang="en-US" dirty="0" smtClean="0">
                <a:solidFill>
                  <a:srgbClr val="FF0000"/>
                </a:solidFill>
              </a:rPr>
              <a:t>&gt;Show </a:t>
            </a:r>
            <a:r>
              <a:rPr lang="en-US" dirty="0">
                <a:solidFill>
                  <a:srgbClr val="FF0000"/>
                </a:solidFill>
              </a:rPr>
              <a:t>WARN </a:t>
            </a:r>
            <a:r>
              <a:rPr lang="en-US" dirty="0" smtClean="0">
                <a:solidFill>
                  <a:srgbClr val="FF0000"/>
                </a:solidFill>
              </a:rPr>
              <a:t>message&lt;/</a:t>
            </a:r>
            <a:r>
              <a:rPr lang="en-US" dirty="0" err="1" smtClean="0">
                <a:solidFill>
                  <a:srgbClr val="FF0000"/>
                </a:solidFill>
              </a:rPr>
              <a:t>log:warn</a:t>
            </a:r>
            <a:r>
              <a:rPr lang="en-US" dirty="0" smtClean="0">
                <a:solidFill>
                  <a:srgbClr val="FF0000"/>
                </a:solidFill>
              </a:rPr>
              <a:t>&gt;&lt;</a:t>
            </a:r>
            <a:r>
              <a:rPr lang="en-US" dirty="0" err="1" smtClean="0">
                <a:solidFill>
                  <a:srgbClr val="FF0000"/>
                </a:solidFill>
              </a:rPr>
              <a:t>br</a:t>
            </a:r>
            <a:r>
              <a:rPr lang="en-US" dirty="0" smtClean="0">
                <a:solidFill>
                  <a:srgbClr val="FF0000"/>
                </a:solidFill>
              </a:rPr>
              <a:t>/&gt;</a:t>
            </a:r>
            <a:r>
              <a:rPr lang="en-US" dirty="0">
                <a:solidFill>
                  <a:srgbClr val="FF0000"/>
                </a:solidFill>
              </a:rPr>
              <a:t/>
            </a:r>
            <a:br>
              <a:rPr lang="en-US" dirty="0">
                <a:solidFill>
                  <a:srgbClr val="FF0000"/>
                </a:solidFill>
              </a:rPr>
            </a:br>
            <a:r>
              <a:rPr lang="en-US" dirty="0" smtClean="0">
                <a:solidFill>
                  <a:srgbClr val="FF0000"/>
                </a:solidFill>
              </a:rPr>
              <a:t> &lt;</a:t>
            </a:r>
            <a:r>
              <a:rPr lang="en-US" dirty="0" err="1" smtClean="0">
                <a:solidFill>
                  <a:srgbClr val="FF0000"/>
                </a:solidFill>
              </a:rPr>
              <a:t>log:error</a:t>
            </a:r>
            <a:r>
              <a:rPr lang="en-US" dirty="0" smtClean="0">
                <a:solidFill>
                  <a:srgbClr val="FF0000"/>
                </a:solidFill>
              </a:rPr>
              <a:t>&gt;Show </a:t>
            </a:r>
            <a:r>
              <a:rPr lang="en-US" dirty="0">
                <a:solidFill>
                  <a:srgbClr val="FF0000"/>
                </a:solidFill>
              </a:rPr>
              <a:t>ERROR </a:t>
            </a:r>
            <a:r>
              <a:rPr lang="en-US" dirty="0" smtClean="0">
                <a:solidFill>
                  <a:srgbClr val="FF0000"/>
                </a:solidFill>
              </a:rPr>
              <a:t>message&lt;/</a:t>
            </a:r>
            <a:r>
              <a:rPr lang="en-US" dirty="0" err="1" smtClean="0">
                <a:solidFill>
                  <a:srgbClr val="FF0000"/>
                </a:solidFill>
              </a:rPr>
              <a:t>log:error</a:t>
            </a:r>
            <a:r>
              <a:rPr lang="en-US" dirty="0" smtClean="0">
                <a:solidFill>
                  <a:srgbClr val="FF0000"/>
                </a:solidFill>
              </a:rPr>
              <a:t>&gt;&lt;</a:t>
            </a:r>
            <a:r>
              <a:rPr lang="en-US" dirty="0" err="1" smtClean="0">
                <a:solidFill>
                  <a:srgbClr val="FF0000"/>
                </a:solidFill>
              </a:rPr>
              <a:t>br</a:t>
            </a:r>
            <a:r>
              <a:rPr lang="en-US" dirty="0" smtClean="0">
                <a:solidFill>
                  <a:srgbClr val="FF0000"/>
                </a:solidFill>
              </a:rPr>
              <a:t>/&gt;</a:t>
            </a:r>
            <a:r>
              <a:rPr lang="en-US" dirty="0">
                <a:solidFill>
                  <a:srgbClr val="FF0000"/>
                </a:solidFill>
              </a:rPr>
              <a:t/>
            </a:r>
            <a:br>
              <a:rPr lang="en-US" dirty="0">
                <a:solidFill>
                  <a:srgbClr val="FF0000"/>
                </a:solidFill>
              </a:rPr>
            </a:br>
            <a:r>
              <a:rPr lang="en-US" dirty="0" smtClean="0">
                <a:solidFill>
                  <a:srgbClr val="FF0000"/>
                </a:solidFill>
              </a:rPr>
              <a:t> &lt;</a:t>
            </a:r>
            <a:r>
              <a:rPr lang="en-US" dirty="0" err="1" smtClean="0">
                <a:solidFill>
                  <a:srgbClr val="FF0000"/>
                </a:solidFill>
              </a:rPr>
              <a:t>log:fatal</a:t>
            </a:r>
            <a:r>
              <a:rPr lang="en-US" dirty="0">
                <a:solidFill>
                  <a:srgbClr val="FF0000"/>
                </a:solidFill>
              </a:rPr>
              <a:t>&gt;</a:t>
            </a:r>
            <a:r>
              <a:rPr lang="en-US" dirty="0" smtClean="0">
                <a:solidFill>
                  <a:srgbClr val="FF0000"/>
                </a:solidFill>
              </a:rPr>
              <a:t>Show </a:t>
            </a:r>
            <a:r>
              <a:rPr lang="en-US" dirty="0">
                <a:solidFill>
                  <a:srgbClr val="FF0000"/>
                </a:solidFill>
              </a:rPr>
              <a:t>FATAL </a:t>
            </a:r>
            <a:r>
              <a:rPr lang="en-US" dirty="0" smtClean="0">
                <a:solidFill>
                  <a:srgbClr val="FF0000"/>
                </a:solidFill>
              </a:rPr>
              <a:t>message&lt;/</a:t>
            </a:r>
            <a:r>
              <a:rPr lang="en-US" dirty="0" err="1" smtClean="0">
                <a:solidFill>
                  <a:srgbClr val="FF0000"/>
                </a:solidFill>
              </a:rPr>
              <a:t>log:fatal</a:t>
            </a:r>
            <a:r>
              <a:rPr lang="en-US" dirty="0" smtClean="0">
                <a:solidFill>
                  <a:srgbClr val="FF0000"/>
                </a:solidFill>
              </a:rPr>
              <a:t>&gt;</a:t>
            </a:r>
            <a:r>
              <a:rPr lang="en-US" dirty="0">
                <a:solidFill>
                  <a:srgbClr val="FF0000"/>
                </a:solidFill>
              </a:rPr>
              <a:t/>
            </a:r>
            <a:br>
              <a:rPr lang="en-US" dirty="0">
                <a:solidFill>
                  <a:srgbClr val="FF0000"/>
                </a:solidFill>
              </a:rPr>
            </a:br>
            <a:r>
              <a:rPr lang="en-US" dirty="0" smtClean="0"/>
              <a:t>&lt;/</a:t>
            </a:r>
            <a:r>
              <a:rPr lang="en-US" dirty="0"/>
              <a:t>body&gt;</a:t>
            </a:r>
            <a:br>
              <a:rPr lang="en-US" dirty="0"/>
            </a:br>
            <a:r>
              <a:rPr lang="en-US" dirty="0"/>
              <a:t>&lt;/html&gt;</a:t>
            </a:r>
          </a:p>
        </p:txBody>
      </p:sp>
    </p:spTree>
    <p:extLst>
      <p:ext uri="{BB962C8B-B14F-4D97-AF65-F5344CB8AC3E}">
        <p14:creationId xmlns:p14="http://schemas.microsoft.com/office/powerpoint/2010/main" val="2572198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 </a:t>
            </a:r>
            <a:r>
              <a:rPr lang="en-US" dirty="0" err="1" smtClean="0"/>
              <a:t>Scriptlet</a:t>
            </a:r>
            <a:endParaRPr lang="en-US" dirty="0"/>
          </a:p>
        </p:txBody>
      </p:sp>
      <p:sp>
        <p:nvSpPr>
          <p:cNvPr id="3" name="Content Placeholder 2"/>
          <p:cNvSpPr>
            <a:spLocks noGrp="1"/>
          </p:cNvSpPr>
          <p:nvPr>
            <p:ph idx="1"/>
          </p:nvPr>
        </p:nvSpPr>
        <p:spPr/>
        <p:txBody>
          <a:bodyPr>
            <a:normAutofit fontScale="47500" lnSpcReduction="20000"/>
          </a:bodyPr>
          <a:lstStyle/>
          <a:p>
            <a:pPr marL="0" lvl="1" indent="0">
              <a:buNone/>
            </a:pPr>
            <a:r>
              <a:rPr lang="en-US" dirty="0">
                <a:solidFill>
                  <a:srgbClr val="FF0000"/>
                </a:solidFill>
              </a:rPr>
              <a:t>&lt;%@ page import="org.apache.log4j.Logger" %&gt;</a:t>
            </a:r>
            <a:br>
              <a:rPr lang="en-US" dirty="0">
                <a:solidFill>
                  <a:srgbClr val="FF0000"/>
                </a:solidFill>
              </a:rPr>
            </a:br>
            <a:r>
              <a:rPr lang="en-US" dirty="0"/>
              <a:t/>
            </a:r>
            <a:br>
              <a:rPr lang="en-US" dirty="0"/>
            </a:br>
            <a:r>
              <a:rPr lang="en-US" dirty="0"/>
              <a:t>&lt;html&gt;</a:t>
            </a:r>
            <a:br>
              <a:rPr lang="en-US" dirty="0"/>
            </a:br>
            <a:r>
              <a:rPr lang="en-US" dirty="0"/>
              <a:t>&lt;head&gt;</a:t>
            </a:r>
            <a:br>
              <a:rPr lang="en-US" dirty="0"/>
            </a:br>
            <a:r>
              <a:rPr lang="en-US" dirty="0"/>
              <a:t>   &lt;title&gt;Demonstration log4j usage in </a:t>
            </a:r>
            <a:r>
              <a:rPr lang="en-US" dirty="0" err="1"/>
              <a:t>jsp</a:t>
            </a:r>
            <a:r>
              <a:rPr lang="en-US" dirty="0"/>
              <a:t>&lt;/title&gt;</a:t>
            </a:r>
            <a:br>
              <a:rPr lang="en-US" dirty="0"/>
            </a:br>
            <a:r>
              <a:rPr lang="en-US" dirty="0"/>
              <a:t>&lt;/head&gt;</a:t>
            </a:r>
            <a:br>
              <a:rPr lang="en-US" dirty="0"/>
            </a:br>
            <a:r>
              <a:rPr lang="en-US" dirty="0"/>
              <a:t/>
            </a:r>
            <a:br>
              <a:rPr lang="en-US" dirty="0"/>
            </a:br>
            <a:r>
              <a:rPr lang="en-US" dirty="0"/>
              <a:t>&lt;body&gt;</a:t>
            </a:r>
            <a:br>
              <a:rPr lang="en-US" dirty="0"/>
            </a:br>
            <a:r>
              <a:rPr lang="en-US" dirty="0"/>
              <a:t/>
            </a:r>
            <a:br>
              <a:rPr lang="en-US" dirty="0"/>
            </a:br>
            <a:r>
              <a:rPr lang="en-US" dirty="0"/>
              <a:t>&lt;%</a:t>
            </a:r>
            <a:br>
              <a:rPr lang="en-US" dirty="0"/>
            </a:br>
            <a:r>
              <a:rPr lang="en-US" dirty="0">
                <a:solidFill>
                  <a:srgbClr val="FF0000"/>
                </a:solidFill>
              </a:rPr>
              <a:t>Logger log = </a:t>
            </a:r>
            <a:r>
              <a:rPr lang="en-US" dirty="0" err="1">
                <a:solidFill>
                  <a:srgbClr val="FF0000"/>
                </a:solidFill>
              </a:rPr>
              <a:t>Logger.getLogger</a:t>
            </a:r>
            <a:r>
              <a:rPr lang="en-US" dirty="0">
                <a:solidFill>
                  <a:srgbClr val="FF0000"/>
                </a:solidFill>
              </a:rPr>
              <a:t>("</a:t>
            </a:r>
            <a:r>
              <a:rPr lang="en-US" dirty="0" err="1">
                <a:solidFill>
                  <a:srgbClr val="FF0000"/>
                </a:solidFill>
              </a:rPr>
              <a:t>com.mobilefish.demo.test</a:t>
            </a:r>
            <a:r>
              <a:rPr lang="en-US" dirty="0">
                <a:solidFill>
                  <a:srgbClr val="FF0000"/>
                </a:solidFill>
              </a:rPr>
              <a:t>");</a:t>
            </a:r>
            <a:br>
              <a:rPr lang="en-US" dirty="0">
                <a:solidFill>
                  <a:srgbClr val="FF0000"/>
                </a:solidFill>
              </a:rPr>
            </a:br>
            <a:r>
              <a:rPr lang="en-US" dirty="0" err="1">
                <a:solidFill>
                  <a:srgbClr val="FF0000"/>
                </a:solidFill>
              </a:rPr>
              <a:t>log.debug</a:t>
            </a:r>
            <a:r>
              <a:rPr lang="en-US" dirty="0">
                <a:solidFill>
                  <a:srgbClr val="FF0000"/>
                </a:solidFill>
              </a:rPr>
              <a:t>("Show DEBUG message");</a:t>
            </a:r>
            <a:br>
              <a:rPr lang="en-US" dirty="0">
                <a:solidFill>
                  <a:srgbClr val="FF0000"/>
                </a:solidFill>
              </a:rPr>
            </a:br>
            <a:r>
              <a:rPr lang="en-US" dirty="0">
                <a:solidFill>
                  <a:srgbClr val="FF0000"/>
                </a:solidFill>
              </a:rPr>
              <a:t>log.info("Show INFO message");</a:t>
            </a:r>
            <a:br>
              <a:rPr lang="en-US" dirty="0">
                <a:solidFill>
                  <a:srgbClr val="FF0000"/>
                </a:solidFill>
              </a:rPr>
            </a:br>
            <a:r>
              <a:rPr lang="en-US" dirty="0" err="1">
                <a:solidFill>
                  <a:srgbClr val="FF0000"/>
                </a:solidFill>
              </a:rPr>
              <a:t>log.warn</a:t>
            </a:r>
            <a:r>
              <a:rPr lang="en-US" dirty="0">
                <a:solidFill>
                  <a:srgbClr val="FF0000"/>
                </a:solidFill>
              </a:rPr>
              <a:t>("Show WARN message");</a:t>
            </a:r>
            <a:br>
              <a:rPr lang="en-US" dirty="0">
                <a:solidFill>
                  <a:srgbClr val="FF0000"/>
                </a:solidFill>
              </a:rPr>
            </a:br>
            <a:r>
              <a:rPr lang="en-US" dirty="0" err="1">
                <a:solidFill>
                  <a:srgbClr val="FF0000"/>
                </a:solidFill>
              </a:rPr>
              <a:t>log.error</a:t>
            </a:r>
            <a:r>
              <a:rPr lang="en-US" dirty="0">
                <a:solidFill>
                  <a:srgbClr val="FF0000"/>
                </a:solidFill>
              </a:rPr>
              <a:t>("Show ERROR message");</a:t>
            </a:r>
            <a:br>
              <a:rPr lang="en-US" dirty="0">
                <a:solidFill>
                  <a:srgbClr val="FF0000"/>
                </a:solidFill>
              </a:rPr>
            </a:br>
            <a:r>
              <a:rPr lang="en-US" dirty="0" err="1">
                <a:solidFill>
                  <a:srgbClr val="FF0000"/>
                </a:solidFill>
              </a:rPr>
              <a:t>log.fatal</a:t>
            </a:r>
            <a:r>
              <a:rPr lang="en-US" dirty="0">
                <a:solidFill>
                  <a:srgbClr val="FF0000"/>
                </a:solidFill>
              </a:rPr>
              <a:t>("Show FATAL message");</a:t>
            </a:r>
            <a:br>
              <a:rPr lang="en-US" dirty="0">
                <a:solidFill>
                  <a:srgbClr val="FF0000"/>
                </a:solidFill>
              </a:rPr>
            </a:br>
            <a:r>
              <a:rPr lang="en-US" dirty="0"/>
              <a:t>%&gt;</a:t>
            </a:r>
            <a:br>
              <a:rPr lang="en-US" dirty="0"/>
            </a:br>
            <a:r>
              <a:rPr lang="en-US" dirty="0"/>
              <a:t/>
            </a:r>
            <a:br>
              <a:rPr lang="en-US" dirty="0"/>
            </a:br>
            <a:r>
              <a:rPr lang="en-US" dirty="0"/>
              <a:t>&lt;b&gt;</a:t>
            </a:r>
            <a:br>
              <a:rPr lang="en-US" dirty="0"/>
            </a:br>
            <a:r>
              <a:rPr lang="en-US" dirty="0"/>
              <a:t>   The log messages are shown in the Tomcat console and in the</a:t>
            </a:r>
            <a:br>
              <a:rPr lang="en-US" dirty="0"/>
            </a:br>
            <a:r>
              <a:rPr lang="en-US" dirty="0"/>
              <a:t>   ${</a:t>
            </a:r>
            <a:r>
              <a:rPr lang="en-US" dirty="0" err="1"/>
              <a:t>catalina.home</a:t>
            </a:r>
            <a:r>
              <a:rPr lang="en-US" dirty="0"/>
              <a:t>}/logs/demo.log file.</a:t>
            </a:r>
            <a:br>
              <a:rPr lang="en-US" dirty="0"/>
            </a:br>
            <a:r>
              <a:rPr lang="en-US" dirty="0"/>
              <a:t>&lt;/b&gt;</a:t>
            </a:r>
            <a:br>
              <a:rPr lang="en-US" dirty="0"/>
            </a:br>
            <a:r>
              <a:rPr lang="en-US" dirty="0"/>
              <a:t/>
            </a:r>
            <a:br>
              <a:rPr lang="en-US" dirty="0"/>
            </a:br>
            <a:r>
              <a:rPr lang="en-US" dirty="0"/>
              <a:t>&lt;/body&gt;</a:t>
            </a:r>
            <a:br>
              <a:rPr lang="en-US" dirty="0"/>
            </a:br>
            <a:r>
              <a:rPr lang="en-US" dirty="0"/>
              <a:t>&lt;/html&gt;</a:t>
            </a:r>
          </a:p>
          <a:p>
            <a:pPr marL="0" indent="0">
              <a:buNone/>
            </a:pPr>
            <a:endParaRPr lang="en-US" dirty="0"/>
          </a:p>
        </p:txBody>
      </p:sp>
    </p:spTree>
    <p:extLst>
      <p:ext uri="{BB962C8B-B14F-4D97-AF65-F5344CB8AC3E}">
        <p14:creationId xmlns:p14="http://schemas.microsoft.com/office/powerpoint/2010/main" val="12306309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Properties File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 ***** Set root logger level to DEBUG and its two </a:t>
            </a:r>
            <a:r>
              <a:rPr lang="en-US" dirty="0" err="1"/>
              <a:t>appenders</a:t>
            </a:r>
            <a:r>
              <a:rPr lang="en-US" dirty="0"/>
              <a:t> to </a:t>
            </a:r>
            <a:r>
              <a:rPr lang="en-US" dirty="0" err="1"/>
              <a:t>stdout</a:t>
            </a:r>
            <a:r>
              <a:rPr lang="en-US" dirty="0"/>
              <a:t> and R.</a:t>
            </a:r>
            <a:br>
              <a:rPr lang="en-US" dirty="0"/>
            </a:br>
            <a:r>
              <a:rPr lang="en-US" dirty="0"/>
              <a:t>log4j.rootLogger=debug, </a:t>
            </a:r>
            <a:r>
              <a:rPr lang="en-US" dirty="0" err="1"/>
              <a:t>stdout</a:t>
            </a:r>
            <a:r>
              <a:rPr lang="en-US" dirty="0"/>
              <a:t>, R</a:t>
            </a:r>
            <a:br>
              <a:rPr lang="en-US" dirty="0"/>
            </a:br>
            <a:r>
              <a:rPr lang="en-US" dirty="0"/>
              <a:t/>
            </a:r>
            <a:br>
              <a:rPr lang="en-US" dirty="0"/>
            </a:br>
            <a:r>
              <a:rPr lang="en-US" dirty="0"/>
              <a:t># ***** </a:t>
            </a:r>
            <a:r>
              <a:rPr lang="en-US" dirty="0" err="1"/>
              <a:t>stdout</a:t>
            </a:r>
            <a:r>
              <a:rPr lang="en-US" dirty="0"/>
              <a:t> is set to be a </a:t>
            </a:r>
            <a:r>
              <a:rPr lang="en-US" dirty="0" err="1"/>
              <a:t>ConsoleAppender</a:t>
            </a:r>
            <a:r>
              <a:rPr lang="en-US" dirty="0"/>
              <a:t>.</a:t>
            </a:r>
            <a:br>
              <a:rPr lang="en-US" dirty="0"/>
            </a:br>
            <a:r>
              <a:rPr lang="en-US" dirty="0"/>
              <a:t>log4j.appender.stdout=org.apache.log4j.ConsoleAppender</a:t>
            </a:r>
            <a:br>
              <a:rPr lang="en-US" dirty="0"/>
            </a:br>
            <a:r>
              <a:rPr lang="en-US" dirty="0"/>
              <a:t># ***** </a:t>
            </a:r>
            <a:r>
              <a:rPr lang="en-US" dirty="0" err="1"/>
              <a:t>stdout</a:t>
            </a:r>
            <a:r>
              <a:rPr lang="en-US" dirty="0"/>
              <a:t> uses </a:t>
            </a:r>
            <a:r>
              <a:rPr lang="en-US" dirty="0" err="1"/>
              <a:t>PatternLayout</a:t>
            </a:r>
            <a:r>
              <a:rPr lang="en-US" dirty="0"/>
              <a:t>.</a:t>
            </a:r>
            <a:br>
              <a:rPr lang="en-US" dirty="0"/>
            </a:br>
            <a:r>
              <a:rPr lang="en-US" dirty="0"/>
              <a:t>log4j.appender.stdout.layout=org.apache.log4j.PatternLayout</a:t>
            </a:r>
            <a:br>
              <a:rPr lang="en-US" dirty="0"/>
            </a:br>
            <a:r>
              <a:rPr lang="en-US" dirty="0"/>
              <a:t>log4j.appender.stdout.layout.ConversionPattern=%d [%c] %p - %</a:t>
            </a:r>
            <a:r>
              <a:rPr lang="en-US" dirty="0" err="1"/>
              <a:t>m%n</a:t>
            </a:r>
            <a:r>
              <a:rPr lang="en-US" dirty="0"/>
              <a:t/>
            </a:r>
            <a:br>
              <a:rPr lang="en-US" dirty="0"/>
            </a:br>
            <a:r>
              <a:rPr lang="en-US" dirty="0"/>
              <a:t/>
            </a:r>
            <a:br>
              <a:rPr lang="en-US" dirty="0"/>
            </a:br>
            <a:r>
              <a:rPr lang="en-US" dirty="0"/>
              <a:t># ***** R is set to be a </a:t>
            </a:r>
            <a:r>
              <a:rPr lang="en-US" dirty="0" err="1"/>
              <a:t>RollingFileAppender</a:t>
            </a:r>
            <a:r>
              <a:rPr lang="en-US" dirty="0"/>
              <a:t>.</a:t>
            </a:r>
            <a:br>
              <a:rPr lang="en-US" dirty="0"/>
            </a:br>
            <a:r>
              <a:rPr lang="en-US" dirty="0"/>
              <a:t>log4j.appender.R=org.apache.log4j.RollingFileAppender</a:t>
            </a:r>
            <a:br>
              <a:rPr lang="en-US" dirty="0"/>
            </a:br>
            <a:r>
              <a:rPr lang="en-US" b="1" dirty="0">
                <a:solidFill>
                  <a:srgbClr val="FF0000"/>
                </a:solidFill>
              </a:rPr>
              <a:t>log4j.appender.R.File=${</a:t>
            </a:r>
            <a:r>
              <a:rPr lang="en-US" b="1" dirty="0" err="1">
                <a:solidFill>
                  <a:srgbClr val="FF0000"/>
                </a:solidFill>
              </a:rPr>
              <a:t>catalina.home</a:t>
            </a:r>
            <a:r>
              <a:rPr lang="en-US" b="1" dirty="0">
                <a:solidFill>
                  <a:srgbClr val="FF0000"/>
                </a:solidFill>
              </a:rPr>
              <a:t>}/logs/demo.log</a:t>
            </a:r>
            <a:br>
              <a:rPr lang="en-US" b="1" dirty="0">
                <a:solidFill>
                  <a:srgbClr val="FF0000"/>
                </a:solidFill>
              </a:rPr>
            </a:br>
            <a:r>
              <a:rPr lang="en-US" dirty="0"/>
              <a:t># ***** Max file size is set to 100KB</a:t>
            </a:r>
            <a:br>
              <a:rPr lang="en-US" dirty="0"/>
            </a:br>
            <a:r>
              <a:rPr lang="en-US" dirty="0"/>
              <a:t>log4j.appender.R.MaxFileSize=100KB</a:t>
            </a:r>
            <a:br>
              <a:rPr lang="en-US" dirty="0"/>
            </a:br>
            <a:r>
              <a:rPr lang="en-US" dirty="0"/>
              <a:t># ***** Keep one backup file</a:t>
            </a:r>
            <a:br>
              <a:rPr lang="en-US" dirty="0"/>
            </a:br>
            <a:r>
              <a:rPr lang="en-US" dirty="0"/>
              <a:t>log4j.appender.R.MaxBackupIndex=1</a:t>
            </a:r>
            <a:br>
              <a:rPr lang="en-US" dirty="0"/>
            </a:br>
            <a:r>
              <a:rPr lang="en-US" dirty="0"/>
              <a:t># ***** R uses </a:t>
            </a:r>
            <a:r>
              <a:rPr lang="en-US" dirty="0" err="1"/>
              <a:t>PatternLayout</a:t>
            </a:r>
            <a:r>
              <a:rPr lang="en-US" dirty="0"/>
              <a:t>.</a:t>
            </a:r>
            <a:br>
              <a:rPr lang="en-US" dirty="0"/>
            </a:br>
            <a:r>
              <a:rPr lang="en-US" dirty="0"/>
              <a:t>log4j.appender.R.layout=org.apache.log4j.PatternLayout</a:t>
            </a:r>
            <a:br>
              <a:rPr lang="en-US" dirty="0"/>
            </a:br>
            <a:r>
              <a:rPr lang="en-US" dirty="0"/>
              <a:t>log4j.appender.R.layout.ConversionPattern=%d [%c] %p - %</a:t>
            </a:r>
            <a:r>
              <a:rPr lang="en-US" dirty="0" err="1"/>
              <a:t>m%n</a:t>
            </a:r>
            <a:r>
              <a:rPr lang="en-US" dirty="0"/>
              <a:t/>
            </a:r>
            <a:br>
              <a:rPr lang="en-US" dirty="0"/>
            </a:br>
            <a:endParaRPr lang="en-US" dirty="0"/>
          </a:p>
        </p:txBody>
      </p:sp>
    </p:spTree>
    <p:extLst>
      <p:ext uri="{BB962C8B-B14F-4D97-AF65-F5344CB8AC3E}">
        <p14:creationId xmlns:p14="http://schemas.microsoft.com/office/powerpoint/2010/main" val="10174594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Logging Plugins</a:t>
            </a:r>
            <a:endParaRPr lang="en-US" dirty="0"/>
          </a:p>
        </p:txBody>
      </p:sp>
      <p:sp>
        <p:nvSpPr>
          <p:cNvPr id="3" name="Content Placeholder 2"/>
          <p:cNvSpPr>
            <a:spLocks noGrp="1"/>
          </p:cNvSpPr>
          <p:nvPr>
            <p:ph idx="1"/>
          </p:nvPr>
        </p:nvSpPr>
        <p:spPr/>
        <p:txBody>
          <a:bodyPr>
            <a:normAutofit/>
          </a:bodyPr>
          <a:lstStyle/>
          <a:p>
            <a:r>
              <a:rPr lang="en-US" dirty="0" smtClean="0"/>
              <a:t>Commons Logging (Apache Commons)</a:t>
            </a:r>
          </a:p>
          <a:p>
            <a:pPr lvl="1"/>
            <a:r>
              <a:rPr lang="en-US" dirty="0"/>
              <a:t>ultra-thin bridge between different logging implementations</a:t>
            </a:r>
            <a:endParaRPr lang="en-US" dirty="0" smtClean="0"/>
          </a:p>
          <a:p>
            <a:r>
              <a:rPr lang="en-US" dirty="0" smtClean="0"/>
              <a:t>Simple Logging Façade for Java (sl4j)</a:t>
            </a:r>
          </a:p>
          <a:p>
            <a:pPr lvl="1"/>
            <a:r>
              <a:rPr lang="en-US" dirty="0" smtClean="0"/>
              <a:t>serves </a:t>
            </a:r>
            <a:r>
              <a:rPr lang="en-US" dirty="0"/>
              <a:t>as a simple facade or abstraction for various logging frameworks (e.g. </a:t>
            </a:r>
            <a:r>
              <a:rPr lang="en-US" dirty="0" err="1"/>
              <a:t>java.util.logging</a:t>
            </a:r>
            <a:r>
              <a:rPr lang="en-US" dirty="0"/>
              <a:t>, </a:t>
            </a:r>
            <a:r>
              <a:rPr lang="en-US" dirty="0" err="1"/>
              <a:t>logback</a:t>
            </a:r>
            <a:r>
              <a:rPr lang="en-US" dirty="0"/>
              <a:t>, log4j) allowing the end user to plug in the desired logging framework at </a:t>
            </a:r>
            <a:r>
              <a:rPr lang="en-US" dirty="0">
                <a:solidFill>
                  <a:srgbClr val="FF0000"/>
                </a:solidFill>
              </a:rPr>
              <a:t>deployment</a:t>
            </a:r>
            <a:r>
              <a:rPr lang="en-US" dirty="0"/>
              <a:t> time</a:t>
            </a:r>
            <a:r>
              <a:rPr lang="en-US" dirty="0" smtClean="0"/>
              <a:t>.</a:t>
            </a:r>
            <a:endParaRPr lang="en-US" dirty="0"/>
          </a:p>
        </p:txBody>
      </p:sp>
    </p:spTree>
    <p:extLst>
      <p:ext uri="{BB962C8B-B14F-4D97-AF65-F5344CB8AC3E}">
        <p14:creationId xmlns:p14="http://schemas.microsoft.com/office/powerpoint/2010/main" val="405858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people forget to log?</a:t>
            </a:r>
            <a:endParaRPr lang="en-US" dirty="0"/>
          </a:p>
        </p:txBody>
      </p:sp>
      <p:sp>
        <p:nvSpPr>
          <p:cNvPr id="3" name="Content Placeholder 2"/>
          <p:cNvSpPr>
            <a:spLocks noGrp="1"/>
          </p:cNvSpPr>
          <p:nvPr>
            <p:ph idx="1"/>
          </p:nvPr>
        </p:nvSpPr>
        <p:spPr/>
        <p:txBody>
          <a:bodyPr/>
          <a:lstStyle/>
          <a:p>
            <a:r>
              <a:rPr lang="en-US" dirty="0"/>
              <a:t>Pollute source code…</a:t>
            </a:r>
            <a:r>
              <a:rPr lang="en-US" dirty="0">
                <a:sym typeface="Wingdings" pitchFamily="2" charset="2"/>
              </a:rPr>
              <a:t></a:t>
            </a:r>
          </a:p>
          <a:p>
            <a:r>
              <a:rPr lang="en-US" dirty="0">
                <a:sym typeface="Wingdings" pitchFamily="2" charset="2"/>
              </a:rPr>
              <a:t>Decrease the legibility of the sources…</a:t>
            </a:r>
          </a:p>
          <a:p>
            <a:r>
              <a:rPr lang="en-US" dirty="0">
                <a:sym typeface="Wingdings" pitchFamily="2" charset="2"/>
              </a:rPr>
              <a:t>Increase the size of the sources…</a:t>
            </a:r>
          </a:p>
          <a:p>
            <a:r>
              <a:rPr lang="en-US" dirty="0">
                <a:sym typeface="Wingdings" pitchFamily="2" charset="2"/>
              </a:rPr>
              <a:t>Running-time performance is at </a:t>
            </a:r>
            <a:r>
              <a:rPr lang="en-US" dirty="0" smtClean="0">
                <a:sym typeface="Wingdings" pitchFamily="2" charset="2"/>
              </a:rPr>
              <a:t>stake…</a:t>
            </a:r>
          </a:p>
          <a:p>
            <a:r>
              <a:rPr lang="en-US" dirty="0" smtClean="0">
                <a:sym typeface="Wingdings" pitchFamily="2" charset="2"/>
              </a:rPr>
              <a:t>For validation only … </a:t>
            </a:r>
            <a:endParaRPr lang="en-US" dirty="0"/>
          </a:p>
          <a:p>
            <a:endParaRPr lang="en-US" dirty="0"/>
          </a:p>
        </p:txBody>
      </p:sp>
    </p:spTree>
    <p:extLst>
      <p:ext uri="{BB962C8B-B14F-4D97-AF65-F5344CB8AC3E}">
        <p14:creationId xmlns:p14="http://schemas.microsoft.com/office/powerpoint/2010/main" val="37965360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Log4J: A Framework</a:t>
            </a:r>
            <a:endParaRPr lang="en-US" dirty="0"/>
          </a:p>
        </p:txBody>
      </p:sp>
      <p:sp>
        <p:nvSpPr>
          <p:cNvPr id="3" name="Content Placeholder 2"/>
          <p:cNvSpPr>
            <a:spLocks noGrp="1"/>
          </p:cNvSpPr>
          <p:nvPr>
            <p:ph idx="1"/>
          </p:nvPr>
        </p:nvSpPr>
        <p:spPr/>
        <p:txBody>
          <a:bodyPr/>
          <a:lstStyle/>
          <a:p>
            <a:r>
              <a:rPr lang="en-US" dirty="0"/>
              <a:t>Log4J Framework</a:t>
            </a:r>
          </a:p>
          <a:p>
            <a:pPr lvl="1"/>
            <a:r>
              <a:rPr lang="en-US" dirty="0"/>
              <a:t>Already compiled</a:t>
            </a:r>
          </a:p>
          <a:p>
            <a:pPr lvl="1"/>
            <a:r>
              <a:rPr lang="en-US" dirty="0"/>
              <a:t>Can disable or enable logging at runtime</a:t>
            </a:r>
          </a:p>
          <a:p>
            <a:pPr lvl="1"/>
            <a:r>
              <a:rPr lang="en-US" dirty="0"/>
              <a:t>Statements embedded inside the </a:t>
            </a:r>
            <a:r>
              <a:rPr lang="en-US" dirty="0" smtClean="0"/>
              <a:t>sources</a:t>
            </a:r>
          </a:p>
          <a:p>
            <a:r>
              <a:rPr lang="en-US" dirty="0"/>
              <a:t>Log4j is a popular logging package written in Java.log4j has been ported to the C, C++, C#, Perl, Python, Ruby, and Eiffel languages.</a:t>
            </a:r>
          </a:p>
          <a:p>
            <a:pPr lvl="1"/>
            <a:endParaRPr lang="en-US" dirty="0"/>
          </a:p>
          <a:p>
            <a:endParaRPr lang="en-US" dirty="0"/>
          </a:p>
        </p:txBody>
      </p:sp>
    </p:spTree>
    <p:extLst>
      <p:ext uri="{BB962C8B-B14F-4D97-AF65-F5344CB8AC3E}">
        <p14:creationId xmlns:p14="http://schemas.microsoft.com/office/powerpoint/2010/main" val="1966874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idx="1"/>
          </p:nvPr>
        </p:nvSpPr>
        <p:spPr/>
        <p:txBody>
          <a:bodyPr/>
          <a:lstStyle/>
          <a:p>
            <a:r>
              <a:rPr lang="en-US" dirty="0"/>
              <a:t>JLog4 can be downloaded at </a:t>
            </a:r>
            <a:r>
              <a:rPr lang="en-US" sz="2800" dirty="0">
                <a:hlinkClick r:id="rId2"/>
              </a:rPr>
              <a:t>http://</a:t>
            </a:r>
            <a:r>
              <a:rPr lang="en-US" sz="2800" dirty="0" smtClean="0">
                <a:hlinkClick r:id="rId2"/>
              </a:rPr>
              <a:t>logging.apache.org/log4j/2.x/download.html</a:t>
            </a:r>
            <a:endParaRPr lang="en-US" sz="2800" dirty="0" smtClean="0"/>
          </a:p>
          <a:p>
            <a:r>
              <a:rPr lang="en-US" dirty="0" smtClean="0"/>
              <a:t>New version is 2.x</a:t>
            </a:r>
          </a:p>
          <a:p>
            <a:r>
              <a:rPr lang="en-US" dirty="0" smtClean="0"/>
              <a:t>Add </a:t>
            </a:r>
            <a:r>
              <a:rPr lang="en-US" dirty="0"/>
              <a:t>log4j JAR file to you Eclipse project or configure a CLASSPATH directory through your environment settings</a:t>
            </a:r>
          </a:p>
          <a:p>
            <a:endParaRPr lang="en-US" dirty="0"/>
          </a:p>
        </p:txBody>
      </p:sp>
    </p:spTree>
    <p:extLst>
      <p:ext uri="{BB962C8B-B14F-4D97-AF65-F5344CB8AC3E}">
        <p14:creationId xmlns:p14="http://schemas.microsoft.com/office/powerpoint/2010/main" val="4080727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Components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Log4j API has been designed in layered where each layer provides different object which performs different tasks. </a:t>
            </a:r>
            <a:endParaRPr lang="en-US" dirty="0" smtClean="0"/>
          </a:p>
          <a:p>
            <a:pPr lvl="1"/>
            <a:r>
              <a:rPr lang="en-US" dirty="0" smtClean="0"/>
              <a:t>This </a:t>
            </a:r>
            <a:r>
              <a:rPr lang="en-US" dirty="0"/>
              <a:t>makes design flexible and very much extendable in future based on need.</a:t>
            </a:r>
          </a:p>
          <a:p>
            <a:r>
              <a:rPr lang="en-US" dirty="0"/>
              <a:t>There are two type of objects available with Log4j framework.</a:t>
            </a:r>
          </a:p>
          <a:p>
            <a:pPr lvl="1"/>
            <a:r>
              <a:rPr lang="en-US" b="1" dirty="0">
                <a:effectLst/>
              </a:rPr>
              <a:t>Core Objects:</a:t>
            </a:r>
            <a:r>
              <a:rPr lang="en-US" dirty="0">
                <a:effectLst/>
              </a:rPr>
              <a:t> These are mandatory objects of the framework and required to use the framework.</a:t>
            </a:r>
          </a:p>
          <a:p>
            <a:pPr lvl="1"/>
            <a:r>
              <a:rPr lang="en-US" b="1" dirty="0">
                <a:effectLst/>
              </a:rPr>
              <a:t>Support Objects:</a:t>
            </a:r>
            <a:r>
              <a:rPr lang="en-US" dirty="0">
                <a:effectLst/>
              </a:rPr>
              <a:t> These are optional objects of the framework and support core objects to perform addition but important tasks.</a:t>
            </a:r>
          </a:p>
          <a:p>
            <a:endParaRPr lang="en-US" dirty="0"/>
          </a:p>
        </p:txBody>
      </p:sp>
    </p:spTree>
    <p:extLst>
      <p:ext uri="{BB962C8B-B14F-4D97-AF65-F5344CB8AC3E}">
        <p14:creationId xmlns:p14="http://schemas.microsoft.com/office/powerpoint/2010/main" val="2576941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Objects</a:t>
            </a:r>
            <a:endParaRPr lang="en-US" dirty="0"/>
          </a:p>
        </p:txBody>
      </p:sp>
      <p:sp>
        <p:nvSpPr>
          <p:cNvPr id="3" name="Content Placeholder 2"/>
          <p:cNvSpPr>
            <a:spLocks noGrp="1"/>
          </p:cNvSpPr>
          <p:nvPr>
            <p:ph idx="1"/>
          </p:nvPr>
        </p:nvSpPr>
        <p:spPr/>
        <p:txBody>
          <a:bodyPr>
            <a:normAutofit fontScale="70000" lnSpcReduction="20000"/>
          </a:bodyPr>
          <a:lstStyle/>
          <a:p>
            <a:r>
              <a:rPr lang="en-US" cap="all" dirty="0">
                <a:effectLst/>
              </a:rPr>
              <a:t>LOGGER OBJECT:</a:t>
            </a:r>
          </a:p>
          <a:p>
            <a:pPr lvl="1"/>
            <a:r>
              <a:rPr lang="en-US" dirty="0">
                <a:effectLst/>
              </a:rPr>
              <a:t>The top level layer is Logger which provides Logger object. The Logger object is responsible for capturing logging information and they are stored in a namespace hierarchy.</a:t>
            </a:r>
          </a:p>
          <a:p>
            <a:r>
              <a:rPr lang="en-US" cap="all" dirty="0">
                <a:effectLst/>
              </a:rPr>
              <a:t>LAYOUT OBJECT:</a:t>
            </a:r>
          </a:p>
          <a:p>
            <a:pPr lvl="1"/>
            <a:r>
              <a:rPr lang="en-US" dirty="0">
                <a:effectLst/>
              </a:rPr>
              <a:t>The layer provides objects which are used to format logging information in different styles. Layout layer provides support to </a:t>
            </a:r>
            <a:r>
              <a:rPr lang="en-US" dirty="0" err="1">
                <a:effectLst/>
              </a:rPr>
              <a:t>appender</a:t>
            </a:r>
            <a:r>
              <a:rPr lang="en-US" dirty="0">
                <a:effectLst/>
              </a:rPr>
              <a:t> objects to before publishing logging information.</a:t>
            </a:r>
          </a:p>
          <a:p>
            <a:pPr lvl="1"/>
            <a:r>
              <a:rPr lang="en-US" dirty="0">
                <a:effectLst/>
              </a:rPr>
              <a:t>Layout objects play an important role in publishing logging information in a way that is human-readable and reusable.</a:t>
            </a:r>
          </a:p>
          <a:p>
            <a:r>
              <a:rPr lang="en-US" cap="all" dirty="0">
                <a:effectLst/>
              </a:rPr>
              <a:t>APPENDER OBJECT:</a:t>
            </a:r>
          </a:p>
          <a:p>
            <a:pPr lvl="1"/>
            <a:r>
              <a:rPr lang="en-US" dirty="0">
                <a:effectLst/>
              </a:rPr>
              <a:t>This is lower level layer which provides </a:t>
            </a:r>
            <a:r>
              <a:rPr lang="en-US" dirty="0" err="1">
                <a:effectLst/>
              </a:rPr>
              <a:t>Appender</a:t>
            </a:r>
            <a:r>
              <a:rPr lang="en-US" dirty="0">
                <a:effectLst/>
              </a:rPr>
              <a:t> object. The </a:t>
            </a:r>
            <a:r>
              <a:rPr lang="en-US" dirty="0" err="1">
                <a:effectLst/>
              </a:rPr>
              <a:t>Appender</a:t>
            </a:r>
            <a:r>
              <a:rPr lang="en-US" dirty="0">
                <a:effectLst/>
              </a:rPr>
              <a:t> object is responsible for publishing logging information to various preferred destinations such as a database, file, console, UNIX Syslog etc.</a:t>
            </a:r>
          </a:p>
          <a:p>
            <a:endParaRPr lang="en-US" dirty="0"/>
          </a:p>
        </p:txBody>
      </p:sp>
    </p:spTree>
    <p:extLst>
      <p:ext uri="{BB962C8B-B14F-4D97-AF65-F5344CB8AC3E}">
        <p14:creationId xmlns:p14="http://schemas.microsoft.com/office/powerpoint/2010/main" val="191572527"/>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Template>
  <TotalTime>746</TotalTime>
  <Words>1948</Words>
  <Application>Microsoft Office PowerPoint</Application>
  <PresentationFormat>On-screen Show (4:3)</PresentationFormat>
  <Paragraphs>301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Powerpoint Template</vt:lpstr>
      <vt:lpstr>Logging </vt:lpstr>
      <vt:lpstr>Introduction</vt:lpstr>
      <vt:lpstr>Introduction</vt:lpstr>
      <vt:lpstr>Manual Logging (Console-based)</vt:lpstr>
      <vt:lpstr>Why people forget to log?</vt:lpstr>
      <vt:lpstr>Log4J: A Framework</vt:lpstr>
      <vt:lpstr>Installation</vt:lpstr>
      <vt:lpstr>Core Components</vt:lpstr>
      <vt:lpstr>Core Objects</vt:lpstr>
      <vt:lpstr>Virtual Component of Log4J</vt:lpstr>
      <vt:lpstr>Support Objects</vt:lpstr>
      <vt:lpstr>Default Log4J Logging</vt:lpstr>
      <vt:lpstr>Default Logging Processes (Basic)</vt:lpstr>
      <vt:lpstr>Default…</vt:lpstr>
      <vt:lpstr>Default…</vt:lpstr>
      <vt:lpstr>Levels</vt:lpstr>
      <vt:lpstr>Hierarchy of Levels</vt:lpstr>
      <vt:lpstr>Main Logger (Root Logger)</vt:lpstr>
      <vt:lpstr>Appenders</vt:lpstr>
      <vt:lpstr>Characteristics of Appenders</vt:lpstr>
      <vt:lpstr>Common Appenders</vt:lpstr>
      <vt:lpstr>LoggingEvents</vt:lpstr>
      <vt:lpstr>LoggingEvent…</vt:lpstr>
      <vt:lpstr>LoggingEvents…</vt:lpstr>
      <vt:lpstr>Layout</vt:lpstr>
      <vt:lpstr>Types of Layout</vt:lpstr>
      <vt:lpstr>Types of Layout</vt:lpstr>
      <vt:lpstr>Types of Layout</vt:lpstr>
      <vt:lpstr>Types of Layout…</vt:lpstr>
      <vt:lpstr>Types of Layout…</vt:lpstr>
      <vt:lpstr>Conversion Pattern</vt:lpstr>
      <vt:lpstr>Conversion Pattern…</vt:lpstr>
      <vt:lpstr>Log4j Configuration File</vt:lpstr>
      <vt:lpstr>JEE Logging (Servlet)</vt:lpstr>
      <vt:lpstr>JEE Logging (Servlet)</vt:lpstr>
      <vt:lpstr>JEE Logging (Servlet)</vt:lpstr>
      <vt:lpstr>JEE Logging (Listener)</vt:lpstr>
      <vt:lpstr>JEE Logging (Listener)</vt:lpstr>
      <vt:lpstr>JEE Logging (Listener)</vt:lpstr>
      <vt:lpstr>Log4J Taglib</vt:lpstr>
      <vt:lpstr>Log4J JSTL</vt:lpstr>
      <vt:lpstr>Log4J Scriptlet</vt:lpstr>
      <vt:lpstr>Sample Properties File</vt:lpstr>
      <vt:lpstr>Other Logging Plugins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sherwin</dc:creator>
  <cp:lastModifiedBy>Mercury</cp:lastModifiedBy>
  <cp:revision>107</cp:revision>
  <dcterms:created xsi:type="dcterms:W3CDTF">2011-09-06T02:49:49Z</dcterms:created>
  <dcterms:modified xsi:type="dcterms:W3CDTF">2015-03-11T07:31:39Z</dcterms:modified>
</cp:coreProperties>
</file>