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59"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69" r:id="rId35"/>
    <p:sldId id="370" r:id="rId36"/>
    <p:sldId id="316" r:id="rId37"/>
    <p:sldId id="362" r:id="rId38"/>
    <p:sldId id="363"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36" r:id="rId59"/>
    <p:sldId id="337" r:id="rId60"/>
    <p:sldId id="355" r:id="rId61"/>
    <p:sldId id="339" r:id="rId62"/>
    <p:sldId id="340" r:id="rId63"/>
    <p:sldId id="341" r:id="rId64"/>
    <p:sldId id="342" r:id="rId65"/>
    <p:sldId id="343" r:id="rId66"/>
    <p:sldId id="344" r:id="rId67"/>
    <p:sldId id="345" r:id="rId68"/>
    <p:sldId id="346" r:id="rId69"/>
    <p:sldId id="348" r:id="rId70"/>
    <p:sldId id="349" r:id="rId71"/>
    <p:sldId id="350" r:id="rId72"/>
    <p:sldId id="352" r:id="rId73"/>
    <p:sldId id="353" r:id="rId74"/>
    <p:sldId id="351" r:id="rId75"/>
    <p:sldId id="367" r:id="rId76"/>
    <p:sldId id="368" r:id="rId77"/>
    <p:sldId id="361" r:id="rId78"/>
    <p:sldId id="364" r:id="rId79"/>
    <p:sldId id="365" r:id="rId80"/>
    <p:sldId id="366" r:id="rId81"/>
    <p:sldId id="308" r:id="rId82"/>
    <p:sldId id="309" r:id="rId83"/>
    <p:sldId id="310" r:id="rId84"/>
    <p:sldId id="311" r:id="rId85"/>
    <p:sldId id="312" r:id="rId86"/>
    <p:sldId id="313" r:id="rId87"/>
    <p:sldId id="314" r:id="rId88"/>
    <p:sldId id="315" r:id="rId89"/>
    <p:sldId id="317" r:id="rId90"/>
    <p:sldId id="318" r:id="rId91"/>
    <p:sldId id="319" r:id="rId92"/>
    <p:sldId id="320" r:id="rId93"/>
    <p:sldId id="321" r:id="rId94"/>
    <p:sldId id="322" r:id="rId95"/>
    <p:sldId id="323" r:id="rId96"/>
    <p:sldId id="324" r:id="rId97"/>
    <p:sldId id="325" r:id="rId98"/>
    <p:sldId id="326" r:id="rId99"/>
    <p:sldId id="327" r:id="rId100"/>
    <p:sldId id="328" r:id="rId101"/>
    <p:sldId id="329" r:id="rId102"/>
    <p:sldId id="330" r:id="rId103"/>
    <p:sldId id="331" r:id="rId104"/>
    <p:sldId id="332" r:id="rId105"/>
    <p:sldId id="333" r:id="rId106"/>
    <p:sldId id="334" r:id="rId107"/>
    <p:sldId id="335" r:id="rId108"/>
    <p:sldId id="354" r:id="rId109"/>
    <p:sldId id="356" r:id="rId110"/>
    <p:sldId id="338" r:id="rId111"/>
    <p:sldId id="357" r:id="rId112"/>
    <p:sldId id="358" r:id="rId113"/>
    <p:sldId id="359" r:id="rId114"/>
    <p:sldId id="360"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0066"/>
    <a:srgbClr val="0000FF"/>
    <a:srgbClr val="660033"/>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aeon2.bmp"/>
          <p:cNvPicPr>
            <a:picLocks noChangeAspect="1"/>
          </p:cNvPicPr>
          <p:nvPr/>
        </p:nvPicPr>
        <p:blipFill>
          <a:blip r:embed="rId2" cstate="print"/>
          <a:srcRect/>
          <a:stretch>
            <a:fillRect/>
          </a:stretch>
        </p:blipFill>
        <p:spPr bwMode="auto">
          <a:xfrm>
            <a:off x="0" y="1143000"/>
            <a:ext cx="9144000" cy="1905000"/>
          </a:xfrm>
          <a:prstGeom prst="rect">
            <a:avLst/>
          </a:prstGeom>
          <a:noFill/>
          <a:ln w="9525">
            <a:noFill/>
            <a:miter lim="800000"/>
            <a:headEnd/>
            <a:tailEnd/>
          </a:ln>
        </p:spPr>
      </p:pic>
      <p:sp>
        <p:nvSpPr>
          <p:cNvPr id="2" name="Title 1"/>
          <p:cNvSpPr>
            <a:spLocks noGrp="1"/>
          </p:cNvSpPr>
          <p:nvPr>
            <p:ph type="ctrTitle"/>
          </p:nvPr>
        </p:nvSpPr>
        <p:spPr>
          <a:xfrm>
            <a:off x="685800" y="3048000"/>
            <a:ext cx="7772400" cy="1470025"/>
          </a:xfrm>
        </p:spPr>
        <p:txBody>
          <a:bodyPr/>
          <a:lstStyle>
            <a:lvl1pPr>
              <a:defRPr>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572000"/>
            <a:ext cx="6400800" cy="1295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fld id="{44C10CC4-872E-4E22-A0E7-FF96E7470B69}" type="datetime1">
              <a:rPr lang="en-US"/>
              <a:pPr/>
              <a:t>3/12/2015</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0A4936F-850D-4738-BCC7-F92A5F9A9F1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BF345F-D42B-4E3A-9195-C76F6EE875FE}" type="datetime1">
              <a:rPr lang="en-US" smtClean="0"/>
              <a:pPr/>
              <a:t>3/12/2015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DDB7B-C629-4D3D-9651-E533FD8478EB}" type="slidenum">
              <a:rPr lang="en-US" smtClean="0"/>
              <a:pPr/>
              <a:t>‹#›</a:t>
            </a:fld>
            <a:endParaRPr lang="en-US"/>
          </a:p>
        </p:txBody>
      </p:sp>
    </p:spTree>
    <p:extLst>
      <p:ext uri="{BB962C8B-B14F-4D97-AF65-F5344CB8AC3E}">
        <p14:creationId xmlns:p14="http://schemas.microsoft.com/office/powerpoint/2010/main" val="147339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aturation sat="66000"/>
                    </a14:imgEffect>
                  </a14:imgLayer>
                </a14:imgProps>
              </a:ext>
            </a:extLst>
          </a:blip>
          <a:srcRect/>
          <a:stretch>
            <a:fillRect/>
          </a:stretch>
        </p:blipFill>
        <p:spPr bwMode="auto">
          <a:xfrm>
            <a:off x="0" y="5486400"/>
            <a:ext cx="9144000" cy="1381125"/>
          </a:xfrm>
          <a:prstGeom prst="rect">
            <a:avLst/>
          </a:prstGeom>
          <a:noFill/>
          <a:ln>
            <a:noFill/>
          </a:ln>
        </p:spPr>
      </p:pic>
      <p:cxnSp>
        <p:nvCxnSpPr>
          <p:cNvPr id="6" name="Straight Connector 5"/>
          <p:cNvCxnSpPr/>
          <p:nvPr/>
        </p:nvCxnSpPr>
        <p:spPr>
          <a:xfrm>
            <a:off x="457200" y="1447800"/>
            <a:ext cx="82296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2000" y="6324600"/>
            <a:ext cx="7848600" cy="276999"/>
          </a:xfrm>
          <a:prstGeom prst="rect">
            <a:avLst/>
          </a:prstGeom>
          <a:noFill/>
        </p:spPr>
        <p:txBody>
          <a:bodyPr wrap="square" rtlCol="0">
            <a:spAutoFit/>
          </a:bodyPr>
          <a:lstStyle/>
          <a:p>
            <a:pPr algn="ctr"/>
            <a:r>
              <a:rPr lang="en-US" sz="1200" i="1" dirty="0" smtClean="0">
                <a:solidFill>
                  <a:schemeClr val="tx1">
                    <a:lumMod val="50000"/>
                    <a:lumOff val="50000"/>
                  </a:schemeClr>
                </a:solidFill>
              </a:rPr>
              <a:t>Program: Java </a:t>
            </a:r>
            <a:r>
              <a:rPr lang="en-US" sz="1200" i="1" baseline="0" dirty="0" smtClean="0">
                <a:solidFill>
                  <a:schemeClr val="tx1">
                    <a:lumMod val="50000"/>
                    <a:lumOff val="50000"/>
                  </a:schemeClr>
                </a:solidFill>
              </a:rPr>
              <a:t>Boot Camp                    Effectivity Date: Feb. 16, 2015 	Version no.: 01</a:t>
            </a:r>
            <a:endParaRPr lang="en-US" sz="1200" i="1" dirty="0">
              <a:solidFill>
                <a:schemeClr val="tx1">
                  <a:lumMod val="50000"/>
                  <a:lumOff val="5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0066"/>
                </a:solidFill>
                <a:latin typeface="Andalus" pitchFamily="18" charset="-78"/>
                <a:cs typeface="Andalus" pitchFamily="18"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5B0DDB7B-C629-4D3D-9651-E533FD8478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172200"/>
            <a:ext cx="2133600" cy="365125"/>
          </a:xfrm>
          <a:prstGeom prst="rect">
            <a:avLst/>
          </a:prstGeom>
        </p:spPr>
        <p:txBody>
          <a:bodyPr/>
          <a:lstStyle/>
          <a:p>
            <a:fld id="{ECF98D6A-06C4-4743-B6D4-40562FA8E68F}" type="datetimeFigureOut">
              <a:rPr lang="en-US" smtClean="0"/>
              <a:pPr/>
              <a:t>3/12/2015</a:t>
            </a:fld>
            <a:endParaRPr lang="en-US"/>
          </a:p>
        </p:txBody>
      </p:sp>
      <p:sp>
        <p:nvSpPr>
          <p:cNvPr id="5" name="Footer Placeholder 4"/>
          <p:cNvSpPr>
            <a:spLocks noGrp="1"/>
          </p:cNvSpPr>
          <p:nvPr>
            <p:ph type="ftr" sz="quarter" idx="11"/>
          </p:nvPr>
        </p:nvSpPr>
        <p:spPr>
          <a:xfrm>
            <a:off x="3124200" y="61722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0DDB7B-C629-4D3D-9651-E533FD8478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5B0DDB7B-C629-4D3D-9651-E533FD8478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A9BF345F-D42B-4E3A-9195-C76F6EE875FE}" type="datetime1">
              <a:rPr lang="en-US"/>
              <a:pPr/>
              <a:t>3/12/2015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B0DDB7B-C629-4D3D-9651-E533FD8478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spcBef>
          <a:spcPct val="0"/>
        </a:spcBef>
        <a:spcAft>
          <a:spcPct val="0"/>
        </a:spcAft>
        <a:defRPr sz="4400" kern="1200">
          <a:solidFill>
            <a:schemeClr val="tx1"/>
          </a:solidFill>
          <a:latin typeface="Century Gothic" pitchFamily="34" charset="0"/>
          <a:ea typeface="+mj-ea"/>
          <a:cs typeface="+mj-cs"/>
        </a:defRPr>
      </a:lvl1pPr>
      <a:lvl2pPr algn="ctr" rtl="0" eaLnBrk="1" fontAlgn="base" hangingPunct="1">
        <a:spcBef>
          <a:spcPct val="0"/>
        </a:spcBef>
        <a:spcAft>
          <a:spcPct val="0"/>
        </a:spcAft>
        <a:defRPr sz="4400">
          <a:solidFill>
            <a:schemeClr val="tx1"/>
          </a:solidFill>
          <a:latin typeface="Century Gothic" pitchFamily="34" charset="0"/>
        </a:defRPr>
      </a:lvl2pPr>
      <a:lvl3pPr algn="ctr" rtl="0" eaLnBrk="1" fontAlgn="base" hangingPunct="1">
        <a:spcBef>
          <a:spcPct val="0"/>
        </a:spcBef>
        <a:spcAft>
          <a:spcPct val="0"/>
        </a:spcAft>
        <a:defRPr sz="4400">
          <a:solidFill>
            <a:schemeClr val="tx1"/>
          </a:solidFill>
          <a:latin typeface="Century Gothic" pitchFamily="34" charset="0"/>
        </a:defRPr>
      </a:lvl3pPr>
      <a:lvl4pPr algn="ctr" rtl="0" eaLnBrk="1" fontAlgn="base" hangingPunct="1">
        <a:spcBef>
          <a:spcPct val="0"/>
        </a:spcBef>
        <a:spcAft>
          <a:spcPct val="0"/>
        </a:spcAft>
        <a:defRPr sz="4400">
          <a:solidFill>
            <a:schemeClr val="tx1"/>
          </a:solidFill>
          <a:latin typeface="Century Gothic" pitchFamily="34" charset="0"/>
        </a:defRPr>
      </a:lvl4pPr>
      <a:lvl5pPr algn="ctr" rtl="0" eaLnBrk="1" fontAlgn="base" hangingPunct="1">
        <a:spcBef>
          <a:spcPct val="0"/>
        </a:spcBef>
        <a:spcAft>
          <a:spcPct val="0"/>
        </a:spcAft>
        <a:defRPr sz="4400">
          <a:solidFill>
            <a:schemeClr val="tx1"/>
          </a:solidFill>
          <a:latin typeface="Century Gothic" pitchFamily="34" charset="0"/>
        </a:defRPr>
      </a:lvl5pPr>
      <a:lvl6pPr marL="457200" algn="ctr" rtl="0" eaLnBrk="1" fontAlgn="base" hangingPunct="1">
        <a:spcBef>
          <a:spcPct val="0"/>
        </a:spcBef>
        <a:spcAft>
          <a:spcPct val="0"/>
        </a:spcAft>
        <a:defRPr sz="4400">
          <a:solidFill>
            <a:schemeClr val="tx1"/>
          </a:solidFill>
          <a:latin typeface="Century Gothic" pitchFamily="34" charset="0"/>
        </a:defRPr>
      </a:lvl6pPr>
      <a:lvl7pPr marL="914400" algn="ctr" rtl="0" eaLnBrk="1" fontAlgn="base" hangingPunct="1">
        <a:spcBef>
          <a:spcPct val="0"/>
        </a:spcBef>
        <a:spcAft>
          <a:spcPct val="0"/>
        </a:spcAft>
        <a:defRPr sz="4400">
          <a:solidFill>
            <a:schemeClr val="tx1"/>
          </a:solidFill>
          <a:latin typeface="Century Gothic" pitchFamily="34" charset="0"/>
        </a:defRPr>
      </a:lvl7pPr>
      <a:lvl8pPr marL="1371600" algn="ctr" rtl="0" eaLnBrk="1" fontAlgn="base" hangingPunct="1">
        <a:spcBef>
          <a:spcPct val="0"/>
        </a:spcBef>
        <a:spcAft>
          <a:spcPct val="0"/>
        </a:spcAft>
        <a:defRPr sz="4400">
          <a:solidFill>
            <a:schemeClr val="tx1"/>
          </a:solidFill>
          <a:latin typeface="Century Gothic" pitchFamily="34" charset="0"/>
        </a:defRPr>
      </a:lvl8pPr>
      <a:lvl9pPr marL="1828800" algn="ctr" rtl="0" eaLnBrk="1" fontAlgn="base" hangingPunct="1">
        <a:spcBef>
          <a:spcPct val="0"/>
        </a:spcBef>
        <a:spcAft>
          <a:spcPct val="0"/>
        </a:spcAft>
        <a:defRPr sz="4400">
          <a:solidFill>
            <a:schemeClr val="tx1"/>
          </a:solidFill>
          <a:latin typeface="Century Gothic"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testng.org/doc/download.html" TargetMode="Externa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guru99.com/hands-on-with-jmeter-gui.html" TargetMode="Externa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hyperlink" Target="https://code.google.com/p/jmockit/"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hyperlink" Target="https://code.google.com/p/mockito/" TargetMode="Externa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hyperlink" Target="http://grails.org/doc/latest/guide/testing.html#unitTesting" TargetMode="Externa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hyperlink" Target="http://jmeter.apache.org/download_jmeter.cgi" TargetMode="Externa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Software Testing </a:t>
            </a:r>
            <a:endParaRPr lang="en-US" dirty="0"/>
          </a:p>
        </p:txBody>
      </p:sp>
      <p:sp>
        <p:nvSpPr>
          <p:cNvPr id="5" name="Subtitle 4"/>
          <p:cNvSpPr>
            <a:spLocks noGrp="1"/>
          </p:cNvSpPr>
          <p:nvPr>
            <p:ph type="subTitle" idx="1"/>
          </p:nvPr>
        </p:nvSpPr>
        <p:spPr/>
        <p:txBody>
          <a:bodyPr/>
          <a:lstStyle/>
          <a:p>
            <a:r>
              <a:rPr lang="en-US" dirty="0" smtClean="0"/>
              <a:t>Testing Design Frameworks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Download from </a:t>
            </a:r>
            <a:r>
              <a:rPr lang="en-US" dirty="0" smtClean="0">
                <a:hlinkClick r:id="rId2"/>
              </a:rPr>
              <a:t>http://testng.org/doc/download.html</a:t>
            </a:r>
            <a:endParaRPr lang="en-US" dirty="0" smtClean="0"/>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Result</a:t>
            </a:r>
            <a:endParaRPr lang="en-US" dirty="0"/>
          </a:p>
        </p:txBody>
      </p:sp>
      <p:sp>
        <p:nvSpPr>
          <p:cNvPr id="3" name="Content Placeholder 2"/>
          <p:cNvSpPr>
            <a:spLocks noGrp="1"/>
          </p:cNvSpPr>
          <p:nvPr>
            <p:ph idx="1"/>
          </p:nvPr>
        </p:nvSpPr>
        <p:spPr/>
        <p:txBody>
          <a:bodyPr/>
          <a:lstStyle/>
          <a:p>
            <a:endParaRPr lang="en-US"/>
          </a:p>
        </p:txBody>
      </p:sp>
      <p:pic>
        <p:nvPicPr>
          <p:cNvPr id="87042" name="Picture 2" descr="http://cdn.guru99.com/images/ViewTable.png"/>
          <p:cNvPicPr>
            <a:picLocks noChangeAspect="1" noChangeArrowheads="1"/>
          </p:cNvPicPr>
          <p:nvPr/>
        </p:nvPicPr>
        <p:blipFill>
          <a:blip r:embed="rId2" cstate="print"/>
          <a:srcRect/>
          <a:stretch>
            <a:fillRect/>
          </a:stretch>
        </p:blipFill>
        <p:spPr bwMode="auto">
          <a:xfrm>
            <a:off x="1066800" y="1905000"/>
            <a:ext cx="6797641" cy="3886200"/>
          </a:xfrm>
          <a:prstGeom prst="rect">
            <a:avLst/>
          </a:prstGeom>
          <a:noFill/>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File Result</a:t>
            </a:r>
            <a:endParaRPr lang="en-US" dirty="0"/>
          </a:p>
        </p:txBody>
      </p:sp>
      <p:sp>
        <p:nvSpPr>
          <p:cNvPr id="3" name="Content Placeholder 2"/>
          <p:cNvSpPr>
            <a:spLocks noGrp="1"/>
          </p:cNvSpPr>
          <p:nvPr>
            <p:ph idx="1"/>
          </p:nvPr>
        </p:nvSpPr>
        <p:spPr/>
        <p:txBody>
          <a:bodyPr/>
          <a:lstStyle/>
          <a:p>
            <a:endParaRPr lang="en-US"/>
          </a:p>
        </p:txBody>
      </p:sp>
      <p:pic>
        <p:nvPicPr>
          <p:cNvPr id="88066" name="Picture 2" descr="http://cdn.guru99.com/images/LogSummary.png"/>
          <p:cNvPicPr>
            <a:picLocks noChangeAspect="1" noChangeArrowheads="1"/>
          </p:cNvPicPr>
          <p:nvPr/>
        </p:nvPicPr>
        <p:blipFill>
          <a:blip r:embed="rId2" cstate="print"/>
          <a:srcRect/>
          <a:stretch>
            <a:fillRect/>
          </a:stretch>
        </p:blipFill>
        <p:spPr bwMode="auto">
          <a:xfrm>
            <a:off x="1524000" y="2362200"/>
            <a:ext cx="6554835" cy="3048000"/>
          </a:xfrm>
          <a:prstGeom prst="rect">
            <a:avLst/>
          </a:prstGeom>
          <a:noFill/>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Elements</a:t>
            </a:r>
            <a:endParaRPr lang="en-US" dirty="0"/>
          </a:p>
        </p:txBody>
      </p:sp>
      <p:sp>
        <p:nvSpPr>
          <p:cNvPr id="3" name="Content Placeholder 2"/>
          <p:cNvSpPr>
            <a:spLocks noGrp="1"/>
          </p:cNvSpPr>
          <p:nvPr>
            <p:ph idx="1"/>
          </p:nvPr>
        </p:nvSpPr>
        <p:spPr/>
        <p:txBody>
          <a:bodyPr/>
          <a:lstStyle/>
          <a:p>
            <a:r>
              <a:rPr lang="en-US" dirty="0" smtClean="0"/>
              <a:t>set up defaults and variables for later use by samplers.</a:t>
            </a:r>
            <a:endParaRPr lang="en-US" dirty="0"/>
          </a:p>
        </p:txBody>
      </p:sp>
      <p:pic>
        <p:nvPicPr>
          <p:cNvPr id="89090" name="Picture 2" descr="http://cdn.guru99.com/images/ConfigurationElements.png"/>
          <p:cNvPicPr>
            <a:picLocks noChangeAspect="1" noChangeArrowheads="1"/>
          </p:cNvPicPr>
          <p:nvPr/>
        </p:nvPicPr>
        <p:blipFill>
          <a:blip r:embed="rId2" cstate="print"/>
          <a:srcRect/>
          <a:stretch>
            <a:fillRect/>
          </a:stretch>
        </p:blipFill>
        <p:spPr bwMode="auto">
          <a:xfrm>
            <a:off x="685800" y="3048000"/>
            <a:ext cx="7296723" cy="1905000"/>
          </a:xfrm>
          <a:prstGeom prst="rect">
            <a:avLst/>
          </a:prstGeom>
          <a:noFill/>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a:t>
            </a:r>
            <a:r>
              <a:rPr lang="en-US" dirty="0" err="1" smtClean="0"/>
              <a:t>Config</a:t>
            </a:r>
            <a:endParaRPr lang="en-US" dirty="0"/>
          </a:p>
        </p:txBody>
      </p:sp>
      <p:sp>
        <p:nvSpPr>
          <p:cNvPr id="3" name="Content Placeholder 2"/>
          <p:cNvSpPr>
            <a:spLocks noGrp="1"/>
          </p:cNvSpPr>
          <p:nvPr>
            <p:ph idx="1"/>
          </p:nvPr>
        </p:nvSpPr>
        <p:spPr/>
        <p:txBody>
          <a:bodyPr/>
          <a:lstStyle/>
          <a:p>
            <a:endParaRPr lang="en-US"/>
          </a:p>
        </p:txBody>
      </p:sp>
      <p:pic>
        <p:nvPicPr>
          <p:cNvPr id="90115" name="Picture 3"/>
          <p:cNvPicPr>
            <a:picLocks noChangeAspect="1" noChangeArrowheads="1"/>
          </p:cNvPicPr>
          <p:nvPr/>
        </p:nvPicPr>
        <p:blipFill>
          <a:blip r:embed="rId2" cstate="print"/>
          <a:srcRect/>
          <a:stretch>
            <a:fillRect/>
          </a:stretch>
        </p:blipFill>
        <p:spPr bwMode="auto">
          <a:xfrm>
            <a:off x="1774527" y="2057400"/>
            <a:ext cx="5158075"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JMeter</a:t>
            </a:r>
            <a:r>
              <a:rPr lang="en-US" dirty="0" smtClean="0"/>
              <a:t> Features</a:t>
            </a:r>
            <a:endParaRPr lang="en-US" dirty="0"/>
          </a:p>
        </p:txBody>
      </p:sp>
      <p:sp>
        <p:nvSpPr>
          <p:cNvPr id="3" name="Content Placeholder 2"/>
          <p:cNvSpPr>
            <a:spLocks noGrp="1"/>
          </p:cNvSpPr>
          <p:nvPr>
            <p:ph idx="1"/>
          </p:nvPr>
        </p:nvSpPr>
        <p:spPr/>
        <p:txBody>
          <a:bodyPr/>
          <a:lstStyle/>
          <a:p>
            <a:r>
              <a:rPr lang="en-US" dirty="0" smtClean="0"/>
              <a:t>Test Plan</a:t>
            </a:r>
          </a:p>
          <a:p>
            <a:r>
              <a:rPr lang="en-US" dirty="0" smtClean="0"/>
              <a:t>Workbench</a:t>
            </a:r>
          </a:p>
          <a:p>
            <a:endParaRPr lang="en-US" dirty="0"/>
          </a:p>
        </p:txBody>
      </p:sp>
      <p:pic>
        <p:nvPicPr>
          <p:cNvPr id="91138" name="Picture 2" descr="http://cdn.guru99.com/images/ApacheJNeter.png"/>
          <p:cNvPicPr>
            <a:picLocks noChangeAspect="1" noChangeArrowheads="1"/>
          </p:cNvPicPr>
          <p:nvPr/>
        </p:nvPicPr>
        <p:blipFill>
          <a:blip r:embed="rId2" cstate="print"/>
          <a:srcRect/>
          <a:stretch>
            <a:fillRect/>
          </a:stretch>
        </p:blipFill>
        <p:spPr bwMode="auto">
          <a:xfrm>
            <a:off x="3429000" y="1524000"/>
            <a:ext cx="4572000" cy="4114800"/>
          </a:xfrm>
          <a:prstGeom prst="rect">
            <a:avLst/>
          </a:prstGeom>
          <a:noFill/>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a:t>
            </a:r>
            <a:endParaRPr lang="en-US" dirty="0"/>
          </a:p>
        </p:txBody>
      </p:sp>
      <p:sp>
        <p:nvSpPr>
          <p:cNvPr id="3" name="Content Placeholder 2"/>
          <p:cNvSpPr>
            <a:spLocks noGrp="1"/>
          </p:cNvSpPr>
          <p:nvPr>
            <p:ph idx="1"/>
          </p:nvPr>
        </p:nvSpPr>
        <p:spPr/>
        <p:txBody>
          <a:bodyPr/>
          <a:lstStyle/>
          <a:p>
            <a:r>
              <a:rPr lang="en-US" dirty="0" smtClean="0"/>
              <a:t>Test Plan is where you add elements required for your </a:t>
            </a:r>
            <a:r>
              <a:rPr lang="en-US" dirty="0" err="1" smtClean="0"/>
              <a:t>JMeter</a:t>
            </a:r>
            <a:r>
              <a:rPr lang="en-US" dirty="0" smtClean="0"/>
              <a:t> Test.</a:t>
            </a:r>
          </a:p>
          <a:p>
            <a:r>
              <a:rPr lang="en-US" dirty="0" smtClean="0"/>
              <a:t>It stores all the elements (like </a:t>
            </a:r>
            <a:r>
              <a:rPr lang="en-US" dirty="0" err="1" smtClean="0"/>
              <a:t>ThreadGroup</a:t>
            </a:r>
            <a:r>
              <a:rPr lang="en-US" dirty="0" smtClean="0"/>
              <a:t>, Timers etc) and their corresponding settings required to run your desired Tests.</a:t>
            </a:r>
          </a:p>
          <a:p>
            <a:endParaRPr lang="en-US" dirty="0"/>
          </a:p>
        </p:txBody>
      </p:sp>
      <p:pic>
        <p:nvPicPr>
          <p:cNvPr id="92162" name="Picture 2" descr="http://cdn.guru99.com/images/TestPlanJmeter.png"/>
          <p:cNvPicPr>
            <a:picLocks noChangeAspect="1" noChangeArrowheads="1"/>
          </p:cNvPicPr>
          <p:nvPr/>
        </p:nvPicPr>
        <p:blipFill>
          <a:blip r:embed="rId2" cstate="print"/>
          <a:srcRect/>
          <a:stretch>
            <a:fillRect/>
          </a:stretch>
        </p:blipFill>
        <p:spPr bwMode="auto">
          <a:xfrm>
            <a:off x="3276600" y="4343400"/>
            <a:ext cx="1981200" cy="1921679"/>
          </a:xfrm>
          <a:prstGeom prst="rect">
            <a:avLst/>
          </a:prstGeom>
          <a:noFill/>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Workbench</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WorkBench</a:t>
            </a:r>
            <a:r>
              <a:rPr lang="en-US" dirty="0" smtClean="0"/>
              <a:t> simply provides a place to store test elements </a:t>
            </a:r>
            <a:r>
              <a:rPr lang="en-US" b="1" dirty="0" smtClean="0"/>
              <a:t>temporarily</a:t>
            </a:r>
            <a:r>
              <a:rPr lang="en-US" dirty="0" smtClean="0"/>
              <a:t>. </a:t>
            </a:r>
            <a:r>
              <a:rPr lang="en-US" dirty="0" err="1" smtClean="0"/>
              <a:t>WorkBench</a:t>
            </a:r>
            <a:r>
              <a:rPr lang="en-US" dirty="0" smtClean="0"/>
              <a:t> has no relation with </a:t>
            </a:r>
            <a:r>
              <a:rPr lang="en-US" dirty="0" smtClean="0">
                <a:hlinkClick r:id="rId2"/>
              </a:rPr>
              <a:t>Test Plan</a:t>
            </a:r>
            <a:r>
              <a:rPr lang="en-US" dirty="0" smtClean="0"/>
              <a:t>. </a:t>
            </a:r>
          </a:p>
          <a:p>
            <a:r>
              <a:rPr lang="en-US" dirty="0" err="1" smtClean="0"/>
              <a:t>JMeter</a:t>
            </a:r>
            <a:r>
              <a:rPr lang="en-US" dirty="0" smtClean="0"/>
              <a:t> will </a:t>
            </a:r>
            <a:r>
              <a:rPr lang="en-US" b="1" dirty="0" smtClean="0"/>
              <a:t>not save</a:t>
            </a:r>
            <a:r>
              <a:rPr lang="en-US" dirty="0" smtClean="0"/>
              <a:t> the contents of the </a:t>
            </a:r>
            <a:r>
              <a:rPr lang="en-US" dirty="0" err="1" smtClean="0"/>
              <a:t>WorkBench</a:t>
            </a:r>
            <a:r>
              <a:rPr lang="en-US" dirty="0" smtClean="0"/>
              <a:t>. It only saves the contents of the Test Plan branch</a:t>
            </a:r>
            <a:endParaRPr lang="en-US" dirty="0"/>
          </a:p>
        </p:txBody>
      </p:sp>
      <p:pic>
        <p:nvPicPr>
          <p:cNvPr id="93186" name="Picture 2" descr="http://cdn.guru99.com/images/WorkBenchJMeter.png"/>
          <p:cNvPicPr>
            <a:picLocks noChangeAspect="1" noChangeArrowheads="1"/>
          </p:cNvPicPr>
          <p:nvPr/>
        </p:nvPicPr>
        <p:blipFill>
          <a:blip r:embed="rId3" cstate="print"/>
          <a:srcRect/>
          <a:stretch>
            <a:fillRect/>
          </a:stretch>
        </p:blipFill>
        <p:spPr bwMode="auto">
          <a:xfrm>
            <a:off x="2667000" y="4800600"/>
            <a:ext cx="3095625" cy="962025"/>
          </a:xfrm>
          <a:prstGeom prst="rect">
            <a:avLst/>
          </a:prstGeom>
          <a:noFill/>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Selenium</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Selenium?</a:t>
            </a:r>
            <a:endParaRPr lang="en-US" dirty="0"/>
          </a:p>
        </p:txBody>
      </p:sp>
      <p:sp>
        <p:nvSpPr>
          <p:cNvPr id="5" name="Content Placeholder 4"/>
          <p:cNvSpPr>
            <a:spLocks noGrp="1"/>
          </p:cNvSpPr>
          <p:nvPr>
            <p:ph idx="1"/>
          </p:nvPr>
        </p:nvSpPr>
        <p:spPr/>
        <p:txBody>
          <a:bodyPr>
            <a:normAutofit/>
          </a:bodyPr>
          <a:lstStyle/>
          <a:p>
            <a:r>
              <a:rPr lang="en-US" dirty="0" smtClean="0"/>
              <a:t>Test tool for web applications</a:t>
            </a:r>
          </a:p>
          <a:p>
            <a:r>
              <a:rPr lang="en-US" dirty="0" smtClean="0"/>
              <a:t>Runs in any mainstream browser</a:t>
            </a:r>
          </a:p>
          <a:p>
            <a:r>
              <a:rPr lang="en-US" dirty="0" smtClean="0"/>
              <a:t>Supports tests in many languages</a:t>
            </a:r>
          </a:p>
          <a:p>
            <a:r>
              <a:rPr lang="en-US" dirty="0" err="1" smtClean="0"/>
              <a:t>Selenese</a:t>
            </a:r>
            <a:r>
              <a:rPr lang="en-US" dirty="0" smtClean="0"/>
              <a:t> (pure HTML, no backend required)</a:t>
            </a:r>
          </a:p>
          <a:p>
            <a:r>
              <a:rPr lang="en-US" dirty="0" smtClean="0"/>
              <a:t>Java, C#, Perl, Python, Ruby</a:t>
            </a:r>
          </a:p>
          <a:p>
            <a:r>
              <a:rPr lang="en-US" dirty="0" smtClean="0"/>
              <a:t>Record/playback (Selenium IDE)</a:t>
            </a:r>
          </a:p>
          <a:p>
            <a:r>
              <a:rPr lang="en-US" dirty="0" smtClean="0"/>
              <a:t>Open Source with corporate backing</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a:t>
            </a:r>
            <a:endParaRPr lang="en-US" dirty="0"/>
          </a:p>
        </p:txBody>
      </p:sp>
      <p:sp>
        <p:nvSpPr>
          <p:cNvPr id="3" name="Content Placeholder 2"/>
          <p:cNvSpPr>
            <a:spLocks noGrp="1"/>
          </p:cNvSpPr>
          <p:nvPr>
            <p:ph idx="1"/>
          </p:nvPr>
        </p:nvSpPr>
        <p:spPr/>
        <p:txBody>
          <a:bodyPr/>
          <a:lstStyle/>
          <a:p>
            <a:r>
              <a:rPr lang="en-US" dirty="0" smtClean="0"/>
              <a:t>Web application progressive testing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compile?</a:t>
            </a:r>
            <a:endParaRPr lang="en-US" dirty="0"/>
          </a:p>
        </p:txBody>
      </p:sp>
      <p:sp>
        <p:nvSpPr>
          <p:cNvPr id="3" name="Content Placeholder 2"/>
          <p:cNvSpPr>
            <a:spLocks noGrp="1"/>
          </p:cNvSpPr>
          <p:nvPr>
            <p:ph idx="1"/>
          </p:nvPr>
        </p:nvSpPr>
        <p:spPr/>
        <p:txBody>
          <a:bodyPr/>
          <a:lstStyle/>
          <a:p>
            <a:r>
              <a:rPr lang="en-US" dirty="0" err="1" smtClean="0"/>
              <a:t>TestNG</a:t>
            </a:r>
            <a:r>
              <a:rPr lang="en-US" dirty="0" smtClean="0"/>
              <a:t> can be invoked in several different ways:</a:t>
            </a:r>
          </a:p>
          <a:p>
            <a:pPr lvl="1"/>
            <a:r>
              <a:rPr lang="en-US" dirty="0" smtClean="0"/>
              <a:t>With a testng.xml file (any XML filename usually are used)</a:t>
            </a:r>
          </a:p>
          <a:p>
            <a:pPr lvl="1"/>
            <a:r>
              <a:rPr lang="en-US" dirty="0" smtClean="0"/>
              <a:t>With ant</a:t>
            </a:r>
          </a:p>
          <a:p>
            <a:pPr lvl="1"/>
            <a:r>
              <a:rPr lang="en-US" dirty="0" smtClean="0"/>
              <a:t>From the command line</a:t>
            </a:r>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Installation</a:t>
            </a:r>
            <a:endParaRPr lang="en-US" dirty="0"/>
          </a:p>
        </p:txBody>
      </p:sp>
      <p:sp>
        <p:nvSpPr>
          <p:cNvPr id="5" name="Content Placeholder 4"/>
          <p:cNvSpPr>
            <a:spLocks noGrp="1"/>
          </p:cNvSpPr>
          <p:nvPr>
            <p:ph idx="1"/>
          </p:nvPr>
        </p:nvSpPr>
        <p:spPr/>
        <p:txBody>
          <a:bodyPr>
            <a:normAutofit/>
          </a:bodyPr>
          <a:lstStyle/>
          <a:p>
            <a:r>
              <a:rPr lang="en-US" dirty="0" smtClean="0"/>
              <a:t>Install Firefox </a:t>
            </a:r>
          </a:p>
          <a:p>
            <a:r>
              <a:rPr lang="en-US" dirty="0" smtClean="0"/>
              <a:t>Install Java </a:t>
            </a:r>
            <a:r>
              <a:rPr lang="en-US" dirty="0" err="1" smtClean="0"/>
              <a:t>jdk</a:t>
            </a:r>
            <a:endParaRPr lang="en-US" dirty="0" smtClean="0"/>
          </a:p>
          <a:p>
            <a:r>
              <a:rPr lang="en-US" dirty="0" smtClean="0"/>
              <a:t>Main TOOLS Installation:</a:t>
            </a:r>
          </a:p>
          <a:p>
            <a:pPr lvl="1"/>
            <a:r>
              <a:rPr lang="en-US" dirty="0" smtClean="0"/>
              <a:t>Install Selenium IDE </a:t>
            </a:r>
          </a:p>
          <a:p>
            <a:pPr lvl="2"/>
            <a:r>
              <a:rPr lang="en-US" dirty="0" smtClean="0"/>
              <a:t>After installation - you should see selenium </a:t>
            </a:r>
            <a:r>
              <a:rPr lang="en-US" dirty="0" err="1" smtClean="0"/>
              <a:t>ide</a:t>
            </a:r>
            <a:r>
              <a:rPr lang="en-US" dirty="0" smtClean="0"/>
              <a:t> option in </a:t>
            </a:r>
            <a:r>
              <a:rPr lang="en-US" dirty="0" err="1" smtClean="0"/>
              <a:t>firefox</a:t>
            </a:r>
            <a:r>
              <a:rPr lang="en-US" dirty="0" smtClean="0"/>
              <a:t>.</a:t>
            </a:r>
          </a:p>
          <a:p>
            <a:pPr lvl="1"/>
            <a:r>
              <a:rPr lang="en-US" dirty="0" smtClean="0"/>
              <a:t>Install Selenium RC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Test Suite</a:t>
            </a:r>
            <a:endParaRPr lang="en-US" dirty="0"/>
          </a:p>
        </p:txBody>
      </p:sp>
      <p:sp>
        <p:nvSpPr>
          <p:cNvPr id="6" name="Content Placeholder 5"/>
          <p:cNvSpPr>
            <a:spLocks noGrp="1"/>
          </p:cNvSpPr>
          <p:nvPr>
            <p:ph sz="half" idx="1"/>
          </p:nvPr>
        </p:nvSpPr>
        <p:spPr/>
        <p:txBody>
          <a:bodyPr/>
          <a:lstStyle/>
          <a:p>
            <a:r>
              <a:rPr lang="en-US" dirty="0" smtClean="0"/>
              <a:t>In the Selenium IDE you can create any number of test cases and save them as test suite.</a:t>
            </a:r>
          </a:p>
          <a:p>
            <a:r>
              <a:rPr lang="en-US" dirty="0" smtClean="0"/>
              <a:t>To Run the test Suite click on the “Play entire test suite” button as shown below.</a:t>
            </a:r>
          </a:p>
          <a:p>
            <a:endParaRPr lang="en-US" dirty="0"/>
          </a:p>
        </p:txBody>
      </p:sp>
      <p:sp>
        <p:nvSpPr>
          <p:cNvPr id="7" name="Content Placeholder 6"/>
          <p:cNvSpPr>
            <a:spLocks noGrp="1"/>
          </p:cNvSpPr>
          <p:nvPr>
            <p:ph sz="half" idx="2"/>
          </p:nvPr>
        </p:nvSpPr>
        <p:spPr/>
        <p:txBody>
          <a:bodyPr/>
          <a:lstStyle/>
          <a:p>
            <a:endParaRPr lang="en-US" dirty="0"/>
          </a:p>
        </p:txBody>
      </p:sp>
      <p:pic>
        <p:nvPicPr>
          <p:cNvPr id="8" name="Picture 4"/>
          <p:cNvPicPr>
            <a:picLocks noChangeAspect="1" noChangeArrowheads="1"/>
          </p:cNvPicPr>
          <p:nvPr/>
        </p:nvPicPr>
        <p:blipFill>
          <a:blip r:embed="rId2" cstate="print"/>
          <a:srcRect/>
          <a:stretch>
            <a:fillRect/>
          </a:stretch>
        </p:blipFill>
        <p:spPr bwMode="auto">
          <a:xfrm>
            <a:off x="5029200" y="1676400"/>
            <a:ext cx="3190875" cy="4038600"/>
          </a:xfrm>
          <a:prstGeom prst="rect">
            <a:avLst/>
          </a:prstGeom>
          <a:noFill/>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Test Runner</a:t>
            </a:r>
            <a:endParaRPr lang="en-US" dirty="0"/>
          </a:p>
        </p:txBody>
      </p:sp>
      <p:sp>
        <p:nvSpPr>
          <p:cNvPr id="6" name="Content Placeholder 5"/>
          <p:cNvSpPr>
            <a:spLocks noGrp="1"/>
          </p:cNvSpPr>
          <p:nvPr>
            <p:ph idx="1"/>
          </p:nvPr>
        </p:nvSpPr>
        <p:spPr/>
        <p:txBody>
          <a:bodyPr/>
          <a:lstStyle/>
          <a:p>
            <a:endParaRPr lang="en-US" dirty="0"/>
          </a:p>
        </p:txBody>
      </p:sp>
      <p:pic>
        <p:nvPicPr>
          <p:cNvPr id="7" name="Picture 4"/>
          <p:cNvPicPr>
            <a:picLocks noChangeAspect="1" noChangeArrowheads="1"/>
          </p:cNvPicPr>
          <p:nvPr/>
        </p:nvPicPr>
        <p:blipFill>
          <a:blip r:embed="rId2" cstate="print"/>
          <a:srcRect/>
          <a:stretch>
            <a:fillRect/>
          </a:stretch>
        </p:blipFill>
        <p:spPr bwMode="auto">
          <a:xfrm>
            <a:off x="1752600" y="1828800"/>
            <a:ext cx="4953000" cy="3211875"/>
          </a:xfrm>
          <a:prstGeom prst="rect">
            <a:avLst/>
          </a:prstGeom>
          <a:noFill/>
          <a:ln w="9525">
            <a:noFill/>
            <a:miter lim="800000"/>
            <a:headEnd/>
            <a:tailEnd/>
          </a:ln>
          <a:effectLst/>
        </p:spPr>
      </p:pic>
      <p:sp>
        <p:nvSpPr>
          <p:cNvPr id="8" name="Line 5"/>
          <p:cNvSpPr>
            <a:spLocks noChangeShapeType="1"/>
          </p:cNvSpPr>
          <p:nvPr/>
        </p:nvSpPr>
        <p:spPr bwMode="auto">
          <a:xfrm flipH="1">
            <a:off x="3733800" y="2667000"/>
            <a:ext cx="1905000" cy="2667000"/>
          </a:xfrm>
          <a:prstGeom prst="line">
            <a:avLst/>
          </a:prstGeom>
          <a:noFill/>
          <a:ln w="9525">
            <a:solidFill>
              <a:schemeClr val="tx1"/>
            </a:solidFill>
            <a:round/>
            <a:headEnd/>
            <a:tailEnd type="triangle" w="med" len="med"/>
          </a:ln>
          <a:effectLst/>
        </p:spPr>
        <p:txBody>
          <a:bodyPr/>
          <a:lstStyle/>
          <a:p>
            <a:endParaRPr lang="en-US"/>
          </a:p>
        </p:txBody>
      </p:sp>
      <p:sp>
        <p:nvSpPr>
          <p:cNvPr id="9" name="Oval 6"/>
          <p:cNvSpPr>
            <a:spLocks noChangeArrowheads="1"/>
          </p:cNvSpPr>
          <p:nvPr/>
        </p:nvSpPr>
        <p:spPr bwMode="auto">
          <a:xfrm>
            <a:off x="1676400" y="5334000"/>
            <a:ext cx="4800600" cy="68580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Click this button to run all the tests</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Options</a:t>
            </a:r>
            <a:endParaRPr lang="en-US" dirty="0"/>
          </a:p>
        </p:txBody>
      </p:sp>
      <p:sp>
        <p:nvSpPr>
          <p:cNvPr id="3" name="Content Placeholder 2"/>
          <p:cNvSpPr>
            <a:spLocks noGrp="1"/>
          </p:cNvSpPr>
          <p:nvPr>
            <p:ph idx="1"/>
          </p:nvPr>
        </p:nvSpPr>
        <p:spPr/>
        <p:txBody>
          <a:bodyPr/>
          <a:lstStyle/>
          <a:p>
            <a:pPr>
              <a:lnSpc>
                <a:spcPct val="80000"/>
              </a:lnSpc>
            </a:pPr>
            <a:r>
              <a:rPr lang="en-US" sz="2400" dirty="0" smtClean="0"/>
              <a:t>Run a Test Case </a:t>
            </a:r>
          </a:p>
          <a:p>
            <a:pPr lvl="1">
              <a:lnSpc>
                <a:spcPct val="80000"/>
              </a:lnSpc>
            </a:pPr>
            <a:r>
              <a:rPr lang="en-US" sz="2000" dirty="0" smtClean="0"/>
              <a:t>	Click the Run button to run the currently displayed test case. </a:t>
            </a:r>
          </a:p>
          <a:p>
            <a:pPr>
              <a:lnSpc>
                <a:spcPct val="80000"/>
              </a:lnSpc>
            </a:pPr>
            <a:r>
              <a:rPr lang="en-US" sz="2400" dirty="0" smtClean="0"/>
              <a:t>Run a Test Suite </a:t>
            </a:r>
          </a:p>
          <a:p>
            <a:pPr lvl="1">
              <a:lnSpc>
                <a:spcPct val="80000"/>
              </a:lnSpc>
            </a:pPr>
            <a:r>
              <a:rPr lang="en-US" sz="2000" dirty="0" smtClean="0"/>
              <a:t>	Click the Run All button to run all the test cases in the currently loaded test suite. </a:t>
            </a:r>
          </a:p>
          <a:p>
            <a:pPr>
              <a:lnSpc>
                <a:spcPct val="80000"/>
              </a:lnSpc>
            </a:pPr>
            <a:r>
              <a:rPr lang="en-US" sz="2400" dirty="0" smtClean="0"/>
              <a:t>Stop and Start </a:t>
            </a:r>
          </a:p>
          <a:p>
            <a:pPr lvl="1">
              <a:lnSpc>
                <a:spcPct val="80000"/>
              </a:lnSpc>
            </a:pPr>
            <a:r>
              <a:rPr lang="en-US" sz="2000" dirty="0" smtClean="0"/>
              <a:t>	The Pause button can be used to stop the test case while it is running. The icon of this button then changes to indicate the Resume button. To continue click Resume. </a:t>
            </a:r>
          </a:p>
          <a:p>
            <a:pPr>
              <a:lnSpc>
                <a:spcPct val="80000"/>
              </a:lnSpc>
            </a:pPr>
            <a:r>
              <a:rPr lang="en-US" sz="2400" dirty="0" smtClean="0"/>
              <a:t>Stop in the Middle </a:t>
            </a:r>
          </a:p>
          <a:p>
            <a:pPr lvl="1">
              <a:lnSpc>
                <a:spcPct val="80000"/>
              </a:lnSpc>
            </a:pPr>
            <a:r>
              <a:rPr lang="en-US" sz="2000" dirty="0" smtClean="0"/>
              <a:t>	You can set a breakpoint in the test case to cause it to stop on a particular command. This is useful for debugging your test case. To set a breakpoint, select a command, right-click, and from the context menu select Toggle Breakpoint. </a:t>
            </a:r>
          </a:p>
          <a:p>
            <a:pPr>
              <a:lnSpc>
                <a:spcPct val="80000"/>
              </a:lnSpc>
            </a:pPr>
            <a:endParaRPr lang="en-US" sz="2400" dirty="0" smtClean="0"/>
          </a:p>
          <a:p>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Cases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Steps in Writing Test Cases</a:t>
            </a:r>
            <a:endParaRPr lang="en-US" dirty="0"/>
          </a:p>
        </p:txBody>
      </p:sp>
      <p:sp>
        <p:nvSpPr>
          <p:cNvPr id="5" name="Content Placeholder 4"/>
          <p:cNvSpPr>
            <a:spLocks noGrp="1"/>
          </p:cNvSpPr>
          <p:nvPr>
            <p:ph idx="1"/>
          </p:nvPr>
        </p:nvSpPr>
        <p:spPr/>
        <p:txBody>
          <a:bodyPr/>
          <a:lstStyle/>
          <a:p>
            <a:r>
              <a:rPr lang="en-US" dirty="0" smtClean="0"/>
              <a:t>Write the business logic of your test and insert </a:t>
            </a:r>
            <a:r>
              <a:rPr lang="en-US" dirty="0" err="1" smtClean="0"/>
              <a:t>TestNG</a:t>
            </a:r>
            <a:r>
              <a:rPr lang="en-US" dirty="0" smtClean="0"/>
              <a:t> annotations in your code..</a:t>
            </a:r>
          </a:p>
          <a:p>
            <a:r>
              <a:rPr lang="en-US" dirty="0" smtClean="0"/>
              <a:t>Add the information about your test (e.g. the class name, the groups you wish to run, etc...) in a testng.xml file or in build.xml..</a:t>
            </a:r>
          </a:p>
          <a:p>
            <a:r>
              <a:rPr lang="en-US" dirty="0" smtClean="0"/>
              <a:t>Run </a:t>
            </a:r>
            <a:r>
              <a:rPr lang="en-US" dirty="0" err="1" smtClean="0"/>
              <a:t>TestNG</a:t>
            </a:r>
            <a:r>
              <a:rPr lang="en-US" dirty="0" smtClean="0"/>
              <a: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testng.xml</a:t>
            </a:r>
            <a:endParaRPr lang="en-US" dirty="0"/>
          </a:p>
        </p:txBody>
      </p:sp>
      <p:sp>
        <p:nvSpPr>
          <p:cNvPr id="3" name="Content Placeholder 2"/>
          <p:cNvSpPr>
            <a:spLocks noGrp="1"/>
          </p:cNvSpPr>
          <p:nvPr>
            <p:ph idx="1"/>
          </p:nvPr>
        </p:nvSpPr>
        <p:spPr/>
        <p:txBody>
          <a:bodyPr>
            <a:normAutofit fontScale="85000" lnSpcReduction="10000"/>
          </a:bodyPr>
          <a:lstStyle/>
          <a:p>
            <a:pPr lvl="1">
              <a:buNone/>
            </a:pPr>
            <a:r>
              <a:rPr lang="en-US" dirty="0" smtClean="0"/>
              <a:t>&lt;?xml version="1.0" encoding="UTF-8"?&gt;</a:t>
            </a:r>
          </a:p>
          <a:p>
            <a:pPr lvl="1">
              <a:buNone/>
            </a:pPr>
            <a:r>
              <a:rPr lang="en-US" dirty="0" smtClean="0"/>
              <a:t>&lt;!DOCTYPE suite SYSTEM "http://testng.org/testng-1.0.dtd" &gt;</a:t>
            </a:r>
          </a:p>
          <a:p>
            <a:pPr lvl="1">
              <a:buNone/>
            </a:pPr>
            <a:r>
              <a:rPr lang="en-US" dirty="0" smtClean="0"/>
              <a:t>&lt;suite name="</a:t>
            </a:r>
            <a:r>
              <a:rPr lang="en-US" b="1" dirty="0" smtClean="0">
                <a:solidFill>
                  <a:srgbClr val="FF0000"/>
                </a:solidFill>
              </a:rPr>
              <a:t>Suite1</a:t>
            </a:r>
            <a:r>
              <a:rPr lang="en-US" dirty="0" smtClean="0"/>
              <a:t>"&gt;</a:t>
            </a:r>
          </a:p>
          <a:p>
            <a:pPr lvl="1">
              <a:buNone/>
            </a:pPr>
            <a:r>
              <a:rPr lang="en-US" dirty="0" smtClean="0"/>
              <a:t>  &lt;test name="</a:t>
            </a:r>
            <a:r>
              <a:rPr lang="en-US" b="1" dirty="0" smtClean="0">
                <a:solidFill>
                  <a:srgbClr val="FF0000"/>
                </a:solidFill>
              </a:rPr>
              <a:t>test1</a:t>
            </a:r>
            <a:r>
              <a:rPr lang="en-US" dirty="0" smtClean="0"/>
              <a:t>"&gt;</a:t>
            </a:r>
          </a:p>
          <a:p>
            <a:pPr lvl="1">
              <a:buNone/>
            </a:pPr>
            <a:r>
              <a:rPr lang="en-US" dirty="0" smtClean="0"/>
              <a:t>    &lt;classes&gt;</a:t>
            </a:r>
          </a:p>
          <a:p>
            <a:pPr lvl="1">
              <a:buNone/>
            </a:pPr>
            <a:r>
              <a:rPr lang="en-US" dirty="0" smtClean="0"/>
              <a:t>       &lt;class name=“</a:t>
            </a:r>
            <a:r>
              <a:rPr lang="en-US" dirty="0" err="1" smtClean="0"/>
              <a:t>org.orion.training.codes.TestEmployeeDetails</a:t>
            </a:r>
            <a:r>
              <a:rPr lang="en-US" dirty="0" smtClean="0"/>
              <a:t>"/&gt;</a:t>
            </a:r>
          </a:p>
          <a:p>
            <a:pPr lvl="1">
              <a:buNone/>
            </a:pPr>
            <a:r>
              <a:rPr lang="en-US" dirty="0" smtClean="0"/>
              <a:t>    &lt;/classes&gt;</a:t>
            </a:r>
          </a:p>
          <a:p>
            <a:pPr lvl="1">
              <a:buNone/>
            </a:pPr>
            <a:r>
              <a:rPr lang="en-US" dirty="0" smtClean="0"/>
              <a:t>  &lt;/test&gt;</a:t>
            </a:r>
          </a:p>
          <a:p>
            <a:pPr lvl="1">
              <a:buNone/>
            </a:pPr>
            <a:r>
              <a:rPr lang="en-US" dirty="0" smtClean="0"/>
              <a:t>&lt;/suite&gt;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testing.xml…</a:t>
            </a:r>
            <a:endParaRPr lang="en-US" dirty="0"/>
          </a:p>
        </p:txBody>
      </p:sp>
      <p:sp>
        <p:nvSpPr>
          <p:cNvPr id="3" name="Content Placeholder 2"/>
          <p:cNvSpPr>
            <a:spLocks noGrp="1"/>
          </p:cNvSpPr>
          <p:nvPr>
            <p:ph idx="1"/>
          </p:nvPr>
        </p:nvSpPr>
        <p:spPr/>
        <p:txBody>
          <a:bodyPr>
            <a:normAutofit lnSpcReduction="10000"/>
          </a:bodyPr>
          <a:lstStyle/>
          <a:p>
            <a:r>
              <a:rPr lang="en-US" dirty="0" smtClean="0"/>
              <a:t>A suite is represented by one XML file. It can contain one or more tests and is defined by the &lt;suite&gt; tag.</a:t>
            </a:r>
          </a:p>
          <a:p>
            <a:r>
              <a:rPr lang="en-US" dirty="0" smtClean="0"/>
              <a:t>Tag &lt;test&gt; represents one test and can contain one or more </a:t>
            </a:r>
            <a:r>
              <a:rPr lang="en-US" dirty="0" err="1" smtClean="0"/>
              <a:t>TestNG</a:t>
            </a:r>
            <a:r>
              <a:rPr lang="en-US" dirty="0" smtClean="0"/>
              <a:t> classes.</a:t>
            </a:r>
          </a:p>
          <a:p>
            <a:r>
              <a:rPr lang="en-US" dirty="0" smtClean="0"/>
              <a:t>&lt;class&gt; tag represents a </a:t>
            </a:r>
            <a:r>
              <a:rPr lang="en-US" dirty="0" err="1" smtClean="0"/>
              <a:t>TestNG</a:t>
            </a:r>
            <a:r>
              <a:rPr lang="en-US" dirty="0" smtClean="0"/>
              <a:t> class is a Java class that contains at least one </a:t>
            </a:r>
            <a:r>
              <a:rPr lang="en-US" dirty="0" err="1" smtClean="0"/>
              <a:t>TestNG</a:t>
            </a:r>
            <a:r>
              <a:rPr lang="en-US" dirty="0" smtClean="0"/>
              <a:t> annotation. It can contain one or more test methods.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533400" y="1371600"/>
            <a:ext cx="81534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533400" y="1600200"/>
            <a:ext cx="8229599" cy="4343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Annotations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TestNG</a:t>
            </a:r>
            <a:r>
              <a:rPr lang="en-US" dirty="0" smtClean="0"/>
              <a:t> identifies the methods it is interested in by looking up annotations. Hence, method names are not restricted to any pattern or format.</a:t>
            </a:r>
          </a:p>
          <a:p>
            <a:r>
              <a:rPr lang="en-US" dirty="0" smtClean="0"/>
              <a:t>We can pass additional parameters to annotations.</a:t>
            </a:r>
          </a:p>
          <a:p>
            <a:r>
              <a:rPr lang="en-US" dirty="0" smtClean="0"/>
              <a:t>Annotations are strongly typed, so the compiler will flag any mistakes right away.</a:t>
            </a:r>
          </a:p>
          <a:p>
            <a:r>
              <a:rPr lang="en-US" dirty="0" smtClean="0"/>
              <a:t>Test classes no longer need to extend anything (such as </a:t>
            </a:r>
            <a:r>
              <a:rPr lang="en-US" dirty="0" err="1" smtClean="0"/>
              <a:t>TestCase</a:t>
            </a:r>
            <a:r>
              <a:rPr lang="en-US" dirty="0" smtClean="0"/>
              <a:t>, for JUnit 3).</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Execution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First of all </a:t>
            </a:r>
            <a:r>
              <a:rPr lang="en-US" dirty="0" err="1" smtClean="0"/>
              <a:t>beforeSuite</a:t>
            </a:r>
            <a:r>
              <a:rPr lang="en-US" dirty="0" smtClean="0"/>
              <a:t>() method is executed only once.</a:t>
            </a:r>
          </a:p>
          <a:p>
            <a:r>
              <a:rPr lang="en-US" dirty="0" smtClean="0"/>
              <a:t>Lastly, the </a:t>
            </a:r>
            <a:r>
              <a:rPr lang="en-US" dirty="0" err="1" smtClean="0"/>
              <a:t>afterSuite</a:t>
            </a:r>
            <a:r>
              <a:rPr lang="en-US" dirty="0" smtClean="0"/>
              <a:t>() method executes only once.</a:t>
            </a:r>
          </a:p>
          <a:p>
            <a:r>
              <a:rPr lang="en-US" dirty="0" smtClean="0"/>
              <a:t>Even the methods </a:t>
            </a:r>
            <a:r>
              <a:rPr lang="en-US" dirty="0" err="1" smtClean="0"/>
              <a:t>beforeTest</a:t>
            </a:r>
            <a:r>
              <a:rPr lang="en-US" dirty="0" smtClean="0"/>
              <a:t>(), </a:t>
            </a:r>
            <a:r>
              <a:rPr lang="en-US" dirty="0" err="1" smtClean="0"/>
              <a:t>beforeClass</a:t>
            </a:r>
            <a:r>
              <a:rPr lang="en-US" dirty="0" smtClean="0"/>
              <a:t>(), </a:t>
            </a:r>
            <a:r>
              <a:rPr lang="en-US" dirty="0" err="1" smtClean="0"/>
              <a:t>afterClass</a:t>
            </a:r>
            <a:r>
              <a:rPr lang="en-US" dirty="0" smtClean="0"/>
              <a:t>() and </a:t>
            </a:r>
            <a:r>
              <a:rPr lang="en-US" dirty="0" err="1" smtClean="0"/>
              <a:t>afterTest</a:t>
            </a:r>
            <a:r>
              <a:rPr lang="en-US" dirty="0" smtClean="0"/>
              <a:t>() methods are executed only once.</a:t>
            </a:r>
          </a:p>
          <a:p>
            <a:r>
              <a:rPr lang="en-US" dirty="0" err="1" smtClean="0"/>
              <a:t>beforeMethod</a:t>
            </a:r>
            <a:r>
              <a:rPr lang="en-US" dirty="0" smtClean="0"/>
              <a:t>() method executes for each test case but before executing the test case.</a:t>
            </a:r>
          </a:p>
          <a:p>
            <a:r>
              <a:rPr lang="en-US" dirty="0" err="1" smtClean="0"/>
              <a:t>afterMethod</a:t>
            </a:r>
            <a:r>
              <a:rPr lang="en-US" dirty="0" smtClean="0"/>
              <a:t>() method executes for each test case but after the execution of test case.</a:t>
            </a:r>
          </a:p>
          <a:p>
            <a:r>
              <a:rPr lang="en-US" dirty="0" smtClean="0"/>
              <a:t>In between </a:t>
            </a:r>
            <a:r>
              <a:rPr lang="en-US" dirty="0" err="1" smtClean="0"/>
              <a:t>beforeMethod</a:t>
            </a:r>
            <a:r>
              <a:rPr lang="en-US" dirty="0" smtClean="0"/>
              <a:t>() and </a:t>
            </a:r>
            <a:r>
              <a:rPr lang="en-US" dirty="0" err="1" smtClean="0"/>
              <a:t>afterMethod</a:t>
            </a:r>
            <a:r>
              <a:rPr lang="en-US" dirty="0" smtClean="0"/>
              <a:t>() each test case executes.</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r>
              <a:rPr lang="en-US" dirty="0" smtClean="0"/>
              <a:t>Key terms and Terminology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TestNG</a:t>
            </a:r>
            <a:r>
              <a:rPr lang="en-US" dirty="0" smtClean="0"/>
              <a:t> class</a:t>
            </a:r>
            <a:endParaRPr lang="en-US" dirty="0"/>
          </a:p>
        </p:txBody>
      </p:sp>
      <p:sp>
        <p:nvSpPr>
          <p:cNvPr id="3" name="Content Placeholder 2"/>
          <p:cNvSpPr>
            <a:spLocks noGrp="1"/>
          </p:cNvSpPr>
          <p:nvPr>
            <p:ph idx="1"/>
          </p:nvPr>
        </p:nvSpPr>
        <p:spPr/>
        <p:txBody>
          <a:bodyPr>
            <a:normAutofit lnSpcReduction="10000"/>
          </a:bodyPr>
          <a:lstStyle/>
          <a:p>
            <a:r>
              <a:rPr lang="en-US" dirty="0" smtClean="0"/>
              <a:t>The test cases are executed using </a:t>
            </a:r>
            <a:r>
              <a:rPr lang="en-US" b="1" dirty="0" err="1" smtClean="0"/>
              <a:t>TestNG</a:t>
            </a:r>
            <a:r>
              <a:rPr lang="en-US" dirty="0" smtClean="0"/>
              <a:t> class.</a:t>
            </a:r>
          </a:p>
          <a:p>
            <a:pPr lvl="1"/>
            <a:r>
              <a:rPr lang="en-US" dirty="0" smtClean="0"/>
              <a:t> This class is the main entry point for running tests in the </a:t>
            </a:r>
            <a:r>
              <a:rPr lang="en-US" dirty="0" err="1" smtClean="0"/>
              <a:t>TestNG</a:t>
            </a:r>
            <a:r>
              <a:rPr lang="en-US" dirty="0" smtClean="0"/>
              <a:t> framework. Users can create their own </a:t>
            </a:r>
            <a:r>
              <a:rPr lang="en-US" dirty="0" err="1" smtClean="0"/>
              <a:t>TestNG</a:t>
            </a:r>
            <a:r>
              <a:rPr lang="en-US" dirty="0" smtClean="0"/>
              <a:t> object and invoke it in many different ways:</a:t>
            </a:r>
          </a:p>
          <a:p>
            <a:pPr lvl="2"/>
            <a:r>
              <a:rPr lang="en-US" dirty="0" smtClean="0"/>
              <a:t>On an existing testng.xml</a:t>
            </a:r>
          </a:p>
          <a:p>
            <a:pPr lvl="2"/>
            <a:r>
              <a:rPr lang="en-US" dirty="0" smtClean="0"/>
              <a:t>On a synthetic testng.xml, created entirely from Java</a:t>
            </a:r>
          </a:p>
          <a:p>
            <a:pPr lvl="2"/>
            <a:r>
              <a:rPr lang="en-US" dirty="0" smtClean="0"/>
              <a:t>By directly setting the test classes (customized by you!)</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TestNG</a:t>
            </a:r>
            <a:r>
              <a:rPr lang="en-US" dirty="0" smtClean="0"/>
              <a:t> class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You can also define which groups to include or exclude, assign parameters, etc. The command line parameters are:</a:t>
            </a:r>
          </a:p>
          <a:p>
            <a:pPr lvl="1"/>
            <a:r>
              <a:rPr lang="en-US" dirty="0" smtClean="0"/>
              <a:t>-d </a:t>
            </a:r>
            <a:r>
              <a:rPr lang="en-US" dirty="0" err="1" smtClean="0"/>
              <a:t>outputdir</a:t>
            </a:r>
            <a:r>
              <a:rPr lang="en-US" dirty="0" smtClean="0"/>
              <a:t>: specify the output directory</a:t>
            </a:r>
          </a:p>
          <a:p>
            <a:pPr lvl="1"/>
            <a:r>
              <a:rPr lang="en-US" dirty="0" smtClean="0"/>
              <a:t>-</a:t>
            </a:r>
            <a:r>
              <a:rPr lang="en-US" dirty="0" err="1" smtClean="0"/>
              <a:t>testclass</a:t>
            </a:r>
            <a:r>
              <a:rPr lang="en-US" dirty="0" smtClean="0"/>
              <a:t> </a:t>
            </a:r>
            <a:r>
              <a:rPr lang="en-US" dirty="0" err="1" smtClean="0"/>
              <a:t>class_name</a:t>
            </a:r>
            <a:r>
              <a:rPr lang="en-US" dirty="0" smtClean="0"/>
              <a:t>: specifies one or several class names</a:t>
            </a:r>
          </a:p>
          <a:p>
            <a:pPr lvl="1"/>
            <a:r>
              <a:rPr lang="en-US" dirty="0" smtClean="0"/>
              <a:t>-</a:t>
            </a:r>
            <a:r>
              <a:rPr lang="en-US" dirty="0" err="1" smtClean="0"/>
              <a:t>testjar</a:t>
            </a:r>
            <a:r>
              <a:rPr lang="en-US" dirty="0" smtClean="0"/>
              <a:t> </a:t>
            </a:r>
            <a:r>
              <a:rPr lang="en-US" dirty="0" err="1" smtClean="0"/>
              <a:t>jar_name</a:t>
            </a:r>
            <a:r>
              <a:rPr lang="en-US" dirty="0" smtClean="0"/>
              <a:t>: specifies the jar containing the tests</a:t>
            </a:r>
          </a:p>
          <a:p>
            <a:pPr lvl="1"/>
            <a:r>
              <a:rPr lang="en-US" dirty="0" smtClean="0"/>
              <a:t>-</a:t>
            </a:r>
            <a:r>
              <a:rPr lang="en-US" dirty="0" err="1" smtClean="0"/>
              <a:t>sourcedir</a:t>
            </a:r>
            <a:r>
              <a:rPr lang="en-US" dirty="0" smtClean="0"/>
              <a:t> src1;src2: ; separated list of source directories (used only when </a:t>
            </a:r>
            <a:r>
              <a:rPr lang="en-US" dirty="0" err="1" smtClean="0"/>
              <a:t>javadoc</a:t>
            </a:r>
            <a:r>
              <a:rPr lang="en-US" dirty="0" smtClean="0"/>
              <a:t> annotations are used)</a:t>
            </a:r>
          </a:p>
          <a:p>
            <a:pPr lvl="1"/>
            <a:r>
              <a:rPr lang="en-US" dirty="0" smtClean="0"/>
              <a:t>-target</a:t>
            </a:r>
          </a:p>
          <a:p>
            <a:pPr lvl="1"/>
            <a:r>
              <a:rPr lang="en-US" dirty="0" smtClean="0"/>
              <a:t>-groups</a:t>
            </a:r>
          </a:p>
          <a:p>
            <a:pPr lvl="1"/>
            <a:r>
              <a:rPr lang="en-US" dirty="0" smtClean="0"/>
              <a:t>-</a:t>
            </a:r>
            <a:r>
              <a:rPr lang="en-US" dirty="0" err="1" smtClean="0"/>
              <a:t>testrunfactory</a:t>
            </a:r>
            <a:endParaRPr lang="en-US" dirty="0" smtClean="0"/>
          </a:p>
          <a:p>
            <a:pPr lvl="1"/>
            <a:r>
              <a:rPr lang="en-US" dirty="0" smtClean="0"/>
              <a:t>-listener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Suite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b="1" dirty="0" smtClean="0"/>
              <a:t>Test suite</a:t>
            </a:r>
            <a:r>
              <a:rPr lang="en-US" dirty="0" smtClean="0"/>
              <a:t> is a collection of test cases that are intended to test a behavior or set of behaviors of software program. In </a:t>
            </a:r>
            <a:r>
              <a:rPr lang="en-US" dirty="0" err="1" smtClean="0"/>
              <a:t>TestNG</a:t>
            </a:r>
            <a:r>
              <a:rPr lang="en-US" dirty="0" smtClean="0"/>
              <a:t>, we cannot define a suite in testing source code, but it is represented by one XML file as suite is the feature of execution. </a:t>
            </a:r>
          </a:p>
          <a:p>
            <a:r>
              <a:rPr lang="en-US" dirty="0" smtClean="0"/>
              <a:t>This also allows flexible configuration of the </a:t>
            </a:r>
            <a:r>
              <a:rPr lang="en-US" i="1" dirty="0" smtClean="0"/>
              <a:t>tests</a:t>
            </a:r>
            <a:r>
              <a:rPr lang="en-US" dirty="0" smtClean="0"/>
              <a:t> to be run. A suite can contain one or more tests and is defined by the &lt;suite&gt; tag.</a:t>
            </a:r>
          </a:p>
          <a:p>
            <a:pPr lvl="1"/>
            <a:r>
              <a:rPr lang="en-US" dirty="0" smtClean="0"/>
              <a:t>&lt;suite&gt; is a root tag of your testng.xml. It describes a test suite, which in turn is made of several &lt;test&gt; sections.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Suite</a:t>
            </a:r>
            <a:endParaRPr lang="en-US" dirty="0"/>
          </a:p>
        </p:txBody>
      </p:sp>
      <p:sp>
        <p:nvSpPr>
          <p:cNvPr id="3" name="Content Placeholder 2"/>
          <p:cNvSpPr>
            <a:spLocks noGrp="1"/>
          </p:cNvSpPr>
          <p:nvPr>
            <p:ph idx="1"/>
          </p:nvPr>
        </p:nvSpPr>
        <p:spPr/>
        <p:txBody>
          <a:bodyPr>
            <a:normAutofit fontScale="70000" lnSpcReduction="20000"/>
          </a:bodyPr>
          <a:lstStyle/>
          <a:p>
            <a:pPr lvl="1">
              <a:buNone/>
            </a:pPr>
            <a:r>
              <a:rPr lang="en-US" dirty="0" smtClean="0"/>
              <a:t>&lt;?xml version="1.0" encoding="UTF-8"?&gt;</a:t>
            </a:r>
          </a:p>
          <a:p>
            <a:pPr lvl="1">
              <a:buNone/>
            </a:pPr>
            <a:r>
              <a:rPr lang="en-US" dirty="0" smtClean="0"/>
              <a:t>&lt;!DOCTYPE suite SYSTEM "http://testng.org/testng-1.0.dtd" &gt;</a:t>
            </a:r>
          </a:p>
          <a:p>
            <a:pPr lvl="1">
              <a:buNone/>
            </a:pPr>
            <a:r>
              <a:rPr lang="en-US" dirty="0" smtClean="0"/>
              <a:t>&lt;suite name="Suite1"&gt;</a:t>
            </a:r>
          </a:p>
          <a:p>
            <a:pPr lvl="1">
              <a:buNone/>
            </a:pPr>
            <a:r>
              <a:rPr lang="en-US" dirty="0" smtClean="0"/>
              <a:t>  &lt;test name="exampletest1"&gt;</a:t>
            </a:r>
          </a:p>
          <a:p>
            <a:pPr lvl="1">
              <a:buNone/>
            </a:pPr>
            <a:r>
              <a:rPr lang="en-US" dirty="0" smtClean="0"/>
              <a:t>    &lt;classes&gt;</a:t>
            </a:r>
          </a:p>
          <a:p>
            <a:pPr lvl="1">
              <a:buNone/>
            </a:pPr>
            <a:r>
              <a:rPr lang="en-US" dirty="0" smtClean="0"/>
              <a:t>       &lt;class name="Test1" /&gt;</a:t>
            </a:r>
          </a:p>
          <a:p>
            <a:pPr lvl="1">
              <a:buNone/>
            </a:pPr>
            <a:r>
              <a:rPr lang="en-US" dirty="0" smtClean="0"/>
              <a:t>    &lt;/classes&gt;</a:t>
            </a:r>
          </a:p>
          <a:p>
            <a:pPr lvl="1">
              <a:buNone/>
            </a:pPr>
            <a:r>
              <a:rPr lang="en-US" dirty="0" smtClean="0"/>
              <a:t>  &lt;/test&gt;</a:t>
            </a:r>
          </a:p>
          <a:p>
            <a:pPr lvl="1">
              <a:buNone/>
            </a:pPr>
            <a:r>
              <a:rPr lang="en-US" dirty="0" smtClean="0"/>
              <a:t>  &lt;test name="exampletest2"&gt;</a:t>
            </a:r>
          </a:p>
          <a:p>
            <a:pPr lvl="1">
              <a:buNone/>
            </a:pPr>
            <a:r>
              <a:rPr lang="en-US" dirty="0" smtClean="0"/>
              <a:t>    &lt;classes&gt;</a:t>
            </a:r>
          </a:p>
          <a:p>
            <a:pPr lvl="1">
              <a:buNone/>
            </a:pPr>
            <a:r>
              <a:rPr lang="en-US" dirty="0" smtClean="0"/>
              <a:t>       &lt;class name="Test2" /&gt;</a:t>
            </a:r>
          </a:p>
          <a:p>
            <a:pPr lvl="1">
              <a:buNone/>
            </a:pPr>
            <a:r>
              <a:rPr lang="en-US" dirty="0" smtClean="0"/>
              <a:t>    &lt;/classes&gt;</a:t>
            </a:r>
          </a:p>
          <a:p>
            <a:pPr lvl="1">
              <a:buNone/>
            </a:pPr>
            <a:r>
              <a:rPr lang="en-US" dirty="0" smtClean="0"/>
              <a:t>  &lt;/test&gt;</a:t>
            </a:r>
          </a:p>
          <a:p>
            <a:pPr lvl="1">
              <a:buNone/>
            </a:pPr>
            <a:r>
              <a:rPr lang="en-US" dirty="0" smtClean="0"/>
              <a:t>&lt;/suite&gt;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Ignore Tests</a:t>
            </a:r>
            <a:endParaRPr lang="en-US" dirty="0"/>
          </a:p>
        </p:txBody>
      </p:sp>
      <p:sp>
        <p:nvSpPr>
          <p:cNvPr id="3" name="Content Placeholder 2"/>
          <p:cNvSpPr>
            <a:spLocks noGrp="1"/>
          </p:cNvSpPr>
          <p:nvPr>
            <p:ph idx="1"/>
          </p:nvPr>
        </p:nvSpPr>
        <p:spPr/>
        <p:txBody>
          <a:bodyPr/>
          <a:lstStyle/>
          <a:p>
            <a:r>
              <a:rPr lang="en-US" dirty="0" smtClean="0"/>
              <a:t>Sometimes, it happens that our code is not ready and test case written to test that method/code will fail if run. In such cases, annotation </a:t>
            </a:r>
            <a:r>
              <a:rPr lang="en-US" i="1" dirty="0" smtClean="0">
                <a:solidFill>
                  <a:srgbClr val="FF0000"/>
                </a:solidFill>
              </a:rPr>
              <a:t>@Test(enabled = false)</a:t>
            </a:r>
            <a:r>
              <a:rPr lang="en-US" dirty="0" smtClean="0"/>
              <a:t> helps to disable this test case</a:t>
            </a:r>
          </a:p>
          <a:p>
            <a:r>
              <a:rPr lang="en-US" dirty="0" smtClean="0"/>
              <a:t>A test method is annotated with </a:t>
            </a:r>
            <a:r>
              <a:rPr lang="en-US" i="1" dirty="0" smtClean="0">
                <a:solidFill>
                  <a:srgbClr val="FF0000"/>
                </a:solidFill>
              </a:rPr>
              <a:t>@Test(enabled = false)</a:t>
            </a:r>
            <a:r>
              <a:rPr lang="en-US" dirty="0" smtClean="0"/>
              <a:t>, then the test case that is not ready to test is bypassed</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Tests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group test is a new innovative feature in </a:t>
            </a:r>
            <a:r>
              <a:rPr lang="en-US" dirty="0" err="1" smtClean="0"/>
              <a:t>TestNG</a:t>
            </a:r>
            <a:r>
              <a:rPr lang="en-US" dirty="0" smtClean="0"/>
              <a:t>, it doesn’t exist in JUnit framework, it permits you dispatch methods into proper portions and perform sophisticated groupings of test methods. </a:t>
            </a:r>
          </a:p>
          <a:p>
            <a:r>
              <a:rPr lang="en-US" dirty="0" smtClean="0"/>
              <a:t>This gives you maximum flexibility in how you partition your tests and doesn't require you to recompile anything if you want to run two different sets of tests back to back.</a:t>
            </a:r>
          </a:p>
          <a:p>
            <a:r>
              <a:rPr lang="en-US" dirty="0" smtClean="0"/>
              <a:t>Groups are specified in your testng.xml file using the &lt;groups&gt; tag. It can be found either under the &lt;test&gt; or &lt;suite&gt; tag. Groups specified in the &lt;suite&gt; tag apply to all the &lt;test&gt; tags underneath.</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Testing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Sometimes, you may need to invoke methods in a Test case in a particular order or you want to share some data and state between methods. This kind of dependency is supported by </a:t>
            </a:r>
            <a:r>
              <a:rPr lang="en-US" dirty="0" err="1" smtClean="0"/>
              <a:t>TestNG</a:t>
            </a:r>
            <a:r>
              <a:rPr lang="en-US" dirty="0" smtClean="0"/>
              <a:t> as it supports the declaration of explicit dependencies between test methods.</a:t>
            </a:r>
          </a:p>
          <a:p>
            <a:r>
              <a:rPr lang="en-US" dirty="0" err="1" smtClean="0"/>
              <a:t>TestNG</a:t>
            </a:r>
            <a:r>
              <a:rPr lang="en-US" dirty="0" smtClean="0"/>
              <a:t> allows you to specify dependencies either with:</a:t>
            </a:r>
          </a:p>
          <a:p>
            <a:pPr lvl="1"/>
            <a:r>
              <a:rPr lang="en-US" dirty="0" smtClean="0"/>
              <a:t>Using attributes </a:t>
            </a:r>
            <a:r>
              <a:rPr lang="en-US" i="1" dirty="0" err="1" smtClean="0"/>
              <a:t>dependsOnMethods</a:t>
            </a:r>
            <a:r>
              <a:rPr lang="en-US" dirty="0" smtClean="0"/>
              <a:t> in @Test annotations OR</a:t>
            </a:r>
          </a:p>
          <a:p>
            <a:pPr lvl="1"/>
            <a:r>
              <a:rPr lang="en-US" dirty="0" smtClean="0"/>
              <a:t>Using attributes </a:t>
            </a:r>
            <a:r>
              <a:rPr lang="en-US" i="1" dirty="0" err="1" smtClean="0"/>
              <a:t>dependsOnGroups</a:t>
            </a:r>
            <a:r>
              <a:rPr lang="en-US" dirty="0" smtClean="0"/>
              <a:t> in @Test annotations.</a:t>
            </a:r>
          </a:p>
          <a:p>
            <a:r>
              <a:rPr lang="en-US" dirty="0" smtClean="0"/>
              <a:t>When exception is </a:t>
            </a:r>
            <a:r>
              <a:rPr lang="en-US" dirty="0" err="1" smtClean="0"/>
              <a:t>ecnountered</a:t>
            </a:r>
            <a:r>
              <a:rPr lang="en-US" dirty="0" smtClean="0"/>
              <a:t> during dependency, everything halts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Another interesting feature available in </a:t>
            </a:r>
            <a:r>
              <a:rPr lang="en-US" dirty="0" err="1" smtClean="0"/>
              <a:t>TestNG</a:t>
            </a:r>
            <a:r>
              <a:rPr lang="en-US" dirty="0" smtClean="0"/>
              <a:t> is </a:t>
            </a:r>
            <a:r>
              <a:rPr lang="en-US" i="1" dirty="0" smtClean="0"/>
              <a:t>parametric testing</a:t>
            </a:r>
            <a:r>
              <a:rPr lang="en-US" dirty="0" smtClean="0"/>
              <a:t>. In most cases, you'll come across a scenario where the business logic requires a hugely varying number of tests. </a:t>
            </a:r>
            <a:r>
              <a:rPr lang="en-US" i="1" dirty="0" smtClean="0"/>
              <a:t>Parameterized tests </a:t>
            </a:r>
            <a:r>
              <a:rPr lang="en-US" dirty="0" smtClean="0"/>
              <a:t>allow developers to run the same test over and over again using different values.</a:t>
            </a:r>
          </a:p>
          <a:p>
            <a:r>
              <a:rPr lang="en-US" dirty="0" err="1" smtClean="0"/>
              <a:t>TestNG</a:t>
            </a:r>
            <a:r>
              <a:rPr lang="en-US" dirty="0" smtClean="0"/>
              <a:t> lets you pass parameters directly to your test methods in two different ways:</a:t>
            </a:r>
          </a:p>
          <a:p>
            <a:pPr lvl="1"/>
            <a:r>
              <a:rPr lang="en-US" dirty="0" smtClean="0"/>
              <a:t>With testng.xml</a:t>
            </a:r>
          </a:p>
          <a:p>
            <a:pPr lvl="1"/>
            <a:r>
              <a:rPr lang="en-US" dirty="0" smtClean="0"/>
              <a:t>With Data Providers</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Pass with XML</a:t>
            </a:r>
            <a:endParaRPr lang="en-US" dirty="0"/>
          </a:p>
        </p:txBody>
      </p:sp>
      <p:sp>
        <p:nvSpPr>
          <p:cNvPr id="3" name="Content Placeholder 2"/>
          <p:cNvSpPr>
            <a:spLocks noGrp="1"/>
          </p:cNvSpPr>
          <p:nvPr>
            <p:ph idx="1"/>
          </p:nvPr>
        </p:nvSpPr>
        <p:spPr/>
        <p:txBody>
          <a:bodyPr/>
          <a:lstStyle/>
          <a:p>
            <a:r>
              <a:rPr lang="en-US" dirty="0" smtClean="0"/>
              <a:t>With this technique, you define the simple parameters in the </a:t>
            </a:r>
            <a:r>
              <a:rPr lang="en-US" i="1" dirty="0" smtClean="0"/>
              <a:t>testng.xml</a:t>
            </a:r>
            <a:r>
              <a:rPr lang="en-US" dirty="0" smtClean="0"/>
              <a:t> file and then reference those parameters in source files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Issues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TestNG</a:t>
            </a:r>
            <a:r>
              <a:rPr lang="en-US" dirty="0" smtClean="0"/>
              <a:t> will automatically try to convert the value specified in testng.xml to the type of your parameter. Here are the types supported:</a:t>
            </a:r>
          </a:p>
          <a:p>
            <a:pPr lvl="1"/>
            <a:r>
              <a:rPr lang="en-US" dirty="0" smtClean="0"/>
              <a:t>String</a:t>
            </a:r>
          </a:p>
          <a:p>
            <a:pPr lvl="1"/>
            <a:r>
              <a:rPr lang="en-US" dirty="0" err="1" smtClean="0"/>
              <a:t>int</a:t>
            </a:r>
            <a:r>
              <a:rPr lang="en-US" dirty="0" smtClean="0"/>
              <a:t>/Integer</a:t>
            </a:r>
          </a:p>
          <a:p>
            <a:pPr lvl="1"/>
            <a:r>
              <a:rPr lang="en-US" dirty="0" smtClean="0"/>
              <a:t>boolean/Boolean</a:t>
            </a:r>
          </a:p>
          <a:p>
            <a:pPr lvl="1"/>
            <a:r>
              <a:rPr lang="en-US" dirty="0" smtClean="0"/>
              <a:t>byte/Byte</a:t>
            </a:r>
          </a:p>
          <a:p>
            <a:pPr lvl="1"/>
            <a:r>
              <a:rPr lang="en-US" dirty="0" smtClean="0"/>
              <a:t>char/Character</a:t>
            </a:r>
          </a:p>
          <a:p>
            <a:pPr lvl="1"/>
            <a:r>
              <a:rPr lang="en-US" dirty="0" smtClean="0"/>
              <a:t>double/Double</a:t>
            </a:r>
          </a:p>
          <a:p>
            <a:pPr lvl="1"/>
            <a:r>
              <a:rPr lang="en-US" dirty="0" smtClean="0"/>
              <a:t>float/Float</a:t>
            </a:r>
          </a:p>
          <a:p>
            <a:pPr lvl="1"/>
            <a:r>
              <a:rPr lang="en-US" dirty="0" smtClean="0"/>
              <a:t>long/Long</a:t>
            </a:r>
          </a:p>
          <a:p>
            <a:pPr lvl="1"/>
            <a:r>
              <a:rPr lang="en-US" dirty="0" smtClean="0"/>
              <a:t>short/Short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Test Framework</a:t>
            </a:r>
            <a:endParaRPr lang="en-US" dirty="0"/>
          </a:p>
        </p:txBody>
      </p:sp>
      <p:sp>
        <p:nvSpPr>
          <p:cNvPr id="5" name="Content Placeholder 4"/>
          <p:cNvSpPr>
            <a:spLocks noGrp="1"/>
          </p:cNvSpPr>
          <p:nvPr>
            <p:ph idx="1"/>
          </p:nvPr>
        </p:nvSpPr>
        <p:spPr/>
        <p:txBody>
          <a:bodyPr/>
          <a:lstStyle/>
          <a:p>
            <a:r>
              <a:rPr lang="en-US" dirty="0" smtClean="0"/>
              <a:t>General-purpose test framework</a:t>
            </a:r>
          </a:p>
          <a:p>
            <a:r>
              <a:rPr lang="en-US" dirty="0" smtClean="0"/>
              <a:t>Behavioral test framework</a:t>
            </a:r>
          </a:p>
          <a:p>
            <a:r>
              <a:rPr lang="en-US" dirty="0" smtClean="0"/>
              <a:t>Performance Test Framework</a:t>
            </a:r>
          </a:p>
          <a:p>
            <a:r>
              <a:rPr lang="en-US" dirty="0" smtClean="0"/>
              <a:t>User Test Framework</a:t>
            </a:r>
          </a:p>
          <a:p>
            <a:r>
              <a:rPr lang="en-US" dirty="0" smtClean="0"/>
              <a:t>Spring MVC Test Framework</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Parameter Pass with </a:t>
            </a:r>
            <a:r>
              <a:rPr lang="en-US" sz="2800" dirty="0" err="1" smtClean="0"/>
              <a:t>Dataproviders</a:t>
            </a:r>
            <a:endParaRPr lang="en-US" sz="2800" dirty="0"/>
          </a:p>
        </p:txBody>
      </p:sp>
      <p:sp>
        <p:nvSpPr>
          <p:cNvPr id="3" name="Content Placeholder 2"/>
          <p:cNvSpPr>
            <a:spLocks noGrp="1"/>
          </p:cNvSpPr>
          <p:nvPr>
            <p:ph idx="1"/>
          </p:nvPr>
        </p:nvSpPr>
        <p:spPr/>
        <p:txBody>
          <a:bodyPr/>
          <a:lstStyle/>
          <a:p>
            <a:r>
              <a:rPr lang="en-US" dirty="0" smtClean="0"/>
              <a:t>A Data Provider is a method annotated with </a:t>
            </a:r>
            <a:r>
              <a:rPr lang="en-US" i="1" dirty="0" smtClean="0"/>
              <a:t>@</a:t>
            </a:r>
            <a:r>
              <a:rPr lang="en-US" i="1" dirty="0" err="1" smtClean="0"/>
              <a:t>DataProvider</a:t>
            </a:r>
            <a:r>
              <a:rPr lang="en-US" dirty="0" smtClean="0"/>
              <a:t>. This annotation has only one string attribute: its name. If the name is not supplied, the Data Provider’s name automatically defaults to the method’s name. A Data Provider returns an array of objects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Mocking</a:t>
            </a:r>
            <a:endParaRPr lang="en-US" dirty="0"/>
          </a:p>
        </p:txBody>
      </p:sp>
      <p:sp>
        <p:nvSpPr>
          <p:cNvPr id="7" name="Text Placeholder 6"/>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Mocking</a:t>
            </a:r>
            <a:endParaRPr lang="en-US" dirty="0"/>
          </a:p>
        </p:txBody>
      </p:sp>
      <p:sp>
        <p:nvSpPr>
          <p:cNvPr id="5" name="Content Placeholder 4"/>
          <p:cNvSpPr>
            <a:spLocks noGrp="1"/>
          </p:cNvSpPr>
          <p:nvPr>
            <p:ph idx="1"/>
          </p:nvPr>
        </p:nvSpPr>
        <p:spPr/>
        <p:txBody>
          <a:bodyPr/>
          <a:lstStyle/>
          <a:p>
            <a:r>
              <a:rPr lang="en-US" dirty="0" smtClean="0"/>
              <a:t>Redefining the behavior of an object or method to imitate or modify the original implementation to accommodate our test cases</a:t>
            </a:r>
          </a:p>
          <a:p>
            <a:r>
              <a:rPr lang="en-US" dirty="0" smtClean="0"/>
              <a:t>Behavior Testing in some references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JMockit</a:t>
            </a:r>
            <a:endParaRPr lang="en-US" dirty="0"/>
          </a:p>
        </p:txBody>
      </p:sp>
      <p:sp>
        <p:nvSpPr>
          <p:cNvPr id="5" name="Content Placeholder 4"/>
          <p:cNvSpPr>
            <a:spLocks noGrp="1"/>
          </p:cNvSpPr>
          <p:nvPr>
            <p:ph idx="1"/>
          </p:nvPr>
        </p:nvSpPr>
        <p:spPr/>
        <p:txBody>
          <a:bodyPr>
            <a:normAutofit fontScale="92500" lnSpcReduction="20000"/>
          </a:bodyPr>
          <a:lstStyle/>
          <a:p>
            <a:r>
              <a:rPr lang="en-US" dirty="0" err="1" smtClean="0"/>
              <a:t>JMockit</a:t>
            </a:r>
            <a:r>
              <a:rPr lang="en-US" dirty="0" smtClean="0"/>
              <a:t> is one of the many mocking frameworks available for unit testing in Java. If you have to unit test you'll invariably end up mocking objects for third party classes and for stubbing.</a:t>
            </a:r>
          </a:p>
          <a:p>
            <a:r>
              <a:rPr lang="en-US" dirty="0" smtClean="0"/>
              <a:t>Based from </a:t>
            </a:r>
            <a:r>
              <a:rPr lang="en-US" dirty="0" err="1" smtClean="0"/>
              <a:t>java.lang.Proxy</a:t>
            </a:r>
            <a:r>
              <a:rPr lang="en-US" dirty="0" smtClean="0"/>
              <a:t> object</a:t>
            </a:r>
          </a:p>
          <a:p>
            <a:r>
              <a:rPr lang="en-US" dirty="0" smtClean="0"/>
              <a:t>Easiest to learn among mocking frameworks</a:t>
            </a:r>
          </a:p>
          <a:p>
            <a:r>
              <a:rPr lang="en-US" dirty="0" smtClean="0"/>
              <a:t>Some mocking frameworks:</a:t>
            </a:r>
          </a:p>
          <a:p>
            <a:pPr lvl="1"/>
            <a:r>
              <a:rPr lang="en-US" dirty="0" err="1" smtClean="0"/>
              <a:t>Jmock</a:t>
            </a:r>
            <a:endParaRPr lang="en-US" dirty="0" smtClean="0"/>
          </a:p>
          <a:p>
            <a:pPr lvl="1"/>
            <a:r>
              <a:rPr lang="en-US" dirty="0" err="1" smtClean="0"/>
              <a:t>EasyMock</a:t>
            </a: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lstStyle/>
          <a:p>
            <a:r>
              <a:rPr lang="en-US" dirty="0" smtClean="0"/>
              <a:t>Interface-dependent</a:t>
            </a:r>
          </a:p>
          <a:p>
            <a:r>
              <a:rPr lang="en-US" dirty="0" smtClean="0"/>
              <a:t>Dependency-injection principle</a:t>
            </a:r>
            <a:endParaRPr lang="en-US" dirty="0"/>
          </a:p>
        </p:txBody>
      </p:sp>
    </p:spTree>
    <p:extLst>
      <p:ext uri="{BB962C8B-B14F-4D97-AF65-F5344CB8AC3E}">
        <p14:creationId xmlns:p14="http://schemas.microsoft.com/office/powerpoint/2010/main" val="727654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Fixture</a:t>
            </a:r>
            <a:endParaRPr lang="en-US" dirty="0"/>
          </a:p>
        </p:txBody>
      </p:sp>
      <p:sp>
        <p:nvSpPr>
          <p:cNvPr id="3" name="Content Placeholder 2"/>
          <p:cNvSpPr>
            <a:spLocks noGrp="1"/>
          </p:cNvSpPr>
          <p:nvPr>
            <p:ph idx="1"/>
          </p:nvPr>
        </p:nvSpPr>
        <p:spPr/>
        <p:txBody>
          <a:bodyPr/>
          <a:lstStyle/>
          <a:p>
            <a:r>
              <a:rPr lang="en-US" dirty="0" smtClean="0"/>
              <a:t>Uses </a:t>
            </a:r>
            <a:r>
              <a:rPr lang="en-US" dirty="0" err="1" smtClean="0"/>
              <a:t>setupMock</a:t>
            </a:r>
            <a:r>
              <a:rPr lang="en-US" dirty="0" smtClean="0"/>
              <a:t>()</a:t>
            </a:r>
            <a:endParaRPr lang="en-US" dirty="0"/>
          </a:p>
        </p:txBody>
      </p:sp>
    </p:spTree>
    <p:extLst>
      <p:ext uri="{BB962C8B-B14F-4D97-AF65-F5344CB8AC3E}">
        <p14:creationId xmlns:p14="http://schemas.microsoft.com/office/powerpoint/2010/main" val="150949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Download JAR files from </a:t>
            </a:r>
            <a:r>
              <a:rPr lang="en-US" dirty="0" smtClean="0">
                <a:hlinkClick r:id="rId2"/>
              </a:rPr>
              <a:t>https://code.google.com/p/jmockit/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Coverage</a:t>
            </a:r>
            <a:endParaRPr lang="en-US" dirty="0"/>
          </a:p>
        </p:txBody>
      </p:sp>
      <p:sp>
        <p:nvSpPr>
          <p:cNvPr id="3" name="Content Placeholder 2"/>
          <p:cNvSpPr>
            <a:spLocks noGrp="1"/>
          </p:cNvSpPr>
          <p:nvPr>
            <p:ph idx="1"/>
          </p:nvPr>
        </p:nvSpPr>
        <p:spPr/>
        <p:txBody>
          <a:bodyPr/>
          <a:lstStyle/>
          <a:p>
            <a:r>
              <a:rPr lang="en-US" dirty="0" smtClean="0">
                <a:effectLst/>
              </a:rPr>
              <a:t>Simply </a:t>
            </a:r>
            <a:r>
              <a:rPr lang="en-US" dirty="0">
                <a:effectLst/>
              </a:rPr>
              <a:t>a measurement of what code has been actually run when tests are executed</a:t>
            </a:r>
            <a:r>
              <a:rPr lang="en-US" dirty="0" smtClean="0">
                <a:effectLst/>
              </a:rPr>
              <a:t>.</a:t>
            </a:r>
          </a:p>
          <a:p>
            <a:r>
              <a:rPr lang="en-US" dirty="0" smtClean="0">
                <a:effectLst/>
              </a:rPr>
              <a:t>Like </a:t>
            </a:r>
            <a:r>
              <a:rPr lang="en-US" dirty="0">
                <a:effectLst/>
              </a:rPr>
              <a:t>testing itself, code coverage measurement is probably not done enough, or misused</a:t>
            </a:r>
            <a:r>
              <a:rPr lang="en-US" dirty="0" smtClean="0">
                <a:effectLst/>
              </a:rPr>
              <a:t>.</a:t>
            </a:r>
          </a:p>
          <a:p>
            <a:r>
              <a:rPr lang="en-US" dirty="0" smtClean="0">
                <a:effectLst/>
              </a:rPr>
              <a:t>Has Path coverage</a:t>
            </a:r>
            <a:endParaRPr lang="en-US" dirty="0"/>
          </a:p>
        </p:txBody>
      </p:sp>
    </p:spTree>
    <p:extLst>
      <p:ext uri="{BB962C8B-B14F-4D97-AF65-F5344CB8AC3E}">
        <p14:creationId xmlns:p14="http://schemas.microsoft.com/office/powerpoint/2010/main" val="26472887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Issues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Path</a:t>
            </a:r>
          </a:p>
          <a:p>
            <a:pPr lvl="1"/>
            <a:r>
              <a:rPr lang="en-US" dirty="0" smtClean="0"/>
              <a:t>Measures how many of the possible execution paths through method/constructor bodies were actually executed by tests.</a:t>
            </a:r>
            <a:br>
              <a:rPr lang="en-US" dirty="0" smtClean="0"/>
            </a:br>
            <a:r>
              <a:rPr lang="en-US" dirty="0" smtClean="0"/>
              <a:t>The percentages are calculated as 100*NPE/NP, where NP is the number of possible paths and NPE the number of fully executed paths.</a:t>
            </a:r>
            <a:endParaRPr lang="en-US" dirty="0"/>
          </a:p>
          <a:p>
            <a:r>
              <a:rPr lang="en-US" b="1" dirty="0" smtClean="0"/>
              <a:t>Line</a:t>
            </a:r>
          </a:p>
          <a:p>
            <a:pPr lvl="1"/>
            <a:r>
              <a:rPr lang="en-US" dirty="0" smtClean="0"/>
              <a:t>Measures </a:t>
            </a:r>
            <a:r>
              <a:rPr lang="en-US" dirty="0"/>
              <a:t>how much of the executable production code was exercised by tests. An executable line of code contains one or more executable segments.</a:t>
            </a:r>
            <a:br>
              <a:rPr lang="en-US" dirty="0"/>
            </a:br>
            <a:r>
              <a:rPr lang="en-US" dirty="0"/>
              <a:t>The percentages are calculated as 100*NE/NS, where NS is the number of segments and NE the number of executed segments.</a:t>
            </a:r>
          </a:p>
          <a:p>
            <a:r>
              <a:rPr lang="en-US" b="1" dirty="0" smtClean="0"/>
              <a:t>Data</a:t>
            </a:r>
          </a:p>
          <a:p>
            <a:pPr lvl="1"/>
            <a:r>
              <a:rPr lang="en-US" dirty="0" smtClean="0"/>
              <a:t>Measures </a:t>
            </a:r>
            <a:r>
              <a:rPr lang="en-US" dirty="0"/>
              <a:t>how many of the instance and static non-final fields were fully exercised by the test run. To be fully exercised, a field must have the last value assigned to it read by at least one test. The percentages are calculated as 100*NFE/NF, where NF is the number of non-final fields and NFE the number of fully exercised fields.</a:t>
            </a:r>
          </a:p>
          <a:p>
            <a:endParaRPr lang="en-US" dirty="0"/>
          </a:p>
        </p:txBody>
      </p:sp>
    </p:spTree>
    <p:extLst>
      <p:ext uri="{BB962C8B-B14F-4D97-AF65-F5344CB8AC3E}">
        <p14:creationId xmlns:p14="http://schemas.microsoft.com/office/powerpoint/2010/main" val="3511891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Constructor</a:t>
            </a:r>
            <a:endParaRPr lang="en-US" dirty="0"/>
          </a:p>
        </p:txBody>
      </p:sp>
      <p:sp>
        <p:nvSpPr>
          <p:cNvPr id="3" name="Content Placeholder 2"/>
          <p:cNvSpPr>
            <a:spLocks noGrp="1"/>
          </p:cNvSpPr>
          <p:nvPr>
            <p:ph idx="1"/>
          </p:nvPr>
        </p:nvSpPr>
        <p:spPr/>
        <p:txBody>
          <a:bodyPr>
            <a:normAutofit fontScale="62500" lnSpcReduction="20000"/>
          </a:bodyPr>
          <a:lstStyle/>
          <a:p>
            <a:pPr lvl="1">
              <a:buNone/>
            </a:pPr>
            <a:r>
              <a:rPr lang="en-US" dirty="0" smtClean="0"/>
              <a:t>@Test</a:t>
            </a:r>
          </a:p>
          <a:p>
            <a:pPr lvl="1">
              <a:buNone/>
            </a:pPr>
            <a:r>
              <a:rPr lang="en-US" dirty="0" smtClean="0"/>
              <a:t> public void </a:t>
            </a:r>
            <a:r>
              <a:rPr lang="en-US" dirty="0" err="1" smtClean="0"/>
              <a:t>testGetName</a:t>
            </a:r>
            <a:r>
              <a:rPr lang="en-US" dirty="0" smtClean="0"/>
              <a:t>() {</a:t>
            </a:r>
          </a:p>
          <a:p>
            <a:pPr lvl="1">
              <a:buNone/>
            </a:pPr>
            <a:r>
              <a:rPr lang="en-US" dirty="0" smtClean="0">
                <a:solidFill>
                  <a:srgbClr val="FF0000"/>
                </a:solidFill>
              </a:rPr>
              <a:t>  new </a:t>
            </a:r>
            <a:r>
              <a:rPr lang="en-US" dirty="0" err="1" smtClean="0">
                <a:solidFill>
                  <a:srgbClr val="FF0000"/>
                </a:solidFill>
              </a:rPr>
              <a:t>MockUp</a:t>
            </a:r>
            <a:r>
              <a:rPr lang="en-US" dirty="0" smtClean="0">
                <a:solidFill>
                  <a:srgbClr val="FF0000"/>
                </a:solidFill>
              </a:rPr>
              <a:t>&lt;Person&gt;() {</a:t>
            </a:r>
          </a:p>
          <a:p>
            <a:pPr lvl="1">
              <a:buNone/>
            </a:pPr>
            <a:r>
              <a:rPr lang="en-US" dirty="0" smtClean="0">
                <a:solidFill>
                  <a:srgbClr val="FF0000"/>
                </a:solidFill>
              </a:rPr>
              <a:t>   @Mock</a:t>
            </a:r>
          </a:p>
          <a:p>
            <a:pPr lvl="1">
              <a:buNone/>
            </a:pPr>
            <a:r>
              <a:rPr lang="en-US" dirty="0" smtClean="0">
                <a:solidFill>
                  <a:srgbClr val="FF0000"/>
                </a:solidFill>
              </a:rPr>
              <a:t>   public void $init() {</a:t>
            </a:r>
          </a:p>
          <a:p>
            <a:pPr lvl="1">
              <a:buNone/>
            </a:pPr>
            <a:r>
              <a:rPr lang="en-US" dirty="0" smtClean="0">
                <a:solidFill>
                  <a:srgbClr val="FF0000"/>
                </a:solidFill>
              </a:rPr>
              <a:t>    //</a:t>
            </a:r>
            <a:r>
              <a:rPr lang="en-US" dirty="0" err="1" smtClean="0">
                <a:solidFill>
                  <a:srgbClr val="FF0000"/>
                </a:solidFill>
              </a:rPr>
              <a:t>Dont</a:t>
            </a:r>
            <a:r>
              <a:rPr lang="en-US" dirty="0" smtClean="0">
                <a:solidFill>
                  <a:srgbClr val="FF0000"/>
                </a:solidFill>
              </a:rPr>
              <a:t> assign name variable at all</a:t>
            </a:r>
          </a:p>
          <a:p>
            <a:pPr lvl="1">
              <a:buNone/>
            </a:pPr>
            <a:r>
              <a:rPr lang="en-US" dirty="0" smtClean="0">
                <a:solidFill>
                  <a:srgbClr val="FF0000"/>
                </a:solidFill>
              </a:rPr>
              <a:t>    //Leave it null</a:t>
            </a:r>
          </a:p>
          <a:p>
            <a:pPr lvl="1">
              <a:buNone/>
            </a:pPr>
            <a:r>
              <a:rPr lang="en-US" dirty="0" smtClean="0">
                <a:solidFill>
                  <a:srgbClr val="FF0000"/>
                </a:solidFill>
              </a:rPr>
              <a:t>   }</a:t>
            </a:r>
          </a:p>
          <a:p>
            <a:pPr lvl="1">
              <a:buNone/>
            </a:pPr>
            <a:r>
              <a:rPr lang="en-US" dirty="0" smtClean="0">
                <a:solidFill>
                  <a:srgbClr val="FF0000"/>
                </a:solidFill>
              </a:rPr>
              <a:t>  };</a:t>
            </a:r>
          </a:p>
          <a:p>
            <a:pPr lvl="1">
              <a:buNone/>
            </a:pPr>
            <a:r>
              <a:rPr lang="en-US" dirty="0" smtClean="0"/>
              <a:t>   </a:t>
            </a:r>
          </a:p>
          <a:p>
            <a:pPr lvl="1">
              <a:buNone/>
            </a:pPr>
            <a:r>
              <a:rPr lang="en-US" dirty="0" smtClean="0"/>
              <a:t>  Person p = new Person();</a:t>
            </a:r>
          </a:p>
          <a:p>
            <a:pPr lvl="1">
              <a:buNone/>
            </a:pPr>
            <a:r>
              <a:rPr lang="en-US" dirty="0" smtClean="0"/>
              <a:t>  String name = </a:t>
            </a:r>
            <a:r>
              <a:rPr lang="en-US" dirty="0" err="1" smtClean="0"/>
              <a:t>p.getName</a:t>
            </a:r>
            <a:r>
              <a:rPr lang="en-US" dirty="0" smtClean="0"/>
              <a:t>();</a:t>
            </a:r>
          </a:p>
          <a:p>
            <a:pPr lvl="1">
              <a:buNone/>
            </a:pPr>
            <a:r>
              <a:rPr lang="en-US" dirty="0" smtClean="0"/>
              <a:t>       </a:t>
            </a:r>
            <a:r>
              <a:rPr lang="en-US" dirty="0" err="1" smtClean="0"/>
              <a:t>assertNull</a:t>
            </a:r>
            <a:r>
              <a:rPr lang="en-US" dirty="0" smtClean="0"/>
              <a:t>("Name of person is </a:t>
            </a:r>
            <a:r>
              <a:rPr lang="en-US" dirty="0" err="1" smtClean="0"/>
              <a:t>null",name</a:t>
            </a:r>
            <a:r>
              <a:rPr lang="en-US" dirty="0" smtClean="0"/>
              <a:t>);</a:t>
            </a:r>
          </a:p>
          <a:p>
            <a:pPr lvl="1">
              <a:buNone/>
            </a:pPr>
            <a:r>
              <a:rPr lang="en-US" dirty="0" smtClean="0"/>
              <a:t> }</a:t>
            </a:r>
          </a:p>
          <a:p>
            <a:pPr lvl="1">
              <a:buNone/>
            </a:pPr>
            <a:r>
              <a:rPr lang="en-US" dirty="0" smtClean="0"/>
              <a:t> </a:t>
            </a:r>
          </a:p>
          <a:p>
            <a:pPr lvl="1">
              <a:buNone/>
            </a:pP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Testing is the process of checking the functionality of the application whether it is working as per requirements and to ensure that at developer level, unit testing comes into picture. </a:t>
            </a:r>
          </a:p>
          <a:p>
            <a:r>
              <a:rPr lang="en-US" dirty="0" smtClean="0"/>
              <a:t>Unit testing is the testing of single entity (class or method). Unit testing is very essential to every software company to give a quality product to their customers.</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Constructor with </a:t>
            </a:r>
            <a:r>
              <a:rPr lang="en-US" dirty="0" err="1" smtClean="0"/>
              <a:t>Param</a:t>
            </a:r>
            <a:endParaRPr lang="en-US" dirty="0"/>
          </a:p>
        </p:txBody>
      </p:sp>
      <p:sp>
        <p:nvSpPr>
          <p:cNvPr id="3" name="Content Placeholder 2"/>
          <p:cNvSpPr>
            <a:spLocks noGrp="1"/>
          </p:cNvSpPr>
          <p:nvPr>
            <p:ph idx="1"/>
          </p:nvPr>
        </p:nvSpPr>
        <p:spPr/>
        <p:txBody>
          <a:bodyPr>
            <a:normAutofit fontScale="55000" lnSpcReduction="20000"/>
          </a:bodyPr>
          <a:lstStyle/>
          <a:p>
            <a:pPr lvl="1" fontAlgn="base">
              <a:buNone/>
            </a:pPr>
            <a:r>
              <a:rPr lang="en-US" dirty="0" smtClean="0"/>
              <a:t>public class </a:t>
            </a:r>
            <a:r>
              <a:rPr lang="en-US" dirty="0" err="1" smtClean="0"/>
              <a:t>PersonTestConstructor</a:t>
            </a:r>
            <a:r>
              <a:rPr lang="en-US" dirty="0" smtClean="0"/>
              <a:t> {</a:t>
            </a:r>
          </a:p>
          <a:p>
            <a:pPr lvl="1" fontAlgn="base">
              <a:buNone/>
            </a:pPr>
            <a:r>
              <a:rPr lang="en-US" dirty="0" smtClean="0"/>
              <a:t> </a:t>
            </a:r>
            <a:r>
              <a:rPr lang="en-US" dirty="0" smtClean="0">
                <a:solidFill>
                  <a:srgbClr val="FF0000"/>
                </a:solidFill>
              </a:rPr>
              <a:t>@Test</a:t>
            </a:r>
          </a:p>
          <a:p>
            <a:pPr lvl="1" fontAlgn="base">
              <a:buNone/>
            </a:pPr>
            <a:r>
              <a:rPr lang="en-US" dirty="0" smtClean="0">
                <a:solidFill>
                  <a:srgbClr val="FF0000"/>
                </a:solidFill>
              </a:rPr>
              <a:t> public void </a:t>
            </a:r>
            <a:r>
              <a:rPr lang="en-US" dirty="0" err="1" smtClean="0">
                <a:solidFill>
                  <a:srgbClr val="FF0000"/>
                </a:solidFill>
              </a:rPr>
              <a:t>testGetName</a:t>
            </a:r>
            <a:r>
              <a:rPr lang="en-US" dirty="0" smtClean="0">
                <a:solidFill>
                  <a:srgbClr val="FF0000"/>
                </a:solidFill>
              </a:rPr>
              <a:t>() {</a:t>
            </a:r>
          </a:p>
          <a:p>
            <a:pPr lvl="1" fontAlgn="base">
              <a:buNone/>
            </a:pPr>
            <a:r>
              <a:rPr lang="en-US" dirty="0" smtClean="0">
                <a:solidFill>
                  <a:srgbClr val="FF0000"/>
                </a:solidFill>
              </a:rPr>
              <a:t>  new </a:t>
            </a:r>
            <a:r>
              <a:rPr lang="en-US" dirty="0" err="1" smtClean="0">
                <a:solidFill>
                  <a:srgbClr val="FF0000"/>
                </a:solidFill>
              </a:rPr>
              <a:t>MockUp</a:t>
            </a:r>
            <a:r>
              <a:rPr lang="en-US" dirty="0" smtClean="0">
                <a:solidFill>
                  <a:srgbClr val="FF0000"/>
                </a:solidFill>
              </a:rPr>
              <a:t>&lt;Person&gt;() {</a:t>
            </a:r>
          </a:p>
          <a:p>
            <a:pPr lvl="1" fontAlgn="base">
              <a:buNone/>
            </a:pPr>
            <a:r>
              <a:rPr lang="en-US" dirty="0" smtClean="0">
                <a:solidFill>
                  <a:srgbClr val="FF0000"/>
                </a:solidFill>
              </a:rPr>
              <a:t>   @Mock</a:t>
            </a:r>
          </a:p>
          <a:p>
            <a:pPr lvl="1" fontAlgn="base">
              <a:buNone/>
            </a:pPr>
            <a:r>
              <a:rPr lang="en-US" dirty="0" smtClean="0">
                <a:solidFill>
                  <a:srgbClr val="FF0000"/>
                </a:solidFill>
              </a:rPr>
              <a:t>   public void $init(String name) {</a:t>
            </a:r>
          </a:p>
          <a:p>
            <a:pPr lvl="1" fontAlgn="base">
              <a:buNone/>
            </a:pPr>
            <a:r>
              <a:rPr lang="en-US" dirty="0" smtClean="0">
                <a:solidFill>
                  <a:srgbClr val="FF0000"/>
                </a:solidFill>
              </a:rPr>
              <a:t>    //</a:t>
            </a:r>
            <a:r>
              <a:rPr lang="en-US" dirty="0" err="1" smtClean="0">
                <a:solidFill>
                  <a:srgbClr val="FF0000"/>
                </a:solidFill>
              </a:rPr>
              <a:t>Dont</a:t>
            </a:r>
            <a:r>
              <a:rPr lang="en-US" dirty="0" smtClean="0">
                <a:solidFill>
                  <a:srgbClr val="FF0000"/>
                </a:solidFill>
              </a:rPr>
              <a:t> assign name variable at all</a:t>
            </a:r>
          </a:p>
          <a:p>
            <a:pPr lvl="1" fontAlgn="base">
              <a:buNone/>
            </a:pPr>
            <a:r>
              <a:rPr lang="en-US" dirty="0" smtClean="0">
                <a:solidFill>
                  <a:srgbClr val="FF0000"/>
                </a:solidFill>
              </a:rPr>
              <a:t>    //Leave it null</a:t>
            </a:r>
          </a:p>
          <a:p>
            <a:pPr lvl="1" fontAlgn="base">
              <a:buNone/>
            </a:pPr>
            <a:r>
              <a:rPr lang="en-US" dirty="0" smtClean="0">
                <a:solidFill>
                  <a:srgbClr val="FF0000"/>
                </a:solidFill>
              </a:rPr>
              <a:t>   }</a:t>
            </a:r>
          </a:p>
          <a:p>
            <a:pPr lvl="1" fontAlgn="base">
              <a:buNone/>
            </a:pPr>
            <a:r>
              <a:rPr lang="en-US" dirty="0" smtClean="0">
                <a:solidFill>
                  <a:srgbClr val="FF0000"/>
                </a:solidFill>
              </a:rPr>
              <a:t>  };</a:t>
            </a:r>
          </a:p>
          <a:p>
            <a:pPr lvl="1" fontAlgn="base">
              <a:buNone/>
            </a:pPr>
            <a:r>
              <a:rPr lang="en-US" dirty="0" smtClean="0"/>
              <a:t>   </a:t>
            </a:r>
          </a:p>
          <a:p>
            <a:pPr lvl="1" fontAlgn="base">
              <a:buNone/>
            </a:pPr>
            <a:r>
              <a:rPr lang="en-US" dirty="0" smtClean="0"/>
              <a:t>  Person p = new Person("</a:t>
            </a:r>
            <a:r>
              <a:rPr lang="en-US" dirty="0" err="1" smtClean="0"/>
              <a:t>AbhiJMockit</a:t>
            </a:r>
            <a:r>
              <a:rPr lang="en-US" dirty="0" smtClean="0"/>
              <a:t>");</a:t>
            </a:r>
          </a:p>
          <a:p>
            <a:pPr lvl="1" fontAlgn="base">
              <a:buNone/>
            </a:pPr>
            <a:r>
              <a:rPr lang="en-US" dirty="0" smtClean="0"/>
              <a:t>  String name = </a:t>
            </a:r>
            <a:r>
              <a:rPr lang="en-US" dirty="0" err="1" smtClean="0"/>
              <a:t>p.getName</a:t>
            </a:r>
            <a:r>
              <a:rPr lang="en-US" dirty="0" smtClean="0"/>
              <a:t>();</a:t>
            </a:r>
          </a:p>
          <a:p>
            <a:pPr lvl="1" fontAlgn="base">
              <a:buNone/>
            </a:pPr>
            <a:r>
              <a:rPr lang="en-US" dirty="0" smtClean="0"/>
              <a:t>  </a:t>
            </a:r>
            <a:r>
              <a:rPr lang="en-US" dirty="0" err="1" smtClean="0"/>
              <a:t>System.out.println</a:t>
            </a:r>
            <a:r>
              <a:rPr lang="en-US" dirty="0" smtClean="0"/>
              <a:t>(name);</a:t>
            </a:r>
          </a:p>
          <a:p>
            <a:pPr lvl="1" fontAlgn="base">
              <a:buNone/>
            </a:pPr>
            <a:r>
              <a:rPr lang="en-US" dirty="0" smtClean="0"/>
              <a:t>  </a:t>
            </a:r>
            <a:r>
              <a:rPr lang="en-US" dirty="0" err="1" smtClean="0"/>
              <a:t>assertNull</a:t>
            </a:r>
            <a:r>
              <a:rPr lang="en-US" dirty="0" smtClean="0"/>
              <a:t>("Name of person is </a:t>
            </a:r>
            <a:r>
              <a:rPr lang="en-US" dirty="0" err="1" smtClean="0"/>
              <a:t>null",name</a:t>
            </a:r>
            <a:r>
              <a:rPr lang="en-US" dirty="0" smtClean="0"/>
              <a:t>);</a:t>
            </a:r>
          </a:p>
          <a:p>
            <a:pPr lvl="1" fontAlgn="base">
              <a:buNone/>
            </a:pPr>
            <a:r>
              <a:rPr lang="en-US" dirty="0" smtClean="0"/>
              <a:t> }</a:t>
            </a:r>
          </a:p>
          <a:p>
            <a:pPr lvl="1" fontAlgn="base">
              <a:buNone/>
            </a:pPr>
            <a:r>
              <a:rPr lang="en-US" dirty="0" smtClean="0"/>
              <a:t>}</a:t>
            </a:r>
          </a:p>
          <a:p>
            <a:pPr lvl="1">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Static IB</a:t>
            </a:r>
            <a:endParaRPr lang="en-US" dirty="0"/>
          </a:p>
        </p:txBody>
      </p:sp>
      <p:sp>
        <p:nvSpPr>
          <p:cNvPr id="3" name="Content Placeholder 2"/>
          <p:cNvSpPr>
            <a:spLocks noGrp="1"/>
          </p:cNvSpPr>
          <p:nvPr>
            <p:ph idx="1"/>
          </p:nvPr>
        </p:nvSpPr>
        <p:spPr/>
        <p:txBody>
          <a:bodyPr>
            <a:normAutofit fontScale="62500" lnSpcReduction="20000"/>
          </a:bodyPr>
          <a:lstStyle/>
          <a:p>
            <a:pPr lvl="1">
              <a:buNone/>
            </a:pPr>
            <a:r>
              <a:rPr lang="en-US" dirty="0" smtClean="0"/>
              <a:t>public class </a:t>
            </a:r>
            <a:r>
              <a:rPr lang="en-US" dirty="0" err="1" smtClean="0"/>
              <a:t>BankTest</a:t>
            </a:r>
            <a:r>
              <a:rPr lang="en-US" dirty="0" smtClean="0"/>
              <a:t> {</a:t>
            </a:r>
          </a:p>
          <a:p>
            <a:pPr lvl="1">
              <a:buNone/>
            </a:pPr>
            <a:r>
              <a:rPr lang="en-US" dirty="0" smtClean="0"/>
              <a:t> @Test</a:t>
            </a:r>
          </a:p>
          <a:p>
            <a:pPr lvl="1">
              <a:buNone/>
            </a:pPr>
            <a:r>
              <a:rPr lang="en-US" dirty="0" smtClean="0"/>
              <a:t> public void </a:t>
            </a:r>
            <a:r>
              <a:rPr lang="en-US" dirty="0" err="1" smtClean="0"/>
              <a:t>testBankStaticBlock</a:t>
            </a:r>
            <a:r>
              <a:rPr lang="en-US" dirty="0" smtClean="0"/>
              <a:t>(){</a:t>
            </a:r>
          </a:p>
          <a:p>
            <a:pPr lvl="1">
              <a:buNone/>
            </a:pPr>
            <a:r>
              <a:rPr lang="en-US" dirty="0" smtClean="0">
                <a:solidFill>
                  <a:srgbClr val="FF0000"/>
                </a:solidFill>
              </a:rPr>
              <a:t>  new </a:t>
            </a:r>
            <a:r>
              <a:rPr lang="en-US" dirty="0" err="1" smtClean="0">
                <a:solidFill>
                  <a:srgbClr val="FF0000"/>
                </a:solidFill>
              </a:rPr>
              <a:t>MockUp</a:t>
            </a:r>
            <a:r>
              <a:rPr lang="en-US" dirty="0" smtClean="0">
                <a:solidFill>
                  <a:srgbClr val="FF0000"/>
                </a:solidFill>
              </a:rPr>
              <a:t>&lt;Bank&gt;(){</a:t>
            </a:r>
          </a:p>
          <a:p>
            <a:pPr lvl="1">
              <a:buNone/>
            </a:pPr>
            <a:r>
              <a:rPr lang="en-US" dirty="0" smtClean="0">
                <a:solidFill>
                  <a:srgbClr val="FF0000"/>
                </a:solidFill>
              </a:rPr>
              <a:t>  </a:t>
            </a:r>
          </a:p>
          <a:p>
            <a:pPr lvl="1">
              <a:buNone/>
            </a:pPr>
            <a:r>
              <a:rPr lang="en-US" dirty="0" smtClean="0">
                <a:solidFill>
                  <a:srgbClr val="FF0000"/>
                </a:solidFill>
              </a:rPr>
              <a:t>   @</a:t>
            </a:r>
            <a:r>
              <a:rPr lang="en-US" dirty="0" err="1" smtClean="0">
                <a:solidFill>
                  <a:srgbClr val="FF0000"/>
                </a:solidFill>
              </a:rPr>
              <a:t>SuppressWarnings</a:t>
            </a:r>
            <a:r>
              <a:rPr lang="en-US" dirty="0" smtClean="0">
                <a:solidFill>
                  <a:srgbClr val="FF0000"/>
                </a:solidFill>
              </a:rPr>
              <a:t>("unused")</a:t>
            </a:r>
          </a:p>
          <a:p>
            <a:pPr lvl="1">
              <a:buNone/>
            </a:pPr>
            <a:r>
              <a:rPr lang="en-US" dirty="0" smtClean="0">
                <a:solidFill>
                  <a:srgbClr val="FF0000"/>
                </a:solidFill>
              </a:rPr>
              <a:t>   @Mock</a:t>
            </a:r>
          </a:p>
          <a:p>
            <a:pPr lvl="1">
              <a:buNone/>
            </a:pPr>
            <a:r>
              <a:rPr lang="en-US" dirty="0" smtClean="0">
                <a:solidFill>
                  <a:srgbClr val="FF0000"/>
                </a:solidFill>
              </a:rPr>
              <a:t>   public void $</a:t>
            </a:r>
            <a:r>
              <a:rPr lang="en-US" dirty="0" err="1" smtClean="0">
                <a:solidFill>
                  <a:srgbClr val="FF0000"/>
                </a:solidFill>
              </a:rPr>
              <a:t>clinit</a:t>
            </a:r>
            <a:r>
              <a:rPr lang="en-US" dirty="0" smtClean="0">
                <a:solidFill>
                  <a:srgbClr val="FF0000"/>
                </a:solidFill>
              </a:rPr>
              <a:t>(){</a:t>
            </a:r>
          </a:p>
          <a:p>
            <a:pPr lvl="1">
              <a:buNone/>
            </a:pPr>
            <a:r>
              <a:rPr lang="en-US" dirty="0" smtClean="0">
                <a:solidFill>
                  <a:srgbClr val="FF0000"/>
                </a:solidFill>
              </a:rPr>
              <a:t>    </a:t>
            </a:r>
            <a:r>
              <a:rPr lang="en-US" dirty="0" err="1" smtClean="0">
                <a:solidFill>
                  <a:srgbClr val="FF0000"/>
                </a:solidFill>
              </a:rPr>
              <a:t>Bank.updateBalance</a:t>
            </a:r>
            <a:r>
              <a:rPr lang="en-US" dirty="0" smtClean="0">
                <a:solidFill>
                  <a:srgbClr val="FF0000"/>
                </a:solidFill>
              </a:rPr>
              <a:t>(500);</a:t>
            </a:r>
          </a:p>
          <a:p>
            <a:pPr lvl="1">
              <a:buNone/>
            </a:pPr>
            <a:r>
              <a:rPr lang="en-US" dirty="0" smtClean="0">
                <a:solidFill>
                  <a:srgbClr val="FF0000"/>
                </a:solidFill>
              </a:rPr>
              <a:t>   }</a:t>
            </a:r>
          </a:p>
          <a:p>
            <a:pPr lvl="1">
              <a:buNone/>
            </a:pPr>
            <a:r>
              <a:rPr lang="en-US" dirty="0" smtClean="0">
                <a:solidFill>
                  <a:srgbClr val="FF0000"/>
                </a:solidFill>
              </a:rPr>
              <a:t>  };</a:t>
            </a:r>
          </a:p>
          <a:p>
            <a:pPr lvl="1">
              <a:buNone/>
            </a:pPr>
            <a:r>
              <a:rPr lang="en-US" dirty="0" smtClean="0"/>
              <a:t>   </a:t>
            </a:r>
          </a:p>
          <a:p>
            <a:pPr lvl="1">
              <a:buNone/>
            </a:pPr>
            <a:r>
              <a:rPr lang="en-US" dirty="0" smtClean="0"/>
              <a:t>  </a:t>
            </a:r>
            <a:r>
              <a:rPr lang="en-US" dirty="0" err="1" smtClean="0"/>
              <a:t>assertEquals</a:t>
            </a:r>
            <a:r>
              <a:rPr lang="en-US" dirty="0" smtClean="0"/>
              <a:t>("The balance amount is 500", 500, </a:t>
            </a:r>
            <a:r>
              <a:rPr lang="en-US" dirty="0" err="1" smtClean="0"/>
              <a:t>Bank.balanceAmount</a:t>
            </a:r>
            <a:r>
              <a:rPr lang="en-US" dirty="0" smtClean="0"/>
              <a:t>);</a:t>
            </a:r>
          </a:p>
          <a:p>
            <a:pPr lvl="1">
              <a:buNone/>
            </a:pPr>
            <a:r>
              <a:rPr lang="en-US" dirty="0" smtClean="0"/>
              <a:t>   </a:t>
            </a:r>
          </a:p>
          <a:p>
            <a:pPr lvl="1">
              <a:buNone/>
            </a:pPr>
            <a:r>
              <a:rPr lang="en-US" dirty="0" smtClean="0"/>
              <a:t> }</a:t>
            </a:r>
          </a:p>
          <a:p>
            <a:pPr lvl="1">
              <a:buNone/>
            </a:pPr>
            <a:r>
              <a:rPr lang="en-US" dirty="0" smtClean="0"/>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public Methods</a:t>
            </a:r>
            <a:endParaRPr lang="en-US" dirty="0"/>
          </a:p>
        </p:txBody>
      </p:sp>
      <p:sp>
        <p:nvSpPr>
          <p:cNvPr id="3" name="Content Placeholder 2"/>
          <p:cNvSpPr>
            <a:spLocks noGrp="1"/>
          </p:cNvSpPr>
          <p:nvPr>
            <p:ph idx="1"/>
          </p:nvPr>
        </p:nvSpPr>
        <p:spPr/>
        <p:txBody>
          <a:bodyPr/>
          <a:lstStyle/>
          <a:p>
            <a:r>
              <a:rPr lang="en-US" dirty="0" smtClean="0"/>
              <a:t>Here are two ways to can do it: </a:t>
            </a:r>
          </a:p>
          <a:p>
            <a:pPr lvl="1"/>
            <a:r>
              <a:rPr lang="en-US" dirty="0" smtClean="0"/>
              <a:t> Behavior Based Testing or using the Expectations class.</a:t>
            </a:r>
          </a:p>
          <a:p>
            <a:pPr lvl="1"/>
            <a:r>
              <a:rPr lang="en-US" dirty="0" smtClean="0"/>
              <a:t> State Based Testing using the </a:t>
            </a:r>
            <a:r>
              <a:rPr lang="en-US" dirty="0" err="1" smtClean="0"/>
              <a:t>MockUp</a:t>
            </a:r>
            <a:r>
              <a:rPr lang="en-US" dirty="0" smtClean="0"/>
              <a:t> </a:t>
            </a:r>
            <a:r>
              <a:rPr lang="en-US" dirty="0" err="1" smtClean="0"/>
              <a:t>apis</a:t>
            </a:r>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public Methods…</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 DBManager.java *************/</a:t>
            </a:r>
          </a:p>
          <a:p>
            <a:pPr lvl="1" fontAlgn="base">
              <a:buNone/>
            </a:pPr>
            <a:r>
              <a:rPr lang="en-US" dirty="0" smtClean="0"/>
              <a:t>public class </a:t>
            </a:r>
            <a:r>
              <a:rPr lang="en-US" dirty="0" err="1" smtClean="0"/>
              <a:t>DBManager</a:t>
            </a:r>
            <a:r>
              <a:rPr lang="en-US" dirty="0" smtClean="0"/>
              <a:t> {</a:t>
            </a:r>
          </a:p>
          <a:p>
            <a:pPr lvl="1" fontAlgn="base">
              <a:buNone/>
            </a:pPr>
            <a:r>
              <a:rPr lang="en-US" dirty="0" smtClean="0"/>
              <a:t>  </a:t>
            </a:r>
          </a:p>
          <a:p>
            <a:pPr lvl="1" fontAlgn="base">
              <a:buNone/>
            </a:pPr>
            <a:r>
              <a:rPr lang="en-US" dirty="0" smtClean="0"/>
              <a:t> public String </a:t>
            </a:r>
            <a:r>
              <a:rPr lang="en-US" dirty="0" err="1" smtClean="0"/>
              <a:t>retrieveAccountHolderName</a:t>
            </a:r>
            <a:r>
              <a:rPr lang="en-US" dirty="0" smtClean="0"/>
              <a:t>(</a:t>
            </a:r>
            <a:r>
              <a:rPr lang="en-US" dirty="0" err="1" smtClean="0"/>
              <a:t>int</a:t>
            </a:r>
            <a:r>
              <a:rPr lang="en-US" dirty="0" smtClean="0"/>
              <a:t> </a:t>
            </a:r>
            <a:r>
              <a:rPr lang="en-US" dirty="0" err="1" smtClean="0"/>
              <a:t>accountId</a:t>
            </a:r>
            <a:r>
              <a:rPr lang="en-US" dirty="0" smtClean="0"/>
              <a:t> ){</a:t>
            </a:r>
          </a:p>
          <a:p>
            <a:pPr lvl="1" fontAlgn="base">
              <a:buNone/>
            </a:pPr>
            <a:r>
              <a:rPr lang="en-US" dirty="0" smtClean="0"/>
              <a:t>  String </a:t>
            </a:r>
            <a:r>
              <a:rPr lang="en-US" dirty="0" err="1" smtClean="0"/>
              <a:t>accountHolderName</a:t>
            </a:r>
            <a:r>
              <a:rPr lang="en-US" dirty="0" smtClean="0"/>
              <a:t> = null;</a:t>
            </a:r>
          </a:p>
          <a:p>
            <a:pPr lvl="1" fontAlgn="base">
              <a:buNone/>
            </a:pPr>
            <a:r>
              <a:rPr lang="en-US" dirty="0" smtClean="0"/>
              <a:t>   </a:t>
            </a:r>
          </a:p>
          <a:p>
            <a:pPr lvl="1" fontAlgn="base">
              <a:buNone/>
            </a:pPr>
            <a:r>
              <a:rPr lang="en-US" dirty="0" smtClean="0"/>
              <a:t>  //connect to db</a:t>
            </a:r>
          </a:p>
          <a:p>
            <a:pPr lvl="1" fontAlgn="base">
              <a:buNone/>
            </a:pPr>
            <a:r>
              <a:rPr lang="en-US" dirty="0" smtClean="0"/>
              <a:t>  //retrieve the  Account Holder Name</a:t>
            </a:r>
          </a:p>
          <a:p>
            <a:pPr lvl="1" fontAlgn="base">
              <a:buNone/>
            </a:pPr>
            <a:r>
              <a:rPr lang="en-US" dirty="0" smtClean="0"/>
              <a:t>   </a:t>
            </a:r>
          </a:p>
          <a:p>
            <a:pPr lvl="1" fontAlgn="base">
              <a:buNone/>
            </a:pPr>
            <a:r>
              <a:rPr lang="en-US" dirty="0" smtClean="0"/>
              <a:t>  return </a:t>
            </a:r>
            <a:r>
              <a:rPr lang="en-US" dirty="0" err="1" smtClean="0"/>
              <a:t>accountHolderName</a:t>
            </a:r>
            <a:r>
              <a:rPr lang="en-US" dirty="0" smtClean="0"/>
              <a:t>;</a:t>
            </a:r>
          </a:p>
          <a:p>
            <a:pPr lvl="1" fontAlgn="base">
              <a:buNone/>
            </a:pPr>
            <a:r>
              <a:rPr lang="en-US" dirty="0" smtClean="0"/>
              <a:t> }</a:t>
            </a:r>
          </a:p>
          <a:p>
            <a:pPr lvl="1" fontAlgn="base">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public Methods…</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smtClean="0"/>
              <a:t>/**************** Bank.java ****************/</a:t>
            </a:r>
          </a:p>
          <a:p>
            <a:pPr lvl="1" fontAlgn="base">
              <a:buNone/>
            </a:pPr>
            <a:r>
              <a:rPr lang="en-US" dirty="0" smtClean="0"/>
              <a:t>public class Bank {</a:t>
            </a:r>
          </a:p>
          <a:p>
            <a:pPr lvl="1" fontAlgn="base">
              <a:buNone/>
            </a:pPr>
            <a:r>
              <a:rPr lang="en-US" dirty="0" smtClean="0"/>
              <a:t> </a:t>
            </a:r>
          </a:p>
          <a:p>
            <a:pPr lvl="1" fontAlgn="base">
              <a:buNone/>
            </a:pPr>
            <a:r>
              <a:rPr lang="en-US" dirty="0" smtClean="0"/>
              <a:t> </a:t>
            </a:r>
            <a:r>
              <a:rPr lang="en-US" dirty="0" err="1" smtClean="0"/>
              <a:t>DBManager</a:t>
            </a:r>
            <a:r>
              <a:rPr lang="en-US" dirty="0" smtClean="0"/>
              <a:t> </a:t>
            </a:r>
            <a:r>
              <a:rPr lang="en-US" dirty="0" err="1" smtClean="0"/>
              <a:t>dbManager</a:t>
            </a:r>
            <a:r>
              <a:rPr lang="en-US" dirty="0" smtClean="0"/>
              <a:t> =new </a:t>
            </a:r>
            <a:r>
              <a:rPr lang="en-US" dirty="0" err="1" smtClean="0"/>
              <a:t>DBManager</a:t>
            </a:r>
            <a:r>
              <a:rPr lang="en-US" dirty="0" smtClean="0"/>
              <a:t>();</a:t>
            </a:r>
          </a:p>
          <a:p>
            <a:pPr lvl="1" fontAlgn="base">
              <a:buNone/>
            </a:pPr>
            <a:r>
              <a:rPr lang="en-US" dirty="0" smtClean="0"/>
              <a:t>     </a:t>
            </a:r>
          </a:p>
          <a:p>
            <a:pPr lvl="1" fontAlgn="base">
              <a:buNone/>
            </a:pPr>
            <a:r>
              <a:rPr lang="en-US" dirty="0" smtClean="0"/>
              <a:t> public String </a:t>
            </a:r>
            <a:r>
              <a:rPr lang="en-US" dirty="0" err="1" smtClean="0"/>
              <a:t>processAccount</a:t>
            </a:r>
            <a:r>
              <a:rPr lang="en-US" dirty="0" smtClean="0"/>
              <a:t>(</a:t>
            </a:r>
            <a:r>
              <a:rPr lang="en-US" dirty="0" err="1" smtClean="0"/>
              <a:t>int</a:t>
            </a:r>
            <a:r>
              <a:rPr lang="en-US" dirty="0" smtClean="0"/>
              <a:t> </a:t>
            </a:r>
            <a:r>
              <a:rPr lang="en-US" dirty="0" err="1" smtClean="0"/>
              <a:t>accountID</a:t>
            </a:r>
            <a:r>
              <a:rPr lang="en-US" dirty="0" smtClean="0"/>
              <a:t>){</a:t>
            </a:r>
          </a:p>
          <a:p>
            <a:pPr lvl="1" fontAlgn="base">
              <a:buNone/>
            </a:pPr>
            <a:r>
              <a:rPr lang="en-US" dirty="0" smtClean="0"/>
              <a:t>   </a:t>
            </a:r>
          </a:p>
          <a:p>
            <a:pPr lvl="1" fontAlgn="base">
              <a:buNone/>
            </a:pPr>
            <a:r>
              <a:rPr lang="en-US" dirty="0" smtClean="0"/>
              <a:t>  //Some other code goes here</a:t>
            </a:r>
          </a:p>
          <a:p>
            <a:pPr lvl="1" fontAlgn="base">
              <a:buNone/>
            </a:pPr>
            <a:r>
              <a:rPr lang="en-US" dirty="0" smtClean="0"/>
              <a:t>   String </a:t>
            </a:r>
            <a:r>
              <a:rPr lang="en-US" dirty="0" err="1" smtClean="0"/>
              <a:t>accountHolderName</a:t>
            </a:r>
            <a:r>
              <a:rPr lang="en-US" dirty="0" smtClean="0"/>
              <a:t> = </a:t>
            </a:r>
            <a:r>
              <a:rPr lang="en-US" dirty="0" err="1" smtClean="0"/>
              <a:t>dbManager.retrieveAccountHolderName</a:t>
            </a:r>
            <a:r>
              <a:rPr lang="en-US" dirty="0" smtClean="0"/>
              <a:t>(</a:t>
            </a:r>
            <a:r>
              <a:rPr lang="en-US" dirty="0" err="1" smtClean="0"/>
              <a:t>accountID</a:t>
            </a:r>
            <a:r>
              <a:rPr lang="en-US" dirty="0" smtClean="0"/>
              <a:t>);</a:t>
            </a:r>
          </a:p>
          <a:p>
            <a:pPr lvl="1" fontAlgn="base">
              <a:buNone/>
            </a:pPr>
            <a:r>
              <a:rPr lang="en-US" dirty="0" smtClean="0"/>
              <a:t>   </a:t>
            </a:r>
          </a:p>
          <a:p>
            <a:pPr lvl="1" fontAlgn="base">
              <a:buNone/>
            </a:pPr>
            <a:r>
              <a:rPr lang="en-US" dirty="0" smtClean="0"/>
              <a:t>  //some more processing code </a:t>
            </a:r>
          </a:p>
          <a:p>
            <a:pPr lvl="1" fontAlgn="base">
              <a:buNone/>
            </a:pPr>
            <a:r>
              <a:rPr lang="en-US" dirty="0" smtClean="0"/>
              <a:t>    return </a:t>
            </a:r>
            <a:r>
              <a:rPr lang="en-US" dirty="0" err="1" smtClean="0"/>
              <a:t>accountHolderName</a:t>
            </a:r>
            <a:r>
              <a:rPr lang="en-US" dirty="0" smtClean="0"/>
              <a:t>;</a:t>
            </a:r>
          </a:p>
          <a:p>
            <a:pPr lvl="1" fontAlgn="base">
              <a:buNone/>
            </a:pPr>
            <a:r>
              <a:rPr lang="en-US" dirty="0" smtClean="0"/>
              <a:t> }</a:t>
            </a:r>
          </a:p>
          <a:p>
            <a:pPr lvl="1" fontAlgn="base">
              <a:buNone/>
            </a:pPr>
            <a:r>
              <a:rPr lang="en-US" dirty="0" smtClean="0"/>
              <a:t>}</a:t>
            </a:r>
          </a:p>
          <a:p>
            <a:pPr lvl="1">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public Methods…</a:t>
            </a: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dirty="0" smtClean="0"/>
              <a:t>/*************** BankTest.java ****************/</a:t>
            </a:r>
          </a:p>
          <a:p>
            <a:pPr lvl="1" fontAlgn="base">
              <a:buNone/>
            </a:pPr>
            <a:r>
              <a:rPr lang="en-US" dirty="0" smtClean="0"/>
              <a:t> </a:t>
            </a:r>
          </a:p>
          <a:p>
            <a:pPr lvl="1" fontAlgn="base">
              <a:buNone/>
            </a:pPr>
            <a:r>
              <a:rPr lang="en-US" dirty="0" smtClean="0"/>
              <a:t>public class </a:t>
            </a:r>
            <a:r>
              <a:rPr lang="en-US" dirty="0" err="1" smtClean="0"/>
              <a:t>BankTest</a:t>
            </a:r>
            <a:r>
              <a:rPr lang="en-US" dirty="0" smtClean="0"/>
              <a:t> {</a:t>
            </a:r>
          </a:p>
          <a:p>
            <a:pPr lvl="1" fontAlgn="base">
              <a:buNone/>
            </a:pPr>
            <a:r>
              <a:rPr lang="en-US" dirty="0" smtClean="0"/>
              <a:t> @Test</a:t>
            </a:r>
          </a:p>
          <a:p>
            <a:pPr lvl="1" fontAlgn="base">
              <a:buNone/>
            </a:pPr>
            <a:r>
              <a:rPr lang="en-US" dirty="0" smtClean="0"/>
              <a:t> public void </a:t>
            </a:r>
            <a:r>
              <a:rPr lang="en-US" dirty="0" err="1" smtClean="0"/>
              <a:t>testRetrieveAccountHolderName</a:t>
            </a:r>
            <a:r>
              <a:rPr lang="en-US" dirty="0" smtClean="0"/>
              <a:t>() {</a:t>
            </a:r>
          </a:p>
          <a:p>
            <a:pPr lvl="1" fontAlgn="base">
              <a:buNone/>
            </a:pPr>
            <a:r>
              <a:rPr lang="en-US" dirty="0" smtClean="0"/>
              <a:t>  Bank </a:t>
            </a:r>
            <a:r>
              <a:rPr lang="en-US" dirty="0" err="1" smtClean="0"/>
              <a:t>bank</a:t>
            </a:r>
            <a:r>
              <a:rPr lang="en-US" dirty="0" smtClean="0"/>
              <a:t> = new Bank();</a:t>
            </a:r>
          </a:p>
          <a:p>
            <a:pPr lvl="1" fontAlgn="base">
              <a:buNone/>
            </a:pPr>
            <a:r>
              <a:rPr lang="en-US" dirty="0" smtClean="0"/>
              <a:t>  // Define the Expectations block here</a:t>
            </a:r>
          </a:p>
          <a:p>
            <a:pPr lvl="1" fontAlgn="base">
              <a:buNone/>
            </a:pPr>
            <a:r>
              <a:rPr lang="en-US" dirty="0" smtClean="0"/>
              <a:t> </a:t>
            </a:r>
            <a:r>
              <a:rPr lang="en-US" dirty="0" smtClean="0">
                <a:solidFill>
                  <a:srgbClr val="FF0000"/>
                </a:solidFill>
              </a:rPr>
              <a:t> new Expectations() {</a:t>
            </a:r>
          </a:p>
          <a:p>
            <a:pPr lvl="1" fontAlgn="base">
              <a:buNone/>
            </a:pPr>
            <a:r>
              <a:rPr lang="en-US" dirty="0" smtClean="0">
                <a:solidFill>
                  <a:srgbClr val="FF0000"/>
                </a:solidFill>
              </a:rPr>
              <a:t> </a:t>
            </a:r>
          </a:p>
          <a:p>
            <a:pPr lvl="1" fontAlgn="base">
              <a:buNone/>
            </a:pPr>
            <a:r>
              <a:rPr lang="en-US" dirty="0" smtClean="0">
                <a:solidFill>
                  <a:srgbClr val="FF0000"/>
                </a:solidFill>
              </a:rPr>
              <a:t>   </a:t>
            </a:r>
            <a:r>
              <a:rPr lang="en-US" dirty="0" err="1" smtClean="0">
                <a:solidFill>
                  <a:srgbClr val="FF0000"/>
                </a:solidFill>
              </a:rPr>
              <a:t>DBManager</a:t>
            </a:r>
            <a:r>
              <a:rPr lang="en-US" dirty="0" smtClean="0">
                <a:solidFill>
                  <a:srgbClr val="FF0000"/>
                </a:solidFill>
              </a:rPr>
              <a:t> </a:t>
            </a:r>
            <a:r>
              <a:rPr lang="en-US" dirty="0" err="1" smtClean="0">
                <a:solidFill>
                  <a:srgbClr val="FF0000"/>
                </a:solidFill>
              </a:rPr>
              <a:t>dbManager</a:t>
            </a:r>
            <a:r>
              <a:rPr lang="en-US" dirty="0" smtClean="0">
                <a:solidFill>
                  <a:srgbClr val="FF0000"/>
                </a:solidFill>
              </a:rPr>
              <a:t>; // variables declared here are mocked by default</a:t>
            </a:r>
          </a:p>
          <a:p>
            <a:pPr lvl="1" fontAlgn="base">
              <a:buNone/>
            </a:pPr>
            <a:r>
              <a:rPr lang="en-US" dirty="0" smtClean="0">
                <a:solidFill>
                  <a:srgbClr val="FF0000"/>
                </a:solidFill>
              </a:rPr>
              <a:t>   {</a:t>
            </a:r>
          </a:p>
          <a:p>
            <a:pPr lvl="1" fontAlgn="base">
              <a:buNone/>
            </a:pPr>
            <a:r>
              <a:rPr lang="en-US" dirty="0" smtClean="0">
                <a:solidFill>
                  <a:srgbClr val="FF0000"/>
                </a:solidFill>
              </a:rPr>
              <a:t>      </a:t>
            </a:r>
            <a:r>
              <a:rPr lang="en-US" dirty="0" err="1" smtClean="0">
                <a:solidFill>
                  <a:srgbClr val="FF0000"/>
                </a:solidFill>
              </a:rPr>
              <a:t>dbManager.retrieveAccountHolderName</a:t>
            </a:r>
            <a:r>
              <a:rPr lang="en-US" dirty="0" smtClean="0">
                <a:solidFill>
                  <a:srgbClr val="FF0000"/>
                </a:solidFill>
              </a:rPr>
              <a:t>(10);</a:t>
            </a:r>
          </a:p>
          <a:p>
            <a:pPr lvl="1" fontAlgn="base">
              <a:buNone/>
            </a:pPr>
            <a:r>
              <a:rPr lang="en-US" dirty="0" smtClean="0">
                <a:solidFill>
                  <a:srgbClr val="FF0000"/>
                </a:solidFill>
              </a:rPr>
              <a:t>     returns("Anna");</a:t>
            </a:r>
          </a:p>
          <a:p>
            <a:pPr lvl="1" fontAlgn="base">
              <a:buNone/>
            </a:pPr>
            <a:r>
              <a:rPr lang="en-US" dirty="0" smtClean="0">
                <a:solidFill>
                  <a:srgbClr val="FF0000"/>
                </a:solidFill>
              </a:rPr>
              <a:t>   }</a:t>
            </a:r>
          </a:p>
          <a:p>
            <a:pPr lvl="1" fontAlgn="base">
              <a:buNone/>
            </a:pPr>
            <a:r>
              <a:rPr lang="en-US" dirty="0" smtClean="0">
                <a:solidFill>
                  <a:srgbClr val="FF0000"/>
                </a:solidFill>
              </a:rPr>
              <a:t>  };</a:t>
            </a:r>
          </a:p>
          <a:p>
            <a:pPr lvl="1" fontAlgn="base">
              <a:buNone/>
            </a:pPr>
            <a:r>
              <a:rPr lang="en-US" dirty="0" smtClean="0"/>
              <a:t>   </a:t>
            </a:r>
          </a:p>
          <a:p>
            <a:pPr lvl="1" fontAlgn="base">
              <a:buNone/>
            </a:pPr>
            <a:r>
              <a:rPr lang="en-US" dirty="0" smtClean="0"/>
              <a:t>  String name = </a:t>
            </a:r>
            <a:r>
              <a:rPr lang="en-US" dirty="0" err="1" smtClean="0"/>
              <a:t>bank.processAccount</a:t>
            </a:r>
            <a:r>
              <a:rPr lang="en-US" dirty="0" smtClean="0"/>
              <a:t>(10);</a:t>
            </a:r>
          </a:p>
          <a:p>
            <a:pPr lvl="1" fontAlgn="base">
              <a:buNone/>
            </a:pPr>
            <a:r>
              <a:rPr lang="en-US" dirty="0" smtClean="0"/>
              <a:t>   </a:t>
            </a:r>
          </a:p>
          <a:p>
            <a:pPr lvl="1" fontAlgn="base">
              <a:buNone/>
            </a:pPr>
            <a:r>
              <a:rPr lang="en-US" dirty="0" smtClean="0"/>
              <a:t>  </a:t>
            </a:r>
            <a:r>
              <a:rPr lang="en-US" dirty="0" err="1" smtClean="0"/>
              <a:t>assertEquals</a:t>
            </a:r>
            <a:r>
              <a:rPr lang="en-US" dirty="0" smtClean="0"/>
              <a:t>("Account holder Name for A/C id 10 is 'Anna’ ","</a:t>
            </a:r>
            <a:r>
              <a:rPr lang="en-US" dirty="0" err="1" smtClean="0"/>
              <a:t>Anna",name</a:t>
            </a:r>
            <a:r>
              <a:rPr lang="en-US" dirty="0" smtClean="0"/>
              <a:t>);</a:t>
            </a:r>
          </a:p>
          <a:p>
            <a:pPr lvl="1" fontAlgn="base">
              <a:buNone/>
            </a:pPr>
            <a:r>
              <a:rPr lang="en-US" dirty="0" smtClean="0"/>
              <a:t>   </a:t>
            </a:r>
          </a:p>
          <a:p>
            <a:pPr lvl="1" fontAlgn="base">
              <a:buNone/>
            </a:pPr>
            <a:r>
              <a:rPr lang="en-US" dirty="0" smtClean="0"/>
              <a:t> }</a:t>
            </a:r>
          </a:p>
          <a:p>
            <a:pPr lvl="1" fontAlgn="base">
              <a:buNone/>
            </a:pPr>
            <a:r>
              <a:rPr lang="en-US" dirty="0" smtClean="0"/>
              <a:t>}</a:t>
            </a:r>
          </a:p>
          <a:p>
            <a:pPr lvl="1">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Private Methods</a:t>
            </a:r>
            <a:endParaRPr lang="en-US" dirty="0"/>
          </a:p>
        </p:txBody>
      </p:sp>
      <p:sp>
        <p:nvSpPr>
          <p:cNvPr id="3" name="Content Placeholder 2"/>
          <p:cNvSpPr>
            <a:spLocks noGrp="1"/>
          </p:cNvSpPr>
          <p:nvPr>
            <p:ph idx="1"/>
          </p:nvPr>
        </p:nvSpPr>
        <p:spPr/>
        <p:txBody>
          <a:bodyPr/>
          <a:lstStyle/>
          <a:p>
            <a:r>
              <a:rPr lang="en-US" dirty="0" smtClean="0"/>
              <a:t>Here are two ways to can do it: </a:t>
            </a:r>
          </a:p>
          <a:p>
            <a:pPr lvl="1"/>
            <a:r>
              <a:rPr lang="en-US" dirty="0" smtClean="0"/>
              <a:t> Behavior Based Testing or using the Expectations class.</a:t>
            </a:r>
          </a:p>
          <a:p>
            <a:pPr lvl="1"/>
            <a:r>
              <a:rPr lang="en-US" dirty="0" smtClean="0"/>
              <a:t> State Based Testing using the </a:t>
            </a:r>
            <a:r>
              <a:rPr lang="en-US" dirty="0" err="1" smtClean="0"/>
              <a:t>MockUp</a:t>
            </a:r>
            <a:r>
              <a:rPr lang="en-US" dirty="0" smtClean="0"/>
              <a:t> </a:t>
            </a:r>
            <a:r>
              <a:rPr lang="en-US" dirty="0" err="1" smtClean="0"/>
              <a:t>apis</a:t>
            </a:r>
            <a:endParaRPr lang="en-US" dirty="0" smtClean="0"/>
          </a:p>
          <a:p>
            <a:r>
              <a:rPr lang="en-US" dirty="0" smtClean="0"/>
              <a:t>Uses the </a:t>
            </a:r>
            <a:r>
              <a:rPr lang="en-US" b="1" dirty="0" smtClean="0"/>
              <a:t>Reflection Utility </a:t>
            </a:r>
            <a:r>
              <a:rPr lang="en-US" dirty="0" smtClean="0"/>
              <a:t>called the </a:t>
            </a:r>
            <a:r>
              <a:rPr lang="en-US" b="1" dirty="0" err="1" smtClean="0"/>
              <a:t>Deencapsulation</a:t>
            </a:r>
            <a:r>
              <a:rPr lang="en-US" dirty="0" smtClean="0"/>
              <a:t> class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Private Methods…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 Simple.java ***********/</a:t>
            </a:r>
          </a:p>
          <a:p>
            <a:pPr marL="971550" lvl="1" indent="-514350" fontAlgn="base">
              <a:buNone/>
            </a:pPr>
            <a:r>
              <a:rPr lang="en-US" dirty="0" smtClean="0"/>
              <a:t>public class Simple {</a:t>
            </a:r>
          </a:p>
          <a:p>
            <a:pPr marL="971550" lvl="1" indent="-514350" fontAlgn="base">
              <a:buNone/>
            </a:pPr>
            <a:r>
              <a:rPr lang="en-US" dirty="0" smtClean="0"/>
              <a:t> </a:t>
            </a:r>
          </a:p>
          <a:p>
            <a:pPr marL="971550" lvl="1" indent="-514350" fontAlgn="base">
              <a:buNone/>
            </a:pPr>
            <a:r>
              <a:rPr lang="en-US" dirty="0" smtClean="0"/>
              <a:t>  private String </a:t>
            </a:r>
            <a:r>
              <a:rPr lang="en-US" dirty="0" err="1" smtClean="0"/>
              <a:t>iAmPrivate</a:t>
            </a:r>
            <a:r>
              <a:rPr lang="en-US" dirty="0" smtClean="0"/>
              <a:t>(){</a:t>
            </a:r>
          </a:p>
          <a:p>
            <a:pPr marL="971550" lvl="1" indent="-514350" fontAlgn="base">
              <a:buNone/>
            </a:pPr>
            <a:r>
              <a:rPr lang="en-US" dirty="0" smtClean="0"/>
              <a:t>  return "Private Method";</a:t>
            </a:r>
          </a:p>
          <a:p>
            <a:pPr marL="971550" lvl="1" indent="-514350" fontAlgn="base">
              <a:buNone/>
            </a:pPr>
            <a:r>
              <a:rPr lang="en-US" dirty="0" smtClean="0"/>
              <a:t> }</a:t>
            </a:r>
          </a:p>
          <a:p>
            <a:pPr marL="971550" lvl="1" indent="-514350" fontAlgn="base">
              <a:buNone/>
            </a:pPr>
            <a:r>
              <a:rPr lang="en-US" dirty="0" smtClean="0"/>
              <a:t>  public String </a:t>
            </a:r>
            <a:r>
              <a:rPr lang="en-US" dirty="0" err="1" smtClean="0"/>
              <a:t>publicCallsPrivate</a:t>
            </a:r>
            <a:r>
              <a:rPr lang="en-US" dirty="0" smtClean="0"/>
              <a:t>(){</a:t>
            </a:r>
          </a:p>
          <a:p>
            <a:pPr marL="971550" lvl="1" indent="-514350" fontAlgn="base">
              <a:buNone/>
            </a:pPr>
            <a:r>
              <a:rPr lang="en-US" dirty="0" smtClean="0"/>
              <a:t>  return </a:t>
            </a:r>
            <a:r>
              <a:rPr lang="en-US" dirty="0" err="1" smtClean="0"/>
              <a:t>iAmPrivate</a:t>
            </a:r>
            <a:r>
              <a:rPr lang="en-US" dirty="0" smtClean="0"/>
              <a:t>();</a:t>
            </a:r>
          </a:p>
          <a:p>
            <a:pPr marL="971550" lvl="1" indent="-514350" fontAlgn="base">
              <a:buNone/>
            </a:pPr>
            <a:r>
              <a:rPr lang="en-US" dirty="0" smtClean="0"/>
              <a:t> }</a:t>
            </a:r>
          </a:p>
          <a:p>
            <a:pPr marL="971550" lvl="1" indent="-514350" fontAlgn="base">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Private Methods…</a:t>
            </a: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dirty="0" smtClean="0"/>
              <a:t>/**************** SimpleTest.java *********/</a:t>
            </a:r>
          </a:p>
          <a:p>
            <a:pPr fontAlgn="base"/>
            <a:r>
              <a:rPr lang="en-US" dirty="0" smtClean="0"/>
              <a:t>public class </a:t>
            </a:r>
            <a:r>
              <a:rPr lang="en-US" dirty="0" err="1" smtClean="0"/>
              <a:t>SimpleTest</a:t>
            </a:r>
            <a:r>
              <a:rPr lang="en-US" dirty="0" smtClean="0"/>
              <a:t> {</a:t>
            </a:r>
          </a:p>
          <a:p>
            <a:pPr lvl="1" fontAlgn="base">
              <a:buNone/>
            </a:pPr>
            <a:r>
              <a:rPr lang="en-US" dirty="0" smtClean="0"/>
              <a:t> @Test</a:t>
            </a:r>
          </a:p>
          <a:p>
            <a:pPr lvl="1" fontAlgn="base">
              <a:buNone/>
            </a:pPr>
            <a:r>
              <a:rPr lang="en-US" dirty="0" smtClean="0"/>
              <a:t> public void </a:t>
            </a:r>
            <a:r>
              <a:rPr lang="en-US" dirty="0" err="1" smtClean="0"/>
              <a:t>testPublicInvokesPrivate</a:t>
            </a:r>
            <a:r>
              <a:rPr lang="en-US" dirty="0" smtClean="0"/>
              <a:t>(){</a:t>
            </a:r>
          </a:p>
          <a:p>
            <a:pPr lvl="1" fontAlgn="base">
              <a:buNone/>
            </a:pPr>
            <a:r>
              <a:rPr lang="en-US" dirty="0" smtClean="0"/>
              <a:t>  //Make simple final to be used in the Expectations inner class</a:t>
            </a:r>
          </a:p>
          <a:p>
            <a:pPr lvl="1" fontAlgn="base">
              <a:buNone/>
            </a:pPr>
            <a:r>
              <a:rPr lang="en-US" dirty="0" smtClean="0">
                <a:solidFill>
                  <a:srgbClr val="FF0000"/>
                </a:solidFill>
              </a:rPr>
              <a:t>  final Simple </a:t>
            </a:r>
            <a:r>
              <a:rPr lang="en-US" dirty="0" err="1" smtClean="0">
                <a:solidFill>
                  <a:srgbClr val="FF0000"/>
                </a:solidFill>
              </a:rPr>
              <a:t>simple</a:t>
            </a:r>
            <a:r>
              <a:rPr lang="en-US" dirty="0" smtClean="0">
                <a:solidFill>
                  <a:srgbClr val="FF0000"/>
                </a:solidFill>
              </a:rPr>
              <a:t> =  new Simple();</a:t>
            </a:r>
          </a:p>
          <a:p>
            <a:pPr lvl="1" fontAlgn="base">
              <a:buNone/>
            </a:pPr>
            <a:r>
              <a:rPr lang="en-US" dirty="0" smtClean="0">
                <a:solidFill>
                  <a:srgbClr val="FF0000"/>
                </a:solidFill>
              </a:rPr>
              <a:t>   </a:t>
            </a:r>
          </a:p>
          <a:p>
            <a:pPr lvl="1" fontAlgn="base">
              <a:buNone/>
            </a:pPr>
            <a:r>
              <a:rPr lang="en-US" dirty="0" smtClean="0">
                <a:solidFill>
                  <a:srgbClr val="FF0000"/>
                </a:solidFill>
              </a:rPr>
              <a:t>  //pass simple as argument to make it a Mocked type</a:t>
            </a:r>
          </a:p>
          <a:p>
            <a:pPr lvl="1" fontAlgn="base">
              <a:buNone/>
            </a:pPr>
            <a:r>
              <a:rPr lang="en-US" dirty="0" smtClean="0">
                <a:solidFill>
                  <a:srgbClr val="FF0000"/>
                </a:solidFill>
              </a:rPr>
              <a:t>  //in the Expectations class</a:t>
            </a:r>
          </a:p>
          <a:p>
            <a:pPr lvl="1" fontAlgn="base">
              <a:buNone/>
            </a:pPr>
            <a:r>
              <a:rPr lang="en-US" dirty="0" smtClean="0">
                <a:solidFill>
                  <a:srgbClr val="FF0000"/>
                </a:solidFill>
              </a:rPr>
              <a:t>  new Expectations(simple){</a:t>
            </a:r>
          </a:p>
          <a:p>
            <a:pPr lvl="1" fontAlgn="base">
              <a:buNone/>
            </a:pPr>
            <a:r>
              <a:rPr lang="en-US" dirty="0" smtClean="0">
                <a:solidFill>
                  <a:srgbClr val="FF0000"/>
                </a:solidFill>
              </a:rPr>
              <a:t>   {</a:t>
            </a:r>
          </a:p>
          <a:p>
            <a:pPr lvl="1" fontAlgn="base">
              <a:buNone/>
            </a:pPr>
            <a:r>
              <a:rPr lang="en-US" dirty="0" smtClean="0">
                <a:solidFill>
                  <a:srgbClr val="FF0000"/>
                </a:solidFill>
              </a:rPr>
              <a:t>    </a:t>
            </a:r>
            <a:r>
              <a:rPr lang="en-US" dirty="0" err="1" smtClean="0">
                <a:solidFill>
                  <a:srgbClr val="FF0000"/>
                </a:solidFill>
              </a:rPr>
              <a:t>Deencapsulation.invoke</a:t>
            </a:r>
            <a:r>
              <a:rPr lang="en-US" dirty="0" smtClean="0">
                <a:solidFill>
                  <a:srgbClr val="FF0000"/>
                </a:solidFill>
              </a:rPr>
              <a:t>(simple, "</a:t>
            </a:r>
            <a:r>
              <a:rPr lang="en-US" dirty="0" err="1" smtClean="0">
                <a:solidFill>
                  <a:srgbClr val="FF0000"/>
                </a:solidFill>
              </a:rPr>
              <a:t>iAmPrivate</a:t>
            </a:r>
            <a:r>
              <a:rPr lang="en-US" dirty="0" smtClean="0">
                <a:solidFill>
                  <a:srgbClr val="FF0000"/>
                </a:solidFill>
              </a:rPr>
              <a:t>");</a:t>
            </a:r>
          </a:p>
          <a:p>
            <a:pPr lvl="1" fontAlgn="base">
              <a:buNone/>
            </a:pPr>
            <a:r>
              <a:rPr lang="en-US" dirty="0" smtClean="0">
                <a:solidFill>
                  <a:srgbClr val="FF0000"/>
                </a:solidFill>
              </a:rPr>
              <a:t>    returns("I got INVOKED");</a:t>
            </a:r>
          </a:p>
          <a:p>
            <a:pPr lvl="1" fontAlgn="base">
              <a:buNone/>
            </a:pPr>
            <a:r>
              <a:rPr lang="en-US" dirty="0" smtClean="0">
                <a:solidFill>
                  <a:srgbClr val="FF0000"/>
                </a:solidFill>
              </a:rPr>
              <a:t>   }</a:t>
            </a:r>
          </a:p>
          <a:p>
            <a:pPr lvl="1" fontAlgn="base">
              <a:buNone/>
            </a:pPr>
            <a:r>
              <a:rPr lang="en-US" dirty="0" smtClean="0">
                <a:solidFill>
                  <a:srgbClr val="FF0000"/>
                </a:solidFill>
              </a:rPr>
              <a:t>  };</a:t>
            </a:r>
          </a:p>
          <a:p>
            <a:pPr lvl="1" fontAlgn="base">
              <a:buNone/>
            </a:pPr>
            <a:r>
              <a:rPr lang="en-US" dirty="0" smtClean="0">
                <a:solidFill>
                  <a:srgbClr val="FF0000"/>
                </a:solidFill>
              </a:rPr>
              <a:t>   </a:t>
            </a:r>
          </a:p>
          <a:p>
            <a:pPr lvl="1" fontAlgn="base">
              <a:buNone/>
            </a:pPr>
            <a:r>
              <a:rPr lang="en-US" dirty="0" smtClean="0"/>
              <a:t>  String </a:t>
            </a:r>
            <a:r>
              <a:rPr lang="en-US" dirty="0" err="1" smtClean="0"/>
              <a:t>str</a:t>
            </a:r>
            <a:r>
              <a:rPr lang="en-US" dirty="0" smtClean="0"/>
              <a:t> = </a:t>
            </a:r>
            <a:r>
              <a:rPr lang="en-US" dirty="0" err="1" smtClean="0"/>
              <a:t>simple.publicCallsPrivate</a:t>
            </a:r>
            <a:r>
              <a:rPr lang="en-US" dirty="0" smtClean="0"/>
              <a:t>();</a:t>
            </a:r>
          </a:p>
          <a:p>
            <a:pPr lvl="1" fontAlgn="base">
              <a:buNone/>
            </a:pPr>
            <a:r>
              <a:rPr lang="en-US" dirty="0" smtClean="0"/>
              <a:t>  </a:t>
            </a:r>
            <a:r>
              <a:rPr lang="en-US" dirty="0" err="1" smtClean="0"/>
              <a:t>assertEquals</a:t>
            </a:r>
            <a:r>
              <a:rPr lang="en-US" dirty="0" smtClean="0"/>
              <a:t>("The returned string is - I got INVOKED","I got INVOKED",</a:t>
            </a:r>
            <a:r>
              <a:rPr lang="en-US" dirty="0" err="1" smtClean="0"/>
              <a:t>str</a:t>
            </a:r>
            <a:r>
              <a:rPr lang="en-US" dirty="0" smtClean="0"/>
              <a:t>);</a:t>
            </a:r>
          </a:p>
          <a:p>
            <a:pPr lvl="1" fontAlgn="base">
              <a:buNone/>
            </a:pPr>
            <a:r>
              <a:rPr lang="en-US" dirty="0" smtClean="0"/>
              <a:t> }</a:t>
            </a:r>
          </a:p>
          <a:p>
            <a:pPr lvl="1" fontAlgn="base">
              <a:buNone/>
            </a:pPr>
            <a:r>
              <a:rPr lang="en-US" dirty="0" smtClean="0"/>
              <a:t>}</a:t>
            </a:r>
          </a:p>
          <a:p>
            <a:pPr lvl="1">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Static Methods</a:t>
            </a:r>
            <a:endParaRPr lang="en-US" dirty="0"/>
          </a:p>
        </p:txBody>
      </p:sp>
      <p:sp>
        <p:nvSpPr>
          <p:cNvPr id="3" name="Content Placeholder 2"/>
          <p:cNvSpPr>
            <a:spLocks noGrp="1"/>
          </p:cNvSpPr>
          <p:nvPr>
            <p:ph idx="1"/>
          </p:nvPr>
        </p:nvSpPr>
        <p:spPr/>
        <p:txBody>
          <a:bodyPr>
            <a:normAutofit/>
          </a:bodyPr>
          <a:lstStyle/>
          <a:p>
            <a:pPr fontAlgn="base"/>
            <a:r>
              <a:rPr lang="en-US" dirty="0" smtClean="0"/>
              <a:t>/********** DBManager.java **************/</a:t>
            </a:r>
          </a:p>
          <a:p>
            <a:pPr lvl="1" fontAlgn="base">
              <a:buNone/>
            </a:pPr>
            <a:r>
              <a:rPr lang="en-US" dirty="0" smtClean="0"/>
              <a:t>public class </a:t>
            </a:r>
            <a:r>
              <a:rPr lang="en-US" dirty="0" err="1" smtClean="0"/>
              <a:t>DBManager</a:t>
            </a:r>
            <a:r>
              <a:rPr lang="en-US" dirty="0" smtClean="0"/>
              <a:t> {</a:t>
            </a:r>
          </a:p>
          <a:p>
            <a:pPr lvl="1" fontAlgn="base">
              <a:buNone/>
            </a:pPr>
            <a:r>
              <a:rPr lang="en-US" dirty="0" smtClean="0"/>
              <a:t>  </a:t>
            </a:r>
          </a:p>
          <a:p>
            <a:pPr lvl="1" fontAlgn="base">
              <a:buNone/>
            </a:pPr>
            <a:r>
              <a:rPr lang="en-US" dirty="0" smtClean="0"/>
              <a:t> public static String </a:t>
            </a:r>
            <a:r>
              <a:rPr lang="en-US" dirty="0" err="1" smtClean="0"/>
              <a:t>getConnectionString</a:t>
            </a:r>
            <a:r>
              <a:rPr lang="en-US" dirty="0" smtClean="0"/>
              <a:t>(){</a:t>
            </a:r>
          </a:p>
          <a:p>
            <a:pPr lvl="1" fontAlgn="base">
              <a:buNone/>
            </a:pPr>
            <a:r>
              <a:rPr lang="en-US" dirty="0" smtClean="0"/>
              <a:t>  return "ORIGINAL";</a:t>
            </a:r>
          </a:p>
          <a:p>
            <a:pPr lvl="1" fontAlgn="base">
              <a:buNone/>
            </a:pPr>
            <a:r>
              <a:rPr lang="en-US" dirty="0" smtClean="0"/>
              <a:t> }</a:t>
            </a:r>
          </a:p>
          <a:p>
            <a:pPr lvl="1" fontAlgn="base">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a:t>
            </a:r>
            <a:endParaRPr lang="en-US" dirty="0"/>
          </a:p>
        </p:txBody>
      </p:sp>
      <p:sp>
        <p:nvSpPr>
          <p:cNvPr id="3" name="Content Placeholder 2"/>
          <p:cNvSpPr>
            <a:spLocks noGrp="1"/>
          </p:cNvSpPr>
          <p:nvPr>
            <p:ph idx="1"/>
          </p:nvPr>
        </p:nvSpPr>
        <p:spPr/>
        <p:txBody>
          <a:bodyPr>
            <a:normAutofit lnSpcReduction="10000"/>
          </a:bodyPr>
          <a:lstStyle/>
          <a:p>
            <a:r>
              <a:rPr lang="en-US" dirty="0" err="1" smtClean="0"/>
              <a:t>Junit</a:t>
            </a:r>
            <a:r>
              <a:rPr lang="en-US" dirty="0" smtClean="0"/>
              <a:t> 3 and 4 are the main core of all these test framework</a:t>
            </a:r>
          </a:p>
          <a:p>
            <a:r>
              <a:rPr lang="en-US" dirty="0" smtClean="0"/>
              <a:t>JUnit has driven developers to understand the usefulness of tests, especially of unit tests when compared to any other testing framework. Leveraging a rather simple, pragmatic, and strict architecture, JUnit has been able to "infect" great number of developers</a:t>
            </a:r>
          </a:p>
          <a:p>
            <a:pPr lvl="1"/>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Static Methods…</a:t>
            </a: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dirty="0" smtClean="0"/>
              <a:t>/********** Bank.java **************/</a:t>
            </a:r>
          </a:p>
          <a:p>
            <a:pPr lvl="1" fontAlgn="base">
              <a:buNone/>
            </a:pPr>
            <a:r>
              <a:rPr lang="en-US" dirty="0" smtClean="0"/>
              <a:t>public class Bank {</a:t>
            </a:r>
          </a:p>
          <a:p>
            <a:pPr lvl="1" fontAlgn="base">
              <a:buNone/>
            </a:pPr>
            <a:r>
              <a:rPr lang="en-US" dirty="0" smtClean="0"/>
              <a:t>  </a:t>
            </a:r>
          </a:p>
          <a:p>
            <a:pPr lvl="1" fontAlgn="base">
              <a:buNone/>
            </a:pPr>
            <a:r>
              <a:rPr lang="en-US" dirty="0" smtClean="0"/>
              <a:t> public String </a:t>
            </a:r>
            <a:r>
              <a:rPr lang="en-US" dirty="0" err="1" smtClean="0"/>
              <a:t>makeConnection</a:t>
            </a:r>
            <a:r>
              <a:rPr lang="en-US" dirty="0" smtClean="0"/>
              <a:t>(){</a:t>
            </a:r>
          </a:p>
          <a:p>
            <a:pPr lvl="1" fontAlgn="base">
              <a:buNone/>
            </a:pPr>
            <a:r>
              <a:rPr lang="en-US" dirty="0" smtClean="0"/>
              <a:t>  //some connection related code</a:t>
            </a:r>
          </a:p>
          <a:p>
            <a:pPr lvl="1" fontAlgn="base">
              <a:buNone/>
            </a:pPr>
            <a:r>
              <a:rPr lang="en-US" dirty="0" smtClean="0"/>
              <a:t>  //goes here</a:t>
            </a:r>
          </a:p>
          <a:p>
            <a:pPr lvl="1" fontAlgn="base">
              <a:buNone/>
            </a:pPr>
            <a:r>
              <a:rPr lang="en-US" dirty="0" smtClean="0"/>
              <a:t>   </a:t>
            </a:r>
          </a:p>
          <a:p>
            <a:pPr lvl="1" fontAlgn="base">
              <a:buNone/>
            </a:pPr>
            <a:r>
              <a:rPr lang="en-US" dirty="0" smtClean="0"/>
              <a:t>  // call to static method</a:t>
            </a:r>
          </a:p>
          <a:p>
            <a:pPr lvl="1" fontAlgn="base">
              <a:buNone/>
            </a:pPr>
            <a:r>
              <a:rPr lang="en-US" dirty="0" smtClean="0"/>
              <a:t>  String </a:t>
            </a:r>
            <a:r>
              <a:rPr lang="en-US" dirty="0" err="1" smtClean="0"/>
              <a:t>conStr</a:t>
            </a:r>
            <a:r>
              <a:rPr lang="en-US" dirty="0" smtClean="0"/>
              <a:t> = </a:t>
            </a:r>
            <a:r>
              <a:rPr lang="en-US" dirty="0" err="1" smtClean="0"/>
              <a:t>DBManager.getConnectionString</a:t>
            </a:r>
            <a:r>
              <a:rPr lang="en-US" dirty="0" smtClean="0"/>
              <a:t>();</a:t>
            </a:r>
          </a:p>
          <a:p>
            <a:pPr lvl="1" fontAlgn="base">
              <a:buNone/>
            </a:pPr>
            <a:r>
              <a:rPr lang="en-US" dirty="0" smtClean="0"/>
              <a:t>   </a:t>
            </a:r>
          </a:p>
          <a:p>
            <a:pPr lvl="1" fontAlgn="base">
              <a:buNone/>
            </a:pPr>
            <a:r>
              <a:rPr lang="en-US" dirty="0" smtClean="0"/>
              <a:t>  // If the connection String </a:t>
            </a:r>
          </a:p>
          <a:p>
            <a:pPr lvl="1" fontAlgn="base">
              <a:buNone/>
            </a:pPr>
            <a:r>
              <a:rPr lang="en-US" dirty="0" smtClean="0"/>
              <a:t>  // is anything other than</a:t>
            </a:r>
          </a:p>
          <a:p>
            <a:pPr lvl="1" fontAlgn="base">
              <a:buNone/>
            </a:pPr>
            <a:r>
              <a:rPr lang="en-US" dirty="0" smtClean="0"/>
              <a:t>  // ORIGINAL return FAIL </a:t>
            </a:r>
          </a:p>
          <a:p>
            <a:pPr lvl="1" fontAlgn="base">
              <a:buNone/>
            </a:pPr>
            <a:r>
              <a:rPr lang="en-US" dirty="0" smtClean="0"/>
              <a:t>  if(</a:t>
            </a:r>
            <a:r>
              <a:rPr lang="en-US" dirty="0" err="1" smtClean="0"/>
              <a:t>conStr.equals</a:t>
            </a:r>
            <a:r>
              <a:rPr lang="en-US" dirty="0" smtClean="0"/>
              <a:t>("ORIGINAL"))</a:t>
            </a:r>
          </a:p>
          <a:p>
            <a:pPr lvl="1" fontAlgn="base">
              <a:buNone/>
            </a:pPr>
            <a:r>
              <a:rPr lang="en-US" dirty="0" smtClean="0"/>
              <a:t>   return "SUCCESS";</a:t>
            </a:r>
          </a:p>
          <a:p>
            <a:pPr lvl="1" fontAlgn="base">
              <a:buNone/>
            </a:pPr>
            <a:r>
              <a:rPr lang="en-US" dirty="0" smtClean="0"/>
              <a:t>  else</a:t>
            </a:r>
          </a:p>
          <a:p>
            <a:pPr lvl="1" fontAlgn="base">
              <a:buNone/>
            </a:pPr>
            <a:r>
              <a:rPr lang="en-US" dirty="0" smtClean="0"/>
              <a:t>   return "FAIL";</a:t>
            </a:r>
          </a:p>
          <a:p>
            <a:pPr lvl="1" fontAlgn="base">
              <a:buNone/>
            </a:pPr>
            <a:r>
              <a:rPr lang="en-US" dirty="0" smtClean="0"/>
              <a:t> }</a:t>
            </a:r>
          </a:p>
          <a:p>
            <a:pPr lvl="1" fontAlgn="base">
              <a:buNone/>
            </a:pPr>
            <a:r>
              <a:rPr lang="en-US" dirty="0" smtClean="0"/>
              <a:t>}</a:t>
            </a:r>
          </a:p>
          <a:p>
            <a:pPr lvl="1" fontAlgn="base">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Static Methods…</a:t>
            </a: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dirty="0" smtClean="0"/>
              <a:t>/********** BankTest.java **************/</a:t>
            </a:r>
          </a:p>
          <a:p>
            <a:pPr lvl="1" fontAlgn="base">
              <a:buNone/>
            </a:pPr>
            <a:r>
              <a:rPr lang="en-US" dirty="0" smtClean="0"/>
              <a:t>public class </a:t>
            </a:r>
            <a:r>
              <a:rPr lang="en-US" dirty="0" err="1" smtClean="0"/>
              <a:t>BankTest</a:t>
            </a:r>
            <a:r>
              <a:rPr lang="en-US" dirty="0" smtClean="0"/>
              <a:t> {</a:t>
            </a:r>
          </a:p>
          <a:p>
            <a:pPr lvl="1" fontAlgn="base">
              <a:buNone/>
            </a:pPr>
            <a:r>
              <a:rPr lang="en-US" dirty="0" smtClean="0"/>
              <a:t> </a:t>
            </a:r>
          </a:p>
          <a:p>
            <a:pPr lvl="1" fontAlgn="base">
              <a:buNone/>
            </a:pPr>
            <a:r>
              <a:rPr lang="en-US" dirty="0" smtClean="0"/>
              <a:t> @Test</a:t>
            </a:r>
          </a:p>
          <a:p>
            <a:pPr lvl="1" fontAlgn="base">
              <a:buNone/>
            </a:pPr>
            <a:r>
              <a:rPr lang="en-US" dirty="0" smtClean="0"/>
              <a:t> public void </a:t>
            </a:r>
            <a:r>
              <a:rPr lang="en-US" dirty="0" err="1" smtClean="0"/>
              <a:t>testMakeConnection</a:t>
            </a:r>
            <a:r>
              <a:rPr lang="en-US" dirty="0" smtClean="0"/>
              <a:t>(){</a:t>
            </a:r>
          </a:p>
          <a:p>
            <a:pPr lvl="1" fontAlgn="base">
              <a:buNone/>
            </a:pPr>
            <a:r>
              <a:rPr lang="en-US" dirty="0" smtClean="0"/>
              <a:t>   </a:t>
            </a:r>
          </a:p>
          <a:p>
            <a:pPr lvl="1" fontAlgn="base">
              <a:buNone/>
            </a:pPr>
            <a:r>
              <a:rPr lang="en-US" dirty="0" smtClean="0"/>
              <a:t> </a:t>
            </a:r>
            <a:r>
              <a:rPr lang="en-US" dirty="0" smtClean="0">
                <a:solidFill>
                  <a:srgbClr val="FF0000"/>
                </a:solidFill>
              </a:rPr>
              <a:t> new </a:t>
            </a:r>
            <a:r>
              <a:rPr lang="en-US" dirty="0" err="1" smtClean="0">
                <a:solidFill>
                  <a:srgbClr val="FF0000"/>
                </a:solidFill>
              </a:rPr>
              <a:t>NonStrictExpectations</a:t>
            </a:r>
            <a:r>
              <a:rPr lang="en-US" dirty="0" smtClean="0">
                <a:solidFill>
                  <a:srgbClr val="FF0000"/>
                </a:solidFill>
              </a:rPr>
              <a:t>(){</a:t>
            </a:r>
          </a:p>
          <a:p>
            <a:pPr lvl="1" fontAlgn="base">
              <a:buNone/>
            </a:pPr>
            <a:r>
              <a:rPr lang="en-US" dirty="0" smtClean="0">
                <a:solidFill>
                  <a:srgbClr val="FF0000"/>
                </a:solidFill>
              </a:rPr>
              <a:t>   // </a:t>
            </a:r>
            <a:r>
              <a:rPr lang="en-US" dirty="0" err="1" smtClean="0">
                <a:solidFill>
                  <a:srgbClr val="FF0000"/>
                </a:solidFill>
              </a:rPr>
              <a:t>DBManager</a:t>
            </a:r>
            <a:r>
              <a:rPr lang="en-US" dirty="0" smtClean="0">
                <a:solidFill>
                  <a:srgbClr val="FF0000"/>
                </a:solidFill>
              </a:rPr>
              <a:t> is mocked here</a:t>
            </a:r>
          </a:p>
          <a:p>
            <a:pPr lvl="1" fontAlgn="base">
              <a:buNone/>
            </a:pPr>
            <a:r>
              <a:rPr lang="en-US" dirty="0" smtClean="0">
                <a:solidFill>
                  <a:srgbClr val="FF0000"/>
                </a:solidFill>
              </a:rPr>
              <a:t>   </a:t>
            </a:r>
            <a:r>
              <a:rPr lang="en-US" dirty="0" err="1" smtClean="0">
                <a:solidFill>
                  <a:srgbClr val="FF0000"/>
                </a:solidFill>
              </a:rPr>
              <a:t>DBManager</a:t>
            </a:r>
            <a:r>
              <a:rPr lang="en-US" dirty="0" smtClean="0">
                <a:solidFill>
                  <a:srgbClr val="FF0000"/>
                </a:solidFill>
              </a:rPr>
              <a:t> </a:t>
            </a:r>
            <a:r>
              <a:rPr lang="en-US" dirty="0" err="1" smtClean="0">
                <a:solidFill>
                  <a:srgbClr val="FF0000"/>
                </a:solidFill>
              </a:rPr>
              <a:t>dbManager</a:t>
            </a:r>
            <a:r>
              <a:rPr lang="en-US" dirty="0" smtClean="0">
                <a:solidFill>
                  <a:srgbClr val="FF0000"/>
                </a:solidFill>
              </a:rPr>
              <a:t>;</a:t>
            </a:r>
          </a:p>
          <a:p>
            <a:pPr lvl="1" fontAlgn="base">
              <a:buNone/>
            </a:pPr>
            <a:r>
              <a:rPr lang="en-US" dirty="0" smtClean="0">
                <a:solidFill>
                  <a:srgbClr val="FF0000"/>
                </a:solidFill>
              </a:rPr>
              <a:t>    </a:t>
            </a:r>
          </a:p>
          <a:p>
            <a:pPr lvl="1" fontAlgn="base">
              <a:buNone/>
            </a:pPr>
            <a:r>
              <a:rPr lang="en-US" dirty="0" smtClean="0">
                <a:solidFill>
                  <a:srgbClr val="FF0000"/>
                </a:solidFill>
              </a:rPr>
              <a:t>   {</a:t>
            </a:r>
          </a:p>
          <a:p>
            <a:pPr lvl="1" fontAlgn="base">
              <a:buNone/>
            </a:pPr>
            <a:r>
              <a:rPr lang="en-US" dirty="0" smtClean="0">
                <a:solidFill>
                  <a:srgbClr val="FF0000"/>
                </a:solidFill>
              </a:rPr>
              <a:t>    </a:t>
            </a:r>
            <a:r>
              <a:rPr lang="en-US" dirty="0" err="1" smtClean="0">
                <a:solidFill>
                  <a:srgbClr val="FF0000"/>
                </a:solidFill>
              </a:rPr>
              <a:t>DBManager.getConnectionString</a:t>
            </a:r>
            <a:r>
              <a:rPr lang="en-US" dirty="0" smtClean="0">
                <a:solidFill>
                  <a:srgbClr val="FF0000"/>
                </a:solidFill>
              </a:rPr>
              <a:t>();</a:t>
            </a:r>
          </a:p>
          <a:p>
            <a:pPr lvl="1" fontAlgn="base">
              <a:buNone/>
            </a:pPr>
            <a:r>
              <a:rPr lang="en-US" dirty="0" smtClean="0">
                <a:solidFill>
                  <a:srgbClr val="FF0000"/>
                </a:solidFill>
              </a:rPr>
              <a:t>    returns("DUPLICATE");</a:t>
            </a:r>
          </a:p>
          <a:p>
            <a:pPr lvl="1" fontAlgn="base">
              <a:buNone/>
            </a:pPr>
            <a:r>
              <a:rPr lang="en-US" dirty="0" smtClean="0">
                <a:solidFill>
                  <a:srgbClr val="FF0000"/>
                </a:solidFill>
              </a:rPr>
              <a:t>   }</a:t>
            </a:r>
          </a:p>
          <a:p>
            <a:pPr lvl="1" fontAlgn="base">
              <a:buNone/>
            </a:pPr>
            <a:r>
              <a:rPr lang="en-US" dirty="0" smtClean="0">
                <a:solidFill>
                  <a:srgbClr val="FF0000"/>
                </a:solidFill>
              </a:rPr>
              <a:t>  };</a:t>
            </a:r>
          </a:p>
          <a:p>
            <a:pPr lvl="1" fontAlgn="base">
              <a:buNone/>
            </a:pPr>
            <a:r>
              <a:rPr lang="en-US" dirty="0" smtClean="0"/>
              <a:t>   </a:t>
            </a:r>
          </a:p>
          <a:p>
            <a:pPr lvl="1" fontAlgn="base">
              <a:buNone/>
            </a:pPr>
            <a:r>
              <a:rPr lang="en-US" dirty="0" smtClean="0"/>
              <a:t>  Bank </a:t>
            </a:r>
            <a:r>
              <a:rPr lang="en-US" dirty="0" err="1" smtClean="0"/>
              <a:t>bank</a:t>
            </a:r>
            <a:r>
              <a:rPr lang="en-US" dirty="0" smtClean="0"/>
              <a:t> =  new Bank();</a:t>
            </a:r>
          </a:p>
          <a:p>
            <a:pPr lvl="1" fontAlgn="base">
              <a:buNone/>
            </a:pPr>
            <a:r>
              <a:rPr lang="en-US" dirty="0" smtClean="0"/>
              <a:t>  String status = </a:t>
            </a:r>
            <a:r>
              <a:rPr lang="en-US" dirty="0" err="1" smtClean="0"/>
              <a:t>bank.makeConnection</a:t>
            </a:r>
            <a:r>
              <a:rPr lang="en-US" dirty="0" smtClean="0"/>
              <a:t>();</a:t>
            </a:r>
          </a:p>
          <a:p>
            <a:pPr lvl="1" fontAlgn="base">
              <a:buNone/>
            </a:pPr>
            <a:r>
              <a:rPr lang="en-US" dirty="0" smtClean="0"/>
              <a:t>   </a:t>
            </a:r>
          </a:p>
          <a:p>
            <a:pPr lvl="1" fontAlgn="base">
              <a:buNone/>
            </a:pPr>
            <a:r>
              <a:rPr lang="en-US" dirty="0" smtClean="0"/>
              <a:t>  </a:t>
            </a:r>
            <a:r>
              <a:rPr lang="en-US" dirty="0" err="1" smtClean="0"/>
              <a:t>assertEquals</a:t>
            </a:r>
            <a:r>
              <a:rPr lang="en-US" dirty="0" smtClean="0"/>
              <a:t>("Status is </a:t>
            </a:r>
            <a:r>
              <a:rPr lang="en-US" dirty="0" err="1" smtClean="0"/>
              <a:t>FAIL","FAIL",status</a:t>
            </a:r>
            <a:r>
              <a:rPr lang="en-US" dirty="0" smtClean="0"/>
              <a:t>);</a:t>
            </a:r>
          </a:p>
          <a:p>
            <a:pPr lvl="1" fontAlgn="base">
              <a:buNone/>
            </a:pPr>
            <a:r>
              <a:rPr lang="en-US" dirty="0" smtClean="0"/>
              <a:t> }</a:t>
            </a:r>
          </a:p>
          <a:p>
            <a:pPr lvl="1" fontAlgn="base">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Throwing Exceptions</a:t>
            </a:r>
            <a:endParaRPr lang="en-US" dirty="0"/>
          </a:p>
        </p:txBody>
      </p:sp>
      <p:sp>
        <p:nvSpPr>
          <p:cNvPr id="3" name="Content Placeholder 2"/>
          <p:cNvSpPr>
            <a:spLocks noGrp="1"/>
          </p:cNvSpPr>
          <p:nvPr>
            <p:ph idx="1"/>
          </p:nvPr>
        </p:nvSpPr>
        <p:spPr/>
        <p:txBody>
          <a:bodyPr>
            <a:normAutofit/>
          </a:bodyPr>
          <a:lstStyle/>
          <a:p>
            <a:pPr fontAlgn="base"/>
            <a:r>
              <a:rPr lang="en-US" dirty="0" smtClean="0"/>
              <a:t>/********** Bank.java **************/</a:t>
            </a:r>
          </a:p>
          <a:p>
            <a:pPr lvl="1" fontAlgn="base">
              <a:buNone/>
            </a:pPr>
            <a:r>
              <a:rPr lang="en-US" dirty="0" smtClean="0"/>
              <a:t>public class Bank {</a:t>
            </a:r>
          </a:p>
          <a:p>
            <a:pPr lvl="1" fontAlgn="base">
              <a:buNone/>
            </a:pPr>
            <a:r>
              <a:rPr lang="en-US" dirty="0" smtClean="0"/>
              <a:t>  </a:t>
            </a:r>
          </a:p>
          <a:p>
            <a:pPr lvl="1" fontAlgn="base">
              <a:buNone/>
            </a:pPr>
            <a:r>
              <a:rPr lang="en-US" dirty="0" smtClean="0"/>
              <a:t> public String </a:t>
            </a:r>
            <a:r>
              <a:rPr lang="en-US" dirty="0" err="1" smtClean="0"/>
              <a:t>getConnection</a:t>
            </a:r>
            <a:r>
              <a:rPr lang="en-US" dirty="0" smtClean="0"/>
              <a:t>() throws Exception{</a:t>
            </a:r>
          </a:p>
          <a:p>
            <a:pPr lvl="1" fontAlgn="base">
              <a:buNone/>
            </a:pPr>
            <a:r>
              <a:rPr lang="en-US" dirty="0" smtClean="0"/>
              <a:t>  return "Connection";</a:t>
            </a:r>
          </a:p>
          <a:p>
            <a:pPr lvl="1" fontAlgn="base">
              <a:buNone/>
            </a:pPr>
            <a:r>
              <a:rPr lang="en-US" dirty="0" smtClean="0"/>
              <a:t>  //some thing here might throw an exception</a:t>
            </a:r>
          </a:p>
          <a:p>
            <a:pPr lvl="1" fontAlgn="base">
              <a:buNone/>
            </a:pPr>
            <a:r>
              <a:rPr lang="en-US" dirty="0" smtClean="0"/>
              <a:t> }</a:t>
            </a:r>
          </a:p>
          <a:p>
            <a:pPr lvl="1" fontAlgn="base">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Throwing Exceptions…</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smtClean="0"/>
              <a:t>/********** BankTest.java **********/</a:t>
            </a:r>
          </a:p>
          <a:p>
            <a:pPr lvl="1" fontAlgn="base">
              <a:buNone/>
            </a:pPr>
            <a:r>
              <a:rPr lang="en-US" dirty="0" smtClean="0"/>
              <a:t>public class </a:t>
            </a:r>
            <a:r>
              <a:rPr lang="en-US" dirty="0" err="1" smtClean="0"/>
              <a:t>BankTest</a:t>
            </a:r>
            <a:r>
              <a:rPr lang="en-US" dirty="0" smtClean="0"/>
              <a:t> {</a:t>
            </a:r>
          </a:p>
          <a:p>
            <a:pPr lvl="1" fontAlgn="base">
              <a:buNone/>
            </a:pPr>
            <a:r>
              <a:rPr lang="en-US" dirty="0" smtClean="0"/>
              <a:t> </a:t>
            </a:r>
          </a:p>
          <a:p>
            <a:pPr lvl="1" fontAlgn="base">
              <a:buNone/>
            </a:pPr>
            <a:r>
              <a:rPr lang="en-US" b="1" dirty="0" smtClean="0">
                <a:solidFill>
                  <a:srgbClr val="FF0000"/>
                </a:solidFill>
              </a:rPr>
              <a:t> @Test(expected=</a:t>
            </a:r>
            <a:r>
              <a:rPr lang="en-US" b="1" dirty="0" err="1" smtClean="0">
                <a:solidFill>
                  <a:srgbClr val="FF0000"/>
                </a:solidFill>
              </a:rPr>
              <a:t>Exception.class</a:t>
            </a:r>
            <a:r>
              <a:rPr lang="en-US" b="1" dirty="0" smtClean="0">
                <a:solidFill>
                  <a:srgbClr val="FF0000"/>
                </a:solidFill>
              </a:rPr>
              <a:t>)</a:t>
            </a:r>
          </a:p>
          <a:p>
            <a:pPr lvl="1" fontAlgn="base">
              <a:buNone/>
            </a:pPr>
            <a:r>
              <a:rPr lang="en-US" dirty="0" smtClean="0"/>
              <a:t> public void </a:t>
            </a:r>
            <a:r>
              <a:rPr lang="en-US" dirty="0" err="1" smtClean="0"/>
              <a:t>testGetConnection</a:t>
            </a:r>
            <a:r>
              <a:rPr lang="en-US" dirty="0" smtClean="0"/>
              <a:t>() throws Exception{</a:t>
            </a:r>
          </a:p>
          <a:p>
            <a:pPr lvl="1" fontAlgn="base">
              <a:buNone/>
            </a:pPr>
            <a:r>
              <a:rPr lang="en-US" dirty="0" smtClean="0"/>
              <a:t>  final Bank </a:t>
            </a:r>
            <a:r>
              <a:rPr lang="en-US" dirty="0" err="1" smtClean="0"/>
              <a:t>bank</a:t>
            </a:r>
            <a:r>
              <a:rPr lang="en-US" dirty="0" smtClean="0"/>
              <a:t> = new Bank();</a:t>
            </a:r>
          </a:p>
          <a:p>
            <a:pPr lvl="1" fontAlgn="base">
              <a:buNone/>
            </a:pPr>
            <a:r>
              <a:rPr lang="en-US" dirty="0" smtClean="0"/>
              <a:t> </a:t>
            </a:r>
            <a:r>
              <a:rPr lang="en-US" dirty="0" smtClean="0">
                <a:solidFill>
                  <a:srgbClr val="FF0000"/>
                </a:solidFill>
              </a:rPr>
              <a:t> new Expectations(bank){</a:t>
            </a:r>
          </a:p>
          <a:p>
            <a:pPr lvl="1" fontAlgn="base">
              <a:buNone/>
            </a:pPr>
            <a:r>
              <a:rPr lang="en-US" dirty="0" smtClean="0">
                <a:solidFill>
                  <a:srgbClr val="FF0000"/>
                </a:solidFill>
              </a:rPr>
              <a:t>   {</a:t>
            </a:r>
          </a:p>
          <a:p>
            <a:pPr lvl="1" fontAlgn="base">
              <a:buNone/>
            </a:pPr>
            <a:r>
              <a:rPr lang="en-US" dirty="0" smtClean="0">
                <a:solidFill>
                  <a:srgbClr val="FF0000"/>
                </a:solidFill>
              </a:rPr>
              <a:t>    </a:t>
            </a:r>
            <a:r>
              <a:rPr lang="en-US" dirty="0" err="1" smtClean="0">
                <a:solidFill>
                  <a:srgbClr val="FF0000"/>
                </a:solidFill>
              </a:rPr>
              <a:t>bank.getConnection</a:t>
            </a:r>
            <a:r>
              <a:rPr lang="en-US" dirty="0" smtClean="0">
                <a:solidFill>
                  <a:srgbClr val="FF0000"/>
                </a:solidFill>
              </a:rPr>
              <a:t>();</a:t>
            </a:r>
          </a:p>
          <a:p>
            <a:pPr lvl="1" fontAlgn="base">
              <a:buNone/>
            </a:pPr>
            <a:r>
              <a:rPr lang="en-US" dirty="0" smtClean="0">
                <a:solidFill>
                  <a:srgbClr val="FF0000"/>
                </a:solidFill>
              </a:rPr>
              <a:t>    result = new Exception();</a:t>
            </a:r>
          </a:p>
          <a:p>
            <a:pPr lvl="1" fontAlgn="base">
              <a:buNone/>
            </a:pPr>
            <a:r>
              <a:rPr lang="en-US" dirty="0" smtClean="0">
                <a:solidFill>
                  <a:srgbClr val="FF0000"/>
                </a:solidFill>
              </a:rPr>
              <a:t>   }</a:t>
            </a:r>
          </a:p>
          <a:p>
            <a:pPr lvl="1" fontAlgn="base">
              <a:buNone/>
            </a:pPr>
            <a:r>
              <a:rPr lang="en-US" dirty="0" smtClean="0">
                <a:solidFill>
                  <a:srgbClr val="FF0000"/>
                </a:solidFill>
              </a:rPr>
              <a:t>  };</a:t>
            </a:r>
          </a:p>
          <a:p>
            <a:pPr lvl="1" fontAlgn="base">
              <a:buNone/>
            </a:pPr>
            <a:r>
              <a:rPr lang="en-US" dirty="0" smtClean="0"/>
              <a:t>  </a:t>
            </a:r>
            <a:r>
              <a:rPr lang="en-US" dirty="0" err="1" smtClean="0"/>
              <a:t>bank.getConnection</a:t>
            </a:r>
            <a:r>
              <a:rPr lang="en-US" dirty="0" smtClean="0"/>
              <a:t>();</a:t>
            </a:r>
          </a:p>
          <a:p>
            <a:pPr lvl="1" fontAlgn="base">
              <a:buNone/>
            </a:pPr>
            <a:r>
              <a:rPr lang="en-US" dirty="0" smtClean="0"/>
              <a:t> }</a:t>
            </a:r>
          </a:p>
          <a:p>
            <a:pPr lvl="1" fontAlgn="base">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JMockit</a:t>
            </a:r>
            <a:r>
              <a:rPr lang="en-US" b="0" dirty="0" smtClean="0"/>
              <a:t> Verifications</a:t>
            </a:r>
            <a:endParaRPr lang="en-US" dirty="0"/>
          </a:p>
        </p:txBody>
      </p:sp>
      <p:sp>
        <p:nvSpPr>
          <p:cNvPr id="3" name="Content Placeholder 2"/>
          <p:cNvSpPr>
            <a:spLocks noGrp="1"/>
          </p:cNvSpPr>
          <p:nvPr>
            <p:ph idx="1"/>
          </p:nvPr>
        </p:nvSpPr>
        <p:spPr/>
        <p:txBody>
          <a:bodyPr/>
          <a:lstStyle/>
          <a:p>
            <a:r>
              <a:rPr lang="en-US" dirty="0" smtClean="0"/>
              <a:t>As the name suggests this class is used to “verify” something after a test method call has taken place. </a:t>
            </a:r>
          </a:p>
          <a:p>
            <a:r>
              <a:rPr lang="en-US" dirty="0" smtClean="0"/>
              <a:t>Extending the record-replay model, it becomes record-replay-verify model. Verifications can be used to explicitly check if a call has been made and how many times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"Person.java" *********/</a:t>
            </a:r>
          </a:p>
          <a:p>
            <a:pPr lvl="1">
              <a:buNone/>
            </a:pPr>
            <a:r>
              <a:rPr lang="en-US" dirty="0" smtClean="0"/>
              <a:t>public class Person {</a:t>
            </a:r>
          </a:p>
          <a:p>
            <a:pPr lvl="1">
              <a:buNone/>
            </a:pPr>
            <a:r>
              <a:rPr lang="en-US" dirty="0" smtClean="0"/>
              <a:t> </a:t>
            </a:r>
          </a:p>
          <a:p>
            <a:pPr lvl="1">
              <a:buNone/>
            </a:pPr>
            <a:r>
              <a:rPr lang="en-US" dirty="0" smtClean="0"/>
              <a:t> String name = "</a:t>
            </a:r>
            <a:r>
              <a:rPr lang="en-US" dirty="0" err="1" smtClean="0"/>
              <a:t>Abhi</a:t>
            </a:r>
            <a:r>
              <a:rPr lang="en-US" dirty="0" smtClean="0"/>
              <a:t>" ;</a:t>
            </a:r>
          </a:p>
          <a:p>
            <a:pPr lvl="1">
              <a:buNone/>
            </a:pPr>
            <a:r>
              <a:rPr lang="en-US" dirty="0" smtClean="0"/>
              <a:t> </a:t>
            </a:r>
          </a:p>
          <a:p>
            <a:pPr lvl="1">
              <a:buNone/>
            </a:pPr>
            <a:r>
              <a:rPr lang="en-US" dirty="0" smtClean="0"/>
              <a:t> public String </a:t>
            </a:r>
            <a:r>
              <a:rPr lang="en-US" dirty="0" err="1" smtClean="0"/>
              <a:t>getName</a:t>
            </a:r>
            <a:r>
              <a:rPr lang="en-US" dirty="0" smtClean="0"/>
              <a:t>() {</a:t>
            </a:r>
          </a:p>
          <a:p>
            <a:pPr lvl="1">
              <a:buNone/>
            </a:pPr>
            <a:r>
              <a:rPr lang="en-US" dirty="0" smtClean="0"/>
              <a:t>  return name;</a:t>
            </a:r>
          </a:p>
          <a:p>
            <a:pPr lvl="1">
              <a:buNone/>
            </a:pPr>
            <a:r>
              <a:rPr lang="en-US" dirty="0" smtClean="0"/>
              <a:t> }</a:t>
            </a:r>
          </a:p>
          <a:p>
            <a:pPr lvl="1">
              <a:buNone/>
            </a:pPr>
            <a:r>
              <a:rPr lang="en-US" dirty="0" smtClean="0"/>
              <a:t> </a:t>
            </a:r>
          </a:p>
          <a:p>
            <a:pPr lvl="1">
              <a:buNone/>
            </a:pPr>
            <a:r>
              <a:rPr lang="en-US" dirty="0" smtClean="0"/>
              <a:t> public void </a:t>
            </a:r>
            <a:r>
              <a:rPr lang="en-US" dirty="0" err="1" smtClean="0"/>
              <a:t>setName</a:t>
            </a:r>
            <a:r>
              <a:rPr lang="en-US" dirty="0" smtClean="0"/>
              <a:t>(String name) {</a:t>
            </a:r>
          </a:p>
          <a:p>
            <a:pPr lvl="1">
              <a:buNone/>
            </a:pPr>
            <a:r>
              <a:rPr lang="en-US" dirty="0" smtClean="0"/>
              <a:t>  this.name = name;</a:t>
            </a:r>
          </a:p>
          <a:p>
            <a:pPr lvl="1">
              <a:buNone/>
            </a:pPr>
            <a:r>
              <a:rPr lang="en-US" dirty="0" smtClean="0"/>
              <a:t> }</a:t>
            </a:r>
          </a:p>
          <a:p>
            <a:pPr lvl="1">
              <a:buNone/>
            </a:pPr>
            <a:r>
              <a:rPr lang="en-US" dirty="0" smtClean="0"/>
              <a:t> </a:t>
            </a:r>
          </a:p>
          <a:p>
            <a:pPr lvl="1">
              <a:buNone/>
            </a:pP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 "Department.java" *********/</a:t>
            </a:r>
          </a:p>
          <a:p>
            <a:pPr lvl="1" fontAlgn="base">
              <a:buNone/>
            </a:pPr>
            <a:r>
              <a:rPr lang="en-US" dirty="0" smtClean="0"/>
              <a:t>public class Department{</a:t>
            </a:r>
          </a:p>
          <a:p>
            <a:pPr lvl="1" fontAlgn="base">
              <a:buNone/>
            </a:pPr>
            <a:r>
              <a:rPr lang="en-US" dirty="0" smtClean="0"/>
              <a:t> Person </a:t>
            </a:r>
            <a:r>
              <a:rPr lang="en-US" dirty="0" err="1" smtClean="0"/>
              <a:t>person</a:t>
            </a:r>
            <a:r>
              <a:rPr lang="en-US" dirty="0" smtClean="0"/>
              <a:t> = new Person();</a:t>
            </a:r>
          </a:p>
          <a:p>
            <a:pPr lvl="1" fontAlgn="base">
              <a:buNone/>
            </a:pPr>
            <a:r>
              <a:rPr lang="en-US" dirty="0" smtClean="0"/>
              <a:t>//Person is the 'collaborator'- a fancy name for third</a:t>
            </a:r>
          </a:p>
          <a:p>
            <a:pPr lvl="1" fontAlgn="base">
              <a:buNone/>
            </a:pPr>
            <a:r>
              <a:rPr lang="en-US" dirty="0" smtClean="0"/>
              <a:t>// party object</a:t>
            </a:r>
          </a:p>
          <a:p>
            <a:pPr lvl="1" fontAlgn="base">
              <a:buNone/>
            </a:pPr>
            <a:r>
              <a:rPr lang="en-US" dirty="0" smtClean="0"/>
              <a:t>  </a:t>
            </a:r>
          </a:p>
          <a:p>
            <a:pPr lvl="1" fontAlgn="base">
              <a:buNone/>
            </a:pPr>
            <a:r>
              <a:rPr lang="en-US" dirty="0" smtClean="0"/>
              <a:t> public String </a:t>
            </a:r>
            <a:r>
              <a:rPr lang="en-US" dirty="0" err="1" smtClean="0"/>
              <a:t>getPersonName</a:t>
            </a:r>
            <a:r>
              <a:rPr lang="en-US" dirty="0" smtClean="0"/>
              <a:t>(){</a:t>
            </a:r>
          </a:p>
          <a:p>
            <a:pPr lvl="1" fontAlgn="base">
              <a:buNone/>
            </a:pPr>
            <a:r>
              <a:rPr lang="en-US" dirty="0" smtClean="0"/>
              <a:t>  return </a:t>
            </a:r>
            <a:r>
              <a:rPr lang="en-US" dirty="0" err="1" smtClean="0"/>
              <a:t>person.getName</a:t>
            </a:r>
            <a:r>
              <a:rPr lang="en-US" dirty="0" smtClean="0"/>
              <a:t>();</a:t>
            </a:r>
          </a:p>
          <a:p>
            <a:pPr lvl="1" fontAlgn="base">
              <a:buNone/>
            </a:pPr>
            <a:r>
              <a:rPr lang="en-US" dirty="0" smtClean="0"/>
              <a:t> }</a:t>
            </a:r>
          </a:p>
          <a:p>
            <a:pPr lvl="1" fontAlgn="base">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dirty="0" smtClean="0"/>
              <a:t>/************* "DepartmentTest.java" *********/</a:t>
            </a:r>
          </a:p>
          <a:p>
            <a:pPr lvl="1" fontAlgn="base">
              <a:buNone/>
            </a:pPr>
            <a:r>
              <a:rPr lang="en-US" dirty="0" smtClean="0"/>
              <a:t>public class </a:t>
            </a:r>
            <a:r>
              <a:rPr lang="en-US" dirty="0" err="1" smtClean="0"/>
              <a:t>DepartmentTest</a:t>
            </a:r>
            <a:r>
              <a:rPr lang="en-US" dirty="0" smtClean="0"/>
              <a:t>{</a:t>
            </a:r>
          </a:p>
          <a:p>
            <a:pPr lvl="1" fontAlgn="base">
              <a:buNone/>
            </a:pPr>
            <a:r>
              <a:rPr lang="en-US" dirty="0" smtClean="0"/>
              <a:t> </a:t>
            </a:r>
            <a:r>
              <a:rPr lang="en-US" dirty="0" smtClean="0">
                <a:solidFill>
                  <a:srgbClr val="FF0000"/>
                </a:solidFill>
              </a:rPr>
              <a:t>@Mocked</a:t>
            </a:r>
          </a:p>
          <a:p>
            <a:pPr lvl="1" fontAlgn="base">
              <a:buNone/>
            </a:pPr>
            <a:r>
              <a:rPr lang="en-US" dirty="0" smtClean="0">
                <a:solidFill>
                  <a:srgbClr val="FF0000"/>
                </a:solidFill>
              </a:rPr>
              <a:t> Person person;</a:t>
            </a:r>
            <a:r>
              <a:rPr lang="en-US" dirty="0" smtClean="0"/>
              <a:t>//The mocked object. Note that I am NOT using new to create an instance.</a:t>
            </a:r>
          </a:p>
          <a:p>
            <a:pPr lvl="1" fontAlgn="base">
              <a:buNone/>
            </a:pPr>
            <a:r>
              <a:rPr lang="en-US" dirty="0" smtClean="0"/>
              <a:t>  </a:t>
            </a:r>
          </a:p>
          <a:p>
            <a:pPr lvl="1" fontAlgn="base">
              <a:buNone/>
            </a:pPr>
            <a:r>
              <a:rPr lang="en-US" dirty="0" smtClean="0"/>
              <a:t>  @Test</a:t>
            </a:r>
          </a:p>
          <a:p>
            <a:pPr lvl="1" fontAlgn="base">
              <a:buNone/>
            </a:pPr>
            <a:r>
              <a:rPr lang="en-US" dirty="0" smtClean="0"/>
              <a:t> public void </a:t>
            </a:r>
            <a:r>
              <a:rPr lang="en-US" dirty="0" err="1" smtClean="0"/>
              <a:t>testGetNameCalls</a:t>
            </a:r>
            <a:r>
              <a:rPr lang="en-US" dirty="0" smtClean="0"/>
              <a:t>(){</a:t>
            </a:r>
          </a:p>
          <a:p>
            <a:pPr lvl="1" fontAlgn="base">
              <a:buNone/>
            </a:pPr>
            <a:r>
              <a:rPr lang="en-US" dirty="0" smtClean="0"/>
              <a:t>  Department dept  = new Department();</a:t>
            </a:r>
          </a:p>
          <a:p>
            <a:pPr lvl="1" fontAlgn="base">
              <a:buNone/>
            </a:pPr>
            <a:r>
              <a:rPr lang="en-US" dirty="0" smtClean="0"/>
              <a:t>  String name = </a:t>
            </a:r>
            <a:r>
              <a:rPr lang="en-US" dirty="0" err="1" smtClean="0"/>
              <a:t>dept.getPersonName</a:t>
            </a:r>
            <a:r>
              <a:rPr lang="en-US" dirty="0" smtClean="0"/>
              <a:t>();</a:t>
            </a:r>
          </a:p>
          <a:p>
            <a:pPr lvl="1" fontAlgn="base">
              <a:buNone/>
            </a:pPr>
            <a:r>
              <a:rPr lang="en-US" dirty="0" smtClean="0">
                <a:solidFill>
                  <a:srgbClr val="FF0000"/>
                </a:solidFill>
              </a:rPr>
              <a:t>  new Verifications(){</a:t>
            </a:r>
          </a:p>
          <a:p>
            <a:pPr lvl="1" fontAlgn="base">
              <a:buNone/>
            </a:pPr>
            <a:r>
              <a:rPr lang="en-US" dirty="0" smtClean="0">
                <a:solidFill>
                  <a:srgbClr val="FF0000"/>
                </a:solidFill>
              </a:rPr>
              <a:t>   {</a:t>
            </a:r>
          </a:p>
          <a:p>
            <a:pPr lvl="1" fontAlgn="base">
              <a:buNone/>
            </a:pPr>
            <a:r>
              <a:rPr lang="en-US" dirty="0" smtClean="0">
                <a:solidFill>
                  <a:srgbClr val="FF0000"/>
                </a:solidFill>
              </a:rPr>
              <a:t>    </a:t>
            </a:r>
            <a:r>
              <a:rPr lang="en-US" dirty="0" err="1" smtClean="0">
                <a:solidFill>
                  <a:srgbClr val="FF0000"/>
                </a:solidFill>
              </a:rPr>
              <a:t>person.getName</a:t>
            </a:r>
            <a:r>
              <a:rPr lang="en-US" dirty="0" smtClean="0">
                <a:solidFill>
                  <a:srgbClr val="FF0000"/>
                </a:solidFill>
              </a:rPr>
              <a:t>();//verify that this method is called when </a:t>
            </a:r>
            <a:r>
              <a:rPr lang="en-US" dirty="0" err="1" smtClean="0">
                <a:solidFill>
                  <a:srgbClr val="FF0000"/>
                </a:solidFill>
              </a:rPr>
              <a:t>dept.getPersonName</a:t>
            </a:r>
            <a:r>
              <a:rPr lang="en-US" dirty="0" smtClean="0">
                <a:solidFill>
                  <a:srgbClr val="FF0000"/>
                </a:solidFill>
              </a:rPr>
              <a:t>() is invoked</a:t>
            </a:r>
          </a:p>
          <a:p>
            <a:pPr lvl="1" fontAlgn="base">
              <a:buNone/>
            </a:pPr>
            <a:r>
              <a:rPr lang="en-US" dirty="0" smtClean="0">
                <a:solidFill>
                  <a:srgbClr val="FF0000"/>
                </a:solidFill>
              </a:rPr>
              <a:t>   }</a:t>
            </a:r>
          </a:p>
          <a:p>
            <a:pPr lvl="1" fontAlgn="base">
              <a:buNone/>
            </a:pPr>
            <a:r>
              <a:rPr lang="en-US" dirty="0" smtClean="0">
                <a:solidFill>
                  <a:srgbClr val="FF0000"/>
                </a:solidFill>
              </a:rPr>
              <a:t>  };</a:t>
            </a:r>
          </a:p>
          <a:p>
            <a:pPr lvl="1" fontAlgn="base">
              <a:buNone/>
            </a:pPr>
            <a:r>
              <a:rPr lang="en-US" dirty="0" smtClean="0"/>
              <a:t> }</a:t>
            </a:r>
          </a:p>
          <a:p>
            <a:pPr lvl="1" fontAlgn="base">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Spring MVC Test</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Mockito</a:t>
            </a:r>
            <a:endParaRPr lang="en-US" dirty="0"/>
          </a:p>
        </p:txBody>
      </p:sp>
      <p:sp>
        <p:nvSpPr>
          <p:cNvPr id="5" name="Content Placeholder 4"/>
          <p:cNvSpPr>
            <a:spLocks noGrp="1"/>
          </p:cNvSpPr>
          <p:nvPr>
            <p:ph idx="1"/>
          </p:nvPr>
        </p:nvSpPr>
        <p:spPr/>
        <p:txBody>
          <a:bodyPr>
            <a:normAutofit fontScale="92500" lnSpcReduction="20000"/>
          </a:bodyPr>
          <a:lstStyle/>
          <a:p>
            <a:r>
              <a:rPr lang="en-US" i="1" dirty="0" err="1" smtClean="0"/>
              <a:t>Mockito</a:t>
            </a:r>
            <a:r>
              <a:rPr lang="en-US" dirty="0" smtClean="0"/>
              <a:t> is a popular mock framework which can be used in conjunction with JUnit. </a:t>
            </a:r>
            <a:r>
              <a:rPr lang="en-US" dirty="0" err="1" smtClean="0"/>
              <a:t>Mockito</a:t>
            </a:r>
            <a:r>
              <a:rPr lang="en-US" dirty="0" smtClean="0"/>
              <a:t> allows you to create and configure mock objects.</a:t>
            </a:r>
          </a:p>
          <a:p>
            <a:r>
              <a:rPr lang="en-US" dirty="0" err="1" smtClean="0"/>
              <a:t>Mockito</a:t>
            </a:r>
            <a:r>
              <a:rPr lang="en-US" dirty="0" smtClean="0"/>
              <a:t> supports the creation of mock objects with the static mock() method call. It also supports the creation of mock objects based on the @Mock annotation. </a:t>
            </a:r>
          </a:p>
          <a:p>
            <a:pPr lvl="1"/>
            <a:r>
              <a:rPr lang="en-US" dirty="0" smtClean="0"/>
              <a:t>If you use annotations, you must initialize this mock objects with </a:t>
            </a:r>
            <a:r>
              <a:rPr lang="en-US" dirty="0" err="1" smtClean="0"/>
              <a:t>aMockitoAnnotations.initMocks</a:t>
            </a:r>
            <a:r>
              <a:rPr lang="en-US" dirty="0" smtClean="0"/>
              <a:t>(this) method call.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of JUnit 3 and 4</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Initially designed to enable unit testing only, not used for all kinds of testing.</a:t>
            </a:r>
          </a:p>
          <a:p>
            <a:r>
              <a:rPr lang="en-US" dirty="0" smtClean="0"/>
              <a:t>Cannot do dependency testing</a:t>
            </a:r>
          </a:p>
          <a:p>
            <a:r>
              <a:rPr lang="en-US" dirty="0" smtClean="0"/>
              <a:t>Poor configuration control (</a:t>
            </a:r>
            <a:r>
              <a:rPr lang="en-US" dirty="0" err="1" smtClean="0"/>
              <a:t>setUp</a:t>
            </a:r>
            <a:r>
              <a:rPr lang="en-US" dirty="0" smtClean="0"/>
              <a:t>/</a:t>
            </a:r>
            <a:r>
              <a:rPr lang="en-US" dirty="0" err="1" smtClean="0"/>
              <a:t>tearDown</a:t>
            </a:r>
            <a:r>
              <a:rPr lang="en-US" dirty="0" smtClean="0"/>
              <a:t>)</a:t>
            </a:r>
          </a:p>
          <a:p>
            <a:r>
              <a:rPr lang="en-US" dirty="0" smtClean="0"/>
              <a:t>Intrusive (forces you to extend classes and name your methods a certain way)</a:t>
            </a:r>
          </a:p>
          <a:p>
            <a:r>
              <a:rPr lang="en-US" dirty="0" smtClean="0"/>
              <a:t>Static programming model (forces you to recompile unnecessarily)</a:t>
            </a:r>
          </a:p>
          <a:p>
            <a:r>
              <a:rPr lang="en-US" dirty="0" smtClean="0"/>
              <a:t>The management of different suites of tests in complex projects can be very tricky</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Mockito</a:t>
            </a:r>
            <a:r>
              <a:rPr lang="en-US" dirty="0" smtClean="0"/>
              <a:t> and Spring</a:t>
            </a:r>
            <a:endParaRPr lang="en-US" dirty="0"/>
          </a:p>
        </p:txBody>
      </p:sp>
      <p:sp>
        <p:nvSpPr>
          <p:cNvPr id="3" name="Content Placeholder 2"/>
          <p:cNvSpPr>
            <a:spLocks noGrp="1"/>
          </p:cNvSpPr>
          <p:nvPr>
            <p:ph idx="1"/>
          </p:nvPr>
        </p:nvSpPr>
        <p:spPr/>
        <p:txBody>
          <a:bodyPr>
            <a:normAutofit/>
          </a:bodyPr>
          <a:lstStyle/>
          <a:p>
            <a:pPr fontAlgn="base"/>
            <a:r>
              <a:rPr lang="en-US" dirty="0" smtClean="0"/>
              <a:t>In testing Spring MVC, we need </a:t>
            </a:r>
            <a:r>
              <a:rPr lang="en-US" dirty="0" err="1" smtClean="0"/>
              <a:t>aMockito</a:t>
            </a:r>
            <a:r>
              <a:rPr lang="en-US" dirty="0" smtClean="0"/>
              <a:t> framework:</a:t>
            </a:r>
          </a:p>
          <a:p>
            <a:pPr lvl="1" fontAlgn="base"/>
            <a:r>
              <a:rPr lang="en-US" dirty="0" err="1" smtClean="0"/>
              <a:t>MockitoAnnotations.initMocks</a:t>
            </a:r>
            <a:r>
              <a:rPr lang="en-US" dirty="0" smtClean="0"/>
              <a:t>(this) scans the class annotation, </a:t>
            </a:r>
            <a:r>
              <a:rPr lang="en-US" dirty="0" err="1" smtClean="0"/>
              <a:t>instanciates</a:t>
            </a:r>
            <a:r>
              <a:rPr lang="en-US" dirty="0" smtClean="0"/>
              <a:t> </a:t>
            </a:r>
            <a:r>
              <a:rPr lang="en-US" dirty="0" err="1" smtClean="0"/>
              <a:t>invoiceDaoMock</a:t>
            </a:r>
            <a:r>
              <a:rPr lang="en-US" dirty="0" smtClean="0"/>
              <a:t> and inject it into the </a:t>
            </a:r>
            <a:r>
              <a:rPr lang="en-US" dirty="0" err="1" smtClean="0"/>
              <a:t>InvoiceService</a:t>
            </a:r>
            <a:r>
              <a:rPr lang="en-US" dirty="0" smtClean="0"/>
              <a:t> bean.</a:t>
            </a:r>
          </a:p>
          <a:p>
            <a:pPr lvl="1" fontAlgn="base"/>
            <a:r>
              <a:rPr lang="en-US" dirty="0" smtClean="0"/>
              <a:t>when(.(any())).</a:t>
            </a:r>
            <a:r>
              <a:rPr lang="en-US" dirty="0" err="1" smtClean="0"/>
              <a:t>thenReturn</a:t>
            </a:r>
            <a:r>
              <a:rPr lang="en-US" dirty="0" smtClean="0"/>
              <a:t>() associates a return value with method execution parameters.</a:t>
            </a:r>
          </a:p>
          <a:p>
            <a:pPr lvl="2" fontAlgn="base"/>
            <a:r>
              <a:rPr lang="en-US" dirty="0" smtClean="0"/>
              <a:t>If no return value use when…</a:t>
            </a:r>
            <a:r>
              <a:rPr lang="en-US" dirty="0" err="1" smtClean="0"/>
              <a:t>thenAnswer</a:t>
            </a:r>
            <a:r>
              <a:rPr lang="en-US" dirty="0" smtClean="0"/>
              <a:t>()</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Download JAR files here </a:t>
            </a:r>
            <a:r>
              <a:rPr lang="en-US" dirty="0" smtClean="0">
                <a:hlinkClick r:id="rId2"/>
              </a:rPr>
              <a:t>https://code.google.com/p/mockito/</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p:txBody>
          <a:bodyPr>
            <a:normAutofit fontScale="92500" lnSpcReduction="10000"/>
          </a:bodyPr>
          <a:lstStyle/>
          <a:p>
            <a:pPr lvl="1">
              <a:buNone/>
            </a:pPr>
            <a:r>
              <a:rPr lang="en-US" dirty="0" smtClean="0"/>
              <a:t>public class </a:t>
            </a:r>
            <a:r>
              <a:rPr lang="en-US" dirty="0" err="1" smtClean="0"/>
              <a:t>MockitoTest</a:t>
            </a:r>
            <a:r>
              <a:rPr lang="en-US" dirty="0" smtClean="0"/>
              <a:t>  {</a:t>
            </a:r>
          </a:p>
          <a:p>
            <a:pPr lvl="1">
              <a:buNone/>
            </a:pPr>
            <a:endParaRPr lang="en-US" dirty="0" smtClean="0"/>
          </a:p>
          <a:p>
            <a:pPr lvl="1">
              <a:buNone/>
            </a:pPr>
            <a:r>
              <a:rPr lang="en-US" dirty="0" smtClean="0"/>
              <a:t>  // assume there is a class </a:t>
            </a:r>
            <a:r>
              <a:rPr lang="en-US" dirty="0" err="1" smtClean="0"/>
              <a:t>MyDatabase</a:t>
            </a:r>
            <a:endParaRPr lang="en-US" dirty="0" smtClean="0"/>
          </a:p>
          <a:p>
            <a:pPr lvl="1">
              <a:buNone/>
            </a:pPr>
            <a:r>
              <a:rPr lang="en-US" dirty="0" smtClean="0"/>
              <a:t>  @Mock</a:t>
            </a:r>
          </a:p>
          <a:p>
            <a:pPr lvl="1">
              <a:buNone/>
            </a:pPr>
            <a:r>
              <a:rPr lang="en-US" dirty="0" smtClean="0"/>
              <a:t>  </a:t>
            </a:r>
            <a:r>
              <a:rPr lang="en-US" dirty="0" err="1" smtClean="0"/>
              <a:t>MyDatabase</a:t>
            </a:r>
            <a:r>
              <a:rPr lang="en-US" dirty="0" smtClean="0"/>
              <a:t> </a:t>
            </a:r>
            <a:r>
              <a:rPr lang="en-US" dirty="0" err="1" smtClean="0"/>
              <a:t>databaseMock</a:t>
            </a:r>
            <a:r>
              <a:rPr lang="en-US" dirty="0" smtClean="0"/>
              <a:t>;</a:t>
            </a:r>
          </a:p>
          <a:p>
            <a:pPr lvl="1">
              <a:buNone/>
            </a:pPr>
            <a:endParaRPr lang="en-US" dirty="0" smtClean="0"/>
          </a:p>
          <a:p>
            <a:pPr lvl="1">
              <a:buNone/>
            </a:pPr>
            <a:r>
              <a:rPr lang="en-US" dirty="0" smtClean="0"/>
              <a:t>  @Before</a:t>
            </a:r>
          </a:p>
          <a:p>
            <a:pPr lvl="1">
              <a:buNone/>
            </a:pPr>
            <a:r>
              <a:rPr lang="en-US" dirty="0" smtClean="0"/>
              <a:t>  protected void </a:t>
            </a:r>
            <a:r>
              <a:rPr lang="en-US" dirty="0" err="1" smtClean="0"/>
              <a:t>setUp</a:t>
            </a:r>
            <a:r>
              <a:rPr lang="en-US" dirty="0" smtClean="0"/>
              <a:t>() throws Exception {</a:t>
            </a:r>
          </a:p>
          <a:p>
            <a:pPr lvl="1">
              <a:buNone/>
            </a:pPr>
            <a:r>
              <a:rPr lang="en-US" dirty="0" smtClean="0"/>
              <a:t>    </a:t>
            </a:r>
            <a:r>
              <a:rPr lang="en-US" dirty="0" err="1" smtClean="0"/>
              <a:t>MockitoAnnotations.initMocks</a:t>
            </a:r>
            <a:r>
              <a:rPr lang="en-US" dirty="0" smtClean="0"/>
              <a:t>(this);</a:t>
            </a:r>
          </a:p>
          <a:p>
            <a:pPr lvl="1">
              <a:buNone/>
            </a:pPr>
            <a:r>
              <a:rPr lang="en-US" dirty="0" smtClean="0"/>
              <a:t>  }</a:t>
            </a:r>
          </a:p>
          <a:p>
            <a:pPr lvl="1">
              <a:buNone/>
            </a:pPr>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lvl="1">
              <a:buNone/>
            </a:pPr>
            <a:r>
              <a:rPr lang="en-US" dirty="0" smtClean="0"/>
              <a:t> @Test</a:t>
            </a:r>
          </a:p>
          <a:p>
            <a:pPr lvl="1">
              <a:buNone/>
            </a:pPr>
            <a:r>
              <a:rPr lang="en-US" dirty="0" smtClean="0"/>
              <a:t>  public void </a:t>
            </a:r>
            <a:r>
              <a:rPr lang="en-US" dirty="0" err="1" smtClean="0"/>
              <a:t>testQuery</a:t>
            </a:r>
            <a:r>
              <a:rPr lang="en-US" dirty="0" smtClean="0"/>
              <a:t>()  {</a:t>
            </a:r>
          </a:p>
          <a:p>
            <a:pPr lvl="1">
              <a:buNone/>
            </a:pPr>
            <a:r>
              <a:rPr lang="en-US" dirty="0" smtClean="0"/>
              <a:t>    // assume there is a class called </a:t>
            </a:r>
            <a:r>
              <a:rPr lang="en-US" dirty="0" err="1" smtClean="0"/>
              <a:t>ClassToTest</a:t>
            </a:r>
            <a:endParaRPr lang="en-US" dirty="0" smtClean="0"/>
          </a:p>
          <a:p>
            <a:pPr lvl="1">
              <a:buNone/>
            </a:pPr>
            <a:r>
              <a:rPr lang="en-US" dirty="0" smtClean="0"/>
              <a:t>    // which could be tested</a:t>
            </a:r>
          </a:p>
          <a:p>
            <a:pPr lvl="1">
              <a:buNone/>
            </a:pPr>
            <a:r>
              <a:rPr lang="en-US" dirty="0" smtClean="0"/>
              <a:t>    </a:t>
            </a:r>
            <a:r>
              <a:rPr lang="en-US" dirty="0" err="1" smtClean="0"/>
              <a:t>ClassToTest</a:t>
            </a:r>
            <a:r>
              <a:rPr lang="en-US" dirty="0" smtClean="0"/>
              <a:t> t  = new </a:t>
            </a:r>
            <a:r>
              <a:rPr lang="en-US" dirty="0" err="1" smtClean="0"/>
              <a:t>ClassToTest</a:t>
            </a:r>
            <a:r>
              <a:rPr lang="en-US" dirty="0" smtClean="0"/>
              <a:t>(</a:t>
            </a:r>
            <a:r>
              <a:rPr lang="en-US" dirty="0" err="1" smtClean="0"/>
              <a:t>databaseMock</a:t>
            </a:r>
            <a:r>
              <a:rPr lang="en-US" dirty="0" smtClean="0"/>
              <a:t>);</a:t>
            </a:r>
          </a:p>
          <a:p>
            <a:pPr lvl="1">
              <a:buNone/>
            </a:pPr>
            <a:endParaRPr lang="en-US" dirty="0" smtClean="0"/>
          </a:p>
          <a:p>
            <a:pPr lvl="1">
              <a:buNone/>
            </a:pPr>
            <a:r>
              <a:rPr lang="en-US" dirty="0" smtClean="0"/>
              <a:t>    // call a method</a:t>
            </a:r>
          </a:p>
          <a:p>
            <a:pPr lvl="1">
              <a:buNone/>
            </a:pPr>
            <a:r>
              <a:rPr lang="en-US" dirty="0" smtClean="0"/>
              <a:t>    boolean check = </a:t>
            </a:r>
            <a:r>
              <a:rPr lang="en-US" dirty="0" err="1" smtClean="0"/>
              <a:t>t.query</a:t>
            </a:r>
            <a:r>
              <a:rPr lang="en-US" dirty="0" smtClean="0"/>
              <a:t>(" from t");</a:t>
            </a:r>
          </a:p>
          <a:p>
            <a:pPr lvl="1">
              <a:buNone/>
            </a:pPr>
            <a:endParaRPr lang="en-US" dirty="0" smtClean="0"/>
          </a:p>
          <a:p>
            <a:pPr lvl="1">
              <a:buNone/>
            </a:pPr>
            <a:r>
              <a:rPr lang="en-US" dirty="0" smtClean="0"/>
              <a:t>    // test the return type</a:t>
            </a:r>
          </a:p>
          <a:p>
            <a:pPr lvl="1">
              <a:buNone/>
            </a:pPr>
            <a:r>
              <a:rPr lang="en-US" dirty="0" smtClean="0"/>
              <a:t>    </a:t>
            </a:r>
            <a:r>
              <a:rPr lang="en-US" dirty="0" err="1" smtClean="0"/>
              <a:t>assertTrue</a:t>
            </a:r>
            <a:r>
              <a:rPr lang="en-US" dirty="0" smtClean="0"/>
              <a:t>(check);</a:t>
            </a:r>
          </a:p>
          <a:p>
            <a:pPr lvl="1">
              <a:buNone/>
            </a:pPr>
            <a:endParaRPr lang="en-US" dirty="0" smtClean="0"/>
          </a:p>
          <a:p>
            <a:pPr lvl="1">
              <a:buNone/>
            </a:pPr>
            <a:r>
              <a:rPr lang="en-US" dirty="0" smtClean="0"/>
              <a:t>    // test that the query() method on the </a:t>
            </a:r>
          </a:p>
          <a:p>
            <a:pPr lvl="1">
              <a:buNone/>
            </a:pPr>
            <a:r>
              <a:rPr lang="en-US" dirty="0" smtClean="0"/>
              <a:t>    // mock object was called</a:t>
            </a:r>
          </a:p>
          <a:p>
            <a:pPr lvl="1">
              <a:buNone/>
            </a:pPr>
            <a:r>
              <a:rPr lang="en-US" dirty="0" smtClean="0"/>
              <a:t>    </a:t>
            </a:r>
            <a:r>
              <a:rPr lang="en-US" dirty="0" err="1" smtClean="0"/>
              <a:t>Mockito.verify</a:t>
            </a:r>
            <a:r>
              <a:rPr lang="en-US" dirty="0" smtClean="0"/>
              <a:t>(mock).query(" from t");</a:t>
            </a:r>
          </a:p>
          <a:p>
            <a:pPr lvl="1">
              <a:buNone/>
            </a:pPr>
            <a:r>
              <a:rPr lang="en-US" dirty="0" smtClean="0"/>
              <a:t>  }</a:t>
            </a:r>
          </a:p>
          <a:p>
            <a:pPr lvl="1">
              <a:buNone/>
            </a:pPr>
            <a:r>
              <a:rPr lang="en-US" dirty="0" smtClean="0"/>
              <a: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err="1" smtClean="0"/>
              <a:t>Mockito</a:t>
            </a:r>
            <a:r>
              <a:rPr lang="en-US" dirty="0" smtClean="0"/>
              <a:t> has certain limitations. It can not test the following constructs:</a:t>
            </a:r>
          </a:p>
          <a:p>
            <a:pPr lvl="1"/>
            <a:r>
              <a:rPr lang="en-US" dirty="0" smtClean="0"/>
              <a:t>final classes</a:t>
            </a:r>
          </a:p>
          <a:p>
            <a:pPr lvl="1"/>
            <a:r>
              <a:rPr lang="en-US" dirty="0" smtClean="0"/>
              <a:t>anonymous classes</a:t>
            </a:r>
          </a:p>
          <a:p>
            <a:pPr lvl="1"/>
            <a:r>
              <a:rPr lang="en-US" dirty="0" smtClean="0"/>
              <a:t>primitive types</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mock objects</a:t>
            </a:r>
            <a:endParaRPr lang="en-US" dirty="0"/>
          </a:p>
        </p:txBody>
      </p:sp>
      <p:sp>
        <p:nvSpPr>
          <p:cNvPr id="3" name="Content Placeholder 2"/>
          <p:cNvSpPr>
            <a:spLocks noGrp="1"/>
          </p:cNvSpPr>
          <p:nvPr>
            <p:ph idx="1"/>
          </p:nvPr>
        </p:nvSpPr>
        <p:spPr/>
        <p:txBody>
          <a:bodyPr/>
          <a:lstStyle/>
          <a:p>
            <a:r>
              <a:rPr lang="en-US" b="1" dirty="0" err="1" smtClean="0">
                <a:solidFill>
                  <a:srgbClr val="FF0000"/>
                </a:solidFill>
              </a:rPr>
              <a:t>Mockito</a:t>
            </a:r>
            <a:r>
              <a:rPr lang="en-US" dirty="0" smtClean="0"/>
              <a:t> has a fluent API. You can use the verify() method to ensure that a method was called.</a:t>
            </a:r>
          </a:p>
          <a:p>
            <a:r>
              <a:rPr lang="en-US" dirty="0" smtClean="0">
                <a:solidFill>
                  <a:srgbClr val="FF0000"/>
                </a:solidFill>
              </a:rPr>
              <a:t>when(....).</a:t>
            </a:r>
            <a:r>
              <a:rPr lang="en-US" dirty="0" err="1" smtClean="0">
                <a:solidFill>
                  <a:srgbClr val="FF0000"/>
                </a:solidFill>
              </a:rPr>
              <a:t>thenReturn</a:t>
            </a:r>
            <a:r>
              <a:rPr lang="en-US" dirty="0" smtClean="0">
                <a:solidFill>
                  <a:srgbClr val="FF0000"/>
                </a:solidFill>
              </a:rPr>
              <a:t>(....)</a:t>
            </a:r>
            <a:r>
              <a:rPr lang="en-US" dirty="0" smtClean="0"/>
              <a:t> can be used to specify a condition and a return value for this condition.</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p:txBody>
          <a:bodyPr>
            <a:normAutofit/>
          </a:bodyPr>
          <a:lstStyle/>
          <a:p>
            <a:pPr lvl="1">
              <a:buNone/>
            </a:pPr>
            <a:r>
              <a:rPr lang="en-US" dirty="0" smtClean="0"/>
              <a:t>@Test</a:t>
            </a:r>
          </a:p>
          <a:p>
            <a:pPr lvl="1">
              <a:buNone/>
            </a:pPr>
            <a:r>
              <a:rPr lang="en-US" dirty="0" smtClean="0"/>
              <a:t>public void test1()  {</a:t>
            </a:r>
          </a:p>
          <a:p>
            <a:pPr lvl="1">
              <a:buNone/>
            </a:pPr>
            <a:r>
              <a:rPr lang="en-US" dirty="0" smtClean="0"/>
              <a:t>  </a:t>
            </a:r>
            <a:r>
              <a:rPr lang="en-US" dirty="0" err="1" smtClean="0"/>
              <a:t>MyClass</a:t>
            </a:r>
            <a:r>
              <a:rPr lang="en-US" dirty="0" smtClean="0"/>
              <a:t> test = </a:t>
            </a:r>
            <a:r>
              <a:rPr lang="en-US" dirty="0" err="1" smtClean="0"/>
              <a:t>Mockito.mock</a:t>
            </a:r>
            <a:r>
              <a:rPr lang="en-US" dirty="0" smtClean="0"/>
              <a:t>(</a:t>
            </a:r>
            <a:r>
              <a:rPr lang="en-US" dirty="0" err="1" smtClean="0"/>
              <a:t>MyClass.class</a:t>
            </a:r>
            <a:r>
              <a:rPr lang="en-US" dirty="0" smtClean="0"/>
              <a:t>);</a:t>
            </a:r>
          </a:p>
          <a:p>
            <a:pPr lvl="1">
              <a:buNone/>
            </a:pPr>
            <a:r>
              <a:rPr lang="en-US" dirty="0" smtClean="0"/>
              <a:t>  // define return value for method </a:t>
            </a:r>
            <a:r>
              <a:rPr lang="en-US" dirty="0" err="1" smtClean="0"/>
              <a:t>getUniqueId</a:t>
            </a:r>
            <a:r>
              <a:rPr lang="en-US" dirty="0" smtClean="0"/>
              <a:t>()</a:t>
            </a:r>
          </a:p>
          <a:p>
            <a:pPr lvl="1">
              <a:buNone/>
            </a:pPr>
            <a:r>
              <a:rPr lang="en-US" dirty="0" smtClean="0"/>
              <a:t>  </a:t>
            </a:r>
            <a:r>
              <a:rPr lang="en-US" dirty="0" err="1" smtClean="0">
                <a:solidFill>
                  <a:srgbClr val="FF0000"/>
                </a:solidFill>
              </a:rPr>
              <a:t>test.when</a:t>
            </a:r>
            <a:r>
              <a:rPr lang="en-US" dirty="0" smtClean="0">
                <a:solidFill>
                  <a:srgbClr val="FF0000"/>
                </a:solidFill>
              </a:rPr>
              <a:t>(</a:t>
            </a:r>
            <a:r>
              <a:rPr lang="en-US" dirty="0" err="1" smtClean="0">
                <a:solidFill>
                  <a:srgbClr val="FF0000"/>
                </a:solidFill>
              </a:rPr>
              <a:t>test.getUniqueId</a:t>
            </a:r>
            <a:r>
              <a:rPr lang="en-US" dirty="0" smtClean="0">
                <a:solidFill>
                  <a:srgbClr val="FF0000"/>
                </a:solidFill>
              </a:rPr>
              <a:t>()).</a:t>
            </a:r>
            <a:r>
              <a:rPr lang="en-US" dirty="0" err="1" smtClean="0">
                <a:solidFill>
                  <a:srgbClr val="FF0000"/>
                </a:solidFill>
              </a:rPr>
              <a:t>thenReturn</a:t>
            </a:r>
            <a:r>
              <a:rPr lang="en-US" dirty="0" smtClean="0">
                <a:solidFill>
                  <a:srgbClr val="FF0000"/>
                </a:solidFill>
              </a:rPr>
              <a:t>(43);</a:t>
            </a:r>
          </a:p>
          <a:p>
            <a:pPr lvl="1">
              <a:buNone/>
            </a:pPr>
            <a:r>
              <a:rPr lang="en-US" dirty="0" smtClean="0"/>
              <a:t>  </a:t>
            </a:r>
          </a:p>
          <a:p>
            <a:pPr lvl="1">
              <a:buNone/>
            </a:pPr>
            <a:r>
              <a:rPr lang="en-US" dirty="0" smtClean="0"/>
              <a:t>  // TODO use mock in test.... </a:t>
            </a:r>
          </a:p>
          <a:p>
            <a:pPr lvl="1">
              <a:buNone/>
            </a:pPr>
            <a:r>
              <a:rPr lang="en-US" dirty="0" smtClean="0"/>
              <a:t>} </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Verify the calls on the mock objects</a:t>
            </a:r>
            <a:endParaRPr lang="en-US" dirty="0"/>
          </a:p>
        </p:txBody>
      </p:sp>
      <p:sp>
        <p:nvSpPr>
          <p:cNvPr id="3" name="Content Placeholder 2"/>
          <p:cNvSpPr>
            <a:spLocks noGrp="1"/>
          </p:cNvSpPr>
          <p:nvPr>
            <p:ph idx="1"/>
          </p:nvPr>
        </p:nvSpPr>
        <p:spPr/>
        <p:txBody>
          <a:bodyPr/>
          <a:lstStyle/>
          <a:p>
            <a:r>
              <a:rPr lang="en-US" dirty="0" err="1" smtClean="0"/>
              <a:t>Mockito</a:t>
            </a:r>
            <a:r>
              <a:rPr lang="en-US" dirty="0" smtClean="0"/>
              <a:t> keeps track of all the method calls and their parameters to the mock object. You can use the verify()method on the mock object to verify that the specified conditions are met, i.e., that a method has been called with certain parameters. (Behavior Testing)</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p:txBody>
          <a:bodyPr>
            <a:normAutofit fontScale="62500" lnSpcReduction="20000"/>
          </a:bodyPr>
          <a:lstStyle/>
          <a:p>
            <a:pPr lvl="1">
              <a:buNone/>
            </a:pPr>
            <a:r>
              <a:rPr lang="en-US" dirty="0" smtClean="0"/>
              <a:t>@Test</a:t>
            </a:r>
          </a:p>
          <a:p>
            <a:pPr lvl="1">
              <a:buNone/>
            </a:pPr>
            <a:r>
              <a:rPr lang="en-US" dirty="0" smtClean="0"/>
              <a:t>public void </a:t>
            </a:r>
            <a:r>
              <a:rPr lang="en-US" dirty="0" err="1" smtClean="0"/>
              <a:t>testSpring</a:t>
            </a:r>
            <a:r>
              <a:rPr lang="en-US" dirty="0" smtClean="0"/>
              <a:t>()  {</a:t>
            </a:r>
          </a:p>
          <a:p>
            <a:pPr lvl="1">
              <a:buNone/>
            </a:pPr>
            <a:r>
              <a:rPr lang="en-US" dirty="0" smtClean="0"/>
              <a:t>  </a:t>
            </a:r>
            <a:r>
              <a:rPr lang="en-US" dirty="0" err="1" smtClean="0"/>
              <a:t>MyClass</a:t>
            </a:r>
            <a:r>
              <a:rPr lang="en-US" dirty="0" smtClean="0"/>
              <a:t> test = </a:t>
            </a:r>
            <a:r>
              <a:rPr lang="en-US" dirty="0" err="1" smtClean="0"/>
              <a:t>Mockito.mock</a:t>
            </a:r>
            <a:r>
              <a:rPr lang="en-US" dirty="0" smtClean="0"/>
              <a:t>(</a:t>
            </a:r>
            <a:r>
              <a:rPr lang="en-US" dirty="0" err="1" smtClean="0"/>
              <a:t>MyClass.class</a:t>
            </a:r>
            <a:r>
              <a:rPr lang="en-US" dirty="0" smtClean="0"/>
              <a:t>);</a:t>
            </a:r>
          </a:p>
          <a:p>
            <a:pPr lvl="1">
              <a:buNone/>
            </a:pPr>
            <a:r>
              <a:rPr lang="en-US" dirty="0" smtClean="0"/>
              <a:t>  // define return value for method </a:t>
            </a:r>
            <a:r>
              <a:rPr lang="en-US" dirty="0" err="1" smtClean="0"/>
              <a:t>getUniqueId</a:t>
            </a:r>
            <a:r>
              <a:rPr lang="en-US" dirty="0" smtClean="0"/>
              <a:t>()</a:t>
            </a:r>
          </a:p>
          <a:p>
            <a:pPr lvl="1">
              <a:buNone/>
            </a:pPr>
            <a:r>
              <a:rPr lang="en-US" dirty="0" smtClean="0"/>
              <a:t>  </a:t>
            </a:r>
            <a:r>
              <a:rPr lang="en-US" dirty="0" err="1" smtClean="0"/>
              <a:t>test.when</a:t>
            </a:r>
            <a:r>
              <a:rPr lang="en-US" dirty="0" smtClean="0"/>
              <a:t>(</a:t>
            </a:r>
            <a:r>
              <a:rPr lang="en-US" dirty="0" err="1" smtClean="0"/>
              <a:t>test.getUniqueId</a:t>
            </a:r>
            <a:r>
              <a:rPr lang="en-US" dirty="0" smtClean="0"/>
              <a:t>()).</a:t>
            </a:r>
            <a:r>
              <a:rPr lang="en-US" dirty="0" err="1" smtClean="0"/>
              <a:t>thenReturn</a:t>
            </a:r>
            <a:r>
              <a:rPr lang="en-US" dirty="0" smtClean="0"/>
              <a:t>(43);</a:t>
            </a:r>
          </a:p>
          <a:p>
            <a:pPr lvl="1">
              <a:buNone/>
            </a:pPr>
            <a:r>
              <a:rPr lang="en-US" dirty="0" smtClean="0"/>
              <a:t>  </a:t>
            </a:r>
          </a:p>
          <a:p>
            <a:pPr lvl="1">
              <a:buNone/>
            </a:pPr>
            <a:r>
              <a:rPr lang="en-US" dirty="0" smtClean="0"/>
              <a:t>  // TODO use mock in test.... </a:t>
            </a:r>
          </a:p>
          <a:p>
            <a:pPr lvl="1">
              <a:buNone/>
            </a:pPr>
            <a:r>
              <a:rPr lang="en-US" dirty="0" smtClean="0"/>
              <a:t>  </a:t>
            </a:r>
          </a:p>
          <a:p>
            <a:pPr lvl="1">
              <a:buNone/>
            </a:pPr>
            <a:r>
              <a:rPr lang="en-US" dirty="0" smtClean="0"/>
              <a:t>  // now check if method testing was called with the parameter 12 </a:t>
            </a:r>
          </a:p>
          <a:p>
            <a:pPr lvl="1">
              <a:buNone/>
            </a:pPr>
            <a:r>
              <a:rPr lang="en-US" dirty="0" smtClean="0"/>
              <a:t>  </a:t>
            </a:r>
            <a:r>
              <a:rPr lang="en-US" dirty="0" err="1" smtClean="0"/>
              <a:t>Mockito.verify</a:t>
            </a:r>
            <a:r>
              <a:rPr lang="en-US" dirty="0" smtClean="0"/>
              <a:t>(test).testing(</a:t>
            </a:r>
            <a:r>
              <a:rPr lang="en-US" dirty="0" err="1" smtClean="0"/>
              <a:t>Matchers.eq</a:t>
            </a:r>
            <a:r>
              <a:rPr lang="en-US" dirty="0" smtClean="0"/>
              <a:t>(12));</a:t>
            </a:r>
          </a:p>
          <a:p>
            <a:pPr lvl="1">
              <a:buNone/>
            </a:pPr>
            <a:r>
              <a:rPr lang="en-US" dirty="0" smtClean="0"/>
              <a:t>  </a:t>
            </a:r>
          </a:p>
          <a:p>
            <a:pPr lvl="1">
              <a:buNone/>
            </a:pPr>
            <a:r>
              <a:rPr lang="en-US" dirty="0" smtClean="0"/>
              <a:t>  // was the method called twice?</a:t>
            </a:r>
          </a:p>
          <a:p>
            <a:pPr lvl="1">
              <a:buNone/>
            </a:pPr>
            <a:r>
              <a:rPr lang="en-US" dirty="0" smtClean="0"/>
              <a:t>  </a:t>
            </a:r>
            <a:r>
              <a:rPr lang="en-US" dirty="0" err="1" smtClean="0"/>
              <a:t>Mockito.verify</a:t>
            </a:r>
            <a:r>
              <a:rPr lang="en-US" dirty="0" smtClean="0"/>
              <a:t>(test, </a:t>
            </a:r>
            <a:r>
              <a:rPr lang="en-US" dirty="0" err="1" smtClean="0"/>
              <a:t>Mockito.times</a:t>
            </a:r>
            <a:r>
              <a:rPr lang="en-US" dirty="0" smtClean="0"/>
              <a:t>(2));</a:t>
            </a:r>
          </a:p>
          <a:p>
            <a:pPr lvl="1">
              <a:buNone/>
            </a:pPr>
            <a:r>
              <a:rPr lang="en-US" dirty="0" smtClean="0"/>
              <a:t>  </a:t>
            </a:r>
          </a:p>
          <a:p>
            <a:pPr lvl="1">
              <a:buNone/>
            </a:pPr>
            <a:r>
              <a:rPr lang="en-US" dirty="0" smtClean="0"/>
              <a:t>  </a:t>
            </a:r>
          </a:p>
          <a:p>
            <a:pPr lvl="1">
              <a:buNone/>
            </a:pPr>
            <a:r>
              <a:rPr lang="en-US" dirty="0" smtClean="0"/>
              <a:t>}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p:txBody>
          <a:bodyPr>
            <a:normAutofit fontScale="55000" lnSpcReduction="20000"/>
          </a:bodyPr>
          <a:lstStyle/>
          <a:p>
            <a:pPr lvl="1" fontAlgn="base">
              <a:buNone/>
            </a:pPr>
            <a:r>
              <a:rPr lang="en-US" dirty="0" smtClean="0"/>
              <a:t>public class </a:t>
            </a:r>
            <a:r>
              <a:rPr lang="en-US" dirty="0" err="1" smtClean="0"/>
              <a:t>SampleServiceImpl</a:t>
            </a:r>
            <a:r>
              <a:rPr lang="en-US" dirty="0" smtClean="0"/>
              <a:t> implements </a:t>
            </a:r>
            <a:r>
              <a:rPr lang="en-US" dirty="0" err="1" smtClean="0"/>
              <a:t>SampleService</a:t>
            </a:r>
            <a:r>
              <a:rPr lang="en-US" dirty="0" smtClean="0"/>
              <a:t> {</a:t>
            </a:r>
          </a:p>
          <a:p>
            <a:pPr lvl="1" fontAlgn="base">
              <a:buNone/>
            </a:pPr>
            <a:r>
              <a:rPr lang="en-US" dirty="0" smtClean="0"/>
              <a:t> </a:t>
            </a:r>
          </a:p>
          <a:p>
            <a:pPr lvl="1" fontAlgn="base">
              <a:buNone/>
            </a:pPr>
            <a:r>
              <a:rPr lang="en-US" dirty="0" smtClean="0"/>
              <a:t>    private </a:t>
            </a:r>
            <a:r>
              <a:rPr lang="en-US" dirty="0" err="1" smtClean="0"/>
              <a:t>UserDao</a:t>
            </a:r>
            <a:r>
              <a:rPr lang="en-US" dirty="0" smtClean="0"/>
              <a:t> </a:t>
            </a:r>
            <a:r>
              <a:rPr lang="en-US" dirty="0" err="1" smtClean="0"/>
              <a:t>userDao</a:t>
            </a:r>
            <a:r>
              <a:rPr lang="en-US" dirty="0" smtClean="0"/>
              <a:t>;</a:t>
            </a:r>
          </a:p>
          <a:p>
            <a:pPr lvl="1" fontAlgn="base">
              <a:buNone/>
            </a:pPr>
            <a:r>
              <a:rPr lang="en-US" dirty="0" smtClean="0"/>
              <a:t> </a:t>
            </a:r>
          </a:p>
          <a:p>
            <a:pPr lvl="1" fontAlgn="base">
              <a:buNone/>
            </a:pPr>
            <a:r>
              <a:rPr lang="en-US" dirty="0" smtClean="0"/>
              <a:t>    @</a:t>
            </a:r>
            <a:r>
              <a:rPr lang="en-US" dirty="0" err="1" smtClean="0"/>
              <a:t>Autowired</a:t>
            </a:r>
            <a:endParaRPr lang="en-US" dirty="0" smtClean="0"/>
          </a:p>
          <a:p>
            <a:pPr lvl="1" fontAlgn="base">
              <a:buNone/>
            </a:pPr>
            <a:r>
              <a:rPr lang="en-US" dirty="0" smtClean="0"/>
              <a:t>    public </a:t>
            </a:r>
            <a:r>
              <a:rPr lang="en-US" dirty="0" err="1" smtClean="0"/>
              <a:t>SampleServiceImpl</a:t>
            </a:r>
            <a:r>
              <a:rPr lang="en-US" dirty="0" smtClean="0"/>
              <a:t>(</a:t>
            </a:r>
            <a:r>
              <a:rPr lang="en-US" dirty="0" err="1" smtClean="0"/>
              <a:t>UserDao</a:t>
            </a:r>
            <a:r>
              <a:rPr lang="en-US" dirty="0" smtClean="0"/>
              <a:t> </a:t>
            </a:r>
            <a:r>
              <a:rPr lang="en-US" dirty="0" err="1" smtClean="0"/>
              <a:t>userDao</a:t>
            </a:r>
            <a:r>
              <a:rPr lang="en-US" dirty="0" smtClean="0"/>
              <a:t>) {</a:t>
            </a:r>
          </a:p>
          <a:p>
            <a:pPr lvl="1" fontAlgn="base">
              <a:buNone/>
            </a:pPr>
            <a:r>
              <a:rPr lang="en-US" dirty="0" smtClean="0"/>
              <a:t>        </a:t>
            </a:r>
            <a:r>
              <a:rPr lang="en-US" dirty="0" err="1" smtClean="0"/>
              <a:t>this.userDao</a:t>
            </a:r>
            <a:r>
              <a:rPr lang="en-US" dirty="0" smtClean="0"/>
              <a:t> = </a:t>
            </a:r>
            <a:r>
              <a:rPr lang="en-US" dirty="0" err="1" smtClean="0"/>
              <a:t>userDao</a:t>
            </a:r>
            <a:r>
              <a:rPr lang="en-US" dirty="0" smtClean="0"/>
              <a:t>;</a:t>
            </a:r>
          </a:p>
          <a:p>
            <a:pPr lvl="1" fontAlgn="base">
              <a:buNone/>
            </a:pPr>
            <a:r>
              <a:rPr lang="en-US" dirty="0" smtClean="0"/>
              <a:t>    }</a:t>
            </a:r>
          </a:p>
          <a:p>
            <a:pPr lvl="1" fontAlgn="base">
              <a:buNone/>
            </a:pPr>
            <a:r>
              <a:rPr lang="en-US" dirty="0" smtClean="0"/>
              <a:t> </a:t>
            </a:r>
          </a:p>
          <a:p>
            <a:pPr lvl="1" fontAlgn="base">
              <a:buNone/>
            </a:pPr>
            <a:r>
              <a:rPr lang="en-US" dirty="0" smtClean="0"/>
              <a:t>    public </a:t>
            </a:r>
            <a:r>
              <a:rPr lang="en-US" dirty="0" err="1" smtClean="0"/>
              <a:t>SignupForm</a:t>
            </a:r>
            <a:r>
              <a:rPr lang="en-US" dirty="0" smtClean="0"/>
              <a:t> </a:t>
            </a:r>
            <a:r>
              <a:rPr lang="en-US" dirty="0" err="1" smtClean="0"/>
              <a:t>saveFrom</a:t>
            </a:r>
            <a:r>
              <a:rPr lang="en-US" dirty="0" smtClean="0"/>
              <a:t>(</a:t>
            </a:r>
            <a:r>
              <a:rPr lang="en-US" dirty="0" err="1" smtClean="0"/>
              <a:t>SignupForm</a:t>
            </a:r>
            <a:r>
              <a:rPr lang="en-US" dirty="0" smtClean="0"/>
              <a:t> </a:t>
            </a:r>
            <a:r>
              <a:rPr lang="en-US" dirty="0" err="1" smtClean="0"/>
              <a:t>signupForm</a:t>
            </a:r>
            <a:r>
              <a:rPr lang="en-US" dirty="0" smtClean="0"/>
              <a:t>) throws </a:t>
            </a:r>
            <a:r>
              <a:rPr lang="en-US" dirty="0" err="1" smtClean="0"/>
              <a:t>InvalidUserException</a:t>
            </a:r>
            <a:r>
              <a:rPr lang="en-US" dirty="0" smtClean="0"/>
              <a:t>{</a:t>
            </a:r>
          </a:p>
          <a:p>
            <a:pPr lvl="1" fontAlgn="base">
              <a:buNone/>
            </a:pPr>
            <a:r>
              <a:rPr lang="en-US" dirty="0" smtClean="0"/>
              <a:t> </a:t>
            </a:r>
          </a:p>
          <a:p>
            <a:pPr lvl="1" fontAlgn="base">
              <a:buNone/>
            </a:pPr>
            <a:r>
              <a:rPr lang="en-US" dirty="0" smtClean="0"/>
              <a:t>        String </a:t>
            </a:r>
            <a:r>
              <a:rPr lang="en-US" dirty="0" err="1" smtClean="0"/>
              <a:t>firstName</a:t>
            </a:r>
            <a:r>
              <a:rPr lang="en-US" dirty="0" smtClean="0"/>
              <a:t> = </a:t>
            </a:r>
            <a:r>
              <a:rPr lang="en-US" dirty="0" err="1" smtClean="0"/>
              <a:t>signupForm.getFirstName</a:t>
            </a:r>
            <a:r>
              <a:rPr lang="en-US" dirty="0" smtClean="0"/>
              <a:t>();</a:t>
            </a:r>
          </a:p>
          <a:p>
            <a:pPr lvl="1" fontAlgn="base">
              <a:buNone/>
            </a:pPr>
            <a:r>
              <a:rPr lang="en-US" dirty="0" smtClean="0"/>
              <a:t> </a:t>
            </a:r>
          </a:p>
          <a:p>
            <a:pPr lvl="1" fontAlgn="base">
              <a:buNone/>
            </a:pPr>
            <a:r>
              <a:rPr lang="en-US" dirty="0" smtClean="0"/>
              <a:t>        if(!</a:t>
            </a:r>
            <a:r>
              <a:rPr lang="en-US" dirty="0" err="1" smtClean="0"/>
              <a:t>StringUtils.isEmpty</a:t>
            </a:r>
            <a:r>
              <a:rPr lang="en-US" dirty="0" smtClean="0"/>
              <a:t>(</a:t>
            </a:r>
            <a:r>
              <a:rPr lang="en-US" dirty="0" err="1" smtClean="0"/>
              <a:t>firstName</a:t>
            </a:r>
            <a:r>
              <a:rPr lang="en-US" dirty="0" smtClean="0"/>
              <a:t>) &amp;&amp; "</a:t>
            </a:r>
            <a:r>
              <a:rPr lang="en-US" dirty="0" err="1" smtClean="0"/>
              <a:t>Dave".equalsIgnoreCase</a:t>
            </a:r>
            <a:r>
              <a:rPr lang="en-US" dirty="0" smtClean="0"/>
              <a:t>(</a:t>
            </a:r>
            <a:r>
              <a:rPr lang="en-US" dirty="0" err="1" smtClean="0"/>
              <a:t>firstName</a:t>
            </a:r>
            <a:r>
              <a:rPr lang="en-US" dirty="0" smtClean="0"/>
              <a:t>)) {</a:t>
            </a:r>
          </a:p>
          <a:p>
            <a:pPr lvl="1" fontAlgn="base">
              <a:buNone/>
            </a:pPr>
            <a:r>
              <a:rPr lang="en-US" dirty="0" smtClean="0"/>
              <a:t>            throw new </a:t>
            </a:r>
            <a:r>
              <a:rPr lang="en-US" dirty="0" err="1" smtClean="0"/>
              <a:t>InvalidUserException</a:t>
            </a:r>
            <a:r>
              <a:rPr lang="en-US" dirty="0" smtClean="0"/>
              <a:t>("Sorry Dave");</a:t>
            </a:r>
          </a:p>
          <a:p>
            <a:pPr lvl="1" fontAlgn="base">
              <a:buNone/>
            </a:pPr>
            <a:r>
              <a:rPr lang="en-US" dirty="0" smtClean="0"/>
              <a:t>        }</a:t>
            </a:r>
          </a:p>
          <a:p>
            <a:pPr lvl="1" fontAlgn="base">
              <a:buNone/>
            </a:pPr>
            <a:r>
              <a:rPr lang="en-US" dirty="0" smtClean="0"/>
              <a:t> </a:t>
            </a:r>
          </a:p>
          <a:p>
            <a:pPr lvl="1" fontAlgn="base">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General-Purpose Testing</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p:txBody>
          <a:bodyPr>
            <a:normAutofit fontScale="85000" lnSpcReduction="20000"/>
          </a:bodyPr>
          <a:lstStyle/>
          <a:p>
            <a:pPr lvl="1" fontAlgn="base">
              <a:buNone/>
            </a:pPr>
            <a:r>
              <a:rPr lang="en-US" dirty="0" smtClean="0"/>
              <a:t>        User </a:t>
            </a:r>
            <a:r>
              <a:rPr lang="en-US" dirty="0" err="1" smtClean="0"/>
              <a:t>user</a:t>
            </a:r>
            <a:r>
              <a:rPr lang="en-US" dirty="0" smtClean="0"/>
              <a:t> = new User();</a:t>
            </a:r>
          </a:p>
          <a:p>
            <a:pPr lvl="1" fontAlgn="base">
              <a:buNone/>
            </a:pPr>
            <a:r>
              <a:rPr lang="en-US" dirty="0" smtClean="0"/>
              <a:t>        </a:t>
            </a:r>
            <a:r>
              <a:rPr lang="en-US" dirty="0" err="1" smtClean="0"/>
              <a:t>user.setFirstName</a:t>
            </a:r>
            <a:r>
              <a:rPr lang="en-US" dirty="0" smtClean="0"/>
              <a:t>(</a:t>
            </a:r>
            <a:r>
              <a:rPr lang="en-US" dirty="0" err="1" smtClean="0"/>
              <a:t>signupForm.getFirstName</a:t>
            </a:r>
            <a:r>
              <a:rPr lang="en-US" dirty="0" smtClean="0"/>
              <a:t>());</a:t>
            </a:r>
          </a:p>
          <a:p>
            <a:pPr lvl="1" fontAlgn="base">
              <a:buNone/>
            </a:pPr>
            <a:r>
              <a:rPr lang="en-US" dirty="0" smtClean="0"/>
              <a:t>        </a:t>
            </a:r>
            <a:r>
              <a:rPr lang="en-US" dirty="0" err="1" smtClean="0"/>
              <a:t>user.setEmail</a:t>
            </a:r>
            <a:r>
              <a:rPr lang="en-US" dirty="0" smtClean="0"/>
              <a:t>(</a:t>
            </a:r>
            <a:r>
              <a:rPr lang="en-US" dirty="0" err="1" smtClean="0"/>
              <a:t>signupForm.getEmail</a:t>
            </a:r>
            <a:r>
              <a:rPr lang="en-US" dirty="0" smtClean="0"/>
              <a:t>());</a:t>
            </a:r>
          </a:p>
          <a:p>
            <a:pPr lvl="1" fontAlgn="base">
              <a:buNone/>
            </a:pPr>
            <a:r>
              <a:rPr lang="en-US" dirty="0" smtClean="0"/>
              <a:t>        </a:t>
            </a:r>
            <a:r>
              <a:rPr lang="en-US" dirty="0" err="1" smtClean="0"/>
              <a:t>user.setLastName</a:t>
            </a:r>
            <a:r>
              <a:rPr lang="en-US" dirty="0" smtClean="0"/>
              <a:t>(</a:t>
            </a:r>
            <a:r>
              <a:rPr lang="en-US" dirty="0" err="1" smtClean="0"/>
              <a:t>signupForm.getLastName</a:t>
            </a:r>
            <a:r>
              <a:rPr lang="en-US" dirty="0" smtClean="0"/>
              <a:t>());</a:t>
            </a:r>
          </a:p>
          <a:p>
            <a:pPr lvl="1" fontAlgn="base">
              <a:buNone/>
            </a:pPr>
            <a:r>
              <a:rPr lang="en-US" dirty="0" smtClean="0"/>
              <a:t> </a:t>
            </a:r>
          </a:p>
          <a:p>
            <a:pPr lvl="1" fontAlgn="base">
              <a:buNone/>
            </a:pPr>
            <a:r>
              <a:rPr lang="en-US" dirty="0" smtClean="0"/>
              <a:t>        user = </a:t>
            </a:r>
            <a:r>
              <a:rPr lang="en-US" dirty="0" err="1" smtClean="0"/>
              <a:t>userDao.save</a:t>
            </a:r>
            <a:r>
              <a:rPr lang="en-US" dirty="0" smtClean="0"/>
              <a:t>(user);</a:t>
            </a:r>
          </a:p>
          <a:p>
            <a:pPr lvl="1" fontAlgn="base">
              <a:buNone/>
            </a:pPr>
            <a:r>
              <a:rPr lang="en-US" dirty="0" smtClean="0"/>
              <a:t> </a:t>
            </a:r>
          </a:p>
          <a:p>
            <a:pPr lvl="1" fontAlgn="base">
              <a:buNone/>
            </a:pPr>
            <a:r>
              <a:rPr lang="en-US" dirty="0" smtClean="0"/>
              <a:t>        </a:t>
            </a:r>
            <a:r>
              <a:rPr lang="en-US" dirty="0" err="1" smtClean="0"/>
              <a:t>signupForm.setId</a:t>
            </a:r>
            <a:r>
              <a:rPr lang="en-US" dirty="0" smtClean="0"/>
              <a:t>(</a:t>
            </a:r>
            <a:r>
              <a:rPr lang="en-US" dirty="0" err="1" smtClean="0"/>
              <a:t>user.getId</a:t>
            </a:r>
            <a:r>
              <a:rPr lang="en-US" dirty="0" smtClean="0"/>
              <a:t>());</a:t>
            </a:r>
          </a:p>
          <a:p>
            <a:pPr lvl="1" fontAlgn="base">
              <a:buNone/>
            </a:pPr>
            <a:r>
              <a:rPr lang="en-US" dirty="0" smtClean="0"/>
              <a:t> </a:t>
            </a:r>
          </a:p>
          <a:p>
            <a:pPr lvl="1" fontAlgn="base">
              <a:buNone/>
            </a:pPr>
            <a:r>
              <a:rPr lang="en-US" dirty="0" smtClean="0"/>
              <a:t>        return </a:t>
            </a:r>
            <a:r>
              <a:rPr lang="en-US" dirty="0" err="1" smtClean="0"/>
              <a:t>signupForm</a:t>
            </a:r>
            <a:r>
              <a:rPr lang="en-US" dirty="0" smtClean="0"/>
              <a:t>;</a:t>
            </a:r>
          </a:p>
          <a:p>
            <a:pPr lvl="1" fontAlgn="base">
              <a:buNone/>
            </a:pPr>
            <a:r>
              <a:rPr lang="en-US" dirty="0" smtClean="0"/>
              <a:t>    }</a:t>
            </a:r>
          </a:p>
          <a:p>
            <a:pPr lvl="1" fontAlgn="base">
              <a:buNone/>
            </a:pPr>
            <a:r>
              <a:rPr lang="en-US" dirty="0" smtClean="0"/>
              <a:t>}</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00100" lvl="2" indent="0" fontAlgn="base">
              <a:buNone/>
            </a:pPr>
            <a:r>
              <a:rPr lang="en-US" dirty="0" smtClean="0"/>
              <a:t>public class </a:t>
            </a:r>
            <a:r>
              <a:rPr lang="en-US" dirty="0" err="1" smtClean="0"/>
              <a:t>SampleServiceTest</a:t>
            </a:r>
            <a:r>
              <a:rPr lang="en-US" dirty="0" smtClean="0"/>
              <a:t> {</a:t>
            </a:r>
          </a:p>
          <a:p>
            <a:pPr marL="800100" lvl="2" indent="0" fontAlgn="base">
              <a:buNone/>
            </a:pPr>
            <a:r>
              <a:rPr lang="en-US" dirty="0" smtClean="0"/>
              <a:t> </a:t>
            </a:r>
          </a:p>
          <a:p>
            <a:pPr marL="800100" lvl="2" indent="0" fontAlgn="base">
              <a:buNone/>
            </a:pPr>
            <a:r>
              <a:rPr lang="en-US" dirty="0" smtClean="0"/>
              <a:t>    private </a:t>
            </a:r>
            <a:r>
              <a:rPr lang="en-US" dirty="0" err="1" smtClean="0"/>
              <a:t>UserDao</a:t>
            </a:r>
            <a:r>
              <a:rPr lang="en-US" dirty="0" smtClean="0"/>
              <a:t> </a:t>
            </a:r>
            <a:r>
              <a:rPr lang="en-US" dirty="0" err="1" smtClean="0"/>
              <a:t>userDao</a:t>
            </a:r>
            <a:r>
              <a:rPr lang="en-US" dirty="0" smtClean="0"/>
              <a:t>;</a:t>
            </a:r>
          </a:p>
          <a:p>
            <a:pPr marL="800100" lvl="2" indent="0" fontAlgn="base">
              <a:buNone/>
            </a:pPr>
            <a:r>
              <a:rPr lang="en-US" dirty="0" smtClean="0"/>
              <a:t>    private </a:t>
            </a:r>
            <a:r>
              <a:rPr lang="en-US" dirty="0" err="1" smtClean="0"/>
              <a:t>SampleService</a:t>
            </a:r>
            <a:r>
              <a:rPr lang="en-US" dirty="0" smtClean="0"/>
              <a:t> </a:t>
            </a:r>
            <a:r>
              <a:rPr lang="en-US" dirty="0" err="1" smtClean="0"/>
              <a:t>sampleService</a:t>
            </a:r>
            <a:r>
              <a:rPr lang="en-US" dirty="0" smtClean="0"/>
              <a:t>;</a:t>
            </a:r>
          </a:p>
          <a:p>
            <a:pPr marL="800100" lvl="2" indent="0" fontAlgn="base">
              <a:buNone/>
            </a:pPr>
            <a:r>
              <a:rPr lang="en-US" dirty="0" smtClean="0"/>
              <a:t> </a:t>
            </a:r>
          </a:p>
          <a:p>
            <a:pPr marL="800100" lvl="2" indent="0" fontAlgn="base">
              <a:buNone/>
            </a:pPr>
            <a:r>
              <a:rPr lang="en-US" dirty="0" smtClean="0"/>
              <a:t>    @Before</a:t>
            </a:r>
          </a:p>
          <a:p>
            <a:pPr marL="800100" lvl="2" indent="0" fontAlgn="base">
              <a:buNone/>
            </a:pPr>
            <a:r>
              <a:rPr lang="en-US" dirty="0" smtClean="0"/>
              <a:t>    public void </a:t>
            </a:r>
            <a:r>
              <a:rPr lang="en-US" dirty="0" err="1" smtClean="0"/>
              <a:t>doSetup</a:t>
            </a:r>
            <a:r>
              <a:rPr lang="en-US" dirty="0" smtClean="0"/>
              <a:t>() {</a:t>
            </a:r>
          </a:p>
          <a:p>
            <a:pPr marL="800100" lvl="2" indent="0" fontAlgn="base">
              <a:buNone/>
            </a:pPr>
            <a:r>
              <a:rPr lang="en-US" dirty="0" smtClean="0"/>
              <a:t>        </a:t>
            </a:r>
            <a:r>
              <a:rPr lang="en-US" dirty="0" err="1" smtClean="0"/>
              <a:t>userDao</a:t>
            </a:r>
            <a:r>
              <a:rPr lang="en-US" dirty="0" smtClean="0"/>
              <a:t> = mock(</a:t>
            </a:r>
            <a:r>
              <a:rPr lang="en-US" dirty="0" err="1" smtClean="0"/>
              <a:t>UserDao.class</a:t>
            </a:r>
            <a:r>
              <a:rPr lang="en-US" dirty="0" smtClean="0"/>
              <a:t>);</a:t>
            </a:r>
          </a:p>
          <a:p>
            <a:pPr marL="800100" lvl="2" indent="0" fontAlgn="base">
              <a:buNone/>
            </a:pPr>
            <a:r>
              <a:rPr lang="en-US" dirty="0" smtClean="0"/>
              <a:t>        </a:t>
            </a:r>
            <a:r>
              <a:rPr lang="en-US" dirty="0" err="1" smtClean="0"/>
              <a:t>sampleService</a:t>
            </a:r>
            <a:r>
              <a:rPr lang="en-US" dirty="0" smtClean="0"/>
              <a:t> = new </a:t>
            </a:r>
            <a:r>
              <a:rPr lang="en-US" dirty="0" err="1" smtClean="0"/>
              <a:t>SampleServiceImpl</a:t>
            </a:r>
            <a:r>
              <a:rPr lang="en-US" dirty="0" smtClean="0"/>
              <a:t>(</a:t>
            </a:r>
            <a:r>
              <a:rPr lang="en-US" dirty="0" err="1" smtClean="0"/>
              <a:t>userDao</a:t>
            </a:r>
            <a:r>
              <a:rPr lang="en-US" dirty="0" smtClean="0"/>
              <a:t>);</a:t>
            </a:r>
          </a:p>
          <a:p>
            <a:pPr marL="800100" lvl="2" indent="0" fontAlgn="base">
              <a:buNone/>
            </a:pPr>
            <a:r>
              <a:rPr lang="en-US" dirty="0" smtClean="0"/>
              <a:t>    }</a:t>
            </a:r>
          </a:p>
          <a:p>
            <a:pPr fontAlgn="base"/>
            <a:endParaRPr lang="en-US" dirty="0" smtClean="0"/>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samples…</a:t>
            </a:r>
            <a:endParaRPr lang="en-US" dirty="0"/>
          </a:p>
        </p:txBody>
      </p:sp>
      <p:sp>
        <p:nvSpPr>
          <p:cNvPr id="3" name="Content Placeholder 2"/>
          <p:cNvSpPr>
            <a:spLocks noGrp="1"/>
          </p:cNvSpPr>
          <p:nvPr>
            <p:ph idx="1"/>
          </p:nvPr>
        </p:nvSpPr>
        <p:spPr/>
        <p:txBody>
          <a:bodyPr>
            <a:normAutofit/>
          </a:bodyPr>
          <a:lstStyle/>
          <a:p>
            <a:pPr lvl="2" fontAlgn="base">
              <a:buNone/>
            </a:pPr>
            <a:r>
              <a:rPr lang="en-US" dirty="0" smtClean="0"/>
              <a:t>// Normal save, return id</a:t>
            </a:r>
          </a:p>
          <a:p>
            <a:pPr lvl="2" fontAlgn="base">
              <a:buNone/>
            </a:pPr>
            <a:r>
              <a:rPr lang="en-US" dirty="0" smtClean="0"/>
              <a:t>when(</a:t>
            </a:r>
            <a:r>
              <a:rPr lang="en-US" dirty="0" err="1" smtClean="0"/>
              <a:t>someDao.save</a:t>
            </a:r>
            <a:r>
              <a:rPr lang="en-US" dirty="0" smtClean="0"/>
              <a:t>("first")).</a:t>
            </a:r>
            <a:r>
              <a:rPr lang="en-US" dirty="0" err="1" smtClean="0"/>
              <a:t>thenReturn</a:t>
            </a:r>
            <a:r>
              <a:rPr lang="en-US" dirty="0" smtClean="0"/>
              <a:t>(1);</a:t>
            </a:r>
          </a:p>
          <a:p>
            <a:pPr lvl="2" fontAlgn="base">
              <a:buNone/>
            </a:pPr>
            <a:r>
              <a:rPr lang="en-US" dirty="0" smtClean="0"/>
              <a:t> </a:t>
            </a:r>
          </a:p>
          <a:p>
            <a:pPr lvl="2" fontAlgn="base">
              <a:buNone/>
            </a:pPr>
            <a:r>
              <a:rPr lang="en-US" dirty="0" smtClean="0"/>
              <a:t>// Another save but return a different id</a:t>
            </a:r>
          </a:p>
          <a:p>
            <a:pPr lvl="2" fontAlgn="base">
              <a:buNone/>
            </a:pPr>
            <a:r>
              <a:rPr lang="en-US" dirty="0" smtClean="0"/>
              <a:t>when(</a:t>
            </a:r>
            <a:r>
              <a:rPr lang="en-US" dirty="0" err="1" smtClean="0"/>
              <a:t>someDao.save</a:t>
            </a:r>
            <a:r>
              <a:rPr lang="en-US" dirty="0" smtClean="0"/>
              <a:t>("second")).</a:t>
            </a:r>
            <a:r>
              <a:rPr lang="en-US" dirty="0" err="1" smtClean="0"/>
              <a:t>thenReturn</a:t>
            </a:r>
            <a:r>
              <a:rPr lang="en-US" dirty="0" smtClean="0"/>
              <a:t>(2);</a:t>
            </a:r>
          </a:p>
          <a:p>
            <a:pPr lvl="2" fontAlgn="base">
              <a:buNone/>
            </a:pPr>
            <a:r>
              <a:rPr lang="en-US" dirty="0" smtClean="0"/>
              <a:t> </a:t>
            </a:r>
          </a:p>
          <a:p>
            <a:pPr lvl="2" fontAlgn="base">
              <a:buNone/>
            </a:pPr>
            <a:r>
              <a:rPr lang="en-US" dirty="0" smtClean="0"/>
              <a:t>// Get exception</a:t>
            </a:r>
          </a:p>
          <a:p>
            <a:pPr lvl="2" fontAlgn="base">
              <a:buNone/>
            </a:pPr>
            <a:r>
              <a:rPr lang="en-US" dirty="0" smtClean="0"/>
              <a:t>when(</a:t>
            </a:r>
            <a:r>
              <a:rPr lang="en-US" dirty="0" err="1" smtClean="0"/>
              <a:t>someDao.save</a:t>
            </a:r>
            <a:r>
              <a:rPr lang="en-US" dirty="0" smtClean="0"/>
              <a:t>("third")).</a:t>
            </a:r>
            <a:r>
              <a:rPr lang="en-US" dirty="0" err="1" smtClean="0"/>
              <a:t>thenThrow</a:t>
            </a:r>
            <a:r>
              <a:rPr lang="en-US" dirty="0" smtClean="0"/>
              <a:t>(new </a:t>
            </a:r>
            <a:r>
              <a:rPr lang="en-US" dirty="0" err="1" smtClean="0"/>
              <a:t>DataAccessException</a:t>
            </a:r>
            <a:r>
              <a:rPr lang="en-US" dirty="0" smtClean="0"/>
              <a:t>("this is expected for third"));</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normAutofit/>
          </a:bodyPr>
          <a:lstStyle/>
          <a:p>
            <a:pPr lvl="2" fontAlgn="base">
              <a:buNone/>
            </a:pPr>
            <a:r>
              <a:rPr lang="en-US" dirty="0" smtClean="0">
                <a:solidFill>
                  <a:srgbClr val="FF0000"/>
                </a:solidFill>
              </a:rPr>
              <a:t>@Test(expected = </a:t>
            </a:r>
            <a:r>
              <a:rPr lang="en-US" dirty="0" err="1" smtClean="0">
                <a:solidFill>
                  <a:srgbClr val="FF0000"/>
                </a:solidFill>
              </a:rPr>
              <a:t>InvalidUserException.class</a:t>
            </a:r>
            <a:r>
              <a:rPr lang="en-US" dirty="0" smtClean="0">
                <a:solidFill>
                  <a:srgbClr val="FF0000"/>
                </a:solidFill>
              </a:rPr>
              <a:t>)</a:t>
            </a:r>
          </a:p>
          <a:p>
            <a:pPr lvl="2" fontAlgn="base">
              <a:buNone/>
            </a:pPr>
            <a:r>
              <a:rPr lang="en-US" dirty="0" smtClean="0"/>
              <a:t>public void </a:t>
            </a:r>
            <a:r>
              <a:rPr lang="en-US" dirty="0" err="1" smtClean="0"/>
              <a:t>testInvalidUserException</a:t>
            </a:r>
            <a:r>
              <a:rPr lang="en-US" dirty="0" smtClean="0"/>
              <a:t>() {</a:t>
            </a:r>
          </a:p>
          <a:p>
            <a:pPr lvl="2" fontAlgn="base">
              <a:buNone/>
            </a:pPr>
            <a:r>
              <a:rPr lang="en-US" dirty="0" smtClean="0"/>
              <a:t>    </a:t>
            </a:r>
            <a:r>
              <a:rPr lang="en-US" dirty="0" err="1" smtClean="0"/>
              <a:t>SignupForm</a:t>
            </a:r>
            <a:r>
              <a:rPr lang="en-US" dirty="0" smtClean="0"/>
              <a:t> </a:t>
            </a:r>
            <a:r>
              <a:rPr lang="en-US" dirty="0" err="1" smtClean="0"/>
              <a:t>signupForm</a:t>
            </a:r>
            <a:r>
              <a:rPr lang="en-US" dirty="0" smtClean="0"/>
              <a:t> = new </a:t>
            </a:r>
            <a:r>
              <a:rPr lang="en-US" dirty="0" err="1" smtClean="0"/>
              <a:t>SignupForm</a:t>
            </a:r>
            <a:r>
              <a:rPr lang="en-US" dirty="0" smtClean="0"/>
              <a:t>();</a:t>
            </a:r>
          </a:p>
          <a:p>
            <a:pPr lvl="2" fontAlgn="base">
              <a:buNone/>
            </a:pPr>
            <a:r>
              <a:rPr lang="en-US" dirty="0" smtClean="0"/>
              <a:t>    </a:t>
            </a:r>
            <a:r>
              <a:rPr lang="en-US" dirty="0" err="1" smtClean="0"/>
              <a:t>signupForm.setLastName</a:t>
            </a:r>
            <a:r>
              <a:rPr lang="en-US" dirty="0" smtClean="0"/>
              <a:t>("</a:t>
            </a:r>
            <a:r>
              <a:rPr lang="en-US" dirty="0" err="1" smtClean="0"/>
              <a:t>formLast</a:t>
            </a:r>
            <a:r>
              <a:rPr lang="en-US" dirty="0" smtClean="0"/>
              <a:t>");</a:t>
            </a:r>
          </a:p>
          <a:p>
            <a:pPr lvl="2" fontAlgn="base">
              <a:buNone/>
            </a:pPr>
            <a:r>
              <a:rPr lang="en-US" dirty="0" smtClean="0"/>
              <a:t>    </a:t>
            </a:r>
            <a:r>
              <a:rPr lang="en-US" dirty="0" err="1" smtClean="0"/>
              <a:t>signupForm.setFirstName</a:t>
            </a:r>
            <a:r>
              <a:rPr lang="en-US" dirty="0" smtClean="0"/>
              <a:t>("Dave");</a:t>
            </a:r>
          </a:p>
          <a:p>
            <a:pPr lvl="2" fontAlgn="base">
              <a:buNone/>
            </a:pPr>
            <a:r>
              <a:rPr lang="en-US" dirty="0" smtClean="0"/>
              <a:t>    </a:t>
            </a:r>
            <a:r>
              <a:rPr lang="en-US" dirty="0" err="1" smtClean="0"/>
              <a:t>signupForm.setEmail</a:t>
            </a:r>
            <a:r>
              <a:rPr lang="en-US" dirty="0" smtClean="0"/>
              <a:t>("form@test.com")</a:t>
            </a:r>
          </a:p>
          <a:p>
            <a:pPr lvl="2" fontAlgn="base">
              <a:buNone/>
            </a:pPr>
            <a:r>
              <a:rPr lang="en-US" dirty="0" smtClean="0"/>
              <a:t> </a:t>
            </a:r>
          </a:p>
          <a:p>
            <a:pPr lvl="2" fontAlgn="base">
              <a:buNone/>
            </a:pPr>
            <a:r>
              <a:rPr lang="en-US" dirty="0" smtClean="0"/>
              <a:t>    </a:t>
            </a:r>
            <a:r>
              <a:rPr lang="en-US" dirty="0" err="1" smtClean="0"/>
              <a:t>sampleService.saveFrom</a:t>
            </a:r>
            <a:r>
              <a:rPr lang="en-US" dirty="0" smtClean="0"/>
              <a:t>(</a:t>
            </a:r>
            <a:r>
              <a:rPr lang="en-US" dirty="0" err="1" smtClean="0"/>
              <a:t>signupForm</a:t>
            </a:r>
            <a:r>
              <a:rPr lang="en-US" dirty="0" smtClean="0"/>
              <a:t>);</a:t>
            </a:r>
          </a:p>
          <a:p>
            <a:pPr lvl="2" fontAlgn="base">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p:txBody>
          <a:bodyPr>
            <a:normAutofit fontScale="92500" lnSpcReduction="10000"/>
          </a:bodyPr>
          <a:lstStyle/>
          <a:p>
            <a:pPr lvl="1" fontAlgn="base">
              <a:buNone/>
            </a:pPr>
            <a:r>
              <a:rPr lang="en-US" dirty="0" smtClean="0"/>
              <a:t>@Test</a:t>
            </a:r>
          </a:p>
          <a:p>
            <a:pPr lvl="1" fontAlgn="base">
              <a:buNone/>
            </a:pPr>
            <a:r>
              <a:rPr lang="en-US" dirty="0" smtClean="0"/>
              <a:t>   public void </a:t>
            </a:r>
            <a:r>
              <a:rPr lang="en-US" dirty="0" err="1" smtClean="0"/>
              <a:t>testSaveForm</a:t>
            </a:r>
            <a:r>
              <a:rPr lang="en-US" dirty="0" smtClean="0"/>
              <a:t>() {</a:t>
            </a:r>
          </a:p>
          <a:p>
            <a:pPr lvl="1" fontAlgn="base">
              <a:buNone/>
            </a:pPr>
            <a:r>
              <a:rPr lang="en-US" dirty="0" smtClean="0"/>
              <a:t> </a:t>
            </a:r>
          </a:p>
          <a:p>
            <a:pPr lvl="1" fontAlgn="base">
              <a:buNone/>
            </a:pPr>
            <a:r>
              <a:rPr lang="en-US" dirty="0" smtClean="0"/>
              <a:t>       </a:t>
            </a:r>
            <a:r>
              <a:rPr lang="en-US" dirty="0" err="1" smtClean="0"/>
              <a:t>SignupForm</a:t>
            </a:r>
            <a:r>
              <a:rPr lang="en-US" dirty="0" smtClean="0"/>
              <a:t> </a:t>
            </a:r>
            <a:r>
              <a:rPr lang="en-US" dirty="0" err="1" smtClean="0"/>
              <a:t>signupForm</a:t>
            </a:r>
            <a:r>
              <a:rPr lang="en-US" dirty="0" smtClean="0"/>
              <a:t> = new </a:t>
            </a:r>
            <a:r>
              <a:rPr lang="en-US" dirty="0" err="1" smtClean="0"/>
              <a:t>SignupForm</a:t>
            </a:r>
            <a:r>
              <a:rPr lang="en-US" dirty="0" smtClean="0"/>
              <a:t>();</a:t>
            </a:r>
          </a:p>
          <a:p>
            <a:pPr lvl="1" fontAlgn="base">
              <a:buNone/>
            </a:pPr>
            <a:r>
              <a:rPr lang="en-US" dirty="0" smtClean="0"/>
              <a:t>       </a:t>
            </a:r>
            <a:r>
              <a:rPr lang="en-US" dirty="0" err="1" smtClean="0"/>
              <a:t>signupForm.setLastName</a:t>
            </a:r>
            <a:r>
              <a:rPr lang="en-US" dirty="0" smtClean="0"/>
              <a:t>("</a:t>
            </a:r>
            <a:r>
              <a:rPr lang="en-US" dirty="0" err="1" smtClean="0"/>
              <a:t>formLast</a:t>
            </a:r>
            <a:r>
              <a:rPr lang="en-US" dirty="0" smtClean="0"/>
              <a:t>");</a:t>
            </a:r>
          </a:p>
          <a:p>
            <a:pPr lvl="1" fontAlgn="base">
              <a:buNone/>
            </a:pPr>
            <a:r>
              <a:rPr lang="en-US" dirty="0" smtClean="0"/>
              <a:t>       </a:t>
            </a:r>
            <a:r>
              <a:rPr lang="en-US" dirty="0" err="1" smtClean="0"/>
              <a:t>signupForm.setFirstName</a:t>
            </a:r>
            <a:r>
              <a:rPr lang="en-US" dirty="0" smtClean="0"/>
              <a:t>("</a:t>
            </a:r>
            <a:r>
              <a:rPr lang="en-US" dirty="0" err="1" smtClean="0"/>
              <a:t>formFirst</a:t>
            </a:r>
            <a:r>
              <a:rPr lang="en-US" dirty="0" smtClean="0"/>
              <a:t>");</a:t>
            </a:r>
          </a:p>
          <a:p>
            <a:pPr lvl="1" fontAlgn="base">
              <a:buNone/>
            </a:pPr>
            <a:r>
              <a:rPr lang="en-US" dirty="0" smtClean="0"/>
              <a:t>       </a:t>
            </a:r>
            <a:r>
              <a:rPr lang="en-US" dirty="0" err="1" smtClean="0"/>
              <a:t>signupForm.setEmail</a:t>
            </a:r>
            <a:r>
              <a:rPr lang="en-US" dirty="0" smtClean="0"/>
              <a:t>("form@test.com");</a:t>
            </a:r>
          </a:p>
          <a:p>
            <a:pPr lvl="1" fontAlgn="base">
              <a:buNone/>
            </a:pPr>
            <a:r>
              <a:rPr lang="en-US" dirty="0" smtClean="0"/>
              <a:t> </a:t>
            </a:r>
          </a:p>
          <a:p>
            <a:pPr lvl="1" fontAlgn="base">
              <a:buNone/>
            </a:pPr>
            <a:r>
              <a:rPr lang="en-US" dirty="0" smtClean="0"/>
              <a:t>      </a:t>
            </a:r>
          </a:p>
          <a:p>
            <a:pPr lvl="1" fontAlgn="base">
              <a:buNone/>
            </a:pPr>
            <a:r>
              <a:rPr lang="en-US" dirty="0" smtClean="0"/>
              <a:t>      </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1" fontAlgn="base">
              <a:buNone/>
            </a:pPr>
            <a:r>
              <a:rPr lang="en-US" dirty="0"/>
              <a:t>  when(</a:t>
            </a:r>
            <a:r>
              <a:rPr lang="en-US" dirty="0" err="1"/>
              <a:t>userDao.save</a:t>
            </a:r>
            <a:r>
              <a:rPr lang="en-US" dirty="0"/>
              <a:t>(any(</a:t>
            </a:r>
            <a:r>
              <a:rPr lang="en-US" dirty="0" err="1"/>
              <a:t>User.class</a:t>
            </a:r>
            <a:r>
              <a:rPr lang="en-US" dirty="0"/>
              <a:t>)))</a:t>
            </a:r>
          </a:p>
          <a:p>
            <a:pPr lvl="1" fontAlgn="base">
              <a:buNone/>
            </a:pPr>
            <a:r>
              <a:rPr lang="en-US" dirty="0"/>
              <a:t>               .</a:t>
            </a:r>
            <a:r>
              <a:rPr lang="en-US" dirty="0" err="1"/>
              <a:t>thenAnswer</a:t>
            </a:r>
            <a:r>
              <a:rPr lang="en-US" dirty="0"/>
              <a:t>(new Answer&lt;User&gt;() {</a:t>
            </a:r>
          </a:p>
          <a:p>
            <a:pPr lvl="1" fontAlgn="base">
              <a:buNone/>
            </a:pPr>
            <a:r>
              <a:rPr lang="en-US" dirty="0"/>
              <a:t>                   @Override</a:t>
            </a:r>
          </a:p>
          <a:p>
            <a:pPr lvl="1" fontAlgn="base">
              <a:buNone/>
            </a:pPr>
            <a:r>
              <a:rPr lang="en-US" dirty="0"/>
              <a:t>                   public User answer(</a:t>
            </a:r>
            <a:r>
              <a:rPr lang="en-US" dirty="0" err="1"/>
              <a:t>InvocationOnMock</a:t>
            </a:r>
            <a:r>
              <a:rPr lang="en-US" dirty="0"/>
              <a:t> </a:t>
            </a:r>
            <a:endParaRPr lang="en-US" dirty="0" smtClean="0"/>
          </a:p>
          <a:p>
            <a:pPr lvl="1" fontAlgn="base">
              <a:buNone/>
            </a:pPr>
            <a:r>
              <a:rPr lang="en-US" dirty="0"/>
              <a:t> </a:t>
            </a:r>
            <a:r>
              <a:rPr lang="en-US" dirty="0" smtClean="0"/>
              <a:t>                     invocation</a:t>
            </a:r>
            <a:r>
              <a:rPr lang="en-US" dirty="0"/>
              <a:t>) throws </a:t>
            </a:r>
            <a:r>
              <a:rPr lang="en-US" dirty="0" err="1"/>
              <a:t>Throwable</a:t>
            </a:r>
            <a:r>
              <a:rPr lang="en-US" dirty="0"/>
              <a:t> {</a:t>
            </a:r>
          </a:p>
          <a:p>
            <a:pPr lvl="1" fontAlgn="base">
              <a:buNone/>
            </a:pPr>
            <a:r>
              <a:rPr lang="en-US" dirty="0"/>
              <a:t>                       User </a:t>
            </a:r>
            <a:r>
              <a:rPr lang="en-US" dirty="0" err="1"/>
              <a:t>user</a:t>
            </a:r>
            <a:r>
              <a:rPr lang="en-US" dirty="0"/>
              <a:t> = (User) </a:t>
            </a:r>
            <a:endParaRPr lang="en-US" dirty="0" smtClean="0"/>
          </a:p>
          <a:p>
            <a:pPr lvl="1" fontAlgn="base">
              <a:buNone/>
            </a:pPr>
            <a:r>
              <a:rPr lang="en-US" dirty="0"/>
              <a:t> </a:t>
            </a:r>
            <a:r>
              <a:rPr lang="en-US" dirty="0" smtClean="0"/>
              <a:t>                          </a:t>
            </a:r>
            <a:r>
              <a:rPr lang="en-US" dirty="0" err="1" smtClean="0"/>
              <a:t>invocation.getArguments</a:t>
            </a:r>
            <a:r>
              <a:rPr lang="en-US" dirty="0"/>
              <a:t>()[0];</a:t>
            </a:r>
          </a:p>
          <a:p>
            <a:pPr lvl="1" fontAlgn="base">
              <a:buNone/>
            </a:pPr>
            <a:r>
              <a:rPr lang="en-US" dirty="0"/>
              <a:t>                     </a:t>
            </a:r>
            <a:r>
              <a:rPr lang="en-US" dirty="0" smtClean="0"/>
              <a:t>  </a:t>
            </a:r>
            <a:r>
              <a:rPr lang="en-US" dirty="0"/>
              <a:t>  </a:t>
            </a:r>
            <a:r>
              <a:rPr lang="en-US" dirty="0" err="1"/>
              <a:t>user.setId</a:t>
            </a:r>
            <a:r>
              <a:rPr lang="en-US" dirty="0"/>
              <a:t>(1L);</a:t>
            </a:r>
          </a:p>
          <a:p>
            <a:pPr lvl="1" fontAlgn="base">
              <a:buNone/>
            </a:pPr>
            <a:r>
              <a:rPr lang="en-US" dirty="0"/>
              <a:t>                       return user;</a:t>
            </a:r>
          </a:p>
          <a:p>
            <a:pPr lvl="1" fontAlgn="base">
              <a:buNone/>
            </a:pPr>
            <a:r>
              <a:rPr lang="en-US" dirty="0"/>
              <a:t>                   }</a:t>
            </a:r>
          </a:p>
          <a:p>
            <a:pPr lvl="1" fontAlgn="base">
              <a:buNone/>
            </a:pPr>
            <a:r>
              <a:rPr lang="en-US" dirty="0"/>
              <a:t>               });</a:t>
            </a:r>
          </a:p>
          <a:p>
            <a:endParaRPr lang="en-US" dirty="0"/>
          </a:p>
        </p:txBody>
      </p:sp>
    </p:spTree>
    <p:extLst>
      <p:ext uri="{BB962C8B-B14F-4D97-AF65-F5344CB8AC3E}">
        <p14:creationId xmlns:p14="http://schemas.microsoft.com/office/powerpoint/2010/main" val="39853516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1" fontAlgn="base">
              <a:buNone/>
            </a:pPr>
            <a:r>
              <a:rPr lang="en-US" dirty="0"/>
              <a:t> </a:t>
            </a:r>
            <a:r>
              <a:rPr lang="en-US" dirty="0" err="1"/>
              <a:t>assertNull</a:t>
            </a:r>
            <a:r>
              <a:rPr lang="en-US" dirty="0"/>
              <a:t>(</a:t>
            </a:r>
            <a:r>
              <a:rPr lang="en-US" dirty="0" err="1"/>
              <a:t>signupForm.getId</a:t>
            </a:r>
            <a:r>
              <a:rPr lang="en-US" dirty="0"/>
              <a:t>());</a:t>
            </a:r>
          </a:p>
          <a:p>
            <a:pPr lvl="1" fontAlgn="base">
              <a:buNone/>
            </a:pPr>
            <a:r>
              <a:rPr lang="en-US" dirty="0"/>
              <a:t> </a:t>
            </a:r>
          </a:p>
          <a:p>
            <a:pPr lvl="1" fontAlgn="base">
              <a:buNone/>
            </a:pPr>
            <a:r>
              <a:rPr lang="en-US" dirty="0"/>
              <a:t>       </a:t>
            </a:r>
            <a:r>
              <a:rPr lang="en-US" dirty="0" err="1"/>
              <a:t>signupForm</a:t>
            </a:r>
            <a:r>
              <a:rPr lang="en-US" dirty="0"/>
              <a:t> = </a:t>
            </a:r>
            <a:endParaRPr lang="en-US" dirty="0" smtClean="0"/>
          </a:p>
          <a:p>
            <a:pPr lvl="1" fontAlgn="base">
              <a:buNone/>
            </a:pPr>
            <a:r>
              <a:rPr lang="en-US" dirty="0"/>
              <a:t> </a:t>
            </a:r>
            <a:r>
              <a:rPr lang="en-US" dirty="0" smtClean="0"/>
              <a:t>       </a:t>
            </a:r>
            <a:r>
              <a:rPr lang="en-US" dirty="0" err="1" smtClean="0"/>
              <a:t>sampleService.saveFrom</a:t>
            </a:r>
            <a:r>
              <a:rPr lang="en-US" dirty="0" smtClean="0"/>
              <a:t>(</a:t>
            </a:r>
            <a:r>
              <a:rPr lang="en-US" dirty="0" err="1" smtClean="0"/>
              <a:t>signupForm</a:t>
            </a:r>
            <a:r>
              <a:rPr lang="en-US" dirty="0"/>
              <a:t>);</a:t>
            </a:r>
          </a:p>
          <a:p>
            <a:pPr lvl="1" fontAlgn="base">
              <a:buNone/>
            </a:pPr>
            <a:r>
              <a:rPr lang="en-US" dirty="0"/>
              <a:t> </a:t>
            </a:r>
          </a:p>
          <a:p>
            <a:pPr lvl="1" fontAlgn="base">
              <a:buNone/>
            </a:pPr>
            <a:r>
              <a:rPr lang="en-US" dirty="0"/>
              <a:t>       </a:t>
            </a:r>
            <a:r>
              <a:rPr lang="en-US" dirty="0" err="1"/>
              <a:t>assertNotNull</a:t>
            </a:r>
            <a:r>
              <a:rPr lang="en-US" dirty="0"/>
              <a:t>(</a:t>
            </a:r>
            <a:r>
              <a:rPr lang="en-US" dirty="0" err="1"/>
              <a:t>signupForm.getId</a:t>
            </a:r>
            <a:r>
              <a:rPr lang="en-US" dirty="0"/>
              <a:t>());</a:t>
            </a:r>
          </a:p>
          <a:p>
            <a:pPr lvl="1" fontAlgn="base">
              <a:buNone/>
            </a:pPr>
            <a:r>
              <a:rPr lang="en-US" dirty="0"/>
              <a:t>       </a:t>
            </a:r>
            <a:r>
              <a:rPr lang="en-US" dirty="0" err="1"/>
              <a:t>assertTrue</a:t>
            </a:r>
            <a:r>
              <a:rPr lang="en-US" dirty="0"/>
              <a:t>(</a:t>
            </a:r>
            <a:r>
              <a:rPr lang="en-US" dirty="0" err="1"/>
              <a:t>signupForm.getId</a:t>
            </a:r>
            <a:r>
              <a:rPr lang="en-US" dirty="0"/>
              <a:t>() &gt; 0);</a:t>
            </a:r>
          </a:p>
          <a:p>
            <a:pPr lvl="1" fontAlgn="base">
              <a:buNone/>
            </a:pPr>
            <a:r>
              <a:rPr lang="en-US" dirty="0"/>
              <a:t>   }</a:t>
            </a:r>
          </a:p>
          <a:p>
            <a:pPr lvl="1">
              <a:buNone/>
            </a:pPr>
            <a:r>
              <a:rPr lang="en-US" dirty="0"/>
              <a:t>}</a:t>
            </a:r>
          </a:p>
          <a:p>
            <a:endParaRPr lang="en-US" dirty="0"/>
          </a:p>
        </p:txBody>
      </p:sp>
    </p:spTree>
    <p:extLst>
      <p:ext uri="{BB962C8B-B14F-4D97-AF65-F5344CB8AC3E}">
        <p14:creationId xmlns:p14="http://schemas.microsoft.com/office/powerpoint/2010/main" val="10147224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Groovy Grails Testing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69498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Mockfor</a:t>
            </a:r>
            <a:endParaRPr lang="en-US" dirty="0"/>
          </a:p>
        </p:txBody>
      </p:sp>
      <p:sp>
        <p:nvSpPr>
          <p:cNvPr id="5" name="Content Placeholder 4"/>
          <p:cNvSpPr>
            <a:spLocks noGrp="1"/>
          </p:cNvSpPr>
          <p:nvPr>
            <p:ph idx="1"/>
          </p:nvPr>
        </p:nvSpPr>
        <p:spPr/>
        <p:txBody>
          <a:bodyPr/>
          <a:lstStyle/>
          <a:p>
            <a:r>
              <a:rPr lang="en-US" dirty="0">
                <a:effectLst/>
              </a:rPr>
              <a:t>When writing Grails unit tests it’s often very useful to use mock objects, especially when testing service calls from controllers. Grails includes built-in support for mock objects via </a:t>
            </a:r>
            <a:r>
              <a:rPr lang="en-US" dirty="0" err="1" smtClean="0">
                <a:effectLst/>
              </a:rPr>
              <a:t>m</a:t>
            </a:r>
            <a:r>
              <a:rPr lang="en-US" dirty="0" err="1" smtClean="0">
                <a:effectLst/>
                <a:hlinkClick r:id="rId2"/>
              </a:rPr>
              <a:t>ockFor</a:t>
            </a:r>
            <a:endParaRPr lang="en-US" dirty="0">
              <a:effectLst/>
            </a:endParaRPr>
          </a:p>
          <a:p>
            <a:r>
              <a:rPr lang="en-US" dirty="0" smtClean="0">
                <a:effectLst/>
              </a:rPr>
              <a:t>The </a:t>
            </a:r>
            <a:r>
              <a:rPr lang="en-US" dirty="0" err="1">
                <a:effectLst/>
              </a:rPr>
              <a:t>mockFor</a:t>
            </a:r>
            <a:r>
              <a:rPr lang="en-US" dirty="0">
                <a:effectLst/>
              </a:rPr>
              <a:t> mock objects support the full mock lifecycle: record, play, and </a:t>
            </a:r>
            <a:r>
              <a:rPr lang="en-US" dirty="0" smtClean="0">
                <a:effectLst/>
              </a:rPr>
              <a:t>verify</a:t>
            </a:r>
            <a:endParaRPr lang="en-US" dirty="0"/>
          </a:p>
        </p:txBody>
      </p:sp>
    </p:spTree>
    <p:extLst>
      <p:ext uri="{BB962C8B-B14F-4D97-AF65-F5344CB8AC3E}">
        <p14:creationId xmlns:p14="http://schemas.microsoft.com/office/powerpoint/2010/main" val="25658387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400050" lvl="1" indent="0">
              <a:buNone/>
            </a:pPr>
            <a:r>
              <a:rPr lang="en-US" dirty="0"/>
              <a:t>class </a:t>
            </a:r>
            <a:r>
              <a:rPr lang="en-US" dirty="0" err="1"/>
              <a:t>BankController</a:t>
            </a:r>
            <a:r>
              <a:rPr lang="en-US" dirty="0"/>
              <a:t> { </a:t>
            </a:r>
            <a:endParaRPr lang="en-US" dirty="0" smtClean="0"/>
          </a:p>
          <a:p>
            <a:pPr marL="400050" lvl="1" indent="0">
              <a:buNone/>
            </a:pPr>
            <a:r>
              <a:rPr lang="en-US" dirty="0" smtClean="0"/>
              <a:t>  </a:t>
            </a:r>
            <a:r>
              <a:rPr lang="en-US" dirty="0" err="1" smtClean="0"/>
              <a:t>BankService</a:t>
            </a:r>
            <a:r>
              <a:rPr lang="en-US" dirty="0" smtClean="0"/>
              <a:t> </a:t>
            </a:r>
            <a:r>
              <a:rPr lang="en-US" dirty="0" err="1"/>
              <a:t>bankService</a:t>
            </a:r>
            <a:r>
              <a:rPr lang="en-US" dirty="0"/>
              <a:t> </a:t>
            </a:r>
            <a:endParaRPr lang="en-US" dirty="0" smtClean="0"/>
          </a:p>
          <a:p>
            <a:pPr marL="400050" lvl="1" indent="0">
              <a:buNone/>
            </a:pPr>
            <a:r>
              <a:rPr lang="en-US" dirty="0" smtClean="0"/>
              <a:t>  </a:t>
            </a:r>
            <a:r>
              <a:rPr lang="en-US" dirty="0" err="1" smtClean="0"/>
              <a:t>NotificationService</a:t>
            </a:r>
            <a:r>
              <a:rPr lang="en-US" dirty="0" smtClean="0"/>
              <a:t> </a:t>
            </a:r>
            <a:r>
              <a:rPr lang="en-US" dirty="0" err="1"/>
              <a:t>notificationService</a:t>
            </a:r>
            <a:r>
              <a:rPr lang="en-US" dirty="0"/>
              <a:t> </a:t>
            </a:r>
            <a:endParaRPr lang="en-US" dirty="0" smtClean="0"/>
          </a:p>
          <a:p>
            <a:pPr marL="400050" lvl="1" indent="0">
              <a:buNone/>
            </a:pPr>
            <a:r>
              <a:rPr lang="en-US" dirty="0" smtClean="0"/>
              <a:t>  </a:t>
            </a:r>
            <a:r>
              <a:rPr lang="en-US" dirty="0" err="1" smtClean="0"/>
              <a:t>def</a:t>
            </a:r>
            <a:r>
              <a:rPr lang="en-US" dirty="0" smtClean="0"/>
              <a:t> </a:t>
            </a:r>
            <a:r>
              <a:rPr lang="en-US" dirty="0" err="1"/>
              <a:t>removeAccount</a:t>
            </a:r>
            <a:r>
              <a:rPr lang="en-US" dirty="0"/>
              <a:t>(String </a:t>
            </a:r>
            <a:r>
              <a:rPr lang="en-US" dirty="0" err="1"/>
              <a:t>accountName</a:t>
            </a:r>
            <a:r>
              <a:rPr lang="en-US" dirty="0"/>
              <a:t>) { </a:t>
            </a:r>
            <a:r>
              <a:rPr lang="en-US" dirty="0" smtClean="0"/>
              <a:t>   </a:t>
            </a:r>
          </a:p>
          <a:p>
            <a:pPr marL="400050" lvl="1" indent="0">
              <a:buNone/>
            </a:pPr>
            <a:r>
              <a:rPr lang="en-US" dirty="0"/>
              <a:t> </a:t>
            </a:r>
            <a:r>
              <a:rPr lang="en-US" dirty="0" smtClean="0"/>
              <a:t>       </a:t>
            </a:r>
            <a:r>
              <a:rPr lang="en-US" dirty="0" err="1" smtClean="0"/>
              <a:t>boolean</a:t>
            </a:r>
            <a:r>
              <a:rPr lang="en-US" dirty="0" smtClean="0"/>
              <a:t> </a:t>
            </a:r>
            <a:r>
              <a:rPr lang="en-US" dirty="0" err="1"/>
              <a:t>removalResult</a:t>
            </a:r>
            <a:r>
              <a:rPr lang="en-US" dirty="0"/>
              <a:t> = </a:t>
            </a:r>
            <a:r>
              <a:rPr lang="en-US" dirty="0" smtClean="0"/>
              <a:t>   </a:t>
            </a:r>
          </a:p>
          <a:p>
            <a:pPr marL="400050" lvl="1" indent="0">
              <a:buNone/>
            </a:pPr>
            <a:r>
              <a:rPr lang="en-US" dirty="0"/>
              <a:t> </a:t>
            </a:r>
            <a:r>
              <a:rPr lang="en-US" dirty="0" smtClean="0"/>
              <a:t>            </a:t>
            </a:r>
            <a:r>
              <a:rPr lang="en-US" dirty="0" err="1" smtClean="0"/>
              <a:t>bankService.removeAccount</a:t>
            </a:r>
            <a:r>
              <a:rPr lang="en-US" dirty="0" smtClean="0"/>
              <a:t>(</a:t>
            </a:r>
            <a:r>
              <a:rPr lang="en-US" dirty="0" err="1" smtClean="0"/>
              <a:t>accountName</a:t>
            </a:r>
            <a:r>
              <a:rPr lang="en-US" dirty="0"/>
              <a:t>) </a:t>
            </a:r>
            <a:endParaRPr lang="en-US" dirty="0" smtClean="0"/>
          </a:p>
          <a:p>
            <a:pPr marL="400050" lvl="1" indent="0">
              <a:buNone/>
            </a:pPr>
            <a:r>
              <a:rPr lang="en-US" dirty="0"/>
              <a:t> </a:t>
            </a:r>
            <a:r>
              <a:rPr lang="en-US" dirty="0" smtClean="0"/>
              <a:t>      if </a:t>
            </a:r>
            <a:r>
              <a:rPr lang="en-US" dirty="0"/>
              <a:t>(</a:t>
            </a:r>
            <a:r>
              <a:rPr lang="en-US" dirty="0" err="1"/>
              <a:t>removalResult</a:t>
            </a:r>
            <a:r>
              <a:rPr lang="en-US" dirty="0"/>
              <a:t>) { </a:t>
            </a:r>
            <a:endParaRPr lang="en-US" dirty="0" smtClean="0"/>
          </a:p>
          <a:p>
            <a:pPr marL="400050" lvl="1" indent="0">
              <a:buNone/>
            </a:pPr>
            <a:r>
              <a:rPr lang="en-US" dirty="0" smtClean="0"/>
              <a:t>              </a:t>
            </a:r>
            <a:r>
              <a:rPr lang="en-US" dirty="0" err="1" smtClean="0"/>
              <a:t>notificationService.notifyAccountHolder</a:t>
            </a:r>
            <a:r>
              <a:rPr lang="en-US" dirty="0" smtClean="0"/>
              <a:t>(</a:t>
            </a:r>
            <a:r>
              <a:rPr lang="en-US" dirty="0" err="1" smtClean="0"/>
              <a:t>accountName</a:t>
            </a:r>
            <a:r>
              <a:rPr lang="en-US" dirty="0"/>
              <a:t>, </a:t>
            </a:r>
            <a:endParaRPr lang="en-US" dirty="0" smtClean="0"/>
          </a:p>
          <a:p>
            <a:pPr marL="400050" lvl="1" indent="0">
              <a:buNone/>
            </a:pPr>
            <a:r>
              <a:rPr lang="en-US" dirty="0"/>
              <a:t> </a:t>
            </a:r>
            <a:r>
              <a:rPr lang="en-US" dirty="0" smtClean="0"/>
              <a:t>             </a:t>
            </a:r>
            <a:r>
              <a:rPr lang="en-US" dirty="0" err="1" smtClean="0"/>
              <a:t>NotificationType.ACCOUNT_REMOVAL</a:t>
            </a:r>
            <a:r>
              <a:rPr lang="en-US" dirty="0"/>
              <a:t>) </a:t>
            </a:r>
            <a:endParaRPr lang="en-US" dirty="0" smtClean="0"/>
          </a:p>
          <a:p>
            <a:pPr marL="400050" lvl="1" indent="0">
              <a:buNone/>
            </a:pPr>
            <a:r>
              <a:rPr lang="en-US" dirty="0" smtClean="0"/>
              <a:t>         }</a:t>
            </a:r>
          </a:p>
          <a:p>
            <a:pPr marL="400050" lvl="1" indent="0">
              <a:buNone/>
            </a:pPr>
            <a:r>
              <a:rPr lang="en-US" dirty="0" smtClean="0"/>
              <a:t>    }</a:t>
            </a:r>
          </a:p>
          <a:p>
            <a:pPr marL="400050" lvl="1" indent="0">
              <a:buNone/>
            </a:pPr>
            <a:r>
              <a:rPr lang="en-US" dirty="0" smtClean="0"/>
              <a:t> </a:t>
            </a:r>
            <a:r>
              <a:rPr lang="en-US" dirty="0"/>
              <a:t>}</a:t>
            </a:r>
          </a:p>
        </p:txBody>
      </p:sp>
    </p:spTree>
    <p:extLst>
      <p:ext uri="{BB962C8B-B14F-4D97-AF65-F5344CB8AC3E}">
        <p14:creationId xmlns:p14="http://schemas.microsoft.com/office/powerpoint/2010/main" val="670331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TestNG</a:t>
            </a:r>
            <a:endParaRPr lang="en-US" dirty="0"/>
          </a:p>
        </p:txBody>
      </p:sp>
      <p:sp>
        <p:nvSpPr>
          <p:cNvPr id="5" name="Content Placeholder 4"/>
          <p:cNvSpPr>
            <a:spLocks noGrp="1"/>
          </p:cNvSpPr>
          <p:nvPr>
            <p:ph idx="1"/>
          </p:nvPr>
        </p:nvSpPr>
        <p:spPr/>
        <p:txBody>
          <a:bodyPr>
            <a:normAutofit fontScale="70000" lnSpcReduction="20000"/>
          </a:bodyPr>
          <a:lstStyle/>
          <a:p>
            <a:r>
              <a:rPr lang="en-US" dirty="0" err="1" smtClean="0"/>
              <a:t>TestNG</a:t>
            </a:r>
            <a:r>
              <a:rPr lang="en-US" dirty="0" smtClean="0"/>
              <a:t> is a testing framework inspired from JUnit and </a:t>
            </a:r>
            <a:r>
              <a:rPr lang="en-US" dirty="0" err="1" smtClean="0"/>
              <a:t>NUnit</a:t>
            </a:r>
            <a:r>
              <a:rPr lang="en-US" dirty="0" smtClean="0"/>
              <a:t> but introducing some new functionalities that make it more powerful and easier to use</a:t>
            </a:r>
          </a:p>
          <a:p>
            <a:r>
              <a:rPr lang="en-US" dirty="0" err="1" smtClean="0"/>
              <a:t>TestNG</a:t>
            </a:r>
            <a:r>
              <a:rPr lang="en-US" dirty="0" smtClean="0"/>
              <a:t> is an open source automated testing framework; where </a:t>
            </a:r>
            <a:r>
              <a:rPr lang="en-US" b="1" dirty="0" smtClean="0"/>
              <a:t>NG</a:t>
            </a:r>
            <a:r>
              <a:rPr lang="en-US" dirty="0" smtClean="0"/>
              <a:t> of </a:t>
            </a:r>
            <a:r>
              <a:rPr lang="en-US" dirty="0" err="1" smtClean="0"/>
              <a:t>Test</a:t>
            </a:r>
            <a:r>
              <a:rPr lang="en-US" b="1" dirty="0" err="1" smtClean="0"/>
              <a:t>NG</a:t>
            </a:r>
            <a:r>
              <a:rPr lang="en-US" dirty="0" smtClean="0"/>
              <a:t> means </a:t>
            </a:r>
            <a:r>
              <a:rPr lang="en-US" b="1" dirty="0" smtClean="0"/>
              <a:t>N</a:t>
            </a:r>
            <a:r>
              <a:rPr lang="en-US" dirty="0" smtClean="0"/>
              <a:t>ext </a:t>
            </a:r>
            <a:r>
              <a:rPr lang="en-US" b="1" dirty="0" smtClean="0"/>
              <a:t>G</a:t>
            </a:r>
            <a:r>
              <a:rPr lang="en-US" dirty="0" smtClean="0"/>
              <a:t>eneration. </a:t>
            </a:r>
            <a:r>
              <a:rPr lang="en-US" dirty="0" err="1" smtClean="0"/>
              <a:t>TestNG</a:t>
            </a:r>
            <a:r>
              <a:rPr lang="en-US" dirty="0" smtClean="0"/>
              <a:t> is similar to JUnit (especially JUnit 4), but its not a JUnit extension. Its inspired by JUnit. It is designed to be better than JUnit, especially when testing integrated classes. The creator of </a:t>
            </a:r>
            <a:r>
              <a:rPr lang="en-US" dirty="0" err="1" smtClean="0"/>
              <a:t>TestNG</a:t>
            </a:r>
            <a:r>
              <a:rPr lang="en-US" dirty="0" smtClean="0"/>
              <a:t> </a:t>
            </a:r>
            <a:r>
              <a:rPr lang="en-US" dirty="0" err="1" smtClean="0"/>
              <a:t>isCedric</a:t>
            </a:r>
            <a:r>
              <a:rPr lang="en-US" dirty="0" smtClean="0"/>
              <a:t> </a:t>
            </a:r>
            <a:r>
              <a:rPr lang="en-US" dirty="0" err="1" smtClean="0"/>
              <a:t>Beust</a:t>
            </a:r>
            <a:r>
              <a:rPr lang="en-US" dirty="0" smtClean="0"/>
              <a:t>.</a:t>
            </a:r>
          </a:p>
          <a:p>
            <a:r>
              <a:rPr lang="en-US" dirty="0" err="1" smtClean="0"/>
              <a:t>TestNG</a:t>
            </a:r>
            <a:r>
              <a:rPr lang="en-US" dirty="0" smtClean="0"/>
              <a:t> eliminates most of the limitations of the older framework and gives the developer the ability to write more flexible and powerful tests. As it heavily borrows from Java Annotations (introduced with JDK 5.0) to define tests, it can also show you how to use this new feature of the Java language in a real production environment.</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mockFor</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@Test </a:t>
            </a:r>
            <a:endParaRPr lang="en-US" dirty="0" smtClean="0"/>
          </a:p>
          <a:p>
            <a:pPr marL="0" indent="0">
              <a:buNone/>
            </a:pPr>
            <a:r>
              <a:rPr lang="en-US" dirty="0"/>
              <a:t> </a:t>
            </a:r>
            <a:r>
              <a:rPr lang="en-US" dirty="0" smtClean="0"/>
              <a:t>  void </a:t>
            </a:r>
            <a:r>
              <a:rPr lang="en-US" dirty="0" err="1"/>
              <a:t>mockForTestCase</a:t>
            </a:r>
            <a:r>
              <a:rPr lang="en-US" dirty="0"/>
              <a:t>() { </a:t>
            </a:r>
            <a:endParaRPr lang="en-US" dirty="0" smtClean="0"/>
          </a:p>
          <a:p>
            <a:pPr marL="0" indent="0">
              <a:buNone/>
            </a:pPr>
            <a:r>
              <a:rPr lang="en-US" dirty="0" smtClean="0"/>
              <a:t>        </a:t>
            </a:r>
            <a:r>
              <a:rPr lang="en-US" dirty="0" err="1" smtClean="0"/>
              <a:t>def</a:t>
            </a:r>
            <a:r>
              <a:rPr lang="en-US" dirty="0" smtClean="0"/>
              <a:t> </a:t>
            </a:r>
            <a:r>
              <a:rPr lang="en-US" dirty="0" err="1"/>
              <a:t>bankServiceControl</a:t>
            </a:r>
            <a:r>
              <a:rPr lang="en-US" dirty="0"/>
              <a:t> = </a:t>
            </a:r>
            <a:r>
              <a:rPr lang="en-US" b="1" dirty="0" err="1">
                <a:solidFill>
                  <a:srgbClr val="FF0000"/>
                </a:solidFill>
              </a:rPr>
              <a:t>mockFor</a:t>
            </a:r>
            <a:r>
              <a:rPr lang="en-US" b="1" dirty="0">
                <a:solidFill>
                  <a:srgbClr val="FF0000"/>
                </a:solidFill>
              </a:rPr>
              <a:t>(</a:t>
            </a:r>
            <a:r>
              <a:rPr lang="en-US" b="1" dirty="0" err="1">
                <a:solidFill>
                  <a:srgbClr val="FF0000"/>
                </a:solidFill>
              </a:rPr>
              <a:t>BankService</a:t>
            </a:r>
            <a:r>
              <a:rPr lang="en-US" b="1" dirty="0">
                <a:solidFill>
                  <a:srgbClr val="FF0000"/>
                </a:solidFill>
              </a:rPr>
              <a:t>) </a:t>
            </a:r>
            <a:endParaRPr lang="en-US" b="1" dirty="0" smtClean="0">
              <a:solidFill>
                <a:srgbClr val="FF0000"/>
              </a:solidFill>
            </a:endParaRPr>
          </a:p>
          <a:p>
            <a:pPr marL="0" indent="0">
              <a:buNone/>
            </a:pPr>
            <a:r>
              <a:rPr lang="en-US" dirty="0"/>
              <a:t> </a:t>
            </a:r>
            <a:r>
              <a:rPr lang="en-US" dirty="0" smtClean="0"/>
              <a:t>       </a:t>
            </a:r>
            <a:r>
              <a:rPr lang="en-US" dirty="0" err="1" smtClean="0"/>
              <a:t>bankServiceControl.demand.removeAccount</a:t>
            </a:r>
            <a:r>
              <a:rPr lang="en-US" dirty="0" smtClean="0"/>
              <a:t>(1</a:t>
            </a:r>
            <a:r>
              <a:rPr lang="en-US" dirty="0"/>
              <a:t>..1) { </a:t>
            </a:r>
            <a:endParaRPr lang="en-US" dirty="0" smtClean="0"/>
          </a:p>
          <a:p>
            <a:pPr marL="0" indent="0">
              <a:buNone/>
            </a:pPr>
            <a:r>
              <a:rPr lang="en-US" dirty="0"/>
              <a:t> </a:t>
            </a:r>
            <a:r>
              <a:rPr lang="en-US" dirty="0" smtClean="0"/>
              <a:t>            String </a:t>
            </a:r>
            <a:r>
              <a:rPr lang="en-US" dirty="0" err="1"/>
              <a:t>accountName</a:t>
            </a:r>
            <a:r>
              <a:rPr lang="en-US" dirty="0"/>
              <a:t> -&gt; return true </a:t>
            </a:r>
            <a:endParaRPr lang="en-US" dirty="0" smtClean="0"/>
          </a:p>
          <a:p>
            <a:pPr marL="0" indent="0">
              <a:buNone/>
            </a:pPr>
            <a:r>
              <a:rPr lang="en-US" dirty="0"/>
              <a:t> </a:t>
            </a:r>
            <a:r>
              <a:rPr lang="en-US" dirty="0" smtClean="0"/>
              <a:t>        } </a:t>
            </a:r>
          </a:p>
          <a:p>
            <a:pPr marL="0" indent="0">
              <a:buNone/>
            </a:pPr>
            <a:r>
              <a:rPr lang="en-US" dirty="0" smtClean="0"/>
              <a:t>         </a:t>
            </a:r>
            <a:r>
              <a:rPr lang="en-US" dirty="0" err="1" smtClean="0"/>
              <a:t>def</a:t>
            </a:r>
            <a:r>
              <a:rPr lang="en-US" dirty="0" smtClean="0"/>
              <a:t> </a:t>
            </a:r>
            <a:r>
              <a:rPr lang="en-US" dirty="0" err="1"/>
              <a:t>notificationServiceControl</a:t>
            </a:r>
            <a:r>
              <a:rPr lang="en-US" dirty="0"/>
              <a:t> </a:t>
            </a:r>
            <a:r>
              <a:rPr lang="en-US" b="1" dirty="0"/>
              <a:t>= </a:t>
            </a:r>
            <a:r>
              <a:rPr lang="en-US" b="1" dirty="0" err="1">
                <a:solidFill>
                  <a:srgbClr val="FF0000"/>
                </a:solidFill>
              </a:rPr>
              <a:t>mockFor</a:t>
            </a:r>
            <a:r>
              <a:rPr lang="en-US" b="1" dirty="0">
                <a:solidFill>
                  <a:srgbClr val="FF0000"/>
                </a:solidFill>
              </a:rPr>
              <a:t>(</a:t>
            </a:r>
            <a:r>
              <a:rPr lang="en-US" b="1" dirty="0" err="1">
                <a:solidFill>
                  <a:srgbClr val="FF0000"/>
                </a:solidFill>
              </a:rPr>
              <a:t>NotificationService</a:t>
            </a:r>
            <a:r>
              <a:rPr lang="en-US" b="1" dirty="0">
                <a:solidFill>
                  <a:srgbClr val="FF0000"/>
                </a:solidFill>
              </a:rPr>
              <a:t>)</a:t>
            </a:r>
            <a:r>
              <a:rPr lang="en-US" b="1" dirty="0"/>
              <a:t> </a:t>
            </a:r>
            <a:endParaRPr lang="en-US" b="1" dirty="0" smtClean="0"/>
          </a:p>
          <a:p>
            <a:pPr marL="0" indent="0">
              <a:buNone/>
            </a:pPr>
            <a:r>
              <a:rPr lang="en-US" dirty="0"/>
              <a:t> </a:t>
            </a:r>
            <a:r>
              <a:rPr lang="en-US" dirty="0" smtClean="0"/>
              <a:t>        </a:t>
            </a:r>
            <a:r>
              <a:rPr lang="en-US" dirty="0" err="1" smtClean="0"/>
              <a:t>notificationServiceControl.demand.notifyAccountHolder</a:t>
            </a:r>
            <a:r>
              <a:rPr lang="en-US" dirty="0" smtClean="0"/>
              <a:t>(1</a:t>
            </a:r>
            <a:r>
              <a:rPr lang="en-US" dirty="0"/>
              <a:t>..1) </a:t>
            </a:r>
            <a:r>
              <a:rPr lang="en-US" dirty="0" smtClean="0"/>
              <a:t>{</a:t>
            </a:r>
          </a:p>
          <a:p>
            <a:pPr marL="0" indent="0">
              <a:buNone/>
            </a:pPr>
            <a:r>
              <a:rPr lang="en-US" dirty="0"/>
              <a:t> </a:t>
            </a:r>
            <a:r>
              <a:rPr lang="en-US" dirty="0" smtClean="0"/>
              <a:t>               </a:t>
            </a:r>
            <a:r>
              <a:rPr lang="en-US" dirty="0"/>
              <a:t>String </a:t>
            </a:r>
            <a:r>
              <a:rPr lang="en-US" dirty="0" err="1"/>
              <a:t>accountName</a:t>
            </a:r>
            <a:r>
              <a:rPr lang="en-US" dirty="0"/>
              <a:t>, </a:t>
            </a:r>
            <a:r>
              <a:rPr lang="en-US" dirty="0" err="1"/>
              <a:t>NotificationType</a:t>
            </a:r>
            <a:r>
              <a:rPr lang="en-US" dirty="0"/>
              <a:t> </a:t>
            </a:r>
            <a:r>
              <a:rPr lang="en-US" dirty="0" err="1"/>
              <a:t>notificationType</a:t>
            </a:r>
            <a:r>
              <a:rPr lang="en-US" dirty="0"/>
              <a:t> -&gt; </a:t>
            </a:r>
            <a:endParaRPr lang="en-US" dirty="0" smtClean="0"/>
          </a:p>
          <a:p>
            <a:pPr marL="0" indent="0">
              <a:buNone/>
            </a:pPr>
            <a:r>
              <a:rPr lang="en-US" dirty="0"/>
              <a:t> </a:t>
            </a:r>
            <a:r>
              <a:rPr lang="en-US" dirty="0" smtClean="0"/>
              <a:t>        } </a:t>
            </a:r>
          </a:p>
          <a:p>
            <a:pPr marL="0" indent="0">
              <a:buNone/>
            </a:pPr>
            <a:r>
              <a:rPr lang="en-US" dirty="0"/>
              <a:t> </a:t>
            </a:r>
            <a:r>
              <a:rPr lang="en-US" dirty="0" smtClean="0"/>
              <a:t>       </a:t>
            </a:r>
            <a:r>
              <a:rPr lang="en-US" dirty="0" err="1" smtClean="0"/>
              <a:t>controller.bankService</a:t>
            </a:r>
            <a:r>
              <a:rPr lang="en-US" dirty="0" smtClean="0"/>
              <a:t> </a:t>
            </a:r>
            <a:r>
              <a:rPr lang="en-US" dirty="0"/>
              <a:t>= </a:t>
            </a:r>
            <a:r>
              <a:rPr lang="en-US" b="1" dirty="0" err="1">
                <a:solidFill>
                  <a:srgbClr val="FF0000"/>
                </a:solidFill>
              </a:rPr>
              <a:t>bankServiceControl.createMock</a:t>
            </a:r>
            <a:r>
              <a:rPr lang="en-US" b="1" dirty="0">
                <a:solidFill>
                  <a:srgbClr val="FF0000"/>
                </a:solidFill>
              </a:rPr>
              <a:t>() </a:t>
            </a:r>
            <a:endParaRPr lang="en-US" b="1" dirty="0" smtClean="0">
              <a:solidFill>
                <a:srgbClr val="FF0000"/>
              </a:solidFill>
            </a:endParaRPr>
          </a:p>
          <a:p>
            <a:pPr marL="0" indent="0">
              <a:buNone/>
            </a:pPr>
            <a:r>
              <a:rPr lang="en-US" b="1" dirty="0">
                <a:solidFill>
                  <a:srgbClr val="FF0000"/>
                </a:solidFill>
              </a:rPr>
              <a:t> </a:t>
            </a:r>
            <a:r>
              <a:rPr lang="en-US" b="1" dirty="0" smtClean="0">
                <a:solidFill>
                  <a:srgbClr val="FF0000"/>
                </a:solidFill>
              </a:rPr>
              <a:t>       </a:t>
            </a:r>
            <a:r>
              <a:rPr lang="en-US" dirty="0" err="1" smtClean="0"/>
              <a:t>controller.notificationService</a:t>
            </a:r>
            <a:r>
              <a:rPr lang="en-US" dirty="0" smtClean="0"/>
              <a:t> </a:t>
            </a:r>
            <a:r>
              <a:rPr lang="en-US" dirty="0"/>
              <a:t>= </a:t>
            </a:r>
            <a:endParaRPr lang="en-US" dirty="0" smtClean="0"/>
          </a:p>
          <a:p>
            <a:pPr marL="0" indent="0">
              <a:buNone/>
            </a:pPr>
            <a:r>
              <a:rPr lang="en-US" b="1" dirty="0">
                <a:solidFill>
                  <a:srgbClr val="FF0000"/>
                </a:solidFill>
              </a:rPr>
              <a:t> </a:t>
            </a:r>
            <a:r>
              <a:rPr lang="en-US" b="1" dirty="0" smtClean="0">
                <a:solidFill>
                  <a:srgbClr val="FF0000"/>
                </a:solidFill>
              </a:rPr>
              <a:t>                                       </a:t>
            </a:r>
            <a:r>
              <a:rPr lang="en-US" b="1" dirty="0" err="1" smtClean="0">
                <a:solidFill>
                  <a:srgbClr val="FF0000"/>
                </a:solidFill>
              </a:rPr>
              <a:t>notificationServiceControl.createMock</a:t>
            </a:r>
            <a:r>
              <a:rPr lang="en-US" b="1" dirty="0">
                <a:solidFill>
                  <a:srgbClr val="FF0000"/>
                </a:solidFill>
              </a:rPr>
              <a:t>() </a:t>
            </a:r>
            <a:r>
              <a:rPr lang="en-US" b="1" dirty="0" smtClean="0">
                <a:solidFill>
                  <a:srgbClr val="FF0000"/>
                </a:solidFill>
              </a:rPr>
              <a:t>   </a:t>
            </a:r>
          </a:p>
          <a:p>
            <a:pPr marL="0" indent="0">
              <a:buNone/>
            </a:pPr>
            <a:r>
              <a:rPr lang="en-US" b="1" dirty="0">
                <a:solidFill>
                  <a:srgbClr val="FF0000"/>
                </a:solidFill>
              </a:rPr>
              <a:t> </a:t>
            </a:r>
            <a:r>
              <a:rPr lang="en-US" b="1" dirty="0" smtClean="0">
                <a:solidFill>
                  <a:srgbClr val="FF0000"/>
                </a:solidFill>
              </a:rPr>
              <a:t>      </a:t>
            </a:r>
            <a:r>
              <a:rPr lang="en-US" dirty="0" err="1" smtClean="0"/>
              <a:t>controller.removeAccount</a:t>
            </a:r>
            <a:r>
              <a:rPr lang="en-US" dirty="0"/>
              <a:t>("</a:t>
            </a:r>
            <a:r>
              <a:rPr lang="en-US" dirty="0" err="1"/>
              <a:t>AccountToRemove</a:t>
            </a:r>
            <a:r>
              <a:rPr lang="en-US" dirty="0"/>
              <a:t>") </a:t>
            </a:r>
            <a:endParaRPr lang="en-US" dirty="0" smtClean="0"/>
          </a:p>
          <a:p>
            <a:pPr marL="0" indent="0">
              <a:buNone/>
            </a:pPr>
            <a:r>
              <a:rPr lang="en-US" dirty="0"/>
              <a:t> </a:t>
            </a:r>
            <a:r>
              <a:rPr lang="en-US" dirty="0" smtClean="0"/>
              <a:t>      </a:t>
            </a:r>
            <a:r>
              <a:rPr lang="en-US" dirty="0" err="1" smtClean="0"/>
              <a:t>bankServiceControl.verify</a:t>
            </a:r>
            <a:r>
              <a:rPr lang="en-US" dirty="0"/>
              <a:t>() </a:t>
            </a:r>
            <a:endParaRPr lang="en-US" dirty="0" smtClean="0"/>
          </a:p>
          <a:p>
            <a:pPr marL="0" indent="0">
              <a:buNone/>
            </a:pPr>
            <a:r>
              <a:rPr lang="en-US" dirty="0"/>
              <a:t> </a:t>
            </a:r>
            <a:r>
              <a:rPr lang="en-US" dirty="0" smtClean="0"/>
              <a:t>      </a:t>
            </a:r>
            <a:r>
              <a:rPr lang="en-US" dirty="0" err="1" smtClean="0"/>
              <a:t>notificationServiceControl.verify</a:t>
            </a:r>
            <a:r>
              <a:rPr lang="en-US" dirty="0"/>
              <a:t>()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2862004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Performance Testing</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JMeter</a:t>
            </a:r>
            <a:endParaRPr lang="en-US" dirty="0"/>
          </a:p>
        </p:txBody>
      </p:sp>
      <p:sp>
        <p:nvSpPr>
          <p:cNvPr id="5" name="Content Placeholder 4"/>
          <p:cNvSpPr>
            <a:spLocks noGrp="1"/>
          </p:cNvSpPr>
          <p:nvPr>
            <p:ph idx="1"/>
          </p:nvPr>
        </p:nvSpPr>
        <p:spPr/>
        <p:txBody>
          <a:bodyPr/>
          <a:lstStyle/>
          <a:p>
            <a:r>
              <a:rPr lang="en-US" dirty="0" err="1" smtClean="0"/>
              <a:t>Jmeter</a:t>
            </a:r>
            <a:r>
              <a:rPr lang="en-US" dirty="0" smtClean="0"/>
              <a:t> is a popular open source performance testing tool</a:t>
            </a:r>
          </a:p>
          <a:p>
            <a:r>
              <a:rPr lang="en-US" dirty="0" smtClean="0"/>
              <a:t>The </a:t>
            </a:r>
            <a:r>
              <a:rPr lang="en-US" b="1" dirty="0" smtClean="0"/>
              <a:t>Apache </a:t>
            </a:r>
            <a:r>
              <a:rPr lang="en-US" b="1" dirty="0" err="1" smtClean="0"/>
              <a:t>JMeter</a:t>
            </a:r>
            <a:r>
              <a:rPr lang="en-US" b="1" dirty="0" smtClean="0"/>
              <a:t> </a:t>
            </a:r>
            <a:r>
              <a:rPr lang="en-US" dirty="0" smtClean="0"/>
              <a:t>is pure Java </a:t>
            </a:r>
            <a:r>
              <a:rPr lang="en-US" b="1" dirty="0" smtClean="0"/>
              <a:t>open source</a:t>
            </a:r>
            <a:r>
              <a:rPr lang="en-US" dirty="0" smtClean="0"/>
              <a:t> software, which was first developed by Stefano </a:t>
            </a:r>
            <a:r>
              <a:rPr lang="en-US" dirty="0" err="1" smtClean="0"/>
              <a:t>Mazzocchi</a:t>
            </a:r>
            <a:r>
              <a:rPr lang="en-US" dirty="0" smtClean="0"/>
              <a:t> of the Apache Software Foundation, designed to load test functional behavior and measure performance</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JMeter</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3074" name="Picture 2" descr="http://cdn.guru99.com/images/IMG4(1).png"/>
          <p:cNvPicPr>
            <a:picLocks noChangeAspect="1" noChangeArrowheads="1"/>
          </p:cNvPicPr>
          <p:nvPr/>
        </p:nvPicPr>
        <p:blipFill>
          <a:blip r:embed="rId2" cstate="print"/>
          <a:srcRect/>
          <a:stretch>
            <a:fillRect/>
          </a:stretch>
        </p:blipFill>
        <p:spPr bwMode="auto">
          <a:xfrm>
            <a:off x="533400" y="1752600"/>
            <a:ext cx="8237173" cy="4191000"/>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Open source license</a:t>
            </a:r>
            <a:r>
              <a:rPr lang="en-US" dirty="0" smtClean="0"/>
              <a:t>: </a:t>
            </a:r>
            <a:r>
              <a:rPr lang="en-US" dirty="0" err="1" smtClean="0"/>
              <a:t>JMeter</a:t>
            </a:r>
            <a:r>
              <a:rPr lang="en-US" dirty="0" smtClean="0"/>
              <a:t> is totally free,  allows developer use the source code for the development</a:t>
            </a:r>
          </a:p>
          <a:p>
            <a:r>
              <a:rPr lang="en-US" b="1" dirty="0" smtClean="0"/>
              <a:t>Friendly GUI</a:t>
            </a:r>
            <a:r>
              <a:rPr lang="en-US" dirty="0" smtClean="0"/>
              <a:t>: </a:t>
            </a:r>
            <a:r>
              <a:rPr lang="en-US" dirty="0" err="1" smtClean="0"/>
              <a:t>JMeter</a:t>
            </a:r>
            <a:r>
              <a:rPr lang="en-US" dirty="0" smtClean="0"/>
              <a:t> is extremely easy to use and doesn't take time to get familiar with it</a:t>
            </a:r>
          </a:p>
          <a:p>
            <a:r>
              <a:rPr lang="en-US" b="1" dirty="0" smtClean="0"/>
              <a:t>Platform independent</a:t>
            </a:r>
            <a:r>
              <a:rPr lang="en-US" dirty="0" smtClean="0"/>
              <a:t>: </a:t>
            </a:r>
            <a:r>
              <a:rPr lang="en-US" dirty="0" err="1" smtClean="0"/>
              <a:t>JMeter</a:t>
            </a:r>
            <a:r>
              <a:rPr lang="en-US" dirty="0" smtClean="0"/>
              <a:t> is 100% pure Java desktop application. So it can run on multiple platforms</a:t>
            </a:r>
          </a:p>
          <a:p>
            <a:r>
              <a:rPr lang="en-US" b="1" dirty="0" smtClean="0"/>
              <a:t>Full multi-threading framework</a:t>
            </a:r>
            <a:r>
              <a:rPr lang="en-US" dirty="0" smtClean="0"/>
              <a:t>. </a:t>
            </a:r>
            <a:r>
              <a:rPr lang="en-US" dirty="0" err="1" smtClean="0"/>
              <a:t>JMeter</a:t>
            </a:r>
            <a:r>
              <a:rPr lang="en-US" dirty="0" smtClean="0"/>
              <a:t> allows concurrent and simultaneous sampling of different functions by a separate thread group</a:t>
            </a:r>
          </a:p>
          <a:p>
            <a:r>
              <a:rPr lang="en-US" b="1" dirty="0" smtClean="0"/>
              <a:t>Visualize Test Result:</a:t>
            </a:r>
            <a:r>
              <a:rPr lang="en-US" dirty="0" smtClean="0"/>
              <a:t> Test result can be display in a different format such as chart, table, tree and log file</a:t>
            </a:r>
          </a:p>
          <a:p>
            <a:r>
              <a:rPr lang="en-US" b="1" dirty="0" smtClean="0"/>
              <a:t>Easy installation</a:t>
            </a:r>
            <a:r>
              <a:rPr lang="en-US" dirty="0" smtClean="0"/>
              <a:t>: You just copy and run the *.bat file to run </a:t>
            </a:r>
            <a:r>
              <a:rPr lang="en-US" dirty="0" err="1" smtClean="0"/>
              <a:t>JMeter</a:t>
            </a:r>
            <a:r>
              <a:rPr lang="en-US" dirty="0" smtClean="0"/>
              <a:t>. No installation needed.</a:t>
            </a:r>
          </a:p>
          <a:p>
            <a:r>
              <a:rPr lang="en-US" b="1" dirty="0" smtClean="0"/>
              <a:t>Highly Extensible</a:t>
            </a:r>
            <a:r>
              <a:rPr lang="en-US" dirty="0" smtClean="0"/>
              <a:t>: You can write your own tests. </a:t>
            </a:r>
            <a:r>
              <a:rPr lang="en-US" dirty="0" err="1" smtClean="0"/>
              <a:t>JMeter</a:t>
            </a:r>
            <a:r>
              <a:rPr lang="en-US" dirty="0" smtClean="0"/>
              <a:t> also supports visualization </a:t>
            </a:r>
            <a:r>
              <a:rPr lang="en-US" dirty="0" err="1" smtClean="0"/>
              <a:t>plugins</a:t>
            </a:r>
            <a:r>
              <a:rPr lang="en-US" dirty="0" smtClean="0"/>
              <a:t> allow you extend your testing</a:t>
            </a:r>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Multiple testing strategy</a:t>
            </a:r>
            <a:r>
              <a:rPr lang="en-US" dirty="0" smtClean="0"/>
              <a:t>: </a:t>
            </a:r>
            <a:r>
              <a:rPr lang="en-US" dirty="0" err="1" smtClean="0"/>
              <a:t>JMeter</a:t>
            </a:r>
            <a:r>
              <a:rPr lang="en-US" dirty="0" smtClean="0"/>
              <a:t> supports many testing strategies such as Load Testing, Distributed Testing, and Functional Testing.</a:t>
            </a:r>
          </a:p>
          <a:p>
            <a:r>
              <a:rPr lang="en-US" b="1" dirty="0" smtClean="0"/>
              <a:t>Simulation</a:t>
            </a:r>
            <a:r>
              <a:rPr lang="en-US" dirty="0" smtClean="0"/>
              <a:t>: </a:t>
            </a:r>
            <a:r>
              <a:rPr lang="en-US" dirty="0" err="1" smtClean="0"/>
              <a:t>JMeter</a:t>
            </a:r>
            <a:r>
              <a:rPr lang="en-US" dirty="0" smtClean="0"/>
              <a:t> can simulate multiple users with concurrent threads, create a heavy load against web application under test</a:t>
            </a:r>
          </a:p>
          <a:p>
            <a:r>
              <a:rPr lang="en-US" b="1" dirty="0" smtClean="0"/>
              <a:t>Support multi-protocol</a:t>
            </a:r>
            <a:r>
              <a:rPr lang="en-US" dirty="0" smtClean="0"/>
              <a:t>: </a:t>
            </a:r>
            <a:r>
              <a:rPr lang="en-US" dirty="0" err="1" smtClean="0"/>
              <a:t>JMeter</a:t>
            </a:r>
            <a:r>
              <a:rPr lang="en-US" dirty="0" smtClean="0"/>
              <a:t> does not only support web application testing, but also evaluate database server performance. All basic protocols such as HTTP, JDBC, LDAP, SOAP, JMS, and FTP are supported by </a:t>
            </a:r>
            <a:r>
              <a:rPr lang="en-US" dirty="0" err="1" smtClean="0"/>
              <a:t>JMeter</a:t>
            </a:r>
            <a:endParaRPr lang="en-US" dirty="0" smtClean="0"/>
          </a:p>
          <a:p>
            <a:r>
              <a:rPr lang="en-US" b="1" dirty="0" smtClean="0"/>
              <a:t>Record &amp; Playback </a:t>
            </a:r>
            <a:r>
              <a:rPr lang="en-US" dirty="0" smtClean="0"/>
              <a:t>- </a:t>
            </a:r>
            <a:r>
              <a:rPr lang="en-US" b="1" dirty="0" smtClean="0"/>
              <a:t>Record</a:t>
            </a:r>
            <a:r>
              <a:rPr lang="en-US" dirty="0" smtClean="0"/>
              <a:t> the user activity on the browser and simulate them in  web application using </a:t>
            </a:r>
            <a:r>
              <a:rPr lang="en-US" dirty="0" err="1" smtClean="0"/>
              <a:t>JMeter</a:t>
            </a:r>
            <a:endParaRPr lang="en-US" dirty="0" smtClean="0"/>
          </a:p>
          <a:p>
            <a:r>
              <a:rPr lang="en-US" b="1" dirty="0" smtClean="0"/>
              <a:t>Script Test</a:t>
            </a:r>
            <a:r>
              <a:rPr lang="en-US" dirty="0" smtClean="0"/>
              <a:t>: </a:t>
            </a:r>
            <a:r>
              <a:rPr lang="en-US" dirty="0" err="1" smtClean="0"/>
              <a:t>Jmeter</a:t>
            </a:r>
            <a:r>
              <a:rPr lang="en-US" dirty="0" smtClean="0"/>
              <a:t> can be integrated with Bean Shell &amp; Selenium for automated testing.</a:t>
            </a:r>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lstStyle/>
          <a:p>
            <a:r>
              <a:rPr lang="en-US" dirty="0" err="1" smtClean="0"/>
              <a:t>JMeter</a:t>
            </a:r>
            <a:r>
              <a:rPr lang="en-US" dirty="0" smtClean="0"/>
              <a:t> simulates a group of users sending requests to a target server, and return statistics information of target server through graphical diagrams</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endParaRPr lang="en-US"/>
          </a:p>
        </p:txBody>
      </p:sp>
      <p:pic>
        <p:nvPicPr>
          <p:cNvPr id="69634" name="Picture 2" descr="http://cdn.guru99.com/images/IMG6(2).png"/>
          <p:cNvPicPr>
            <a:picLocks noChangeAspect="1" noChangeArrowheads="1"/>
          </p:cNvPicPr>
          <p:nvPr/>
        </p:nvPicPr>
        <p:blipFill>
          <a:blip r:embed="rId2" cstate="print"/>
          <a:srcRect/>
          <a:stretch>
            <a:fillRect/>
          </a:stretch>
        </p:blipFill>
        <p:spPr bwMode="auto">
          <a:xfrm>
            <a:off x="533400" y="1447800"/>
            <a:ext cx="8001000" cy="4600576"/>
          </a:xfrm>
          <a:prstGeom prst="rect">
            <a:avLst/>
          </a:prstGeom>
          <a:noFill/>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lnSpcReduction="10000"/>
          </a:bodyPr>
          <a:lstStyle/>
          <a:p>
            <a:r>
              <a:rPr lang="en-US" dirty="0" smtClean="0"/>
              <a:t>Meter is a </a:t>
            </a:r>
            <a:r>
              <a:rPr lang="en-US" b="1" dirty="0" smtClean="0"/>
              <a:t>pure Java</a:t>
            </a:r>
            <a:r>
              <a:rPr lang="en-US" dirty="0" smtClean="0"/>
              <a:t> application and should run correctly on any system that has a compatible Java implementation.</a:t>
            </a:r>
          </a:p>
          <a:p>
            <a:r>
              <a:rPr lang="en-US" dirty="0" smtClean="0"/>
              <a:t>Download the </a:t>
            </a:r>
            <a:r>
              <a:rPr lang="en-US" dirty="0" err="1" smtClean="0"/>
              <a:t>JMeter</a:t>
            </a:r>
            <a:r>
              <a:rPr lang="en-US" dirty="0" smtClean="0"/>
              <a:t> application here </a:t>
            </a:r>
            <a:r>
              <a:rPr lang="en-US" dirty="0" smtClean="0">
                <a:hlinkClick r:id="rId2"/>
              </a:rPr>
              <a:t>http://jmeter.apache.org/download_jmeter.cgi</a:t>
            </a:r>
            <a:endParaRPr lang="en-US" dirty="0" smtClean="0"/>
          </a:p>
          <a:p>
            <a:r>
              <a:rPr lang="en-US" dirty="0" smtClean="0"/>
              <a:t>Simply unzip the zip/tar file into the directory where you want </a:t>
            </a:r>
            <a:r>
              <a:rPr lang="en-US" dirty="0" err="1" smtClean="0"/>
              <a:t>JMeter</a:t>
            </a:r>
            <a:r>
              <a:rPr lang="en-US" dirty="0" smtClean="0"/>
              <a:t> to be installed</a:t>
            </a:r>
          </a:p>
          <a:p>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JMeter</a:t>
            </a:r>
            <a:r>
              <a:rPr lang="en-US" dirty="0" smtClean="0"/>
              <a:t> Installation Folder</a:t>
            </a:r>
            <a:endParaRPr lang="en-US" dirty="0"/>
          </a:p>
        </p:txBody>
      </p:sp>
      <p:sp>
        <p:nvSpPr>
          <p:cNvPr id="3" name="Content Placeholder 2"/>
          <p:cNvSpPr>
            <a:spLocks noGrp="1"/>
          </p:cNvSpPr>
          <p:nvPr>
            <p:ph idx="1"/>
          </p:nvPr>
        </p:nvSpPr>
        <p:spPr/>
        <p:txBody>
          <a:bodyPr/>
          <a:lstStyle/>
          <a:p>
            <a:endParaRPr lang="en-US"/>
          </a:p>
        </p:txBody>
      </p:sp>
      <p:pic>
        <p:nvPicPr>
          <p:cNvPr id="73730" name="Picture 2" descr="http://cdn.guru99.com/images/ApacheJmeter2_9.png"/>
          <p:cNvPicPr>
            <a:picLocks noChangeAspect="1" noChangeArrowheads="1"/>
          </p:cNvPicPr>
          <p:nvPr/>
        </p:nvPicPr>
        <p:blipFill>
          <a:blip r:embed="rId2" cstate="print"/>
          <a:srcRect/>
          <a:stretch>
            <a:fillRect/>
          </a:stretch>
        </p:blipFill>
        <p:spPr bwMode="auto">
          <a:xfrm>
            <a:off x="1371600" y="1447799"/>
            <a:ext cx="5334000" cy="475520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Annotations.</a:t>
            </a:r>
          </a:p>
          <a:p>
            <a:r>
              <a:rPr lang="en-US" dirty="0" err="1" smtClean="0"/>
              <a:t>TestNG</a:t>
            </a:r>
            <a:r>
              <a:rPr lang="en-US" dirty="0" smtClean="0"/>
              <a:t> uses more Java and OO features.</a:t>
            </a:r>
          </a:p>
          <a:p>
            <a:r>
              <a:rPr lang="en-US" dirty="0" smtClean="0"/>
              <a:t>Supports testing integrated classes (e.g., by default, no need to create a new test class instance for every test method).</a:t>
            </a:r>
          </a:p>
          <a:p>
            <a:r>
              <a:rPr lang="en-US" dirty="0" smtClean="0"/>
              <a:t>Separate compile-time test code from run-time configuration/data info.</a:t>
            </a:r>
          </a:p>
          <a:p>
            <a:r>
              <a:rPr lang="en-US" dirty="0" smtClean="0"/>
              <a:t>Flexible runtime configuration.</a:t>
            </a:r>
          </a:p>
          <a:p>
            <a:r>
              <a:rPr lang="en-US" dirty="0" smtClean="0"/>
              <a:t>Introduces ‘test groups’. Once you have compiled your tests, you can just ask </a:t>
            </a:r>
            <a:r>
              <a:rPr lang="en-US" dirty="0" err="1" smtClean="0"/>
              <a:t>TestNG</a:t>
            </a:r>
            <a:r>
              <a:rPr lang="en-US" dirty="0" smtClean="0"/>
              <a:t> to run all the "front-end" tests, or "fast", "slow", "database", etc...</a:t>
            </a:r>
          </a:p>
          <a:p>
            <a:r>
              <a:rPr lang="en-US" dirty="0" smtClean="0"/>
              <a:t>Supports Dependent test methods, parallel testing, load testing, partial failure.</a:t>
            </a:r>
          </a:p>
          <a:p>
            <a:r>
              <a:rPr lang="en-US" dirty="0" smtClean="0"/>
              <a:t>Flexible plug-in API.</a:t>
            </a:r>
          </a:p>
          <a:p>
            <a:r>
              <a:rPr lang="en-US" dirty="0" smtClean="0"/>
              <a:t>Support for multi threaded testing.</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bin</a:t>
            </a:r>
            <a:r>
              <a:rPr lang="en-US" dirty="0" smtClean="0"/>
              <a:t>: Contains </a:t>
            </a:r>
            <a:r>
              <a:rPr lang="en-US" dirty="0" err="1" smtClean="0"/>
              <a:t>JMeter</a:t>
            </a:r>
            <a:r>
              <a:rPr lang="en-US" dirty="0" smtClean="0"/>
              <a:t> script file for starting </a:t>
            </a:r>
            <a:r>
              <a:rPr lang="en-US" dirty="0" err="1" smtClean="0"/>
              <a:t>JMeter</a:t>
            </a:r>
            <a:endParaRPr lang="en-US" dirty="0" smtClean="0"/>
          </a:p>
          <a:p>
            <a:r>
              <a:rPr lang="en-US" dirty="0" smtClean="0"/>
              <a:t>/</a:t>
            </a:r>
            <a:r>
              <a:rPr lang="en-US" b="1" dirty="0" smtClean="0"/>
              <a:t>docs</a:t>
            </a:r>
            <a:r>
              <a:rPr lang="en-US" dirty="0" smtClean="0"/>
              <a:t>: </a:t>
            </a:r>
            <a:r>
              <a:rPr lang="en-US" dirty="0" err="1" smtClean="0"/>
              <a:t>JMeter</a:t>
            </a:r>
            <a:r>
              <a:rPr lang="en-US" dirty="0" smtClean="0"/>
              <a:t> documentation files</a:t>
            </a:r>
          </a:p>
          <a:p>
            <a:r>
              <a:rPr lang="en-US" b="1" dirty="0" smtClean="0"/>
              <a:t>/extras</a:t>
            </a:r>
            <a:r>
              <a:rPr lang="en-US" dirty="0" smtClean="0"/>
              <a:t>: ant related extra files</a:t>
            </a:r>
          </a:p>
          <a:p>
            <a:r>
              <a:rPr lang="en-US" dirty="0" smtClean="0"/>
              <a:t>/</a:t>
            </a:r>
            <a:r>
              <a:rPr lang="en-US" b="1" dirty="0" smtClean="0"/>
              <a:t>lib</a:t>
            </a:r>
            <a:r>
              <a:rPr lang="en-US" dirty="0" smtClean="0"/>
              <a:t>/: Contains the required Java library for </a:t>
            </a:r>
            <a:r>
              <a:rPr lang="en-US" dirty="0" err="1" smtClean="0"/>
              <a:t>JMeter</a:t>
            </a:r>
            <a:endParaRPr lang="en-US" dirty="0" smtClean="0"/>
          </a:p>
          <a:p>
            <a:r>
              <a:rPr lang="en-US" b="1" dirty="0" smtClean="0"/>
              <a:t>/lib/ext</a:t>
            </a:r>
            <a:r>
              <a:rPr lang="en-US" dirty="0" smtClean="0"/>
              <a:t>: contains the core jar files for </a:t>
            </a:r>
            <a:r>
              <a:rPr lang="en-US" dirty="0" err="1" smtClean="0"/>
              <a:t>JMeter</a:t>
            </a:r>
            <a:r>
              <a:rPr lang="en-US" dirty="0" smtClean="0"/>
              <a:t> and the protocols</a:t>
            </a:r>
          </a:p>
          <a:p>
            <a:r>
              <a:rPr lang="en-US" b="1" dirty="0" smtClean="0"/>
              <a:t>/lib/</a:t>
            </a:r>
            <a:r>
              <a:rPr lang="en-US" b="1" dirty="0" err="1" smtClean="0"/>
              <a:t>junit</a:t>
            </a:r>
            <a:r>
              <a:rPr lang="en-US" dirty="0" smtClean="0"/>
              <a:t>: JUnit library used for </a:t>
            </a:r>
            <a:r>
              <a:rPr lang="en-US" dirty="0" err="1" smtClean="0"/>
              <a:t>JMeter</a:t>
            </a:r>
            <a:endParaRPr lang="en-US" dirty="0" smtClean="0"/>
          </a:p>
          <a:p>
            <a:r>
              <a:rPr lang="en-US" dirty="0" smtClean="0"/>
              <a:t>/</a:t>
            </a:r>
            <a:r>
              <a:rPr lang="en-US" b="1" dirty="0" err="1" smtClean="0"/>
              <a:t>printable_docs</a:t>
            </a:r>
            <a:r>
              <a:rPr lang="en-US" dirty="0" smtClean="0"/>
              <a:t>: </a:t>
            </a:r>
            <a:r>
              <a:rPr lang="en-US" dirty="0" err="1" smtClean="0"/>
              <a:t>syempre</a:t>
            </a:r>
            <a:r>
              <a:rPr lang="en-US" dirty="0" smtClean="0"/>
              <a:t> docs </a:t>
            </a:r>
            <a:r>
              <a:rPr lang="en-US" dirty="0" smtClean="0">
                <a:sym typeface="Wingdings" pitchFamily="2" charset="2"/>
              </a:rPr>
              <a:t></a:t>
            </a:r>
            <a:endParaRPr lang="en-US" dirty="0" smtClean="0"/>
          </a:p>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JMeter</a:t>
            </a:r>
            <a:r>
              <a:rPr lang="en-US" dirty="0" smtClean="0"/>
              <a:t> Platform</a:t>
            </a:r>
            <a:endParaRPr lang="en-US" dirty="0"/>
          </a:p>
        </p:txBody>
      </p:sp>
      <p:sp>
        <p:nvSpPr>
          <p:cNvPr id="3" name="Content Placeholder 2"/>
          <p:cNvSpPr>
            <a:spLocks noGrp="1"/>
          </p:cNvSpPr>
          <p:nvPr>
            <p:ph idx="1"/>
          </p:nvPr>
        </p:nvSpPr>
        <p:spPr/>
        <p:txBody>
          <a:bodyPr/>
          <a:lstStyle/>
          <a:p>
            <a:endParaRPr lang="en-US"/>
          </a:p>
        </p:txBody>
      </p:sp>
      <p:pic>
        <p:nvPicPr>
          <p:cNvPr id="76802" name="Picture 2" descr="http://cdn.guru99.com/images/Jmeter.png"/>
          <p:cNvPicPr>
            <a:picLocks noChangeAspect="1" noChangeArrowheads="1"/>
          </p:cNvPicPr>
          <p:nvPr/>
        </p:nvPicPr>
        <p:blipFill>
          <a:blip r:embed="rId2" cstate="print"/>
          <a:srcRect/>
          <a:stretch>
            <a:fillRect/>
          </a:stretch>
        </p:blipFill>
        <p:spPr bwMode="auto">
          <a:xfrm>
            <a:off x="457200" y="1905000"/>
            <a:ext cx="8383574" cy="3276600"/>
          </a:xfrm>
          <a:prstGeom prst="rect">
            <a:avLst/>
          </a:prstGeom>
          <a:noFill/>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Group</a:t>
            </a:r>
            <a:endParaRPr lang="en-US" dirty="0"/>
          </a:p>
        </p:txBody>
      </p:sp>
      <p:sp>
        <p:nvSpPr>
          <p:cNvPr id="3" name="Content Placeholder 2"/>
          <p:cNvSpPr>
            <a:spLocks noGrp="1"/>
          </p:cNvSpPr>
          <p:nvPr>
            <p:ph idx="1"/>
          </p:nvPr>
        </p:nvSpPr>
        <p:spPr/>
        <p:txBody>
          <a:bodyPr/>
          <a:lstStyle/>
          <a:p>
            <a:r>
              <a:rPr lang="en-US" dirty="0" smtClean="0"/>
              <a:t>Thread Groups is a collection of Threads. Each thread represents one user using the application under test. Basically each Thread simulates one real user request to the server.</a:t>
            </a:r>
          </a:p>
          <a:p>
            <a:r>
              <a:rPr lang="en-US" dirty="0" smtClean="0"/>
              <a:t>The controls for a thread group allow you to Set the number of threads for each group.</a:t>
            </a:r>
          </a:p>
          <a:p>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Group</a:t>
            </a:r>
            <a:endParaRPr lang="en-US" dirty="0"/>
          </a:p>
        </p:txBody>
      </p:sp>
      <p:sp>
        <p:nvSpPr>
          <p:cNvPr id="3" name="Content Placeholder 2"/>
          <p:cNvSpPr>
            <a:spLocks noGrp="1"/>
          </p:cNvSpPr>
          <p:nvPr>
            <p:ph idx="1"/>
          </p:nvPr>
        </p:nvSpPr>
        <p:spPr/>
        <p:txBody>
          <a:bodyPr/>
          <a:lstStyle/>
          <a:p>
            <a:endParaRPr lang="en-US"/>
          </a:p>
        </p:txBody>
      </p:sp>
      <p:pic>
        <p:nvPicPr>
          <p:cNvPr id="78850" name="Picture 2" descr="http://cdn.guru99.com/images/ThreadGroup.png"/>
          <p:cNvPicPr>
            <a:picLocks noChangeAspect="1" noChangeArrowheads="1"/>
          </p:cNvPicPr>
          <p:nvPr/>
        </p:nvPicPr>
        <p:blipFill>
          <a:blip r:embed="rId2" cstate="print"/>
          <a:srcRect/>
          <a:stretch>
            <a:fillRect/>
          </a:stretch>
        </p:blipFill>
        <p:spPr bwMode="auto">
          <a:xfrm>
            <a:off x="533400" y="1676400"/>
            <a:ext cx="8247132" cy="3886200"/>
          </a:xfrm>
          <a:prstGeom prst="rect">
            <a:avLst/>
          </a:prstGeom>
          <a:noFill/>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we know already that </a:t>
            </a:r>
            <a:r>
              <a:rPr lang="en-US" dirty="0" err="1" smtClean="0"/>
              <a:t>JMeter</a:t>
            </a:r>
            <a:r>
              <a:rPr lang="en-US" dirty="0" smtClean="0"/>
              <a:t> supports testing HTTP, FTP , JDBC and many other protocols.</a:t>
            </a:r>
          </a:p>
          <a:p>
            <a:r>
              <a:rPr lang="en-US" dirty="0" smtClean="0"/>
              <a:t>We already know that Thread Groups simulate user request to the server</a:t>
            </a:r>
          </a:p>
          <a:p>
            <a:r>
              <a:rPr lang="en-US" dirty="0" smtClean="0"/>
              <a:t>But how does a Thread Group know which type of requests (HTTP, FTP etc.) it needs to make ?</a:t>
            </a:r>
          </a:p>
          <a:p>
            <a:pPr lvl="1"/>
            <a:r>
              <a:rPr lang="en-US" dirty="0" smtClean="0"/>
              <a:t>Samplers!!! </a:t>
            </a:r>
            <a:r>
              <a:rPr lang="en-US" dirty="0" smtClean="0">
                <a:sym typeface="Wingdings" pitchFamily="2" charset="2"/>
              </a:rPr>
              <a:t></a:t>
            </a:r>
            <a:endParaRPr lang="en-US" dirty="0" smtClean="0"/>
          </a:p>
          <a:p>
            <a:r>
              <a:rPr lang="en-US" dirty="0" smtClean="0"/>
              <a:t>The user request could be FTP Request, HTTP Request, JDBC Request...Etc.</a:t>
            </a:r>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0898" name="Picture 2" descr="http://cdn.guru99.com/images/Samplers.png"/>
          <p:cNvPicPr>
            <a:picLocks noChangeAspect="1" noChangeArrowheads="1"/>
          </p:cNvPicPr>
          <p:nvPr/>
        </p:nvPicPr>
        <p:blipFill>
          <a:blip r:embed="rId2" cstate="print"/>
          <a:srcRect/>
          <a:stretch>
            <a:fillRect/>
          </a:stretch>
        </p:blipFill>
        <p:spPr bwMode="auto">
          <a:xfrm>
            <a:off x="609600" y="2133600"/>
            <a:ext cx="8141796" cy="2362200"/>
          </a:xfrm>
          <a:prstGeom prst="rect">
            <a:avLst/>
          </a:prstGeom>
          <a:noFill/>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request</a:t>
            </a:r>
            <a:endParaRPr lang="en-US" dirty="0"/>
          </a:p>
        </p:txBody>
      </p:sp>
      <p:sp>
        <p:nvSpPr>
          <p:cNvPr id="3" name="Content Placeholder 2"/>
          <p:cNvSpPr>
            <a:spLocks noGrp="1"/>
          </p:cNvSpPr>
          <p:nvPr>
            <p:ph idx="1"/>
          </p:nvPr>
        </p:nvSpPr>
        <p:spPr/>
        <p:txBody>
          <a:bodyPr/>
          <a:lstStyle/>
          <a:p>
            <a:endParaRPr lang="en-US"/>
          </a:p>
        </p:txBody>
      </p:sp>
      <p:pic>
        <p:nvPicPr>
          <p:cNvPr id="82946" name="Picture 2" descr="http://cdn.guru99.com/images/FTPRequest.png"/>
          <p:cNvPicPr>
            <a:picLocks noChangeAspect="1" noChangeArrowheads="1"/>
          </p:cNvPicPr>
          <p:nvPr/>
        </p:nvPicPr>
        <p:blipFill>
          <a:blip r:embed="rId2" cstate="print"/>
          <a:srcRect/>
          <a:stretch>
            <a:fillRect/>
          </a:stretch>
        </p:blipFill>
        <p:spPr bwMode="auto">
          <a:xfrm>
            <a:off x="1066800" y="1752600"/>
            <a:ext cx="7107312" cy="3886200"/>
          </a:xfrm>
          <a:prstGeom prst="rect">
            <a:avLst/>
          </a:prstGeom>
          <a:noFill/>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Request</a:t>
            </a:r>
            <a:endParaRPr lang="en-US" dirty="0"/>
          </a:p>
        </p:txBody>
      </p:sp>
      <p:sp>
        <p:nvSpPr>
          <p:cNvPr id="3" name="Content Placeholder 2"/>
          <p:cNvSpPr>
            <a:spLocks noGrp="1"/>
          </p:cNvSpPr>
          <p:nvPr>
            <p:ph idx="1"/>
          </p:nvPr>
        </p:nvSpPr>
        <p:spPr/>
        <p:txBody>
          <a:bodyPr/>
          <a:lstStyle/>
          <a:p>
            <a:endParaRPr lang="en-US"/>
          </a:p>
        </p:txBody>
      </p:sp>
      <p:pic>
        <p:nvPicPr>
          <p:cNvPr id="83970" name="Picture 2" descr="http://cdn.guru99.com/images/JDBCRequestFormat.png"/>
          <p:cNvPicPr>
            <a:picLocks noChangeAspect="1" noChangeArrowheads="1"/>
          </p:cNvPicPr>
          <p:nvPr/>
        </p:nvPicPr>
        <p:blipFill>
          <a:blip r:embed="rId2" cstate="print"/>
          <a:srcRect/>
          <a:stretch>
            <a:fillRect/>
          </a:stretch>
        </p:blipFill>
        <p:spPr bwMode="auto">
          <a:xfrm>
            <a:off x="1295400" y="1676400"/>
            <a:ext cx="6450494" cy="4191000"/>
          </a:xfrm>
          <a:prstGeom prst="rect">
            <a:avLst/>
          </a:prstGeom>
          <a:noFill/>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Listeners</a:t>
            </a:r>
            <a:endParaRPr lang="en-US" dirty="0"/>
          </a:p>
        </p:txBody>
      </p:sp>
      <p:sp>
        <p:nvSpPr>
          <p:cNvPr id="3" name="Content Placeholder 2"/>
          <p:cNvSpPr>
            <a:spLocks noGrp="1"/>
          </p:cNvSpPr>
          <p:nvPr>
            <p:ph idx="1"/>
          </p:nvPr>
        </p:nvSpPr>
        <p:spPr/>
        <p:txBody>
          <a:bodyPr/>
          <a:lstStyle/>
          <a:p>
            <a:r>
              <a:rPr lang="en-US" dirty="0" smtClean="0"/>
              <a:t>Listeners: shows the results of the test execution. They can show results in different format such as tree, table, graph or log file</a:t>
            </a:r>
            <a:endParaRPr lang="en-US" dirty="0"/>
          </a:p>
        </p:txBody>
      </p:sp>
      <p:pic>
        <p:nvPicPr>
          <p:cNvPr id="84994" name="Picture 2" descr="http://cdn.guru99.com/images/Listners.png"/>
          <p:cNvPicPr>
            <a:picLocks noChangeAspect="1" noChangeArrowheads="1"/>
          </p:cNvPicPr>
          <p:nvPr/>
        </p:nvPicPr>
        <p:blipFill>
          <a:blip r:embed="rId2" cstate="print"/>
          <a:srcRect/>
          <a:stretch>
            <a:fillRect/>
          </a:stretch>
        </p:blipFill>
        <p:spPr bwMode="auto">
          <a:xfrm>
            <a:off x="1752600" y="3124200"/>
            <a:ext cx="5448300" cy="2400301"/>
          </a:xfrm>
          <a:prstGeom prst="rect">
            <a:avLst/>
          </a:prstGeo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Result</a:t>
            </a:r>
            <a:endParaRPr lang="en-US" dirty="0"/>
          </a:p>
        </p:txBody>
      </p:sp>
      <p:sp>
        <p:nvSpPr>
          <p:cNvPr id="3" name="Content Placeholder 2"/>
          <p:cNvSpPr>
            <a:spLocks noGrp="1"/>
          </p:cNvSpPr>
          <p:nvPr>
            <p:ph idx="1"/>
          </p:nvPr>
        </p:nvSpPr>
        <p:spPr/>
        <p:txBody>
          <a:bodyPr/>
          <a:lstStyle/>
          <a:p>
            <a:endParaRPr lang="en-US"/>
          </a:p>
        </p:txBody>
      </p:sp>
      <p:pic>
        <p:nvPicPr>
          <p:cNvPr id="86018" name="Picture 2" descr="http://cdn.guru99.com/images/Graph.png"/>
          <p:cNvPicPr>
            <a:picLocks noChangeAspect="1" noChangeArrowheads="1"/>
          </p:cNvPicPr>
          <p:nvPr/>
        </p:nvPicPr>
        <p:blipFill>
          <a:blip r:embed="rId2" cstate="print"/>
          <a:srcRect/>
          <a:stretch>
            <a:fillRect/>
          </a:stretch>
        </p:blipFill>
        <p:spPr bwMode="auto">
          <a:xfrm>
            <a:off x="1295400" y="1752600"/>
            <a:ext cx="6586187" cy="3810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1742</TotalTime>
  <Words>2820</Words>
  <Application>Microsoft Office PowerPoint</Application>
  <PresentationFormat>On-screen Show (4:3)</PresentationFormat>
  <Paragraphs>740</Paragraphs>
  <Slides>114</Slides>
  <Notes>0</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Theme1</vt:lpstr>
      <vt:lpstr>Software Testing </vt:lpstr>
      <vt:lpstr>Introduction</vt:lpstr>
      <vt:lpstr>Types of Test Framework</vt:lpstr>
      <vt:lpstr>Testing</vt:lpstr>
      <vt:lpstr>Prerequisite</vt:lpstr>
      <vt:lpstr>Failure of JUnit 3 and 4</vt:lpstr>
      <vt:lpstr>General-Purpose Testing</vt:lpstr>
      <vt:lpstr>TestNG</vt:lpstr>
      <vt:lpstr>Features</vt:lpstr>
      <vt:lpstr>Installation</vt:lpstr>
      <vt:lpstr>How to compile?</vt:lpstr>
      <vt:lpstr>Test Cases</vt:lpstr>
      <vt:lpstr>Steps in Writing Test Cases</vt:lpstr>
      <vt:lpstr>The testng.xml</vt:lpstr>
      <vt:lpstr>The testing.xml…</vt:lpstr>
      <vt:lpstr>Annotations</vt:lpstr>
      <vt:lpstr>Annotations…</vt:lpstr>
      <vt:lpstr>Benefits of Annotations</vt:lpstr>
      <vt:lpstr>Annotations Execution</vt:lpstr>
      <vt:lpstr>The TestNG class</vt:lpstr>
      <vt:lpstr>The TestNG class</vt:lpstr>
      <vt:lpstr>Suite Testing</vt:lpstr>
      <vt:lpstr>The Suite</vt:lpstr>
      <vt:lpstr>Ignore Tests</vt:lpstr>
      <vt:lpstr>Group Tests</vt:lpstr>
      <vt:lpstr>Exception Testing</vt:lpstr>
      <vt:lpstr>Parameterized Testing</vt:lpstr>
      <vt:lpstr>Parameter Pass with XML</vt:lpstr>
      <vt:lpstr>Type Issues</vt:lpstr>
      <vt:lpstr>Parameter Pass with Dataproviders</vt:lpstr>
      <vt:lpstr>Mocking</vt:lpstr>
      <vt:lpstr>Mocking</vt:lpstr>
      <vt:lpstr>JMockit</vt:lpstr>
      <vt:lpstr>Characteristics</vt:lpstr>
      <vt:lpstr>Fixture</vt:lpstr>
      <vt:lpstr>Installation</vt:lpstr>
      <vt:lpstr>Code Coverage</vt:lpstr>
      <vt:lpstr>Reporting Issues</vt:lpstr>
      <vt:lpstr>Mocking Constructor</vt:lpstr>
      <vt:lpstr>Mocking Constructor with Param</vt:lpstr>
      <vt:lpstr>Mocking Static IB</vt:lpstr>
      <vt:lpstr>Mocking public Methods</vt:lpstr>
      <vt:lpstr>Mocking public Methods…</vt:lpstr>
      <vt:lpstr>Mocking public Methods…</vt:lpstr>
      <vt:lpstr>Mocking public Methods…</vt:lpstr>
      <vt:lpstr>Mock Private Methods</vt:lpstr>
      <vt:lpstr>Mock Private Methods…</vt:lpstr>
      <vt:lpstr>Mock Private Methods…</vt:lpstr>
      <vt:lpstr>Mocking Static Methods</vt:lpstr>
      <vt:lpstr>Mocking Static Methods…</vt:lpstr>
      <vt:lpstr>Mocking Static Methods…</vt:lpstr>
      <vt:lpstr>Throwing Exceptions</vt:lpstr>
      <vt:lpstr>Throwing Exceptions…</vt:lpstr>
      <vt:lpstr>JMockit Verifications</vt:lpstr>
      <vt:lpstr>Verification</vt:lpstr>
      <vt:lpstr>Verification…</vt:lpstr>
      <vt:lpstr>Verification…</vt:lpstr>
      <vt:lpstr>Spring MVC Test</vt:lpstr>
      <vt:lpstr>Mockito</vt:lpstr>
      <vt:lpstr>Mockito and Spring</vt:lpstr>
      <vt:lpstr>Installation</vt:lpstr>
      <vt:lpstr>Sample</vt:lpstr>
      <vt:lpstr>PowerPoint Presentation</vt:lpstr>
      <vt:lpstr>Limitations</vt:lpstr>
      <vt:lpstr>Configuring the mock objects</vt:lpstr>
      <vt:lpstr>Sample</vt:lpstr>
      <vt:lpstr>Verify the calls on the mock objects</vt:lpstr>
      <vt:lpstr>Sample</vt:lpstr>
      <vt:lpstr>Sample</vt:lpstr>
      <vt:lpstr>Sample…</vt:lpstr>
      <vt:lpstr>PowerPoint Presentation</vt:lpstr>
      <vt:lpstr>Other samples…</vt:lpstr>
      <vt:lpstr>Exceptions</vt:lpstr>
      <vt:lpstr>Sample</vt:lpstr>
      <vt:lpstr>PowerPoint Presentation</vt:lpstr>
      <vt:lpstr>PowerPoint Presentation</vt:lpstr>
      <vt:lpstr>Groovy Grails Testing</vt:lpstr>
      <vt:lpstr>Mockfor</vt:lpstr>
      <vt:lpstr>PowerPoint Presentation</vt:lpstr>
      <vt:lpstr>mockFor</vt:lpstr>
      <vt:lpstr>Performance Testing</vt:lpstr>
      <vt:lpstr>JMeter</vt:lpstr>
      <vt:lpstr>Why JMeter?</vt:lpstr>
      <vt:lpstr>Benefits</vt:lpstr>
      <vt:lpstr>Benefits…</vt:lpstr>
      <vt:lpstr>How does it work?</vt:lpstr>
      <vt:lpstr>Process</vt:lpstr>
      <vt:lpstr>Installation</vt:lpstr>
      <vt:lpstr>JMeter Installation Folder</vt:lpstr>
      <vt:lpstr>PowerPoint Presentation</vt:lpstr>
      <vt:lpstr>JMeter Platform</vt:lpstr>
      <vt:lpstr>Thread Group</vt:lpstr>
      <vt:lpstr>Thread Group</vt:lpstr>
      <vt:lpstr>Samplers</vt:lpstr>
      <vt:lpstr>PowerPoint Presentation</vt:lpstr>
      <vt:lpstr>FTP request</vt:lpstr>
      <vt:lpstr>JDBC Request</vt:lpstr>
      <vt:lpstr>Listeners</vt:lpstr>
      <vt:lpstr>Graph Result</vt:lpstr>
      <vt:lpstr>Table Result</vt:lpstr>
      <vt:lpstr>Text File Result</vt:lpstr>
      <vt:lpstr>Configuration Elements</vt:lpstr>
      <vt:lpstr>Login Config</vt:lpstr>
      <vt:lpstr>JMeter Features</vt:lpstr>
      <vt:lpstr>Test Plan</vt:lpstr>
      <vt:lpstr>Workbench</vt:lpstr>
      <vt:lpstr>Selenium</vt:lpstr>
      <vt:lpstr>What is Selenium?</vt:lpstr>
      <vt:lpstr>Benefit</vt:lpstr>
      <vt:lpstr>Installation</vt:lpstr>
      <vt:lpstr>Creating Test Suite</vt:lpstr>
      <vt:lpstr>Test Runner</vt:lpstr>
      <vt:lpstr>Running Options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sherwin</dc:creator>
  <cp:lastModifiedBy>Sherwin John Tragura</cp:lastModifiedBy>
  <cp:revision>192</cp:revision>
  <dcterms:created xsi:type="dcterms:W3CDTF">2011-09-06T02:49:49Z</dcterms:created>
  <dcterms:modified xsi:type="dcterms:W3CDTF">2015-03-12T01:51:42Z</dcterms:modified>
</cp:coreProperties>
</file>