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  <a:srgbClr val="0000FF"/>
    <a:srgbClr val="660033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eon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10CC4-872E-4E22-A0E7-FF96E7470B69}" type="datetime1">
              <a:rPr lang="en-US"/>
              <a:pPr/>
              <a:t>3/11/2015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4936F-850D-4738-BCC7-F92A5F9A9F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345F-D42B-4E3A-9195-C76F6EE875FE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44000" cy="138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6324600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Program: Java </a:t>
            </a:r>
            <a:r>
              <a:rPr lang="en-US" sz="12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 Camp                    Effectivity Date: Feb. 16, 2015 	Version no.: 01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66"/>
                </a:solidFill>
                <a:latin typeface="Andalus" pitchFamily="18" charset="-78"/>
                <a:cs typeface="Andalus" pitchFamily="18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/>
          <a:lstStyle/>
          <a:p>
            <a:fld id="{ECF98D6A-06C4-4743-B6D4-40562FA8E68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9BF345F-D42B-4E3A-9195-C76F6EE875FE}" type="datetime1">
              <a:rPr lang="en-US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JUnit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JUnit 3.x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junit.framework.</a:t>
            </a:r>
            <a:r>
              <a:rPr lang="en-US" dirty="0" err="1">
                <a:solidFill>
                  <a:srgbClr val="FF0000"/>
                </a:solidFill>
              </a:rPr>
              <a:t>TestCase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MoneyTest</a:t>
            </a:r>
            <a:r>
              <a:rPr lang="en-US" dirty="0"/>
              <a:t> extends </a:t>
            </a:r>
            <a:r>
              <a:rPr lang="en-US" dirty="0" err="1">
                <a:solidFill>
                  <a:srgbClr val="FF0000"/>
                </a:solidFill>
              </a:rPr>
              <a:t>TestCase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pubic void </a:t>
            </a:r>
            <a:r>
              <a:rPr lang="en-US" dirty="0" err="1"/>
              <a:t>testAdd</a:t>
            </a:r>
            <a:r>
              <a:rPr lang="en-US" dirty="0"/>
              <a:t>(){</a:t>
            </a:r>
          </a:p>
          <a:p>
            <a:pPr>
              <a:buNone/>
            </a:pPr>
            <a:r>
              <a:rPr lang="en-US" dirty="0"/>
              <a:t>         Money addend = new Money(30, 0);</a:t>
            </a:r>
          </a:p>
          <a:p>
            <a:pPr>
              <a:buNone/>
            </a:pPr>
            <a:r>
              <a:rPr lang="en-US" dirty="0"/>
              <a:t>          Money augend = new Money(20,0);</a:t>
            </a:r>
          </a:p>
          <a:p>
            <a:pPr>
              <a:buNone/>
            </a:pPr>
            <a:r>
              <a:rPr lang="en-US" dirty="0"/>
              <a:t>	      Money sum = </a:t>
            </a:r>
            <a:r>
              <a:rPr lang="en-US" dirty="0" err="1"/>
              <a:t>addend.add</a:t>
            </a:r>
            <a:r>
              <a:rPr lang="en-US" dirty="0"/>
              <a:t>(augend);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assertEquals</a:t>
            </a:r>
            <a:r>
              <a:rPr lang="en-US" dirty="0"/>
              <a:t>(5000, </a:t>
            </a:r>
            <a:r>
              <a:rPr lang="en-US" dirty="0" err="1"/>
              <a:t>sum.inCents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JUnit </a:t>
            </a:r>
            <a:r>
              <a:rPr lang="en-US" dirty="0" smtClean="0"/>
              <a:t>4.x </a:t>
            </a:r>
            <a:r>
              <a:rPr lang="en-US" dirty="0"/>
              <a:t>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MoneyTest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@Test</a:t>
            </a:r>
            <a:endParaRPr lang="en-US" dirty="0"/>
          </a:p>
          <a:p>
            <a:pPr>
              <a:buNone/>
            </a:pPr>
            <a:r>
              <a:rPr lang="en-US" dirty="0"/>
              <a:t>   pubic void </a:t>
            </a:r>
            <a:r>
              <a:rPr lang="en-US" dirty="0" err="1"/>
              <a:t>testAdd</a:t>
            </a:r>
            <a:r>
              <a:rPr lang="en-US" dirty="0"/>
              <a:t>(){</a:t>
            </a:r>
          </a:p>
          <a:p>
            <a:pPr>
              <a:buNone/>
            </a:pPr>
            <a:r>
              <a:rPr lang="en-US" dirty="0"/>
              <a:t>         Money addend = new Money(30, 0);</a:t>
            </a:r>
          </a:p>
          <a:p>
            <a:pPr>
              <a:buNone/>
            </a:pPr>
            <a:r>
              <a:rPr lang="en-US" dirty="0"/>
              <a:t>          Money augend = new Money(20,0);</a:t>
            </a:r>
          </a:p>
          <a:p>
            <a:pPr>
              <a:buNone/>
            </a:pPr>
            <a:r>
              <a:rPr lang="en-US" dirty="0"/>
              <a:t>	      Money sum = </a:t>
            </a:r>
            <a:r>
              <a:rPr lang="en-US" dirty="0" err="1"/>
              <a:t>addend.add</a:t>
            </a:r>
            <a:r>
              <a:rPr lang="en-US" dirty="0"/>
              <a:t>(augend);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assertEquals</a:t>
            </a:r>
            <a:r>
              <a:rPr lang="en-US" dirty="0"/>
              <a:t>(5000, </a:t>
            </a:r>
            <a:r>
              <a:rPr lang="en-US" dirty="0" err="1"/>
              <a:t>sum.inCents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popular 2 versions:</a:t>
            </a:r>
          </a:p>
          <a:p>
            <a:pPr lvl="1"/>
            <a:r>
              <a:rPr lang="en-US" dirty="0" smtClean="0"/>
              <a:t>Programmatic version – 3.x</a:t>
            </a:r>
          </a:p>
          <a:p>
            <a:pPr lvl="1"/>
            <a:r>
              <a:rPr lang="en-US" dirty="0" smtClean="0"/>
              <a:t>Annotation version – 4.x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TestCase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center of JUnit framework</a:t>
            </a:r>
          </a:p>
          <a:p>
            <a:r>
              <a:rPr lang="en-US" dirty="0"/>
              <a:t>A </a:t>
            </a:r>
            <a:r>
              <a:rPr lang="en-US" b="1" dirty="0" err="1">
                <a:solidFill>
                  <a:srgbClr val="FF0000"/>
                </a:solidFill>
              </a:rPr>
              <a:t>TestCase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 contains test cases in form of methods</a:t>
            </a:r>
          </a:p>
          <a:p>
            <a:r>
              <a:rPr lang="en-US" dirty="0"/>
              <a:t>It extends the class Assert which gives the methods that you will use to make assertions on the state of your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AssertionFailedError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assertions fails, the assertion methods throws an </a:t>
            </a:r>
            <a:r>
              <a:rPr lang="en-US" dirty="0" err="1"/>
              <a:t>AssertionFailedError</a:t>
            </a:r>
            <a:endParaRPr lang="en-US" dirty="0"/>
          </a:p>
          <a:p>
            <a:r>
              <a:rPr lang="en-US" dirty="0"/>
              <a:t>The JUnit framework then catches the above error, mark the test as a failure, remembers that it is failed and then move to the next test case (method)</a:t>
            </a:r>
          </a:p>
          <a:p>
            <a:r>
              <a:rPr lang="en-US" dirty="0"/>
              <a:t>JUnit list all failed test cases and successful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 </a:t>
            </a:r>
            <a:r>
              <a:rPr lang="en-US" dirty="0" err="1" smtClean="0"/>
              <a:t>TestCase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version 3.x, place </a:t>
            </a:r>
            <a:r>
              <a:rPr lang="en-US" dirty="0"/>
              <a:t>the </a:t>
            </a:r>
            <a:r>
              <a:rPr lang="en-US" dirty="0" smtClean="0"/>
              <a:t>test cases </a:t>
            </a:r>
            <a:r>
              <a:rPr lang="en-US" dirty="0"/>
              <a:t>in one or more methods having names starting with "</a:t>
            </a:r>
            <a:r>
              <a:rPr lang="en-US" b="1" dirty="0"/>
              <a:t>test</a:t>
            </a:r>
            <a:r>
              <a:rPr lang="en-US" dirty="0"/>
              <a:t>". </a:t>
            </a:r>
            <a:r>
              <a:rPr lang="en-US" dirty="0" smtClean="0"/>
              <a:t> If version 4.x, just add annotation @Test above the method description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version 3.x, If </a:t>
            </a:r>
            <a:r>
              <a:rPr lang="en-US" dirty="0"/>
              <a:t>your test cases use some common data then set it up in a method called "</a:t>
            </a:r>
            <a:r>
              <a:rPr lang="en-US" b="1" dirty="0" err="1"/>
              <a:t>setUp</a:t>
            </a:r>
            <a:r>
              <a:rPr lang="en-US" dirty="0" smtClean="0"/>
              <a:t>". In version 4.x, we just use @Before on top of the method we want to initialize data.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version 3.x, the </a:t>
            </a:r>
            <a:r>
              <a:rPr lang="en-US" dirty="0"/>
              <a:t>method </a:t>
            </a:r>
            <a:r>
              <a:rPr lang="en-US" dirty="0" smtClean="0"/>
              <a:t>“</a:t>
            </a:r>
            <a:r>
              <a:rPr lang="en-US" b="1" dirty="0" err="1" smtClean="0"/>
              <a:t>tearDown</a:t>
            </a:r>
            <a:r>
              <a:rPr lang="en-US" dirty="0" smtClean="0"/>
              <a:t>" </a:t>
            </a:r>
            <a:r>
              <a:rPr lang="en-US" dirty="0"/>
              <a:t>is used for releasing resources allocated in </a:t>
            </a:r>
            <a:r>
              <a:rPr lang="en-US" dirty="0" smtClean="0"/>
              <a:t>setup. In version 4.x, we use annotation @After to methods that we want to clean up all objects used during 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Assert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assertEquals</a:t>
            </a:r>
            <a:r>
              <a:rPr lang="en-US" dirty="0"/>
              <a:t>(“Message”,</a:t>
            </a:r>
            <a:r>
              <a:rPr lang="en-US" dirty="0" err="1"/>
              <a:t>Ea,Ab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asserts that the two parameters are equal. a and b must be either the same primitive type or both Objects </a:t>
            </a:r>
          </a:p>
          <a:p>
            <a:pPr lvl="1"/>
            <a:r>
              <a:rPr lang="en-US" dirty="0"/>
              <a:t>Parameters a and b can be both objects or numeric. If numeric we can have an additional parameter called tolerance level</a:t>
            </a:r>
          </a:p>
          <a:p>
            <a:r>
              <a:rPr lang="en-US" dirty="0" err="1"/>
              <a:t>assertTrue</a:t>
            </a:r>
            <a:r>
              <a:rPr lang="en-US" dirty="0"/>
              <a:t>(“</a:t>
            </a:r>
            <a:r>
              <a:rPr lang="en-US" dirty="0" err="1"/>
              <a:t>Message”,boolean</a:t>
            </a:r>
            <a:r>
              <a:rPr lang="en-US" dirty="0"/>
              <a:t>) and </a:t>
            </a:r>
            <a:r>
              <a:rPr lang="en-US" dirty="0" err="1"/>
              <a:t>assertFalse</a:t>
            </a:r>
            <a:endParaRPr lang="en-US" dirty="0"/>
          </a:p>
          <a:p>
            <a:pPr lvl="1"/>
            <a:r>
              <a:rPr lang="en-US" dirty="0"/>
              <a:t>asserts that a given condition is true </a:t>
            </a:r>
          </a:p>
          <a:p>
            <a:r>
              <a:rPr lang="en-US" dirty="0" err="1"/>
              <a:t>assertNull</a:t>
            </a:r>
            <a:r>
              <a:rPr lang="en-US" dirty="0"/>
              <a:t>(“</a:t>
            </a:r>
            <a:r>
              <a:rPr lang="en-US" dirty="0" err="1"/>
              <a:t>Messsage</a:t>
            </a:r>
            <a:r>
              <a:rPr lang="en-US" dirty="0"/>
              <a:t>”,Object) and </a:t>
            </a:r>
            <a:r>
              <a:rPr lang="en-US" dirty="0" err="1"/>
              <a:t>assertNotNull</a:t>
            </a:r>
            <a:endParaRPr lang="en-US" dirty="0"/>
          </a:p>
          <a:p>
            <a:pPr lvl="1"/>
            <a:r>
              <a:rPr lang="en-US" dirty="0"/>
              <a:t>asserts that an object is null</a:t>
            </a:r>
          </a:p>
          <a:p>
            <a:r>
              <a:rPr lang="en-US" dirty="0" err="1"/>
              <a:t>assertSame</a:t>
            </a:r>
            <a:r>
              <a:rPr lang="en-US" dirty="0"/>
              <a:t>(“Message”,</a:t>
            </a:r>
            <a:r>
              <a:rPr lang="en-US" dirty="0" err="1"/>
              <a:t>EObject,AObject</a:t>
            </a:r>
            <a:r>
              <a:rPr lang="en-US" dirty="0"/>
              <a:t>) </a:t>
            </a:r>
            <a:r>
              <a:rPr lang="en-US" dirty="0" err="1"/>
              <a:t>ans</a:t>
            </a:r>
            <a:r>
              <a:rPr lang="en-US" dirty="0"/>
              <a:t> </a:t>
            </a:r>
            <a:r>
              <a:rPr lang="en-US" dirty="0" err="1"/>
              <a:t>assertNotSame</a:t>
            </a:r>
            <a:endParaRPr lang="en-US" dirty="0"/>
          </a:p>
          <a:p>
            <a:pPr lvl="1"/>
            <a:r>
              <a:rPr lang="en-US" dirty="0"/>
              <a:t>asserts that two objects references the same 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Assert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6" y="1647517"/>
            <a:ext cx="8106907" cy="44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terms and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b="1" dirty="0" smtClean="0"/>
              <a:t>test</a:t>
            </a:r>
            <a:r>
              <a:rPr lang="en-US" dirty="0" smtClean="0"/>
              <a:t> source folder. Do not mix test classes with source files</a:t>
            </a:r>
          </a:p>
          <a:p>
            <a:r>
              <a:rPr lang="en-US" dirty="0" smtClean="0"/>
              <a:t>Tests </a:t>
            </a:r>
            <a:r>
              <a:rPr lang="en-US" dirty="0"/>
              <a:t>(methods) must describe the behavior you are testing:</a:t>
            </a:r>
          </a:p>
          <a:p>
            <a:pPr lvl="1"/>
            <a:r>
              <a:rPr lang="en-US" dirty="0" err="1"/>
              <a:t>testWithdrawWhenOverdrawn</a:t>
            </a:r>
            <a:endParaRPr lang="en-US" dirty="0"/>
          </a:p>
          <a:p>
            <a:pPr lvl="1"/>
            <a:r>
              <a:rPr lang="en-US" dirty="0" err="1"/>
              <a:t>testDatabaseConnect</a:t>
            </a:r>
            <a:endParaRPr lang="en-US" dirty="0"/>
          </a:p>
          <a:p>
            <a:pPr lvl="1"/>
            <a:r>
              <a:rPr lang="en-US" dirty="0" err="1"/>
              <a:t>test_Spring_DAOConnect</a:t>
            </a:r>
            <a:endParaRPr lang="en-US" dirty="0"/>
          </a:p>
          <a:p>
            <a:pPr lvl="1"/>
            <a:r>
              <a:rPr lang="en-US" dirty="0" err="1"/>
              <a:t>testWithdrawTooMuch</a:t>
            </a:r>
            <a:endParaRPr lang="en-US" dirty="0"/>
          </a:p>
          <a:p>
            <a:r>
              <a:rPr lang="en-US" dirty="0"/>
              <a:t>Test cases classes names must come after the name of the class on test</a:t>
            </a:r>
          </a:p>
          <a:p>
            <a:pPr lvl="1"/>
            <a:r>
              <a:rPr lang="en-US" dirty="0"/>
              <a:t>Account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TestAccount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Investment  </a:t>
            </a:r>
            <a:r>
              <a:rPr lang="en-US" dirty="0" err="1" smtClean="0">
                <a:sym typeface="Wingdings" pitchFamily="2" charset="2"/>
              </a:rPr>
              <a:t>TestInvestment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focus on the behavior you are testing without worrying which set of classes is under testing</a:t>
            </a:r>
          </a:p>
          <a:p>
            <a:r>
              <a:rPr lang="en-US" dirty="0"/>
              <a:t>The reason why all method names are written in verb form rather than nouns</a:t>
            </a:r>
          </a:p>
          <a:p>
            <a:r>
              <a:rPr lang="en-US" dirty="0"/>
              <a:t>We test behavior and not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</a:t>
            </a:r>
            <a:r>
              <a:rPr lang="en-US" dirty="0" err="1" smtClean="0"/>
              <a:t>Mindsetting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Stack implementation and </a:t>
            </a:r>
            <a:r>
              <a:rPr lang="en-US" dirty="0" smtClean="0"/>
              <a:t>you’re </a:t>
            </a:r>
            <a:r>
              <a:rPr lang="en-US" dirty="0" err="1" smtClean="0"/>
              <a:t>gonna</a:t>
            </a:r>
            <a:r>
              <a:rPr lang="en-US" dirty="0" smtClean="0"/>
              <a:t> </a:t>
            </a:r>
            <a:r>
              <a:rPr lang="en-US" dirty="0"/>
              <a:t>test it. Some </a:t>
            </a:r>
            <a:r>
              <a:rPr lang="en-US" dirty="0" smtClean="0"/>
              <a:t>test cases </a:t>
            </a:r>
            <a:r>
              <a:rPr lang="en-US" dirty="0"/>
              <a:t>you will have in mind are:</a:t>
            </a:r>
          </a:p>
          <a:p>
            <a:pPr lvl="1"/>
            <a:r>
              <a:rPr lang="en-US" dirty="0"/>
              <a:t>Popping an empty stock fails somehow</a:t>
            </a:r>
          </a:p>
          <a:p>
            <a:pPr lvl="1"/>
            <a:r>
              <a:rPr lang="en-US" dirty="0"/>
              <a:t>Peeking at an empty stack shows nothing</a:t>
            </a:r>
          </a:p>
          <a:p>
            <a:pPr lvl="1"/>
            <a:r>
              <a:rPr lang="en-US" dirty="0"/>
              <a:t>Push an object into the stack the peek on it expecting the same object you pushed</a:t>
            </a:r>
          </a:p>
          <a:p>
            <a:pPr lvl="1"/>
            <a:r>
              <a:rPr lang="en-US" dirty="0"/>
              <a:t>Push an object into the stack then popped it expecting the same object you </a:t>
            </a:r>
            <a:r>
              <a:rPr lang="en-US" dirty="0" err="1"/>
              <a:t>pused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TestSuite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 several test scenarios to test for each </a:t>
            </a:r>
            <a:r>
              <a:rPr lang="en-US" b="1" dirty="0" err="1" smtClean="0"/>
              <a:t>TestCase</a:t>
            </a:r>
            <a:r>
              <a:rPr lang="en-US" dirty="0" smtClean="0"/>
              <a:t> class, use </a:t>
            </a:r>
            <a:r>
              <a:rPr lang="en-US" b="1" dirty="0" err="1" smtClean="0"/>
              <a:t>TestSuite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test class can also invoke other test classes: individual classes, packages, or even the whole system—through Test Suite.</a:t>
            </a:r>
          </a:p>
          <a:p>
            <a:r>
              <a:rPr lang="en-US" dirty="0"/>
              <a:t>Any test class can contain a static method named suite:</a:t>
            </a:r>
          </a:p>
          <a:p>
            <a:pPr lvl="1"/>
            <a:r>
              <a:rPr lang="en-US" b="1" dirty="0"/>
              <a:t>public static </a:t>
            </a:r>
            <a:r>
              <a:rPr lang="en-US" b="1" dirty="0" err="1"/>
              <a:t>TestSuite</a:t>
            </a:r>
            <a:r>
              <a:rPr lang="en-US" b="1" dirty="0"/>
              <a:t> suite();</a:t>
            </a:r>
          </a:p>
          <a:p>
            <a:r>
              <a:rPr lang="en-US" dirty="0"/>
              <a:t>Without a </a:t>
            </a:r>
            <a:r>
              <a:rPr lang="en-US" sz="2400" dirty="0"/>
              <a:t>suite() </a:t>
            </a:r>
            <a:r>
              <a:rPr lang="en-US" dirty="0"/>
              <a:t>method, JUnit runs all of the </a:t>
            </a:r>
            <a:r>
              <a:rPr lang="en-US" sz="2400" dirty="0"/>
              <a:t>test</a:t>
            </a:r>
            <a:r>
              <a:rPr lang="en-US" dirty="0"/>
              <a:t>. . . methods automatically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TestSuite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you might want to add particular tests by hand, including the results from other suites using test suites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test should run independently of every other test; this allows you to run any individual test at any time, in any order</a:t>
            </a:r>
          </a:p>
          <a:p>
            <a:r>
              <a:rPr lang="en-US" dirty="0"/>
              <a:t>You may need to reset some parts of the testing environment in between tests, or clean up after a test has run. </a:t>
            </a:r>
            <a:r>
              <a:rPr lang="en-US" dirty="0" err="1"/>
              <a:t>JUnit's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base class provides two methods that you can override to set up and then tear down the test's environment:</a:t>
            </a:r>
          </a:p>
          <a:p>
            <a:pPr lvl="1"/>
            <a:r>
              <a:rPr lang="en-US" b="1" dirty="0"/>
              <a:t>protected void </a:t>
            </a:r>
            <a:r>
              <a:rPr lang="en-US" b="1" dirty="0" err="1"/>
              <a:t>setUp</a:t>
            </a:r>
            <a:r>
              <a:rPr lang="en-US" b="1" dirty="0"/>
              <a:t>();</a:t>
            </a:r>
          </a:p>
          <a:p>
            <a:pPr lvl="1"/>
            <a:r>
              <a:rPr lang="en-US" b="1" dirty="0"/>
              <a:t>protected void </a:t>
            </a:r>
            <a:r>
              <a:rPr lang="en-US" b="1" dirty="0" err="1"/>
              <a:t>tearDown</a:t>
            </a:r>
            <a:r>
              <a:rPr lang="en-US" b="1" dirty="0"/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err="1"/>
              <a:t>setUp</a:t>
            </a:r>
            <a:r>
              <a:rPr lang="en-US" dirty="0"/>
              <a:t>() will be called before each one of the test. . . methods is executed, and the method </a:t>
            </a:r>
            <a:r>
              <a:rPr lang="en-US" dirty="0" err="1"/>
              <a:t>tearDown</a:t>
            </a:r>
            <a:r>
              <a:rPr lang="en-US" dirty="0"/>
              <a:t>() will be called after each test method is executed.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>
            <a:off x="990600" y="3581400"/>
            <a:ext cx="739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7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4.x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458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two kinds of exceptions that we might be interested in:</a:t>
            </a:r>
          </a:p>
          <a:p>
            <a:pPr lvl="1"/>
            <a:r>
              <a:rPr lang="en-US" dirty="0"/>
              <a:t>Expected exceptions resulting from a test</a:t>
            </a:r>
          </a:p>
          <a:p>
            <a:pPr lvl="1"/>
            <a:r>
              <a:rPr lang="en-US" dirty="0"/>
              <a:t>Unexpected exceptions from something that's gone horribly </a:t>
            </a:r>
            <a:r>
              <a:rPr lang="en-US" dirty="0" smtClean="0"/>
              <a:t>wrong</a:t>
            </a:r>
          </a:p>
          <a:p>
            <a:r>
              <a:rPr lang="en-US" dirty="0" smtClean="0"/>
              <a:t>Testing with exceptions is just designing where and when the code will go wrong in the future</a:t>
            </a:r>
          </a:p>
          <a:p>
            <a:r>
              <a:rPr lang="en-US" dirty="0" smtClean="0"/>
              <a:t>Test all possible scenarios that may lead to exceptions soon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test the method call:</a:t>
            </a:r>
          </a:p>
          <a:p>
            <a:pPr lvl="1"/>
            <a:r>
              <a:rPr lang="en-US" dirty="0" err="1" smtClean="0"/>
              <a:t>sortMyList</a:t>
            </a:r>
            <a:r>
              <a:rPr lang="en-US" dirty="0" smtClean="0"/>
              <a:t>(List&lt;Integer&gt; </a:t>
            </a:r>
            <a:r>
              <a:rPr lang="en-US" dirty="0" err="1" smtClean="0"/>
              <a:t>listInteger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One possible test scenario:</a:t>
            </a:r>
          </a:p>
          <a:p>
            <a:pPr lvl="1">
              <a:buNone/>
            </a:pPr>
            <a:r>
              <a:rPr lang="en-US" dirty="0"/>
              <a:t>public void </a:t>
            </a:r>
            <a:r>
              <a:rPr lang="en-US" dirty="0" err="1"/>
              <a:t>testForException</a:t>
            </a:r>
            <a:r>
              <a:rPr lang="en-US" dirty="0"/>
              <a:t>() {</a:t>
            </a:r>
          </a:p>
          <a:p>
            <a:pPr lvl="1">
              <a:buNone/>
            </a:pPr>
            <a:r>
              <a:rPr lang="en-US" dirty="0"/>
              <a:t>try {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/>
              <a:t>sortMyList</a:t>
            </a:r>
            <a:r>
              <a:rPr lang="en-US" dirty="0"/>
              <a:t>(null);</a:t>
            </a:r>
          </a:p>
          <a:p>
            <a:pPr lvl="1">
              <a:buNone/>
            </a:pPr>
            <a:r>
              <a:rPr lang="en-US" dirty="0"/>
              <a:t>	</a:t>
            </a:r>
            <a:endParaRPr lang="en-US" b="1" i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/>
              <a:t>	} catch (</a:t>
            </a:r>
            <a:r>
              <a:rPr lang="en-US" dirty="0" err="1"/>
              <a:t>RuntimeException</a:t>
            </a:r>
            <a:r>
              <a:rPr lang="en-US" dirty="0"/>
              <a:t> e) { 	</a:t>
            </a:r>
            <a:endParaRPr lang="en-US" dirty="0" smtClean="0"/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fail(</a:t>
            </a:r>
            <a:r>
              <a:rPr lang="en-US" b="1" i="1" dirty="0">
                <a:solidFill>
                  <a:srgbClr val="FF0000"/>
                </a:solidFill>
              </a:rPr>
              <a:t>"Should have thrown an exception");</a:t>
            </a:r>
            <a:r>
              <a:rPr lang="en-US" dirty="0"/>
              <a:t>	}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vs. Validation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 Testing: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one by developers</a:t>
            </a:r>
          </a:p>
          <a:p>
            <a:pPr lvl="1"/>
            <a:r>
              <a:rPr lang="en-US" dirty="0" smtClean="0"/>
              <a:t>More on verification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ode-based scenarios are examined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Done by Quality Assurance developers</a:t>
            </a:r>
          </a:p>
          <a:p>
            <a:pPr lvl="1"/>
            <a:r>
              <a:rPr lang="en-US" dirty="0" smtClean="0"/>
              <a:t>More on checking if requirements are being followed</a:t>
            </a:r>
          </a:p>
          <a:p>
            <a:pPr lvl="1"/>
            <a:r>
              <a:rPr lang="en-US" dirty="0" smtClean="0"/>
              <a:t>Generic judgment by percentage basis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Rule for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Six specific areas to test that will strengthen your testing skills, using your </a:t>
            </a:r>
            <a:r>
              <a:rPr lang="en-US" b="1" dirty="0"/>
              <a:t>RIGHT-BICEP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. Are the results right?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. Are all the boundary conditions CORRECT?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</a:t>
            </a:r>
            <a:r>
              <a:rPr lang="en-US" dirty="0"/>
              <a:t>. Can you check inverse relationships?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. Can you cross-check results using other means?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. Can you force error conditions to happen?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. Are performance characteristics within bounds?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open source project which offers an extremely useful framework for unit testing</a:t>
            </a:r>
          </a:p>
          <a:p>
            <a:r>
              <a:rPr lang="en-US" dirty="0"/>
              <a:t>Regression testing is being employed in using JUnit Test recipes</a:t>
            </a:r>
          </a:p>
          <a:p>
            <a:r>
              <a:rPr lang="en-US" dirty="0"/>
              <a:t>A framework that facilitates project testing – one can test automatically during project build 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style in programming based from the idea that you write a test before the production code to pass that test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Your system is covered by tests</a:t>
            </a:r>
          </a:p>
          <a:p>
            <a:pPr lvl="1"/>
            <a:r>
              <a:rPr lang="en-US" dirty="0"/>
              <a:t>You build your system from loosely coupled and highly cohesive  objects</a:t>
            </a:r>
          </a:p>
          <a:p>
            <a:pPr lvl="1"/>
            <a:r>
              <a:rPr lang="en-US" dirty="0"/>
              <a:t>You make steady progress, improving the system incrementally by making one test pass, then another, then another, and so on…</a:t>
            </a:r>
          </a:p>
          <a:p>
            <a:pPr lvl="1"/>
            <a:r>
              <a:rPr lang="en-US" dirty="0"/>
              <a:t>A passing test is never more than few minutes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the JAR file in http://</a:t>
            </a:r>
            <a:r>
              <a:rPr lang="en-US" dirty="0" smtClean="0"/>
              <a:t>www.junit.org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sing command line testing:</a:t>
            </a:r>
          </a:p>
          <a:p>
            <a:pPr lvl="1"/>
            <a:r>
              <a:rPr lang="en-US" dirty="0" smtClean="0"/>
              <a:t>Together </a:t>
            </a:r>
            <a:r>
              <a:rPr lang="en-US" dirty="0"/>
              <a:t>with ANT, you can put that in ANT_HOM/lib</a:t>
            </a:r>
          </a:p>
          <a:p>
            <a:r>
              <a:rPr lang="en-US" dirty="0" smtClean="0"/>
              <a:t>using Eclipse or </a:t>
            </a:r>
            <a:r>
              <a:rPr lang="en-US" dirty="0" err="1" smtClean="0"/>
              <a:t>Netbeans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junit.jar into your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Disadvantage of Threaded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has to look at the console o/p and decide whether it is correct or not </a:t>
            </a:r>
          </a:p>
          <a:p>
            <a:r>
              <a:rPr lang="en-US" dirty="0"/>
              <a:t>No method to collect the results in a structured fashion</a:t>
            </a:r>
          </a:p>
          <a:p>
            <a:r>
              <a:rPr lang="en-US" dirty="0"/>
              <a:t>After each run a person has to examine and interpret the results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strategy is similar to assertion</a:t>
            </a:r>
          </a:p>
          <a:p>
            <a:r>
              <a:rPr lang="en-US" dirty="0"/>
              <a:t>Testing by </a:t>
            </a:r>
            <a:r>
              <a:rPr lang="en-US" dirty="0" err="1"/>
              <a:t>Junit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assertsEquals</a:t>
            </a:r>
            <a:r>
              <a:rPr lang="en-US" dirty="0"/>
              <a:t>(“Message”,2,a.sum());</a:t>
            </a:r>
          </a:p>
          <a:p>
            <a:pPr lvl="1"/>
            <a:r>
              <a:rPr lang="en-US" dirty="0" err="1"/>
              <a:t>assertsEquals</a:t>
            </a:r>
            <a:r>
              <a:rPr lang="en-US" dirty="0"/>
              <a:t>(“Message”,1,a.sum());</a:t>
            </a:r>
          </a:p>
          <a:p>
            <a:pPr lvl="1"/>
            <a:r>
              <a:rPr lang="en-US" dirty="0" err="1"/>
              <a:t>testSomething</a:t>
            </a:r>
            <a:r>
              <a:rPr lang="en-US" dirty="0"/>
              <a:t>(</a:t>
            </a:r>
            <a:r>
              <a:rPr lang="en-US" dirty="0" err="1"/>
              <a:t>TestA</a:t>
            </a:r>
            <a:r>
              <a:rPr lang="en-US" dirty="0"/>
              <a:t>) </a:t>
            </a:r>
          </a:p>
          <a:p>
            <a:r>
              <a:rPr lang="en-US" dirty="0" smtClean="0"/>
              <a:t>Just like assertion, it has its own Error class: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junit.framework.AssertionFailedError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expected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:&lt;1&gt; but was:&lt;2&gt;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create </a:t>
            </a:r>
            <a:r>
              <a:rPr lang="en-US" b="1" dirty="0" smtClean="0"/>
              <a:t>test cases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530</TotalTime>
  <Words>1230</Words>
  <Application>Microsoft Office PowerPoint</Application>
  <PresentationFormat>On-screen Show (4:3)</PresentationFormat>
  <Paragraphs>158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Powerpoint Template</vt:lpstr>
      <vt:lpstr>Unit Testing </vt:lpstr>
      <vt:lpstr>Introduction</vt:lpstr>
      <vt:lpstr>Unit Testing vs. Validation</vt:lpstr>
      <vt:lpstr>Introduction</vt:lpstr>
      <vt:lpstr>Test-driven Development</vt:lpstr>
      <vt:lpstr>Installation</vt:lpstr>
      <vt:lpstr>Disadvantage of Threaded Testing</vt:lpstr>
      <vt:lpstr>Using JUnit</vt:lpstr>
      <vt:lpstr>Requirement</vt:lpstr>
      <vt:lpstr>Simple JUnit 3.x Test Case</vt:lpstr>
      <vt:lpstr>Simple JUnit 4.x Test Case</vt:lpstr>
      <vt:lpstr>JUnit versions</vt:lpstr>
      <vt:lpstr>The TestCase class </vt:lpstr>
      <vt:lpstr>AssertionFailedError</vt:lpstr>
      <vt:lpstr>Components of  TestCase</vt:lpstr>
      <vt:lpstr>Components…</vt:lpstr>
      <vt:lpstr>Components</vt:lpstr>
      <vt:lpstr>JUnit Assert Methods</vt:lpstr>
      <vt:lpstr>List of Assert Methods</vt:lpstr>
      <vt:lpstr>Good Practices</vt:lpstr>
      <vt:lpstr>Process of Testing</vt:lpstr>
      <vt:lpstr>Proper Mindsetting</vt:lpstr>
      <vt:lpstr>The TestSuite class</vt:lpstr>
      <vt:lpstr>TestSuite…</vt:lpstr>
      <vt:lpstr>Fixtures </vt:lpstr>
      <vt:lpstr>Fixtures…</vt:lpstr>
      <vt:lpstr>JUnit 4.x Annotations</vt:lpstr>
      <vt:lpstr>Exceptions</vt:lpstr>
      <vt:lpstr>Example</vt:lpstr>
      <vt:lpstr>Guiding Rule for 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sherwin</dc:creator>
  <cp:lastModifiedBy>Mercury</cp:lastModifiedBy>
  <cp:revision>90</cp:revision>
  <dcterms:created xsi:type="dcterms:W3CDTF">2011-09-06T02:49:49Z</dcterms:created>
  <dcterms:modified xsi:type="dcterms:W3CDTF">2015-03-11T07:32:41Z</dcterms:modified>
</cp:coreProperties>
</file>