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5"/>
  </p:notesMasterIdLst>
  <p:sldIdLst>
    <p:sldId id="256" r:id="rId2"/>
    <p:sldId id="348" r:id="rId3"/>
    <p:sldId id="258" r:id="rId4"/>
    <p:sldId id="259" r:id="rId5"/>
    <p:sldId id="257" r:id="rId6"/>
    <p:sldId id="260" r:id="rId7"/>
    <p:sldId id="261" r:id="rId8"/>
    <p:sldId id="263" r:id="rId9"/>
    <p:sldId id="264" r:id="rId10"/>
    <p:sldId id="268" r:id="rId11"/>
    <p:sldId id="347" r:id="rId12"/>
    <p:sldId id="269" r:id="rId13"/>
    <p:sldId id="270" r:id="rId14"/>
    <p:sldId id="271" r:id="rId15"/>
    <p:sldId id="272" r:id="rId16"/>
    <p:sldId id="273" r:id="rId17"/>
    <p:sldId id="274" r:id="rId18"/>
    <p:sldId id="275" r:id="rId19"/>
    <p:sldId id="276" r:id="rId20"/>
    <p:sldId id="346" r:id="rId21"/>
    <p:sldId id="277" r:id="rId22"/>
    <p:sldId id="278" r:id="rId23"/>
    <p:sldId id="279" r:id="rId24"/>
    <p:sldId id="280" r:id="rId25"/>
    <p:sldId id="281" r:id="rId26"/>
    <p:sldId id="282" r:id="rId27"/>
    <p:sldId id="349" r:id="rId28"/>
    <p:sldId id="350" r:id="rId29"/>
    <p:sldId id="283" r:id="rId30"/>
    <p:sldId id="284"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285" r:id="rId47"/>
    <p:sldId id="369" r:id="rId48"/>
    <p:sldId id="366" r:id="rId49"/>
    <p:sldId id="367" r:id="rId50"/>
    <p:sldId id="368" r:id="rId51"/>
    <p:sldId id="370"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8" r:id="rId82"/>
    <p:sldId id="409" r:id="rId83"/>
    <p:sldId id="400" r:id="rId84"/>
    <p:sldId id="410" r:id="rId85"/>
    <p:sldId id="401" r:id="rId86"/>
    <p:sldId id="402" r:id="rId87"/>
    <p:sldId id="403" r:id="rId88"/>
    <p:sldId id="404" r:id="rId89"/>
    <p:sldId id="405" r:id="rId90"/>
    <p:sldId id="406" r:id="rId91"/>
    <p:sldId id="411" r:id="rId92"/>
    <p:sldId id="407" r:id="rId93"/>
    <p:sldId id="412"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44" autoAdjust="0"/>
    <p:restoredTop sz="89606" autoAdjust="0"/>
  </p:normalViewPr>
  <p:slideViewPr>
    <p:cSldViewPr>
      <p:cViewPr>
        <p:scale>
          <a:sx n="46" d="100"/>
          <a:sy n="46" d="100"/>
        </p:scale>
        <p:origin x="-1842"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DA0CB8-D32F-43C7-A649-8BD2CAF57474}" type="datetimeFigureOut">
              <a:rPr lang="en-US" smtClean="0"/>
              <a:pPr/>
              <a:t>3/23/2015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28D31-B509-4EF6-ACAD-BEF934F5D621}" type="slidenum">
              <a:rPr lang="en-US" smtClean="0"/>
              <a:pPr/>
              <a:t>‹#›</a:t>
            </a:fld>
            <a:endParaRPr lang="en-US"/>
          </a:p>
        </p:txBody>
      </p:sp>
    </p:spTree>
    <p:extLst>
      <p:ext uri="{BB962C8B-B14F-4D97-AF65-F5344CB8AC3E}">
        <p14:creationId xmlns:p14="http://schemas.microsoft.com/office/powerpoint/2010/main" val="246362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9144000" cy="1905000"/>
          </a:xfrm>
          <a:prstGeom prst="rect">
            <a:avLst/>
          </a:prstGeom>
          <a:noFill/>
          <a:ln w="9525">
            <a:noFill/>
            <a:miter lim="800000"/>
            <a:headEnd/>
            <a:tailEnd/>
          </a:ln>
        </p:spPr>
      </p:pic>
      <p:sp>
        <p:nvSpPr>
          <p:cNvPr id="2" name="Title 1"/>
          <p:cNvSpPr>
            <a:spLocks noGrp="1"/>
          </p:cNvSpPr>
          <p:nvPr>
            <p:ph type="ctrTitle"/>
          </p:nvPr>
        </p:nvSpPr>
        <p:spPr>
          <a:xfrm>
            <a:off x="685800" y="3048000"/>
            <a:ext cx="77724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572000"/>
            <a:ext cx="64008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3/23/2015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3/23/2015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147339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0"/>
            <a:ext cx="9144000" cy="1381125"/>
          </a:xfrm>
          <a:prstGeom prst="rect">
            <a:avLst/>
          </a:prstGeom>
          <a:noFill/>
          <a:ln>
            <a:noFill/>
          </a:ln>
        </p:spPr>
      </p:pic>
      <p:cxnSp>
        <p:nvCxnSpPr>
          <p:cNvPr id="6" name="Straight Connector 5"/>
          <p:cNvCxnSpPr/>
          <p:nvPr/>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0" y="6324600"/>
            <a:ext cx="78486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172200"/>
            <a:ext cx="2133600" cy="365125"/>
          </a:xfrm>
          <a:prstGeom prst="rect">
            <a:avLst/>
          </a:prstGeom>
        </p:spPr>
        <p:txBody>
          <a:bodyPr/>
          <a:lstStyle/>
          <a:p>
            <a:fld id="{ECF98D6A-06C4-4743-B6D4-40562FA8E68F}" type="datetimeFigureOut">
              <a:rPr lang="en-US" smtClean="0"/>
              <a:pPr/>
              <a:t>3/23/2015</a:t>
            </a:fld>
            <a:endParaRPr lang="en-US"/>
          </a:p>
        </p:txBody>
      </p:sp>
      <p:sp>
        <p:nvSpPr>
          <p:cNvPr id="5" name="Footer Placeholder 4"/>
          <p:cNvSpPr>
            <a:spLocks noGrp="1"/>
          </p:cNvSpPr>
          <p:nvPr>
            <p:ph type="ftr" sz="quarter" idx="11"/>
          </p:nvPr>
        </p:nvSpPr>
        <p:spPr>
          <a:xfrm>
            <a:off x="3124200" y="61722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3/23/2015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lgn="ctr"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b="1" dirty="0" smtClean="0">
                <a:effectLst>
                  <a:outerShdw blurRad="38100" dist="38100" dir="2700000" algn="tl">
                    <a:srgbClr val="000000">
                      <a:alpha val="43137"/>
                    </a:srgbClr>
                  </a:outerShdw>
                </a:effectLst>
              </a:rPr>
              <a:t>XML </a:t>
            </a:r>
            <a:endParaRPr lang="en-US" sz="5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Software Development Concepts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XML</a:t>
            </a:r>
            <a:endParaRPr lang="en-US" dirty="0"/>
          </a:p>
        </p:txBody>
      </p:sp>
      <p:sp>
        <p:nvSpPr>
          <p:cNvPr id="3" name="Content Placeholder 2"/>
          <p:cNvSpPr>
            <a:spLocks noGrp="1"/>
          </p:cNvSpPr>
          <p:nvPr>
            <p:ph idx="1"/>
          </p:nvPr>
        </p:nvSpPr>
        <p:spPr/>
        <p:txBody>
          <a:bodyPr>
            <a:normAutofit fontScale="77500" lnSpcReduction="20000"/>
          </a:bodyPr>
          <a:lstStyle/>
          <a:p>
            <a:r>
              <a:rPr lang="en-US" b="0" dirty="0" smtClean="0"/>
              <a:t>A lot of new Internet languages are created with XML. </a:t>
            </a:r>
          </a:p>
          <a:p>
            <a:r>
              <a:rPr lang="en-US" b="0" dirty="0" smtClean="0"/>
              <a:t>Here are some examples:</a:t>
            </a:r>
          </a:p>
          <a:p>
            <a:pPr marL="880110" lvl="1" indent="-514350">
              <a:buFont typeface="+mj-lt"/>
              <a:buAutoNum type="arabicPeriod"/>
            </a:pPr>
            <a:r>
              <a:rPr lang="en-US" dirty="0" smtClean="0"/>
              <a:t>XHTML  </a:t>
            </a:r>
          </a:p>
          <a:p>
            <a:pPr marL="880110" lvl="1" indent="-514350">
              <a:buFont typeface="+mj-lt"/>
              <a:buAutoNum type="arabicPeriod"/>
            </a:pPr>
            <a:r>
              <a:rPr lang="en-US" dirty="0" smtClean="0"/>
              <a:t>WSDL for describing available web services</a:t>
            </a:r>
          </a:p>
          <a:p>
            <a:pPr marL="880110" lvl="1" indent="-514350">
              <a:buFont typeface="+mj-lt"/>
              <a:buAutoNum type="arabicPeriod"/>
            </a:pPr>
            <a:r>
              <a:rPr lang="en-US" dirty="0" smtClean="0"/>
              <a:t>Java Framework Configuration</a:t>
            </a:r>
          </a:p>
          <a:p>
            <a:pPr marL="880110" lvl="1" indent="-514350">
              <a:buFont typeface="+mj-lt"/>
              <a:buAutoNum type="arabicPeriod"/>
            </a:pPr>
            <a:r>
              <a:rPr lang="en-US" dirty="0" smtClean="0"/>
              <a:t>Ajax  and Client-side Development</a:t>
            </a:r>
          </a:p>
          <a:p>
            <a:pPr marL="880110" lvl="1" indent="-514350">
              <a:buFont typeface="+mj-lt"/>
              <a:buAutoNum type="arabicPeriod"/>
            </a:pPr>
            <a:r>
              <a:rPr lang="en-US" dirty="0" smtClean="0"/>
              <a:t>Database Management </a:t>
            </a:r>
          </a:p>
          <a:p>
            <a:pPr marL="880110" lvl="1" indent="-514350">
              <a:buFont typeface="+mj-lt"/>
              <a:buAutoNum type="arabicPeriod"/>
            </a:pPr>
            <a:r>
              <a:rPr lang="en-US" dirty="0" smtClean="0"/>
              <a:t>WAP and WML as markup languages for handheld devices</a:t>
            </a:r>
          </a:p>
          <a:p>
            <a:pPr marL="880110" lvl="1" indent="-514350">
              <a:buFont typeface="+mj-lt"/>
              <a:buAutoNum type="arabicPeriod"/>
            </a:pPr>
            <a:r>
              <a:rPr lang="en-US" dirty="0" smtClean="0"/>
              <a:t>RSS languages for news feeds</a:t>
            </a:r>
          </a:p>
          <a:p>
            <a:pPr marL="880110" lvl="1" indent="-514350">
              <a:buFont typeface="+mj-lt"/>
              <a:buAutoNum type="arabicPeriod"/>
            </a:pPr>
            <a:r>
              <a:rPr lang="en-US" dirty="0" smtClean="0"/>
              <a:t>RDF and OWL for describing resources and ontology</a:t>
            </a:r>
          </a:p>
          <a:p>
            <a:pPr marL="880110" lvl="1" indent="-514350">
              <a:buFont typeface="+mj-lt"/>
              <a:buAutoNum type="arabicPeriod"/>
            </a:pPr>
            <a:r>
              <a:rPr lang="en-US" dirty="0" smtClean="0"/>
              <a:t>SMIL for describing multimedia for the web  </a:t>
            </a:r>
          </a:p>
          <a:p>
            <a:endParaRPr lang="en-US"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XML Structure</a:t>
            </a:r>
            <a:endParaRPr lang="en-US" dirty="0"/>
          </a:p>
        </p:txBody>
      </p:sp>
      <p:sp>
        <p:nvSpPr>
          <p:cNvPr id="5" name="Text Placeholder 4"/>
          <p:cNvSpPr>
            <a:spLocks noGrp="1"/>
          </p:cNvSpPr>
          <p:nvPr>
            <p:ph type="body" idx="1"/>
          </p:nvPr>
        </p:nvSpPr>
        <p:spPr/>
        <p:txBody>
          <a:bodyPr/>
          <a:lstStyle/>
          <a:p>
            <a:r>
              <a:rPr lang="en-US" dirty="0" smtClean="0"/>
              <a:t>Tree Structure</a:t>
            </a:r>
            <a:endParaRPr lang="en-US" dirty="0"/>
          </a:p>
        </p:txBody>
      </p:sp>
    </p:spTree>
    <p:extLst>
      <p:ext uri="{BB962C8B-B14F-4D97-AF65-F5344CB8AC3E}">
        <p14:creationId xmlns:p14="http://schemas.microsoft.com/office/powerpoint/2010/main" val="2617017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XML Structure</a:t>
            </a:r>
            <a:endParaRPr lang="en-US" dirty="0"/>
          </a:p>
        </p:txBody>
      </p:sp>
      <p:sp>
        <p:nvSpPr>
          <p:cNvPr id="3" name="Content Placeholder 2"/>
          <p:cNvSpPr>
            <a:spLocks noGrp="1"/>
          </p:cNvSpPr>
          <p:nvPr>
            <p:ph idx="1"/>
          </p:nvPr>
        </p:nvSpPr>
        <p:spPr/>
        <p:txBody>
          <a:bodyPr>
            <a:normAutofit fontScale="85000" lnSpcReduction="10000"/>
          </a:bodyPr>
          <a:lstStyle/>
          <a:p>
            <a:r>
              <a:rPr lang="en-US" b="0" dirty="0" smtClean="0"/>
              <a:t>XML is a document and starts with a root element</a:t>
            </a:r>
          </a:p>
          <a:p>
            <a:r>
              <a:rPr lang="en-US" dirty="0" smtClean="0"/>
              <a:t>Root elements consists of sub-elements</a:t>
            </a:r>
          </a:p>
          <a:p>
            <a:r>
              <a:rPr lang="en-US" b="0" dirty="0" smtClean="0"/>
              <a:t>Each element may have </a:t>
            </a:r>
            <a:r>
              <a:rPr lang="en-US" dirty="0" smtClean="0"/>
              <a:t>a</a:t>
            </a:r>
            <a:r>
              <a:rPr lang="en-US" b="0" dirty="0" smtClean="0"/>
              <a:t>ttributes 0r descriptions</a:t>
            </a:r>
          </a:p>
          <a:p>
            <a:r>
              <a:rPr lang="en-US" b="0" dirty="0" smtClean="0"/>
              <a:t>All elements can have sub elements (child elements):</a:t>
            </a:r>
          </a:p>
          <a:p>
            <a:pPr marL="400050" lvl="1" indent="0">
              <a:buNone/>
            </a:pPr>
            <a:r>
              <a:rPr lang="en-US" b="0" dirty="0" smtClean="0"/>
              <a:t>&lt;?xml version=“1.0” encoding=“utf8” ?&gt;</a:t>
            </a:r>
          </a:p>
          <a:p>
            <a:pPr lvl="1">
              <a:buNone/>
            </a:pPr>
            <a:r>
              <a:rPr lang="en-US" b="0" dirty="0" smtClean="0"/>
              <a:t>  &lt;root&gt;</a:t>
            </a:r>
            <a:br>
              <a:rPr lang="en-US" b="0" dirty="0" smtClean="0"/>
            </a:br>
            <a:r>
              <a:rPr lang="en-US" b="0" dirty="0" smtClean="0"/>
              <a:t>  &lt;child&gt;</a:t>
            </a:r>
            <a:br>
              <a:rPr lang="en-US" b="0" dirty="0" smtClean="0"/>
            </a:br>
            <a:r>
              <a:rPr lang="en-US" b="0" dirty="0" smtClean="0"/>
              <a:t>    &lt;</a:t>
            </a:r>
            <a:r>
              <a:rPr lang="en-US" b="0" dirty="0" err="1" smtClean="0"/>
              <a:t>subchild</a:t>
            </a:r>
            <a:r>
              <a:rPr lang="en-US" b="0" dirty="0" smtClean="0"/>
              <a:t>&gt;.....&lt;/</a:t>
            </a:r>
            <a:r>
              <a:rPr lang="en-US" b="0" dirty="0" err="1" smtClean="0"/>
              <a:t>subchild</a:t>
            </a:r>
            <a:r>
              <a:rPr lang="en-US" b="0" dirty="0" smtClean="0"/>
              <a:t>&gt;</a:t>
            </a:r>
            <a:br>
              <a:rPr lang="en-US" b="0" dirty="0" smtClean="0"/>
            </a:br>
            <a:r>
              <a:rPr lang="en-US" b="0" dirty="0" smtClean="0"/>
              <a:t>  &lt;/child&gt;</a:t>
            </a:r>
          </a:p>
          <a:p>
            <a:pPr lvl="1">
              <a:buNone/>
            </a:pPr>
            <a:r>
              <a:rPr lang="en-US" b="0" dirty="0" smtClean="0"/>
              <a:t>&lt;/root&gt;</a:t>
            </a:r>
            <a:endParaRPr lang="en-US" b="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Tree</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838200" y="1524000"/>
            <a:ext cx="7162799" cy="4190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0" dirty="0" smtClean="0"/>
              <a:t>    &lt;bookstore&gt;</a:t>
            </a:r>
            <a:br>
              <a:rPr lang="en-US" b="0" dirty="0" smtClean="0"/>
            </a:br>
            <a:r>
              <a:rPr lang="en-US" b="0" dirty="0" smtClean="0"/>
              <a:t>  &lt;book category="COOKING"&gt;</a:t>
            </a:r>
            <a:br>
              <a:rPr lang="en-US" b="0" dirty="0" smtClean="0"/>
            </a:br>
            <a:r>
              <a:rPr lang="en-US" b="0" dirty="0" smtClean="0"/>
              <a:t>    &lt;title </a:t>
            </a:r>
            <a:r>
              <a:rPr lang="en-US" b="0" dirty="0" err="1" smtClean="0"/>
              <a:t>lang</a:t>
            </a:r>
            <a:r>
              <a:rPr lang="en-US" b="0" dirty="0" smtClean="0"/>
              <a:t>="en"&gt;Everyday Italian&lt;/title&gt;</a:t>
            </a:r>
            <a:br>
              <a:rPr lang="en-US" b="0" dirty="0" smtClean="0"/>
            </a:br>
            <a:r>
              <a:rPr lang="en-US" b="0" dirty="0" smtClean="0"/>
              <a:t>    &lt;author&gt;</a:t>
            </a:r>
            <a:r>
              <a:rPr lang="en-US" b="0" dirty="0" err="1" smtClean="0"/>
              <a:t>Giada</a:t>
            </a:r>
            <a:r>
              <a:rPr lang="en-US" b="0" dirty="0" smtClean="0"/>
              <a:t> De </a:t>
            </a:r>
            <a:r>
              <a:rPr lang="en-US" b="0" dirty="0" err="1" smtClean="0"/>
              <a:t>Laurentiis</a:t>
            </a:r>
            <a:r>
              <a:rPr lang="en-US" b="0" dirty="0" smtClean="0"/>
              <a:t>&lt;/author&gt;</a:t>
            </a:r>
            <a:br>
              <a:rPr lang="en-US" b="0" dirty="0" smtClean="0"/>
            </a:br>
            <a:r>
              <a:rPr lang="en-US" b="0" dirty="0" smtClean="0"/>
              <a:t>    &lt;year&gt;2005&lt;/year&gt;</a:t>
            </a:r>
            <a:br>
              <a:rPr lang="en-US" b="0" dirty="0" smtClean="0"/>
            </a:br>
            <a:r>
              <a:rPr lang="en-US" b="0" dirty="0" smtClean="0"/>
              <a:t>    &lt;price&gt;30.00&lt;/price&gt;</a:t>
            </a:r>
            <a:br>
              <a:rPr lang="en-US" b="0" dirty="0" smtClean="0"/>
            </a:br>
            <a:r>
              <a:rPr lang="en-US" b="0" dirty="0" smtClean="0"/>
              <a:t>  &lt;/book&gt;</a:t>
            </a:r>
            <a:br>
              <a:rPr lang="en-US" b="0" dirty="0" smtClean="0"/>
            </a:br>
            <a:r>
              <a:rPr lang="en-US" b="0" dirty="0" smtClean="0"/>
              <a:t>  &lt;book category="CHILDREN"&gt;</a:t>
            </a:r>
            <a:br>
              <a:rPr lang="en-US" b="0" dirty="0" smtClean="0"/>
            </a:br>
            <a:r>
              <a:rPr lang="en-US" b="0" dirty="0" smtClean="0"/>
              <a:t>    &lt;title </a:t>
            </a:r>
            <a:r>
              <a:rPr lang="en-US" b="0" dirty="0" err="1" smtClean="0"/>
              <a:t>lang</a:t>
            </a:r>
            <a:r>
              <a:rPr lang="en-US" b="0" dirty="0" smtClean="0"/>
              <a:t>="en"&gt;Harry Potter&lt;/title&gt;</a:t>
            </a:r>
            <a:br>
              <a:rPr lang="en-US" b="0" dirty="0" smtClean="0"/>
            </a:br>
            <a:r>
              <a:rPr lang="en-US" b="0" dirty="0" smtClean="0"/>
              <a:t>    &lt;author&gt;J K. Rowling&lt;/author&gt;</a:t>
            </a:r>
            <a:br>
              <a:rPr lang="en-US" b="0" dirty="0" smtClean="0"/>
            </a:br>
            <a:r>
              <a:rPr lang="en-US" b="0" dirty="0" smtClean="0"/>
              <a:t>    &lt;year&gt;2005&lt;/year&gt;</a:t>
            </a:r>
            <a:br>
              <a:rPr lang="en-US" b="0" dirty="0" smtClean="0"/>
            </a:br>
            <a:r>
              <a:rPr lang="en-US" b="0" dirty="0" smtClean="0"/>
              <a:t>    &lt;price&gt;29.99&lt;/price&gt;</a:t>
            </a:r>
            <a:br>
              <a:rPr lang="en-US" b="0" dirty="0" smtClean="0"/>
            </a:br>
            <a:r>
              <a:rPr lang="en-US" b="0" dirty="0" smtClean="0"/>
              <a:t>  &lt;/book&gt;</a:t>
            </a:r>
            <a:br>
              <a:rPr lang="en-US" b="0" dirty="0" smtClean="0"/>
            </a:br>
            <a:r>
              <a:rPr lang="en-US" b="0" dirty="0" smtClean="0"/>
              <a:t>  &lt;book category="WEB"&gt;</a:t>
            </a:r>
            <a:br>
              <a:rPr lang="en-US" b="0" dirty="0" smtClean="0"/>
            </a:br>
            <a:r>
              <a:rPr lang="en-US" b="0" dirty="0" smtClean="0"/>
              <a:t>    &lt;title </a:t>
            </a:r>
            <a:r>
              <a:rPr lang="en-US" b="0" dirty="0" err="1" smtClean="0"/>
              <a:t>lang</a:t>
            </a:r>
            <a:r>
              <a:rPr lang="en-US" b="0" dirty="0" smtClean="0"/>
              <a:t>="en"&gt;Learning XML&lt;/title&gt;</a:t>
            </a:r>
            <a:br>
              <a:rPr lang="en-US" b="0" dirty="0" smtClean="0"/>
            </a:br>
            <a:r>
              <a:rPr lang="en-US" b="0" dirty="0" smtClean="0"/>
              <a:t>    &lt;author&gt;Erik T. Ray&lt;/author&gt;</a:t>
            </a:r>
            <a:br>
              <a:rPr lang="en-US" b="0" dirty="0" smtClean="0"/>
            </a:br>
            <a:r>
              <a:rPr lang="en-US" b="0" dirty="0" smtClean="0"/>
              <a:t>    &lt;year&gt;2003&lt;/year&gt;</a:t>
            </a:r>
            <a:br>
              <a:rPr lang="en-US" b="0" dirty="0" smtClean="0"/>
            </a:br>
            <a:r>
              <a:rPr lang="en-US" b="0" dirty="0" smtClean="0"/>
              <a:t>    &lt;price&gt;39.95&lt;/price&gt;</a:t>
            </a:r>
            <a:br>
              <a:rPr lang="en-US" b="0" dirty="0" smtClean="0"/>
            </a:br>
            <a:r>
              <a:rPr lang="en-US" b="0" dirty="0" smtClean="0"/>
              <a:t>  &lt;/book&gt;</a:t>
            </a:r>
            <a:br>
              <a:rPr lang="en-US" b="0" dirty="0" smtClean="0"/>
            </a:br>
            <a:r>
              <a:rPr lang="en-US" b="0" dirty="0" smtClean="0"/>
              <a:t>&lt;/bookstore&gt;</a:t>
            </a:r>
            <a:endParaRPr lang="en-US"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Syntax Rules</a:t>
            </a:r>
            <a:endParaRPr lang="en-US" b="1" dirty="0"/>
          </a:p>
        </p:txBody>
      </p:sp>
      <p:sp>
        <p:nvSpPr>
          <p:cNvPr id="3" name="Content Placeholder 2"/>
          <p:cNvSpPr>
            <a:spLocks noGrp="1"/>
          </p:cNvSpPr>
          <p:nvPr>
            <p:ph idx="1"/>
          </p:nvPr>
        </p:nvSpPr>
        <p:spPr/>
        <p:txBody>
          <a:bodyPr/>
          <a:lstStyle/>
          <a:p>
            <a:r>
              <a:rPr lang="en-US" b="0" dirty="0" smtClean="0"/>
              <a:t>All XML Elements Must Have a Closing Tag</a:t>
            </a:r>
          </a:p>
          <a:p>
            <a:r>
              <a:rPr lang="en-US" b="0" dirty="0" smtClean="0"/>
              <a:t>XML Tags are Case Sensitive</a:t>
            </a:r>
          </a:p>
          <a:p>
            <a:r>
              <a:rPr lang="en-US" b="0" dirty="0" smtClean="0"/>
              <a:t>XML Elements Must be Properly Nested</a:t>
            </a:r>
          </a:p>
          <a:p>
            <a:r>
              <a:rPr lang="en-US" b="0" dirty="0" smtClean="0"/>
              <a:t>XML Documents Must Have a Root Element</a:t>
            </a:r>
          </a:p>
          <a:p>
            <a:r>
              <a:rPr lang="en-US" b="0" dirty="0" smtClean="0"/>
              <a:t>XML Attribute Values Must be Quoted</a:t>
            </a:r>
          </a:p>
          <a:p>
            <a:pPr>
              <a:buNone/>
            </a:pPr>
            <a:endParaRPr lang="en-US"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a:t>
            </a:r>
            <a:endParaRPr lang="en-US" dirty="0"/>
          </a:p>
        </p:txBody>
      </p:sp>
      <p:sp>
        <p:nvSpPr>
          <p:cNvPr id="3" name="Content Placeholder 2"/>
          <p:cNvSpPr>
            <a:spLocks noGrp="1"/>
          </p:cNvSpPr>
          <p:nvPr>
            <p:ph idx="1"/>
          </p:nvPr>
        </p:nvSpPr>
        <p:spPr/>
        <p:txBody>
          <a:bodyPr/>
          <a:lstStyle/>
          <a:p>
            <a:r>
              <a:rPr lang="en-US" b="0" dirty="0" smtClean="0"/>
              <a:t>Sometimes called tag or node</a:t>
            </a:r>
          </a:p>
          <a:p>
            <a:r>
              <a:rPr lang="en-US" b="0" dirty="0" smtClean="0"/>
              <a:t>An XML element is everything from (including) the element's start tag to (including) the element's end tag.</a:t>
            </a:r>
          </a:p>
          <a:p>
            <a:r>
              <a:rPr lang="en-US" b="0" dirty="0" smtClean="0"/>
              <a:t>An element can contain other elements, simple text or a mixture of both. Elements can also have attributes.</a:t>
            </a:r>
          </a:p>
          <a:p>
            <a:endParaRPr lang="en-US"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bookstore.xml</a:t>
            </a:r>
            <a:endParaRPr lang="en-US" dirty="0"/>
          </a:p>
        </p:txBody>
      </p:sp>
      <p:sp>
        <p:nvSpPr>
          <p:cNvPr id="3" name="Content Placeholder 2"/>
          <p:cNvSpPr>
            <a:spLocks noGrp="1"/>
          </p:cNvSpPr>
          <p:nvPr>
            <p:ph idx="1"/>
          </p:nvPr>
        </p:nvSpPr>
        <p:spPr>
          <a:xfrm>
            <a:off x="533400" y="1524000"/>
            <a:ext cx="8077200" cy="4572000"/>
          </a:xfrm>
        </p:spPr>
        <p:txBody>
          <a:bodyPr>
            <a:normAutofit fontScale="77500" lnSpcReduction="20000"/>
          </a:bodyPr>
          <a:lstStyle/>
          <a:p>
            <a:pPr>
              <a:buNone/>
            </a:pPr>
            <a:r>
              <a:rPr lang="en-US" b="0" dirty="0" smtClean="0"/>
              <a:t>&lt;bookstore&gt;</a:t>
            </a:r>
            <a:br>
              <a:rPr lang="en-US" b="0" dirty="0" smtClean="0"/>
            </a:br>
            <a:r>
              <a:rPr lang="en-US" b="0" dirty="0" smtClean="0"/>
              <a:t>  &lt;book category="CHILDREN"&gt;</a:t>
            </a:r>
            <a:br>
              <a:rPr lang="en-US" b="0" dirty="0" smtClean="0"/>
            </a:br>
            <a:r>
              <a:rPr lang="en-US" b="0" dirty="0" smtClean="0"/>
              <a:t>    &lt;title&gt;Harry Potter&lt;/title&gt;</a:t>
            </a:r>
            <a:br>
              <a:rPr lang="en-US" b="0" dirty="0" smtClean="0"/>
            </a:br>
            <a:r>
              <a:rPr lang="en-US" b="0" dirty="0" smtClean="0"/>
              <a:t>    &lt;author&gt;J K. Rowling&lt;/author&gt;</a:t>
            </a:r>
            <a:br>
              <a:rPr lang="en-US" b="0" dirty="0" smtClean="0"/>
            </a:br>
            <a:r>
              <a:rPr lang="en-US" b="0" dirty="0" smtClean="0"/>
              <a:t>    &lt;year&gt;2005&lt;/year&gt;</a:t>
            </a:r>
            <a:br>
              <a:rPr lang="en-US" b="0" dirty="0" smtClean="0"/>
            </a:br>
            <a:r>
              <a:rPr lang="en-US" b="0" dirty="0" smtClean="0"/>
              <a:t>    &lt;price&gt;29.99&lt;/price&gt;</a:t>
            </a:r>
            <a:br>
              <a:rPr lang="en-US" b="0" dirty="0" smtClean="0"/>
            </a:br>
            <a:r>
              <a:rPr lang="en-US" b="0" dirty="0" smtClean="0"/>
              <a:t>  &lt;/book&gt;</a:t>
            </a:r>
            <a:br>
              <a:rPr lang="en-US" b="0" dirty="0" smtClean="0"/>
            </a:br>
            <a:r>
              <a:rPr lang="en-US" b="0" dirty="0" smtClean="0"/>
              <a:t>  &lt;book category="WEB"&gt;</a:t>
            </a:r>
            <a:br>
              <a:rPr lang="en-US" b="0" dirty="0" smtClean="0"/>
            </a:br>
            <a:r>
              <a:rPr lang="en-US" b="0" dirty="0" smtClean="0"/>
              <a:t>    &lt;title&gt;Learning XML&lt;/title&gt;</a:t>
            </a:r>
            <a:br>
              <a:rPr lang="en-US" b="0" dirty="0" smtClean="0"/>
            </a:br>
            <a:r>
              <a:rPr lang="en-US" b="0" dirty="0" smtClean="0"/>
              <a:t>    &lt;author&gt;Erik T. Ray&lt;/author&gt;</a:t>
            </a:r>
            <a:br>
              <a:rPr lang="en-US" b="0" dirty="0" smtClean="0"/>
            </a:br>
            <a:r>
              <a:rPr lang="en-US" b="0" dirty="0" smtClean="0"/>
              <a:t>    &lt;year&gt;2003&lt;/year&gt;</a:t>
            </a:r>
            <a:br>
              <a:rPr lang="en-US" b="0" dirty="0" smtClean="0"/>
            </a:br>
            <a:r>
              <a:rPr lang="en-US" b="0" dirty="0" smtClean="0"/>
              <a:t>    &lt;price&gt;39.95&lt;/price&gt;</a:t>
            </a:r>
            <a:br>
              <a:rPr lang="en-US" b="0" dirty="0" smtClean="0"/>
            </a:br>
            <a:r>
              <a:rPr lang="en-US" b="0" dirty="0" smtClean="0"/>
              <a:t>  &lt;/book&gt;</a:t>
            </a:r>
          </a:p>
          <a:p>
            <a:pPr>
              <a:buNone/>
            </a:pPr>
            <a:r>
              <a:rPr lang="en-US" b="0" dirty="0" smtClean="0"/>
              <a:t>&lt;/bookstore&gt;</a:t>
            </a:r>
            <a:endParaRPr lang="en-US"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Naming Rules</a:t>
            </a:r>
            <a:endParaRPr lang="en-US" dirty="0"/>
          </a:p>
        </p:txBody>
      </p:sp>
      <p:sp>
        <p:nvSpPr>
          <p:cNvPr id="3" name="Content Placeholder 2"/>
          <p:cNvSpPr>
            <a:spLocks noGrp="1"/>
          </p:cNvSpPr>
          <p:nvPr>
            <p:ph idx="1"/>
          </p:nvPr>
        </p:nvSpPr>
        <p:spPr/>
        <p:txBody>
          <a:bodyPr>
            <a:normAutofit fontScale="92500"/>
          </a:bodyPr>
          <a:lstStyle/>
          <a:p>
            <a:r>
              <a:rPr lang="en-US" b="0" dirty="0" smtClean="0"/>
              <a:t>XML elements must follow these naming rules:</a:t>
            </a:r>
          </a:p>
          <a:p>
            <a:pPr marL="880110" lvl="1" indent="-514350">
              <a:buFont typeface="+mj-lt"/>
              <a:buAutoNum type="arabicPeriod"/>
            </a:pPr>
            <a:r>
              <a:rPr lang="en-US" dirty="0"/>
              <a:t>Names cannot start with a number or punctuation character</a:t>
            </a:r>
          </a:p>
          <a:p>
            <a:pPr marL="880110" lvl="1" indent="-514350">
              <a:buFont typeface="+mj-lt"/>
              <a:buAutoNum type="arabicPeriod"/>
            </a:pPr>
            <a:r>
              <a:rPr lang="en-US" dirty="0" smtClean="0"/>
              <a:t>Names can contain letters, numbers, and other characters</a:t>
            </a:r>
          </a:p>
          <a:p>
            <a:pPr marL="880110" lvl="1" indent="-514350">
              <a:buFont typeface="+mj-lt"/>
              <a:buAutoNum type="arabicPeriod"/>
            </a:pPr>
            <a:r>
              <a:rPr lang="en-US" dirty="0" smtClean="0"/>
              <a:t>Names cannot start with the letters xml (or XML, or Xml, etc)</a:t>
            </a:r>
          </a:p>
          <a:p>
            <a:pPr marL="880110" lvl="1" indent="-514350">
              <a:buFont typeface="+mj-lt"/>
              <a:buAutoNum type="arabicPeriod"/>
            </a:pPr>
            <a:r>
              <a:rPr lang="en-US" dirty="0" smtClean="0"/>
              <a:t>Names cannot contain spaces</a:t>
            </a:r>
          </a:p>
          <a:p>
            <a:r>
              <a:rPr lang="en-US" b="0" dirty="0" smtClean="0"/>
              <a:t>Any name can be used, no words are reserved.</a:t>
            </a:r>
          </a:p>
          <a:p>
            <a:endParaRPr lang="en-US"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Best Naming Practices</a:t>
            </a:r>
            <a:endParaRPr lang="en-US" dirty="0"/>
          </a:p>
        </p:txBody>
      </p:sp>
      <p:sp>
        <p:nvSpPr>
          <p:cNvPr id="3" name="Content Placeholder 2"/>
          <p:cNvSpPr>
            <a:spLocks noGrp="1"/>
          </p:cNvSpPr>
          <p:nvPr>
            <p:ph idx="1"/>
          </p:nvPr>
        </p:nvSpPr>
        <p:spPr/>
        <p:txBody>
          <a:bodyPr>
            <a:normAutofit fontScale="85000" lnSpcReduction="10000"/>
          </a:bodyPr>
          <a:lstStyle/>
          <a:p>
            <a:r>
              <a:rPr lang="en-US" b="0" dirty="0" smtClean="0"/>
              <a:t>Make names descriptive. Names with an underscore separator are nice: &lt;</a:t>
            </a:r>
            <a:r>
              <a:rPr lang="en-US" b="0" dirty="0" err="1" smtClean="0"/>
              <a:t>first_name</a:t>
            </a:r>
            <a:r>
              <a:rPr lang="en-US" b="0" dirty="0" smtClean="0"/>
              <a:t>&gt;, &lt;</a:t>
            </a:r>
            <a:r>
              <a:rPr lang="en-US" b="0" dirty="0" err="1" smtClean="0"/>
              <a:t>last_name</a:t>
            </a:r>
            <a:r>
              <a:rPr lang="en-US" b="0" dirty="0" smtClean="0"/>
              <a:t>&gt;.</a:t>
            </a:r>
          </a:p>
          <a:p>
            <a:r>
              <a:rPr lang="en-US" b="0" dirty="0" smtClean="0"/>
              <a:t>Names should be short and simple, like this: &lt;</a:t>
            </a:r>
            <a:r>
              <a:rPr lang="en-US" b="0" dirty="0" err="1" smtClean="0"/>
              <a:t>book_title</a:t>
            </a:r>
            <a:r>
              <a:rPr lang="en-US" b="0" dirty="0" smtClean="0"/>
              <a:t>&gt; not like this: &lt;</a:t>
            </a:r>
            <a:r>
              <a:rPr lang="en-US" b="0" dirty="0" err="1" smtClean="0"/>
              <a:t>the_title_of_the_book</a:t>
            </a:r>
            <a:r>
              <a:rPr lang="en-US" b="0" dirty="0" smtClean="0"/>
              <a:t>&gt;.</a:t>
            </a:r>
          </a:p>
          <a:p>
            <a:r>
              <a:rPr lang="en-US" b="0" dirty="0" smtClean="0"/>
              <a:t>Avoid "-" characters. If you name something "first-name," some software may think you want to subtract name from first.</a:t>
            </a:r>
          </a:p>
          <a:p>
            <a:r>
              <a:rPr lang="en-US" b="0" dirty="0" smtClean="0"/>
              <a:t>Avoid "." characters. If you name something "first.name," some software may think that "name" is a property of the object "first."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smtClean="0"/>
              <a:t>XML and HTML</a:t>
            </a:r>
            <a:endParaRPr lang="en-US" dirty="0"/>
          </a:p>
        </p:txBody>
      </p:sp>
    </p:spTree>
    <p:extLst>
      <p:ext uri="{BB962C8B-B14F-4D97-AF65-F5344CB8AC3E}">
        <p14:creationId xmlns:p14="http://schemas.microsoft.com/office/powerpoint/2010/main" val="261114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Naming Practices</a:t>
            </a:r>
            <a:endParaRPr lang="en-US" dirty="0"/>
          </a:p>
        </p:txBody>
      </p:sp>
      <p:sp>
        <p:nvSpPr>
          <p:cNvPr id="3" name="Content Placeholder 2"/>
          <p:cNvSpPr>
            <a:spLocks noGrp="1"/>
          </p:cNvSpPr>
          <p:nvPr>
            <p:ph idx="1"/>
          </p:nvPr>
        </p:nvSpPr>
        <p:spPr/>
        <p:txBody>
          <a:bodyPr>
            <a:normAutofit fontScale="92500" lnSpcReduction="10000"/>
          </a:bodyPr>
          <a:lstStyle/>
          <a:p>
            <a:r>
              <a:rPr lang="en-US" b="0" dirty="0" smtClean="0"/>
              <a:t>Avoid ":" characters. Colons are reserved to be used for something called namespaces (more later).</a:t>
            </a:r>
          </a:p>
          <a:p>
            <a:r>
              <a:rPr lang="en-US" b="0" dirty="0" smtClean="0"/>
              <a:t>XML documents often have a corresponding database. A good practice is to use the naming rules of your database for the elements in the XML documents.</a:t>
            </a:r>
          </a:p>
          <a:p>
            <a:r>
              <a:rPr lang="en-US" b="0" dirty="0" smtClean="0"/>
              <a:t>Non-English letters like </a:t>
            </a:r>
            <a:r>
              <a:rPr lang="en-US" b="0" dirty="0" err="1" smtClean="0"/>
              <a:t>éòá</a:t>
            </a:r>
            <a:r>
              <a:rPr lang="en-US" b="0" dirty="0" smtClean="0"/>
              <a:t> are perfectly legal in XML, but watch out for problems if your software vendor doesn't support them.</a:t>
            </a:r>
          </a:p>
          <a:p>
            <a:pPr>
              <a:buNone/>
            </a:pPr>
            <a:endParaRPr lang="en-US"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a:t>
            </a:r>
            <a:endParaRPr lang="en-US" b="1" dirty="0"/>
          </a:p>
        </p:txBody>
      </p:sp>
      <p:sp>
        <p:nvSpPr>
          <p:cNvPr id="3" name="Content Placeholder 2"/>
          <p:cNvSpPr>
            <a:spLocks noGrp="1"/>
          </p:cNvSpPr>
          <p:nvPr>
            <p:ph idx="1"/>
          </p:nvPr>
        </p:nvSpPr>
        <p:spPr/>
        <p:txBody>
          <a:bodyPr>
            <a:normAutofit fontScale="92500" lnSpcReduction="10000"/>
          </a:bodyPr>
          <a:lstStyle/>
          <a:p>
            <a:r>
              <a:rPr lang="en-US" b="0" dirty="0" smtClean="0"/>
              <a:t>Attributes provide additional information about elements:</a:t>
            </a:r>
          </a:p>
          <a:p>
            <a:pPr>
              <a:buNone/>
            </a:pPr>
            <a:r>
              <a:rPr lang="en-US" b="0" dirty="0" smtClean="0"/>
              <a:t>		&lt;</a:t>
            </a:r>
            <a:r>
              <a:rPr lang="en-US" b="0" dirty="0" err="1" smtClean="0"/>
              <a:t>img</a:t>
            </a:r>
            <a:r>
              <a:rPr lang="en-US" b="0" dirty="0" smtClean="0"/>
              <a:t> </a:t>
            </a:r>
            <a:r>
              <a:rPr lang="en-US" b="0" dirty="0" err="1" smtClean="0"/>
              <a:t>src</a:t>
            </a:r>
            <a:r>
              <a:rPr lang="en-US" b="0" dirty="0" smtClean="0"/>
              <a:t>="computer.gif"&gt;</a:t>
            </a:r>
            <a:br>
              <a:rPr lang="en-US" b="0" dirty="0" smtClean="0"/>
            </a:br>
            <a:r>
              <a:rPr lang="en-US" b="0" dirty="0" smtClean="0"/>
              <a:t>	&lt;a </a:t>
            </a:r>
            <a:r>
              <a:rPr lang="en-US" b="0" dirty="0" err="1" smtClean="0"/>
              <a:t>href</a:t>
            </a:r>
            <a:r>
              <a:rPr lang="en-US" b="0" dirty="0" smtClean="0"/>
              <a:t>="demo.asp"&gt; </a:t>
            </a:r>
          </a:p>
          <a:p>
            <a:r>
              <a:rPr lang="en-US" b="0" dirty="0" smtClean="0"/>
              <a:t>Attributes often provide information that is not a part of the data. In the example below, the file type is irrelevant to the data, but can be important to the software that wants to manipulate the element:</a:t>
            </a:r>
          </a:p>
          <a:p>
            <a:pPr>
              <a:buNone/>
            </a:pPr>
            <a:r>
              <a:rPr lang="en-US" b="0" dirty="0" smtClean="0"/>
              <a:t>  		&lt;file type="gif"&gt;computer.gif&lt;/file&gt;</a:t>
            </a:r>
            <a:endParaRPr lang="en-US"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Attributes</a:t>
            </a:r>
            <a:endParaRPr lang="en-US" dirty="0"/>
          </a:p>
        </p:txBody>
      </p:sp>
      <p:sp>
        <p:nvSpPr>
          <p:cNvPr id="3" name="Content Placeholder 2"/>
          <p:cNvSpPr>
            <a:spLocks noGrp="1"/>
          </p:cNvSpPr>
          <p:nvPr>
            <p:ph idx="1"/>
          </p:nvPr>
        </p:nvSpPr>
        <p:spPr/>
        <p:txBody>
          <a:bodyPr>
            <a:normAutofit fontScale="62500" lnSpcReduction="20000"/>
          </a:bodyPr>
          <a:lstStyle/>
          <a:p>
            <a:r>
              <a:rPr lang="en-US" b="0" dirty="0" smtClean="0"/>
              <a:t>Attributes is written inside any opening tag</a:t>
            </a:r>
          </a:p>
          <a:p>
            <a:r>
              <a:rPr lang="en-US" b="0" dirty="0" smtClean="0"/>
              <a:t>An element can have none or at least one attribute</a:t>
            </a:r>
          </a:p>
          <a:p>
            <a:r>
              <a:rPr lang="en-US" dirty="0" smtClean="0"/>
              <a:t>Attributes comes in this format:</a:t>
            </a:r>
          </a:p>
          <a:p>
            <a:pPr lvl="1"/>
            <a:r>
              <a:rPr lang="en-US" b="0" dirty="0" err="1" smtClean="0"/>
              <a:t>attName</a:t>
            </a:r>
            <a:r>
              <a:rPr lang="en-US" dirty="0" smtClean="0"/>
              <a:t>=“</a:t>
            </a:r>
            <a:r>
              <a:rPr lang="en-US" dirty="0" err="1" smtClean="0"/>
              <a:t>attValue</a:t>
            </a:r>
            <a:r>
              <a:rPr lang="en-US" dirty="0" smtClean="0"/>
              <a:t>”</a:t>
            </a:r>
            <a:endParaRPr lang="en-US" b="0" dirty="0" smtClean="0"/>
          </a:p>
          <a:p>
            <a:r>
              <a:rPr lang="en-US" b="0" dirty="0" smtClean="0"/>
              <a:t>Attribute values must always be quoted. Either single or double quotes can be used. For a person's sex, the person element can be written like this:</a:t>
            </a:r>
          </a:p>
          <a:p>
            <a:pPr marL="1245870" lvl="2" indent="-514350">
              <a:buNone/>
            </a:pPr>
            <a:r>
              <a:rPr lang="en-US" dirty="0" smtClean="0"/>
              <a:t>&lt;person sex="female"&gt;</a:t>
            </a:r>
          </a:p>
          <a:p>
            <a:pPr marL="1245870" lvl="2" indent="-514350">
              <a:buNone/>
            </a:pPr>
            <a:r>
              <a:rPr lang="en-US" dirty="0" smtClean="0"/>
              <a:t> or like this:</a:t>
            </a:r>
          </a:p>
          <a:p>
            <a:pPr marL="1245870" lvl="2" indent="-514350">
              <a:buNone/>
            </a:pPr>
            <a:r>
              <a:rPr lang="en-US" dirty="0" smtClean="0"/>
              <a:t>&lt;person sex='female'&gt; </a:t>
            </a:r>
          </a:p>
          <a:p>
            <a:r>
              <a:rPr lang="en-US" b="0" dirty="0" smtClean="0"/>
              <a:t>If the attribute value itself contains double quotes you can use single quotes, like in this example:</a:t>
            </a:r>
          </a:p>
          <a:p>
            <a:pPr>
              <a:buNone/>
            </a:pPr>
            <a:r>
              <a:rPr lang="en-US" b="0" dirty="0" smtClean="0"/>
              <a:t>	&lt;gangster name='George "Shotgun" Ziegler'&gt; </a:t>
            </a:r>
          </a:p>
          <a:p>
            <a:pPr>
              <a:buNone/>
            </a:pPr>
            <a:r>
              <a:rPr lang="en-US" b="0" dirty="0" smtClean="0"/>
              <a:t>		or you can use character entities:</a:t>
            </a:r>
          </a:p>
          <a:p>
            <a:pPr>
              <a:buNone/>
            </a:pPr>
            <a:r>
              <a:rPr lang="en-US" b="0" dirty="0" smtClean="0"/>
              <a:t>	&lt;gangster name="</a:t>
            </a:r>
            <a:r>
              <a:rPr lang="en-US" b="0" dirty="0" err="1" smtClean="0"/>
              <a:t>George&amp;quot;Shotgun&amp;quot</a:t>
            </a:r>
            <a:r>
              <a:rPr lang="en-US" b="0" dirty="0" smtClean="0"/>
              <a:t>; Ziegler"&gt;</a:t>
            </a:r>
            <a:endParaRPr lang="en-US"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Elements vs.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b="0" dirty="0" smtClean="0"/>
              <a:t>Take a look at these examples:</a:t>
            </a:r>
          </a:p>
          <a:p>
            <a:pPr>
              <a:buNone/>
            </a:pPr>
            <a:r>
              <a:rPr lang="en-US" b="0" dirty="0" smtClean="0"/>
              <a:t>	&lt;person sex="female"&gt;</a:t>
            </a:r>
            <a:br>
              <a:rPr lang="en-US" b="0" dirty="0" smtClean="0"/>
            </a:br>
            <a:r>
              <a:rPr lang="en-US" b="0" dirty="0" smtClean="0"/>
              <a:t>  &lt;</a:t>
            </a:r>
            <a:r>
              <a:rPr lang="en-US" b="0" dirty="0" err="1" smtClean="0"/>
              <a:t>firstname</a:t>
            </a:r>
            <a:r>
              <a:rPr lang="en-US" b="0" dirty="0" smtClean="0"/>
              <a:t>&gt;Anna&lt;/</a:t>
            </a:r>
            <a:r>
              <a:rPr lang="en-US" b="0" dirty="0" err="1" smtClean="0"/>
              <a:t>firstname</a:t>
            </a:r>
            <a:r>
              <a:rPr lang="en-US" b="0" dirty="0" smtClean="0"/>
              <a:t>&gt;</a:t>
            </a:r>
            <a:br>
              <a:rPr lang="en-US" b="0" dirty="0" smtClean="0"/>
            </a:br>
            <a:r>
              <a:rPr lang="en-US" b="0" dirty="0" smtClean="0"/>
              <a:t>  &lt;</a:t>
            </a:r>
            <a:r>
              <a:rPr lang="en-US" b="0" dirty="0" err="1" smtClean="0"/>
              <a:t>lastname</a:t>
            </a:r>
            <a:r>
              <a:rPr lang="en-US" b="0" dirty="0" smtClean="0"/>
              <a:t>&gt;Smith&lt;/</a:t>
            </a:r>
            <a:r>
              <a:rPr lang="en-US" b="0" dirty="0" err="1" smtClean="0"/>
              <a:t>lastname</a:t>
            </a:r>
            <a:r>
              <a:rPr lang="en-US" b="0" dirty="0" smtClean="0"/>
              <a:t>&gt;</a:t>
            </a:r>
            <a:br>
              <a:rPr lang="en-US" b="0" dirty="0" smtClean="0"/>
            </a:br>
            <a:r>
              <a:rPr lang="en-US" b="0" dirty="0" smtClean="0"/>
              <a:t>&lt;/person&gt; </a:t>
            </a:r>
          </a:p>
          <a:p>
            <a:pPr>
              <a:buNone/>
            </a:pPr>
            <a:r>
              <a:rPr lang="en-US" b="0" dirty="0" smtClean="0"/>
              <a:t/>
            </a:r>
            <a:br>
              <a:rPr lang="en-US" b="0" dirty="0" smtClean="0"/>
            </a:br>
            <a:r>
              <a:rPr lang="en-US" b="0" dirty="0" smtClean="0"/>
              <a:t>&lt;person&gt;</a:t>
            </a:r>
            <a:br>
              <a:rPr lang="en-US" b="0" dirty="0" smtClean="0"/>
            </a:br>
            <a:r>
              <a:rPr lang="en-US" b="0" dirty="0" smtClean="0"/>
              <a:t>  &lt;sex&gt;female&lt;/sex&gt;</a:t>
            </a:r>
            <a:br>
              <a:rPr lang="en-US" b="0" dirty="0" smtClean="0"/>
            </a:br>
            <a:r>
              <a:rPr lang="en-US" b="0" dirty="0" smtClean="0"/>
              <a:t>  &lt;</a:t>
            </a:r>
            <a:r>
              <a:rPr lang="en-US" b="0" dirty="0" err="1" smtClean="0"/>
              <a:t>firstname</a:t>
            </a:r>
            <a:r>
              <a:rPr lang="en-US" b="0" dirty="0" smtClean="0"/>
              <a:t>&gt;Anna&lt;/</a:t>
            </a:r>
            <a:r>
              <a:rPr lang="en-US" b="0" dirty="0" err="1" smtClean="0"/>
              <a:t>firstname</a:t>
            </a:r>
            <a:r>
              <a:rPr lang="en-US" b="0" dirty="0" smtClean="0"/>
              <a:t>&gt;</a:t>
            </a:r>
            <a:br>
              <a:rPr lang="en-US" b="0" dirty="0" smtClean="0"/>
            </a:br>
            <a:r>
              <a:rPr lang="en-US" b="0" dirty="0" smtClean="0"/>
              <a:t>  &lt;</a:t>
            </a:r>
            <a:r>
              <a:rPr lang="en-US" b="0" dirty="0" err="1" smtClean="0"/>
              <a:t>lastname</a:t>
            </a:r>
            <a:r>
              <a:rPr lang="en-US" b="0" dirty="0" smtClean="0"/>
              <a:t>&gt;Smith&lt;/</a:t>
            </a:r>
            <a:r>
              <a:rPr lang="en-US" b="0" dirty="0" err="1" smtClean="0"/>
              <a:t>lastname</a:t>
            </a:r>
            <a:r>
              <a:rPr lang="en-US" b="0" dirty="0" smtClean="0"/>
              <a:t>&gt;</a:t>
            </a:r>
            <a:br>
              <a:rPr lang="en-US" b="0" dirty="0" smtClean="0"/>
            </a:br>
            <a:r>
              <a:rPr lang="en-US" b="0" dirty="0" smtClean="0"/>
              <a:t>&lt;/person&gt; </a:t>
            </a:r>
          </a:p>
          <a:p>
            <a:pPr>
              <a:buNone/>
            </a:pPr>
            <a:endParaRPr lang="en-US" b="0" dirty="0" smtClean="0"/>
          </a:p>
          <a:p>
            <a:pPr>
              <a:buNone/>
            </a:pPr>
            <a:r>
              <a:rPr lang="en-US" b="0" dirty="0" smtClean="0"/>
              <a:t>	</a:t>
            </a:r>
            <a:endParaRPr lang="en-US"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Attributes</a:t>
            </a:r>
            <a:endParaRPr lang="en-US" dirty="0"/>
          </a:p>
        </p:txBody>
      </p:sp>
      <p:sp>
        <p:nvSpPr>
          <p:cNvPr id="3" name="Content Placeholder 2"/>
          <p:cNvSpPr>
            <a:spLocks noGrp="1"/>
          </p:cNvSpPr>
          <p:nvPr>
            <p:ph idx="1"/>
          </p:nvPr>
        </p:nvSpPr>
        <p:spPr/>
        <p:txBody>
          <a:bodyPr>
            <a:normAutofit fontScale="92500"/>
          </a:bodyPr>
          <a:lstStyle/>
          <a:p>
            <a:pPr>
              <a:buNone/>
            </a:pPr>
            <a:r>
              <a:rPr lang="en-US" b="0" dirty="0" smtClean="0"/>
              <a:t>Some of the problems with using attributes are:</a:t>
            </a:r>
          </a:p>
          <a:p>
            <a:pPr lvl="1"/>
            <a:r>
              <a:rPr lang="en-US" dirty="0" smtClean="0"/>
              <a:t>attributes cannot contain multiple values (elements can)</a:t>
            </a:r>
          </a:p>
          <a:p>
            <a:pPr lvl="1"/>
            <a:r>
              <a:rPr lang="en-US" dirty="0" smtClean="0"/>
              <a:t>attributes cannot contain tree structures (elements can)</a:t>
            </a:r>
          </a:p>
          <a:p>
            <a:pPr lvl="1"/>
            <a:r>
              <a:rPr lang="en-US" dirty="0" smtClean="0"/>
              <a:t>attributes are not easily expandable (for future changes)</a:t>
            </a:r>
          </a:p>
          <a:p>
            <a:pPr lvl="1"/>
            <a:r>
              <a:rPr lang="en-US" dirty="0" smtClean="0"/>
              <a:t>Attributes are difficult to read and maintain. Use elements for data. Use attributes for information that is not relevant to the data.</a:t>
            </a:r>
          </a:p>
          <a:p>
            <a:endParaRPr lang="en-US"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Attributes </a:t>
            </a:r>
            <a:r>
              <a:rPr lang="en-US" dirty="0" smtClean="0"/>
              <a:t>for Email</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0" dirty="0" smtClean="0"/>
              <a:t>   &lt;messages&gt;</a:t>
            </a:r>
            <a:br>
              <a:rPr lang="en-US" b="0" dirty="0" smtClean="0"/>
            </a:br>
            <a:r>
              <a:rPr lang="en-US" b="0" dirty="0" smtClean="0"/>
              <a:t>  &lt;note id="501"&gt;</a:t>
            </a:r>
            <a:br>
              <a:rPr lang="en-US" b="0" dirty="0" smtClean="0"/>
            </a:br>
            <a:r>
              <a:rPr lang="en-US" b="0" dirty="0" smtClean="0"/>
              <a:t>    &lt;to&gt;</a:t>
            </a:r>
            <a:r>
              <a:rPr lang="en-US" b="0" dirty="0" err="1" smtClean="0"/>
              <a:t>Tove</a:t>
            </a:r>
            <a:r>
              <a:rPr lang="en-US" b="0" dirty="0" smtClean="0"/>
              <a:t>&lt;/to&gt;</a:t>
            </a:r>
            <a:br>
              <a:rPr lang="en-US" b="0" dirty="0" smtClean="0"/>
            </a:br>
            <a:r>
              <a:rPr lang="en-US" b="0" dirty="0" smtClean="0"/>
              <a:t>    &lt;from&gt;</a:t>
            </a:r>
            <a:r>
              <a:rPr lang="en-US" b="0" dirty="0" err="1" smtClean="0"/>
              <a:t>Jani</a:t>
            </a:r>
            <a:r>
              <a:rPr lang="en-US" b="0" dirty="0" smtClean="0"/>
              <a:t>&lt;/from&gt;</a:t>
            </a:r>
            <a:br>
              <a:rPr lang="en-US" b="0" dirty="0" smtClean="0"/>
            </a:br>
            <a:r>
              <a:rPr lang="en-US" b="0" dirty="0" smtClean="0"/>
              <a:t>    &lt;heading&gt;Reminder&lt;/heading&gt;</a:t>
            </a:r>
            <a:br>
              <a:rPr lang="en-US" b="0" dirty="0" smtClean="0"/>
            </a:br>
            <a:r>
              <a:rPr lang="en-US" b="0" dirty="0" smtClean="0"/>
              <a:t>    &lt;body&gt;Don't forget me this weekend!&lt;/body&gt;</a:t>
            </a:r>
            <a:br>
              <a:rPr lang="en-US" b="0" dirty="0" smtClean="0"/>
            </a:br>
            <a:r>
              <a:rPr lang="en-US" b="0" dirty="0" smtClean="0"/>
              <a:t>  &lt;/note&gt;</a:t>
            </a:r>
            <a:br>
              <a:rPr lang="en-US" b="0" dirty="0" smtClean="0"/>
            </a:br>
            <a:r>
              <a:rPr lang="en-US" b="0" dirty="0" smtClean="0"/>
              <a:t>  &lt;note id="502"&gt;</a:t>
            </a:r>
            <a:br>
              <a:rPr lang="en-US" b="0" dirty="0" smtClean="0"/>
            </a:br>
            <a:r>
              <a:rPr lang="en-US" b="0" dirty="0" smtClean="0"/>
              <a:t>    &lt;to&gt;</a:t>
            </a:r>
            <a:r>
              <a:rPr lang="en-US" b="0" dirty="0" err="1" smtClean="0"/>
              <a:t>Jani</a:t>
            </a:r>
            <a:r>
              <a:rPr lang="en-US" b="0" dirty="0" smtClean="0"/>
              <a:t>&lt;/to&gt;</a:t>
            </a:r>
            <a:br>
              <a:rPr lang="en-US" b="0" dirty="0" smtClean="0"/>
            </a:br>
            <a:r>
              <a:rPr lang="en-US" b="0" dirty="0" smtClean="0"/>
              <a:t>    &lt;from&gt;</a:t>
            </a:r>
            <a:r>
              <a:rPr lang="en-US" b="0" dirty="0" err="1" smtClean="0"/>
              <a:t>Tove</a:t>
            </a:r>
            <a:r>
              <a:rPr lang="en-US" b="0" dirty="0" smtClean="0"/>
              <a:t>&lt;/from&gt;</a:t>
            </a:r>
            <a:br>
              <a:rPr lang="en-US" b="0" dirty="0" smtClean="0"/>
            </a:br>
            <a:r>
              <a:rPr lang="en-US" b="0" dirty="0" smtClean="0"/>
              <a:t>    &lt;heading&gt;Re: Reminder&lt;/heading&gt;</a:t>
            </a:r>
            <a:br>
              <a:rPr lang="en-US" b="0" dirty="0" smtClean="0"/>
            </a:br>
            <a:r>
              <a:rPr lang="en-US" b="0" dirty="0" smtClean="0"/>
              <a:t>    &lt;body&gt;I will not&lt;/body&gt;</a:t>
            </a:r>
            <a:br>
              <a:rPr lang="en-US" b="0" dirty="0" smtClean="0"/>
            </a:br>
            <a:r>
              <a:rPr lang="en-US" b="0" dirty="0" smtClean="0"/>
              <a:t>  &lt;/note&gt;</a:t>
            </a:r>
            <a:br>
              <a:rPr lang="en-US" b="0" dirty="0" smtClean="0"/>
            </a:br>
            <a:r>
              <a:rPr lang="en-US" b="0" dirty="0" smtClean="0"/>
              <a:t>&lt;/messages&gt; </a:t>
            </a:r>
          </a:p>
          <a:p>
            <a:endParaRPr lang="en-US" b="0" dirty="0" smtClean="0"/>
          </a:p>
          <a:p>
            <a:pPr>
              <a:buNone/>
            </a:pPr>
            <a:r>
              <a:rPr lang="en-US" b="0" dirty="0" smtClean="0"/>
              <a:t>	</a:t>
            </a:r>
            <a:endParaRPr lang="en-US" b="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Well Formed XML Documents</a:t>
            </a:r>
            <a:endParaRPr lang="en-US" dirty="0"/>
          </a:p>
        </p:txBody>
      </p:sp>
      <p:sp>
        <p:nvSpPr>
          <p:cNvPr id="3" name="Content Placeholder 2"/>
          <p:cNvSpPr>
            <a:spLocks noGrp="1"/>
          </p:cNvSpPr>
          <p:nvPr>
            <p:ph idx="1"/>
          </p:nvPr>
        </p:nvSpPr>
        <p:spPr/>
        <p:txBody>
          <a:bodyPr>
            <a:normAutofit fontScale="70000" lnSpcReduction="20000"/>
          </a:bodyPr>
          <a:lstStyle/>
          <a:p>
            <a:r>
              <a:rPr lang="en-US" b="0" dirty="0" smtClean="0"/>
              <a:t>A "Well Formed" XML document has correct XML syntax.</a:t>
            </a:r>
          </a:p>
          <a:p>
            <a:r>
              <a:rPr lang="en-US" b="0" dirty="0" smtClean="0"/>
              <a:t>The syntax rules were described in the previous chapters:</a:t>
            </a:r>
          </a:p>
          <a:p>
            <a:pPr lvl="2"/>
            <a:r>
              <a:rPr lang="en-US" dirty="0" smtClean="0"/>
              <a:t>XML documents must have a root element</a:t>
            </a:r>
          </a:p>
          <a:p>
            <a:pPr lvl="2"/>
            <a:r>
              <a:rPr lang="en-US" dirty="0" smtClean="0"/>
              <a:t>XML elements must have a closing tag</a:t>
            </a:r>
          </a:p>
          <a:p>
            <a:pPr lvl="2"/>
            <a:r>
              <a:rPr lang="en-US" dirty="0" smtClean="0"/>
              <a:t>XML tags are case sensitive</a:t>
            </a:r>
          </a:p>
          <a:p>
            <a:pPr lvl="2"/>
            <a:r>
              <a:rPr lang="en-US" dirty="0" smtClean="0"/>
              <a:t>XML elements must be properly nested</a:t>
            </a:r>
          </a:p>
          <a:p>
            <a:pPr lvl="2"/>
            <a:r>
              <a:rPr lang="en-US" dirty="0" smtClean="0"/>
              <a:t>XML attribute values must be quoted</a:t>
            </a:r>
          </a:p>
          <a:p>
            <a:pPr lvl="2">
              <a:buNone/>
            </a:pPr>
            <a:endParaRPr lang="en-US" dirty="0" smtClean="0"/>
          </a:p>
          <a:p>
            <a:pPr>
              <a:buNone/>
            </a:pPr>
            <a:r>
              <a:rPr lang="en-US" b="0" dirty="0" smtClean="0"/>
              <a:t>	&lt;?xml version="1.0" encoding="ISO-8859-1"?&gt;</a:t>
            </a:r>
            <a:br>
              <a:rPr lang="en-US" b="0" dirty="0" smtClean="0"/>
            </a:br>
            <a:r>
              <a:rPr lang="en-US" b="0" dirty="0" smtClean="0"/>
              <a:t>&lt;note&gt;</a:t>
            </a:r>
            <a:br>
              <a:rPr lang="en-US" b="0" dirty="0" smtClean="0"/>
            </a:br>
            <a:r>
              <a:rPr lang="en-US" b="0" dirty="0" smtClean="0"/>
              <a:t>&lt;to&gt;</a:t>
            </a:r>
            <a:r>
              <a:rPr lang="en-US" b="0" dirty="0" err="1" smtClean="0"/>
              <a:t>Tove</a:t>
            </a:r>
            <a:r>
              <a:rPr lang="en-US" b="0" dirty="0" smtClean="0"/>
              <a:t>&lt;/to&gt;</a:t>
            </a:r>
            <a:br>
              <a:rPr lang="en-US" b="0" dirty="0" smtClean="0"/>
            </a:br>
            <a:r>
              <a:rPr lang="en-US" b="0" dirty="0" smtClean="0"/>
              <a:t>&lt;from&gt;</a:t>
            </a:r>
            <a:r>
              <a:rPr lang="en-US" b="0" dirty="0" err="1" smtClean="0"/>
              <a:t>Jani</a:t>
            </a:r>
            <a:r>
              <a:rPr lang="en-US" b="0" dirty="0" smtClean="0"/>
              <a:t>&lt;/from&gt;</a:t>
            </a:r>
            <a:br>
              <a:rPr lang="en-US" b="0" dirty="0" smtClean="0"/>
            </a:br>
            <a:r>
              <a:rPr lang="en-US" b="0" dirty="0" smtClean="0"/>
              <a:t>&lt;heading&gt;Reminder&lt;/heading&gt;</a:t>
            </a:r>
            <a:br>
              <a:rPr lang="en-US" b="0" dirty="0" smtClean="0"/>
            </a:br>
            <a:r>
              <a:rPr lang="en-US" b="0" dirty="0" smtClean="0"/>
              <a:t>&lt;body&gt;Don't forget me this weekend!&lt;/body&gt;</a:t>
            </a:r>
            <a:br>
              <a:rPr lang="en-US" b="0" dirty="0" smtClean="0"/>
            </a:br>
            <a:r>
              <a:rPr lang="en-US" b="0" dirty="0" smtClean="0"/>
              <a:t>&lt;/note&gt;</a:t>
            </a:r>
            <a:endParaRPr lang="en-US" b="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Parsable Document</a:t>
            </a:r>
            <a:endParaRPr lang="en-US" dirty="0"/>
          </a:p>
        </p:txBody>
      </p:sp>
      <p:sp>
        <p:nvSpPr>
          <p:cNvPr id="3" name="Content Placeholder 2"/>
          <p:cNvSpPr>
            <a:spLocks noGrp="1"/>
          </p:cNvSpPr>
          <p:nvPr>
            <p:ph idx="1"/>
          </p:nvPr>
        </p:nvSpPr>
        <p:spPr/>
        <p:txBody>
          <a:bodyPr/>
          <a:lstStyle/>
          <a:p>
            <a:r>
              <a:rPr lang="en-US" dirty="0" smtClean="0"/>
              <a:t>A well-formed XML document is a </a:t>
            </a:r>
            <a:r>
              <a:rPr lang="en-US" dirty="0" err="1" smtClean="0"/>
              <a:t>parsable</a:t>
            </a:r>
            <a:r>
              <a:rPr lang="en-US" dirty="0" smtClean="0"/>
              <a:t> document!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20939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Type Definition (DTD)</a:t>
            </a:r>
            <a:endParaRPr lang="en-US" dirty="0"/>
          </a:p>
        </p:txBody>
      </p:sp>
      <p:sp>
        <p:nvSpPr>
          <p:cNvPr id="5" name="Text Placeholder 4"/>
          <p:cNvSpPr>
            <a:spLocks noGrp="1"/>
          </p:cNvSpPr>
          <p:nvPr>
            <p:ph type="body" idx="1"/>
          </p:nvPr>
        </p:nvSpPr>
        <p:spPr/>
        <p:txBody>
          <a:bodyPr/>
          <a:lstStyle/>
          <a:p>
            <a:r>
              <a:rPr lang="en-US" dirty="0" smtClean="0"/>
              <a:t>XML Validation</a:t>
            </a:r>
            <a:endParaRPr lang="en-US" dirty="0"/>
          </a:p>
        </p:txBody>
      </p:sp>
    </p:spTree>
    <p:extLst>
      <p:ext uri="{BB962C8B-B14F-4D97-AF65-F5344CB8AC3E}">
        <p14:creationId xmlns:p14="http://schemas.microsoft.com/office/powerpoint/2010/main" val="796702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Valid XML Documents</a:t>
            </a:r>
            <a:endParaRPr lang="en-US" dirty="0"/>
          </a:p>
        </p:txBody>
      </p:sp>
      <p:sp>
        <p:nvSpPr>
          <p:cNvPr id="3" name="Content Placeholder 2"/>
          <p:cNvSpPr>
            <a:spLocks noGrp="1"/>
          </p:cNvSpPr>
          <p:nvPr>
            <p:ph idx="1"/>
          </p:nvPr>
        </p:nvSpPr>
        <p:spPr/>
        <p:txBody>
          <a:bodyPr>
            <a:normAutofit/>
          </a:bodyPr>
          <a:lstStyle/>
          <a:p>
            <a:r>
              <a:rPr lang="en-US" b="0" dirty="0" smtClean="0"/>
              <a:t>A “valid" XML document is always a "Well Formed" XML document, which also conforms to the rules of a Document Type Definition (DTD) or XML Schema Definition (XSD)</a:t>
            </a:r>
          </a:p>
          <a:p>
            <a:r>
              <a:rPr lang="en-US" b="0" dirty="0" smtClean="0"/>
              <a:t>Not all XML document are valid! </a:t>
            </a:r>
            <a:r>
              <a:rPr lang="en-US" b="0" dirty="0" smtClean="0">
                <a:sym typeface="Wingdings" panose="05000000000000000000" pitchFamily="2" charset="2"/>
              </a:rPr>
              <a:t></a:t>
            </a:r>
            <a:endParaRPr lang="en-US"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XML</a:t>
            </a:r>
            <a:endParaRPr lang="en-US" dirty="0"/>
          </a:p>
        </p:txBody>
      </p:sp>
      <p:sp>
        <p:nvSpPr>
          <p:cNvPr id="3" name="Content Placeholder 2"/>
          <p:cNvSpPr>
            <a:spLocks noGrp="1"/>
          </p:cNvSpPr>
          <p:nvPr>
            <p:ph idx="1"/>
          </p:nvPr>
        </p:nvSpPr>
        <p:spPr/>
        <p:txBody>
          <a:bodyPr/>
          <a:lstStyle/>
          <a:p>
            <a:r>
              <a:rPr lang="en-US" b="0" dirty="0" smtClean="0"/>
              <a:t>XML was designed to transport and store data.</a:t>
            </a:r>
          </a:p>
          <a:p>
            <a:r>
              <a:rPr lang="en-US" b="0" dirty="0" smtClean="0"/>
              <a:t>HTML was designed to display data.</a:t>
            </a:r>
          </a:p>
          <a:p>
            <a:endParaRPr lang="en-US"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DTD</a:t>
            </a:r>
            <a:endParaRPr lang="en-US" dirty="0"/>
          </a:p>
        </p:txBody>
      </p:sp>
      <p:sp>
        <p:nvSpPr>
          <p:cNvPr id="3" name="Content Placeholder 2"/>
          <p:cNvSpPr>
            <a:spLocks noGrp="1"/>
          </p:cNvSpPr>
          <p:nvPr>
            <p:ph idx="1"/>
          </p:nvPr>
        </p:nvSpPr>
        <p:spPr/>
        <p:txBody>
          <a:bodyPr>
            <a:normAutofit/>
          </a:bodyPr>
          <a:lstStyle/>
          <a:p>
            <a:r>
              <a:rPr lang="en-US" dirty="0" smtClean="0"/>
              <a:t>D</a:t>
            </a:r>
            <a:r>
              <a:rPr lang="en-US" b="0" dirty="0" smtClean="0"/>
              <a:t>efines the structure of an XML document</a:t>
            </a:r>
          </a:p>
          <a:p>
            <a:r>
              <a:rPr lang="en-US" b="0" dirty="0" smtClean="0"/>
              <a:t>Defines the structure with a list of legal elements:</a:t>
            </a:r>
          </a:p>
          <a:p>
            <a:endParaRPr lang="en-US"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Inline DTD style</a:t>
            </a:r>
          </a:p>
          <a:p>
            <a:pPr marL="800100" lvl="2" indent="0">
              <a:buNone/>
            </a:pPr>
            <a:r>
              <a:rPr lang="en-US" dirty="0"/>
              <a:t>&lt;?xml version="1.0"?&gt; </a:t>
            </a:r>
            <a:endParaRPr lang="en-US" dirty="0" smtClean="0"/>
          </a:p>
          <a:p>
            <a:pPr marL="800100" lvl="2" indent="0">
              <a:buNone/>
            </a:pPr>
            <a:r>
              <a:rPr lang="en-US" dirty="0" smtClean="0">
                <a:solidFill>
                  <a:srgbClr val="FF0000"/>
                </a:solidFill>
              </a:rPr>
              <a:t>&lt;!</a:t>
            </a:r>
            <a:r>
              <a:rPr lang="en-US" dirty="0">
                <a:solidFill>
                  <a:srgbClr val="FF0000"/>
                </a:solidFill>
              </a:rPr>
              <a:t>DOCTYPE note </a:t>
            </a:r>
            <a:r>
              <a:rPr lang="en-US" dirty="0" smtClean="0">
                <a:solidFill>
                  <a:srgbClr val="FF0000"/>
                </a:solidFill>
              </a:rPr>
              <a:t>[</a:t>
            </a:r>
          </a:p>
          <a:p>
            <a:pPr marL="800100" lvl="2" indent="0">
              <a:buNone/>
            </a:pPr>
            <a:r>
              <a:rPr lang="en-US" dirty="0" smtClean="0">
                <a:solidFill>
                  <a:srgbClr val="FF0000"/>
                </a:solidFill>
              </a:rPr>
              <a:t> </a:t>
            </a:r>
            <a:r>
              <a:rPr lang="en-US" dirty="0">
                <a:solidFill>
                  <a:srgbClr val="FF0000"/>
                </a:solidFill>
              </a:rPr>
              <a:t>&lt;!ELEMENT note (</a:t>
            </a:r>
            <a:r>
              <a:rPr lang="en-US" dirty="0" err="1">
                <a:solidFill>
                  <a:srgbClr val="FF0000"/>
                </a:solidFill>
              </a:rPr>
              <a:t>to,from,heading,body</a:t>
            </a:r>
            <a:r>
              <a:rPr lang="en-US" dirty="0">
                <a:solidFill>
                  <a:srgbClr val="FF0000"/>
                </a:solidFill>
              </a:rPr>
              <a:t>)&gt; </a:t>
            </a:r>
            <a:r>
              <a:rPr lang="en-US" dirty="0" smtClean="0">
                <a:solidFill>
                  <a:srgbClr val="FF0000"/>
                </a:solidFill>
              </a:rPr>
              <a:t> </a:t>
            </a:r>
          </a:p>
          <a:p>
            <a:pPr marL="800100" lvl="2" indent="0">
              <a:buNone/>
            </a:pPr>
            <a:r>
              <a:rPr lang="en-US" dirty="0">
                <a:solidFill>
                  <a:srgbClr val="FF0000"/>
                </a:solidFill>
              </a:rPr>
              <a:t> </a:t>
            </a:r>
            <a:r>
              <a:rPr lang="en-US" dirty="0" smtClean="0">
                <a:solidFill>
                  <a:srgbClr val="FF0000"/>
                </a:solidFill>
              </a:rPr>
              <a:t>&lt;!</a:t>
            </a:r>
            <a:r>
              <a:rPr lang="en-US" dirty="0">
                <a:solidFill>
                  <a:srgbClr val="FF0000"/>
                </a:solidFill>
              </a:rPr>
              <a:t>ELEMENT to (#PCDATA)&gt; </a:t>
            </a:r>
            <a:endParaRPr lang="en-US" dirty="0" smtClean="0">
              <a:solidFill>
                <a:srgbClr val="FF0000"/>
              </a:solidFill>
            </a:endParaRPr>
          </a:p>
          <a:p>
            <a:pPr marL="800100" lvl="2" indent="0">
              <a:buNone/>
            </a:pPr>
            <a:r>
              <a:rPr lang="en-US" dirty="0" smtClean="0">
                <a:solidFill>
                  <a:srgbClr val="FF0000"/>
                </a:solidFill>
              </a:rPr>
              <a:t> &lt;!</a:t>
            </a:r>
            <a:r>
              <a:rPr lang="en-US" dirty="0">
                <a:solidFill>
                  <a:srgbClr val="FF0000"/>
                </a:solidFill>
              </a:rPr>
              <a:t>ELEMENT from (#PCDATA)&gt; </a:t>
            </a:r>
            <a:endParaRPr lang="en-US" dirty="0" smtClean="0">
              <a:solidFill>
                <a:srgbClr val="FF0000"/>
              </a:solidFill>
            </a:endParaRPr>
          </a:p>
          <a:p>
            <a:pPr marL="800100" lvl="2" indent="0">
              <a:buNone/>
            </a:pPr>
            <a:r>
              <a:rPr lang="en-US" dirty="0" smtClean="0">
                <a:solidFill>
                  <a:srgbClr val="FF0000"/>
                </a:solidFill>
              </a:rPr>
              <a:t> &lt;!</a:t>
            </a:r>
            <a:r>
              <a:rPr lang="en-US" dirty="0">
                <a:solidFill>
                  <a:srgbClr val="FF0000"/>
                </a:solidFill>
              </a:rPr>
              <a:t>ELEMENT heading (#PCDATA)&gt; </a:t>
            </a:r>
            <a:endParaRPr lang="en-US" dirty="0" smtClean="0">
              <a:solidFill>
                <a:srgbClr val="FF0000"/>
              </a:solidFill>
            </a:endParaRPr>
          </a:p>
          <a:p>
            <a:pPr marL="800100" lvl="2" indent="0">
              <a:buNone/>
            </a:pPr>
            <a:r>
              <a:rPr lang="en-US" dirty="0" smtClean="0">
                <a:solidFill>
                  <a:srgbClr val="FF0000"/>
                </a:solidFill>
              </a:rPr>
              <a:t> &lt;!</a:t>
            </a:r>
            <a:r>
              <a:rPr lang="en-US" dirty="0">
                <a:solidFill>
                  <a:srgbClr val="FF0000"/>
                </a:solidFill>
              </a:rPr>
              <a:t>ELEMENT body (#PCDATA)&gt; </a:t>
            </a:r>
            <a:endParaRPr lang="en-US" dirty="0" smtClean="0">
              <a:solidFill>
                <a:srgbClr val="FF0000"/>
              </a:solidFill>
            </a:endParaRPr>
          </a:p>
          <a:p>
            <a:pPr marL="800100" lvl="2" indent="0">
              <a:buNone/>
            </a:pPr>
            <a:r>
              <a:rPr lang="en-US" dirty="0">
                <a:solidFill>
                  <a:srgbClr val="FF0000"/>
                </a:solidFill>
              </a:rPr>
              <a:t> </a:t>
            </a:r>
            <a:r>
              <a:rPr lang="en-US" dirty="0" smtClean="0">
                <a:solidFill>
                  <a:srgbClr val="FF0000"/>
                </a:solidFill>
              </a:rPr>
              <a:t> ]&gt; </a:t>
            </a:r>
          </a:p>
          <a:p>
            <a:pPr marL="800100" lvl="2" indent="0">
              <a:buNone/>
            </a:pPr>
            <a:r>
              <a:rPr lang="en-US" dirty="0" smtClean="0"/>
              <a:t>&lt;</a:t>
            </a:r>
            <a:r>
              <a:rPr lang="en-US" dirty="0"/>
              <a:t>note&gt; </a:t>
            </a:r>
            <a:endParaRPr lang="en-US" dirty="0" smtClean="0"/>
          </a:p>
          <a:p>
            <a:pPr marL="800100" lvl="2" indent="0">
              <a:buNone/>
            </a:pPr>
            <a:r>
              <a:rPr lang="en-US" dirty="0"/>
              <a:t> </a:t>
            </a:r>
            <a:r>
              <a:rPr lang="en-US" dirty="0" smtClean="0"/>
              <a:t>  &lt;</a:t>
            </a:r>
            <a:r>
              <a:rPr lang="en-US" dirty="0"/>
              <a:t>to&gt;</a:t>
            </a:r>
            <a:r>
              <a:rPr lang="en-US" dirty="0" err="1"/>
              <a:t>Tove</a:t>
            </a:r>
            <a:r>
              <a:rPr lang="en-US" dirty="0"/>
              <a:t>&lt;/to&gt; </a:t>
            </a:r>
            <a:endParaRPr lang="en-US" dirty="0" smtClean="0"/>
          </a:p>
          <a:p>
            <a:pPr marL="800100" lvl="2" indent="0">
              <a:buNone/>
            </a:pPr>
            <a:r>
              <a:rPr lang="en-US" dirty="0"/>
              <a:t> </a:t>
            </a:r>
            <a:r>
              <a:rPr lang="en-US" dirty="0" smtClean="0"/>
              <a:t>  &lt;</a:t>
            </a:r>
            <a:r>
              <a:rPr lang="en-US" dirty="0"/>
              <a:t>from&gt;</a:t>
            </a:r>
            <a:r>
              <a:rPr lang="en-US" dirty="0" err="1"/>
              <a:t>Jani</a:t>
            </a:r>
            <a:r>
              <a:rPr lang="en-US" dirty="0"/>
              <a:t>&lt;/from&gt; </a:t>
            </a:r>
            <a:endParaRPr lang="en-US" dirty="0" smtClean="0"/>
          </a:p>
          <a:p>
            <a:pPr marL="800100" lvl="2" indent="0">
              <a:buNone/>
            </a:pPr>
            <a:r>
              <a:rPr lang="en-US" dirty="0"/>
              <a:t> </a:t>
            </a:r>
            <a:r>
              <a:rPr lang="en-US" dirty="0" smtClean="0"/>
              <a:t>  &lt;</a:t>
            </a:r>
            <a:r>
              <a:rPr lang="en-US" dirty="0"/>
              <a:t>heading&gt;Reminder&lt;/heading&gt; </a:t>
            </a:r>
            <a:endParaRPr lang="en-US" dirty="0" smtClean="0"/>
          </a:p>
          <a:p>
            <a:pPr marL="800100" lvl="2" indent="0">
              <a:buNone/>
            </a:pPr>
            <a:r>
              <a:rPr lang="en-US" dirty="0"/>
              <a:t> </a:t>
            </a:r>
            <a:r>
              <a:rPr lang="en-US" dirty="0" smtClean="0"/>
              <a:t>   &lt;</a:t>
            </a:r>
            <a:r>
              <a:rPr lang="en-US" dirty="0"/>
              <a:t>body&gt;Don't forget me this weekend!&lt;/body&gt; </a:t>
            </a:r>
            <a:endParaRPr lang="en-US" dirty="0" smtClean="0"/>
          </a:p>
          <a:p>
            <a:pPr marL="800100" lvl="2" indent="0">
              <a:buNone/>
            </a:pPr>
            <a:r>
              <a:rPr lang="en-US" dirty="0" smtClean="0"/>
              <a:t>&lt;/</a:t>
            </a:r>
            <a:r>
              <a:rPr lang="en-US" dirty="0"/>
              <a:t>note&gt; </a:t>
            </a:r>
          </a:p>
        </p:txBody>
      </p:sp>
    </p:spTree>
    <p:extLst>
      <p:ext uri="{BB962C8B-B14F-4D97-AF65-F5344CB8AC3E}">
        <p14:creationId xmlns:p14="http://schemas.microsoft.com/office/powerpoint/2010/main" val="1367078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a:t>
            </a:r>
            <a:endParaRPr lang="en-US" dirty="0"/>
          </a:p>
        </p:txBody>
      </p:sp>
      <p:sp>
        <p:nvSpPr>
          <p:cNvPr id="3" name="Content Placeholder 2"/>
          <p:cNvSpPr>
            <a:spLocks noGrp="1"/>
          </p:cNvSpPr>
          <p:nvPr>
            <p:ph idx="1"/>
          </p:nvPr>
        </p:nvSpPr>
        <p:spPr/>
        <p:txBody>
          <a:bodyPr>
            <a:normAutofit/>
          </a:bodyPr>
          <a:lstStyle/>
          <a:p>
            <a:r>
              <a:rPr lang="en-US" dirty="0" smtClean="0"/>
              <a:t>External Reference style:</a:t>
            </a:r>
          </a:p>
          <a:p>
            <a:pPr marL="800100" lvl="2" indent="0">
              <a:buNone/>
            </a:pPr>
            <a:r>
              <a:rPr lang="en-US" dirty="0"/>
              <a:t>&lt;?xml version="1.0"?&gt; </a:t>
            </a:r>
            <a:endParaRPr lang="en-US" dirty="0" smtClean="0"/>
          </a:p>
          <a:p>
            <a:pPr marL="800100" lvl="2" indent="0">
              <a:buNone/>
            </a:pPr>
            <a:r>
              <a:rPr lang="en-US" dirty="0" smtClean="0">
                <a:solidFill>
                  <a:srgbClr val="FF0000"/>
                </a:solidFill>
              </a:rPr>
              <a:t>&lt;!</a:t>
            </a:r>
            <a:r>
              <a:rPr lang="en-US" dirty="0">
                <a:solidFill>
                  <a:srgbClr val="FF0000"/>
                </a:solidFill>
              </a:rPr>
              <a:t>DOCTYPE note SYSTEM "note.dtd"&gt; </a:t>
            </a:r>
            <a:endParaRPr lang="en-US" dirty="0" smtClean="0">
              <a:solidFill>
                <a:srgbClr val="FF0000"/>
              </a:solidFill>
            </a:endParaRPr>
          </a:p>
          <a:p>
            <a:pPr marL="800100" lvl="2" indent="0">
              <a:buNone/>
            </a:pPr>
            <a:r>
              <a:rPr lang="en-US" dirty="0" smtClean="0"/>
              <a:t>&lt;</a:t>
            </a:r>
            <a:r>
              <a:rPr lang="en-US" dirty="0"/>
              <a:t>note&gt; </a:t>
            </a:r>
            <a:endParaRPr lang="en-US" dirty="0" smtClean="0"/>
          </a:p>
          <a:p>
            <a:pPr marL="800100" lvl="2" indent="0">
              <a:buNone/>
            </a:pPr>
            <a:r>
              <a:rPr lang="en-US" dirty="0" smtClean="0"/>
              <a:t>	&lt;</a:t>
            </a:r>
            <a:r>
              <a:rPr lang="en-US" dirty="0"/>
              <a:t>to&gt;</a:t>
            </a:r>
            <a:r>
              <a:rPr lang="en-US" dirty="0" err="1"/>
              <a:t>Tove</a:t>
            </a:r>
            <a:r>
              <a:rPr lang="en-US" dirty="0"/>
              <a:t>&lt;/to&gt; </a:t>
            </a:r>
            <a:endParaRPr lang="en-US" dirty="0" smtClean="0"/>
          </a:p>
          <a:p>
            <a:pPr marL="800100" lvl="2" indent="0">
              <a:buNone/>
            </a:pPr>
            <a:r>
              <a:rPr lang="en-US" dirty="0" smtClean="0"/>
              <a:t>	&lt;</a:t>
            </a:r>
            <a:r>
              <a:rPr lang="en-US" dirty="0"/>
              <a:t>from&gt;</a:t>
            </a:r>
            <a:r>
              <a:rPr lang="en-US" dirty="0" err="1"/>
              <a:t>Jani</a:t>
            </a:r>
            <a:r>
              <a:rPr lang="en-US" dirty="0"/>
              <a:t>&lt;/from&gt; </a:t>
            </a:r>
            <a:endParaRPr lang="en-US" dirty="0" smtClean="0"/>
          </a:p>
          <a:p>
            <a:pPr marL="800100" lvl="2" indent="0">
              <a:buNone/>
            </a:pPr>
            <a:r>
              <a:rPr lang="en-US" dirty="0" smtClean="0"/>
              <a:t>	&lt;</a:t>
            </a:r>
            <a:r>
              <a:rPr lang="en-US" dirty="0"/>
              <a:t>heading&gt;Reminder&lt;/heading&gt; </a:t>
            </a:r>
            <a:endParaRPr lang="en-US" dirty="0" smtClean="0"/>
          </a:p>
          <a:p>
            <a:pPr marL="800100" lvl="2" indent="0">
              <a:buNone/>
            </a:pPr>
            <a:r>
              <a:rPr lang="en-US" dirty="0" smtClean="0"/>
              <a:t>	&lt;</a:t>
            </a:r>
            <a:r>
              <a:rPr lang="en-US" dirty="0"/>
              <a:t>body&gt;Don't forget me this weekend!&lt;/body&gt; </a:t>
            </a:r>
            <a:endParaRPr lang="en-US" dirty="0" smtClean="0"/>
          </a:p>
          <a:p>
            <a:pPr marL="800100" lvl="2" indent="0">
              <a:buNone/>
            </a:pPr>
            <a:r>
              <a:rPr lang="en-US" dirty="0" smtClean="0"/>
              <a:t>&lt;/</a:t>
            </a:r>
            <a:r>
              <a:rPr lang="en-US" dirty="0"/>
              <a:t>note&gt; </a:t>
            </a:r>
          </a:p>
        </p:txBody>
      </p:sp>
    </p:spTree>
    <p:extLst>
      <p:ext uri="{BB962C8B-B14F-4D97-AF65-F5344CB8AC3E}">
        <p14:creationId xmlns:p14="http://schemas.microsoft.com/office/powerpoint/2010/main" val="2022129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an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Normal element:</a:t>
            </a:r>
          </a:p>
          <a:p>
            <a:pPr lvl="1"/>
            <a:r>
              <a:rPr lang="en-US" dirty="0" smtClean="0"/>
              <a:t>&lt;!</a:t>
            </a:r>
            <a:r>
              <a:rPr lang="en-US" dirty="0"/>
              <a:t>ELEMENT element-name (element-content</a:t>
            </a:r>
            <a:r>
              <a:rPr lang="en-US" dirty="0" smtClean="0"/>
              <a:t>)&gt;</a:t>
            </a:r>
          </a:p>
          <a:p>
            <a:r>
              <a:rPr lang="en-US" dirty="0" smtClean="0"/>
              <a:t>Empty Element:</a:t>
            </a:r>
          </a:p>
          <a:p>
            <a:pPr lvl="1"/>
            <a:r>
              <a:rPr lang="en-US" dirty="0"/>
              <a:t>&lt;!ELEMENT element-name (EMPTY</a:t>
            </a:r>
            <a:r>
              <a:rPr lang="en-US" dirty="0" smtClean="0"/>
              <a:t>)&gt;</a:t>
            </a:r>
          </a:p>
          <a:p>
            <a:r>
              <a:rPr lang="en-US" dirty="0" smtClean="0"/>
              <a:t>Element with Data:</a:t>
            </a:r>
          </a:p>
          <a:p>
            <a:pPr lvl="1"/>
            <a:r>
              <a:rPr lang="en-US" dirty="0"/>
              <a:t>&lt;!ELEMENT element-name (#CDATA)&gt; </a:t>
            </a:r>
            <a:endParaRPr lang="en-US" dirty="0" smtClean="0"/>
          </a:p>
          <a:p>
            <a:pPr lvl="1"/>
            <a:r>
              <a:rPr lang="en-US" dirty="0" smtClean="0"/>
              <a:t>&lt;!</a:t>
            </a:r>
            <a:r>
              <a:rPr lang="en-US" dirty="0"/>
              <a:t>ELEMENT element-name (#PCDATA)&gt; </a:t>
            </a:r>
            <a:endParaRPr lang="en-US" dirty="0" smtClean="0"/>
          </a:p>
          <a:p>
            <a:pPr lvl="1"/>
            <a:r>
              <a:rPr lang="en-US" dirty="0" smtClean="0"/>
              <a:t>&lt;!</a:t>
            </a:r>
            <a:r>
              <a:rPr lang="en-US" dirty="0"/>
              <a:t>ELEMENT element-name </a:t>
            </a:r>
            <a:r>
              <a:rPr lang="en-US" dirty="0" smtClean="0"/>
              <a:t>(ANY)&gt;</a:t>
            </a:r>
            <a:endParaRPr lang="en-US" dirty="0"/>
          </a:p>
          <a:p>
            <a:pPr lvl="2"/>
            <a:r>
              <a:rPr lang="en-US" dirty="0" smtClean="0"/>
              <a:t>&lt;!</a:t>
            </a:r>
            <a:r>
              <a:rPr lang="en-US" dirty="0"/>
              <a:t>ELEMENT note (#PCDATA)&gt;</a:t>
            </a:r>
          </a:p>
        </p:txBody>
      </p:sp>
    </p:spTree>
    <p:extLst>
      <p:ext uri="{BB962C8B-B14F-4D97-AF65-F5344CB8AC3E}">
        <p14:creationId xmlns:p14="http://schemas.microsoft.com/office/powerpoint/2010/main" val="1151356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idx="1"/>
          </p:nvPr>
        </p:nvSpPr>
        <p:spPr/>
        <p:txBody>
          <a:bodyPr/>
          <a:lstStyle/>
          <a:p>
            <a:r>
              <a:rPr lang="en-US" dirty="0" smtClean="0"/>
              <a:t>Element with sub-elements:</a:t>
            </a:r>
          </a:p>
          <a:p>
            <a:pPr lvl="1"/>
            <a:r>
              <a:rPr lang="en-US" dirty="0"/>
              <a:t>&lt;!ELEMENT element-name (child-element-name)&gt; </a:t>
            </a:r>
          </a:p>
          <a:p>
            <a:pPr lvl="1"/>
            <a:r>
              <a:rPr lang="en-US" dirty="0" smtClean="0"/>
              <a:t>&lt;!</a:t>
            </a:r>
            <a:r>
              <a:rPr lang="en-US" dirty="0"/>
              <a:t>ELEMENT element-name (child-element-name</a:t>
            </a:r>
            <a:r>
              <a:rPr lang="en-US" dirty="0" smtClean="0"/>
              <a:t>, child-element-name,.....)&gt;</a:t>
            </a:r>
            <a:endParaRPr lang="en-US" dirty="0"/>
          </a:p>
          <a:p>
            <a:pPr lvl="2"/>
            <a:r>
              <a:rPr lang="en-US" dirty="0" smtClean="0"/>
              <a:t>&lt;!</a:t>
            </a:r>
            <a:r>
              <a:rPr lang="en-US" dirty="0"/>
              <a:t>ELEMENT note (</a:t>
            </a:r>
            <a:r>
              <a:rPr lang="en-US" dirty="0" err="1"/>
              <a:t>to,from,heading,body</a:t>
            </a:r>
            <a:r>
              <a:rPr lang="en-US" dirty="0"/>
              <a:t>)&gt;</a:t>
            </a:r>
          </a:p>
        </p:txBody>
      </p:sp>
    </p:spTree>
    <p:extLst>
      <p:ext uri="{BB962C8B-B14F-4D97-AF65-F5344CB8AC3E}">
        <p14:creationId xmlns:p14="http://schemas.microsoft.com/office/powerpoint/2010/main" val="4014031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Element Sequences</a:t>
            </a:r>
            <a:endParaRPr lang="en-US" dirty="0"/>
          </a:p>
        </p:txBody>
      </p:sp>
      <p:sp>
        <p:nvSpPr>
          <p:cNvPr id="3" name="Content Placeholder 2"/>
          <p:cNvSpPr>
            <a:spLocks noGrp="1"/>
          </p:cNvSpPr>
          <p:nvPr>
            <p:ph idx="1"/>
          </p:nvPr>
        </p:nvSpPr>
        <p:spPr/>
        <p:txBody>
          <a:bodyPr>
            <a:normAutofit lnSpcReduction="10000"/>
          </a:bodyPr>
          <a:lstStyle/>
          <a:p>
            <a:r>
              <a:rPr lang="en-US" dirty="0" smtClean="0"/>
              <a:t>Declaring one occurrence of the same element:</a:t>
            </a:r>
          </a:p>
          <a:p>
            <a:pPr lvl="1"/>
            <a:r>
              <a:rPr lang="en-US" dirty="0"/>
              <a:t>&lt;!ELEMENT element-name (child-name</a:t>
            </a:r>
            <a:r>
              <a:rPr lang="en-US" dirty="0" smtClean="0"/>
              <a:t>)&gt;</a:t>
            </a:r>
          </a:p>
          <a:p>
            <a:r>
              <a:rPr lang="en-US" dirty="0" smtClean="0"/>
              <a:t>Declaring at least one occurrence of the same element:</a:t>
            </a:r>
          </a:p>
          <a:p>
            <a:pPr lvl="1"/>
            <a:r>
              <a:rPr lang="en-US" dirty="0"/>
              <a:t>&lt;!ELEMENT element-name (child-name</a:t>
            </a:r>
            <a:r>
              <a:rPr lang="en-US" dirty="0" smtClean="0"/>
              <a:t>+)&gt;</a:t>
            </a:r>
          </a:p>
          <a:p>
            <a:r>
              <a:rPr lang="en-US" dirty="0" smtClean="0"/>
              <a:t>Declaring zero or more occurrences of the same element:</a:t>
            </a:r>
          </a:p>
          <a:p>
            <a:pPr lvl="1"/>
            <a:r>
              <a:rPr lang="en-US" dirty="0"/>
              <a:t>&lt;!ELEMENT element-name (</a:t>
            </a:r>
            <a:r>
              <a:rPr lang="en-US" dirty="0" smtClean="0"/>
              <a:t>child-name*)&gt;</a:t>
            </a:r>
            <a:endParaRPr lang="en-US" dirty="0"/>
          </a:p>
          <a:p>
            <a:pPr lvl="1"/>
            <a:endParaRPr lang="en-US" dirty="0" smtClean="0"/>
          </a:p>
          <a:p>
            <a:pPr lvl="1"/>
            <a:endParaRPr lang="en-US" dirty="0"/>
          </a:p>
        </p:txBody>
      </p:sp>
    </p:spTree>
    <p:extLst>
      <p:ext uri="{BB962C8B-B14F-4D97-AF65-F5344CB8AC3E}">
        <p14:creationId xmlns:p14="http://schemas.microsoft.com/office/powerpoint/2010/main" val="2959980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a:bodyPr>
          <a:lstStyle/>
          <a:p>
            <a:r>
              <a:rPr lang="en-US" dirty="0" smtClean="0"/>
              <a:t>Declaring element with zero ore one occurrence of the said element:</a:t>
            </a:r>
          </a:p>
          <a:p>
            <a:pPr lvl="1"/>
            <a:r>
              <a:rPr lang="en-US" dirty="0"/>
              <a:t>&lt;!ELEMENT element-name (child-name</a:t>
            </a:r>
            <a:r>
              <a:rPr lang="en-US" dirty="0" smtClean="0"/>
              <a:t>?)&gt;</a:t>
            </a:r>
          </a:p>
          <a:p>
            <a:r>
              <a:rPr lang="en-US" dirty="0" smtClean="0"/>
              <a:t>Declaring mixed content</a:t>
            </a:r>
          </a:p>
          <a:p>
            <a:pPr lvl="1"/>
            <a:r>
              <a:rPr lang="en-US" dirty="0" smtClean="0"/>
              <a:t>&lt;!</a:t>
            </a:r>
            <a:r>
              <a:rPr lang="en-US" dirty="0"/>
              <a:t>ELEMENT note </a:t>
            </a:r>
            <a:r>
              <a:rPr lang="en-US" dirty="0" smtClean="0"/>
              <a:t>(#PCDATA | to+ |from |header |message)* &gt;</a:t>
            </a:r>
            <a:endParaRPr lang="en-US" dirty="0"/>
          </a:p>
          <a:p>
            <a:pPr lvl="1"/>
            <a:endParaRPr lang="en-US" dirty="0"/>
          </a:p>
        </p:txBody>
      </p:sp>
    </p:spTree>
    <p:extLst>
      <p:ext uri="{BB962C8B-B14F-4D97-AF65-F5344CB8AC3E}">
        <p14:creationId xmlns:p14="http://schemas.microsoft.com/office/powerpoint/2010/main" val="2896507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CDATA</a:t>
            </a:r>
          </a:p>
          <a:p>
            <a:pPr lvl="1"/>
            <a:r>
              <a:rPr lang="en-US" dirty="0">
                <a:effectLst/>
              </a:rPr>
              <a:t>CDATA also means character data.</a:t>
            </a:r>
          </a:p>
          <a:p>
            <a:pPr lvl="1"/>
            <a:r>
              <a:rPr lang="en-US" dirty="0">
                <a:effectLst/>
              </a:rPr>
              <a:t>CDATA is text that will NOT be parsed by a parser. </a:t>
            </a:r>
            <a:endParaRPr lang="en-US" dirty="0" smtClean="0">
              <a:effectLst/>
            </a:endParaRPr>
          </a:p>
          <a:p>
            <a:pPr lvl="1"/>
            <a:r>
              <a:rPr lang="en-US" dirty="0" smtClean="0">
                <a:effectLst/>
              </a:rPr>
              <a:t>Tags </a:t>
            </a:r>
            <a:r>
              <a:rPr lang="en-US" dirty="0">
                <a:effectLst/>
              </a:rPr>
              <a:t>inside the text will NOT be treated as markup and entities will not be expanded.</a:t>
            </a:r>
          </a:p>
          <a:p>
            <a:pPr lvl="1"/>
            <a:endParaRPr lang="en-US" dirty="0"/>
          </a:p>
        </p:txBody>
      </p:sp>
    </p:spTree>
    <p:extLst>
      <p:ext uri="{BB962C8B-B14F-4D97-AF65-F5344CB8AC3E}">
        <p14:creationId xmlns:p14="http://schemas.microsoft.com/office/powerpoint/2010/main" val="2909263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PCDATA</a:t>
            </a:r>
          </a:p>
          <a:p>
            <a:pPr lvl="1"/>
            <a:r>
              <a:rPr lang="en-US" dirty="0">
                <a:effectLst/>
              </a:rPr>
              <a:t>PCDATA means parsed character data.</a:t>
            </a:r>
          </a:p>
          <a:p>
            <a:pPr lvl="1"/>
            <a:r>
              <a:rPr lang="en-US" dirty="0">
                <a:effectLst/>
              </a:rPr>
              <a:t>Think of character data as the text found between the start tag and the end tag of an XML element.</a:t>
            </a:r>
          </a:p>
          <a:p>
            <a:pPr lvl="1"/>
            <a:r>
              <a:rPr lang="en-US" dirty="0">
                <a:effectLst/>
              </a:rPr>
              <a:t>PCDATA is text that will be parsed by a parser. Tags inside the text will be treated as markup and entities will be expanded. </a:t>
            </a:r>
          </a:p>
          <a:p>
            <a:pPr lvl="2"/>
            <a:endParaRPr lang="en-US" dirty="0"/>
          </a:p>
        </p:txBody>
      </p:sp>
    </p:spTree>
    <p:extLst>
      <p:ext uri="{BB962C8B-B14F-4D97-AF65-F5344CB8AC3E}">
        <p14:creationId xmlns:p14="http://schemas.microsoft.com/office/powerpoint/2010/main" val="1866749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Entities</a:t>
            </a:r>
          </a:p>
          <a:p>
            <a:pPr lvl="1"/>
            <a:r>
              <a:rPr lang="en-US" dirty="0">
                <a:effectLst/>
              </a:rPr>
              <a:t>Entities as variables used to define common text. Entity references are references to entities.</a:t>
            </a:r>
          </a:p>
          <a:p>
            <a:pPr lvl="1"/>
            <a:r>
              <a:rPr lang="en-US" dirty="0">
                <a:effectLst/>
              </a:rPr>
              <a:t>Most of you will known the HTML entity reference: "&amp;</a:t>
            </a:r>
            <a:r>
              <a:rPr lang="en-US" dirty="0" err="1">
                <a:effectLst/>
              </a:rPr>
              <a:t>nbsp</a:t>
            </a:r>
            <a:r>
              <a:rPr lang="en-US" dirty="0">
                <a:effectLst/>
              </a:rPr>
              <a:t>;"  that is used to insert an extra space in an HTML document. Entities are expanded when a document is parsed by an XML parser</a:t>
            </a:r>
            <a:r>
              <a:rPr lang="en-US" dirty="0" smtClean="0">
                <a:effectLst/>
              </a:rPr>
              <a:t>.</a:t>
            </a:r>
            <a:endParaRPr lang="en-US" dirty="0">
              <a:effectLst/>
            </a:endParaRPr>
          </a:p>
        </p:txBody>
      </p:sp>
    </p:spTree>
    <p:extLst>
      <p:ext uri="{BB962C8B-B14F-4D97-AF65-F5344CB8AC3E}">
        <p14:creationId xmlns:p14="http://schemas.microsoft.com/office/powerpoint/2010/main" val="183157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XML?</a:t>
            </a:r>
            <a:endParaRPr lang="en-US" dirty="0"/>
          </a:p>
        </p:txBody>
      </p:sp>
      <p:sp>
        <p:nvSpPr>
          <p:cNvPr id="3" name="Content Placeholder 2"/>
          <p:cNvSpPr>
            <a:spLocks noGrp="1"/>
          </p:cNvSpPr>
          <p:nvPr>
            <p:ph idx="1"/>
          </p:nvPr>
        </p:nvSpPr>
        <p:spPr>
          <a:xfrm>
            <a:off x="457200" y="1219200"/>
            <a:ext cx="8229600" cy="4906963"/>
          </a:xfrm>
        </p:spPr>
        <p:txBody>
          <a:bodyPr/>
          <a:lstStyle/>
          <a:p>
            <a:r>
              <a:rPr lang="en-US" b="0" dirty="0" smtClean="0"/>
              <a:t>XML stands for </a:t>
            </a:r>
            <a:r>
              <a:rPr lang="en-US" dirty="0" err="1"/>
              <a:t>e</a:t>
            </a:r>
            <a:r>
              <a:rPr lang="en-US" b="0" dirty="0" err="1" smtClean="0">
                <a:solidFill>
                  <a:srgbClr val="FF0000"/>
                </a:solidFill>
              </a:rPr>
              <a:t>X</a:t>
            </a:r>
            <a:r>
              <a:rPr lang="en-US" b="0" dirty="0" err="1" smtClean="0"/>
              <a:t>tensible</a:t>
            </a:r>
            <a:r>
              <a:rPr lang="en-US" b="0" dirty="0" smtClean="0"/>
              <a:t> </a:t>
            </a:r>
            <a:r>
              <a:rPr lang="en-US" b="0" dirty="0" smtClean="0">
                <a:solidFill>
                  <a:srgbClr val="FF0000"/>
                </a:solidFill>
              </a:rPr>
              <a:t>M</a:t>
            </a:r>
            <a:r>
              <a:rPr lang="en-US" b="0" dirty="0" smtClean="0"/>
              <a:t>arkup </a:t>
            </a:r>
            <a:r>
              <a:rPr lang="en-US" b="0" dirty="0" smtClean="0">
                <a:solidFill>
                  <a:srgbClr val="FF0000"/>
                </a:solidFill>
              </a:rPr>
              <a:t>L</a:t>
            </a:r>
            <a:r>
              <a:rPr lang="en-US" b="0" dirty="0" smtClean="0"/>
              <a:t>anguage</a:t>
            </a:r>
          </a:p>
          <a:p>
            <a:r>
              <a:rPr lang="en-US" b="0" dirty="0" smtClean="0"/>
              <a:t>XML is a markup language much like HTML</a:t>
            </a:r>
          </a:p>
          <a:p>
            <a:r>
              <a:rPr lang="en-US" b="0" dirty="0" smtClean="0"/>
              <a:t>XML was designed to carry data, not to display data</a:t>
            </a:r>
          </a:p>
          <a:p>
            <a:r>
              <a:rPr lang="en-US" b="0" dirty="0" smtClean="0"/>
              <a:t>XML tags are not predefined. You must define your own tags</a:t>
            </a:r>
          </a:p>
          <a:p>
            <a:r>
              <a:rPr lang="en-US" b="0" dirty="0" smtClean="0"/>
              <a:t>XML is designed to be self-descriptive</a:t>
            </a:r>
          </a:p>
          <a:p>
            <a:r>
              <a:rPr lang="en-US" b="0" dirty="0" smtClean="0"/>
              <a:t>XML is a W3C Recommendation</a:t>
            </a:r>
          </a:p>
          <a:p>
            <a:pPr>
              <a:buNone/>
            </a:pPr>
            <a:endParaRPr lang="en-US"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pPr lvl="1"/>
            <a:r>
              <a:rPr lang="en-US" dirty="0" smtClean="0"/>
              <a:t>Common Predefined XML entities: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9057590"/>
              </p:ext>
            </p:extLst>
          </p:nvPr>
        </p:nvGraphicFramePr>
        <p:xfrm>
          <a:off x="533400" y="2209800"/>
          <a:ext cx="8153400" cy="3200400"/>
        </p:xfrm>
        <a:graphic>
          <a:graphicData uri="http://schemas.openxmlformats.org/drawingml/2006/table">
            <a:tbl>
              <a:tblPr firstRow="1" bandRow="1">
                <a:tableStyleId>{5C22544A-7EE6-4342-B048-85BDC9FD1C3A}</a:tableStyleId>
              </a:tblPr>
              <a:tblGrid>
                <a:gridCol w="4076700"/>
                <a:gridCol w="4076700"/>
              </a:tblGrid>
              <a:tr h="533400">
                <a:tc>
                  <a:txBody>
                    <a:bodyPr/>
                    <a:lstStyle/>
                    <a:p>
                      <a:pPr algn="l"/>
                      <a:r>
                        <a:rPr lang="en-US" dirty="0"/>
                        <a:t>References</a:t>
                      </a:r>
                    </a:p>
                  </a:txBody>
                  <a:tcPr anchor="ctr"/>
                </a:tc>
                <a:tc>
                  <a:txBody>
                    <a:bodyPr/>
                    <a:lstStyle/>
                    <a:p>
                      <a:pPr algn="l"/>
                      <a:r>
                        <a:rPr lang="en-US"/>
                        <a:t>Character</a:t>
                      </a:r>
                    </a:p>
                  </a:txBody>
                  <a:tcPr anchor="ctr"/>
                </a:tc>
              </a:tr>
              <a:tr h="533400">
                <a:tc>
                  <a:txBody>
                    <a:bodyPr/>
                    <a:lstStyle/>
                    <a:p>
                      <a:r>
                        <a:rPr lang="en-US"/>
                        <a:t>&amp;lt;</a:t>
                      </a:r>
                    </a:p>
                  </a:txBody>
                  <a:tcPr anchor="ctr"/>
                </a:tc>
                <a:tc>
                  <a:txBody>
                    <a:bodyPr/>
                    <a:lstStyle/>
                    <a:p>
                      <a:r>
                        <a:rPr lang="en-US"/>
                        <a:t>&lt;</a:t>
                      </a:r>
                    </a:p>
                  </a:txBody>
                  <a:tcPr anchor="ctr"/>
                </a:tc>
              </a:tr>
              <a:tr h="533400">
                <a:tc>
                  <a:txBody>
                    <a:bodyPr/>
                    <a:lstStyle/>
                    <a:p>
                      <a:r>
                        <a:rPr lang="en-US"/>
                        <a:t>&amp;gt;</a:t>
                      </a:r>
                    </a:p>
                  </a:txBody>
                  <a:tcPr anchor="ctr"/>
                </a:tc>
                <a:tc>
                  <a:txBody>
                    <a:bodyPr/>
                    <a:lstStyle/>
                    <a:p>
                      <a:r>
                        <a:rPr lang="en-US"/>
                        <a:t>&gt;</a:t>
                      </a:r>
                    </a:p>
                  </a:txBody>
                  <a:tcPr anchor="ctr"/>
                </a:tc>
              </a:tr>
              <a:tr h="533400">
                <a:tc>
                  <a:txBody>
                    <a:bodyPr/>
                    <a:lstStyle/>
                    <a:p>
                      <a:r>
                        <a:rPr lang="en-US"/>
                        <a:t>&amp;amp;</a:t>
                      </a:r>
                    </a:p>
                  </a:txBody>
                  <a:tcPr anchor="ctr"/>
                </a:tc>
                <a:tc>
                  <a:txBody>
                    <a:bodyPr/>
                    <a:lstStyle/>
                    <a:p>
                      <a:r>
                        <a:rPr lang="en-US"/>
                        <a:t>&amp;</a:t>
                      </a:r>
                    </a:p>
                  </a:txBody>
                  <a:tcPr anchor="ctr"/>
                </a:tc>
              </a:tr>
              <a:tr h="533400">
                <a:tc>
                  <a:txBody>
                    <a:bodyPr/>
                    <a:lstStyle/>
                    <a:p>
                      <a:r>
                        <a:rPr lang="en-US"/>
                        <a:t>&amp;quot;</a:t>
                      </a:r>
                    </a:p>
                  </a:txBody>
                  <a:tcPr anchor="ctr"/>
                </a:tc>
                <a:tc>
                  <a:txBody>
                    <a:bodyPr/>
                    <a:lstStyle/>
                    <a:p>
                      <a:r>
                        <a:rPr lang="en-US"/>
                        <a:t>"</a:t>
                      </a:r>
                    </a:p>
                  </a:txBody>
                  <a:tcPr anchor="ctr"/>
                </a:tc>
              </a:tr>
              <a:tr h="533400">
                <a:tc>
                  <a:txBody>
                    <a:bodyPr/>
                    <a:lstStyle/>
                    <a:p>
                      <a:r>
                        <a:rPr lang="en-US"/>
                        <a:t>&amp;apos;</a:t>
                      </a:r>
                    </a:p>
                  </a:txBody>
                  <a:tcPr anchor="ctr"/>
                </a:tc>
                <a:tc>
                  <a:txBody>
                    <a:bodyPr/>
                    <a:lstStyle/>
                    <a:p>
                      <a:r>
                        <a:rPr lang="en-US" dirty="0"/>
                        <a:t>'</a:t>
                      </a:r>
                    </a:p>
                  </a:txBody>
                  <a:tcPr anchor="ctr"/>
                </a:tc>
              </a:tr>
            </a:tbl>
          </a:graphicData>
        </a:graphic>
      </p:graphicFrame>
    </p:spTree>
    <p:extLst>
      <p:ext uri="{BB962C8B-B14F-4D97-AF65-F5344CB8AC3E}">
        <p14:creationId xmlns:p14="http://schemas.microsoft.com/office/powerpoint/2010/main" val="3244531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Attributes</a:t>
            </a:r>
            <a:endParaRPr lang="en-US" dirty="0"/>
          </a:p>
        </p:txBody>
      </p:sp>
      <p:sp>
        <p:nvSpPr>
          <p:cNvPr id="3" name="Content Placeholder 2"/>
          <p:cNvSpPr>
            <a:spLocks noGrp="1"/>
          </p:cNvSpPr>
          <p:nvPr>
            <p:ph idx="1"/>
          </p:nvPr>
        </p:nvSpPr>
        <p:spPr/>
        <p:txBody>
          <a:bodyPr/>
          <a:lstStyle/>
          <a:p>
            <a:r>
              <a:rPr lang="en-US" dirty="0" smtClean="0"/>
              <a:t>Declaring attributes comes with this syntax:</a:t>
            </a:r>
          </a:p>
          <a:p>
            <a:pPr lvl="1"/>
            <a:r>
              <a:rPr lang="en-US" dirty="0"/>
              <a:t>&lt;!ATTLIST element-name attribute-name attribute-type default-value</a:t>
            </a:r>
            <a:r>
              <a:rPr lang="en-US" dirty="0" smtClean="0"/>
              <a:t>&gt;</a:t>
            </a:r>
          </a:p>
          <a:p>
            <a:pPr lvl="1"/>
            <a:r>
              <a:rPr lang="en-US" dirty="0"/>
              <a:t>The </a:t>
            </a:r>
            <a:r>
              <a:rPr lang="en-US" b="1" dirty="0"/>
              <a:t>attribute-type</a:t>
            </a:r>
            <a:r>
              <a:rPr lang="en-US" dirty="0"/>
              <a:t> can have the following values:</a:t>
            </a:r>
          </a:p>
          <a:p>
            <a:pPr lvl="1"/>
            <a:endParaRPr lang="en-US" dirty="0"/>
          </a:p>
          <a:p>
            <a:pPr lvl="1"/>
            <a:endParaRPr lang="en-US" dirty="0"/>
          </a:p>
        </p:txBody>
      </p:sp>
    </p:spTree>
    <p:extLst>
      <p:ext uri="{BB962C8B-B14F-4D97-AF65-F5344CB8AC3E}">
        <p14:creationId xmlns:p14="http://schemas.microsoft.com/office/powerpoint/2010/main" val="3868900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5046661"/>
              </p:ext>
            </p:extLst>
          </p:nvPr>
        </p:nvGraphicFramePr>
        <p:xfrm>
          <a:off x="533400" y="990600"/>
          <a:ext cx="8305800" cy="5035236"/>
        </p:xfrm>
        <a:graphic>
          <a:graphicData uri="http://schemas.openxmlformats.org/drawingml/2006/table">
            <a:tbl>
              <a:tblPr firstRow="1" bandRow="1">
                <a:tableStyleId>{5C22544A-7EE6-4342-B048-85BDC9FD1C3A}</a:tableStyleId>
              </a:tblPr>
              <a:tblGrid>
                <a:gridCol w="1688171"/>
                <a:gridCol w="6617629"/>
              </a:tblGrid>
              <a:tr h="588073">
                <a:tc>
                  <a:txBody>
                    <a:bodyPr/>
                    <a:lstStyle/>
                    <a:p>
                      <a:pPr algn="l"/>
                      <a:r>
                        <a:rPr lang="en-US" dirty="0"/>
                        <a:t/>
                      </a:r>
                      <a:br>
                        <a:rPr lang="en-US" dirty="0"/>
                      </a:br>
                      <a:r>
                        <a:rPr lang="en-US" dirty="0"/>
                        <a:t>Explanation</a:t>
                      </a:r>
                    </a:p>
                  </a:txBody>
                  <a:tcPr anchor="ctr"/>
                </a:tc>
                <a:tc>
                  <a:txBody>
                    <a:bodyPr/>
                    <a:lstStyle/>
                    <a:p>
                      <a:endParaRPr lang="en-US"/>
                    </a:p>
                  </a:txBody>
                  <a:tcPr/>
                </a:tc>
              </a:tr>
              <a:tr h="336042">
                <a:tc>
                  <a:txBody>
                    <a:bodyPr/>
                    <a:lstStyle/>
                    <a:p>
                      <a:r>
                        <a:rPr lang="en-US"/>
                        <a:t>CDATA</a:t>
                      </a:r>
                    </a:p>
                  </a:txBody>
                  <a:tcPr anchor="ctr"/>
                </a:tc>
                <a:tc>
                  <a:txBody>
                    <a:bodyPr/>
                    <a:lstStyle/>
                    <a:p>
                      <a:r>
                        <a:rPr lang="en-US"/>
                        <a:t>The value is character data</a:t>
                      </a:r>
                    </a:p>
                  </a:txBody>
                  <a:tcPr anchor="ctr"/>
                </a:tc>
              </a:tr>
              <a:tr h="458709">
                <a:tc>
                  <a:txBody>
                    <a:bodyPr/>
                    <a:lstStyle/>
                    <a:p>
                      <a:r>
                        <a:rPr lang="en-US"/>
                        <a:t>(eval|eval|..)</a:t>
                      </a:r>
                    </a:p>
                  </a:txBody>
                  <a:tcPr anchor="ctr"/>
                </a:tc>
                <a:tc>
                  <a:txBody>
                    <a:bodyPr/>
                    <a:lstStyle/>
                    <a:p>
                      <a:r>
                        <a:rPr lang="en-US"/>
                        <a:t>The value must be an enumerated value</a:t>
                      </a:r>
                    </a:p>
                  </a:txBody>
                  <a:tcPr anchor="ctr"/>
                </a:tc>
              </a:tr>
              <a:tr h="336042">
                <a:tc>
                  <a:txBody>
                    <a:bodyPr/>
                    <a:lstStyle/>
                    <a:p>
                      <a:r>
                        <a:rPr lang="en-US"/>
                        <a:t>ID</a:t>
                      </a:r>
                    </a:p>
                  </a:txBody>
                  <a:tcPr anchor="ctr"/>
                </a:tc>
                <a:tc>
                  <a:txBody>
                    <a:bodyPr/>
                    <a:lstStyle/>
                    <a:p>
                      <a:r>
                        <a:rPr lang="en-US"/>
                        <a:t>The value is an unique id </a:t>
                      </a:r>
                    </a:p>
                  </a:txBody>
                  <a:tcPr anchor="ctr"/>
                </a:tc>
              </a:tr>
              <a:tr h="458709">
                <a:tc>
                  <a:txBody>
                    <a:bodyPr/>
                    <a:lstStyle/>
                    <a:p>
                      <a:r>
                        <a:rPr lang="en-US"/>
                        <a:t>IDREF</a:t>
                      </a:r>
                    </a:p>
                  </a:txBody>
                  <a:tcPr anchor="ctr"/>
                </a:tc>
                <a:tc>
                  <a:txBody>
                    <a:bodyPr/>
                    <a:lstStyle/>
                    <a:p>
                      <a:r>
                        <a:rPr lang="en-US"/>
                        <a:t>The value is the id of another element</a:t>
                      </a:r>
                    </a:p>
                  </a:txBody>
                  <a:tcPr anchor="ctr"/>
                </a:tc>
              </a:tr>
              <a:tr h="336042">
                <a:tc>
                  <a:txBody>
                    <a:bodyPr/>
                    <a:lstStyle/>
                    <a:p>
                      <a:r>
                        <a:rPr lang="en-US"/>
                        <a:t>IDREFS</a:t>
                      </a:r>
                    </a:p>
                  </a:txBody>
                  <a:tcPr anchor="ctr"/>
                </a:tc>
                <a:tc>
                  <a:txBody>
                    <a:bodyPr/>
                    <a:lstStyle/>
                    <a:p>
                      <a:r>
                        <a:rPr lang="en-US"/>
                        <a:t>The value is a list of other ids</a:t>
                      </a:r>
                    </a:p>
                  </a:txBody>
                  <a:tcPr anchor="ctr"/>
                </a:tc>
              </a:tr>
              <a:tr h="336042">
                <a:tc>
                  <a:txBody>
                    <a:bodyPr/>
                    <a:lstStyle/>
                    <a:p>
                      <a:r>
                        <a:rPr lang="en-US"/>
                        <a:t>NMTOKEN</a:t>
                      </a:r>
                    </a:p>
                  </a:txBody>
                  <a:tcPr anchor="ctr"/>
                </a:tc>
                <a:tc>
                  <a:txBody>
                    <a:bodyPr/>
                    <a:lstStyle/>
                    <a:p>
                      <a:r>
                        <a:rPr lang="en-US"/>
                        <a:t>The value is a valid XML name</a:t>
                      </a:r>
                    </a:p>
                  </a:txBody>
                  <a:tcPr anchor="ctr"/>
                </a:tc>
              </a:tr>
              <a:tr h="458709">
                <a:tc>
                  <a:txBody>
                    <a:bodyPr/>
                    <a:lstStyle/>
                    <a:p>
                      <a:r>
                        <a:rPr lang="en-US"/>
                        <a:t>NMTOKENS</a:t>
                      </a:r>
                    </a:p>
                  </a:txBody>
                  <a:tcPr anchor="ctr"/>
                </a:tc>
                <a:tc>
                  <a:txBody>
                    <a:bodyPr/>
                    <a:lstStyle/>
                    <a:p>
                      <a:r>
                        <a:rPr lang="en-US"/>
                        <a:t>The value is a list of valid XML names</a:t>
                      </a:r>
                    </a:p>
                  </a:txBody>
                  <a:tcPr anchor="ctr"/>
                </a:tc>
              </a:tr>
              <a:tr h="336042">
                <a:tc>
                  <a:txBody>
                    <a:bodyPr/>
                    <a:lstStyle/>
                    <a:p>
                      <a:r>
                        <a:rPr lang="en-US"/>
                        <a:t>ENTITY</a:t>
                      </a:r>
                    </a:p>
                  </a:txBody>
                  <a:tcPr anchor="ctr"/>
                </a:tc>
                <a:tc>
                  <a:txBody>
                    <a:bodyPr/>
                    <a:lstStyle/>
                    <a:p>
                      <a:r>
                        <a:rPr lang="en-US"/>
                        <a:t>The value is an entity </a:t>
                      </a:r>
                    </a:p>
                  </a:txBody>
                  <a:tcPr anchor="ctr"/>
                </a:tc>
              </a:tr>
              <a:tr h="336042">
                <a:tc>
                  <a:txBody>
                    <a:bodyPr/>
                    <a:lstStyle/>
                    <a:p>
                      <a:r>
                        <a:rPr lang="en-US"/>
                        <a:t>ENTITIES</a:t>
                      </a:r>
                    </a:p>
                  </a:txBody>
                  <a:tcPr anchor="ctr"/>
                </a:tc>
                <a:tc>
                  <a:txBody>
                    <a:bodyPr/>
                    <a:lstStyle/>
                    <a:p>
                      <a:r>
                        <a:rPr lang="en-US"/>
                        <a:t>The value is a list of entities</a:t>
                      </a:r>
                    </a:p>
                  </a:txBody>
                  <a:tcPr anchor="ctr"/>
                </a:tc>
              </a:tr>
              <a:tr h="458709">
                <a:tc>
                  <a:txBody>
                    <a:bodyPr/>
                    <a:lstStyle/>
                    <a:p>
                      <a:r>
                        <a:rPr lang="en-US"/>
                        <a:t>NOTATION</a:t>
                      </a:r>
                    </a:p>
                  </a:txBody>
                  <a:tcPr anchor="ctr"/>
                </a:tc>
                <a:tc>
                  <a:txBody>
                    <a:bodyPr/>
                    <a:lstStyle/>
                    <a:p>
                      <a:r>
                        <a:rPr lang="en-US"/>
                        <a:t>The value is a name of a notation</a:t>
                      </a:r>
                    </a:p>
                  </a:txBody>
                  <a:tcPr anchor="ctr"/>
                </a:tc>
              </a:tr>
              <a:tr h="336042">
                <a:tc>
                  <a:txBody>
                    <a:bodyPr/>
                    <a:lstStyle/>
                    <a:p>
                      <a:r>
                        <a:rPr lang="en-US"/>
                        <a:t>xml:</a:t>
                      </a:r>
                    </a:p>
                  </a:txBody>
                  <a:tcPr anchor="ctr"/>
                </a:tc>
                <a:tc>
                  <a:txBody>
                    <a:bodyPr/>
                    <a:lstStyle/>
                    <a:p>
                      <a:r>
                        <a:rPr lang="en-US" dirty="0"/>
                        <a:t>The value is predefined</a:t>
                      </a:r>
                    </a:p>
                  </a:txBody>
                  <a:tcPr anchor="ctr"/>
                </a:tc>
              </a:tr>
            </a:tbl>
          </a:graphicData>
        </a:graphic>
      </p:graphicFrame>
    </p:spTree>
    <p:extLst>
      <p:ext uri="{BB962C8B-B14F-4D97-AF65-F5344CB8AC3E}">
        <p14:creationId xmlns:p14="http://schemas.microsoft.com/office/powerpoint/2010/main" val="2106195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The </a:t>
            </a:r>
            <a:r>
              <a:rPr lang="en-US" b="1" dirty="0">
                <a:effectLst/>
              </a:rPr>
              <a:t>attribute-default-value</a:t>
            </a:r>
            <a:r>
              <a:rPr lang="en-US" dirty="0">
                <a:effectLst/>
              </a:rPr>
              <a:t> can have the following values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6463834"/>
              </p:ext>
            </p:extLst>
          </p:nvPr>
        </p:nvGraphicFramePr>
        <p:xfrm>
          <a:off x="609600" y="2286000"/>
          <a:ext cx="7696201" cy="2123440"/>
        </p:xfrm>
        <a:graphic>
          <a:graphicData uri="http://schemas.openxmlformats.org/drawingml/2006/table">
            <a:tbl>
              <a:tblPr firstRow="1" bandRow="1">
                <a:tableStyleId>{5C22544A-7EE6-4342-B048-85BDC9FD1C3A}</a:tableStyleId>
              </a:tblPr>
              <a:tblGrid>
                <a:gridCol w="2212658"/>
                <a:gridCol w="5483543"/>
              </a:tblGrid>
              <a:tr h="370840">
                <a:tc>
                  <a:txBody>
                    <a:bodyPr/>
                    <a:lstStyle/>
                    <a:p>
                      <a:pPr algn="l"/>
                      <a:r>
                        <a:rPr lang="en-US" dirty="0"/>
                        <a:t/>
                      </a:r>
                      <a:br>
                        <a:rPr lang="en-US" dirty="0"/>
                      </a:br>
                      <a:r>
                        <a:rPr lang="en-US" dirty="0" smtClean="0"/>
                        <a:t>Value</a:t>
                      </a:r>
                      <a:endParaRPr lang="en-US" dirty="0"/>
                    </a:p>
                  </a:txBody>
                  <a:tcPr anchor="ctr"/>
                </a:tc>
                <a:tc>
                  <a:txBody>
                    <a:bodyPr/>
                    <a:lstStyle/>
                    <a:p>
                      <a:endParaRPr lang="en-US" dirty="0" smtClean="0"/>
                    </a:p>
                    <a:p>
                      <a:r>
                        <a:rPr lang="en-US" dirty="0" smtClean="0"/>
                        <a:t>Explanation</a:t>
                      </a:r>
                      <a:endParaRPr lang="en-US" dirty="0"/>
                    </a:p>
                  </a:txBody>
                  <a:tcPr/>
                </a:tc>
              </a:tr>
              <a:tr h="370840">
                <a:tc>
                  <a:txBody>
                    <a:bodyPr/>
                    <a:lstStyle/>
                    <a:p>
                      <a:r>
                        <a:rPr lang="en-US" dirty="0" smtClean="0"/>
                        <a:t>“value”</a:t>
                      </a:r>
                      <a:endParaRPr lang="en-US" dirty="0"/>
                    </a:p>
                  </a:txBody>
                  <a:tcPr anchor="ctr"/>
                </a:tc>
                <a:tc>
                  <a:txBody>
                    <a:bodyPr/>
                    <a:lstStyle/>
                    <a:p>
                      <a:r>
                        <a:rPr lang="en-US" dirty="0"/>
                        <a:t>The attribute has a default value</a:t>
                      </a:r>
                    </a:p>
                  </a:txBody>
                  <a:tcPr anchor="ctr"/>
                </a:tc>
              </a:tr>
              <a:tr h="370840">
                <a:tc>
                  <a:txBody>
                    <a:bodyPr/>
                    <a:lstStyle/>
                    <a:p>
                      <a:r>
                        <a:rPr lang="en-US"/>
                        <a:t>#REQUIRED</a:t>
                      </a:r>
                    </a:p>
                  </a:txBody>
                  <a:tcPr anchor="ctr"/>
                </a:tc>
                <a:tc>
                  <a:txBody>
                    <a:bodyPr/>
                    <a:lstStyle/>
                    <a:p>
                      <a:r>
                        <a:rPr lang="en-US"/>
                        <a:t>The attribute value must be included in the element</a:t>
                      </a:r>
                    </a:p>
                  </a:txBody>
                  <a:tcPr anchor="ctr"/>
                </a:tc>
              </a:tr>
              <a:tr h="370840">
                <a:tc>
                  <a:txBody>
                    <a:bodyPr/>
                    <a:lstStyle/>
                    <a:p>
                      <a:r>
                        <a:rPr lang="en-US"/>
                        <a:t>#IMPLIED</a:t>
                      </a:r>
                    </a:p>
                  </a:txBody>
                  <a:tcPr anchor="ctr"/>
                </a:tc>
                <a:tc>
                  <a:txBody>
                    <a:bodyPr/>
                    <a:lstStyle/>
                    <a:p>
                      <a:r>
                        <a:rPr lang="en-US"/>
                        <a:t>The attribute does not have to be included</a:t>
                      </a:r>
                    </a:p>
                  </a:txBody>
                  <a:tcPr anchor="ctr"/>
                </a:tc>
              </a:tr>
              <a:tr h="370840">
                <a:tc>
                  <a:txBody>
                    <a:bodyPr/>
                    <a:lstStyle/>
                    <a:p>
                      <a:r>
                        <a:rPr lang="en-US"/>
                        <a:t>#FIXED value</a:t>
                      </a:r>
                    </a:p>
                  </a:txBody>
                  <a:tcPr anchor="ctr"/>
                </a:tc>
                <a:tc>
                  <a:txBody>
                    <a:bodyPr/>
                    <a:lstStyle/>
                    <a:p>
                      <a:r>
                        <a:rPr lang="en-US" dirty="0"/>
                        <a:t>The attribute value is fixed</a:t>
                      </a:r>
                    </a:p>
                  </a:txBody>
                  <a:tcPr anchor="ctr"/>
                </a:tc>
              </a:tr>
            </a:tbl>
          </a:graphicData>
        </a:graphic>
      </p:graphicFrame>
    </p:spTree>
    <p:extLst>
      <p:ext uri="{BB962C8B-B14F-4D97-AF65-F5344CB8AC3E}">
        <p14:creationId xmlns:p14="http://schemas.microsoft.com/office/powerpoint/2010/main" val="2449791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DTD</a:t>
            </a:r>
            <a:endParaRPr lang="en-US" dirty="0"/>
          </a:p>
        </p:txBody>
      </p:sp>
      <p:sp>
        <p:nvSpPr>
          <p:cNvPr id="3" name="Content Placeholder 2"/>
          <p:cNvSpPr>
            <a:spLocks noGrp="1"/>
          </p:cNvSpPr>
          <p:nvPr>
            <p:ph idx="1"/>
          </p:nvPr>
        </p:nvSpPr>
        <p:spPr/>
        <p:txBody>
          <a:bodyPr>
            <a:normAutofit fontScale="70000" lnSpcReduction="20000"/>
          </a:bodyPr>
          <a:lstStyle/>
          <a:p>
            <a:r>
              <a:rPr lang="en-US" dirty="0">
                <a:effectLst/>
              </a:rPr>
              <a:t>They are not written in XML syntax, which means you have to learn a new syntax in order to write them</a:t>
            </a:r>
          </a:p>
          <a:p>
            <a:r>
              <a:rPr lang="en-US" dirty="0">
                <a:effectLst/>
              </a:rPr>
              <a:t>T</a:t>
            </a:r>
            <a:r>
              <a:rPr lang="en-US" dirty="0" smtClean="0">
                <a:effectLst/>
              </a:rPr>
              <a:t>here </a:t>
            </a:r>
            <a:r>
              <a:rPr lang="en-US" dirty="0">
                <a:effectLst/>
              </a:rPr>
              <a:t>is no support for namespaces</a:t>
            </a:r>
          </a:p>
          <a:p>
            <a:r>
              <a:rPr lang="en-US" dirty="0">
                <a:effectLst/>
              </a:rPr>
              <a:t>T</a:t>
            </a:r>
            <a:r>
              <a:rPr lang="en-US" dirty="0" smtClean="0">
                <a:effectLst/>
              </a:rPr>
              <a:t>here </a:t>
            </a:r>
            <a:r>
              <a:rPr lang="en-US" dirty="0">
                <a:effectLst/>
              </a:rPr>
              <a:t>are no constraints imposed on the kind of character data allowed, so </a:t>
            </a:r>
            <a:r>
              <a:rPr lang="en-US" dirty="0" smtClean="0">
                <a:effectLst/>
              </a:rPr>
              <a:t>data typing </a:t>
            </a:r>
            <a:r>
              <a:rPr lang="en-US" dirty="0">
                <a:effectLst/>
              </a:rPr>
              <a:t>is not possible</a:t>
            </a:r>
          </a:p>
          <a:p>
            <a:r>
              <a:rPr lang="en-US" dirty="0" smtClean="0">
                <a:effectLst/>
              </a:rPr>
              <a:t>There </a:t>
            </a:r>
            <a:r>
              <a:rPr lang="en-US" dirty="0">
                <a:effectLst/>
              </a:rPr>
              <a:t>is minimal support for code modularity and none for </a:t>
            </a:r>
            <a:r>
              <a:rPr lang="en-US" dirty="0" smtClean="0">
                <a:effectLst/>
              </a:rPr>
              <a:t>inheritance large </a:t>
            </a:r>
            <a:r>
              <a:rPr lang="en-US" dirty="0">
                <a:effectLst/>
              </a:rPr>
              <a:t>DTDs are hard to read and maintain</a:t>
            </a:r>
          </a:p>
          <a:p>
            <a:r>
              <a:rPr lang="en-US" dirty="0">
                <a:effectLst/>
              </a:rPr>
              <a:t>T</a:t>
            </a:r>
            <a:r>
              <a:rPr lang="en-US" dirty="0" smtClean="0">
                <a:effectLst/>
              </a:rPr>
              <a:t>here </a:t>
            </a:r>
            <a:r>
              <a:rPr lang="en-US" dirty="0">
                <a:effectLst/>
              </a:rPr>
              <a:t>are no default values for elements and attribute defaults must be specified when they are declared</a:t>
            </a:r>
          </a:p>
          <a:p>
            <a:r>
              <a:rPr lang="en-US" dirty="0">
                <a:effectLst/>
              </a:rPr>
              <a:t>I</a:t>
            </a:r>
            <a:r>
              <a:rPr lang="en-US" dirty="0" smtClean="0">
                <a:effectLst/>
              </a:rPr>
              <a:t>ts </a:t>
            </a:r>
            <a:r>
              <a:rPr lang="en-US" dirty="0">
                <a:effectLst/>
              </a:rPr>
              <a:t>attribute value models and ID attribute mechanism are simplistic</a:t>
            </a:r>
          </a:p>
          <a:p>
            <a:r>
              <a:rPr lang="en-US" dirty="0">
                <a:effectLst/>
              </a:rPr>
              <a:t>T</a:t>
            </a:r>
            <a:r>
              <a:rPr lang="en-US" dirty="0" smtClean="0">
                <a:effectLst/>
              </a:rPr>
              <a:t>here </a:t>
            </a:r>
            <a:r>
              <a:rPr lang="en-US" dirty="0">
                <a:effectLst/>
              </a:rPr>
              <a:t>is limited ability to control whitespace</a:t>
            </a:r>
          </a:p>
          <a:p>
            <a:r>
              <a:rPr lang="en-US" dirty="0">
                <a:effectLst/>
              </a:rPr>
              <a:t>T</a:t>
            </a:r>
            <a:r>
              <a:rPr lang="en-US" dirty="0" smtClean="0">
                <a:effectLst/>
              </a:rPr>
              <a:t>here </a:t>
            </a:r>
            <a:r>
              <a:rPr lang="en-US" dirty="0">
                <a:effectLst/>
              </a:rPr>
              <a:t>is limited documentation support, as you cannot use the structured documentation features available for schema notation</a:t>
            </a:r>
          </a:p>
          <a:p>
            <a:endParaRPr lang="en-US" dirty="0"/>
          </a:p>
        </p:txBody>
      </p:sp>
    </p:spTree>
    <p:extLst>
      <p:ext uri="{BB962C8B-B14F-4D97-AF65-F5344CB8AC3E}">
        <p14:creationId xmlns:p14="http://schemas.microsoft.com/office/powerpoint/2010/main" val="1710275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XML Schema Definition (XSD)</a:t>
            </a:r>
            <a:endParaRPr lang="en-US" dirty="0"/>
          </a:p>
        </p:txBody>
      </p:sp>
      <p:sp>
        <p:nvSpPr>
          <p:cNvPr id="5" name="Text Placeholder 4"/>
          <p:cNvSpPr>
            <a:spLocks noGrp="1"/>
          </p:cNvSpPr>
          <p:nvPr>
            <p:ph type="body" idx="1"/>
          </p:nvPr>
        </p:nvSpPr>
        <p:spPr/>
        <p:txBody>
          <a:bodyPr/>
          <a:lstStyle/>
          <a:p>
            <a:r>
              <a:rPr lang="en-US" dirty="0" smtClean="0"/>
              <a:t>XML Validation</a:t>
            </a:r>
            <a:endParaRPr lang="en-US" dirty="0"/>
          </a:p>
        </p:txBody>
      </p:sp>
    </p:spTree>
    <p:extLst>
      <p:ext uri="{BB962C8B-B14F-4D97-AF65-F5344CB8AC3E}">
        <p14:creationId xmlns:p14="http://schemas.microsoft.com/office/powerpoint/2010/main" val="3829246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a:t>
            </a:r>
            <a:r>
              <a:rPr lang="en-US" b="1" smtClean="0"/>
              <a:t>Schema Definition</a:t>
            </a:r>
            <a:endParaRPr lang="en-US" dirty="0"/>
          </a:p>
        </p:txBody>
      </p:sp>
      <p:sp>
        <p:nvSpPr>
          <p:cNvPr id="3" name="Content Placeholder 2"/>
          <p:cNvSpPr>
            <a:spLocks noGrp="1"/>
          </p:cNvSpPr>
          <p:nvPr>
            <p:ph idx="1"/>
          </p:nvPr>
        </p:nvSpPr>
        <p:spPr/>
        <p:txBody>
          <a:bodyPr>
            <a:normAutofit fontScale="70000" lnSpcReduction="20000"/>
          </a:bodyPr>
          <a:lstStyle/>
          <a:p>
            <a:r>
              <a:rPr lang="en-US" b="0" dirty="0" smtClean="0"/>
              <a:t>W3C supports an XML-based alternative to DTD, called XML Schema:</a:t>
            </a:r>
          </a:p>
          <a:p>
            <a:r>
              <a:rPr lang="en-US" b="0" dirty="0" smtClean="0"/>
              <a:t>Sample:</a:t>
            </a:r>
          </a:p>
          <a:p>
            <a:pPr>
              <a:buNone/>
            </a:pPr>
            <a:r>
              <a:rPr lang="en-US" b="0" dirty="0" smtClean="0"/>
              <a:t>	&lt;</a:t>
            </a:r>
            <a:r>
              <a:rPr lang="en-US" b="0" dirty="0" err="1" smtClean="0"/>
              <a:t>xs:element</a:t>
            </a:r>
            <a:r>
              <a:rPr lang="en-US" b="0" dirty="0" smtClean="0"/>
              <a:t> name="note"&gt;</a:t>
            </a:r>
            <a:br>
              <a:rPr lang="en-US" b="0" dirty="0" smtClean="0"/>
            </a:br>
            <a:r>
              <a:rPr lang="en-US" b="0" dirty="0" smtClean="0"/>
              <a:t/>
            </a:r>
            <a:br>
              <a:rPr lang="en-US" b="0" dirty="0" smtClean="0"/>
            </a:br>
            <a:r>
              <a:rPr lang="en-US" b="0" dirty="0" smtClean="0"/>
              <a:t>&lt;</a:t>
            </a:r>
            <a:r>
              <a:rPr lang="en-US" b="0" dirty="0" err="1" smtClean="0"/>
              <a:t>xs:complexType</a:t>
            </a:r>
            <a:r>
              <a:rPr lang="en-US" b="0" dirty="0" smtClean="0"/>
              <a:t>&gt;</a:t>
            </a:r>
            <a:br>
              <a:rPr lang="en-US" b="0" dirty="0" smtClean="0"/>
            </a:br>
            <a:r>
              <a:rPr lang="en-US" b="0" dirty="0" smtClean="0"/>
              <a:t>  &lt;</a:t>
            </a:r>
            <a:r>
              <a:rPr lang="en-US" b="0" dirty="0" err="1" smtClean="0"/>
              <a:t>xs:sequence</a:t>
            </a:r>
            <a:r>
              <a:rPr lang="en-US" b="0" dirty="0" smtClean="0"/>
              <a:t>&gt;</a:t>
            </a:r>
            <a:br>
              <a:rPr lang="en-US" b="0" dirty="0" smtClean="0"/>
            </a:br>
            <a:r>
              <a:rPr lang="en-US" b="0" dirty="0" smtClean="0"/>
              <a:t>    &lt;</a:t>
            </a:r>
            <a:r>
              <a:rPr lang="en-US" b="0" dirty="0" err="1" smtClean="0"/>
              <a:t>xs:element</a:t>
            </a:r>
            <a:r>
              <a:rPr lang="en-US" b="0" dirty="0" smtClean="0"/>
              <a:t> name="to" type="</a:t>
            </a:r>
            <a:r>
              <a:rPr lang="en-US" b="0" dirty="0" err="1" smtClean="0"/>
              <a:t>xs:string</a:t>
            </a:r>
            <a:r>
              <a:rPr lang="en-US" b="0" dirty="0" smtClean="0"/>
              <a:t>"/&gt;</a:t>
            </a:r>
            <a:br>
              <a:rPr lang="en-US" b="0" dirty="0" smtClean="0"/>
            </a:br>
            <a:r>
              <a:rPr lang="en-US" b="0" dirty="0" smtClean="0"/>
              <a:t>    &lt;</a:t>
            </a:r>
            <a:r>
              <a:rPr lang="en-US" b="0" dirty="0" err="1" smtClean="0"/>
              <a:t>xs:element</a:t>
            </a:r>
            <a:r>
              <a:rPr lang="en-US" b="0" dirty="0" smtClean="0"/>
              <a:t> name="from" type="</a:t>
            </a:r>
            <a:r>
              <a:rPr lang="en-US" b="0" dirty="0" err="1" smtClean="0"/>
              <a:t>xs:string</a:t>
            </a:r>
            <a:r>
              <a:rPr lang="en-US" b="0" dirty="0" smtClean="0"/>
              <a:t>"/&gt;</a:t>
            </a:r>
            <a:br>
              <a:rPr lang="en-US" b="0" dirty="0" smtClean="0"/>
            </a:br>
            <a:r>
              <a:rPr lang="en-US" b="0" dirty="0" smtClean="0"/>
              <a:t>    &lt;</a:t>
            </a:r>
            <a:r>
              <a:rPr lang="en-US" b="0" dirty="0" err="1" smtClean="0"/>
              <a:t>xs:element</a:t>
            </a:r>
            <a:r>
              <a:rPr lang="en-US" b="0" dirty="0" smtClean="0"/>
              <a:t> name="heading" type="</a:t>
            </a:r>
            <a:r>
              <a:rPr lang="en-US" b="0" dirty="0" err="1" smtClean="0"/>
              <a:t>xs:string</a:t>
            </a:r>
            <a:r>
              <a:rPr lang="en-US" b="0" dirty="0" smtClean="0"/>
              <a:t>"/&gt;</a:t>
            </a:r>
            <a:br>
              <a:rPr lang="en-US" b="0" dirty="0" smtClean="0"/>
            </a:br>
            <a:r>
              <a:rPr lang="en-US" b="0" dirty="0" smtClean="0"/>
              <a:t>    &lt;</a:t>
            </a:r>
            <a:r>
              <a:rPr lang="en-US" b="0" dirty="0" err="1" smtClean="0"/>
              <a:t>xs:element</a:t>
            </a:r>
            <a:r>
              <a:rPr lang="en-US" b="0" dirty="0" smtClean="0"/>
              <a:t> name="body" type="</a:t>
            </a:r>
            <a:r>
              <a:rPr lang="en-US" b="0" dirty="0" err="1" smtClean="0"/>
              <a:t>xs:string</a:t>
            </a:r>
            <a:r>
              <a:rPr lang="en-US" b="0" dirty="0" smtClean="0"/>
              <a:t>"/&gt;</a:t>
            </a:r>
            <a:br>
              <a:rPr lang="en-US" b="0" dirty="0" smtClean="0"/>
            </a:br>
            <a:r>
              <a:rPr lang="en-US" b="0" dirty="0" smtClean="0"/>
              <a:t>  &lt;/</a:t>
            </a:r>
            <a:r>
              <a:rPr lang="en-US" b="0" dirty="0" err="1" smtClean="0"/>
              <a:t>xs:sequence</a:t>
            </a:r>
            <a:r>
              <a:rPr lang="en-US" b="0" dirty="0" smtClean="0"/>
              <a:t>&gt;</a:t>
            </a:r>
            <a:br>
              <a:rPr lang="en-US" b="0" dirty="0" smtClean="0"/>
            </a:br>
            <a:r>
              <a:rPr lang="en-US" b="0" dirty="0" smtClean="0"/>
              <a:t>&lt;/</a:t>
            </a:r>
            <a:r>
              <a:rPr lang="en-US" b="0" dirty="0" err="1" smtClean="0"/>
              <a:t>xs:complexType</a:t>
            </a:r>
            <a:r>
              <a:rPr lang="en-US" b="0" dirty="0" smtClean="0"/>
              <a:t>&gt;</a:t>
            </a:r>
            <a:br>
              <a:rPr lang="en-US" b="0" dirty="0" smtClean="0"/>
            </a:br>
            <a:r>
              <a:rPr lang="en-US" b="0" dirty="0" smtClean="0"/>
              <a:t/>
            </a:r>
            <a:br>
              <a:rPr lang="en-US" b="0" dirty="0" smtClean="0"/>
            </a:br>
            <a:r>
              <a:rPr lang="en-US" b="0" dirty="0" smtClean="0"/>
              <a:t>&lt;/</a:t>
            </a:r>
            <a:r>
              <a:rPr lang="en-US" b="0" dirty="0" err="1" smtClean="0"/>
              <a:t>xs:element</a:t>
            </a:r>
            <a:r>
              <a:rPr lang="en-US" b="0" dirty="0" smtClean="0"/>
              <a:t>&gt;</a:t>
            </a:r>
            <a:endParaRPr lang="en-US" b="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vs XSD</a:t>
            </a:r>
            <a:endParaRPr lang="en-US" dirty="0"/>
          </a:p>
        </p:txBody>
      </p:sp>
      <p:sp>
        <p:nvSpPr>
          <p:cNvPr id="3" name="Content Placeholder 2"/>
          <p:cNvSpPr>
            <a:spLocks noGrp="1"/>
          </p:cNvSpPr>
          <p:nvPr>
            <p:ph idx="1"/>
          </p:nvPr>
        </p:nvSpPr>
        <p:spPr/>
        <p:txBody>
          <a:bodyPr/>
          <a:lstStyle/>
          <a:p>
            <a:r>
              <a:rPr lang="en-US" dirty="0">
                <a:effectLst/>
              </a:rPr>
              <a:t>XSDs can be extensible for future additions</a:t>
            </a:r>
          </a:p>
          <a:p>
            <a:r>
              <a:rPr lang="en-US" dirty="0">
                <a:effectLst/>
              </a:rPr>
              <a:t>XSD is richer and more powerful than DTD</a:t>
            </a:r>
          </a:p>
          <a:p>
            <a:r>
              <a:rPr lang="en-US" dirty="0">
                <a:effectLst/>
              </a:rPr>
              <a:t>XSD is written in XML</a:t>
            </a:r>
          </a:p>
          <a:p>
            <a:r>
              <a:rPr lang="en-US" dirty="0">
                <a:effectLst/>
              </a:rPr>
              <a:t>XSD supports data types</a:t>
            </a:r>
          </a:p>
          <a:p>
            <a:r>
              <a:rPr lang="en-US" dirty="0">
                <a:effectLst/>
              </a:rPr>
              <a:t>XSD supports namespaces</a:t>
            </a:r>
          </a:p>
          <a:p>
            <a:r>
              <a:rPr lang="en-US" dirty="0">
                <a:effectLst/>
              </a:rPr>
              <a:t>XSD is W3C recommendation</a:t>
            </a:r>
          </a:p>
          <a:p>
            <a:endParaRPr lang="en-US" dirty="0"/>
          </a:p>
        </p:txBody>
      </p:sp>
    </p:spTree>
    <p:extLst>
      <p:ext uri="{BB962C8B-B14F-4D97-AF65-F5344CB8AC3E}">
        <p14:creationId xmlns:p14="http://schemas.microsoft.com/office/powerpoint/2010/main" val="3170768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a:t>
            </a:r>
            <a:endParaRPr lang="en-US" dirty="0"/>
          </a:p>
        </p:txBody>
      </p:sp>
      <p:sp>
        <p:nvSpPr>
          <p:cNvPr id="3" name="Content Placeholder 2"/>
          <p:cNvSpPr>
            <a:spLocks noGrp="1"/>
          </p:cNvSpPr>
          <p:nvPr>
            <p:ph idx="1"/>
          </p:nvPr>
        </p:nvSpPr>
        <p:spPr/>
        <p:txBody>
          <a:bodyPr/>
          <a:lstStyle/>
          <a:p>
            <a:r>
              <a:rPr lang="en-US" dirty="0"/>
              <a:t>An XML schema represents the interrelationship between the attributes and elements of an XML object (for example, a document or a portion of a document</a:t>
            </a:r>
            <a:r>
              <a:rPr lang="en-US" dirty="0" smtClean="0"/>
              <a:t>)</a:t>
            </a:r>
            <a:endParaRPr lang="en-US" dirty="0"/>
          </a:p>
        </p:txBody>
      </p:sp>
    </p:spTree>
    <p:extLst>
      <p:ext uri="{BB962C8B-B14F-4D97-AF65-F5344CB8AC3E}">
        <p14:creationId xmlns:p14="http://schemas.microsoft.com/office/powerpoint/2010/main" val="32016718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XSD</a:t>
            </a:r>
            <a:endParaRPr lang="en-US" dirty="0"/>
          </a:p>
        </p:txBody>
      </p:sp>
      <p:sp>
        <p:nvSpPr>
          <p:cNvPr id="3" name="Content Placeholder 2"/>
          <p:cNvSpPr>
            <a:spLocks noGrp="1"/>
          </p:cNvSpPr>
          <p:nvPr>
            <p:ph idx="1"/>
          </p:nvPr>
        </p:nvSpPr>
        <p:spPr/>
        <p:txBody>
          <a:bodyPr/>
          <a:lstStyle/>
          <a:p>
            <a:r>
              <a:rPr lang="en-US" dirty="0"/>
              <a:t>To create a schema for a document, you analyze its structure, defining each structural element as you encounter </a:t>
            </a:r>
            <a:r>
              <a:rPr lang="en-US" dirty="0" smtClean="0"/>
              <a:t>it</a:t>
            </a:r>
          </a:p>
          <a:p>
            <a:r>
              <a:rPr lang="en-US" dirty="0" smtClean="0"/>
              <a:t>Better alternative to DTD</a:t>
            </a:r>
            <a:endParaRPr lang="en-US" dirty="0"/>
          </a:p>
        </p:txBody>
      </p:sp>
    </p:spTree>
    <p:extLst>
      <p:ext uri="{BB962C8B-B14F-4D97-AF65-F5344CB8AC3E}">
        <p14:creationId xmlns:p14="http://schemas.microsoft.com/office/powerpoint/2010/main" val="28324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Data Representation</a:t>
            </a:r>
            <a:endParaRPr lang="en-US" dirty="0"/>
          </a:p>
        </p:txBody>
      </p:sp>
      <p:sp>
        <p:nvSpPr>
          <p:cNvPr id="3" name="Content Placeholder 2"/>
          <p:cNvSpPr>
            <a:spLocks noGrp="1"/>
          </p:cNvSpPr>
          <p:nvPr>
            <p:ph idx="1"/>
          </p:nvPr>
        </p:nvSpPr>
        <p:spPr/>
        <p:txBody>
          <a:bodyPr>
            <a:normAutofit lnSpcReduction="10000"/>
          </a:bodyPr>
          <a:lstStyle/>
          <a:p>
            <a:pPr>
              <a:buNone/>
            </a:pPr>
            <a:r>
              <a:rPr lang="en-US" b="0" dirty="0" smtClean="0"/>
              <a:t>&lt;?xml version="1.0"?&gt;</a:t>
            </a:r>
          </a:p>
          <a:p>
            <a:pPr>
              <a:buNone/>
            </a:pPr>
            <a:r>
              <a:rPr lang="en-US" b="0" dirty="0" smtClean="0"/>
              <a:t>&lt;note&gt;</a:t>
            </a:r>
          </a:p>
          <a:p>
            <a:pPr>
              <a:buNone/>
            </a:pPr>
            <a:r>
              <a:rPr lang="en-US" b="0" dirty="0" smtClean="0"/>
              <a:t>    &lt;to&gt;</a:t>
            </a:r>
            <a:r>
              <a:rPr lang="en-US" b="0" dirty="0" err="1" smtClean="0"/>
              <a:t>Tove</a:t>
            </a:r>
            <a:r>
              <a:rPr lang="en-US" b="0" dirty="0" smtClean="0"/>
              <a:t>&lt;/to&gt;</a:t>
            </a:r>
          </a:p>
          <a:p>
            <a:pPr>
              <a:buNone/>
            </a:pPr>
            <a:r>
              <a:rPr lang="en-US" b="0" dirty="0" smtClean="0"/>
              <a:t>    &lt;from&gt;</a:t>
            </a:r>
            <a:r>
              <a:rPr lang="en-US" b="0" dirty="0" err="1" smtClean="0"/>
              <a:t>Jani</a:t>
            </a:r>
            <a:r>
              <a:rPr lang="en-US" b="0" dirty="0" smtClean="0"/>
              <a:t>&lt;/from&gt;</a:t>
            </a:r>
          </a:p>
          <a:p>
            <a:pPr>
              <a:buNone/>
            </a:pPr>
            <a:r>
              <a:rPr lang="en-US" b="0" dirty="0" smtClean="0"/>
              <a:t>    &lt;heading&gt;Reminder&lt;/heading&gt;</a:t>
            </a:r>
          </a:p>
          <a:p>
            <a:pPr>
              <a:buNone/>
            </a:pPr>
            <a:r>
              <a:rPr lang="en-US" b="0" dirty="0" smtClean="0"/>
              <a:t>    &lt;body&gt;Don't forget me this weekend!&lt;/body&gt;</a:t>
            </a:r>
          </a:p>
          <a:p>
            <a:pPr>
              <a:buNone/>
            </a:pPr>
            <a:r>
              <a:rPr lang="en-US" b="0" dirty="0" smtClean="0"/>
              <a:t>&lt;/note&gt;</a:t>
            </a:r>
          </a:p>
          <a:p>
            <a:endParaRPr lang="en-US" b="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XSD</a:t>
            </a:r>
            <a:endParaRPr lang="en-US" dirty="0"/>
          </a:p>
        </p:txBody>
      </p:sp>
      <p:sp>
        <p:nvSpPr>
          <p:cNvPr id="3" name="Content Placeholder 2"/>
          <p:cNvSpPr>
            <a:spLocks noGrp="1"/>
          </p:cNvSpPr>
          <p:nvPr>
            <p:ph idx="1"/>
          </p:nvPr>
        </p:nvSpPr>
        <p:spPr/>
        <p:txBody>
          <a:bodyPr>
            <a:normAutofit fontScale="62500" lnSpcReduction="20000"/>
          </a:bodyPr>
          <a:lstStyle/>
          <a:p>
            <a:r>
              <a:rPr lang="en-US" dirty="0">
                <a:effectLst/>
              </a:rPr>
              <a:t>&lt;?xml version="1.0"?&gt;</a:t>
            </a:r>
            <a:r>
              <a:rPr lang="en-US" dirty="0"/>
              <a:t/>
            </a:r>
            <a:br>
              <a:rPr lang="en-US" dirty="0"/>
            </a:br>
            <a:r>
              <a:rPr lang="en-US" dirty="0">
                <a:solidFill>
                  <a:srgbClr val="FF0000"/>
                </a:solidFill>
                <a:effectLst/>
              </a:rPr>
              <a:t>&lt;</a:t>
            </a:r>
            <a:r>
              <a:rPr lang="en-US" dirty="0" err="1">
                <a:solidFill>
                  <a:srgbClr val="FF0000"/>
                </a:solidFill>
                <a:effectLst/>
              </a:rPr>
              <a:t>xs:schema</a:t>
            </a:r>
            <a:r>
              <a:rPr lang="en-US" dirty="0">
                <a:solidFill>
                  <a:srgbClr val="FF0000"/>
                </a:solidFill>
                <a:effectLst/>
              </a:rPr>
              <a:t> </a:t>
            </a:r>
            <a:r>
              <a:rPr lang="en-US" dirty="0" err="1">
                <a:solidFill>
                  <a:srgbClr val="FF0000"/>
                </a:solidFill>
                <a:effectLst/>
              </a:rPr>
              <a:t>xmlns:xs</a:t>
            </a:r>
            <a:r>
              <a:rPr lang="en-US" dirty="0">
                <a:solidFill>
                  <a:srgbClr val="FF0000"/>
                </a:solidFill>
                <a:effectLst/>
              </a:rPr>
              <a:t>="http://www.w3.org/2001/XMLSchema"</a:t>
            </a:r>
            <a:br>
              <a:rPr lang="en-US" dirty="0">
                <a:solidFill>
                  <a:srgbClr val="FF0000"/>
                </a:solidFill>
                <a:effectLst/>
              </a:rPr>
            </a:br>
            <a:r>
              <a:rPr lang="en-US" dirty="0" err="1">
                <a:solidFill>
                  <a:srgbClr val="FF0000"/>
                </a:solidFill>
                <a:effectLst/>
              </a:rPr>
              <a:t>targetNamespace</a:t>
            </a:r>
            <a:r>
              <a:rPr lang="en-US" dirty="0">
                <a:solidFill>
                  <a:srgbClr val="FF0000"/>
                </a:solidFill>
                <a:effectLst/>
              </a:rPr>
              <a:t>="http://</a:t>
            </a:r>
            <a:r>
              <a:rPr lang="en-US" dirty="0" smtClean="0">
                <a:solidFill>
                  <a:srgbClr val="FF0000"/>
                </a:solidFill>
                <a:effectLst/>
              </a:rPr>
              <a:t>www.orion.com</a:t>
            </a:r>
            <a:r>
              <a:rPr lang="en-US" dirty="0">
                <a:solidFill>
                  <a:srgbClr val="FF0000"/>
                </a:solidFill>
                <a:effectLst/>
              </a:rPr>
              <a:t>"</a:t>
            </a:r>
            <a:br>
              <a:rPr lang="en-US" dirty="0">
                <a:solidFill>
                  <a:srgbClr val="FF0000"/>
                </a:solidFill>
                <a:effectLst/>
              </a:rPr>
            </a:br>
            <a:r>
              <a:rPr lang="en-US" dirty="0" err="1">
                <a:solidFill>
                  <a:srgbClr val="FF0000"/>
                </a:solidFill>
                <a:effectLst/>
              </a:rPr>
              <a:t>xmlns</a:t>
            </a:r>
            <a:r>
              <a:rPr lang="en-US" dirty="0">
                <a:solidFill>
                  <a:srgbClr val="FF0000"/>
                </a:solidFill>
                <a:effectLst/>
              </a:rPr>
              <a:t>="http://</a:t>
            </a:r>
            <a:r>
              <a:rPr lang="en-US" dirty="0" smtClean="0">
                <a:solidFill>
                  <a:srgbClr val="FF0000"/>
                </a:solidFill>
                <a:effectLst/>
              </a:rPr>
              <a:t>www.orion.com</a:t>
            </a:r>
            <a:r>
              <a:rPr lang="en-US" dirty="0">
                <a:solidFill>
                  <a:srgbClr val="FF0000"/>
                </a:solidFill>
                <a:effectLst/>
              </a:rPr>
              <a:t>"</a:t>
            </a:r>
            <a:br>
              <a:rPr lang="en-US" dirty="0">
                <a:solidFill>
                  <a:srgbClr val="FF0000"/>
                </a:solidFill>
                <a:effectLst/>
              </a:rPr>
            </a:br>
            <a:r>
              <a:rPr lang="en-US" dirty="0" err="1">
                <a:solidFill>
                  <a:srgbClr val="FF0000"/>
                </a:solidFill>
                <a:effectLst/>
              </a:rPr>
              <a:t>elementFormDefault</a:t>
            </a:r>
            <a:r>
              <a:rPr lang="en-US" dirty="0">
                <a:solidFill>
                  <a:srgbClr val="FF0000"/>
                </a:solidFill>
                <a:effectLst/>
              </a:rPr>
              <a:t>="qualified"&gt;</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a:effectLst/>
              </a:rPr>
              <a:t>&lt;</a:t>
            </a:r>
            <a:r>
              <a:rPr lang="en-US" dirty="0" err="1">
                <a:effectLst/>
              </a:rPr>
              <a:t>xs:element</a:t>
            </a:r>
            <a:r>
              <a:rPr lang="en-US" dirty="0">
                <a:effectLst/>
              </a:rPr>
              <a:t> name="note"&gt;</a:t>
            </a:r>
            <a:r>
              <a:rPr lang="en-US" dirty="0"/>
              <a:t/>
            </a:r>
            <a:br>
              <a:rPr lang="en-US" dirty="0"/>
            </a:br>
            <a:r>
              <a:rPr lang="en-US" dirty="0">
                <a:effectLst/>
              </a:rPr>
              <a:t>  &lt;</a:t>
            </a:r>
            <a:r>
              <a:rPr lang="en-US" dirty="0" err="1">
                <a:effectLst/>
              </a:rPr>
              <a:t>xs:complexType</a:t>
            </a:r>
            <a:r>
              <a:rPr lang="en-US" dirty="0">
                <a:effectLst/>
              </a:rPr>
              <a:t>&gt;</a:t>
            </a:r>
            <a:r>
              <a:rPr lang="en-US" dirty="0"/>
              <a:t/>
            </a:r>
            <a:br>
              <a:rPr lang="en-US" dirty="0"/>
            </a:br>
            <a:r>
              <a:rPr lang="en-US" dirty="0">
                <a:effectLst/>
              </a:rPr>
              <a:t>    &lt;</a:t>
            </a:r>
            <a:r>
              <a:rPr lang="en-US" dirty="0" err="1">
                <a:effectLst/>
              </a:rPr>
              <a:t>xs:sequence</a:t>
            </a:r>
            <a:r>
              <a:rPr lang="en-US" dirty="0">
                <a:effectLst/>
              </a:rPr>
              <a:t>&gt;</a:t>
            </a:r>
            <a:r>
              <a:rPr lang="en-US" dirty="0"/>
              <a:t/>
            </a:r>
            <a:br>
              <a:rPr lang="en-US" dirty="0"/>
            </a:br>
            <a:r>
              <a:rPr lang="en-US" dirty="0">
                <a:effectLst/>
              </a:rPr>
              <a:t>      &lt;</a:t>
            </a:r>
            <a:r>
              <a:rPr lang="en-US" dirty="0" err="1">
                <a:effectLst/>
              </a:rPr>
              <a:t>xs:element</a:t>
            </a:r>
            <a:r>
              <a:rPr lang="en-US" dirty="0">
                <a:effectLst/>
              </a:rPr>
              <a:t> name="to" type="</a:t>
            </a:r>
            <a:r>
              <a:rPr lang="en-US" dirty="0" err="1">
                <a:effectLst/>
              </a:rPr>
              <a:t>xs:string</a:t>
            </a:r>
            <a:r>
              <a:rPr lang="en-US" dirty="0">
                <a:effectLst/>
              </a:rPr>
              <a:t>"/&gt;</a:t>
            </a:r>
            <a:r>
              <a:rPr lang="en-US" dirty="0"/>
              <a:t/>
            </a:r>
            <a:br>
              <a:rPr lang="en-US" dirty="0"/>
            </a:br>
            <a:r>
              <a:rPr lang="en-US" dirty="0">
                <a:effectLst/>
              </a:rPr>
              <a:t>      &lt;</a:t>
            </a:r>
            <a:r>
              <a:rPr lang="en-US" dirty="0" err="1">
                <a:effectLst/>
              </a:rPr>
              <a:t>xs:element</a:t>
            </a:r>
            <a:r>
              <a:rPr lang="en-US" dirty="0">
                <a:effectLst/>
              </a:rPr>
              <a:t> name="from" type="</a:t>
            </a:r>
            <a:r>
              <a:rPr lang="en-US" dirty="0" err="1">
                <a:effectLst/>
              </a:rPr>
              <a:t>xs:string</a:t>
            </a:r>
            <a:r>
              <a:rPr lang="en-US" dirty="0">
                <a:effectLst/>
              </a:rPr>
              <a:t>"/&gt;</a:t>
            </a:r>
            <a:r>
              <a:rPr lang="en-US" dirty="0"/>
              <a:t/>
            </a:r>
            <a:br>
              <a:rPr lang="en-US" dirty="0"/>
            </a:br>
            <a:r>
              <a:rPr lang="en-US" dirty="0">
                <a:effectLst/>
              </a:rPr>
              <a:t>      &lt;</a:t>
            </a:r>
            <a:r>
              <a:rPr lang="en-US" dirty="0" err="1">
                <a:effectLst/>
              </a:rPr>
              <a:t>xs:element</a:t>
            </a:r>
            <a:r>
              <a:rPr lang="en-US" dirty="0">
                <a:effectLst/>
              </a:rPr>
              <a:t> name="heading" type="</a:t>
            </a:r>
            <a:r>
              <a:rPr lang="en-US" dirty="0" err="1">
                <a:effectLst/>
              </a:rPr>
              <a:t>xs:string</a:t>
            </a:r>
            <a:r>
              <a:rPr lang="en-US" dirty="0">
                <a:effectLst/>
              </a:rPr>
              <a:t>"/&gt;</a:t>
            </a:r>
            <a:r>
              <a:rPr lang="en-US" dirty="0"/>
              <a:t/>
            </a:r>
            <a:br>
              <a:rPr lang="en-US" dirty="0"/>
            </a:br>
            <a:r>
              <a:rPr lang="en-US" dirty="0">
                <a:effectLst/>
              </a:rPr>
              <a:t>      &lt;</a:t>
            </a:r>
            <a:r>
              <a:rPr lang="en-US" dirty="0" err="1">
                <a:effectLst/>
              </a:rPr>
              <a:t>xs:element</a:t>
            </a:r>
            <a:r>
              <a:rPr lang="en-US" dirty="0">
                <a:effectLst/>
              </a:rPr>
              <a:t> name="body" type="</a:t>
            </a:r>
            <a:r>
              <a:rPr lang="en-US" dirty="0" err="1">
                <a:effectLst/>
              </a:rPr>
              <a:t>xs:string</a:t>
            </a:r>
            <a:r>
              <a:rPr lang="en-US" dirty="0">
                <a:effectLst/>
              </a:rPr>
              <a:t>"/&gt;</a:t>
            </a:r>
            <a:r>
              <a:rPr lang="en-US" dirty="0"/>
              <a:t/>
            </a:r>
            <a:br>
              <a:rPr lang="en-US" dirty="0"/>
            </a:br>
            <a:r>
              <a:rPr lang="en-US" dirty="0">
                <a:effectLst/>
              </a:rPr>
              <a:t>    &lt;/</a:t>
            </a:r>
            <a:r>
              <a:rPr lang="en-US" dirty="0" err="1">
                <a:effectLst/>
              </a:rPr>
              <a:t>xs:sequence</a:t>
            </a:r>
            <a:r>
              <a:rPr lang="en-US" dirty="0">
                <a:effectLst/>
              </a:rPr>
              <a:t>&gt;</a:t>
            </a:r>
            <a:r>
              <a:rPr lang="en-US" dirty="0"/>
              <a:t/>
            </a:r>
            <a:br>
              <a:rPr lang="en-US" dirty="0"/>
            </a:br>
            <a:r>
              <a:rPr lang="en-US" dirty="0">
                <a:effectLst/>
              </a:rPr>
              <a:t>  &lt;/</a:t>
            </a:r>
            <a:r>
              <a:rPr lang="en-US" dirty="0" err="1">
                <a:effectLst/>
              </a:rPr>
              <a:t>xs:complexType</a:t>
            </a:r>
            <a:r>
              <a:rPr lang="en-US" dirty="0">
                <a:effectLst/>
              </a:rPr>
              <a:t>&gt;</a:t>
            </a:r>
            <a:r>
              <a:rPr lang="en-US" dirty="0"/>
              <a:t/>
            </a:r>
            <a:br>
              <a:rPr lang="en-US" dirty="0"/>
            </a:br>
            <a:r>
              <a:rPr lang="en-US" dirty="0">
                <a:effectLst/>
              </a:rPr>
              <a:t>&lt;/</a:t>
            </a:r>
            <a:r>
              <a:rPr lang="en-US" dirty="0" err="1">
                <a:effectLst/>
              </a:rPr>
              <a:t>xs:element</a:t>
            </a:r>
            <a:r>
              <a:rPr lang="en-US" dirty="0">
                <a:effectLst/>
              </a:rPr>
              <a:t>&gt;</a:t>
            </a:r>
            <a:r>
              <a:rPr lang="en-US" dirty="0"/>
              <a:t/>
            </a:r>
            <a:br>
              <a:rPr lang="en-US" dirty="0"/>
            </a:br>
            <a:r>
              <a:rPr lang="en-US" dirty="0"/>
              <a:t/>
            </a:r>
            <a:br>
              <a:rPr lang="en-US" dirty="0"/>
            </a:br>
            <a:r>
              <a:rPr lang="en-US" dirty="0">
                <a:effectLst/>
              </a:rPr>
              <a:t>&lt;/</a:t>
            </a:r>
            <a:r>
              <a:rPr lang="en-US" dirty="0" err="1">
                <a:effectLst/>
              </a:rPr>
              <a:t>xs:schema</a:t>
            </a:r>
            <a:r>
              <a:rPr lang="en-US" dirty="0">
                <a:effectLst/>
              </a:rPr>
              <a:t>&gt;</a:t>
            </a:r>
            <a:endParaRPr lang="en-US" dirty="0"/>
          </a:p>
        </p:txBody>
      </p:sp>
    </p:spTree>
    <p:extLst>
      <p:ext uri="{BB962C8B-B14F-4D97-AF65-F5344CB8AC3E}">
        <p14:creationId xmlns:p14="http://schemas.microsoft.com/office/powerpoint/2010/main" val="2657292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&lt;Schema&gt; </a:t>
            </a:r>
            <a:r>
              <a:rPr lang="en-US" b="0" dirty="0" smtClean="0">
                <a:effectLst/>
              </a:rPr>
              <a:t>Element</a:t>
            </a:r>
            <a:endParaRPr lang="en-US" dirty="0"/>
          </a:p>
        </p:txBody>
      </p:sp>
      <p:sp>
        <p:nvSpPr>
          <p:cNvPr id="3" name="Content Placeholder 2"/>
          <p:cNvSpPr>
            <a:spLocks noGrp="1"/>
          </p:cNvSpPr>
          <p:nvPr>
            <p:ph idx="1"/>
          </p:nvPr>
        </p:nvSpPr>
        <p:spPr/>
        <p:txBody>
          <a:bodyPr>
            <a:normAutofit fontScale="92500"/>
          </a:bodyPr>
          <a:lstStyle/>
          <a:p>
            <a:r>
              <a:rPr lang="en-US" dirty="0">
                <a:effectLst/>
              </a:rPr>
              <a:t>Schema is the root element of XSD and it is always required</a:t>
            </a:r>
            <a:r>
              <a:rPr lang="en-US" dirty="0" smtClean="0">
                <a:effectLst/>
              </a:rPr>
              <a:t>.</a:t>
            </a:r>
          </a:p>
          <a:p>
            <a:pPr lvl="1"/>
            <a:r>
              <a:rPr lang="en-US" dirty="0"/>
              <a:t>&lt;</a:t>
            </a:r>
            <a:r>
              <a:rPr lang="en-US" dirty="0" err="1"/>
              <a:t>xs:schema</a:t>
            </a:r>
            <a:r>
              <a:rPr lang="en-US" dirty="0"/>
              <a:t> </a:t>
            </a:r>
            <a:r>
              <a:rPr lang="en-US" dirty="0" err="1"/>
              <a:t>xmlns:xs</a:t>
            </a:r>
            <a:r>
              <a:rPr lang="en-US" dirty="0"/>
              <a:t>="http://www.w3.org/2001/XMLSchema</a:t>
            </a:r>
            <a:r>
              <a:rPr lang="en-US" dirty="0" smtClean="0"/>
              <a:t>"&gt;</a:t>
            </a:r>
          </a:p>
          <a:p>
            <a:r>
              <a:rPr lang="en-US" dirty="0" smtClean="0">
                <a:effectLst/>
              </a:rPr>
              <a:t>An attribute that specifies </a:t>
            </a:r>
            <a:r>
              <a:rPr lang="en-US" dirty="0">
                <a:effectLst/>
              </a:rPr>
              <a:t>that elements used in this schema are defined in "http://</a:t>
            </a:r>
            <a:r>
              <a:rPr lang="en-US" dirty="0" smtClean="0">
                <a:effectLst/>
              </a:rPr>
              <a:t>www.orion.com</a:t>
            </a:r>
            <a:r>
              <a:rPr lang="en-US" dirty="0">
                <a:effectLst/>
              </a:rPr>
              <a:t>" namespace</a:t>
            </a:r>
            <a:r>
              <a:rPr lang="en-US" dirty="0" smtClean="0">
                <a:effectLst/>
              </a:rPr>
              <a:t>. It </a:t>
            </a:r>
            <a:r>
              <a:rPr lang="en-US" dirty="0">
                <a:effectLst/>
              </a:rPr>
              <a:t>is optional</a:t>
            </a:r>
            <a:r>
              <a:rPr lang="en-US" dirty="0" smtClean="0">
                <a:effectLst/>
              </a:rPr>
              <a:t>.</a:t>
            </a:r>
          </a:p>
          <a:p>
            <a:pPr lvl="1"/>
            <a:r>
              <a:rPr lang="en-US" dirty="0" err="1"/>
              <a:t>targetNamespace</a:t>
            </a:r>
            <a:r>
              <a:rPr lang="en-US" dirty="0"/>
              <a:t>="http://</a:t>
            </a:r>
            <a:r>
              <a:rPr lang="en-US" dirty="0" smtClean="0"/>
              <a:t>www.orion.com</a:t>
            </a:r>
            <a:r>
              <a:rPr lang="en-US" dirty="0"/>
              <a:t>"</a:t>
            </a:r>
          </a:p>
        </p:txBody>
      </p:sp>
    </p:spTree>
    <p:extLst>
      <p:ext uri="{BB962C8B-B14F-4D97-AF65-F5344CB8AC3E}">
        <p14:creationId xmlns:p14="http://schemas.microsoft.com/office/powerpoint/2010/main" val="2127039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attribute  that</a:t>
            </a:r>
            <a:r>
              <a:rPr lang="en-US" dirty="0">
                <a:effectLst/>
              </a:rPr>
              <a:t> specifies that default namespace is </a:t>
            </a:r>
            <a:r>
              <a:rPr lang="en-US" dirty="0" smtClean="0">
                <a:effectLst/>
              </a:rPr>
              <a:t>http</a:t>
            </a:r>
            <a:r>
              <a:rPr lang="en-US" dirty="0">
                <a:effectLst/>
              </a:rPr>
              <a:t>://</a:t>
            </a:r>
            <a:r>
              <a:rPr lang="en-US" dirty="0" smtClean="0">
                <a:effectLst/>
              </a:rPr>
              <a:t>www.orion.com</a:t>
            </a:r>
          </a:p>
          <a:p>
            <a:pPr lvl="1"/>
            <a:r>
              <a:rPr lang="en-US" dirty="0" err="1" smtClean="0"/>
              <a:t>xmlns</a:t>
            </a:r>
            <a:r>
              <a:rPr lang="en-US" dirty="0" smtClean="0"/>
              <a:t>="http</a:t>
            </a:r>
            <a:r>
              <a:rPr lang="en-US" dirty="0"/>
              <a:t>://</a:t>
            </a:r>
            <a:r>
              <a:rPr lang="en-US" dirty="0" smtClean="0"/>
              <a:t>www.orion.com"</a:t>
            </a:r>
          </a:p>
          <a:p>
            <a:r>
              <a:rPr lang="en-US" dirty="0" smtClean="0">
                <a:effectLst/>
              </a:rPr>
              <a:t>An attribute that indicates </a:t>
            </a:r>
            <a:r>
              <a:rPr lang="en-US" dirty="0">
                <a:effectLst/>
              </a:rPr>
              <a:t>that any elements declared in this schema must be namespace qualified before using them in any XML d</a:t>
            </a:r>
            <a:r>
              <a:rPr lang="en-US" dirty="0" smtClean="0">
                <a:effectLst/>
              </a:rPr>
              <a:t>ocument. It </a:t>
            </a:r>
            <a:r>
              <a:rPr lang="en-US" dirty="0">
                <a:effectLst/>
              </a:rPr>
              <a:t>is optional</a:t>
            </a:r>
            <a:r>
              <a:rPr lang="en-US" dirty="0" smtClean="0">
                <a:effectLst/>
              </a:rPr>
              <a:t>.</a:t>
            </a:r>
          </a:p>
          <a:p>
            <a:pPr lvl="1"/>
            <a:r>
              <a:rPr lang="en-US" dirty="0" err="1">
                <a:solidFill>
                  <a:srgbClr val="FF0000"/>
                </a:solidFill>
              </a:rPr>
              <a:t>elementFormDefault</a:t>
            </a:r>
            <a:r>
              <a:rPr lang="en-US" dirty="0">
                <a:solidFill>
                  <a:srgbClr val="FF0000"/>
                </a:solidFill>
              </a:rPr>
              <a:t>="qualified</a:t>
            </a:r>
            <a:r>
              <a:rPr lang="en-US" dirty="0" smtClean="0">
                <a:solidFill>
                  <a:srgbClr val="FF0000"/>
                </a:solidFill>
              </a:rPr>
              <a:t>"</a:t>
            </a:r>
            <a:endParaRPr lang="en-US" dirty="0"/>
          </a:p>
        </p:txBody>
      </p:sp>
    </p:spTree>
    <p:extLst>
      <p:ext uri="{BB962C8B-B14F-4D97-AF65-F5344CB8AC3E}">
        <p14:creationId xmlns:p14="http://schemas.microsoft.com/office/powerpoint/2010/main" val="3465634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the Schema</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&lt;?xml version="1.0"?&gt;</a:t>
            </a:r>
            <a:r>
              <a:rPr lang="en-US" dirty="0"/>
              <a:t/>
            </a:r>
            <a:br>
              <a:rPr lang="en-US" dirty="0"/>
            </a:br>
            <a:r>
              <a:rPr lang="en-US" dirty="0" smtClean="0">
                <a:effectLst/>
              </a:rPr>
              <a:t>&lt;</a:t>
            </a:r>
            <a:r>
              <a:rPr lang="en-US" dirty="0">
                <a:effectLst/>
              </a:rPr>
              <a:t>note</a:t>
            </a:r>
            <a:br>
              <a:rPr lang="en-US" dirty="0">
                <a:effectLst/>
              </a:rPr>
            </a:br>
            <a:r>
              <a:rPr lang="en-US" dirty="0" err="1">
                <a:solidFill>
                  <a:srgbClr val="FF0000"/>
                </a:solidFill>
                <a:effectLst/>
              </a:rPr>
              <a:t>xmlns</a:t>
            </a:r>
            <a:r>
              <a:rPr lang="en-US" dirty="0">
                <a:solidFill>
                  <a:srgbClr val="FF0000"/>
                </a:solidFill>
                <a:effectLst/>
              </a:rPr>
              <a:t>="http://</a:t>
            </a:r>
            <a:r>
              <a:rPr lang="en-US" dirty="0" smtClean="0">
                <a:solidFill>
                  <a:srgbClr val="FF0000"/>
                </a:solidFill>
                <a:effectLst/>
              </a:rPr>
              <a:t>www.orion.com</a:t>
            </a:r>
            <a:r>
              <a:rPr lang="en-US" dirty="0">
                <a:solidFill>
                  <a:srgbClr val="FF0000"/>
                </a:solidFill>
                <a:effectLst/>
              </a:rPr>
              <a:t>"</a:t>
            </a:r>
            <a:br>
              <a:rPr lang="en-US" dirty="0">
                <a:solidFill>
                  <a:srgbClr val="FF0000"/>
                </a:solidFill>
                <a:effectLst/>
              </a:rPr>
            </a:br>
            <a:r>
              <a:rPr lang="en-US" dirty="0" err="1">
                <a:solidFill>
                  <a:srgbClr val="FF0000"/>
                </a:solidFill>
                <a:effectLst/>
              </a:rPr>
              <a:t>xmlns:xsi</a:t>
            </a:r>
            <a:r>
              <a:rPr lang="en-US" dirty="0">
                <a:solidFill>
                  <a:srgbClr val="FF0000"/>
                </a:solidFill>
                <a:effectLst/>
              </a:rPr>
              <a:t>="http://www.w3.org/2001/XMLSchema-instance"</a:t>
            </a:r>
            <a:br>
              <a:rPr lang="en-US" dirty="0">
                <a:solidFill>
                  <a:srgbClr val="FF0000"/>
                </a:solidFill>
                <a:effectLst/>
              </a:rPr>
            </a:br>
            <a:r>
              <a:rPr lang="en-US" dirty="0" err="1">
                <a:solidFill>
                  <a:srgbClr val="FF0000"/>
                </a:solidFill>
                <a:effectLst/>
              </a:rPr>
              <a:t>xsi:schemaLocation</a:t>
            </a:r>
            <a:r>
              <a:rPr lang="en-US" dirty="0">
                <a:solidFill>
                  <a:srgbClr val="FF0000"/>
                </a:solidFill>
                <a:effectLst/>
              </a:rPr>
              <a:t>="http</a:t>
            </a:r>
            <a:r>
              <a:rPr lang="en-US" dirty="0" smtClean="0">
                <a:solidFill>
                  <a:srgbClr val="FF0000"/>
                </a:solidFill>
                <a:effectLst/>
              </a:rPr>
              <a:t>://www.orioncom note.xsd</a:t>
            </a:r>
            <a:r>
              <a:rPr lang="en-US" dirty="0">
                <a:solidFill>
                  <a:srgbClr val="FF0000"/>
                </a:solidFill>
                <a:effectLst/>
              </a:rPr>
              <a:t>"</a:t>
            </a:r>
            <a:r>
              <a:rPr lang="en-US" dirty="0">
                <a:effectLst/>
              </a:rPr>
              <a:t>&gt;</a:t>
            </a:r>
            <a:r>
              <a:rPr lang="en-US" dirty="0"/>
              <a:t/>
            </a:r>
            <a:br>
              <a:rPr lang="en-US" dirty="0"/>
            </a:br>
            <a:r>
              <a:rPr lang="en-US" dirty="0">
                <a:effectLst/>
              </a:rPr>
              <a:t>  &lt;to&gt;</a:t>
            </a:r>
            <a:r>
              <a:rPr lang="en-US" dirty="0" err="1">
                <a:effectLst/>
              </a:rPr>
              <a:t>Tove</a:t>
            </a:r>
            <a:r>
              <a:rPr lang="en-US" dirty="0">
                <a:effectLst/>
              </a:rPr>
              <a:t>&lt;/to&gt;</a:t>
            </a:r>
            <a:r>
              <a:rPr lang="en-US" dirty="0"/>
              <a:t/>
            </a:r>
            <a:br>
              <a:rPr lang="en-US" dirty="0"/>
            </a:br>
            <a:r>
              <a:rPr lang="en-US" dirty="0">
                <a:effectLst/>
              </a:rPr>
              <a:t>  &lt;from&gt;</a:t>
            </a:r>
            <a:r>
              <a:rPr lang="en-US" dirty="0" err="1">
                <a:effectLst/>
              </a:rPr>
              <a:t>Jani</a:t>
            </a:r>
            <a:r>
              <a:rPr lang="en-US" dirty="0">
                <a:effectLst/>
              </a:rPr>
              <a:t>&lt;/from&gt;</a:t>
            </a:r>
            <a:r>
              <a:rPr lang="en-US" dirty="0"/>
              <a:t/>
            </a:r>
            <a:br>
              <a:rPr lang="en-US" dirty="0"/>
            </a:br>
            <a:r>
              <a:rPr lang="en-US" dirty="0">
                <a:effectLst/>
              </a:rPr>
              <a:t>  &lt;heading&gt;Reminder&lt;/heading&gt;</a:t>
            </a:r>
            <a:r>
              <a:rPr lang="en-US" dirty="0"/>
              <a:t/>
            </a:r>
            <a:br>
              <a:rPr lang="en-US" dirty="0"/>
            </a:br>
            <a:r>
              <a:rPr lang="en-US" dirty="0">
                <a:effectLst/>
              </a:rPr>
              <a:t>  &lt;body&gt;Don't forget me this weekend!&lt;/body&gt;</a:t>
            </a:r>
            <a:r>
              <a:rPr lang="en-US" dirty="0"/>
              <a:t/>
            </a:r>
            <a:br>
              <a:rPr lang="en-US" dirty="0"/>
            </a:br>
            <a:r>
              <a:rPr lang="en-US" dirty="0">
                <a:effectLst/>
              </a:rPr>
              <a:t>&lt;/note&gt;</a:t>
            </a:r>
            <a:endParaRPr lang="en-US" dirty="0"/>
          </a:p>
        </p:txBody>
      </p:sp>
    </p:spTree>
    <p:extLst>
      <p:ext uri="{BB962C8B-B14F-4D97-AF65-F5344CB8AC3E}">
        <p14:creationId xmlns:p14="http://schemas.microsoft.com/office/powerpoint/2010/main" val="3365960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attribute that </a:t>
            </a:r>
            <a:r>
              <a:rPr lang="en-US" dirty="0">
                <a:effectLst/>
              </a:rPr>
              <a:t>specifies default namespace declaration. This namespace is used by schema validator check that all the elements are part of this namespace. It is optional</a:t>
            </a:r>
            <a:r>
              <a:rPr lang="en-US" dirty="0" smtClean="0">
                <a:effectLst/>
              </a:rPr>
              <a:t>.</a:t>
            </a:r>
          </a:p>
          <a:p>
            <a:pPr lvl="1"/>
            <a:r>
              <a:rPr lang="en-US" dirty="0" err="1"/>
              <a:t>xmlns</a:t>
            </a:r>
            <a:r>
              <a:rPr lang="en-US" dirty="0"/>
              <a:t>="http://</a:t>
            </a:r>
            <a:r>
              <a:rPr lang="en-US" dirty="0" smtClean="0"/>
              <a:t>www.orion.com</a:t>
            </a:r>
            <a:r>
              <a:rPr lang="en-US" dirty="0"/>
              <a:t>"</a:t>
            </a:r>
          </a:p>
        </p:txBody>
      </p:sp>
    </p:spTree>
    <p:extLst>
      <p:ext uri="{BB962C8B-B14F-4D97-AF65-F5344CB8AC3E}">
        <p14:creationId xmlns:p14="http://schemas.microsoft.com/office/powerpoint/2010/main" val="12902844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After defining the </a:t>
            </a:r>
            <a:r>
              <a:rPr lang="en-US" dirty="0" err="1">
                <a:effectLst/>
              </a:rPr>
              <a:t>XMLSchema</a:t>
            </a:r>
            <a:r>
              <a:rPr lang="en-US" dirty="0">
                <a:effectLst/>
              </a:rPr>
              <a:t>-instance </a:t>
            </a:r>
            <a:r>
              <a:rPr lang="en-US" dirty="0" err="1">
                <a:effectLst/>
              </a:rPr>
              <a:t>xsi</a:t>
            </a:r>
            <a:r>
              <a:rPr lang="en-US" dirty="0">
                <a:effectLst/>
              </a:rPr>
              <a:t>, use </a:t>
            </a:r>
            <a:r>
              <a:rPr lang="en-US" dirty="0" err="1">
                <a:effectLst/>
              </a:rPr>
              <a:t>schemaLocation</a:t>
            </a:r>
            <a:r>
              <a:rPr lang="en-US" dirty="0">
                <a:effectLst/>
              </a:rPr>
              <a:t> attribute. This attribute has two values</a:t>
            </a:r>
            <a:r>
              <a:rPr lang="en-US" dirty="0" smtClean="0">
                <a:effectLst/>
              </a:rPr>
              <a:t>, namespace </a:t>
            </a:r>
            <a:r>
              <a:rPr lang="en-US" dirty="0">
                <a:effectLst/>
              </a:rPr>
              <a:t>and location of XML Schema to be used separated by a space. It is optional</a:t>
            </a:r>
            <a:r>
              <a:rPr lang="en-US" dirty="0" smtClean="0">
                <a:effectLst/>
              </a:rPr>
              <a:t>.</a:t>
            </a:r>
          </a:p>
          <a:p>
            <a:pPr lvl="1"/>
            <a:r>
              <a:rPr lang="en-US" dirty="0" err="1"/>
              <a:t>xmlns:xsi</a:t>
            </a:r>
            <a:r>
              <a:rPr lang="en-US" dirty="0"/>
              <a:t>="http://www.w3.org/2001/XMLSchema-instance" </a:t>
            </a:r>
            <a:r>
              <a:rPr lang="en-US" dirty="0" err="1"/>
              <a:t>xsi:schemaLocation</a:t>
            </a:r>
            <a:r>
              <a:rPr lang="en-US" dirty="0"/>
              <a:t>="http://</a:t>
            </a:r>
            <a:r>
              <a:rPr lang="en-US" dirty="0" smtClean="0"/>
              <a:t>www.orion.com sample.xsd"</a:t>
            </a:r>
            <a:endParaRPr lang="en-US" dirty="0"/>
          </a:p>
        </p:txBody>
      </p:sp>
    </p:spTree>
    <p:extLst>
      <p:ext uri="{BB962C8B-B14F-4D97-AF65-F5344CB8AC3E}">
        <p14:creationId xmlns:p14="http://schemas.microsoft.com/office/powerpoint/2010/main" val="17597813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Elements</a:t>
            </a:r>
            <a:endParaRPr lang="en-US" dirty="0"/>
          </a:p>
        </p:txBody>
      </p:sp>
      <p:sp>
        <p:nvSpPr>
          <p:cNvPr id="3" name="Content Placeholder 2"/>
          <p:cNvSpPr>
            <a:spLocks noGrp="1"/>
          </p:cNvSpPr>
          <p:nvPr>
            <p:ph idx="1"/>
          </p:nvPr>
        </p:nvSpPr>
        <p:spPr/>
        <p:txBody>
          <a:bodyPr/>
          <a:lstStyle/>
          <a:p>
            <a:r>
              <a:rPr lang="en-US" dirty="0" smtClean="0"/>
              <a:t>Simple Types</a:t>
            </a:r>
          </a:p>
          <a:p>
            <a:r>
              <a:rPr lang="en-US" dirty="0" smtClean="0"/>
              <a:t>Complex Types</a:t>
            </a:r>
          </a:p>
        </p:txBody>
      </p:sp>
    </p:spTree>
    <p:extLst>
      <p:ext uri="{BB962C8B-B14F-4D97-AF65-F5344CB8AC3E}">
        <p14:creationId xmlns:p14="http://schemas.microsoft.com/office/powerpoint/2010/main" val="735690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A simple element is an XML element that can contain only text. It cannot contain any other elements or attributes</a:t>
            </a:r>
            <a:r>
              <a:rPr lang="en-US" dirty="0" smtClean="0">
                <a:effectLst/>
              </a:rPr>
              <a:t>.</a:t>
            </a:r>
          </a:p>
          <a:p>
            <a:r>
              <a:rPr lang="en-US" dirty="0" smtClean="0">
                <a:effectLst/>
              </a:rPr>
              <a:t>Text means data of any types.</a:t>
            </a:r>
          </a:p>
          <a:p>
            <a:pPr lvl="1"/>
            <a:r>
              <a:rPr lang="en-US" dirty="0"/>
              <a:t>&lt;</a:t>
            </a:r>
            <a:r>
              <a:rPr lang="en-US" dirty="0" err="1"/>
              <a:t>xs:element</a:t>
            </a:r>
            <a:r>
              <a:rPr lang="en-US" dirty="0"/>
              <a:t> name="xxx" type="</a:t>
            </a:r>
            <a:r>
              <a:rPr lang="en-US" dirty="0" err="1"/>
              <a:t>yyy</a:t>
            </a:r>
            <a:r>
              <a:rPr lang="en-US" dirty="0" smtClean="0"/>
              <a:t>"/&gt;</a:t>
            </a:r>
          </a:p>
          <a:p>
            <a:r>
              <a:rPr lang="en-US" dirty="0" smtClean="0"/>
              <a:t>Popular data types:</a:t>
            </a:r>
          </a:p>
          <a:p>
            <a:pPr lvl="1"/>
            <a:r>
              <a:rPr lang="en-US" dirty="0" err="1">
                <a:effectLst/>
              </a:rPr>
              <a:t>xs:string</a:t>
            </a:r>
            <a:endParaRPr lang="en-US" dirty="0">
              <a:effectLst/>
            </a:endParaRPr>
          </a:p>
          <a:p>
            <a:pPr lvl="1"/>
            <a:r>
              <a:rPr lang="en-US" dirty="0" err="1">
                <a:effectLst/>
              </a:rPr>
              <a:t>xs:decimal</a:t>
            </a:r>
            <a:endParaRPr lang="en-US" dirty="0">
              <a:effectLst/>
            </a:endParaRPr>
          </a:p>
          <a:p>
            <a:pPr lvl="1"/>
            <a:r>
              <a:rPr lang="en-US" dirty="0" err="1">
                <a:effectLst/>
              </a:rPr>
              <a:t>xs:integer</a:t>
            </a:r>
            <a:endParaRPr lang="en-US" dirty="0">
              <a:effectLst/>
            </a:endParaRPr>
          </a:p>
          <a:p>
            <a:pPr lvl="1"/>
            <a:r>
              <a:rPr lang="en-US" dirty="0" err="1">
                <a:effectLst/>
              </a:rPr>
              <a:t>xs:boolean</a:t>
            </a:r>
            <a:endParaRPr lang="en-US" dirty="0">
              <a:effectLst/>
            </a:endParaRPr>
          </a:p>
          <a:p>
            <a:pPr lvl="1"/>
            <a:r>
              <a:rPr lang="en-US" dirty="0" err="1">
                <a:effectLst/>
              </a:rPr>
              <a:t>xs:date</a:t>
            </a:r>
            <a:endParaRPr lang="en-US" dirty="0">
              <a:effectLst/>
            </a:endParaRPr>
          </a:p>
          <a:p>
            <a:pPr lvl="1"/>
            <a:r>
              <a:rPr lang="en-US" dirty="0" err="1">
                <a:effectLst/>
              </a:rPr>
              <a:t>xs:time</a:t>
            </a:r>
            <a:endParaRPr lang="en-US" dirty="0">
              <a:effectLst/>
            </a:endParaRPr>
          </a:p>
          <a:p>
            <a:pPr lvl="1"/>
            <a:endParaRPr lang="en-US" dirty="0"/>
          </a:p>
        </p:txBody>
      </p:sp>
    </p:spTree>
    <p:extLst>
      <p:ext uri="{BB962C8B-B14F-4D97-AF65-F5344CB8AC3E}">
        <p14:creationId xmlns:p14="http://schemas.microsoft.com/office/powerpoint/2010/main" val="19382470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Fixed Values</a:t>
            </a:r>
            <a:endParaRPr lang="en-US" dirty="0"/>
          </a:p>
        </p:txBody>
      </p:sp>
      <p:sp>
        <p:nvSpPr>
          <p:cNvPr id="3" name="Content Placeholder 2"/>
          <p:cNvSpPr>
            <a:spLocks noGrp="1"/>
          </p:cNvSpPr>
          <p:nvPr>
            <p:ph idx="1"/>
          </p:nvPr>
        </p:nvSpPr>
        <p:spPr/>
        <p:txBody>
          <a:bodyPr/>
          <a:lstStyle/>
          <a:p>
            <a:r>
              <a:rPr lang="en-US" dirty="0">
                <a:effectLst/>
              </a:rPr>
              <a:t>&lt;</a:t>
            </a:r>
            <a:r>
              <a:rPr lang="en-US" dirty="0" err="1">
                <a:effectLst/>
              </a:rPr>
              <a:t>xs:element</a:t>
            </a:r>
            <a:r>
              <a:rPr lang="en-US" dirty="0">
                <a:effectLst/>
              </a:rPr>
              <a:t> name="color" type="</a:t>
            </a:r>
            <a:r>
              <a:rPr lang="en-US" dirty="0" err="1">
                <a:effectLst/>
              </a:rPr>
              <a:t>xs:string</a:t>
            </a:r>
            <a:r>
              <a:rPr lang="en-US" dirty="0">
                <a:effectLst/>
              </a:rPr>
              <a:t>" default="red</a:t>
            </a:r>
            <a:r>
              <a:rPr lang="en-US" dirty="0" smtClean="0">
                <a:effectLst/>
              </a:rPr>
              <a:t>"/&gt;</a:t>
            </a:r>
          </a:p>
          <a:p>
            <a:r>
              <a:rPr lang="en-US" dirty="0">
                <a:effectLst/>
              </a:rPr>
              <a:t>&lt;</a:t>
            </a:r>
            <a:r>
              <a:rPr lang="en-US" dirty="0" err="1">
                <a:effectLst/>
              </a:rPr>
              <a:t>xs:element</a:t>
            </a:r>
            <a:r>
              <a:rPr lang="en-US" dirty="0">
                <a:effectLst/>
              </a:rPr>
              <a:t> name="color" type="</a:t>
            </a:r>
            <a:r>
              <a:rPr lang="en-US" dirty="0" err="1">
                <a:effectLst/>
              </a:rPr>
              <a:t>xs:string</a:t>
            </a:r>
            <a:r>
              <a:rPr lang="en-US" dirty="0">
                <a:effectLst/>
              </a:rPr>
              <a:t>" fixed="red"/&gt;</a:t>
            </a:r>
            <a:endParaRPr lang="en-US" dirty="0"/>
          </a:p>
        </p:txBody>
      </p:sp>
    </p:spTree>
    <p:extLst>
      <p:ext uri="{BB962C8B-B14F-4D97-AF65-F5344CB8AC3E}">
        <p14:creationId xmlns:p14="http://schemas.microsoft.com/office/powerpoint/2010/main" val="33063033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Elements</a:t>
            </a:r>
            <a:endParaRPr lang="en-US" dirty="0"/>
          </a:p>
        </p:txBody>
      </p:sp>
      <p:sp>
        <p:nvSpPr>
          <p:cNvPr id="3" name="Content Placeholder 2"/>
          <p:cNvSpPr>
            <a:spLocks noGrp="1"/>
          </p:cNvSpPr>
          <p:nvPr>
            <p:ph idx="1"/>
          </p:nvPr>
        </p:nvSpPr>
        <p:spPr/>
        <p:txBody>
          <a:bodyPr/>
          <a:lstStyle/>
          <a:p>
            <a:r>
              <a:rPr lang="en-US" dirty="0">
                <a:effectLst/>
              </a:rPr>
              <a:t>A complex element is an XML element that contains other elements and/or attributes.</a:t>
            </a:r>
          </a:p>
          <a:p>
            <a:r>
              <a:rPr lang="en-US" dirty="0">
                <a:effectLst/>
              </a:rPr>
              <a:t>There are four kinds of complex elements:</a:t>
            </a:r>
          </a:p>
          <a:p>
            <a:pPr lvl="1"/>
            <a:r>
              <a:rPr lang="en-US" dirty="0">
                <a:effectLst/>
              </a:rPr>
              <a:t>empty elements</a:t>
            </a:r>
          </a:p>
          <a:p>
            <a:pPr lvl="1"/>
            <a:r>
              <a:rPr lang="en-US" dirty="0">
                <a:effectLst/>
              </a:rPr>
              <a:t>elements that contain only other elements</a:t>
            </a:r>
          </a:p>
          <a:p>
            <a:pPr lvl="1"/>
            <a:r>
              <a:rPr lang="en-US" dirty="0">
                <a:effectLst/>
              </a:rPr>
              <a:t>elements that contain only text</a:t>
            </a:r>
          </a:p>
          <a:p>
            <a:pPr lvl="1"/>
            <a:r>
              <a:rPr lang="en-US" dirty="0">
                <a:effectLst/>
              </a:rPr>
              <a:t>elements that contain both other elements and text</a:t>
            </a:r>
          </a:p>
          <a:p>
            <a:endParaRPr lang="en-US" dirty="0"/>
          </a:p>
        </p:txBody>
      </p:sp>
    </p:spTree>
    <p:extLst>
      <p:ext uri="{BB962C8B-B14F-4D97-AF65-F5344CB8AC3E}">
        <p14:creationId xmlns:p14="http://schemas.microsoft.com/office/powerpoint/2010/main" val="221616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Difference Between XML and HTML</a:t>
            </a:r>
            <a:endParaRPr lang="en-US" sz="3200" dirty="0"/>
          </a:p>
        </p:txBody>
      </p:sp>
      <p:sp>
        <p:nvSpPr>
          <p:cNvPr id="3" name="Content Placeholder 2"/>
          <p:cNvSpPr>
            <a:spLocks noGrp="1"/>
          </p:cNvSpPr>
          <p:nvPr>
            <p:ph idx="1"/>
          </p:nvPr>
        </p:nvSpPr>
        <p:spPr/>
        <p:txBody>
          <a:bodyPr>
            <a:normAutofit lnSpcReduction="10000"/>
          </a:bodyPr>
          <a:lstStyle/>
          <a:p>
            <a:r>
              <a:rPr lang="en-US" b="0" dirty="0" smtClean="0"/>
              <a:t>XML is not a replacement for HTML.</a:t>
            </a:r>
          </a:p>
          <a:p>
            <a:r>
              <a:rPr lang="en-US" b="0" dirty="0" smtClean="0"/>
              <a:t>XML and HTML were designed with different goals:</a:t>
            </a:r>
          </a:p>
          <a:p>
            <a:pPr marL="880110" lvl="1" indent="-514350">
              <a:buFont typeface="+mj-lt"/>
              <a:buAutoNum type="arabicPeriod"/>
            </a:pPr>
            <a:r>
              <a:rPr lang="en-US" dirty="0" smtClean="0"/>
              <a:t>XML was designed to transport and store data, with focus on what data is</a:t>
            </a:r>
          </a:p>
          <a:p>
            <a:pPr marL="880110" lvl="1" indent="-514350">
              <a:buFont typeface="+mj-lt"/>
              <a:buAutoNum type="arabicPeriod"/>
            </a:pPr>
            <a:r>
              <a:rPr lang="en-US" dirty="0" smtClean="0"/>
              <a:t>HTML was designed to display data, with focus on how data looks</a:t>
            </a:r>
          </a:p>
          <a:p>
            <a:r>
              <a:rPr lang="en-US" b="0" dirty="0" smtClean="0"/>
              <a:t>HTML is about displaying information, while XML is about carrying information.</a:t>
            </a:r>
          </a:p>
          <a:p>
            <a:endParaRPr lang="en-US" b="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Empty Elements</a:t>
            </a:r>
          </a:p>
          <a:p>
            <a:pPr lvl="1"/>
            <a:r>
              <a:rPr lang="en-US" dirty="0"/>
              <a:t>&lt;</a:t>
            </a:r>
            <a:r>
              <a:rPr lang="en-US" dirty="0" err="1"/>
              <a:t>xs:element</a:t>
            </a:r>
            <a:r>
              <a:rPr lang="en-US" dirty="0"/>
              <a:t> name</a:t>
            </a:r>
            <a:r>
              <a:rPr lang="en-US" dirty="0" smtClean="0"/>
              <a:t>=“element"&gt;</a:t>
            </a:r>
            <a:r>
              <a:rPr lang="en-US" dirty="0"/>
              <a:t/>
            </a:r>
            <a:br>
              <a:rPr lang="en-US" dirty="0"/>
            </a:br>
            <a:r>
              <a:rPr lang="en-US" dirty="0"/>
              <a:t>  &lt;</a:t>
            </a:r>
            <a:r>
              <a:rPr lang="en-US" dirty="0" err="1"/>
              <a:t>xs:complexType</a:t>
            </a:r>
            <a:r>
              <a:rPr lang="en-US" dirty="0"/>
              <a:t>&gt;</a:t>
            </a:r>
            <a:br>
              <a:rPr lang="en-US" dirty="0"/>
            </a:br>
            <a:r>
              <a:rPr lang="en-US" dirty="0"/>
              <a:t>    &lt;</a:t>
            </a:r>
            <a:r>
              <a:rPr lang="en-US" dirty="0" err="1"/>
              <a:t>xs:attribute</a:t>
            </a:r>
            <a:r>
              <a:rPr lang="en-US" dirty="0"/>
              <a:t> name</a:t>
            </a:r>
            <a:r>
              <a:rPr lang="en-US" dirty="0" smtClean="0"/>
              <a:t>=“xxx"</a:t>
            </a:r>
            <a:r>
              <a:rPr lang="en-US" dirty="0"/>
              <a:t> type</a:t>
            </a:r>
            <a:r>
              <a:rPr lang="en-US" dirty="0" smtClean="0"/>
              <a:t>=“type"/&gt;</a:t>
            </a:r>
            <a:r>
              <a:rPr lang="en-US" dirty="0"/>
              <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11585961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Elements Only</a:t>
            </a:r>
          </a:p>
          <a:p>
            <a:pPr lvl="1"/>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smtClean="0"/>
              <a:t>=“e1"</a:t>
            </a:r>
            <a:r>
              <a:rPr lang="en-US" dirty="0"/>
              <a:t> type</a:t>
            </a:r>
            <a:r>
              <a:rPr lang="en-US" dirty="0" smtClean="0"/>
              <a:t>=“type1"/&gt;</a:t>
            </a:r>
            <a:r>
              <a:rPr lang="en-US" dirty="0"/>
              <a:t/>
            </a:r>
            <a:br>
              <a:rPr lang="en-US" dirty="0"/>
            </a:br>
            <a:r>
              <a:rPr lang="en-US" dirty="0"/>
              <a:t>      &lt;</a:t>
            </a:r>
            <a:r>
              <a:rPr lang="en-US" dirty="0" err="1"/>
              <a:t>xs:element</a:t>
            </a:r>
            <a:r>
              <a:rPr lang="en-US" dirty="0"/>
              <a:t> name</a:t>
            </a:r>
            <a:r>
              <a:rPr lang="en-US" dirty="0" smtClean="0"/>
              <a:t>=“e2"</a:t>
            </a:r>
            <a:r>
              <a:rPr lang="en-US" dirty="0"/>
              <a:t> type</a:t>
            </a:r>
            <a:r>
              <a:rPr lang="en-US" dirty="0" smtClean="0"/>
              <a:t>=“type2"/&gt;</a:t>
            </a:r>
            <a:r>
              <a:rPr lang="en-US" dirty="0"/>
              <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1809865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Elements with Data Only</a:t>
            </a:r>
          </a:p>
          <a:p>
            <a:pPr lvl="1"/>
            <a:r>
              <a:rPr lang="en-US" dirty="0"/>
              <a:t>&lt;</a:t>
            </a:r>
            <a:r>
              <a:rPr lang="en-US" dirty="0" err="1"/>
              <a:t>xs:element</a:t>
            </a:r>
            <a:r>
              <a:rPr lang="en-US" dirty="0"/>
              <a:t> name</a:t>
            </a:r>
            <a:r>
              <a:rPr lang="en-US" dirty="0" smtClean="0"/>
              <a:t>=“element"&gt;</a:t>
            </a:r>
            <a:r>
              <a:rPr lang="en-US" dirty="0"/>
              <a:t/>
            </a:r>
            <a:br>
              <a:rPr lang="en-US" dirty="0"/>
            </a:br>
            <a:r>
              <a:rPr lang="en-US" dirty="0"/>
              <a:t>  &lt;</a:t>
            </a:r>
            <a:r>
              <a:rPr lang="en-US" dirty="0" err="1"/>
              <a:t>xs:complexType</a:t>
            </a:r>
            <a:r>
              <a:rPr lang="en-US" dirty="0"/>
              <a:t>&gt;</a:t>
            </a:r>
            <a:br>
              <a:rPr lang="en-US" dirty="0"/>
            </a:br>
            <a:r>
              <a:rPr lang="en-US" dirty="0"/>
              <a:t>    &lt;</a:t>
            </a:r>
            <a:r>
              <a:rPr lang="en-US" dirty="0" err="1"/>
              <a:t>xs:simpleContent</a:t>
            </a:r>
            <a:r>
              <a:rPr lang="en-US" dirty="0"/>
              <a:t>&gt;</a:t>
            </a:r>
            <a:br>
              <a:rPr lang="en-US" dirty="0"/>
            </a:br>
            <a:r>
              <a:rPr lang="en-US" dirty="0"/>
              <a:t>      &lt;</a:t>
            </a:r>
            <a:r>
              <a:rPr lang="en-US" dirty="0" err="1"/>
              <a:t>xs:extension</a:t>
            </a:r>
            <a:r>
              <a:rPr lang="en-US" dirty="0"/>
              <a:t> base</a:t>
            </a:r>
            <a:r>
              <a:rPr lang="en-US" dirty="0" smtClean="0"/>
              <a:t>=“type"&gt;</a:t>
            </a:r>
            <a:r>
              <a:rPr lang="en-US" dirty="0"/>
              <a:t/>
            </a:r>
            <a:br>
              <a:rPr lang="en-US" dirty="0"/>
            </a:br>
            <a:r>
              <a:rPr lang="en-US" dirty="0"/>
              <a:t>        &lt;</a:t>
            </a:r>
            <a:r>
              <a:rPr lang="en-US" dirty="0" err="1"/>
              <a:t>xs:attribute</a:t>
            </a:r>
            <a:r>
              <a:rPr lang="en-US" dirty="0"/>
              <a:t> name</a:t>
            </a:r>
            <a:r>
              <a:rPr lang="en-US" dirty="0" smtClean="0"/>
              <a:t>=“xxx"</a:t>
            </a:r>
            <a:r>
              <a:rPr lang="en-US" dirty="0"/>
              <a:t> type</a:t>
            </a:r>
            <a:r>
              <a:rPr lang="en-US" dirty="0" smtClean="0"/>
              <a:t>=“type"</a:t>
            </a:r>
            <a:r>
              <a:rPr lang="en-US" dirty="0"/>
              <a:t> /&gt;</a:t>
            </a:r>
            <a:br>
              <a:rPr lang="en-US" dirty="0"/>
            </a:br>
            <a:r>
              <a:rPr lang="en-US" dirty="0"/>
              <a:t>      &lt;/</a:t>
            </a:r>
            <a:r>
              <a:rPr lang="en-US" dirty="0" err="1"/>
              <a:t>xs:extension</a:t>
            </a:r>
            <a:r>
              <a:rPr lang="en-US" dirty="0"/>
              <a:t>&gt;</a:t>
            </a:r>
            <a:br>
              <a:rPr lang="en-US" dirty="0"/>
            </a:br>
            <a:r>
              <a:rPr lang="en-US" dirty="0"/>
              <a:t>    &lt;/</a:t>
            </a:r>
            <a:r>
              <a:rPr lang="en-US" dirty="0" err="1"/>
              <a:t>xs:simpleContent</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4289173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Mixed Elements</a:t>
            </a:r>
          </a:p>
          <a:p>
            <a:pPr lvl="1"/>
            <a:r>
              <a:rPr lang="en-US" dirty="0"/>
              <a:t>&lt;</a:t>
            </a:r>
            <a:r>
              <a:rPr lang="en-US" dirty="0" err="1"/>
              <a:t>xs:element</a:t>
            </a:r>
            <a:r>
              <a:rPr lang="en-US" dirty="0"/>
              <a:t> name</a:t>
            </a:r>
            <a:r>
              <a:rPr lang="en-US" dirty="0" smtClean="0"/>
              <a:t>=“element"&gt;</a:t>
            </a:r>
            <a:r>
              <a:rPr lang="en-US" dirty="0"/>
              <a:t/>
            </a:r>
            <a:br>
              <a:rPr lang="en-US" dirty="0"/>
            </a:br>
            <a:r>
              <a:rPr lang="en-US" dirty="0"/>
              <a:t>  &lt;</a:t>
            </a:r>
            <a:r>
              <a:rPr lang="en-US" dirty="0" err="1"/>
              <a:t>xs:complexType</a:t>
            </a:r>
            <a:r>
              <a:rPr lang="en-US" dirty="0"/>
              <a:t> </a:t>
            </a:r>
            <a:r>
              <a:rPr lang="en-US" b="1" dirty="0">
                <a:solidFill>
                  <a:srgbClr val="FF0000"/>
                </a:solidFill>
              </a:rPr>
              <a:t>mixed="true"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smtClean="0"/>
              <a:t>=“e1"</a:t>
            </a:r>
            <a:r>
              <a:rPr lang="en-US" dirty="0"/>
              <a:t> type</a:t>
            </a:r>
            <a:r>
              <a:rPr lang="en-US" dirty="0" smtClean="0"/>
              <a:t>=“type1"/&gt;</a:t>
            </a:r>
            <a:r>
              <a:rPr lang="en-US" dirty="0"/>
              <a:t/>
            </a:r>
            <a:br>
              <a:rPr lang="en-US" dirty="0"/>
            </a:br>
            <a:r>
              <a:rPr lang="en-US" dirty="0"/>
              <a:t>      &lt;</a:t>
            </a:r>
            <a:r>
              <a:rPr lang="en-US" dirty="0" err="1"/>
              <a:t>xs:element</a:t>
            </a:r>
            <a:r>
              <a:rPr lang="en-US" dirty="0"/>
              <a:t> name</a:t>
            </a:r>
            <a:r>
              <a:rPr lang="en-US" dirty="0" smtClean="0"/>
              <a:t>=“e2"</a:t>
            </a:r>
            <a:r>
              <a:rPr lang="en-US" dirty="0"/>
              <a:t> type</a:t>
            </a:r>
            <a:r>
              <a:rPr lang="en-US" dirty="0" smtClean="0"/>
              <a:t>=“type2r</a:t>
            </a:r>
            <a:r>
              <a:rPr lang="en-US" dirty="0"/>
              <a:t>"/&gt;</a:t>
            </a:r>
            <a:br>
              <a:rPr lang="en-US" dirty="0"/>
            </a:br>
            <a:r>
              <a:rPr lang="en-US" dirty="0"/>
              <a:t>      &lt;</a:t>
            </a:r>
            <a:r>
              <a:rPr lang="en-US" dirty="0" err="1"/>
              <a:t>xs:element</a:t>
            </a:r>
            <a:r>
              <a:rPr lang="en-US" dirty="0"/>
              <a:t> name</a:t>
            </a:r>
            <a:r>
              <a:rPr lang="en-US" dirty="0" smtClean="0"/>
              <a:t>=“e3"</a:t>
            </a:r>
            <a:r>
              <a:rPr lang="en-US" dirty="0"/>
              <a:t> type</a:t>
            </a:r>
            <a:r>
              <a:rPr lang="en-US" dirty="0" smtClean="0"/>
              <a:t>=“type3"/&gt;</a:t>
            </a:r>
            <a:r>
              <a:rPr lang="en-US" dirty="0"/>
              <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10428532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Controls the elements in an XML document</a:t>
            </a:r>
          </a:p>
          <a:p>
            <a:r>
              <a:rPr lang="en-US" dirty="0">
                <a:effectLst/>
              </a:rPr>
              <a:t>Order indicators:</a:t>
            </a:r>
          </a:p>
          <a:p>
            <a:pPr lvl="1"/>
            <a:r>
              <a:rPr lang="en-US" dirty="0">
                <a:effectLst/>
              </a:rPr>
              <a:t>All</a:t>
            </a:r>
          </a:p>
          <a:p>
            <a:pPr lvl="1"/>
            <a:r>
              <a:rPr lang="en-US" dirty="0">
                <a:effectLst/>
              </a:rPr>
              <a:t>Choice</a:t>
            </a:r>
          </a:p>
          <a:p>
            <a:pPr lvl="1"/>
            <a:r>
              <a:rPr lang="en-US" dirty="0">
                <a:effectLst/>
              </a:rPr>
              <a:t>Sequence</a:t>
            </a:r>
          </a:p>
          <a:p>
            <a:r>
              <a:rPr lang="en-US" dirty="0">
                <a:effectLst/>
              </a:rPr>
              <a:t>Occurrence indicators:</a:t>
            </a:r>
          </a:p>
          <a:p>
            <a:pPr lvl="1"/>
            <a:r>
              <a:rPr lang="en-US" dirty="0" err="1">
                <a:effectLst/>
              </a:rPr>
              <a:t>maxOccurs</a:t>
            </a:r>
            <a:endParaRPr lang="en-US" dirty="0">
              <a:effectLst/>
            </a:endParaRPr>
          </a:p>
          <a:p>
            <a:pPr lvl="1"/>
            <a:r>
              <a:rPr lang="en-US" dirty="0" err="1">
                <a:effectLst/>
              </a:rPr>
              <a:t>minOccurs</a:t>
            </a:r>
            <a:endParaRPr lang="en-US" dirty="0">
              <a:effectLst/>
            </a:endParaRPr>
          </a:p>
          <a:p>
            <a:r>
              <a:rPr lang="en-US" dirty="0">
                <a:effectLst/>
              </a:rPr>
              <a:t>Group indicators</a:t>
            </a:r>
            <a:r>
              <a:rPr lang="en-US" dirty="0" smtClean="0">
                <a:effectLst/>
              </a:rPr>
              <a:t>:</a:t>
            </a:r>
          </a:p>
          <a:p>
            <a:pPr lvl="1"/>
            <a:r>
              <a:rPr lang="en-US" dirty="0" smtClean="0"/>
              <a:t>group</a:t>
            </a:r>
            <a:endParaRPr lang="en-US" dirty="0">
              <a:effectLst/>
            </a:endParaRPr>
          </a:p>
          <a:p>
            <a:endParaRPr lang="en-US" dirty="0"/>
          </a:p>
        </p:txBody>
      </p:sp>
    </p:spTree>
    <p:extLst>
      <p:ext uri="{BB962C8B-B14F-4D97-AF65-F5344CB8AC3E}">
        <p14:creationId xmlns:p14="http://schemas.microsoft.com/office/powerpoint/2010/main" val="24740112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indicators</a:t>
            </a:r>
            <a:endParaRPr lang="en-US" dirty="0"/>
          </a:p>
        </p:txBody>
      </p:sp>
      <p:sp>
        <p:nvSpPr>
          <p:cNvPr id="3" name="Content Placeholder 2"/>
          <p:cNvSpPr>
            <a:spLocks noGrp="1"/>
          </p:cNvSpPr>
          <p:nvPr>
            <p:ph idx="1"/>
          </p:nvPr>
        </p:nvSpPr>
        <p:spPr/>
        <p:txBody>
          <a:bodyPr/>
          <a:lstStyle/>
          <a:p>
            <a:r>
              <a:rPr lang="en-US" dirty="0">
                <a:effectLst/>
              </a:rPr>
              <a:t>Order indicators are used to define the order of the </a:t>
            </a:r>
            <a:r>
              <a:rPr lang="en-US" dirty="0" smtClean="0">
                <a:effectLst/>
              </a:rPr>
              <a:t>elements</a:t>
            </a:r>
          </a:p>
          <a:p>
            <a:pPr lvl="1"/>
            <a:r>
              <a:rPr lang="en-US" dirty="0" smtClean="0"/>
              <a:t>all - specifies </a:t>
            </a:r>
            <a:r>
              <a:rPr lang="en-US" dirty="0"/>
              <a:t>that the child elements can appear in any order, and that each child element must occur only </a:t>
            </a:r>
            <a:r>
              <a:rPr lang="en-US" dirty="0" smtClean="0"/>
              <a:t>once</a:t>
            </a:r>
          </a:p>
          <a:p>
            <a:pPr lvl="1"/>
            <a:r>
              <a:rPr lang="en-US" dirty="0" smtClean="0"/>
              <a:t>choice - </a:t>
            </a:r>
            <a:r>
              <a:rPr lang="en-US" dirty="0"/>
              <a:t>specifies that either one child element or another can </a:t>
            </a:r>
            <a:r>
              <a:rPr lang="en-US" dirty="0" smtClean="0"/>
              <a:t>occur</a:t>
            </a:r>
          </a:p>
          <a:p>
            <a:pPr lvl="1"/>
            <a:r>
              <a:rPr lang="en-US" dirty="0" smtClean="0"/>
              <a:t>sequence - </a:t>
            </a:r>
            <a:r>
              <a:rPr lang="en-US" dirty="0"/>
              <a:t>specifies that the child elements must appear in a specific order</a:t>
            </a:r>
          </a:p>
        </p:txBody>
      </p:sp>
    </p:spTree>
    <p:extLst>
      <p:ext uri="{BB962C8B-B14F-4D97-AF65-F5344CB8AC3E}">
        <p14:creationId xmlns:p14="http://schemas.microsoft.com/office/powerpoint/2010/main" val="16974178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Occurrence Indicators</a:t>
            </a:r>
            <a:endParaRPr lang="en-US" dirty="0"/>
          </a:p>
        </p:txBody>
      </p:sp>
      <p:sp>
        <p:nvSpPr>
          <p:cNvPr id="3" name="Content Placeholder 2"/>
          <p:cNvSpPr>
            <a:spLocks noGrp="1"/>
          </p:cNvSpPr>
          <p:nvPr>
            <p:ph idx="1"/>
          </p:nvPr>
        </p:nvSpPr>
        <p:spPr/>
        <p:txBody>
          <a:bodyPr/>
          <a:lstStyle/>
          <a:p>
            <a:r>
              <a:rPr lang="en-US" dirty="0">
                <a:effectLst/>
              </a:rPr>
              <a:t>Occurrence indicators are used to define how often an element can occur.</a:t>
            </a:r>
          </a:p>
          <a:p>
            <a:pPr lvl="1"/>
            <a:r>
              <a:rPr lang="en-US" b="1" dirty="0">
                <a:effectLst/>
              </a:rPr>
              <a:t>Note: </a:t>
            </a:r>
            <a:r>
              <a:rPr lang="en-US" dirty="0">
                <a:effectLst/>
              </a:rPr>
              <a:t>For all "Order" and "Group" indicators (any, all, choice, sequence, group name, and group reference) the default value for </a:t>
            </a:r>
            <a:r>
              <a:rPr lang="en-US" dirty="0" err="1">
                <a:effectLst/>
              </a:rPr>
              <a:t>maxOccurs</a:t>
            </a:r>
            <a:r>
              <a:rPr lang="en-US" dirty="0">
                <a:effectLst/>
              </a:rPr>
              <a:t> and </a:t>
            </a:r>
            <a:r>
              <a:rPr lang="en-US" dirty="0" err="1">
                <a:effectLst/>
              </a:rPr>
              <a:t>minOccurs</a:t>
            </a:r>
            <a:r>
              <a:rPr lang="en-US" dirty="0">
                <a:effectLst/>
              </a:rPr>
              <a:t> is 1.</a:t>
            </a:r>
          </a:p>
          <a:p>
            <a:endParaRPr lang="en-US" dirty="0"/>
          </a:p>
        </p:txBody>
      </p:sp>
    </p:spTree>
    <p:extLst>
      <p:ext uri="{BB962C8B-B14F-4D97-AF65-F5344CB8AC3E}">
        <p14:creationId xmlns:p14="http://schemas.microsoft.com/office/powerpoint/2010/main" val="42174426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Indicators</a:t>
            </a:r>
            <a:endParaRPr lang="en-US" dirty="0"/>
          </a:p>
        </p:txBody>
      </p:sp>
      <p:sp>
        <p:nvSpPr>
          <p:cNvPr id="3" name="Content Placeholder 2"/>
          <p:cNvSpPr>
            <a:spLocks noGrp="1"/>
          </p:cNvSpPr>
          <p:nvPr>
            <p:ph idx="1"/>
          </p:nvPr>
        </p:nvSpPr>
        <p:spPr/>
        <p:txBody>
          <a:bodyPr/>
          <a:lstStyle/>
          <a:p>
            <a:r>
              <a:rPr lang="en-US" dirty="0">
                <a:effectLst/>
              </a:rPr>
              <a:t>Group indicators are used to define related sets of </a:t>
            </a:r>
            <a:r>
              <a:rPr lang="en-US" dirty="0" smtClean="0">
                <a:effectLst/>
              </a:rPr>
              <a:t>elements.</a:t>
            </a:r>
          </a:p>
          <a:p>
            <a:r>
              <a:rPr lang="en-US" dirty="0" smtClean="0">
                <a:effectLst/>
              </a:rPr>
              <a:t>Group declaration:</a:t>
            </a:r>
          </a:p>
          <a:p>
            <a:pPr lvl="1"/>
            <a:r>
              <a:rPr lang="en-US" dirty="0"/>
              <a:t>&lt;</a:t>
            </a:r>
            <a:r>
              <a:rPr lang="en-US" dirty="0" err="1"/>
              <a:t>xs:group</a:t>
            </a:r>
            <a:r>
              <a:rPr lang="en-US" dirty="0"/>
              <a:t> name="</a:t>
            </a:r>
            <a:r>
              <a:rPr lang="en-US" dirty="0" err="1"/>
              <a:t>groupname</a:t>
            </a:r>
            <a:r>
              <a:rPr lang="en-US" dirty="0"/>
              <a:t>"&gt;</a:t>
            </a:r>
            <a:br>
              <a:rPr lang="en-US" dirty="0"/>
            </a:br>
            <a:r>
              <a:rPr lang="en-US" dirty="0"/>
              <a:t>...</a:t>
            </a:r>
            <a:br>
              <a:rPr lang="en-US" dirty="0"/>
            </a:br>
            <a:r>
              <a:rPr lang="en-US" dirty="0"/>
              <a:t>&lt;/</a:t>
            </a:r>
            <a:r>
              <a:rPr lang="en-US" dirty="0" err="1"/>
              <a:t>xs:group</a:t>
            </a:r>
            <a:r>
              <a:rPr lang="en-US" dirty="0" smtClean="0"/>
              <a:t>&gt;</a:t>
            </a:r>
          </a:p>
          <a:p>
            <a:r>
              <a:rPr lang="en-US" dirty="0" smtClean="0"/>
              <a:t>Group Reference:</a:t>
            </a:r>
          </a:p>
          <a:p>
            <a:pPr lvl="1"/>
            <a:r>
              <a:rPr lang="en-US" dirty="0"/>
              <a:t>&lt;</a:t>
            </a:r>
            <a:r>
              <a:rPr lang="en-US" dirty="0" err="1"/>
              <a:t>xs:group</a:t>
            </a:r>
            <a:r>
              <a:rPr lang="en-US" dirty="0"/>
              <a:t> ref</a:t>
            </a:r>
            <a:r>
              <a:rPr lang="en-US" dirty="0" smtClean="0"/>
              <a:t>="</a:t>
            </a:r>
            <a:r>
              <a:rPr lang="en-US" dirty="0"/>
              <a:t> </a:t>
            </a:r>
            <a:r>
              <a:rPr lang="en-US" dirty="0" err="1"/>
              <a:t>groupname</a:t>
            </a:r>
            <a:r>
              <a:rPr lang="en-US" dirty="0"/>
              <a:t> </a:t>
            </a:r>
            <a:r>
              <a:rPr lang="en-US" dirty="0" smtClean="0"/>
              <a:t>"/&gt;</a:t>
            </a:r>
            <a:endParaRPr lang="en-US" dirty="0"/>
          </a:p>
        </p:txBody>
      </p:sp>
    </p:spTree>
    <p:extLst>
      <p:ext uri="{BB962C8B-B14F-4D97-AF65-F5344CB8AC3E}">
        <p14:creationId xmlns:p14="http://schemas.microsoft.com/office/powerpoint/2010/main" val="2746423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Attributes</a:t>
            </a:r>
            <a:endParaRPr lang="en-US" dirty="0"/>
          </a:p>
        </p:txBody>
      </p:sp>
      <p:sp>
        <p:nvSpPr>
          <p:cNvPr id="3" name="Content Placeholder 2"/>
          <p:cNvSpPr>
            <a:spLocks noGrp="1"/>
          </p:cNvSpPr>
          <p:nvPr>
            <p:ph idx="1"/>
          </p:nvPr>
        </p:nvSpPr>
        <p:spPr/>
        <p:txBody>
          <a:bodyPr/>
          <a:lstStyle/>
          <a:p>
            <a:r>
              <a:rPr lang="en-US" dirty="0" smtClean="0">
                <a:effectLst/>
              </a:rPr>
              <a:t>How to define an attribute:</a:t>
            </a:r>
          </a:p>
          <a:p>
            <a:pPr lvl="1"/>
            <a:r>
              <a:rPr lang="en-US" dirty="0" smtClean="0">
                <a:effectLst/>
              </a:rPr>
              <a:t>&lt;</a:t>
            </a:r>
            <a:r>
              <a:rPr lang="en-US" dirty="0" err="1">
                <a:effectLst/>
              </a:rPr>
              <a:t>xs:attribute</a:t>
            </a:r>
            <a:r>
              <a:rPr lang="en-US" dirty="0">
                <a:effectLst/>
              </a:rPr>
              <a:t> name="xxx" type="</a:t>
            </a:r>
            <a:r>
              <a:rPr lang="en-US" dirty="0" err="1">
                <a:effectLst/>
              </a:rPr>
              <a:t>yyy</a:t>
            </a:r>
            <a:r>
              <a:rPr lang="en-US" dirty="0" smtClean="0">
                <a:effectLst/>
              </a:rPr>
              <a:t>"/&gt;</a:t>
            </a:r>
          </a:p>
          <a:p>
            <a:r>
              <a:rPr lang="en-US" dirty="0" smtClean="0">
                <a:effectLst/>
              </a:rPr>
              <a:t>Same types with elements</a:t>
            </a:r>
          </a:p>
          <a:p>
            <a:r>
              <a:rPr lang="en-US" dirty="0" smtClean="0">
                <a:effectLst/>
              </a:rPr>
              <a:t>Default and Fixed Values</a:t>
            </a:r>
          </a:p>
          <a:p>
            <a:pPr lvl="1"/>
            <a:r>
              <a:rPr lang="en-US" dirty="0"/>
              <a:t>&lt;</a:t>
            </a:r>
            <a:r>
              <a:rPr lang="en-US" dirty="0" err="1"/>
              <a:t>xs:attribute</a:t>
            </a:r>
            <a:r>
              <a:rPr lang="en-US" dirty="0"/>
              <a:t> name="</a:t>
            </a:r>
            <a:r>
              <a:rPr lang="en-US" dirty="0" err="1"/>
              <a:t>lang</a:t>
            </a:r>
            <a:r>
              <a:rPr lang="en-US" dirty="0"/>
              <a:t>" type="</a:t>
            </a:r>
            <a:r>
              <a:rPr lang="en-US" dirty="0" err="1"/>
              <a:t>xs:string</a:t>
            </a:r>
            <a:r>
              <a:rPr lang="en-US" dirty="0"/>
              <a:t>" default="EN</a:t>
            </a:r>
            <a:r>
              <a:rPr lang="en-US" dirty="0" smtClean="0"/>
              <a:t>"/&gt;</a:t>
            </a:r>
          </a:p>
          <a:p>
            <a:pPr lvl="1"/>
            <a:r>
              <a:rPr lang="en-US" dirty="0"/>
              <a:t>&lt;</a:t>
            </a:r>
            <a:r>
              <a:rPr lang="en-US" dirty="0" err="1"/>
              <a:t>xs:attribute</a:t>
            </a:r>
            <a:r>
              <a:rPr lang="en-US" dirty="0"/>
              <a:t> name="</a:t>
            </a:r>
            <a:r>
              <a:rPr lang="en-US" dirty="0" err="1"/>
              <a:t>lang</a:t>
            </a:r>
            <a:r>
              <a:rPr lang="en-US" dirty="0"/>
              <a:t>" type="</a:t>
            </a:r>
            <a:r>
              <a:rPr lang="en-US" dirty="0" err="1"/>
              <a:t>xs:string</a:t>
            </a:r>
            <a:r>
              <a:rPr lang="en-US" dirty="0"/>
              <a:t>" fixed="EN"/&gt;</a:t>
            </a:r>
            <a:endParaRPr lang="en-US" dirty="0" smtClean="0">
              <a:effectLst/>
            </a:endParaRPr>
          </a:p>
          <a:p>
            <a:endParaRPr lang="en-US" dirty="0"/>
          </a:p>
        </p:txBody>
      </p:sp>
    </p:spTree>
    <p:extLst>
      <p:ext uri="{BB962C8B-B14F-4D97-AF65-F5344CB8AC3E}">
        <p14:creationId xmlns:p14="http://schemas.microsoft.com/office/powerpoint/2010/main" val="33338239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Optional and Required</a:t>
            </a:r>
          </a:p>
          <a:p>
            <a:pPr lvl="1"/>
            <a:r>
              <a:rPr lang="en-US" dirty="0"/>
              <a:t>&lt;</a:t>
            </a:r>
            <a:r>
              <a:rPr lang="en-US" dirty="0" err="1"/>
              <a:t>xs:attribute</a:t>
            </a:r>
            <a:r>
              <a:rPr lang="en-US" dirty="0"/>
              <a:t> name="</a:t>
            </a:r>
            <a:r>
              <a:rPr lang="en-US" dirty="0" err="1"/>
              <a:t>lang</a:t>
            </a:r>
            <a:r>
              <a:rPr lang="en-US" dirty="0"/>
              <a:t>" type="</a:t>
            </a:r>
            <a:r>
              <a:rPr lang="en-US" dirty="0" err="1"/>
              <a:t>xs:string</a:t>
            </a:r>
            <a:r>
              <a:rPr lang="en-US" dirty="0"/>
              <a:t>" use="required"/&gt;</a:t>
            </a:r>
          </a:p>
        </p:txBody>
      </p:sp>
    </p:spTree>
    <p:extLst>
      <p:ext uri="{BB962C8B-B14F-4D97-AF65-F5344CB8AC3E}">
        <p14:creationId xmlns:p14="http://schemas.microsoft.com/office/powerpoint/2010/main" val="3835713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vs XML Tags</a:t>
            </a:r>
            <a:endParaRPr lang="en-US" dirty="0"/>
          </a:p>
        </p:txBody>
      </p:sp>
      <p:sp>
        <p:nvSpPr>
          <p:cNvPr id="3" name="Content Placeholder 2"/>
          <p:cNvSpPr>
            <a:spLocks noGrp="1"/>
          </p:cNvSpPr>
          <p:nvPr>
            <p:ph idx="1"/>
          </p:nvPr>
        </p:nvSpPr>
        <p:spPr/>
        <p:txBody>
          <a:bodyPr>
            <a:normAutofit fontScale="92500" lnSpcReduction="20000"/>
          </a:bodyPr>
          <a:lstStyle/>
          <a:p>
            <a:r>
              <a:rPr lang="en-US" b="0" dirty="0" smtClean="0"/>
              <a:t>The tags in the example above (like &lt;to&gt; and &lt;from&gt;) are not defined in any XML standard. These tags are "invented" by the author of the XML document.</a:t>
            </a:r>
          </a:p>
          <a:p>
            <a:r>
              <a:rPr lang="en-US" b="0" dirty="0" smtClean="0"/>
              <a:t>That is because the XML language has no predefined tags.</a:t>
            </a:r>
          </a:p>
          <a:p>
            <a:r>
              <a:rPr lang="en-US" b="0" dirty="0" smtClean="0"/>
              <a:t>The tags used in HTML are predefined. HTML documents can only use tags defined in the HTML standard (like &lt;p&gt;, &lt;h1&gt;, etc.).</a:t>
            </a:r>
          </a:p>
          <a:p>
            <a:r>
              <a:rPr lang="en-US" b="0" dirty="0" smtClean="0"/>
              <a:t>XML allows the author to define his/her own tags and his/her own document structure.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a:t>
            </a:r>
            <a:endParaRPr lang="en-US" dirty="0"/>
          </a:p>
        </p:txBody>
      </p:sp>
      <p:sp>
        <p:nvSpPr>
          <p:cNvPr id="3" name="Content Placeholder 2"/>
          <p:cNvSpPr>
            <a:spLocks noGrp="1"/>
          </p:cNvSpPr>
          <p:nvPr>
            <p:ph idx="1"/>
          </p:nvPr>
        </p:nvSpPr>
        <p:spPr/>
        <p:txBody>
          <a:bodyPr/>
          <a:lstStyle/>
          <a:p>
            <a:r>
              <a:rPr lang="en-US" dirty="0" smtClean="0"/>
              <a:t>Applied to both attributes and simple elements</a:t>
            </a:r>
          </a:p>
          <a:p>
            <a:r>
              <a:rPr lang="en-US" dirty="0" smtClean="0"/>
              <a:t>Types of Restrictions:</a:t>
            </a:r>
          </a:p>
          <a:p>
            <a:pPr lvl="1"/>
            <a:r>
              <a:rPr lang="en-US" dirty="0" smtClean="0"/>
              <a:t>String types</a:t>
            </a:r>
          </a:p>
          <a:p>
            <a:pPr lvl="2"/>
            <a:r>
              <a:rPr lang="en-US" dirty="0" smtClean="0"/>
              <a:t>exact length</a:t>
            </a:r>
          </a:p>
          <a:p>
            <a:pPr lvl="2"/>
            <a:r>
              <a:rPr lang="en-US" dirty="0" smtClean="0"/>
              <a:t>minimum and maximum length</a:t>
            </a:r>
          </a:p>
          <a:p>
            <a:pPr lvl="2"/>
            <a:r>
              <a:rPr lang="en-US" dirty="0" smtClean="0"/>
              <a:t>enumeration</a:t>
            </a:r>
          </a:p>
          <a:p>
            <a:pPr lvl="2"/>
            <a:r>
              <a:rPr lang="en-US" dirty="0" smtClean="0"/>
              <a:t>regular expressions</a:t>
            </a:r>
          </a:p>
          <a:p>
            <a:pPr lvl="2"/>
            <a:endParaRPr lang="en-US" dirty="0" smtClean="0"/>
          </a:p>
          <a:p>
            <a:pPr lvl="2"/>
            <a:endParaRPr lang="en-US" dirty="0"/>
          </a:p>
        </p:txBody>
      </p:sp>
    </p:spTree>
    <p:extLst>
      <p:ext uri="{BB962C8B-B14F-4D97-AF65-F5344CB8AC3E}">
        <p14:creationId xmlns:p14="http://schemas.microsoft.com/office/powerpoint/2010/main" val="8744330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a:t>
            </a:r>
            <a:endParaRPr lang="en-US" dirty="0"/>
          </a:p>
        </p:txBody>
      </p:sp>
      <p:sp>
        <p:nvSpPr>
          <p:cNvPr id="3" name="Content Placeholder 2"/>
          <p:cNvSpPr>
            <a:spLocks noGrp="1"/>
          </p:cNvSpPr>
          <p:nvPr>
            <p:ph idx="1"/>
          </p:nvPr>
        </p:nvSpPr>
        <p:spPr/>
        <p:txBody>
          <a:bodyPr/>
          <a:lstStyle/>
          <a:p>
            <a:pPr lvl="1"/>
            <a:r>
              <a:rPr lang="en-US" dirty="0" smtClean="0"/>
              <a:t>Numeric</a:t>
            </a:r>
          </a:p>
          <a:p>
            <a:pPr lvl="2"/>
            <a:r>
              <a:rPr lang="en-US" dirty="0" smtClean="0"/>
              <a:t>number of whole numbers</a:t>
            </a:r>
          </a:p>
          <a:p>
            <a:pPr lvl="2"/>
            <a:r>
              <a:rPr lang="en-US" dirty="0" smtClean="0"/>
              <a:t>number of decimal digits</a:t>
            </a:r>
          </a:p>
          <a:p>
            <a:pPr lvl="2"/>
            <a:r>
              <a:rPr lang="en-US" dirty="0" smtClean="0"/>
              <a:t>minimum value (inclusive or exclusive)</a:t>
            </a:r>
          </a:p>
          <a:p>
            <a:pPr lvl="2"/>
            <a:r>
              <a:rPr lang="en-US" dirty="0" smtClean="0"/>
              <a:t>maximum value </a:t>
            </a:r>
            <a:r>
              <a:rPr lang="en-US" dirty="0"/>
              <a:t>(inclusive or exclusive</a:t>
            </a:r>
            <a:r>
              <a:rPr lang="en-US" dirty="0" smtClean="0"/>
              <a:t>)</a:t>
            </a:r>
          </a:p>
          <a:p>
            <a:pPr lvl="1"/>
            <a:r>
              <a:rPr lang="en-US" dirty="0" smtClean="0"/>
              <a:t>Whitespaces</a:t>
            </a:r>
          </a:p>
          <a:p>
            <a:pPr lvl="2"/>
            <a:r>
              <a:rPr lang="en-US" dirty="0" smtClean="0"/>
              <a:t>preserve</a:t>
            </a:r>
          </a:p>
          <a:p>
            <a:pPr lvl="2"/>
            <a:r>
              <a:rPr lang="en-US" dirty="0" smtClean="0"/>
              <a:t>replace</a:t>
            </a:r>
          </a:p>
          <a:p>
            <a:pPr lvl="2"/>
            <a:r>
              <a:rPr lang="en-US" dirty="0" smtClean="0"/>
              <a:t>collapse</a:t>
            </a:r>
            <a:endParaRPr lang="en-US" dirty="0"/>
          </a:p>
        </p:txBody>
      </p:sp>
    </p:spTree>
    <p:extLst>
      <p:ext uri="{BB962C8B-B14F-4D97-AF65-F5344CB8AC3E}">
        <p14:creationId xmlns:p14="http://schemas.microsoft.com/office/powerpoint/2010/main" val="23623683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6114236"/>
              </p:ext>
            </p:extLst>
          </p:nvPr>
        </p:nvGraphicFramePr>
        <p:xfrm>
          <a:off x="457200" y="1600200"/>
          <a:ext cx="8229600" cy="4525963"/>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l" fontAlgn="t"/>
                      <a:r>
                        <a:rPr lang="en-US" dirty="0" smtClean="0">
                          <a:solidFill>
                            <a:srgbClr val="FFFFFF"/>
                          </a:solidFill>
                          <a:effectLst/>
                          <a:latin typeface="verdana"/>
                        </a:rPr>
                        <a:t>Constraint</a:t>
                      </a:r>
                      <a:endParaRPr lang="en-US" dirty="0">
                        <a:solidFill>
                          <a:srgbClr val="FFFFFF"/>
                        </a:solidFill>
                        <a:effectLst/>
                        <a:latin typeface="verdana"/>
                      </a:endParaRPr>
                    </a:p>
                  </a:txBody>
                  <a:tcPr marL="28575" marR="28575" marT="28575" marB="28575"/>
                </a:tc>
                <a:tc>
                  <a:txBody>
                    <a:bodyPr/>
                    <a:lstStyle/>
                    <a:p>
                      <a:pPr algn="l" fontAlgn="t"/>
                      <a:r>
                        <a:rPr lang="en-US" dirty="0">
                          <a:solidFill>
                            <a:srgbClr val="FFFFFF"/>
                          </a:solidFill>
                          <a:effectLst/>
                          <a:latin typeface="verdana"/>
                        </a:rPr>
                        <a:t>Description</a:t>
                      </a:r>
                    </a:p>
                  </a:txBody>
                  <a:tcPr marL="28575" marR="28575" marT="28575" marB="28575"/>
                </a:tc>
              </a:tr>
              <a:tr h="370840">
                <a:tc>
                  <a:txBody>
                    <a:bodyPr/>
                    <a:lstStyle/>
                    <a:p>
                      <a:pPr fontAlgn="t"/>
                      <a:r>
                        <a:rPr lang="en-US" dirty="0">
                          <a:effectLst/>
                          <a:latin typeface="verdana"/>
                        </a:rPr>
                        <a:t>enumeration</a:t>
                      </a:r>
                    </a:p>
                  </a:txBody>
                  <a:tcPr marL="47625" marR="47625" marT="66675" marB="66675"/>
                </a:tc>
                <a:tc>
                  <a:txBody>
                    <a:bodyPr/>
                    <a:lstStyle/>
                    <a:p>
                      <a:pPr fontAlgn="t"/>
                      <a:r>
                        <a:rPr lang="en-US">
                          <a:effectLst/>
                          <a:latin typeface="verdana"/>
                        </a:rPr>
                        <a:t>Defines a list of acceptable values</a:t>
                      </a:r>
                    </a:p>
                  </a:txBody>
                  <a:tcPr marL="47625" marR="47625" marT="66675" marB="66675"/>
                </a:tc>
              </a:tr>
              <a:tr h="370840">
                <a:tc>
                  <a:txBody>
                    <a:bodyPr/>
                    <a:lstStyle/>
                    <a:p>
                      <a:pPr fontAlgn="t"/>
                      <a:r>
                        <a:rPr lang="en-US">
                          <a:effectLst/>
                          <a:latin typeface="verdana"/>
                        </a:rPr>
                        <a:t>fractionDigits</a:t>
                      </a:r>
                    </a:p>
                  </a:txBody>
                  <a:tcPr marL="47625" marR="47625" marT="66675" marB="66675"/>
                </a:tc>
                <a:tc>
                  <a:txBody>
                    <a:bodyPr/>
                    <a:lstStyle/>
                    <a:p>
                      <a:pPr fontAlgn="t"/>
                      <a:r>
                        <a:rPr lang="en-US">
                          <a:effectLst/>
                          <a:latin typeface="verdana"/>
                        </a:rPr>
                        <a:t>Specifies the maximum number of decimal places allowed. Must be equal to or greater than zero</a:t>
                      </a:r>
                    </a:p>
                  </a:txBody>
                  <a:tcPr marL="47625" marR="47625" marT="66675" marB="66675"/>
                </a:tc>
              </a:tr>
              <a:tr h="370840">
                <a:tc>
                  <a:txBody>
                    <a:bodyPr/>
                    <a:lstStyle/>
                    <a:p>
                      <a:pPr fontAlgn="t"/>
                      <a:r>
                        <a:rPr lang="en-US">
                          <a:effectLst/>
                          <a:latin typeface="verdana"/>
                        </a:rPr>
                        <a:t>length</a:t>
                      </a:r>
                    </a:p>
                  </a:txBody>
                  <a:tcPr marL="47625" marR="47625" marT="66675" marB="66675"/>
                </a:tc>
                <a:tc>
                  <a:txBody>
                    <a:bodyPr/>
                    <a:lstStyle/>
                    <a:p>
                      <a:pPr fontAlgn="t"/>
                      <a:r>
                        <a:rPr lang="en-US">
                          <a:effectLst/>
                          <a:latin typeface="verdana"/>
                        </a:rPr>
                        <a:t>Specifies the exact number of characters or list items allowed. Must be equal to or greater than zero</a:t>
                      </a:r>
                    </a:p>
                  </a:txBody>
                  <a:tcPr marL="47625" marR="47625" marT="66675" marB="66675"/>
                </a:tc>
              </a:tr>
              <a:tr h="370840">
                <a:tc>
                  <a:txBody>
                    <a:bodyPr/>
                    <a:lstStyle/>
                    <a:p>
                      <a:pPr fontAlgn="t"/>
                      <a:r>
                        <a:rPr lang="en-US">
                          <a:effectLst/>
                          <a:latin typeface="verdana"/>
                        </a:rPr>
                        <a:t>maxExclusive</a:t>
                      </a:r>
                    </a:p>
                  </a:txBody>
                  <a:tcPr marL="47625" marR="47625" marT="66675" marB="66675"/>
                </a:tc>
                <a:tc>
                  <a:txBody>
                    <a:bodyPr/>
                    <a:lstStyle/>
                    <a:p>
                      <a:pPr fontAlgn="t"/>
                      <a:r>
                        <a:rPr lang="en-US">
                          <a:effectLst/>
                          <a:latin typeface="verdana"/>
                        </a:rPr>
                        <a:t>Specifies the upper bounds for numeric values (the value must be less than this value)</a:t>
                      </a:r>
                    </a:p>
                  </a:txBody>
                  <a:tcPr marL="47625" marR="47625" marT="66675" marB="66675"/>
                </a:tc>
              </a:tr>
              <a:tr h="370840">
                <a:tc>
                  <a:txBody>
                    <a:bodyPr/>
                    <a:lstStyle/>
                    <a:p>
                      <a:pPr fontAlgn="t"/>
                      <a:r>
                        <a:rPr lang="en-US">
                          <a:effectLst/>
                          <a:latin typeface="verdana"/>
                        </a:rPr>
                        <a:t>maxInclusive</a:t>
                      </a:r>
                    </a:p>
                  </a:txBody>
                  <a:tcPr marL="47625" marR="47625" marT="66675" marB="66675"/>
                </a:tc>
                <a:tc>
                  <a:txBody>
                    <a:bodyPr/>
                    <a:lstStyle/>
                    <a:p>
                      <a:pPr fontAlgn="t"/>
                      <a:r>
                        <a:rPr lang="en-US">
                          <a:effectLst/>
                          <a:latin typeface="verdana"/>
                        </a:rPr>
                        <a:t>Specifies the upper bounds for numeric values (the value must be less than or equal to this value)</a:t>
                      </a:r>
                    </a:p>
                  </a:txBody>
                  <a:tcPr marL="47625" marR="47625" marT="66675" marB="66675"/>
                </a:tc>
              </a:tr>
              <a:tr h="370840">
                <a:tc>
                  <a:txBody>
                    <a:bodyPr/>
                    <a:lstStyle/>
                    <a:p>
                      <a:pPr fontAlgn="t"/>
                      <a:r>
                        <a:rPr lang="en-US">
                          <a:effectLst/>
                          <a:latin typeface="verdana"/>
                        </a:rPr>
                        <a:t>maxLength</a:t>
                      </a:r>
                    </a:p>
                  </a:txBody>
                  <a:tcPr marL="47625" marR="47625" marT="66675" marB="66675"/>
                </a:tc>
                <a:tc>
                  <a:txBody>
                    <a:bodyPr/>
                    <a:lstStyle/>
                    <a:p>
                      <a:pPr fontAlgn="t"/>
                      <a:r>
                        <a:rPr lang="en-US" dirty="0">
                          <a:effectLst/>
                          <a:latin typeface="verdana"/>
                        </a:rPr>
                        <a:t>Specifies the maximum number of characters or list items allowed. Must be equal to or greater than zero</a:t>
                      </a:r>
                    </a:p>
                  </a:txBody>
                  <a:tcPr marL="47625" marR="47625" marT="66675" marB="66675"/>
                </a:tc>
              </a:tr>
            </a:tbl>
          </a:graphicData>
        </a:graphic>
      </p:graphicFrame>
    </p:spTree>
    <p:extLst>
      <p:ext uri="{BB962C8B-B14F-4D97-AF65-F5344CB8AC3E}">
        <p14:creationId xmlns:p14="http://schemas.microsoft.com/office/powerpoint/2010/main" val="41245249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730082"/>
              </p:ext>
            </p:extLst>
          </p:nvPr>
        </p:nvGraphicFramePr>
        <p:xfrm>
          <a:off x="457200" y="1600200"/>
          <a:ext cx="8229600" cy="4525963"/>
        </p:xfrm>
        <a:graphic>
          <a:graphicData uri="http://schemas.openxmlformats.org/drawingml/2006/table">
            <a:tbl>
              <a:tblPr firstRow="1" bandRow="1">
                <a:tableStyleId>{5C22544A-7EE6-4342-B048-85BDC9FD1C3A}</a:tableStyleId>
              </a:tblPr>
              <a:tblGrid>
                <a:gridCol w="1828800"/>
                <a:gridCol w="6400800"/>
              </a:tblGrid>
              <a:tr h="370840">
                <a:tc>
                  <a:txBody>
                    <a:bodyPr/>
                    <a:lstStyle/>
                    <a:p>
                      <a:pPr algn="l" fontAlgn="t"/>
                      <a:r>
                        <a:rPr lang="en-US" dirty="0" smtClean="0">
                          <a:solidFill>
                            <a:srgbClr val="FFFFFF"/>
                          </a:solidFill>
                          <a:effectLst/>
                          <a:latin typeface="verdana"/>
                        </a:rPr>
                        <a:t>Constraint</a:t>
                      </a:r>
                      <a:endParaRPr lang="en-US" dirty="0">
                        <a:solidFill>
                          <a:srgbClr val="FFFFFF"/>
                        </a:solidFill>
                        <a:effectLst/>
                        <a:latin typeface="verdana"/>
                      </a:endParaRPr>
                    </a:p>
                  </a:txBody>
                  <a:tcPr marL="28575" marR="28575" marT="28575" marB="28575"/>
                </a:tc>
                <a:tc>
                  <a:txBody>
                    <a:bodyPr/>
                    <a:lstStyle/>
                    <a:p>
                      <a:pPr algn="l" fontAlgn="t"/>
                      <a:r>
                        <a:rPr lang="en-US" dirty="0">
                          <a:solidFill>
                            <a:srgbClr val="FFFFFF"/>
                          </a:solidFill>
                          <a:effectLst/>
                          <a:latin typeface="verdana"/>
                        </a:rPr>
                        <a:t>Description</a:t>
                      </a:r>
                    </a:p>
                  </a:txBody>
                  <a:tcPr marL="28575" marR="28575" marT="28575" marB="28575"/>
                </a:tc>
              </a:tr>
              <a:tr h="370840">
                <a:tc>
                  <a:txBody>
                    <a:bodyPr/>
                    <a:lstStyle/>
                    <a:p>
                      <a:pPr fontAlgn="t"/>
                      <a:r>
                        <a:rPr lang="en-US" dirty="0" err="1">
                          <a:effectLst/>
                          <a:latin typeface="verdana"/>
                        </a:rPr>
                        <a:t>minExclusive</a:t>
                      </a:r>
                      <a:endParaRPr lang="en-US" dirty="0">
                        <a:effectLst/>
                        <a:latin typeface="verdana"/>
                      </a:endParaRPr>
                    </a:p>
                  </a:txBody>
                  <a:tcPr marL="47625" marR="47625" marT="66675" marB="66675"/>
                </a:tc>
                <a:tc>
                  <a:txBody>
                    <a:bodyPr/>
                    <a:lstStyle/>
                    <a:p>
                      <a:pPr fontAlgn="t"/>
                      <a:r>
                        <a:rPr lang="en-US">
                          <a:effectLst/>
                          <a:latin typeface="verdana"/>
                        </a:rPr>
                        <a:t>Specifies the lower bounds for numeric values (the value must be greater than this value)</a:t>
                      </a:r>
                    </a:p>
                  </a:txBody>
                  <a:tcPr marL="47625" marR="47625" marT="66675" marB="66675"/>
                </a:tc>
              </a:tr>
              <a:tr h="370840">
                <a:tc>
                  <a:txBody>
                    <a:bodyPr/>
                    <a:lstStyle/>
                    <a:p>
                      <a:pPr fontAlgn="t"/>
                      <a:r>
                        <a:rPr lang="en-US">
                          <a:effectLst/>
                          <a:latin typeface="verdana"/>
                        </a:rPr>
                        <a:t>minInclusive</a:t>
                      </a:r>
                    </a:p>
                  </a:txBody>
                  <a:tcPr marL="47625" marR="47625" marT="66675" marB="66675"/>
                </a:tc>
                <a:tc>
                  <a:txBody>
                    <a:bodyPr/>
                    <a:lstStyle/>
                    <a:p>
                      <a:pPr fontAlgn="t"/>
                      <a:r>
                        <a:rPr lang="en-US">
                          <a:effectLst/>
                          <a:latin typeface="verdana"/>
                        </a:rPr>
                        <a:t>Specifies the lower bounds for numeric values (the value must be greater than or equal to this value)</a:t>
                      </a:r>
                    </a:p>
                  </a:txBody>
                  <a:tcPr marL="47625" marR="47625" marT="66675" marB="66675"/>
                </a:tc>
              </a:tr>
              <a:tr h="370840">
                <a:tc>
                  <a:txBody>
                    <a:bodyPr/>
                    <a:lstStyle/>
                    <a:p>
                      <a:pPr fontAlgn="t"/>
                      <a:r>
                        <a:rPr lang="en-US">
                          <a:effectLst/>
                          <a:latin typeface="verdana"/>
                        </a:rPr>
                        <a:t>minLength</a:t>
                      </a:r>
                    </a:p>
                  </a:txBody>
                  <a:tcPr marL="47625" marR="47625" marT="66675" marB="66675"/>
                </a:tc>
                <a:tc>
                  <a:txBody>
                    <a:bodyPr/>
                    <a:lstStyle/>
                    <a:p>
                      <a:pPr fontAlgn="t"/>
                      <a:r>
                        <a:rPr lang="en-US">
                          <a:effectLst/>
                          <a:latin typeface="verdana"/>
                        </a:rPr>
                        <a:t>Specifies the minimum number of characters or list items allowed. Must be equal to or greater than zero</a:t>
                      </a:r>
                    </a:p>
                  </a:txBody>
                  <a:tcPr marL="47625" marR="47625" marT="66675" marB="66675"/>
                </a:tc>
              </a:tr>
              <a:tr h="370840">
                <a:tc>
                  <a:txBody>
                    <a:bodyPr/>
                    <a:lstStyle/>
                    <a:p>
                      <a:pPr fontAlgn="t"/>
                      <a:r>
                        <a:rPr lang="en-US">
                          <a:effectLst/>
                          <a:latin typeface="verdana"/>
                        </a:rPr>
                        <a:t>pattern</a:t>
                      </a:r>
                    </a:p>
                  </a:txBody>
                  <a:tcPr marL="47625" marR="47625" marT="66675" marB="66675"/>
                </a:tc>
                <a:tc>
                  <a:txBody>
                    <a:bodyPr/>
                    <a:lstStyle/>
                    <a:p>
                      <a:pPr fontAlgn="t"/>
                      <a:r>
                        <a:rPr lang="en-US">
                          <a:effectLst/>
                          <a:latin typeface="verdana"/>
                        </a:rPr>
                        <a:t>Defines the exact sequence of characters that are acceptable</a:t>
                      </a:r>
                    </a:p>
                  </a:txBody>
                  <a:tcPr marL="47625" marR="47625" marT="66675" marB="66675"/>
                </a:tc>
              </a:tr>
              <a:tr h="370840">
                <a:tc>
                  <a:txBody>
                    <a:bodyPr/>
                    <a:lstStyle/>
                    <a:p>
                      <a:pPr fontAlgn="t"/>
                      <a:r>
                        <a:rPr lang="en-US">
                          <a:effectLst/>
                          <a:latin typeface="verdana"/>
                        </a:rPr>
                        <a:t>totalDigits</a:t>
                      </a:r>
                    </a:p>
                  </a:txBody>
                  <a:tcPr marL="47625" marR="47625" marT="66675" marB="66675"/>
                </a:tc>
                <a:tc>
                  <a:txBody>
                    <a:bodyPr/>
                    <a:lstStyle/>
                    <a:p>
                      <a:pPr fontAlgn="t"/>
                      <a:r>
                        <a:rPr lang="en-US">
                          <a:effectLst/>
                          <a:latin typeface="verdana"/>
                        </a:rPr>
                        <a:t>Specifies the exact number of digits allowed. Must be greater than zero</a:t>
                      </a:r>
                    </a:p>
                  </a:txBody>
                  <a:tcPr marL="47625" marR="47625" marT="66675" marB="66675"/>
                </a:tc>
              </a:tr>
              <a:tr h="370840">
                <a:tc>
                  <a:txBody>
                    <a:bodyPr/>
                    <a:lstStyle/>
                    <a:p>
                      <a:pPr fontAlgn="t"/>
                      <a:r>
                        <a:rPr lang="en-US">
                          <a:effectLst/>
                          <a:latin typeface="verdana"/>
                        </a:rPr>
                        <a:t>whiteSpace</a:t>
                      </a:r>
                    </a:p>
                  </a:txBody>
                  <a:tcPr marL="47625" marR="47625" marT="66675" marB="66675"/>
                </a:tc>
                <a:tc>
                  <a:txBody>
                    <a:bodyPr/>
                    <a:lstStyle/>
                    <a:p>
                      <a:pPr fontAlgn="t"/>
                      <a:r>
                        <a:rPr lang="en-US" dirty="0">
                          <a:effectLst/>
                          <a:latin typeface="verdana"/>
                        </a:rPr>
                        <a:t>Specifies how white space (line feeds, tabs, spaces, and carriage returns) is handled</a:t>
                      </a:r>
                    </a:p>
                  </a:txBody>
                  <a:tcPr marL="47625" marR="47625" marT="66675" marB="66675"/>
                </a:tc>
              </a:tr>
            </a:tbl>
          </a:graphicData>
        </a:graphic>
      </p:graphicFrame>
    </p:spTree>
    <p:extLst>
      <p:ext uri="{BB962C8B-B14F-4D97-AF65-F5344CB8AC3E}">
        <p14:creationId xmlns:p14="http://schemas.microsoft.com/office/powerpoint/2010/main" val="348069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XML Stylesheets Transformation</a:t>
            </a:r>
            <a:endParaRPr lang="en-US" dirty="0"/>
          </a:p>
        </p:txBody>
      </p:sp>
      <p:sp>
        <p:nvSpPr>
          <p:cNvPr id="5" name="Text Placeholder 4"/>
          <p:cNvSpPr>
            <a:spLocks noGrp="1"/>
          </p:cNvSpPr>
          <p:nvPr>
            <p:ph type="body" idx="1"/>
          </p:nvPr>
        </p:nvSpPr>
        <p:spPr/>
        <p:txBody>
          <a:bodyPr/>
          <a:lstStyle/>
          <a:p>
            <a:r>
              <a:rPr lang="en-US" dirty="0" smtClean="0"/>
              <a:t>Sneak Peak on XSL and </a:t>
            </a:r>
            <a:r>
              <a:rPr lang="en-US" smtClean="0"/>
              <a:t>XSL Transformation</a:t>
            </a:r>
            <a:endParaRPr lang="en-US"/>
          </a:p>
        </p:txBody>
      </p:sp>
    </p:spTree>
    <p:extLst>
      <p:ext uri="{BB962C8B-B14F-4D97-AF65-F5344CB8AC3E}">
        <p14:creationId xmlns:p14="http://schemas.microsoft.com/office/powerpoint/2010/main" val="38437849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XSL</a:t>
            </a:r>
            <a:endParaRPr lang="en-US" dirty="0"/>
          </a:p>
        </p:txBody>
      </p:sp>
      <p:sp>
        <p:nvSpPr>
          <p:cNvPr id="5" name="Content Placeholder 4"/>
          <p:cNvSpPr>
            <a:spLocks noGrp="1"/>
          </p:cNvSpPr>
          <p:nvPr>
            <p:ph idx="1"/>
          </p:nvPr>
        </p:nvSpPr>
        <p:spPr/>
        <p:txBody>
          <a:bodyPr>
            <a:normAutofit lnSpcReduction="10000"/>
          </a:bodyPr>
          <a:lstStyle/>
          <a:p>
            <a:r>
              <a:rPr lang="en-US" dirty="0" smtClean="0">
                <a:effectLst/>
              </a:rPr>
              <a:t>In </a:t>
            </a:r>
            <a:r>
              <a:rPr lang="en-US" dirty="0">
                <a:effectLst/>
              </a:rPr>
              <a:t>order to display XML documents, it is necessary to have a mechanism to describe how the document should be </a:t>
            </a:r>
            <a:r>
              <a:rPr lang="en-US" dirty="0" smtClean="0">
                <a:effectLst/>
              </a:rPr>
              <a:t>displayed</a:t>
            </a:r>
          </a:p>
          <a:p>
            <a:r>
              <a:rPr lang="en-US" dirty="0" smtClean="0">
                <a:effectLst/>
              </a:rPr>
              <a:t>One </a:t>
            </a:r>
            <a:r>
              <a:rPr lang="en-US" dirty="0">
                <a:effectLst/>
              </a:rPr>
              <a:t>of these mechanisms is Cascading Style Sheets (CSS), but XSL (</a:t>
            </a:r>
            <a:r>
              <a:rPr lang="en-US" dirty="0" err="1">
                <a:effectLst/>
              </a:rPr>
              <a:t>e</a:t>
            </a:r>
            <a:r>
              <a:rPr lang="en-US" b="1" dirty="0" err="1">
                <a:effectLst/>
              </a:rPr>
              <a:t>X</a:t>
            </a:r>
            <a:r>
              <a:rPr lang="en-US" dirty="0" err="1">
                <a:effectLst/>
              </a:rPr>
              <a:t>tensible</a:t>
            </a:r>
            <a:r>
              <a:rPr lang="en-US" dirty="0">
                <a:effectLst/>
              </a:rPr>
              <a:t> </a:t>
            </a:r>
            <a:r>
              <a:rPr lang="en-US" b="1" dirty="0">
                <a:effectLst/>
              </a:rPr>
              <a:t>S</a:t>
            </a:r>
            <a:r>
              <a:rPr lang="en-US" dirty="0">
                <a:effectLst/>
              </a:rPr>
              <a:t>tylesheet </a:t>
            </a:r>
            <a:r>
              <a:rPr lang="en-US" b="1" dirty="0">
                <a:effectLst/>
              </a:rPr>
              <a:t>L</a:t>
            </a:r>
            <a:r>
              <a:rPr lang="en-US" dirty="0">
                <a:effectLst/>
              </a:rPr>
              <a:t>anguage) is the preferred style sheet language of XML, and XSL is far more sophisticated than the CSS  used by HTML.</a:t>
            </a:r>
          </a:p>
          <a:p>
            <a:endParaRPr lang="en-US" dirty="0"/>
          </a:p>
        </p:txBody>
      </p:sp>
    </p:spTree>
    <p:extLst>
      <p:ext uri="{BB962C8B-B14F-4D97-AF65-F5344CB8AC3E}">
        <p14:creationId xmlns:p14="http://schemas.microsoft.com/office/powerpoint/2010/main" val="30204621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a:t>
            </a:r>
            <a:endParaRPr lang="en-US" dirty="0"/>
          </a:p>
        </p:txBody>
      </p:sp>
      <p:sp>
        <p:nvSpPr>
          <p:cNvPr id="3" name="Content Placeholder 2"/>
          <p:cNvSpPr>
            <a:spLocks noGrp="1"/>
          </p:cNvSpPr>
          <p:nvPr>
            <p:ph idx="1"/>
          </p:nvPr>
        </p:nvSpPr>
        <p:spPr/>
        <p:txBody>
          <a:bodyPr>
            <a:normAutofit lnSpcReduction="10000"/>
          </a:bodyPr>
          <a:lstStyle/>
          <a:p>
            <a:r>
              <a:rPr lang="en-US" dirty="0">
                <a:effectLst/>
              </a:rPr>
              <a:t>XSL consists of two parts:</a:t>
            </a:r>
          </a:p>
          <a:p>
            <a:pPr lvl="1"/>
            <a:r>
              <a:rPr lang="en-US" dirty="0">
                <a:effectLst/>
              </a:rPr>
              <a:t>a method for </a:t>
            </a:r>
            <a:r>
              <a:rPr lang="en-US" b="1" dirty="0">
                <a:effectLst/>
              </a:rPr>
              <a:t>transforming</a:t>
            </a:r>
            <a:r>
              <a:rPr lang="en-US" dirty="0">
                <a:effectLst/>
              </a:rPr>
              <a:t> XML documents</a:t>
            </a:r>
          </a:p>
          <a:p>
            <a:pPr lvl="1"/>
            <a:r>
              <a:rPr lang="en-US" dirty="0">
                <a:effectLst/>
              </a:rPr>
              <a:t>a method for </a:t>
            </a:r>
            <a:r>
              <a:rPr lang="en-US" b="1" dirty="0">
                <a:effectLst/>
              </a:rPr>
              <a:t>formatting</a:t>
            </a:r>
            <a:r>
              <a:rPr lang="en-US" dirty="0">
                <a:effectLst/>
              </a:rPr>
              <a:t> XML documents</a:t>
            </a:r>
          </a:p>
          <a:p>
            <a:r>
              <a:rPr lang="en-US" dirty="0" smtClean="0">
                <a:effectLst/>
              </a:rPr>
              <a:t>XSL is as a meta-language </a:t>
            </a:r>
            <a:r>
              <a:rPr lang="en-US" dirty="0">
                <a:effectLst/>
              </a:rPr>
              <a:t>that can </a:t>
            </a:r>
            <a:r>
              <a:rPr lang="en-US" b="1" dirty="0">
                <a:effectLst/>
              </a:rPr>
              <a:t>transform</a:t>
            </a:r>
            <a:r>
              <a:rPr lang="en-US" dirty="0">
                <a:effectLst/>
              </a:rPr>
              <a:t> XML into HTML, a language that can </a:t>
            </a:r>
            <a:r>
              <a:rPr lang="en-US" b="1" dirty="0">
                <a:effectLst/>
              </a:rPr>
              <a:t>filter and sort </a:t>
            </a:r>
            <a:r>
              <a:rPr lang="en-US" dirty="0">
                <a:effectLst/>
              </a:rPr>
              <a:t>XML data and a language that can </a:t>
            </a:r>
            <a:r>
              <a:rPr lang="en-US" b="1" dirty="0">
                <a:effectLst/>
              </a:rPr>
              <a:t>format</a:t>
            </a:r>
            <a:r>
              <a:rPr lang="en-US" dirty="0">
                <a:effectLst/>
              </a:rPr>
              <a:t> XML data, based on the data value, like displaying negative numbers in red. </a:t>
            </a:r>
          </a:p>
          <a:p>
            <a:endParaRPr lang="en-US" dirty="0"/>
          </a:p>
        </p:txBody>
      </p:sp>
    </p:spTree>
    <p:extLst>
      <p:ext uri="{BB962C8B-B14F-4D97-AF65-F5344CB8AC3E}">
        <p14:creationId xmlns:p14="http://schemas.microsoft.com/office/powerpoint/2010/main" val="1406496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Sample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&lt;?xml version='1.0'?&gt;</a:t>
            </a:r>
          </a:p>
          <a:p>
            <a:pPr marL="400050" lvl="1" indent="0">
              <a:buNone/>
            </a:pPr>
            <a:r>
              <a:rPr lang="en-US" dirty="0"/>
              <a:t>&lt;</a:t>
            </a:r>
            <a:r>
              <a:rPr lang="en-US" dirty="0" err="1"/>
              <a:t>xsl:stylesheet</a:t>
            </a:r>
            <a:r>
              <a:rPr lang="en-US" dirty="0"/>
              <a:t> version="</a:t>
            </a:r>
            <a:r>
              <a:rPr lang="en-US" dirty="0" smtClean="0"/>
              <a:t>1.0“ </a:t>
            </a:r>
            <a:r>
              <a:rPr lang="en-US" dirty="0" err="1" smtClean="0"/>
              <a:t>xmlns:xsl</a:t>
            </a:r>
            <a:r>
              <a:rPr lang="en-US" dirty="0"/>
              <a:t>="http://www.w3.org/1999/XSL/Transform</a:t>
            </a:r>
            <a:r>
              <a:rPr lang="en-US" dirty="0" smtClean="0"/>
              <a:t>"&gt;</a:t>
            </a:r>
          </a:p>
          <a:p>
            <a:pPr marL="400050" lvl="1" indent="0">
              <a:buNone/>
            </a:pPr>
            <a:r>
              <a:rPr lang="en-US" dirty="0" smtClean="0"/>
              <a:t>&lt;</a:t>
            </a:r>
            <a:r>
              <a:rPr lang="en-US" dirty="0" err="1"/>
              <a:t>xsl:template</a:t>
            </a:r>
            <a:r>
              <a:rPr lang="en-US" dirty="0"/>
              <a:t> match="/"&gt;</a:t>
            </a:r>
          </a:p>
          <a:p>
            <a:pPr marL="400050" lvl="1" indent="0">
              <a:buNone/>
            </a:pPr>
            <a:r>
              <a:rPr lang="en-US" dirty="0"/>
              <a:t>  &lt;html&gt;</a:t>
            </a:r>
          </a:p>
          <a:p>
            <a:pPr marL="400050" lvl="1" indent="0">
              <a:buNone/>
            </a:pPr>
            <a:r>
              <a:rPr lang="en-US" dirty="0"/>
              <a:t>  &lt;body&gt;</a:t>
            </a:r>
          </a:p>
          <a:p>
            <a:pPr marL="400050" lvl="1" indent="0">
              <a:buNone/>
            </a:pPr>
            <a:r>
              <a:rPr lang="en-US" dirty="0"/>
              <a:t>    &lt;table border="2" </a:t>
            </a:r>
            <a:r>
              <a:rPr lang="en-US" dirty="0" err="1"/>
              <a:t>bgcolor</a:t>
            </a:r>
            <a:r>
              <a:rPr lang="en-US" dirty="0"/>
              <a:t>="yellow"&gt;</a:t>
            </a:r>
          </a:p>
          <a:p>
            <a:pPr marL="400050" lvl="1" indent="0">
              <a:buNone/>
            </a:pPr>
            <a:r>
              <a:rPr lang="en-US" dirty="0"/>
              <a:t>      &lt;</a:t>
            </a:r>
            <a:r>
              <a:rPr lang="en-US" dirty="0" err="1"/>
              <a:t>tr</a:t>
            </a:r>
            <a:r>
              <a:rPr lang="en-US" dirty="0"/>
              <a:t>&gt;</a:t>
            </a:r>
          </a:p>
          <a:p>
            <a:pPr marL="400050" lvl="1" indent="0">
              <a:buNone/>
            </a:pPr>
            <a:r>
              <a:rPr lang="en-US" dirty="0"/>
              <a:t>        &lt;</a:t>
            </a:r>
            <a:r>
              <a:rPr lang="en-US" dirty="0" err="1"/>
              <a:t>th</a:t>
            </a:r>
            <a:r>
              <a:rPr lang="en-US" dirty="0"/>
              <a:t>&gt;Title&lt;/</a:t>
            </a:r>
            <a:r>
              <a:rPr lang="en-US" dirty="0" err="1"/>
              <a:t>th</a:t>
            </a:r>
            <a:r>
              <a:rPr lang="en-US" dirty="0"/>
              <a:t>&gt;</a:t>
            </a:r>
          </a:p>
          <a:p>
            <a:pPr marL="400050" lvl="1" indent="0">
              <a:buNone/>
            </a:pPr>
            <a:r>
              <a:rPr lang="en-US" dirty="0"/>
              <a:t>        &lt;</a:t>
            </a:r>
            <a:r>
              <a:rPr lang="en-US" dirty="0" err="1"/>
              <a:t>th</a:t>
            </a:r>
            <a:r>
              <a:rPr lang="en-US" dirty="0"/>
              <a:t>&gt;Artist&lt;/</a:t>
            </a:r>
            <a:r>
              <a:rPr lang="en-US" dirty="0" err="1"/>
              <a:t>th</a:t>
            </a:r>
            <a:r>
              <a:rPr lang="en-US" dirty="0"/>
              <a:t>&gt;</a:t>
            </a:r>
          </a:p>
          <a:p>
            <a:pPr marL="400050" lvl="1" indent="0">
              <a:buNone/>
            </a:pPr>
            <a:r>
              <a:rPr lang="en-US" dirty="0"/>
              <a:t>      &lt;/</a:t>
            </a:r>
            <a:r>
              <a:rPr lang="en-US" dirty="0" err="1"/>
              <a:t>tr</a:t>
            </a:r>
            <a:r>
              <a:rPr lang="en-US" dirty="0"/>
              <a:t>&gt;</a:t>
            </a:r>
          </a:p>
          <a:p>
            <a:pPr marL="400050" lvl="1" indent="0">
              <a:buNone/>
            </a:pPr>
            <a:r>
              <a:rPr lang="en-US" dirty="0"/>
              <a:t>      &lt;</a:t>
            </a:r>
            <a:r>
              <a:rPr lang="en-US" dirty="0" err="1"/>
              <a:t>xsl:for-each</a:t>
            </a:r>
            <a:r>
              <a:rPr lang="en-US" dirty="0"/>
              <a:t> select="CATALOG/CD"&gt;</a:t>
            </a:r>
          </a:p>
          <a:p>
            <a:pPr marL="400050" lvl="1" indent="0">
              <a:buNone/>
            </a:pPr>
            <a:r>
              <a:rPr lang="en-US" dirty="0"/>
              <a:t>      &lt;</a:t>
            </a:r>
            <a:r>
              <a:rPr lang="en-US" dirty="0" err="1"/>
              <a:t>tr</a:t>
            </a:r>
            <a:r>
              <a:rPr lang="en-US" dirty="0"/>
              <a:t>&gt;</a:t>
            </a:r>
          </a:p>
          <a:p>
            <a:pPr marL="400050" lvl="1" indent="0">
              <a:buNone/>
            </a:pPr>
            <a:r>
              <a:rPr lang="en-US" dirty="0"/>
              <a:t>        &lt;td&gt;&lt;</a:t>
            </a:r>
            <a:r>
              <a:rPr lang="en-US" dirty="0" err="1"/>
              <a:t>xsl:value-of</a:t>
            </a:r>
            <a:r>
              <a:rPr lang="en-US" dirty="0"/>
              <a:t> select="TITLE"/&gt;&lt;/td&gt;</a:t>
            </a:r>
          </a:p>
          <a:p>
            <a:pPr marL="400050" lvl="1" indent="0">
              <a:buNone/>
            </a:pPr>
            <a:r>
              <a:rPr lang="en-US" dirty="0"/>
              <a:t>        &lt;td&gt;&lt;</a:t>
            </a:r>
            <a:r>
              <a:rPr lang="en-US" dirty="0" err="1"/>
              <a:t>xsl:value-of</a:t>
            </a:r>
            <a:r>
              <a:rPr lang="en-US" dirty="0"/>
              <a:t> select="ARTIST"/&gt;&lt;/td&gt;</a:t>
            </a:r>
          </a:p>
          <a:p>
            <a:pPr marL="400050" lvl="1" indent="0">
              <a:buNone/>
            </a:pPr>
            <a:r>
              <a:rPr lang="en-US" dirty="0"/>
              <a:t>      &lt;/</a:t>
            </a:r>
            <a:r>
              <a:rPr lang="en-US" dirty="0" err="1"/>
              <a:t>tr</a:t>
            </a:r>
            <a:r>
              <a:rPr lang="en-US" dirty="0"/>
              <a:t>&gt;</a:t>
            </a:r>
          </a:p>
          <a:p>
            <a:pPr marL="400050" lvl="1" indent="0">
              <a:buNone/>
            </a:pPr>
            <a:r>
              <a:rPr lang="en-US" dirty="0"/>
              <a:t>      &lt;/</a:t>
            </a:r>
            <a:r>
              <a:rPr lang="en-US" dirty="0" err="1"/>
              <a:t>xsl:for-each</a:t>
            </a:r>
            <a:r>
              <a:rPr lang="en-US" dirty="0"/>
              <a:t>&gt;</a:t>
            </a:r>
          </a:p>
          <a:p>
            <a:pPr marL="400050" lvl="1" indent="0">
              <a:buNone/>
            </a:pPr>
            <a:r>
              <a:rPr lang="en-US" dirty="0"/>
              <a:t>    &lt;/table&gt;</a:t>
            </a:r>
          </a:p>
          <a:p>
            <a:pPr marL="400050" lvl="1" indent="0">
              <a:buNone/>
            </a:pPr>
            <a:r>
              <a:rPr lang="en-US" dirty="0"/>
              <a:t>  &lt;/body&gt;</a:t>
            </a:r>
          </a:p>
          <a:p>
            <a:pPr marL="400050" lvl="1" indent="0">
              <a:buNone/>
            </a:pPr>
            <a:r>
              <a:rPr lang="en-US" dirty="0"/>
              <a:t>  &lt;/html&gt;</a:t>
            </a:r>
          </a:p>
          <a:p>
            <a:pPr marL="400050" lvl="1" indent="0">
              <a:buNone/>
            </a:pPr>
            <a:r>
              <a:rPr lang="en-US" dirty="0"/>
              <a:t>&lt;/</a:t>
            </a:r>
            <a:r>
              <a:rPr lang="en-US" dirty="0" err="1"/>
              <a:t>xsl:template</a:t>
            </a:r>
            <a:r>
              <a:rPr lang="en-US" dirty="0"/>
              <a:t>&gt;</a:t>
            </a:r>
          </a:p>
          <a:p>
            <a:pPr marL="400050" lvl="1" indent="0">
              <a:buNone/>
            </a:pPr>
            <a:r>
              <a:rPr lang="en-US" dirty="0"/>
              <a:t>&lt;/</a:t>
            </a:r>
            <a:r>
              <a:rPr lang="en-US" dirty="0" err="1"/>
              <a:t>xsl:stylesheet</a:t>
            </a:r>
            <a:r>
              <a:rPr lang="en-US" dirty="0"/>
              <a:t>&gt;</a:t>
            </a:r>
          </a:p>
        </p:txBody>
      </p:sp>
    </p:spTree>
    <p:extLst>
      <p:ext uri="{BB962C8B-B14F-4D97-AF65-F5344CB8AC3E}">
        <p14:creationId xmlns:p14="http://schemas.microsoft.com/office/powerpoint/2010/main" val="35404071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Reference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&lt;?xml version="1.0" encoding="UTF-8"?&gt;</a:t>
            </a:r>
          </a:p>
          <a:p>
            <a:pPr marL="0" indent="0">
              <a:buNone/>
            </a:pPr>
            <a:r>
              <a:rPr lang="en-US" dirty="0"/>
              <a:t>&lt;?xml-stylesheet type="text/</a:t>
            </a:r>
            <a:r>
              <a:rPr lang="en-US" dirty="0" err="1"/>
              <a:t>xsl</a:t>
            </a:r>
            <a:r>
              <a:rPr lang="en-US" dirty="0"/>
              <a:t>" </a:t>
            </a:r>
            <a:r>
              <a:rPr lang="en-US" dirty="0" err="1"/>
              <a:t>href</a:t>
            </a:r>
            <a:r>
              <a:rPr lang="en-US" dirty="0"/>
              <a:t>="cdcatalog.xsl"?&gt;</a:t>
            </a:r>
          </a:p>
          <a:p>
            <a:pPr marL="0" indent="0">
              <a:buNone/>
            </a:pPr>
            <a:r>
              <a:rPr lang="en-US" dirty="0"/>
              <a:t>&lt;catalog&gt;</a:t>
            </a:r>
          </a:p>
          <a:p>
            <a:pPr marL="0" indent="0">
              <a:buNone/>
            </a:pPr>
            <a:r>
              <a:rPr lang="en-US" dirty="0"/>
              <a:t>  &lt;cd&gt;</a:t>
            </a:r>
          </a:p>
          <a:p>
            <a:pPr marL="0" indent="0">
              <a:buNone/>
            </a:pPr>
            <a:r>
              <a:rPr lang="en-US" dirty="0"/>
              <a:t>    &lt;title&gt;Empire Burlesque&lt;/title&gt;</a:t>
            </a:r>
          </a:p>
          <a:p>
            <a:pPr marL="0" indent="0">
              <a:buNone/>
            </a:pPr>
            <a:r>
              <a:rPr lang="en-US" dirty="0"/>
              <a:t>    &lt;artist&gt;Bob Dylan&lt;/artist&gt;</a:t>
            </a:r>
          </a:p>
          <a:p>
            <a:pPr marL="0" indent="0">
              <a:buNone/>
            </a:pPr>
            <a:r>
              <a:rPr lang="en-US" dirty="0"/>
              <a:t>    &lt;country&gt;USA&lt;/country&gt;</a:t>
            </a:r>
          </a:p>
          <a:p>
            <a:pPr marL="0" indent="0">
              <a:buNone/>
            </a:pPr>
            <a:r>
              <a:rPr lang="en-US" dirty="0"/>
              <a:t>    &lt;company&gt;Columbia&lt;/company&gt;</a:t>
            </a:r>
          </a:p>
          <a:p>
            <a:pPr marL="0" indent="0">
              <a:buNone/>
            </a:pPr>
            <a:r>
              <a:rPr lang="en-US" dirty="0"/>
              <a:t>    &lt;price&gt;10.90&lt;/price&gt;</a:t>
            </a:r>
          </a:p>
          <a:p>
            <a:pPr marL="0" indent="0">
              <a:buNone/>
            </a:pPr>
            <a:r>
              <a:rPr lang="en-US" dirty="0"/>
              <a:t>    &lt;year&gt;1985&lt;/year&gt;</a:t>
            </a:r>
          </a:p>
          <a:p>
            <a:pPr marL="0" indent="0">
              <a:buNone/>
            </a:pPr>
            <a:r>
              <a:rPr lang="en-US" dirty="0"/>
              <a:t>  &lt;/cd&gt;</a:t>
            </a:r>
          </a:p>
          <a:p>
            <a:pPr marL="0" indent="0">
              <a:buNone/>
            </a:pPr>
            <a:r>
              <a:rPr lang="en-US" dirty="0"/>
              <a:t>.</a:t>
            </a:r>
          </a:p>
          <a:p>
            <a:pPr marL="0" indent="0">
              <a:buNone/>
            </a:pPr>
            <a:r>
              <a:rPr lang="en-US" dirty="0"/>
              <a:t>.</a:t>
            </a:r>
          </a:p>
          <a:p>
            <a:pPr marL="0" indent="0">
              <a:buNone/>
            </a:pPr>
            <a:r>
              <a:rPr lang="en-US" dirty="0"/>
              <a:t>&lt;/catalog&gt;</a:t>
            </a:r>
          </a:p>
        </p:txBody>
      </p:sp>
    </p:spTree>
    <p:extLst>
      <p:ext uri="{BB962C8B-B14F-4D97-AF65-F5344CB8AC3E}">
        <p14:creationId xmlns:p14="http://schemas.microsoft.com/office/powerpoint/2010/main" val="17832033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9483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Separates Data from HTML</a:t>
            </a:r>
            <a:endParaRPr lang="en-US" dirty="0"/>
          </a:p>
        </p:txBody>
      </p:sp>
      <p:sp>
        <p:nvSpPr>
          <p:cNvPr id="3" name="Content Placeholder 2"/>
          <p:cNvSpPr>
            <a:spLocks noGrp="1"/>
          </p:cNvSpPr>
          <p:nvPr>
            <p:ph idx="1"/>
          </p:nvPr>
        </p:nvSpPr>
        <p:spPr/>
        <p:txBody>
          <a:bodyPr>
            <a:normAutofit fontScale="92500" lnSpcReduction="20000"/>
          </a:bodyPr>
          <a:lstStyle/>
          <a:p>
            <a:r>
              <a:rPr lang="en-US" b="0" dirty="0" smtClean="0"/>
              <a:t>If you need to display dynamic data in your HTML document, it will take a lot of work to edit the HTML each time the data changes.</a:t>
            </a:r>
          </a:p>
          <a:p>
            <a:r>
              <a:rPr lang="en-US" b="0" dirty="0" smtClean="0"/>
              <a:t>With XML, data can be stored in separate XML files. This way you can concentrate on using HTML for layout and display, and be sure that changes in the underlying data will not require any changes to the HTML.</a:t>
            </a:r>
          </a:p>
          <a:p>
            <a:r>
              <a:rPr lang="en-US" b="0" dirty="0" smtClean="0"/>
              <a:t>With a few lines of JavaScript code, you can read an external XML file and update the data content of your web page. </a:t>
            </a:r>
          </a:p>
          <a:p>
            <a:pPr>
              <a:buNone/>
            </a:pPr>
            <a:endParaRPr lang="en-US" b="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a:effectLst/>
              </a:rPr>
              <a:t>JSON: </a:t>
            </a:r>
            <a:r>
              <a:rPr lang="en-US" b="1" dirty="0">
                <a:effectLst/>
              </a:rPr>
              <a:t>J</a:t>
            </a:r>
            <a:r>
              <a:rPr lang="en-US" dirty="0">
                <a:effectLst/>
              </a:rPr>
              <a:t>ava</a:t>
            </a:r>
            <a:r>
              <a:rPr lang="en-US" b="1" dirty="0">
                <a:effectLst/>
              </a:rPr>
              <a:t>S</a:t>
            </a:r>
            <a:r>
              <a:rPr lang="en-US" dirty="0">
                <a:effectLst/>
              </a:rPr>
              <a:t>cript </a:t>
            </a:r>
            <a:r>
              <a:rPr lang="en-US" b="1" dirty="0">
                <a:effectLst/>
              </a:rPr>
              <a:t>O</a:t>
            </a:r>
            <a:r>
              <a:rPr lang="en-US" dirty="0">
                <a:effectLst/>
              </a:rPr>
              <a:t>bject </a:t>
            </a:r>
            <a:r>
              <a:rPr lang="en-US" b="1" dirty="0">
                <a:effectLst/>
              </a:rPr>
              <a:t>N</a:t>
            </a:r>
            <a:r>
              <a:rPr lang="en-US" dirty="0">
                <a:effectLst/>
              </a:rPr>
              <a:t>otation.</a:t>
            </a:r>
          </a:p>
          <a:p>
            <a:r>
              <a:rPr lang="en-US" dirty="0">
                <a:effectLst/>
              </a:rPr>
              <a:t>JSON is a </a:t>
            </a:r>
            <a:r>
              <a:rPr lang="en-US" b="1" dirty="0">
                <a:effectLst/>
              </a:rPr>
              <a:t>syntax</a:t>
            </a:r>
            <a:r>
              <a:rPr lang="en-US" dirty="0">
                <a:effectLst/>
              </a:rPr>
              <a:t> for storing and exchanging data.</a:t>
            </a:r>
          </a:p>
          <a:p>
            <a:r>
              <a:rPr lang="en-US" dirty="0">
                <a:effectLst/>
              </a:rPr>
              <a:t>JSON is an </a:t>
            </a:r>
            <a:r>
              <a:rPr lang="en-US" b="1" dirty="0">
                <a:effectLst/>
              </a:rPr>
              <a:t>easier to use</a:t>
            </a:r>
            <a:r>
              <a:rPr lang="en-US" dirty="0">
                <a:effectLst/>
              </a:rPr>
              <a:t> alternative to XML</a:t>
            </a:r>
            <a:r>
              <a:rPr lang="en-US" dirty="0" smtClean="0">
                <a:effectLst/>
              </a:rPr>
              <a:t>.</a:t>
            </a:r>
          </a:p>
          <a:p>
            <a:r>
              <a:rPr lang="en-US" dirty="0" smtClean="0"/>
              <a:t>Derived from JavaScript</a:t>
            </a:r>
            <a:endParaRPr lang="en-US" dirty="0">
              <a:effectLst/>
            </a:endParaRPr>
          </a:p>
          <a:p>
            <a:endParaRPr lang="en-US" dirty="0"/>
          </a:p>
        </p:txBody>
      </p:sp>
    </p:spTree>
    <p:extLst>
      <p:ext uri="{BB962C8B-B14F-4D97-AF65-F5344CB8AC3E}">
        <p14:creationId xmlns:p14="http://schemas.microsoft.com/office/powerpoint/2010/main" val="428335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Types</a:t>
            </a:r>
            <a:endParaRPr lang="en-US" dirty="0"/>
          </a:p>
        </p:txBody>
      </p:sp>
      <p:sp>
        <p:nvSpPr>
          <p:cNvPr id="3" name="Content Placeholder 2"/>
          <p:cNvSpPr>
            <a:spLocks noGrp="1"/>
          </p:cNvSpPr>
          <p:nvPr>
            <p:ph idx="1"/>
          </p:nvPr>
        </p:nvSpPr>
        <p:spPr/>
        <p:txBody>
          <a:bodyPr/>
          <a:lstStyle/>
          <a:p>
            <a:r>
              <a:rPr lang="en-US" dirty="0" smtClean="0"/>
              <a:t>Number</a:t>
            </a:r>
          </a:p>
          <a:p>
            <a:pPr lvl="1"/>
            <a:r>
              <a:rPr lang="en-US" dirty="0" smtClean="0"/>
              <a:t>Floating-point based numbers</a:t>
            </a:r>
          </a:p>
          <a:p>
            <a:r>
              <a:rPr lang="en-US" dirty="0" smtClean="0"/>
              <a:t>String</a:t>
            </a:r>
          </a:p>
          <a:p>
            <a:pPr lvl="1"/>
            <a:r>
              <a:rPr lang="en-US" dirty="0" smtClean="0"/>
              <a:t>String objects with a “\0” at the end</a:t>
            </a:r>
          </a:p>
          <a:p>
            <a:r>
              <a:rPr lang="en-US" dirty="0" smtClean="0"/>
              <a:t>Boolean</a:t>
            </a:r>
          </a:p>
          <a:p>
            <a:pPr lvl="1"/>
            <a:r>
              <a:rPr lang="en-US" dirty="0" smtClean="0"/>
              <a:t>Values are true/false</a:t>
            </a:r>
          </a:p>
          <a:p>
            <a:r>
              <a:rPr lang="en-US" dirty="0" smtClean="0"/>
              <a:t>Object</a:t>
            </a:r>
          </a:p>
          <a:p>
            <a:pPr lvl="1"/>
            <a:r>
              <a:rPr lang="en-US" dirty="0" smtClean="0"/>
              <a:t>Always unordered key-value pair</a:t>
            </a:r>
          </a:p>
          <a:p>
            <a:pPr lvl="1"/>
            <a:endParaRPr lang="en-US" dirty="0"/>
          </a:p>
        </p:txBody>
      </p:sp>
    </p:spTree>
    <p:extLst>
      <p:ext uri="{BB962C8B-B14F-4D97-AF65-F5344CB8AC3E}">
        <p14:creationId xmlns:p14="http://schemas.microsoft.com/office/powerpoint/2010/main" val="564366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Array</a:t>
            </a:r>
          </a:p>
          <a:p>
            <a:pPr lvl="1"/>
            <a:r>
              <a:rPr lang="en-US" dirty="0"/>
              <a:t>List of objects</a:t>
            </a:r>
          </a:p>
          <a:p>
            <a:r>
              <a:rPr lang="en-US" dirty="0" smtClean="0"/>
              <a:t>Whitespace</a:t>
            </a:r>
          </a:p>
          <a:p>
            <a:pPr lvl="1"/>
            <a:r>
              <a:rPr lang="en-US" dirty="0" smtClean="0"/>
              <a:t>Blank and spaces</a:t>
            </a:r>
          </a:p>
          <a:p>
            <a:r>
              <a:rPr lang="en-US" b="1" dirty="0"/>
              <a:t>n</a:t>
            </a:r>
            <a:r>
              <a:rPr lang="en-US" b="1" dirty="0" smtClean="0"/>
              <a:t>ull</a:t>
            </a:r>
          </a:p>
          <a:p>
            <a:pPr lvl="1"/>
            <a:r>
              <a:rPr lang="en-US" dirty="0" smtClean="0"/>
              <a:t>Non existent</a:t>
            </a:r>
            <a:endParaRPr lang="en-US" dirty="0"/>
          </a:p>
        </p:txBody>
      </p:sp>
    </p:spTree>
    <p:extLst>
      <p:ext uri="{BB962C8B-B14F-4D97-AF65-F5344CB8AC3E}">
        <p14:creationId xmlns:p14="http://schemas.microsoft.com/office/powerpoint/2010/main" val="37329370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&lt;employees&gt;</a:t>
            </a:r>
          </a:p>
          <a:p>
            <a:pPr marL="0" indent="0">
              <a:buNone/>
            </a:pPr>
            <a:r>
              <a:rPr lang="en-US" dirty="0"/>
              <a:t>    &lt;employee&gt;</a:t>
            </a:r>
          </a:p>
          <a:p>
            <a:pPr marL="0" indent="0">
              <a:buNone/>
            </a:pPr>
            <a:r>
              <a:rPr lang="en-US" dirty="0"/>
              <a:t>        &lt;</a:t>
            </a:r>
            <a:r>
              <a:rPr lang="en-US" dirty="0" err="1"/>
              <a:t>firstName</a:t>
            </a:r>
            <a:r>
              <a:rPr lang="en-US" dirty="0"/>
              <a:t>&gt;John&lt;/</a:t>
            </a:r>
            <a:r>
              <a:rPr lang="en-US" dirty="0" err="1"/>
              <a:t>firstName</a:t>
            </a:r>
            <a:r>
              <a:rPr lang="en-US" dirty="0"/>
              <a:t>&gt; &lt;</a:t>
            </a:r>
            <a:r>
              <a:rPr lang="en-US" dirty="0" err="1"/>
              <a:t>lastName</a:t>
            </a:r>
            <a:r>
              <a:rPr lang="en-US" dirty="0"/>
              <a:t>&gt;Doe&lt;/</a:t>
            </a:r>
            <a:r>
              <a:rPr lang="en-US" dirty="0" err="1"/>
              <a:t>lastName</a:t>
            </a:r>
            <a:r>
              <a:rPr lang="en-US" dirty="0"/>
              <a:t>&gt;</a:t>
            </a:r>
          </a:p>
          <a:p>
            <a:pPr marL="0" indent="0">
              <a:buNone/>
            </a:pPr>
            <a:r>
              <a:rPr lang="en-US" dirty="0"/>
              <a:t>    &lt;/employee&gt;</a:t>
            </a:r>
          </a:p>
          <a:p>
            <a:pPr marL="0" indent="0">
              <a:buNone/>
            </a:pPr>
            <a:r>
              <a:rPr lang="en-US" dirty="0"/>
              <a:t>    &lt;employee&gt;</a:t>
            </a:r>
          </a:p>
          <a:p>
            <a:pPr marL="0" indent="0">
              <a:buNone/>
            </a:pPr>
            <a:r>
              <a:rPr lang="en-US" dirty="0"/>
              <a:t>        &lt;</a:t>
            </a:r>
            <a:r>
              <a:rPr lang="en-US" dirty="0" err="1"/>
              <a:t>firstName</a:t>
            </a:r>
            <a:r>
              <a:rPr lang="en-US" dirty="0"/>
              <a:t>&gt;Anna&lt;/</a:t>
            </a:r>
            <a:r>
              <a:rPr lang="en-US" dirty="0" err="1"/>
              <a:t>firstName</a:t>
            </a:r>
            <a:r>
              <a:rPr lang="en-US" dirty="0"/>
              <a:t>&gt; &lt;</a:t>
            </a:r>
            <a:r>
              <a:rPr lang="en-US" dirty="0" err="1"/>
              <a:t>lastName</a:t>
            </a:r>
            <a:r>
              <a:rPr lang="en-US" dirty="0"/>
              <a:t>&gt;Smith&lt;/</a:t>
            </a:r>
            <a:r>
              <a:rPr lang="en-US" dirty="0" err="1"/>
              <a:t>lastName</a:t>
            </a:r>
            <a:r>
              <a:rPr lang="en-US" dirty="0"/>
              <a:t>&gt;</a:t>
            </a:r>
          </a:p>
          <a:p>
            <a:pPr marL="0" indent="0">
              <a:buNone/>
            </a:pPr>
            <a:r>
              <a:rPr lang="en-US" dirty="0"/>
              <a:t>    &lt;/employee&gt;</a:t>
            </a:r>
          </a:p>
          <a:p>
            <a:pPr marL="0" indent="0">
              <a:buNone/>
            </a:pPr>
            <a:r>
              <a:rPr lang="en-US" dirty="0"/>
              <a:t>    &lt;employee&gt;</a:t>
            </a:r>
          </a:p>
          <a:p>
            <a:pPr marL="0" indent="0">
              <a:buNone/>
            </a:pPr>
            <a:r>
              <a:rPr lang="en-US" dirty="0"/>
              <a:t>        &lt;</a:t>
            </a:r>
            <a:r>
              <a:rPr lang="en-US" dirty="0" err="1"/>
              <a:t>firstName</a:t>
            </a:r>
            <a:r>
              <a:rPr lang="en-US" dirty="0"/>
              <a:t>&gt;Peter&lt;/</a:t>
            </a:r>
            <a:r>
              <a:rPr lang="en-US" dirty="0" err="1"/>
              <a:t>firstName</a:t>
            </a:r>
            <a:r>
              <a:rPr lang="en-US" dirty="0"/>
              <a:t>&gt; &lt;</a:t>
            </a:r>
            <a:r>
              <a:rPr lang="en-US" dirty="0" err="1"/>
              <a:t>lastName</a:t>
            </a:r>
            <a:r>
              <a:rPr lang="en-US" dirty="0"/>
              <a:t>&gt;Jones&lt;/</a:t>
            </a:r>
            <a:r>
              <a:rPr lang="en-US" dirty="0" err="1"/>
              <a:t>lastName</a:t>
            </a:r>
            <a:r>
              <a:rPr lang="en-US" dirty="0"/>
              <a:t>&gt;</a:t>
            </a:r>
          </a:p>
          <a:p>
            <a:pPr marL="0" indent="0">
              <a:buNone/>
            </a:pPr>
            <a:r>
              <a:rPr lang="en-US" dirty="0"/>
              <a:t>    &lt;/employee&gt;</a:t>
            </a:r>
          </a:p>
          <a:p>
            <a:pPr marL="0" indent="0">
              <a:buNone/>
            </a:pPr>
            <a:r>
              <a:rPr lang="en-US" dirty="0"/>
              <a:t>&lt;/employees&gt;</a:t>
            </a:r>
          </a:p>
        </p:txBody>
      </p:sp>
    </p:spTree>
    <p:extLst>
      <p:ext uri="{BB962C8B-B14F-4D97-AF65-F5344CB8AC3E}">
        <p14:creationId xmlns:p14="http://schemas.microsoft.com/office/powerpoint/2010/main" val="2305222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JSON Document</a:t>
            </a:r>
            <a:endParaRPr lang="en-US" dirty="0"/>
          </a:p>
        </p:txBody>
      </p:sp>
      <p:sp>
        <p:nvSpPr>
          <p:cNvPr id="3" name="Content Placeholder 2"/>
          <p:cNvSpPr>
            <a:spLocks noGrp="1"/>
          </p:cNvSpPr>
          <p:nvPr>
            <p:ph idx="1"/>
          </p:nvPr>
        </p:nvSpPr>
        <p:spPr/>
        <p:txBody>
          <a:bodyPr/>
          <a:lstStyle/>
          <a:p>
            <a:r>
              <a:rPr lang="en-US" dirty="0" smtClean="0"/>
              <a:t>Always starts with { }</a:t>
            </a:r>
          </a:p>
          <a:p>
            <a:r>
              <a:rPr lang="en-US" dirty="0" smtClean="0"/>
              <a:t>All objects are contained inside a { }</a:t>
            </a:r>
          </a:p>
          <a:p>
            <a:r>
              <a:rPr lang="en-US" dirty="0" smtClean="0"/>
              <a:t>All arrays are contained inside [ ]</a:t>
            </a:r>
          </a:p>
          <a:p>
            <a:r>
              <a:rPr lang="en-US" dirty="0" smtClean="0"/>
              <a:t>Attributes has a (-) symbol before its name</a:t>
            </a:r>
            <a:endParaRPr lang="en-US" dirty="0"/>
          </a:p>
        </p:txBody>
      </p:sp>
    </p:spTree>
    <p:extLst>
      <p:ext uri="{BB962C8B-B14F-4D97-AF65-F5344CB8AC3E}">
        <p14:creationId xmlns:p14="http://schemas.microsoft.com/office/powerpoint/2010/main" val="23797733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pPr marL="400050" lvl="1" indent="0">
              <a:buNone/>
            </a:pPr>
            <a:r>
              <a:rPr lang="en-US" dirty="0"/>
              <a:t>{"employees":[</a:t>
            </a:r>
          </a:p>
          <a:p>
            <a:pPr marL="400050" lvl="1" indent="0">
              <a:buNone/>
            </a:pPr>
            <a:r>
              <a:rPr lang="en-US" dirty="0"/>
              <a:t>    {"</a:t>
            </a:r>
            <a:r>
              <a:rPr lang="en-US" dirty="0" err="1"/>
              <a:t>firstName</a:t>
            </a:r>
            <a:r>
              <a:rPr lang="en-US" dirty="0"/>
              <a:t>":"John", "</a:t>
            </a:r>
            <a:r>
              <a:rPr lang="en-US" dirty="0" err="1"/>
              <a:t>lastName</a:t>
            </a:r>
            <a:r>
              <a:rPr lang="en-US" dirty="0"/>
              <a:t>":"Doe"}, </a:t>
            </a:r>
          </a:p>
          <a:p>
            <a:pPr marL="400050" lvl="1" indent="0">
              <a:buNone/>
            </a:pPr>
            <a:r>
              <a:rPr lang="en-US" dirty="0"/>
              <a:t>    {"</a:t>
            </a:r>
            <a:r>
              <a:rPr lang="en-US" dirty="0" err="1"/>
              <a:t>firstName</a:t>
            </a:r>
            <a:r>
              <a:rPr lang="en-US" dirty="0"/>
              <a:t>":"Anna", "</a:t>
            </a:r>
            <a:r>
              <a:rPr lang="en-US" dirty="0" err="1"/>
              <a:t>lastName</a:t>
            </a:r>
            <a:r>
              <a:rPr lang="en-US" dirty="0"/>
              <a:t>":"Smith"},</a:t>
            </a:r>
          </a:p>
          <a:p>
            <a:pPr marL="400050" lvl="1" indent="0">
              <a:buNone/>
            </a:pPr>
            <a:r>
              <a:rPr lang="en-US" dirty="0"/>
              <a:t>    {"</a:t>
            </a:r>
            <a:r>
              <a:rPr lang="en-US" dirty="0" err="1"/>
              <a:t>firstName</a:t>
            </a:r>
            <a:r>
              <a:rPr lang="en-US" dirty="0"/>
              <a:t>":"Peter", "</a:t>
            </a:r>
            <a:r>
              <a:rPr lang="en-US" dirty="0" err="1"/>
              <a:t>lastName</a:t>
            </a:r>
            <a:r>
              <a:rPr lang="en-US" dirty="0"/>
              <a:t>":"Jones"}</a:t>
            </a:r>
          </a:p>
          <a:p>
            <a:pPr marL="400050" lvl="1" indent="0">
              <a:buNone/>
            </a:pPr>
            <a:r>
              <a:rPr lang="en-US" dirty="0"/>
              <a:t>]}</a:t>
            </a:r>
          </a:p>
        </p:txBody>
      </p:sp>
    </p:spTree>
    <p:extLst>
      <p:ext uri="{BB962C8B-B14F-4D97-AF65-F5344CB8AC3E}">
        <p14:creationId xmlns:p14="http://schemas.microsoft.com/office/powerpoint/2010/main" val="25496746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effectLst/>
              </a:rPr>
              <a:t>Data is in name/value pairs</a:t>
            </a:r>
          </a:p>
          <a:p>
            <a:r>
              <a:rPr lang="en-US" dirty="0">
                <a:effectLst/>
              </a:rPr>
              <a:t>Data is separated by commas</a:t>
            </a:r>
          </a:p>
          <a:p>
            <a:r>
              <a:rPr lang="en-US" dirty="0">
                <a:effectLst/>
              </a:rPr>
              <a:t>Curly braces hold objects</a:t>
            </a:r>
          </a:p>
          <a:p>
            <a:r>
              <a:rPr lang="en-US" dirty="0">
                <a:effectLst/>
              </a:rPr>
              <a:t>Square brackets hold arrays</a:t>
            </a:r>
          </a:p>
          <a:p>
            <a:endParaRPr lang="en-US" dirty="0"/>
          </a:p>
        </p:txBody>
      </p:sp>
    </p:spTree>
    <p:extLst>
      <p:ext uri="{BB962C8B-B14F-4D97-AF65-F5344CB8AC3E}">
        <p14:creationId xmlns:p14="http://schemas.microsoft.com/office/powerpoint/2010/main" val="3334957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Values</a:t>
            </a:r>
            <a:endParaRPr lang="en-US" dirty="0"/>
          </a:p>
        </p:txBody>
      </p:sp>
      <p:sp>
        <p:nvSpPr>
          <p:cNvPr id="3" name="Content Placeholder 2"/>
          <p:cNvSpPr>
            <a:spLocks noGrp="1"/>
          </p:cNvSpPr>
          <p:nvPr>
            <p:ph idx="1"/>
          </p:nvPr>
        </p:nvSpPr>
        <p:spPr/>
        <p:txBody>
          <a:bodyPr/>
          <a:lstStyle/>
          <a:p>
            <a:r>
              <a:rPr lang="en-US" dirty="0">
                <a:effectLst/>
              </a:rPr>
              <a:t>JSON values can be:</a:t>
            </a:r>
          </a:p>
          <a:p>
            <a:r>
              <a:rPr lang="en-US" dirty="0">
                <a:effectLst/>
              </a:rPr>
              <a:t>A number (integer or floating point)</a:t>
            </a:r>
          </a:p>
          <a:p>
            <a:r>
              <a:rPr lang="en-US" dirty="0">
                <a:effectLst/>
              </a:rPr>
              <a:t>A string (in double quotes)</a:t>
            </a:r>
          </a:p>
          <a:p>
            <a:r>
              <a:rPr lang="en-US" dirty="0">
                <a:effectLst/>
              </a:rPr>
              <a:t>A Boolean (true or false)</a:t>
            </a:r>
          </a:p>
          <a:p>
            <a:r>
              <a:rPr lang="en-US" dirty="0">
                <a:effectLst/>
              </a:rPr>
              <a:t>An array (in square brackets)</a:t>
            </a:r>
          </a:p>
          <a:p>
            <a:r>
              <a:rPr lang="en-US" dirty="0">
                <a:effectLst/>
              </a:rPr>
              <a:t>An object (in curly braces)</a:t>
            </a:r>
          </a:p>
          <a:p>
            <a:r>
              <a:rPr lang="en-US" dirty="0">
                <a:effectLst/>
              </a:rPr>
              <a:t>null</a:t>
            </a:r>
          </a:p>
          <a:p>
            <a:endParaRPr lang="en-US" dirty="0"/>
          </a:p>
        </p:txBody>
      </p:sp>
    </p:spTree>
    <p:extLst>
      <p:ext uri="{BB962C8B-B14F-4D97-AF65-F5344CB8AC3E}">
        <p14:creationId xmlns:p14="http://schemas.microsoft.com/office/powerpoint/2010/main" val="40260238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Objects</a:t>
            </a:r>
            <a:endParaRPr lang="en-US" dirty="0"/>
          </a:p>
        </p:txBody>
      </p:sp>
      <p:sp>
        <p:nvSpPr>
          <p:cNvPr id="3" name="Content Placeholder 2"/>
          <p:cNvSpPr>
            <a:spLocks noGrp="1"/>
          </p:cNvSpPr>
          <p:nvPr>
            <p:ph idx="1"/>
          </p:nvPr>
        </p:nvSpPr>
        <p:spPr/>
        <p:txBody>
          <a:bodyPr/>
          <a:lstStyle/>
          <a:p>
            <a:r>
              <a:rPr lang="en-US" dirty="0">
                <a:effectLst/>
              </a:rPr>
              <a:t>JSON objects are written inside curly braces</a:t>
            </a:r>
            <a:r>
              <a:rPr lang="en-US" dirty="0" smtClean="0">
                <a:effectLst/>
              </a:rPr>
              <a:t>.</a:t>
            </a:r>
          </a:p>
          <a:p>
            <a:pPr lvl="1"/>
            <a:r>
              <a:rPr lang="en-US" dirty="0"/>
              <a:t>{"</a:t>
            </a:r>
            <a:r>
              <a:rPr lang="en-US" dirty="0" err="1"/>
              <a:t>firstName</a:t>
            </a:r>
            <a:r>
              <a:rPr lang="en-US" dirty="0"/>
              <a:t>":"John", "</a:t>
            </a:r>
            <a:r>
              <a:rPr lang="en-US" dirty="0" err="1"/>
              <a:t>lastName</a:t>
            </a:r>
            <a:r>
              <a:rPr lang="en-US" dirty="0"/>
              <a:t>":"Doe"}</a:t>
            </a:r>
          </a:p>
        </p:txBody>
      </p:sp>
    </p:spTree>
    <p:extLst>
      <p:ext uri="{BB962C8B-B14F-4D97-AF65-F5344CB8AC3E}">
        <p14:creationId xmlns:p14="http://schemas.microsoft.com/office/powerpoint/2010/main" val="32102293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Arrays</a:t>
            </a:r>
            <a:endParaRPr lang="en-US" dirty="0"/>
          </a:p>
        </p:txBody>
      </p:sp>
      <p:sp>
        <p:nvSpPr>
          <p:cNvPr id="3" name="Content Placeholder 2"/>
          <p:cNvSpPr>
            <a:spLocks noGrp="1"/>
          </p:cNvSpPr>
          <p:nvPr>
            <p:ph idx="1"/>
          </p:nvPr>
        </p:nvSpPr>
        <p:spPr/>
        <p:txBody>
          <a:bodyPr/>
          <a:lstStyle/>
          <a:p>
            <a:r>
              <a:rPr lang="en-US" dirty="0">
                <a:effectLst/>
              </a:rPr>
              <a:t>JSON arrays are written inside square brackets</a:t>
            </a:r>
            <a:r>
              <a:rPr lang="en-US" dirty="0" smtClean="0">
                <a:effectLst/>
              </a:rPr>
              <a:t>.</a:t>
            </a:r>
          </a:p>
          <a:p>
            <a:pPr lvl="1"/>
            <a:r>
              <a:rPr lang="en-US" dirty="0"/>
              <a:t>"employees":[</a:t>
            </a:r>
            <a:br>
              <a:rPr lang="en-US" dirty="0"/>
            </a:br>
            <a:r>
              <a:rPr lang="en-US" dirty="0"/>
              <a:t>    {"</a:t>
            </a:r>
            <a:r>
              <a:rPr lang="en-US" dirty="0" err="1"/>
              <a:t>firstName</a:t>
            </a:r>
            <a:r>
              <a:rPr lang="en-US" dirty="0"/>
              <a:t>":"John", "</a:t>
            </a:r>
            <a:r>
              <a:rPr lang="en-US" dirty="0" err="1"/>
              <a:t>lastName</a:t>
            </a:r>
            <a:r>
              <a:rPr lang="en-US" dirty="0"/>
              <a:t>":"Doe"}, </a:t>
            </a:r>
            <a:br>
              <a:rPr lang="en-US" dirty="0"/>
            </a:br>
            <a:r>
              <a:rPr lang="en-US" dirty="0"/>
              <a:t>    {"</a:t>
            </a:r>
            <a:r>
              <a:rPr lang="en-US" dirty="0" err="1"/>
              <a:t>firstName</a:t>
            </a:r>
            <a:r>
              <a:rPr lang="en-US" dirty="0"/>
              <a:t>":"Anna", "</a:t>
            </a:r>
            <a:r>
              <a:rPr lang="en-US" dirty="0" err="1"/>
              <a:t>lastName</a:t>
            </a:r>
            <a:r>
              <a:rPr lang="en-US" dirty="0"/>
              <a:t>":"Smith"}, </a:t>
            </a:r>
            <a:br>
              <a:rPr lang="en-US" dirty="0"/>
            </a:br>
            <a:r>
              <a:rPr lang="en-US" dirty="0"/>
              <a:t>    {"</a:t>
            </a:r>
            <a:r>
              <a:rPr lang="en-US" dirty="0" err="1"/>
              <a:t>firstName</a:t>
            </a:r>
            <a:r>
              <a:rPr lang="en-US" dirty="0"/>
              <a:t>":"Peter", "</a:t>
            </a:r>
            <a:r>
              <a:rPr lang="en-US" dirty="0" err="1"/>
              <a:t>lastName</a:t>
            </a:r>
            <a:r>
              <a:rPr lang="en-US" dirty="0"/>
              <a:t>":"Jones"}</a:t>
            </a:r>
            <a:br>
              <a:rPr lang="en-US" dirty="0"/>
            </a:br>
            <a:r>
              <a:rPr lang="en-US" dirty="0"/>
              <a:t>]</a:t>
            </a:r>
          </a:p>
        </p:txBody>
      </p:sp>
    </p:spTree>
    <p:extLst>
      <p:ext uri="{BB962C8B-B14F-4D97-AF65-F5344CB8AC3E}">
        <p14:creationId xmlns:p14="http://schemas.microsoft.com/office/powerpoint/2010/main" val="26603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XML and Data Sharing</a:t>
            </a:r>
            <a:endParaRPr lang="en-US" dirty="0"/>
          </a:p>
        </p:txBody>
      </p:sp>
      <p:sp>
        <p:nvSpPr>
          <p:cNvPr id="3" name="Content Placeholder 2"/>
          <p:cNvSpPr>
            <a:spLocks noGrp="1"/>
          </p:cNvSpPr>
          <p:nvPr>
            <p:ph idx="1"/>
          </p:nvPr>
        </p:nvSpPr>
        <p:spPr/>
        <p:txBody>
          <a:bodyPr/>
          <a:lstStyle/>
          <a:p>
            <a:r>
              <a:rPr lang="en-US" b="0" dirty="0" smtClean="0"/>
              <a:t>Solves data incompatibility among RDBMS</a:t>
            </a:r>
          </a:p>
          <a:p>
            <a:r>
              <a:rPr lang="en-US" b="0" dirty="0" smtClean="0"/>
              <a:t>XML data is stored in plain text format. This provides a software- and hardware-independent way of storing data.</a:t>
            </a:r>
          </a:p>
          <a:p>
            <a:r>
              <a:rPr lang="en-US" b="0" dirty="0" smtClean="0"/>
              <a:t>Data easily shared around the software ecosystem.</a:t>
            </a:r>
          </a:p>
          <a:p>
            <a:endParaRPr lang="en-US" b="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Storing JSON objects</a:t>
            </a:r>
            <a:endParaRPr lang="en-US" dirty="0"/>
          </a:p>
        </p:txBody>
      </p:sp>
      <p:sp>
        <p:nvSpPr>
          <p:cNvPr id="7" name="Content Placeholder 6"/>
          <p:cNvSpPr>
            <a:spLocks noGrp="1"/>
          </p:cNvSpPr>
          <p:nvPr>
            <p:ph idx="1"/>
          </p:nvPr>
        </p:nvSpPr>
        <p:spPr/>
        <p:txBody>
          <a:bodyPr/>
          <a:lstStyle/>
          <a:p>
            <a:r>
              <a:rPr lang="en-US" dirty="0" smtClean="0"/>
              <a:t>In a file with an extension of .</a:t>
            </a:r>
            <a:r>
              <a:rPr lang="en-US" dirty="0" err="1" smtClean="0"/>
              <a:t>json</a:t>
            </a:r>
            <a:endParaRPr lang="en-US" dirty="0"/>
          </a:p>
        </p:txBody>
      </p:sp>
    </p:spTree>
    <p:extLst>
      <p:ext uri="{BB962C8B-B14F-4D97-AF65-F5344CB8AC3E}">
        <p14:creationId xmlns:p14="http://schemas.microsoft.com/office/powerpoint/2010/main" val="1159902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Constructing JSON</a:t>
            </a:r>
            <a:endParaRPr lang="en-US" dirty="0"/>
          </a:p>
        </p:txBody>
      </p:sp>
      <p:sp>
        <p:nvSpPr>
          <p:cNvPr id="3" name="Content Placeholder 2"/>
          <p:cNvSpPr>
            <a:spLocks noGrp="1"/>
          </p:cNvSpPr>
          <p:nvPr>
            <p:ph idx="1"/>
          </p:nvPr>
        </p:nvSpPr>
        <p:spPr/>
        <p:txBody>
          <a:bodyPr/>
          <a:lstStyle/>
          <a:p>
            <a:r>
              <a:rPr lang="en-US" dirty="0" smtClean="0"/>
              <a:t>Create a file first in String format</a:t>
            </a:r>
          </a:p>
          <a:p>
            <a:r>
              <a:rPr lang="en-US" dirty="0" smtClean="0"/>
              <a:t>Instantiates </a:t>
            </a:r>
            <a:r>
              <a:rPr lang="en-US" dirty="0" err="1" smtClean="0"/>
              <a:t>FileWriter</a:t>
            </a:r>
            <a:r>
              <a:rPr lang="en-US" dirty="0" smtClean="0"/>
              <a:t> objects</a:t>
            </a:r>
          </a:p>
          <a:p>
            <a:r>
              <a:rPr lang="en-US" dirty="0" smtClean="0"/>
              <a:t>Create the following objects:</a:t>
            </a:r>
          </a:p>
          <a:p>
            <a:pPr lvl="1"/>
            <a:r>
              <a:rPr lang="en-US" dirty="0" err="1" smtClean="0"/>
              <a:t>JSONObject</a:t>
            </a:r>
            <a:r>
              <a:rPr lang="en-US" dirty="0" smtClean="0"/>
              <a:t> (with put() method)</a:t>
            </a:r>
          </a:p>
          <a:p>
            <a:pPr lvl="1"/>
            <a:r>
              <a:rPr lang="en-US" dirty="0" err="1" smtClean="0"/>
              <a:t>JSONArray</a:t>
            </a:r>
            <a:r>
              <a:rPr lang="en-US" dirty="0" smtClean="0"/>
              <a:t> (with add() method)</a:t>
            </a:r>
          </a:p>
          <a:p>
            <a:r>
              <a:rPr lang="en-US" dirty="0" smtClean="0"/>
              <a:t>Convert the root object to String</a:t>
            </a:r>
          </a:p>
          <a:p>
            <a:r>
              <a:rPr lang="en-US" dirty="0" smtClean="0"/>
              <a:t>Write to the file using </a:t>
            </a:r>
            <a:r>
              <a:rPr lang="en-US" dirty="0" err="1" smtClean="0"/>
              <a:t>FileWriter</a:t>
            </a:r>
            <a:endParaRPr lang="en-US" dirty="0"/>
          </a:p>
        </p:txBody>
      </p:sp>
    </p:spTree>
    <p:extLst>
      <p:ext uri="{BB962C8B-B14F-4D97-AF65-F5344CB8AC3E}">
        <p14:creationId xmlns:p14="http://schemas.microsoft.com/office/powerpoint/2010/main" val="2224898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Parsing JSON File</a:t>
            </a:r>
            <a:endParaRPr lang="en-US" dirty="0"/>
          </a:p>
        </p:txBody>
      </p:sp>
      <p:sp>
        <p:nvSpPr>
          <p:cNvPr id="5" name="Content Placeholder 4"/>
          <p:cNvSpPr>
            <a:spLocks noGrp="1"/>
          </p:cNvSpPr>
          <p:nvPr>
            <p:ph idx="1"/>
          </p:nvPr>
        </p:nvSpPr>
        <p:spPr/>
        <p:txBody>
          <a:bodyPr/>
          <a:lstStyle/>
          <a:p>
            <a:r>
              <a:rPr lang="en-US" dirty="0"/>
              <a:t>Create a file first in String format</a:t>
            </a:r>
          </a:p>
          <a:p>
            <a:r>
              <a:rPr lang="en-US" dirty="0"/>
              <a:t>Instantiates </a:t>
            </a:r>
            <a:r>
              <a:rPr lang="en-US" dirty="0" smtClean="0"/>
              <a:t>Reader objects</a:t>
            </a:r>
          </a:p>
          <a:p>
            <a:r>
              <a:rPr lang="en-US" dirty="0" smtClean="0"/>
              <a:t>Instantiates </a:t>
            </a:r>
            <a:r>
              <a:rPr lang="en-US" dirty="0" err="1" smtClean="0"/>
              <a:t>JSONParser</a:t>
            </a:r>
            <a:r>
              <a:rPr lang="en-US" dirty="0" smtClean="0"/>
              <a:t> object</a:t>
            </a:r>
          </a:p>
          <a:p>
            <a:r>
              <a:rPr lang="en-US" dirty="0" smtClean="0"/>
              <a:t>Pass the </a:t>
            </a:r>
            <a:r>
              <a:rPr lang="en-US" dirty="0" err="1" smtClean="0"/>
              <a:t>filereader</a:t>
            </a:r>
            <a:r>
              <a:rPr lang="en-US" dirty="0" smtClean="0"/>
              <a:t> object to parser</a:t>
            </a:r>
          </a:p>
          <a:p>
            <a:r>
              <a:rPr lang="en-US" dirty="0" smtClean="0"/>
              <a:t>Using get() method you can access an object via its key name but be sure to cast the output object </a:t>
            </a:r>
          </a:p>
        </p:txBody>
      </p:sp>
    </p:spTree>
    <p:extLst>
      <p:ext uri="{BB962C8B-B14F-4D97-AF65-F5344CB8AC3E}">
        <p14:creationId xmlns:p14="http://schemas.microsoft.com/office/powerpoint/2010/main" val="19170995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Parsing JSON </a:t>
            </a:r>
            <a:r>
              <a:rPr lang="en-US" dirty="0" smtClean="0"/>
              <a:t>File…</a:t>
            </a:r>
            <a:endParaRPr lang="en-US" dirty="0"/>
          </a:p>
        </p:txBody>
      </p:sp>
      <p:sp>
        <p:nvSpPr>
          <p:cNvPr id="3" name="Content Placeholder 2"/>
          <p:cNvSpPr>
            <a:spLocks noGrp="1"/>
          </p:cNvSpPr>
          <p:nvPr>
            <p:ph idx="1"/>
          </p:nvPr>
        </p:nvSpPr>
        <p:spPr/>
        <p:txBody>
          <a:bodyPr/>
          <a:lstStyle/>
          <a:p>
            <a:r>
              <a:rPr lang="en-US" dirty="0"/>
              <a:t>In fetching </a:t>
            </a:r>
            <a:r>
              <a:rPr lang="en-US" dirty="0" err="1"/>
              <a:t>JSONArray</a:t>
            </a:r>
            <a:r>
              <a:rPr lang="en-US" dirty="0"/>
              <a:t> you can use Iterator or for loop</a:t>
            </a:r>
          </a:p>
          <a:p>
            <a:endParaRPr lang="en-US" dirty="0"/>
          </a:p>
        </p:txBody>
      </p:sp>
    </p:spTree>
    <p:extLst>
      <p:ext uri="{BB962C8B-B14F-4D97-AF65-F5344CB8AC3E}">
        <p14:creationId xmlns:p14="http://schemas.microsoft.com/office/powerpoint/2010/main" val="2943222535"/>
      </p:ext>
    </p:extLst>
  </p:cSld>
  <p:clrMapOvr>
    <a:masterClrMapping/>
  </p:clrMapOvr>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2219</TotalTime>
  <Words>3212</Words>
  <Application>Microsoft Office PowerPoint</Application>
  <PresentationFormat>On-screen Show (4:3)</PresentationFormat>
  <Paragraphs>552</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Powerpoint Template</vt:lpstr>
      <vt:lpstr>XML </vt:lpstr>
      <vt:lpstr>Introduction</vt:lpstr>
      <vt:lpstr>Introduction to XML</vt:lpstr>
      <vt:lpstr>What is XML?</vt:lpstr>
      <vt:lpstr>E-mail Data Representation</vt:lpstr>
      <vt:lpstr>The Difference Between XML and HTML</vt:lpstr>
      <vt:lpstr>HTML vs XML Tags</vt:lpstr>
      <vt:lpstr>XML Separates Data from HTML</vt:lpstr>
      <vt:lpstr>XML and Data Sharing</vt:lpstr>
      <vt:lpstr>Use of XML</vt:lpstr>
      <vt:lpstr>XML Structure</vt:lpstr>
      <vt:lpstr>XML Structure</vt:lpstr>
      <vt:lpstr>XML Tree</vt:lpstr>
      <vt:lpstr>XML Document</vt:lpstr>
      <vt:lpstr>XML Syntax Rules</vt:lpstr>
      <vt:lpstr>Element</vt:lpstr>
      <vt:lpstr>bookstore.xml</vt:lpstr>
      <vt:lpstr>XML Naming Rules</vt:lpstr>
      <vt:lpstr>Best Naming Practices</vt:lpstr>
      <vt:lpstr>Best Naming Practices</vt:lpstr>
      <vt:lpstr>Attributes</vt:lpstr>
      <vt:lpstr>Creating Attributes</vt:lpstr>
      <vt:lpstr>XML Elements vs. Attributes</vt:lpstr>
      <vt:lpstr>Problems with Attributes</vt:lpstr>
      <vt:lpstr>XML Attributes for Email</vt:lpstr>
      <vt:lpstr>Well Formed XML Documents</vt:lpstr>
      <vt:lpstr>Parsable Document</vt:lpstr>
      <vt:lpstr>Document Type Definition (DTD)</vt:lpstr>
      <vt:lpstr>Valid XML Documents</vt:lpstr>
      <vt:lpstr>DTD</vt:lpstr>
      <vt:lpstr>Writing DTD</vt:lpstr>
      <vt:lpstr>DTD…</vt:lpstr>
      <vt:lpstr>Declaring an Element</vt:lpstr>
      <vt:lpstr>Elements…</vt:lpstr>
      <vt:lpstr>Rules on Element Sequences</vt:lpstr>
      <vt:lpstr>Rules…</vt:lpstr>
      <vt:lpstr>Terminology</vt:lpstr>
      <vt:lpstr>PowerPoint Presentation</vt:lpstr>
      <vt:lpstr>PowerPoint Presentation</vt:lpstr>
      <vt:lpstr>Terminology…</vt:lpstr>
      <vt:lpstr>Declaring Attributes</vt:lpstr>
      <vt:lpstr>PowerPoint Presentation</vt:lpstr>
      <vt:lpstr>PowerPoint Presentation</vt:lpstr>
      <vt:lpstr>Disadvantages of DTD</vt:lpstr>
      <vt:lpstr>XML Schema Definition (XSD)</vt:lpstr>
      <vt:lpstr>XML Schema Definition</vt:lpstr>
      <vt:lpstr>DTD vs XSD</vt:lpstr>
      <vt:lpstr>XML Schema</vt:lpstr>
      <vt:lpstr>Purpose of XSD</vt:lpstr>
      <vt:lpstr>Writing the XSD</vt:lpstr>
      <vt:lpstr>&lt;Schema&gt; Element</vt:lpstr>
      <vt:lpstr>PowerPoint Presentation</vt:lpstr>
      <vt:lpstr>Referencing the Schema</vt:lpstr>
      <vt:lpstr>PowerPoint Presentation</vt:lpstr>
      <vt:lpstr>PowerPoint Presentation</vt:lpstr>
      <vt:lpstr>Declaring Elements</vt:lpstr>
      <vt:lpstr>Simple Types</vt:lpstr>
      <vt:lpstr>Default and Fixed Values</vt:lpstr>
      <vt:lpstr>Complex Elements</vt:lpstr>
      <vt:lpstr>PowerPoint Presentation</vt:lpstr>
      <vt:lpstr>PowerPoint Presentation</vt:lpstr>
      <vt:lpstr>PowerPoint Presentation</vt:lpstr>
      <vt:lpstr>PowerPoint Presentation</vt:lpstr>
      <vt:lpstr>Indicators</vt:lpstr>
      <vt:lpstr>Order indicators</vt:lpstr>
      <vt:lpstr>Occurrence Indicators</vt:lpstr>
      <vt:lpstr>Group Indicators</vt:lpstr>
      <vt:lpstr>Declaring Attributes</vt:lpstr>
      <vt:lpstr>PowerPoint Presentation</vt:lpstr>
      <vt:lpstr>Restrictions</vt:lpstr>
      <vt:lpstr>Restrictions</vt:lpstr>
      <vt:lpstr>Restriction Tags</vt:lpstr>
      <vt:lpstr>PowerPoint Presentation</vt:lpstr>
      <vt:lpstr>XML Stylesheets Transformation</vt:lpstr>
      <vt:lpstr>XSL</vt:lpstr>
      <vt:lpstr>XSL</vt:lpstr>
      <vt:lpstr>XSL Sample</vt:lpstr>
      <vt:lpstr>XML Reference</vt:lpstr>
      <vt:lpstr>JSON</vt:lpstr>
      <vt:lpstr>Introduction</vt:lpstr>
      <vt:lpstr>Data Types</vt:lpstr>
      <vt:lpstr>PowerPoint Presentation</vt:lpstr>
      <vt:lpstr>XML</vt:lpstr>
      <vt:lpstr>JSON Document</vt:lpstr>
      <vt:lpstr>JSON</vt:lpstr>
      <vt:lpstr>Syntax</vt:lpstr>
      <vt:lpstr>JSON Values</vt:lpstr>
      <vt:lpstr>JSON Objects</vt:lpstr>
      <vt:lpstr>JSON Arrays</vt:lpstr>
      <vt:lpstr>Storing JSON objects</vt:lpstr>
      <vt:lpstr>Constructing JSON</vt:lpstr>
      <vt:lpstr>Parsing JSON File</vt:lpstr>
      <vt:lpstr>Parsing JSON File…</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Alibata systems Incorporated</dc:title>
  <dc:creator>Sherwin John Tragura</dc:creator>
  <cp:lastModifiedBy>Chiarra Jane Abante</cp:lastModifiedBy>
  <cp:revision>167</cp:revision>
  <dcterms:created xsi:type="dcterms:W3CDTF">2010-06-15T03:35:01Z</dcterms:created>
  <dcterms:modified xsi:type="dcterms:W3CDTF">2015-03-23T01:22:15Z</dcterms:modified>
</cp:coreProperties>
</file>