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1" r:id="rId23"/>
    <p:sldId id="277" r:id="rId24"/>
    <p:sldId id="278" r:id="rId25"/>
    <p:sldId id="279" r:id="rId26"/>
    <p:sldId id="282" r:id="rId27"/>
    <p:sldId id="280" r:id="rId28"/>
    <p:sldId id="321" r:id="rId29"/>
    <p:sldId id="322" r:id="rId30"/>
    <p:sldId id="283" r:id="rId31"/>
    <p:sldId id="290" r:id="rId32"/>
    <p:sldId id="294" r:id="rId33"/>
    <p:sldId id="291" r:id="rId34"/>
    <p:sldId id="292" r:id="rId35"/>
    <p:sldId id="495" r:id="rId36"/>
    <p:sldId id="489" r:id="rId37"/>
    <p:sldId id="490" r:id="rId38"/>
    <p:sldId id="491" r:id="rId39"/>
    <p:sldId id="492" r:id="rId40"/>
    <p:sldId id="493" r:id="rId41"/>
    <p:sldId id="494" r:id="rId42"/>
    <p:sldId id="305" r:id="rId43"/>
    <p:sldId id="295" r:id="rId44"/>
    <p:sldId id="326" r:id="rId45"/>
    <p:sldId id="299" r:id="rId46"/>
    <p:sldId id="313" r:id="rId47"/>
    <p:sldId id="301" r:id="rId48"/>
    <p:sldId id="323" r:id="rId49"/>
    <p:sldId id="324" r:id="rId50"/>
    <p:sldId id="325" r:id="rId51"/>
    <p:sldId id="327" r:id="rId52"/>
    <p:sldId id="302" r:id="rId53"/>
    <p:sldId id="304" r:id="rId54"/>
    <p:sldId id="306" r:id="rId55"/>
    <p:sldId id="307" r:id="rId56"/>
    <p:sldId id="308" r:id="rId57"/>
    <p:sldId id="309" r:id="rId58"/>
    <p:sldId id="310" r:id="rId59"/>
    <p:sldId id="311" r:id="rId60"/>
    <p:sldId id="312" r:id="rId61"/>
    <p:sldId id="314" r:id="rId62"/>
    <p:sldId id="328" r:id="rId63"/>
    <p:sldId id="316" r:id="rId64"/>
    <p:sldId id="317" r:id="rId65"/>
    <p:sldId id="332" r:id="rId66"/>
    <p:sldId id="333" r:id="rId67"/>
    <p:sldId id="337" r:id="rId68"/>
    <p:sldId id="334" r:id="rId69"/>
    <p:sldId id="335" r:id="rId70"/>
    <p:sldId id="336" r:id="rId71"/>
    <p:sldId id="319" r:id="rId72"/>
    <p:sldId id="318" r:id="rId73"/>
    <p:sldId id="329" r:id="rId74"/>
    <p:sldId id="330" r:id="rId75"/>
    <p:sldId id="320" r:id="rId76"/>
    <p:sldId id="315" r:id="rId77"/>
    <p:sldId id="339" r:id="rId78"/>
    <p:sldId id="338" r:id="rId79"/>
    <p:sldId id="331"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60" r:id="rId101"/>
    <p:sldId id="361" r:id="rId102"/>
    <p:sldId id="362" r:id="rId103"/>
    <p:sldId id="363" r:id="rId104"/>
    <p:sldId id="364" r:id="rId105"/>
    <p:sldId id="366" r:id="rId106"/>
    <p:sldId id="374" r:id="rId107"/>
    <p:sldId id="375" r:id="rId108"/>
    <p:sldId id="365" r:id="rId109"/>
    <p:sldId id="496" r:id="rId110"/>
    <p:sldId id="497" r:id="rId111"/>
    <p:sldId id="368" r:id="rId112"/>
    <p:sldId id="369" r:id="rId113"/>
    <p:sldId id="370" r:id="rId114"/>
    <p:sldId id="371" r:id="rId115"/>
    <p:sldId id="372" r:id="rId116"/>
    <p:sldId id="373" r:id="rId117"/>
    <p:sldId id="376" r:id="rId118"/>
    <p:sldId id="377" r:id="rId119"/>
    <p:sldId id="378" r:id="rId120"/>
    <p:sldId id="379" r:id="rId121"/>
    <p:sldId id="380" r:id="rId122"/>
    <p:sldId id="382" r:id="rId123"/>
    <p:sldId id="381" r:id="rId124"/>
    <p:sldId id="383" r:id="rId125"/>
    <p:sldId id="384" r:id="rId126"/>
    <p:sldId id="395" r:id="rId127"/>
    <p:sldId id="396" r:id="rId128"/>
    <p:sldId id="415" r:id="rId129"/>
    <p:sldId id="397" r:id="rId130"/>
    <p:sldId id="398" r:id="rId131"/>
    <p:sldId id="399" r:id="rId132"/>
    <p:sldId id="401" r:id="rId133"/>
    <p:sldId id="400" r:id="rId134"/>
    <p:sldId id="385" r:id="rId135"/>
    <p:sldId id="386" r:id="rId136"/>
    <p:sldId id="387" r:id="rId137"/>
    <p:sldId id="388" r:id="rId138"/>
    <p:sldId id="389" r:id="rId139"/>
    <p:sldId id="390" r:id="rId140"/>
    <p:sldId id="391" r:id="rId141"/>
    <p:sldId id="392" r:id="rId142"/>
    <p:sldId id="393" r:id="rId143"/>
    <p:sldId id="473" r:id="rId144"/>
    <p:sldId id="394" r:id="rId145"/>
    <p:sldId id="468" r:id="rId146"/>
    <p:sldId id="470" r:id="rId147"/>
    <p:sldId id="471" r:id="rId148"/>
    <p:sldId id="472" r:id="rId149"/>
    <p:sldId id="402" r:id="rId150"/>
    <p:sldId id="403" r:id="rId151"/>
    <p:sldId id="404" r:id="rId152"/>
    <p:sldId id="405" r:id="rId153"/>
    <p:sldId id="406" r:id="rId154"/>
    <p:sldId id="407" r:id="rId155"/>
    <p:sldId id="408" r:id="rId156"/>
    <p:sldId id="409" r:id="rId157"/>
    <p:sldId id="410" r:id="rId158"/>
    <p:sldId id="411" r:id="rId159"/>
    <p:sldId id="412" r:id="rId160"/>
    <p:sldId id="413" r:id="rId161"/>
    <p:sldId id="414" r:id="rId162"/>
    <p:sldId id="416" r:id="rId163"/>
    <p:sldId id="418" r:id="rId164"/>
    <p:sldId id="419" r:id="rId165"/>
    <p:sldId id="417" r:id="rId166"/>
    <p:sldId id="420" r:id="rId167"/>
    <p:sldId id="421" r:id="rId168"/>
    <p:sldId id="422" r:id="rId169"/>
    <p:sldId id="423" r:id="rId170"/>
    <p:sldId id="424" r:id="rId171"/>
    <p:sldId id="425" r:id="rId172"/>
    <p:sldId id="426" r:id="rId173"/>
    <p:sldId id="427" r:id="rId174"/>
    <p:sldId id="428" r:id="rId175"/>
    <p:sldId id="429" r:id="rId176"/>
    <p:sldId id="430" r:id="rId177"/>
    <p:sldId id="431" r:id="rId178"/>
    <p:sldId id="432" r:id="rId179"/>
    <p:sldId id="433" r:id="rId180"/>
    <p:sldId id="434" r:id="rId181"/>
    <p:sldId id="435" r:id="rId182"/>
    <p:sldId id="436" r:id="rId183"/>
    <p:sldId id="437" r:id="rId184"/>
    <p:sldId id="438" r:id="rId185"/>
    <p:sldId id="439" r:id="rId186"/>
    <p:sldId id="474" r:id="rId187"/>
    <p:sldId id="440" r:id="rId188"/>
    <p:sldId id="441" r:id="rId189"/>
    <p:sldId id="442" r:id="rId190"/>
    <p:sldId id="443" r:id="rId191"/>
    <p:sldId id="444" r:id="rId192"/>
    <p:sldId id="445" r:id="rId193"/>
    <p:sldId id="446" r:id="rId194"/>
    <p:sldId id="447" r:id="rId195"/>
    <p:sldId id="448" r:id="rId196"/>
    <p:sldId id="449" r:id="rId197"/>
    <p:sldId id="450" r:id="rId198"/>
    <p:sldId id="451" r:id="rId199"/>
    <p:sldId id="452" r:id="rId200"/>
    <p:sldId id="453" r:id="rId201"/>
    <p:sldId id="454" r:id="rId202"/>
    <p:sldId id="455" r:id="rId203"/>
    <p:sldId id="456" r:id="rId204"/>
    <p:sldId id="457" r:id="rId205"/>
    <p:sldId id="458" r:id="rId206"/>
    <p:sldId id="459" r:id="rId207"/>
    <p:sldId id="460" r:id="rId208"/>
    <p:sldId id="461" r:id="rId209"/>
    <p:sldId id="462" r:id="rId210"/>
    <p:sldId id="463" r:id="rId211"/>
    <p:sldId id="464" r:id="rId212"/>
    <p:sldId id="482" r:id="rId213"/>
    <p:sldId id="483" r:id="rId214"/>
    <p:sldId id="484" r:id="rId215"/>
    <p:sldId id="465" r:id="rId216"/>
    <p:sldId id="466" r:id="rId217"/>
    <p:sldId id="467" r:id="rId218"/>
    <p:sldId id="475" r:id="rId219"/>
    <p:sldId id="476" r:id="rId220"/>
    <p:sldId id="477" r:id="rId221"/>
    <p:sldId id="478" r:id="rId222"/>
    <p:sldId id="479" r:id="rId223"/>
    <p:sldId id="480" r:id="rId224"/>
    <p:sldId id="481" r:id="rId225"/>
    <p:sldId id="485" r:id="rId226"/>
    <p:sldId id="486" r:id="rId2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0066"/>
    <a:srgbClr val="000066"/>
    <a:srgbClr val="660033"/>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70" d="100"/>
          <a:sy n="70" d="100"/>
        </p:scale>
        <p:origin x="-516" y="-90"/>
      </p:cViewPr>
      <p:guideLst>
        <p:guide orient="horz" pos="2160"/>
        <p:guide pos="2880"/>
      </p:guideLst>
    </p:cSldViewPr>
  </p:slideViewPr>
  <p:outlineViewPr>
    <p:cViewPr>
      <p:scale>
        <a:sx n="33" d="100"/>
        <a:sy n="33" d="100"/>
      </p:scale>
      <p:origin x="0" y="21552"/>
    </p:cViewPr>
  </p:outlineViewPr>
  <p:notesTextViewPr>
    <p:cViewPr>
      <p:scale>
        <a:sx n="100" d="100"/>
        <a:sy n="100" d="100"/>
      </p:scale>
      <p:origin x="0" y="0"/>
    </p:cViewPr>
  </p:notesTextViewPr>
  <p:sorterViewPr>
    <p:cViewPr>
      <p:scale>
        <a:sx n="66" d="100"/>
        <a:sy n="66" d="100"/>
      </p:scale>
      <p:origin x="0" y="1338"/>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viewProps" Target="viewProps.xml"/><Relationship Id="rId19" Type="http://schemas.openxmlformats.org/officeDocument/2006/relationships/slide" Target="slides/slide18.xml"/><Relationship Id="rId224" Type="http://schemas.openxmlformats.org/officeDocument/2006/relationships/slide" Target="slides/slide223.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231"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aeon2.bmp"/>
          <p:cNvPicPr>
            <a:picLocks noChangeAspect="1"/>
          </p:cNvPicPr>
          <p:nvPr/>
        </p:nvPicPr>
        <p:blipFill>
          <a:blip r:embed="rId2" cstate="print"/>
          <a:srcRect/>
          <a:stretch>
            <a:fillRect/>
          </a:stretch>
        </p:blipFill>
        <p:spPr bwMode="auto">
          <a:xfrm>
            <a:off x="0" y="1143000"/>
            <a:ext cx="9144000" cy="1905000"/>
          </a:xfrm>
          <a:prstGeom prst="rect">
            <a:avLst/>
          </a:prstGeom>
          <a:noFill/>
          <a:ln w="9525">
            <a:noFill/>
            <a:miter lim="800000"/>
            <a:headEnd/>
            <a:tailEnd/>
          </a:ln>
        </p:spPr>
      </p:pic>
      <p:sp>
        <p:nvSpPr>
          <p:cNvPr id="2" name="Title 1"/>
          <p:cNvSpPr>
            <a:spLocks noGrp="1"/>
          </p:cNvSpPr>
          <p:nvPr>
            <p:ph type="ctrTitle"/>
          </p:nvPr>
        </p:nvSpPr>
        <p:spPr>
          <a:xfrm>
            <a:off x="685800" y="3048000"/>
            <a:ext cx="7772400" cy="1470025"/>
          </a:xfrm>
        </p:spPr>
        <p:txBody>
          <a:bodyPr/>
          <a:lstStyle>
            <a:lvl1pPr>
              <a:defRPr>
                <a:latin typeface="Century Gothic"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4572000"/>
            <a:ext cx="6400800" cy="1295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fld id="{44C10CC4-872E-4E22-A0E7-FF96E7470B69}" type="datetime1">
              <a:rPr lang="en-US"/>
              <a:pPr/>
              <a:t>3/20/2015</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0A4936F-850D-4738-BCC7-F92A5F9A9F1E}" type="slidenum">
              <a:rPr lang="en-US"/>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BF345F-D42B-4E3A-9195-C76F6EE875FE}" type="datetime1">
              <a:rPr lang="en-US" smtClean="0"/>
              <a:pPr/>
              <a:t>3/20/2015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DDB7B-C629-4D3D-9651-E533FD8478EB}" type="slidenum">
              <a:rPr lang="en-US" smtClean="0"/>
              <a:pPr/>
              <a:t>‹#›</a:t>
            </a:fld>
            <a:endParaRPr lang="en-US"/>
          </a:p>
        </p:txBody>
      </p:sp>
    </p:spTree>
    <p:extLst>
      <p:ext uri="{BB962C8B-B14F-4D97-AF65-F5344CB8AC3E}">
        <p14:creationId xmlns:p14="http://schemas.microsoft.com/office/powerpoint/2010/main" val="1473396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aturation sat="66000"/>
                    </a14:imgEffect>
                  </a14:imgLayer>
                </a14:imgProps>
              </a:ext>
            </a:extLst>
          </a:blip>
          <a:srcRect/>
          <a:stretch>
            <a:fillRect/>
          </a:stretch>
        </p:blipFill>
        <p:spPr bwMode="auto">
          <a:xfrm>
            <a:off x="0" y="5486400"/>
            <a:ext cx="9144000" cy="1381125"/>
          </a:xfrm>
          <a:prstGeom prst="rect">
            <a:avLst/>
          </a:prstGeom>
          <a:noFill/>
          <a:ln>
            <a:noFill/>
          </a:ln>
        </p:spPr>
      </p:pic>
      <p:cxnSp>
        <p:nvCxnSpPr>
          <p:cNvPr id="6" name="Straight Connector 5"/>
          <p:cNvCxnSpPr/>
          <p:nvPr/>
        </p:nvCxnSpPr>
        <p:spPr>
          <a:xfrm>
            <a:off x="457200" y="1447800"/>
            <a:ext cx="8229600" cy="1588"/>
          </a:xfrm>
          <a:prstGeom prst="line">
            <a:avLst/>
          </a:prstGeom>
          <a:ln w="22225">
            <a:solidFill>
              <a:srgbClr val="A41C7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62000" y="6324600"/>
            <a:ext cx="7848600" cy="276999"/>
          </a:xfrm>
          <a:prstGeom prst="rect">
            <a:avLst/>
          </a:prstGeom>
          <a:noFill/>
        </p:spPr>
        <p:txBody>
          <a:bodyPr wrap="square" rtlCol="0">
            <a:spAutoFit/>
          </a:bodyPr>
          <a:lstStyle/>
          <a:p>
            <a:pPr algn="ctr"/>
            <a:r>
              <a:rPr lang="en-US" sz="1200" i="1" dirty="0" smtClean="0">
                <a:solidFill>
                  <a:schemeClr val="tx1">
                    <a:lumMod val="50000"/>
                    <a:lumOff val="50000"/>
                  </a:schemeClr>
                </a:solidFill>
              </a:rPr>
              <a:t>Program: Java </a:t>
            </a:r>
            <a:r>
              <a:rPr lang="en-US" sz="1200" i="1" baseline="0" dirty="0" smtClean="0">
                <a:solidFill>
                  <a:schemeClr val="tx1">
                    <a:lumMod val="50000"/>
                    <a:lumOff val="50000"/>
                  </a:schemeClr>
                </a:solidFill>
              </a:rPr>
              <a:t>Boot Camp                    Effectivity Date: Feb. 16, 2015 	Version no.: 01</a:t>
            </a:r>
            <a:endParaRPr lang="en-US" sz="1200" i="1" dirty="0">
              <a:solidFill>
                <a:schemeClr val="tx1">
                  <a:lumMod val="50000"/>
                  <a:lumOff val="50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000066"/>
                </a:solidFill>
                <a:latin typeface="Andalus" pitchFamily="18" charset="-78"/>
                <a:cs typeface="Andalus" pitchFamily="18" charset="-7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5B0DDB7B-C629-4D3D-9651-E533FD8478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172200"/>
            <a:ext cx="2133600" cy="365125"/>
          </a:xfrm>
          <a:prstGeom prst="rect">
            <a:avLst/>
          </a:prstGeom>
        </p:spPr>
        <p:txBody>
          <a:bodyPr/>
          <a:lstStyle/>
          <a:p>
            <a:fld id="{ECF98D6A-06C4-4743-B6D4-40562FA8E68F}" type="datetimeFigureOut">
              <a:rPr lang="en-US" smtClean="0"/>
              <a:pPr/>
              <a:t>3/20/2015</a:t>
            </a:fld>
            <a:endParaRPr lang="en-US"/>
          </a:p>
        </p:txBody>
      </p:sp>
      <p:sp>
        <p:nvSpPr>
          <p:cNvPr id="5" name="Footer Placeholder 4"/>
          <p:cNvSpPr>
            <a:spLocks noGrp="1"/>
          </p:cNvSpPr>
          <p:nvPr>
            <p:ph type="ftr" sz="quarter" idx="11"/>
          </p:nvPr>
        </p:nvSpPr>
        <p:spPr>
          <a:xfrm>
            <a:off x="3124200" y="617220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B0DDB7B-C629-4D3D-9651-E533FD8478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457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A9BF345F-D42B-4E3A-9195-C76F6EE875FE}" type="datetime1">
              <a:rPr lang="en-US"/>
              <a:pPr/>
              <a:t>3/20/2015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5B0DDB7B-C629-4D3D-9651-E533FD8478E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l" rtl="0" eaLnBrk="1" fontAlgn="base" hangingPunct="1">
        <a:spcBef>
          <a:spcPct val="0"/>
        </a:spcBef>
        <a:spcAft>
          <a:spcPct val="0"/>
        </a:spcAft>
        <a:defRPr sz="4400" kern="1200">
          <a:solidFill>
            <a:schemeClr val="tx1"/>
          </a:solidFill>
          <a:latin typeface="Century Gothic" pitchFamily="34" charset="0"/>
          <a:ea typeface="+mj-ea"/>
          <a:cs typeface="+mj-cs"/>
        </a:defRPr>
      </a:lvl1pPr>
      <a:lvl2pPr algn="ctr" rtl="0" eaLnBrk="1" fontAlgn="base" hangingPunct="1">
        <a:spcBef>
          <a:spcPct val="0"/>
        </a:spcBef>
        <a:spcAft>
          <a:spcPct val="0"/>
        </a:spcAft>
        <a:defRPr sz="4400">
          <a:solidFill>
            <a:schemeClr val="tx1"/>
          </a:solidFill>
          <a:latin typeface="Century Gothic" pitchFamily="34" charset="0"/>
        </a:defRPr>
      </a:lvl2pPr>
      <a:lvl3pPr algn="ctr" rtl="0" eaLnBrk="1" fontAlgn="base" hangingPunct="1">
        <a:spcBef>
          <a:spcPct val="0"/>
        </a:spcBef>
        <a:spcAft>
          <a:spcPct val="0"/>
        </a:spcAft>
        <a:defRPr sz="4400">
          <a:solidFill>
            <a:schemeClr val="tx1"/>
          </a:solidFill>
          <a:latin typeface="Century Gothic" pitchFamily="34" charset="0"/>
        </a:defRPr>
      </a:lvl3pPr>
      <a:lvl4pPr algn="ctr" rtl="0" eaLnBrk="1" fontAlgn="base" hangingPunct="1">
        <a:spcBef>
          <a:spcPct val="0"/>
        </a:spcBef>
        <a:spcAft>
          <a:spcPct val="0"/>
        </a:spcAft>
        <a:defRPr sz="4400">
          <a:solidFill>
            <a:schemeClr val="tx1"/>
          </a:solidFill>
          <a:latin typeface="Century Gothic" pitchFamily="34" charset="0"/>
        </a:defRPr>
      </a:lvl4pPr>
      <a:lvl5pPr algn="ctr" rtl="0" eaLnBrk="1" fontAlgn="base" hangingPunct="1">
        <a:spcBef>
          <a:spcPct val="0"/>
        </a:spcBef>
        <a:spcAft>
          <a:spcPct val="0"/>
        </a:spcAft>
        <a:defRPr sz="4400">
          <a:solidFill>
            <a:schemeClr val="tx1"/>
          </a:solidFill>
          <a:latin typeface="Century Gothic" pitchFamily="34" charset="0"/>
        </a:defRPr>
      </a:lvl5pPr>
      <a:lvl6pPr marL="457200" algn="ctr" rtl="0" eaLnBrk="1" fontAlgn="base" hangingPunct="1">
        <a:spcBef>
          <a:spcPct val="0"/>
        </a:spcBef>
        <a:spcAft>
          <a:spcPct val="0"/>
        </a:spcAft>
        <a:defRPr sz="4400">
          <a:solidFill>
            <a:schemeClr val="tx1"/>
          </a:solidFill>
          <a:latin typeface="Century Gothic" pitchFamily="34" charset="0"/>
        </a:defRPr>
      </a:lvl6pPr>
      <a:lvl7pPr marL="914400" algn="ctr" rtl="0" eaLnBrk="1" fontAlgn="base" hangingPunct="1">
        <a:spcBef>
          <a:spcPct val="0"/>
        </a:spcBef>
        <a:spcAft>
          <a:spcPct val="0"/>
        </a:spcAft>
        <a:defRPr sz="4400">
          <a:solidFill>
            <a:schemeClr val="tx1"/>
          </a:solidFill>
          <a:latin typeface="Century Gothic" pitchFamily="34" charset="0"/>
        </a:defRPr>
      </a:lvl7pPr>
      <a:lvl8pPr marL="1371600" algn="ctr" rtl="0" eaLnBrk="1" fontAlgn="base" hangingPunct="1">
        <a:spcBef>
          <a:spcPct val="0"/>
        </a:spcBef>
        <a:spcAft>
          <a:spcPct val="0"/>
        </a:spcAft>
        <a:defRPr sz="4400">
          <a:solidFill>
            <a:schemeClr val="tx1"/>
          </a:solidFill>
          <a:latin typeface="Century Gothic" pitchFamily="34" charset="0"/>
        </a:defRPr>
      </a:lvl8pPr>
      <a:lvl9pPr marL="1828800" algn="ctr" rtl="0" eaLnBrk="1" fontAlgn="base" hangingPunct="1">
        <a:spcBef>
          <a:spcPct val="0"/>
        </a:spcBef>
        <a:spcAft>
          <a:spcPct val="0"/>
        </a:spcAft>
        <a:defRPr sz="4400">
          <a:solidFill>
            <a:schemeClr val="tx1"/>
          </a:solidFill>
          <a:latin typeface="Century Gothic"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hyperlink" Target="http://www.webmaster-toolkit.com/mime-types.shtml" TargetMode="Externa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Java Enterprise Training</a:t>
            </a:r>
            <a:endParaRPr lang="en-US" dirty="0"/>
          </a:p>
        </p:txBody>
      </p:sp>
      <p:sp>
        <p:nvSpPr>
          <p:cNvPr id="5" name="Subtitle 4"/>
          <p:cNvSpPr>
            <a:spLocks noGrp="1"/>
          </p:cNvSpPr>
          <p:nvPr>
            <p:ph type="subTitle" idx="1"/>
          </p:nvPr>
        </p:nvSpPr>
        <p:spPr/>
        <p:txBody>
          <a:bodyPr/>
          <a:lstStyle/>
          <a:p>
            <a:r>
              <a:rPr lang="en-US" dirty="0" smtClean="0"/>
              <a:t>JEE Core Training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lstStyle/>
          <a:p>
            <a:pPr lvl="1"/>
            <a:r>
              <a:rPr lang="en-US" dirty="0" smtClean="0"/>
              <a:t>Generate the results</a:t>
            </a:r>
          </a:p>
          <a:p>
            <a:pPr lvl="1"/>
            <a:r>
              <a:rPr lang="en-US" dirty="0" smtClean="0"/>
              <a:t>Format the results inside a document</a:t>
            </a:r>
          </a:p>
          <a:p>
            <a:pPr lvl="1"/>
            <a:r>
              <a:rPr lang="en-US" dirty="0" smtClean="0"/>
              <a:t>Set the appropriate HTTP response parameters</a:t>
            </a:r>
          </a:p>
          <a:p>
            <a:pPr lvl="1"/>
            <a:r>
              <a:rPr lang="en-US" dirty="0" smtClean="0"/>
              <a:t>Send the document back to the client</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Comparative Analysis (Summary)</a:t>
            </a:r>
            <a:endParaRPr lang="en-US" sz="4000"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tx2">
                <a:tint val="45000"/>
                <a:satMod val="400000"/>
              </a:schemeClr>
            </a:duotone>
            <a:lum contrast="20000"/>
          </a:blip>
          <a:srcRect/>
          <a:stretch>
            <a:fillRect/>
          </a:stretch>
        </p:blipFill>
        <p:spPr bwMode="auto">
          <a:xfrm>
            <a:off x="457200" y="1447800"/>
            <a:ext cx="8305800" cy="4495800"/>
          </a:xfrm>
          <a:prstGeom prst="rect">
            <a:avLst/>
          </a:prstGeom>
          <a:noFill/>
          <a:ln w="9525">
            <a:noFill/>
            <a:miter lim="800000"/>
            <a:headEnd/>
            <a:tailEnd/>
          </a:ln>
        </p:spPr>
      </p:pic>
    </p:spTree>
    <p:extLst>
      <p:ext uri="{BB962C8B-B14F-4D97-AF65-F5344CB8AC3E}">
        <p14:creationId xmlns:p14="http://schemas.microsoft.com/office/powerpoint/2010/main" val="265989343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Content Placeholder 2"/>
          <p:cNvSpPr>
            <a:spLocks noGrp="1"/>
          </p:cNvSpPr>
          <p:nvPr>
            <p:ph idx="1"/>
          </p:nvPr>
        </p:nvSpPr>
        <p:spPr/>
        <p:txBody>
          <a:bodyPr/>
          <a:lstStyle/>
          <a:p>
            <a:r>
              <a:rPr lang="en-US" dirty="0" smtClean="0"/>
              <a:t>These are the public, private, protected, and default objects we have in our Java SDK</a:t>
            </a:r>
          </a:p>
          <a:p>
            <a:r>
              <a:rPr lang="en-US" dirty="0" smtClean="0"/>
              <a:t>These are all objects subject for access by any JSP or servlets </a:t>
            </a:r>
          </a:p>
          <a:p>
            <a:r>
              <a:rPr lang="en-US" dirty="0" smtClean="0"/>
              <a:t>They are subject for updates and removal</a:t>
            </a:r>
          </a:p>
          <a:p>
            <a:r>
              <a:rPr lang="en-US" dirty="0" smtClean="0"/>
              <a:t>Needs to have try-catch statements during accessing them to avoid server errors</a:t>
            </a:r>
            <a:endParaRPr lang="en-US" dirty="0"/>
          </a:p>
        </p:txBody>
      </p:sp>
    </p:spTree>
    <p:extLst>
      <p:ext uri="{BB962C8B-B14F-4D97-AF65-F5344CB8AC3E}">
        <p14:creationId xmlns:p14="http://schemas.microsoft.com/office/powerpoint/2010/main" val="346337593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Classification</a:t>
            </a:r>
            <a:endParaRPr lang="en-US" dirty="0"/>
          </a:p>
        </p:txBody>
      </p:sp>
      <p:sp>
        <p:nvSpPr>
          <p:cNvPr id="3" name="Content Placeholder 2"/>
          <p:cNvSpPr>
            <a:spLocks noGrp="1"/>
          </p:cNvSpPr>
          <p:nvPr>
            <p:ph idx="1"/>
          </p:nvPr>
        </p:nvSpPr>
        <p:spPr/>
        <p:txBody>
          <a:bodyPr/>
          <a:lstStyle/>
          <a:p>
            <a:r>
              <a:rPr lang="en-US" dirty="0" smtClean="0"/>
              <a:t>Request Attributes</a:t>
            </a:r>
          </a:p>
          <a:p>
            <a:pPr lvl="1"/>
            <a:r>
              <a:rPr lang="en-US" dirty="0" smtClean="0"/>
              <a:t>Attributes present only during request dispatch process</a:t>
            </a:r>
          </a:p>
          <a:p>
            <a:r>
              <a:rPr lang="en-US" dirty="0" smtClean="0"/>
              <a:t>Session Attributes</a:t>
            </a:r>
          </a:p>
          <a:p>
            <a:pPr lvl="1"/>
            <a:r>
              <a:rPr lang="en-US" dirty="0" smtClean="0"/>
              <a:t>Attributes present only during session handling</a:t>
            </a:r>
          </a:p>
          <a:p>
            <a:r>
              <a:rPr lang="en-US" dirty="0" smtClean="0"/>
              <a:t>Application/Context Attributes</a:t>
            </a:r>
          </a:p>
          <a:p>
            <a:pPr lvl="1"/>
            <a:r>
              <a:rPr lang="en-US" dirty="0" smtClean="0"/>
              <a:t>Attributes present all the time and globally once the server started</a:t>
            </a:r>
            <a:endParaRPr lang="en-US" dirty="0"/>
          </a:p>
        </p:txBody>
      </p:sp>
    </p:spTree>
    <p:extLst>
      <p:ext uri="{BB962C8B-B14F-4D97-AF65-F5344CB8AC3E}">
        <p14:creationId xmlns:p14="http://schemas.microsoft.com/office/powerpoint/2010/main" val="320785989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Dispatch</a:t>
            </a:r>
            <a:endParaRPr lang="en-US" dirty="0"/>
          </a:p>
        </p:txBody>
      </p:sp>
      <p:sp>
        <p:nvSpPr>
          <p:cNvPr id="5" name="Text Placeholder 4"/>
          <p:cNvSpPr>
            <a:spLocks noGrp="1"/>
          </p:cNvSpPr>
          <p:nvPr>
            <p:ph type="body" idx="1"/>
          </p:nvPr>
        </p:nvSpPr>
        <p:spPr/>
        <p:txBody>
          <a:bodyPr/>
          <a:lstStyle/>
          <a:p>
            <a:r>
              <a:rPr lang="en-US" dirty="0"/>
              <a:t>Request </a:t>
            </a:r>
            <a:r>
              <a:rPr lang="en-US" dirty="0" smtClean="0"/>
              <a:t>Attributes</a:t>
            </a:r>
            <a:endParaRPr lang="en-US" dirty="0"/>
          </a:p>
        </p:txBody>
      </p:sp>
    </p:spTree>
    <p:extLst>
      <p:ext uri="{BB962C8B-B14F-4D97-AF65-F5344CB8AC3E}">
        <p14:creationId xmlns:p14="http://schemas.microsoft.com/office/powerpoint/2010/main" val="372756712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Dispatch</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Is called servlet chaining or calling a servlet in a chain formation</a:t>
            </a:r>
          </a:p>
          <a:p>
            <a:r>
              <a:rPr lang="en-US" dirty="0" smtClean="0"/>
              <a:t>The first servlet initiates the chaining</a:t>
            </a:r>
          </a:p>
          <a:p>
            <a:r>
              <a:rPr lang="en-US" dirty="0" smtClean="0"/>
              <a:t>There is only a sole owner of the request and response object, the </a:t>
            </a:r>
            <a:r>
              <a:rPr lang="en-US" b="1" dirty="0" smtClean="0">
                <a:solidFill>
                  <a:srgbClr val="FF0000"/>
                </a:solidFill>
              </a:rPr>
              <a:t>first servlet</a:t>
            </a:r>
          </a:p>
          <a:p>
            <a:r>
              <a:rPr lang="en-US" dirty="0" smtClean="0"/>
              <a:t>Purpose: </a:t>
            </a:r>
            <a:r>
              <a:rPr lang="en-US" b="1" dirty="0" smtClean="0">
                <a:solidFill>
                  <a:srgbClr val="FF0000"/>
                </a:solidFill>
              </a:rPr>
              <a:t>divide and conquer strategy</a:t>
            </a:r>
          </a:p>
          <a:p>
            <a:r>
              <a:rPr lang="en-US" b="1" dirty="0" smtClean="0">
                <a:solidFill>
                  <a:srgbClr val="FF0000"/>
                </a:solidFill>
              </a:rPr>
              <a:t>MUST</a:t>
            </a:r>
            <a:r>
              <a:rPr lang="en-US" dirty="0" smtClean="0"/>
              <a:t> Requirement</a:t>
            </a:r>
          </a:p>
          <a:p>
            <a:pPr lvl="1"/>
            <a:r>
              <a:rPr lang="en-US" dirty="0" smtClean="0"/>
              <a:t>no HTML or JSP interfering the chain there will be no chain at all</a:t>
            </a:r>
          </a:p>
          <a:p>
            <a:endParaRPr lang="en-US" dirty="0"/>
          </a:p>
        </p:txBody>
      </p:sp>
    </p:spTree>
    <p:extLst>
      <p:ext uri="{BB962C8B-B14F-4D97-AF65-F5344CB8AC3E}">
        <p14:creationId xmlns:p14="http://schemas.microsoft.com/office/powerpoint/2010/main" val="131257185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Comes into 2 types:</a:t>
            </a:r>
          </a:p>
          <a:p>
            <a:pPr lvl="1"/>
            <a:r>
              <a:rPr lang="en-US" dirty="0" smtClean="0"/>
              <a:t>Forward request dispatch</a:t>
            </a:r>
          </a:p>
          <a:p>
            <a:pPr lvl="3"/>
            <a:r>
              <a:rPr lang="en-US" dirty="0" err="1" smtClean="0"/>
              <a:t>RequestDispatcher</a:t>
            </a:r>
            <a:r>
              <a:rPr lang="en-US" dirty="0" smtClean="0"/>
              <a:t> dispatch = </a:t>
            </a:r>
            <a:r>
              <a:rPr lang="en-US" dirty="0" err="1" smtClean="0"/>
              <a:t>request.requestDispatcher</a:t>
            </a:r>
            <a:r>
              <a:rPr lang="en-US" dirty="0" smtClean="0"/>
              <a:t>(“[/</a:t>
            </a:r>
            <a:r>
              <a:rPr lang="en-US" dirty="0" err="1" smtClean="0"/>
              <a:t>grp</a:t>
            </a:r>
            <a:r>
              <a:rPr lang="en-US" dirty="0" smtClean="0"/>
              <a:t>/]</a:t>
            </a:r>
            <a:r>
              <a:rPr lang="en-US" dirty="0" err="1" smtClean="0"/>
              <a:t>url</a:t>
            </a:r>
            <a:r>
              <a:rPr lang="en-US" dirty="0" smtClean="0"/>
              <a:t>-pattern);</a:t>
            </a:r>
          </a:p>
          <a:p>
            <a:pPr marL="1371600" lvl="3" indent="0">
              <a:buNone/>
            </a:pPr>
            <a:r>
              <a:rPr lang="en-US" dirty="0"/>
              <a:t> </a:t>
            </a:r>
            <a:r>
              <a:rPr lang="en-US" dirty="0" smtClean="0"/>
              <a:t>  </a:t>
            </a:r>
            <a:r>
              <a:rPr lang="en-US" dirty="0" err="1" smtClean="0"/>
              <a:t>dispatch.forward</a:t>
            </a:r>
            <a:r>
              <a:rPr lang="en-US" dirty="0" smtClean="0"/>
              <a:t>(request, response);</a:t>
            </a:r>
          </a:p>
          <a:p>
            <a:pPr lvl="1"/>
            <a:r>
              <a:rPr lang="en-US" dirty="0" smtClean="0"/>
              <a:t>Include request dispatch</a:t>
            </a:r>
          </a:p>
          <a:p>
            <a:pPr lvl="3"/>
            <a:r>
              <a:rPr lang="en-US" dirty="0" err="1" smtClean="0"/>
              <a:t>RequestDispatcher</a:t>
            </a:r>
            <a:r>
              <a:rPr lang="en-US" dirty="0" smtClean="0"/>
              <a:t>` </a:t>
            </a:r>
            <a:r>
              <a:rPr lang="en-US" dirty="0" err="1" smtClean="0"/>
              <a:t>erdispatch</a:t>
            </a:r>
            <a:r>
              <a:rPr lang="en-US" dirty="0" smtClean="0"/>
              <a:t> </a:t>
            </a:r>
            <a:r>
              <a:rPr lang="en-US" dirty="0"/>
              <a:t>= </a:t>
            </a:r>
            <a:r>
              <a:rPr lang="en-US" dirty="0" err="1" smtClean="0"/>
              <a:t>request.requestDispatcher</a:t>
            </a:r>
            <a:r>
              <a:rPr lang="en-US" dirty="0" smtClean="0"/>
              <a:t>(“[/</a:t>
            </a:r>
            <a:r>
              <a:rPr lang="en-US" dirty="0"/>
              <a:t>grp/]</a:t>
            </a:r>
            <a:r>
              <a:rPr lang="en-US" dirty="0" err="1"/>
              <a:t>url</a:t>
            </a:r>
            <a:r>
              <a:rPr lang="en-US" dirty="0"/>
              <a:t>-pattern);</a:t>
            </a:r>
          </a:p>
          <a:p>
            <a:pPr marL="1371600" lvl="3" indent="0">
              <a:buNone/>
            </a:pPr>
            <a:r>
              <a:rPr lang="en-US" dirty="0"/>
              <a:t>   </a:t>
            </a:r>
            <a:r>
              <a:rPr lang="en-US" dirty="0" err="1" smtClean="0"/>
              <a:t>dispatch.include</a:t>
            </a:r>
            <a:r>
              <a:rPr lang="en-US" dirty="0" smtClean="0"/>
              <a:t>(request</a:t>
            </a:r>
            <a:r>
              <a:rPr lang="en-US" dirty="0"/>
              <a:t>, response);</a:t>
            </a:r>
          </a:p>
          <a:p>
            <a:endParaRPr lang="en-US" dirty="0"/>
          </a:p>
          <a:p>
            <a:pPr lvl="1"/>
            <a:endParaRPr lang="en-US" dirty="0"/>
          </a:p>
        </p:txBody>
      </p:sp>
    </p:spTree>
    <p:extLst>
      <p:ext uri="{BB962C8B-B14F-4D97-AF65-F5344CB8AC3E}">
        <p14:creationId xmlns:p14="http://schemas.microsoft.com/office/powerpoint/2010/main" val="292746062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How does Request Dispatch works?</a:t>
            </a:r>
            <a:endParaRPr lang="en-US" sz="3600" dirty="0"/>
          </a:p>
        </p:txBody>
      </p:sp>
      <p:sp>
        <p:nvSpPr>
          <p:cNvPr id="3" name="Content Placeholder 2"/>
          <p:cNvSpPr>
            <a:spLocks noGrp="1"/>
          </p:cNvSpPr>
          <p:nvPr>
            <p:ph idx="1"/>
          </p:nvPr>
        </p:nvSpPr>
        <p:spPr/>
        <p:txBody>
          <a:bodyPr/>
          <a:lstStyle/>
          <a:p>
            <a:r>
              <a:rPr lang="en-US" dirty="0" smtClean="0"/>
              <a:t>These are indicators that we are running request dispatch processing:</a:t>
            </a:r>
          </a:p>
          <a:p>
            <a:pPr lvl="1"/>
            <a:r>
              <a:rPr lang="en-US" dirty="0" smtClean="0"/>
              <a:t>The URL shown on the browser is the start servlet only</a:t>
            </a:r>
          </a:p>
          <a:p>
            <a:pPr lvl="1"/>
            <a:r>
              <a:rPr lang="en-US" dirty="0" smtClean="0"/>
              <a:t>There is only one pair of request and response object per chain</a:t>
            </a:r>
          </a:p>
          <a:p>
            <a:pPr lvl="1"/>
            <a:r>
              <a:rPr lang="en-US" dirty="0" smtClean="0"/>
              <a:t>If the HTTP method used is Get by the start servlet, </a:t>
            </a:r>
            <a:r>
              <a:rPr lang="en-US" dirty="0" err="1" smtClean="0"/>
              <a:t>doGet</a:t>
            </a:r>
            <a:r>
              <a:rPr lang="en-US" dirty="0" smtClean="0"/>
              <a:t>() service method is used the entire chain. Otherwise, </a:t>
            </a:r>
            <a:r>
              <a:rPr lang="en-US" dirty="0" err="1" smtClean="0"/>
              <a:t>doPost</a:t>
            </a:r>
            <a:r>
              <a:rPr lang="en-US" dirty="0" smtClean="0"/>
              <a:t>() method</a:t>
            </a:r>
          </a:p>
          <a:p>
            <a:pPr lvl="1"/>
            <a:endParaRPr lang="en-US" dirty="0"/>
          </a:p>
        </p:txBody>
      </p:sp>
    </p:spTree>
    <p:extLst>
      <p:ext uri="{BB962C8B-B14F-4D97-AF65-F5344CB8AC3E}">
        <p14:creationId xmlns:p14="http://schemas.microsoft.com/office/powerpoint/2010/main" val="389788721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or Server?</a:t>
            </a:r>
            <a:endParaRPr lang="en-US" dirty="0"/>
          </a:p>
        </p:txBody>
      </p:sp>
      <p:sp>
        <p:nvSpPr>
          <p:cNvPr id="3" name="Content Placeholder 2"/>
          <p:cNvSpPr>
            <a:spLocks noGrp="1"/>
          </p:cNvSpPr>
          <p:nvPr>
            <p:ph idx="1"/>
          </p:nvPr>
        </p:nvSpPr>
        <p:spPr/>
        <p:txBody>
          <a:bodyPr/>
          <a:lstStyle/>
          <a:p>
            <a:r>
              <a:rPr lang="en-US" dirty="0" smtClean="0"/>
              <a:t>Request Dispatch process is being done by the AS</a:t>
            </a:r>
          </a:p>
          <a:p>
            <a:r>
              <a:rPr lang="en-US" dirty="0" smtClean="0"/>
              <a:t>Browser has nothing to do with request dispatch</a:t>
            </a:r>
            <a:endParaRPr lang="en-US" dirty="0"/>
          </a:p>
        </p:txBody>
      </p:sp>
    </p:spTree>
    <p:extLst>
      <p:ext uri="{BB962C8B-B14F-4D97-AF65-F5344CB8AC3E}">
        <p14:creationId xmlns:p14="http://schemas.microsoft.com/office/powerpoint/2010/main" val="190101468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big deal?	</a:t>
            </a:r>
            <a:endParaRPr lang="en-US" dirty="0"/>
          </a:p>
        </p:txBody>
      </p:sp>
      <p:sp>
        <p:nvSpPr>
          <p:cNvPr id="3" name="Content Placeholder 2"/>
          <p:cNvSpPr>
            <a:spLocks noGrp="1"/>
          </p:cNvSpPr>
          <p:nvPr>
            <p:ph idx="1"/>
          </p:nvPr>
        </p:nvSpPr>
        <p:spPr/>
        <p:txBody>
          <a:bodyPr>
            <a:normAutofit/>
          </a:bodyPr>
          <a:lstStyle/>
          <a:p>
            <a:r>
              <a:rPr lang="en-US" dirty="0" smtClean="0"/>
              <a:t>With request dispatch comes request attributes</a:t>
            </a:r>
          </a:p>
          <a:p>
            <a:pPr lvl="1"/>
            <a:r>
              <a:rPr lang="en-US" dirty="0" smtClean="0"/>
              <a:t>Steps:</a:t>
            </a:r>
          </a:p>
          <a:p>
            <a:pPr lvl="2"/>
            <a:r>
              <a:rPr lang="en-US" dirty="0" smtClean="0"/>
              <a:t>Create first any object to share throughout the chain</a:t>
            </a:r>
          </a:p>
          <a:p>
            <a:pPr lvl="2"/>
            <a:r>
              <a:rPr lang="en-US" dirty="0" smtClean="0"/>
              <a:t>Register object as request attribute:</a:t>
            </a:r>
          </a:p>
          <a:p>
            <a:pPr lvl="3"/>
            <a:r>
              <a:rPr lang="en-US" dirty="0" err="1"/>
              <a:t>r</a:t>
            </a:r>
            <a:r>
              <a:rPr lang="en-US" dirty="0" err="1" smtClean="0"/>
              <a:t>equest.setAttribute</a:t>
            </a:r>
            <a:r>
              <a:rPr lang="en-US" dirty="0" smtClean="0"/>
              <a:t>(“</a:t>
            </a:r>
            <a:r>
              <a:rPr lang="en-US" dirty="0" err="1" smtClean="0">
                <a:solidFill>
                  <a:srgbClr val="FF0000"/>
                </a:solidFill>
              </a:rPr>
              <a:t>objectName</a:t>
            </a:r>
            <a:r>
              <a:rPr lang="en-US" dirty="0" smtClean="0"/>
              <a:t>”, object);</a:t>
            </a:r>
          </a:p>
          <a:p>
            <a:pPr lvl="2"/>
            <a:r>
              <a:rPr lang="en-US" dirty="0" smtClean="0"/>
              <a:t>To </a:t>
            </a:r>
            <a:r>
              <a:rPr lang="en-US" dirty="0" err="1" smtClean="0"/>
              <a:t>retrive</a:t>
            </a:r>
            <a:r>
              <a:rPr lang="en-US" dirty="0" smtClean="0"/>
              <a:t> the request attribute:</a:t>
            </a:r>
          </a:p>
          <a:p>
            <a:pPr lvl="3"/>
            <a:r>
              <a:rPr lang="en-US" dirty="0" err="1"/>
              <a:t>r</a:t>
            </a:r>
            <a:r>
              <a:rPr lang="en-US" dirty="0" err="1" smtClean="0"/>
              <a:t>equest.getAttribute</a:t>
            </a:r>
            <a:r>
              <a:rPr lang="en-US" dirty="0" smtClean="0"/>
              <a:t>(“</a:t>
            </a:r>
            <a:r>
              <a:rPr lang="en-US" dirty="0" err="1" smtClean="0">
                <a:solidFill>
                  <a:srgbClr val="FF0000"/>
                </a:solidFill>
              </a:rPr>
              <a:t>objectName</a:t>
            </a:r>
            <a:r>
              <a:rPr lang="en-US" dirty="0" smtClean="0"/>
              <a:t>”);</a:t>
            </a:r>
          </a:p>
          <a:p>
            <a:pPr lvl="2"/>
            <a:r>
              <a:rPr lang="en-US" dirty="0" smtClean="0"/>
              <a:t>Any servlet on remove the attribute:</a:t>
            </a:r>
          </a:p>
          <a:p>
            <a:pPr lvl="3"/>
            <a:r>
              <a:rPr lang="en-US" dirty="0" err="1" smtClean="0"/>
              <a:t>request.removeAttribute</a:t>
            </a:r>
            <a:r>
              <a:rPr lang="en-US" dirty="0" smtClean="0"/>
              <a:t>(“</a:t>
            </a:r>
            <a:r>
              <a:rPr lang="en-US" dirty="0" err="1" smtClean="0">
                <a:solidFill>
                  <a:srgbClr val="FF0000"/>
                </a:solidFill>
              </a:rPr>
              <a:t>objectName</a:t>
            </a:r>
            <a:r>
              <a:rPr lang="en-US" dirty="0" smtClean="0"/>
              <a:t>”);</a:t>
            </a:r>
          </a:p>
          <a:p>
            <a:pPr marL="1371600" lvl="3" indent="0">
              <a:buNone/>
            </a:pPr>
            <a:endParaRPr lang="en-US" dirty="0"/>
          </a:p>
          <a:p>
            <a:pPr lvl="3"/>
            <a:endParaRPr lang="en-US" dirty="0"/>
          </a:p>
        </p:txBody>
      </p:sp>
    </p:spTree>
    <p:extLst>
      <p:ext uri="{BB962C8B-B14F-4D97-AF65-F5344CB8AC3E}">
        <p14:creationId xmlns:p14="http://schemas.microsoft.com/office/powerpoint/2010/main" val="208072494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MVC Pattern</a:t>
            </a:r>
            <a:endParaRPr lang="en-US" dirty="0"/>
          </a:p>
        </p:txBody>
      </p:sp>
      <p:sp>
        <p:nvSpPr>
          <p:cNvPr id="5" name="Text Placeholder 4"/>
          <p:cNvSpPr>
            <a:spLocks noGrp="1"/>
          </p:cNvSpPr>
          <p:nvPr>
            <p:ph type="body" idx="1"/>
          </p:nvPr>
        </p:nvSpPr>
        <p:spPr/>
        <p:txBody>
          <a:bodyPr/>
          <a:lstStyle/>
          <a:p>
            <a:r>
              <a:rPr lang="en-US" dirty="0" smtClean="0"/>
              <a:t>JEE Web Development</a:t>
            </a:r>
            <a:endParaRPr lang="en-US" dirty="0"/>
          </a:p>
        </p:txBody>
      </p:sp>
    </p:spTree>
    <p:extLst>
      <p:ext uri="{BB962C8B-B14F-4D97-AF65-F5344CB8AC3E}">
        <p14:creationId xmlns:p14="http://schemas.microsoft.com/office/powerpoint/2010/main" val="1791238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Client</a:t>
            </a:r>
            <a:endParaRPr lang="en-US" dirty="0"/>
          </a:p>
        </p:txBody>
      </p:sp>
      <p:sp>
        <p:nvSpPr>
          <p:cNvPr id="3" name="Content Placeholder 2"/>
          <p:cNvSpPr>
            <a:spLocks noGrp="1"/>
          </p:cNvSpPr>
          <p:nvPr>
            <p:ph idx="1"/>
          </p:nvPr>
        </p:nvSpPr>
        <p:spPr/>
        <p:txBody>
          <a:bodyPr/>
          <a:lstStyle/>
          <a:p>
            <a:r>
              <a:rPr lang="en-US" dirty="0" smtClean="0"/>
              <a:t>Connotes REQUEST transactions:</a:t>
            </a:r>
          </a:p>
          <a:p>
            <a:pPr lvl="1"/>
            <a:r>
              <a:rPr lang="en-US" dirty="0" smtClean="0"/>
              <a:t>A web client lets the user request something on the server and shows the result of the request</a:t>
            </a:r>
          </a:p>
          <a:p>
            <a:pPr lvl="1"/>
            <a:r>
              <a:rPr lang="en-US" dirty="0" smtClean="0"/>
              <a:t>Web client can be a user or a browser</a:t>
            </a:r>
          </a:p>
          <a:p>
            <a:pPr lvl="1"/>
            <a:r>
              <a:rPr lang="en-US" dirty="0" smtClean="0"/>
              <a:t>Somehow it interprets HTML codes and renders the interpretation of the server to the user</a:t>
            </a:r>
          </a:p>
          <a:p>
            <a:pPr lvl="1"/>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MVC Concepts</a:t>
            </a:r>
            <a:endParaRPr lang="en-US" dirty="0"/>
          </a:p>
        </p:txBody>
      </p:sp>
      <p:sp>
        <p:nvSpPr>
          <p:cNvPr id="5" name="Content Placeholder 4"/>
          <p:cNvSpPr>
            <a:spLocks noGrp="1"/>
          </p:cNvSpPr>
          <p:nvPr>
            <p:ph idx="1"/>
          </p:nvPr>
        </p:nvSpPr>
        <p:spPr/>
        <p:txBody>
          <a:bodyPr/>
          <a:lstStyle/>
          <a:p>
            <a:r>
              <a:rPr lang="en-US" dirty="0" smtClean="0"/>
              <a:t>MVC stands for Model-View-Controller</a:t>
            </a:r>
          </a:p>
          <a:p>
            <a:pPr lvl="1"/>
            <a:r>
              <a:rPr lang="en-US" dirty="0" smtClean="0"/>
              <a:t>Model Layer: This includes the POJO, and data providers. These are non-servlets.</a:t>
            </a:r>
          </a:p>
          <a:p>
            <a:pPr lvl="1"/>
            <a:r>
              <a:rPr lang="en-US" dirty="0" smtClean="0"/>
              <a:t>Controller Layer: This includes the main transactions of the software. These are servlets.</a:t>
            </a:r>
          </a:p>
          <a:p>
            <a:pPr lvl="1"/>
            <a:r>
              <a:rPr lang="en-US" dirty="0" smtClean="0"/>
              <a:t>View Layer: This includes the form and result pages. These </a:t>
            </a:r>
            <a:r>
              <a:rPr lang="en-US" smtClean="0"/>
              <a:t>are servlets.</a:t>
            </a:r>
            <a:endParaRPr lang="en-US" dirty="0" smtClean="0"/>
          </a:p>
          <a:p>
            <a:pPr marL="0" indent="0">
              <a:buNone/>
            </a:pPr>
            <a:endParaRPr lang="en-US" dirty="0"/>
          </a:p>
        </p:txBody>
      </p:sp>
    </p:spTree>
    <p:extLst>
      <p:ext uri="{BB962C8B-B14F-4D97-AF65-F5344CB8AC3E}">
        <p14:creationId xmlns:p14="http://schemas.microsoft.com/office/powerpoint/2010/main" val="302094568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Session Handling</a:t>
            </a:r>
            <a:endParaRPr lang="en-US" dirty="0"/>
          </a:p>
        </p:txBody>
      </p:sp>
      <p:sp>
        <p:nvSpPr>
          <p:cNvPr id="5" name="Text Placeholder 4"/>
          <p:cNvSpPr>
            <a:spLocks noGrp="1"/>
          </p:cNvSpPr>
          <p:nvPr>
            <p:ph type="body" idx="1"/>
          </p:nvPr>
        </p:nvSpPr>
        <p:spPr/>
        <p:txBody>
          <a:bodyPr/>
          <a:lstStyle/>
          <a:p>
            <a:r>
              <a:rPr lang="en-US" dirty="0" smtClean="0"/>
              <a:t>Session Attributes</a:t>
            </a:r>
            <a:endParaRPr lang="en-US" dirty="0"/>
          </a:p>
        </p:txBody>
      </p:sp>
    </p:spTree>
    <p:extLst>
      <p:ext uri="{BB962C8B-B14F-4D97-AF65-F5344CB8AC3E}">
        <p14:creationId xmlns:p14="http://schemas.microsoft.com/office/powerpoint/2010/main" val="68468034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Session Handling</a:t>
            </a:r>
            <a:endParaRPr lang="en-US" dirty="0"/>
          </a:p>
        </p:txBody>
      </p:sp>
      <p:sp>
        <p:nvSpPr>
          <p:cNvPr id="5" name="Content Placeholder 4"/>
          <p:cNvSpPr>
            <a:spLocks noGrp="1"/>
          </p:cNvSpPr>
          <p:nvPr>
            <p:ph idx="1"/>
          </p:nvPr>
        </p:nvSpPr>
        <p:spPr/>
        <p:txBody>
          <a:bodyPr/>
          <a:lstStyle/>
          <a:p>
            <a:r>
              <a:rPr lang="en-US" dirty="0" smtClean="0"/>
              <a:t>Technically, this is the only way that we can compensate the HTTP’s stateless behavior</a:t>
            </a:r>
          </a:p>
          <a:p>
            <a:r>
              <a:rPr lang="en-US" dirty="0" smtClean="0"/>
              <a:t>On the high level, session handling is the process of sharing various data object within an exclusive membership of servlets</a:t>
            </a:r>
          </a:p>
          <a:p>
            <a:pPr lvl="1"/>
            <a:r>
              <a:rPr lang="en-US" dirty="0" smtClean="0"/>
              <a:t>Sample uses:</a:t>
            </a:r>
          </a:p>
          <a:p>
            <a:pPr lvl="2"/>
            <a:r>
              <a:rPr lang="en-US" dirty="0" smtClean="0"/>
              <a:t>Tracking users and pages</a:t>
            </a:r>
          </a:p>
          <a:p>
            <a:pPr lvl="2"/>
            <a:r>
              <a:rPr lang="en-US" dirty="0" smtClean="0"/>
              <a:t>Data integrity</a:t>
            </a:r>
          </a:p>
          <a:p>
            <a:pPr lvl="2"/>
            <a:r>
              <a:rPr lang="en-US" dirty="0" smtClean="0"/>
              <a:t>Auditing transactions</a:t>
            </a:r>
            <a:endParaRPr lang="en-US" dirty="0"/>
          </a:p>
        </p:txBody>
      </p:sp>
    </p:spTree>
    <p:extLst>
      <p:ext uri="{BB962C8B-B14F-4D97-AF65-F5344CB8AC3E}">
        <p14:creationId xmlns:p14="http://schemas.microsoft.com/office/powerpoint/2010/main" val="47895249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sessions?</a:t>
            </a:r>
            <a:endParaRPr lang="en-US" dirty="0"/>
          </a:p>
        </p:txBody>
      </p:sp>
      <p:sp>
        <p:nvSpPr>
          <p:cNvPr id="3" name="Content Placeholder 2"/>
          <p:cNvSpPr>
            <a:spLocks noGrp="1"/>
          </p:cNvSpPr>
          <p:nvPr>
            <p:ph idx="1"/>
          </p:nvPr>
        </p:nvSpPr>
        <p:spPr/>
        <p:txBody>
          <a:bodyPr/>
          <a:lstStyle/>
          <a:p>
            <a:r>
              <a:rPr lang="en-US" dirty="0" smtClean="0"/>
              <a:t>To create session, an ordinary servlet must invoke and create:</a:t>
            </a:r>
          </a:p>
          <a:p>
            <a:pPr lvl="1"/>
            <a:r>
              <a:rPr lang="en-US" dirty="0" err="1" smtClean="0"/>
              <a:t>HttpSession</a:t>
            </a:r>
            <a:r>
              <a:rPr lang="en-US" dirty="0" smtClean="0"/>
              <a:t> session = </a:t>
            </a:r>
            <a:r>
              <a:rPr lang="en-US" dirty="0" err="1" smtClean="0"/>
              <a:t>request.</a:t>
            </a:r>
            <a:r>
              <a:rPr lang="en-US" dirty="0" err="1" smtClean="0">
                <a:solidFill>
                  <a:srgbClr val="FF0000"/>
                </a:solidFill>
              </a:rPr>
              <a:t>getSession</a:t>
            </a:r>
            <a:r>
              <a:rPr lang="en-US" dirty="0" smtClean="0">
                <a:solidFill>
                  <a:srgbClr val="FF0000"/>
                </a:solidFill>
              </a:rPr>
              <a:t>(true)</a:t>
            </a:r>
            <a:r>
              <a:rPr lang="en-US" dirty="0" smtClean="0"/>
              <a:t>;</a:t>
            </a:r>
          </a:p>
          <a:p>
            <a:pPr lvl="1"/>
            <a:r>
              <a:rPr lang="en-US" dirty="0" smtClean="0"/>
              <a:t>NOTE: By default </a:t>
            </a:r>
            <a:r>
              <a:rPr lang="en-US" dirty="0" err="1" smtClean="0"/>
              <a:t>getSession</a:t>
            </a:r>
            <a:r>
              <a:rPr lang="en-US" dirty="0" smtClean="0"/>
              <a:t>() is set to false! </a:t>
            </a:r>
            <a:r>
              <a:rPr lang="en-US" dirty="0" smtClean="0">
                <a:sym typeface="Wingdings" panose="05000000000000000000" pitchFamily="2" charset="2"/>
              </a:rPr>
              <a:t></a:t>
            </a:r>
          </a:p>
          <a:p>
            <a:endParaRPr lang="en-US" dirty="0"/>
          </a:p>
          <a:p>
            <a:pPr lvl="1"/>
            <a:endParaRPr lang="en-US" dirty="0"/>
          </a:p>
        </p:txBody>
      </p:sp>
    </p:spTree>
    <p:extLst>
      <p:ext uri="{BB962C8B-B14F-4D97-AF65-F5344CB8AC3E}">
        <p14:creationId xmlns:p14="http://schemas.microsoft.com/office/powerpoint/2010/main" val="235329860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be part of the session?</a:t>
            </a:r>
            <a:endParaRPr lang="en-US" dirty="0"/>
          </a:p>
        </p:txBody>
      </p:sp>
      <p:sp>
        <p:nvSpPr>
          <p:cNvPr id="3" name="Content Placeholder 2"/>
          <p:cNvSpPr>
            <a:spLocks noGrp="1"/>
          </p:cNvSpPr>
          <p:nvPr>
            <p:ph idx="1"/>
          </p:nvPr>
        </p:nvSpPr>
        <p:spPr/>
        <p:txBody>
          <a:bodyPr/>
          <a:lstStyle/>
          <a:p>
            <a:r>
              <a:rPr lang="en-US" dirty="0" smtClean="0"/>
              <a:t>Any servlet who are to be part of a session must have:</a:t>
            </a:r>
          </a:p>
          <a:p>
            <a:pPr lvl="1"/>
            <a:r>
              <a:rPr lang="en-US" dirty="0" err="1" smtClean="0"/>
              <a:t>HttpSession</a:t>
            </a:r>
            <a:r>
              <a:rPr lang="en-US" dirty="0" smtClean="0"/>
              <a:t> session = </a:t>
            </a:r>
            <a:r>
              <a:rPr lang="en-US" dirty="0" err="1" smtClean="0"/>
              <a:t>request.</a:t>
            </a:r>
            <a:r>
              <a:rPr lang="en-US" dirty="0" err="1" smtClean="0">
                <a:solidFill>
                  <a:srgbClr val="FF0000"/>
                </a:solidFill>
              </a:rPr>
              <a:t>getSession</a:t>
            </a:r>
            <a:r>
              <a:rPr lang="en-US" dirty="0" smtClean="0">
                <a:solidFill>
                  <a:srgbClr val="FF0000"/>
                </a:solidFill>
              </a:rPr>
              <a:t>()</a:t>
            </a:r>
            <a:r>
              <a:rPr lang="en-US" dirty="0" smtClean="0"/>
              <a:t>;</a:t>
            </a:r>
          </a:p>
          <a:p>
            <a:pPr lvl="1"/>
            <a:r>
              <a:rPr lang="en-US" dirty="0" smtClean="0"/>
              <a:t>NOTE: There are 1 overload of </a:t>
            </a:r>
            <a:r>
              <a:rPr lang="en-US" dirty="0" err="1" smtClean="0"/>
              <a:t>getSession</a:t>
            </a:r>
            <a:r>
              <a:rPr lang="en-US" dirty="0" smtClean="0"/>
              <a:t>(), this one without the parameter is only for membership and for accessing existing session</a:t>
            </a:r>
            <a:endParaRPr lang="en-US" dirty="0"/>
          </a:p>
        </p:txBody>
      </p:sp>
    </p:spTree>
    <p:extLst>
      <p:ext uri="{BB962C8B-B14F-4D97-AF65-F5344CB8AC3E}">
        <p14:creationId xmlns:p14="http://schemas.microsoft.com/office/powerpoint/2010/main" val="184808505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catch?</a:t>
            </a:r>
            <a:endParaRPr lang="en-US" dirty="0"/>
          </a:p>
        </p:txBody>
      </p:sp>
      <p:sp>
        <p:nvSpPr>
          <p:cNvPr id="3" name="Content Placeholder 2"/>
          <p:cNvSpPr>
            <a:spLocks noGrp="1"/>
          </p:cNvSpPr>
          <p:nvPr>
            <p:ph idx="1"/>
          </p:nvPr>
        </p:nvSpPr>
        <p:spPr/>
        <p:txBody>
          <a:bodyPr>
            <a:normAutofit lnSpcReduction="10000"/>
          </a:bodyPr>
          <a:lstStyle/>
          <a:p>
            <a:r>
              <a:rPr lang="en-US" dirty="0" smtClean="0"/>
              <a:t>Session handling connotes session attributes, the object to be shared within the group of servlets.</a:t>
            </a:r>
          </a:p>
          <a:p>
            <a:pPr lvl="1"/>
            <a:r>
              <a:rPr lang="en-US" dirty="0" smtClean="0"/>
              <a:t>To create session attributes:</a:t>
            </a:r>
          </a:p>
          <a:p>
            <a:pPr lvl="2"/>
            <a:r>
              <a:rPr lang="en-US" dirty="0" err="1"/>
              <a:t>s</a:t>
            </a:r>
            <a:r>
              <a:rPr lang="en-US" dirty="0" err="1" smtClean="0"/>
              <a:t>ession.setAttribute</a:t>
            </a:r>
            <a:r>
              <a:rPr lang="en-US" dirty="0" smtClean="0"/>
              <a:t>(“</a:t>
            </a:r>
            <a:r>
              <a:rPr lang="en-US" dirty="0" err="1" smtClean="0"/>
              <a:t>objectName</a:t>
            </a:r>
            <a:r>
              <a:rPr lang="en-US" dirty="0" smtClean="0"/>
              <a:t>”, object);</a:t>
            </a:r>
          </a:p>
          <a:p>
            <a:pPr lvl="2"/>
            <a:r>
              <a:rPr lang="en-US" b="1" dirty="0" smtClean="0">
                <a:solidFill>
                  <a:srgbClr val="FF0000"/>
                </a:solidFill>
              </a:rPr>
              <a:t>NOTE</a:t>
            </a:r>
            <a:r>
              <a:rPr lang="en-US" dirty="0" smtClean="0"/>
              <a:t>: Do not use </a:t>
            </a:r>
            <a:r>
              <a:rPr lang="en-US" dirty="0" err="1" smtClean="0"/>
              <a:t>putValue</a:t>
            </a:r>
            <a:r>
              <a:rPr lang="en-US" dirty="0" smtClean="0"/>
              <a:t>() it is obsolete</a:t>
            </a:r>
          </a:p>
          <a:p>
            <a:pPr lvl="1"/>
            <a:r>
              <a:rPr lang="en-US" dirty="0" smtClean="0"/>
              <a:t>To retrieve session attributes:</a:t>
            </a:r>
          </a:p>
          <a:p>
            <a:pPr lvl="2"/>
            <a:r>
              <a:rPr lang="en-US" dirty="0" err="1"/>
              <a:t>s</a:t>
            </a:r>
            <a:r>
              <a:rPr lang="en-US" dirty="0" err="1" smtClean="0"/>
              <a:t>ession.getAttribute</a:t>
            </a:r>
            <a:r>
              <a:rPr lang="en-US" dirty="0" smtClean="0"/>
              <a:t>(“</a:t>
            </a:r>
            <a:r>
              <a:rPr lang="en-US" dirty="0" err="1" smtClean="0"/>
              <a:t>objectName</a:t>
            </a:r>
            <a:r>
              <a:rPr lang="en-US" dirty="0" smtClean="0"/>
              <a:t>”);</a:t>
            </a:r>
          </a:p>
          <a:p>
            <a:pPr lvl="1"/>
            <a:r>
              <a:rPr lang="en-US" dirty="0" smtClean="0"/>
              <a:t>To remove session attributes:</a:t>
            </a:r>
          </a:p>
          <a:p>
            <a:pPr lvl="2"/>
            <a:r>
              <a:rPr lang="en-US" dirty="0" err="1" smtClean="0"/>
              <a:t>session.removeAttribute</a:t>
            </a:r>
            <a:r>
              <a:rPr lang="en-US" dirty="0" smtClean="0"/>
              <a:t>(“</a:t>
            </a:r>
            <a:r>
              <a:rPr lang="en-US" dirty="0" err="1" smtClean="0"/>
              <a:t>objectName</a:t>
            </a:r>
            <a:r>
              <a:rPr lang="en-US" dirty="0" smtClean="0"/>
              <a:t>”);</a:t>
            </a:r>
          </a:p>
          <a:p>
            <a:pPr lvl="1"/>
            <a:endParaRPr lang="en-US" dirty="0"/>
          </a:p>
        </p:txBody>
      </p:sp>
    </p:spTree>
    <p:extLst>
      <p:ext uri="{BB962C8B-B14F-4D97-AF65-F5344CB8AC3E}">
        <p14:creationId xmlns:p14="http://schemas.microsoft.com/office/powerpoint/2010/main" val="107235608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Session-related Methods</a:t>
            </a:r>
            <a:endParaRPr lang="en-US" dirty="0"/>
          </a:p>
        </p:txBody>
      </p:sp>
      <p:sp>
        <p:nvSpPr>
          <p:cNvPr id="3" name="Content Placeholder 2"/>
          <p:cNvSpPr>
            <a:spLocks noGrp="1"/>
          </p:cNvSpPr>
          <p:nvPr>
            <p:ph idx="1"/>
          </p:nvPr>
        </p:nvSpPr>
        <p:spPr/>
        <p:txBody>
          <a:bodyPr>
            <a:normAutofit fontScale="85000" lnSpcReduction="10000"/>
          </a:bodyPr>
          <a:lstStyle/>
          <a:p>
            <a:r>
              <a:rPr lang="en-US" dirty="0"/>
              <a:t>public </a:t>
            </a:r>
            <a:r>
              <a:rPr lang="en-US" dirty="0" err="1"/>
              <a:t>boolean</a:t>
            </a:r>
            <a:r>
              <a:rPr lang="en-US" dirty="0"/>
              <a:t> </a:t>
            </a:r>
            <a:r>
              <a:rPr lang="en-US" dirty="0" err="1"/>
              <a:t>HttpSession.isNew</a:t>
            </a:r>
            <a:r>
              <a:rPr lang="en-US" dirty="0"/>
              <a:t>() </a:t>
            </a:r>
          </a:p>
          <a:p>
            <a:r>
              <a:rPr lang="en-US" dirty="0"/>
              <a:t>public void </a:t>
            </a:r>
            <a:r>
              <a:rPr lang="en-US" dirty="0" err="1"/>
              <a:t>HttpSession.invalidate</a:t>
            </a:r>
            <a:r>
              <a:rPr lang="en-US" dirty="0"/>
              <a:t>()</a:t>
            </a:r>
          </a:p>
          <a:p>
            <a:r>
              <a:rPr lang="en-US" dirty="0"/>
              <a:t>public long </a:t>
            </a:r>
            <a:r>
              <a:rPr lang="en-US" dirty="0" err="1"/>
              <a:t>HttpSession.getCreationTime</a:t>
            </a:r>
            <a:r>
              <a:rPr lang="en-US" dirty="0"/>
              <a:t>()</a:t>
            </a:r>
          </a:p>
          <a:p>
            <a:r>
              <a:rPr lang="en-US" dirty="0"/>
              <a:t>public long </a:t>
            </a:r>
            <a:r>
              <a:rPr lang="en-US" dirty="0" err="1"/>
              <a:t>HttpSession.getLastAccessedTime</a:t>
            </a:r>
            <a:r>
              <a:rPr lang="en-US" dirty="0"/>
              <a:t>()</a:t>
            </a:r>
          </a:p>
          <a:p>
            <a:r>
              <a:rPr lang="en-US" dirty="0"/>
              <a:t>Each of these methods can throw a </a:t>
            </a:r>
            <a:r>
              <a:rPr lang="en-US" dirty="0" err="1"/>
              <a:t>java.lang.IllegalStateException</a:t>
            </a:r>
            <a:r>
              <a:rPr lang="en-US" dirty="0"/>
              <a:t> if the session being accessed is </a:t>
            </a:r>
            <a:r>
              <a:rPr lang="en-US" dirty="0" smtClean="0"/>
              <a:t>invalid</a:t>
            </a:r>
          </a:p>
          <a:p>
            <a:r>
              <a:rPr lang="en-US" dirty="0"/>
              <a:t>public String[] </a:t>
            </a:r>
            <a:r>
              <a:rPr lang="en-US" dirty="0" err="1" smtClean="0"/>
              <a:t>HttpSession.getAttributeNames</a:t>
            </a:r>
            <a:r>
              <a:rPr lang="en-US" dirty="0"/>
              <a:t>()</a:t>
            </a:r>
          </a:p>
          <a:p>
            <a:r>
              <a:rPr lang="en-US" dirty="0"/>
              <a:t>public void </a:t>
            </a:r>
            <a:r>
              <a:rPr lang="en-US" dirty="0" err="1" smtClean="0"/>
              <a:t>HttpSession.removeAttribute</a:t>
            </a:r>
            <a:r>
              <a:rPr lang="en-US" dirty="0" smtClean="0"/>
              <a:t>(String </a:t>
            </a:r>
            <a:r>
              <a:rPr lang="en-US" dirty="0"/>
              <a:t>name)</a:t>
            </a:r>
          </a:p>
          <a:p>
            <a:endParaRPr lang="en-US" dirty="0" smtClean="0"/>
          </a:p>
          <a:p>
            <a:endParaRPr lang="en-US" dirty="0" smtClean="0"/>
          </a:p>
          <a:p>
            <a:endParaRPr lang="en-US" dirty="0"/>
          </a:p>
        </p:txBody>
      </p:sp>
    </p:spTree>
    <p:extLst>
      <p:ext uri="{BB962C8B-B14F-4D97-AF65-F5344CB8AC3E}">
        <p14:creationId xmlns:p14="http://schemas.microsoft.com/office/powerpoint/2010/main" val="85867986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Objects</a:t>
            </a:r>
            <a:endParaRPr lang="en-US" dirty="0"/>
          </a:p>
        </p:txBody>
      </p:sp>
      <p:sp>
        <p:nvSpPr>
          <p:cNvPr id="3" name="Content Placeholder 2"/>
          <p:cNvSpPr>
            <a:spLocks noGrp="1"/>
          </p:cNvSpPr>
          <p:nvPr>
            <p:ph idx="1"/>
          </p:nvPr>
        </p:nvSpPr>
        <p:spPr/>
        <p:txBody>
          <a:bodyPr/>
          <a:lstStyle/>
          <a:p>
            <a:r>
              <a:rPr lang="en-US" dirty="0"/>
              <a:t>Sessions do not last forever. </a:t>
            </a:r>
          </a:p>
          <a:p>
            <a:r>
              <a:rPr lang="en-US" dirty="0"/>
              <a:t>A session either expires automatically, after a set time of inactivity</a:t>
            </a:r>
          </a:p>
          <a:p>
            <a:r>
              <a:rPr lang="en-US" dirty="0"/>
              <a:t>When a session expires (or is invalidated), the </a:t>
            </a:r>
            <a:r>
              <a:rPr lang="en-US" dirty="0" err="1"/>
              <a:t>HttpSession</a:t>
            </a:r>
            <a:r>
              <a:rPr lang="en-US" dirty="0"/>
              <a:t> object and the data values it contains are removed from the system</a:t>
            </a:r>
          </a:p>
          <a:p>
            <a:endParaRPr lang="en-US" dirty="0"/>
          </a:p>
        </p:txBody>
      </p:sp>
    </p:spTree>
    <p:extLst>
      <p:ext uri="{BB962C8B-B14F-4D97-AF65-F5344CB8AC3E}">
        <p14:creationId xmlns:p14="http://schemas.microsoft.com/office/powerpoint/2010/main" val="229504058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Session stores?</a:t>
            </a:r>
            <a:endParaRPr lang="en-US" dirty="0"/>
          </a:p>
        </p:txBody>
      </p:sp>
      <p:sp>
        <p:nvSpPr>
          <p:cNvPr id="3" name="Content Placeholder 2"/>
          <p:cNvSpPr>
            <a:spLocks noGrp="1"/>
          </p:cNvSpPr>
          <p:nvPr>
            <p:ph idx="1"/>
          </p:nvPr>
        </p:nvSpPr>
        <p:spPr/>
        <p:txBody>
          <a:bodyPr/>
          <a:lstStyle/>
          <a:p>
            <a:r>
              <a:rPr lang="en-US" dirty="0" smtClean="0"/>
              <a:t>Session information are found in the browser cache as Cookie</a:t>
            </a:r>
          </a:p>
          <a:p>
            <a:r>
              <a:rPr lang="en-US" dirty="0" smtClean="0"/>
              <a:t>Thus, there will be a problem when browser does not allow Cookie</a:t>
            </a:r>
          </a:p>
          <a:p>
            <a:pPr lvl="1"/>
            <a:r>
              <a:rPr lang="en-US" dirty="0" smtClean="0"/>
              <a:t>Solution: Session information can be sent as art of the URL</a:t>
            </a:r>
            <a:endParaRPr lang="en-US" dirty="0"/>
          </a:p>
        </p:txBody>
      </p:sp>
    </p:spTree>
    <p:extLst>
      <p:ext uri="{BB962C8B-B14F-4D97-AF65-F5344CB8AC3E}">
        <p14:creationId xmlns:p14="http://schemas.microsoft.com/office/powerpoint/2010/main" val="421870564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Storing Sessions in URL</a:t>
            </a:r>
            <a:endParaRPr lang="en-US" dirty="0"/>
          </a:p>
        </p:txBody>
      </p:sp>
      <p:sp>
        <p:nvSpPr>
          <p:cNvPr id="3" name="Content Placeholder 2"/>
          <p:cNvSpPr>
            <a:spLocks noGrp="1"/>
          </p:cNvSpPr>
          <p:nvPr>
            <p:ph idx="1"/>
          </p:nvPr>
        </p:nvSpPr>
        <p:spPr/>
        <p:txBody>
          <a:bodyPr/>
          <a:lstStyle/>
          <a:p>
            <a:r>
              <a:rPr lang="en-US" dirty="0"/>
              <a:t>Many web servers also support session tracking based on URL rewriting, as a fallback for browsers that don’t accept cookies. This requires additional help from servlets</a:t>
            </a:r>
          </a:p>
          <a:p>
            <a:r>
              <a:rPr lang="en-US" dirty="0"/>
              <a:t>For a servlet to support session tracking via URL rewriting, it has to rewrite every local URL before sending it to the client</a:t>
            </a:r>
          </a:p>
          <a:p>
            <a:endParaRPr lang="en-US" dirty="0"/>
          </a:p>
        </p:txBody>
      </p:sp>
    </p:spTree>
    <p:extLst>
      <p:ext uri="{BB962C8B-B14F-4D97-AF65-F5344CB8AC3E}">
        <p14:creationId xmlns:p14="http://schemas.microsoft.com/office/powerpoint/2010/main" val="947673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Server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Connotes RESPONSE transactions:</a:t>
            </a:r>
          </a:p>
          <a:p>
            <a:pPr lvl="1"/>
            <a:r>
              <a:rPr lang="en-US" dirty="0" smtClean="0"/>
              <a:t>Respond to the request of the user and brings back some results (i.e. can be null) to the browser</a:t>
            </a:r>
          </a:p>
          <a:p>
            <a:r>
              <a:rPr lang="en-US" dirty="0" smtClean="0"/>
              <a:t>Some popular AS:</a:t>
            </a:r>
          </a:p>
          <a:p>
            <a:pPr lvl="1"/>
            <a:r>
              <a:rPr lang="en-US" dirty="0" smtClean="0"/>
              <a:t>Apache Tomcat </a:t>
            </a:r>
          </a:p>
          <a:p>
            <a:pPr lvl="1"/>
            <a:r>
              <a:rPr lang="en-US" dirty="0" err="1" smtClean="0"/>
              <a:t>Jboss</a:t>
            </a:r>
            <a:endParaRPr lang="en-US" dirty="0" smtClean="0"/>
          </a:p>
          <a:p>
            <a:pPr lvl="1"/>
            <a:r>
              <a:rPr lang="en-US" dirty="0" err="1" smtClean="0"/>
              <a:t>Weblogic</a:t>
            </a:r>
            <a:endParaRPr lang="en-US" dirty="0" smtClean="0"/>
          </a:p>
          <a:p>
            <a:pPr lvl="1"/>
            <a:r>
              <a:rPr lang="en-US" dirty="0" err="1" smtClean="0"/>
              <a:t>Websphere</a:t>
            </a:r>
            <a:r>
              <a:rPr lang="en-US" dirty="0" smtClean="0"/>
              <a:t> Application Server (WAS)</a:t>
            </a:r>
          </a:p>
          <a:p>
            <a:pPr lvl="1"/>
            <a:r>
              <a:rPr lang="en-US" dirty="0" err="1" smtClean="0"/>
              <a:t>JavaServer</a:t>
            </a:r>
            <a:r>
              <a:rPr lang="en-US" dirty="0" smtClean="0"/>
              <a:t> Web Development Kit (JSWDK)</a:t>
            </a:r>
          </a:p>
          <a:p>
            <a:pPr lvl="1"/>
            <a:r>
              <a:rPr lang="en-US" dirty="0" err="1" smtClean="0"/>
              <a:t>GlassFish</a:t>
            </a:r>
            <a:r>
              <a:rPr lang="en-US" dirty="0" smtClean="0"/>
              <a:t> (</a:t>
            </a:r>
            <a:r>
              <a:rPr lang="en-US" dirty="0" err="1" smtClean="0"/>
              <a:t>Netbeans</a:t>
            </a:r>
            <a:r>
              <a:rPr lang="en-US" dirty="0" smtClean="0"/>
              <a:t>)</a:t>
            </a:r>
          </a:p>
          <a:p>
            <a:pPr lvl="1"/>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Sessions in URL…</a:t>
            </a:r>
            <a:endParaRPr lang="en-US" dirty="0"/>
          </a:p>
        </p:txBody>
      </p:sp>
      <p:sp>
        <p:nvSpPr>
          <p:cNvPr id="3" name="Content Placeholder 2"/>
          <p:cNvSpPr>
            <a:spLocks noGrp="1"/>
          </p:cNvSpPr>
          <p:nvPr>
            <p:ph idx="1"/>
          </p:nvPr>
        </p:nvSpPr>
        <p:spPr/>
        <p:txBody>
          <a:bodyPr/>
          <a:lstStyle/>
          <a:p>
            <a:r>
              <a:rPr lang="en-US" dirty="0"/>
              <a:t>Two ways to perform the process:</a:t>
            </a:r>
          </a:p>
          <a:p>
            <a:pPr lvl="1"/>
            <a:r>
              <a:rPr lang="en-US" dirty="0"/>
              <a:t>public String </a:t>
            </a:r>
            <a:r>
              <a:rPr lang="en-US" dirty="0" err="1"/>
              <a:t>HttpServletResponse.encodeUrl</a:t>
            </a:r>
            <a:r>
              <a:rPr lang="en-US" dirty="0"/>
              <a:t>(String </a:t>
            </a:r>
            <a:r>
              <a:rPr lang="en-US" dirty="0" err="1"/>
              <a:t>url</a:t>
            </a:r>
            <a:r>
              <a:rPr lang="en-US" dirty="0" smtClean="0"/>
              <a:t>) </a:t>
            </a:r>
          </a:p>
          <a:p>
            <a:pPr lvl="2"/>
            <a:r>
              <a:rPr lang="en-US" dirty="0" smtClean="0"/>
              <a:t>used inside JSP form tags and anchor tags</a:t>
            </a:r>
            <a:endParaRPr lang="en-US" dirty="0"/>
          </a:p>
          <a:p>
            <a:pPr lvl="1"/>
            <a:r>
              <a:rPr lang="en-US" dirty="0"/>
              <a:t>public String </a:t>
            </a:r>
            <a:r>
              <a:rPr lang="en-US" dirty="0" err="1"/>
              <a:t>HttpServletResponse.encodeRedirectUrl</a:t>
            </a:r>
            <a:r>
              <a:rPr lang="en-US" dirty="0"/>
              <a:t>(String </a:t>
            </a:r>
            <a:r>
              <a:rPr lang="en-US" dirty="0" err="1"/>
              <a:t>url</a:t>
            </a:r>
            <a:r>
              <a:rPr lang="en-US" dirty="0" smtClean="0"/>
              <a:t>) </a:t>
            </a:r>
          </a:p>
          <a:p>
            <a:pPr lvl="2"/>
            <a:r>
              <a:rPr lang="en-US" dirty="0" smtClean="0"/>
              <a:t>used inside the servlet with </a:t>
            </a:r>
            <a:r>
              <a:rPr lang="en-US" dirty="0" err="1" smtClean="0"/>
              <a:t>sendRedirect</a:t>
            </a:r>
            <a:r>
              <a:rPr lang="en-US" dirty="0" smtClean="0"/>
              <a:t>()</a:t>
            </a:r>
            <a:endParaRPr lang="en-US" dirty="0"/>
          </a:p>
        </p:txBody>
      </p:sp>
    </p:spTree>
    <p:extLst>
      <p:ext uri="{BB962C8B-B14F-4D97-AF65-F5344CB8AC3E}">
        <p14:creationId xmlns:p14="http://schemas.microsoft.com/office/powerpoint/2010/main" val="13146500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Storing Detection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servlet can detect whether the session ID used to identify the current </a:t>
            </a:r>
            <a:r>
              <a:rPr lang="en-US" dirty="0" err="1"/>
              <a:t>HttpSession</a:t>
            </a:r>
            <a:r>
              <a:rPr lang="en-US" dirty="0"/>
              <a:t> object came from a cookie or from an encoded URL using the </a:t>
            </a:r>
            <a:r>
              <a:rPr lang="en-US" dirty="0" err="1"/>
              <a:t>isRequestedSessionIdFromCookie</a:t>
            </a:r>
            <a:r>
              <a:rPr lang="en-US" dirty="0"/>
              <a:t>() and </a:t>
            </a:r>
            <a:r>
              <a:rPr lang="en-US" dirty="0" err="1"/>
              <a:t>isRequestedSessionIdFromUrl</a:t>
            </a:r>
            <a:r>
              <a:rPr lang="en-US" dirty="0"/>
              <a:t>() methods</a:t>
            </a:r>
          </a:p>
          <a:p>
            <a:pPr lvl="1"/>
            <a:r>
              <a:rPr lang="en-US" dirty="0"/>
              <a:t>public </a:t>
            </a:r>
            <a:r>
              <a:rPr lang="en-US" dirty="0" err="1"/>
              <a:t>boolean</a:t>
            </a:r>
            <a:r>
              <a:rPr lang="en-US" dirty="0"/>
              <a:t> </a:t>
            </a:r>
            <a:r>
              <a:rPr lang="en-US" dirty="0" err="1"/>
              <a:t>HttpServletRequest.isRequestedSessionIdFrom</a:t>
            </a:r>
            <a:endParaRPr lang="en-US" dirty="0"/>
          </a:p>
          <a:p>
            <a:pPr lvl="1">
              <a:buNone/>
            </a:pPr>
            <a:r>
              <a:rPr lang="en-US" dirty="0"/>
              <a:t>		Cookie()</a:t>
            </a:r>
          </a:p>
          <a:p>
            <a:pPr lvl="1"/>
            <a:r>
              <a:rPr lang="en-US" dirty="0"/>
              <a:t>public </a:t>
            </a:r>
            <a:r>
              <a:rPr lang="en-US" dirty="0" err="1"/>
              <a:t>boolean</a:t>
            </a:r>
            <a:r>
              <a:rPr lang="en-US" dirty="0"/>
              <a:t> </a:t>
            </a:r>
            <a:r>
              <a:rPr lang="en-US" dirty="0" err="1"/>
              <a:t>HttpServletRequest.isRequestedSessionIdFromUrl</a:t>
            </a:r>
            <a:r>
              <a:rPr lang="en-US" dirty="0"/>
              <a:t>()</a:t>
            </a:r>
          </a:p>
          <a:p>
            <a:endParaRPr lang="en-US" dirty="0"/>
          </a:p>
          <a:p>
            <a:endParaRPr lang="en-US" dirty="0"/>
          </a:p>
        </p:txBody>
      </p:sp>
    </p:spTree>
    <p:extLst>
      <p:ext uri="{BB962C8B-B14F-4D97-AF65-F5344CB8AC3E}">
        <p14:creationId xmlns:p14="http://schemas.microsoft.com/office/powerpoint/2010/main" val="193698793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Detection…</a:t>
            </a:r>
            <a:endParaRPr lang="en-US" dirty="0"/>
          </a:p>
        </p:txBody>
      </p:sp>
      <p:sp>
        <p:nvSpPr>
          <p:cNvPr id="3" name="Content Placeholder 2"/>
          <p:cNvSpPr>
            <a:spLocks noGrp="1"/>
          </p:cNvSpPr>
          <p:nvPr>
            <p:ph idx="1"/>
          </p:nvPr>
        </p:nvSpPr>
        <p:spPr/>
        <p:txBody>
          <a:bodyPr/>
          <a:lstStyle/>
          <a:p>
            <a:r>
              <a:rPr lang="en-US" dirty="0"/>
              <a:t>Determining if the session ID came from another source, such as an SSL session, is not currently possible.</a:t>
            </a:r>
          </a:p>
          <a:p>
            <a:r>
              <a:rPr lang="en-US" dirty="0"/>
              <a:t>A servlet can determine whether a requested session ID is valid using </a:t>
            </a:r>
            <a:r>
              <a:rPr lang="en-US" dirty="0" err="1"/>
              <a:t>isRequestedSessionIdValid</a:t>
            </a:r>
            <a:r>
              <a:rPr lang="en-US" dirty="0"/>
              <a:t>():</a:t>
            </a:r>
          </a:p>
          <a:p>
            <a:pPr lvl="1"/>
            <a:r>
              <a:rPr lang="en-US" dirty="0"/>
              <a:t>public </a:t>
            </a:r>
            <a:r>
              <a:rPr lang="en-US" dirty="0" err="1"/>
              <a:t>boolean</a:t>
            </a:r>
            <a:r>
              <a:rPr lang="en-US" dirty="0"/>
              <a:t> </a:t>
            </a:r>
            <a:r>
              <a:rPr lang="en-US" dirty="0" err="1"/>
              <a:t>HttpServletRequest.isRequestedSessionIdValid</a:t>
            </a:r>
            <a:r>
              <a:rPr lang="en-US" dirty="0"/>
              <a:t>()</a:t>
            </a:r>
          </a:p>
          <a:p>
            <a:endParaRPr lang="en-US" dirty="0"/>
          </a:p>
        </p:txBody>
      </p:sp>
    </p:spTree>
    <p:extLst>
      <p:ext uri="{BB962C8B-B14F-4D97-AF65-F5344CB8AC3E}">
        <p14:creationId xmlns:p14="http://schemas.microsoft.com/office/powerpoint/2010/main" val="428171468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Other Session Information Methods</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a:t>Behind the scenes, the session ID is usually saved on the client in a cookie or sent as part of a rewritten URL</a:t>
            </a:r>
          </a:p>
          <a:p>
            <a:r>
              <a:rPr lang="en-US" dirty="0"/>
              <a:t>A servlet can discover a session’s ID with the </a:t>
            </a:r>
            <a:r>
              <a:rPr lang="en-US" dirty="0" err="1"/>
              <a:t>getId</a:t>
            </a:r>
            <a:r>
              <a:rPr lang="en-US" dirty="0"/>
              <a:t>() method:</a:t>
            </a:r>
          </a:p>
          <a:p>
            <a:pPr lvl="1"/>
            <a:r>
              <a:rPr lang="en-US" dirty="0"/>
              <a:t>public String </a:t>
            </a:r>
            <a:r>
              <a:rPr lang="en-US" dirty="0" err="1"/>
              <a:t>HttpSession.getId</a:t>
            </a:r>
            <a:r>
              <a:rPr lang="en-US" dirty="0"/>
              <a:t>()</a:t>
            </a:r>
          </a:p>
          <a:p>
            <a:r>
              <a:rPr lang="en-US" dirty="0"/>
              <a:t>All valid sessions are grouped together in a </a:t>
            </a:r>
            <a:r>
              <a:rPr lang="en-US" dirty="0" err="1"/>
              <a:t>HttpSessionContext</a:t>
            </a:r>
            <a:r>
              <a:rPr lang="en-US" dirty="0"/>
              <a:t> object.</a:t>
            </a:r>
          </a:p>
          <a:p>
            <a:pPr lvl="1"/>
            <a:r>
              <a:rPr lang="en-US" dirty="0"/>
              <a:t>public </a:t>
            </a:r>
            <a:r>
              <a:rPr lang="en-US" dirty="0" err="1"/>
              <a:t>HttpSessionContext</a:t>
            </a:r>
            <a:r>
              <a:rPr lang="en-US" dirty="0"/>
              <a:t> </a:t>
            </a:r>
            <a:r>
              <a:rPr lang="en-US" dirty="0" err="1"/>
              <a:t>HttpSession.getSessionContext</a:t>
            </a:r>
            <a:r>
              <a:rPr lang="en-US" dirty="0"/>
              <a:t>()</a:t>
            </a:r>
          </a:p>
          <a:p>
            <a:endParaRPr lang="en-US" dirty="0"/>
          </a:p>
        </p:txBody>
      </p:sp>
    </p:spTree>
    <p:extLst>
      <p:ext uri="{BB962C8B-B14F-4D97-AF65-F5344CB8AC3E}">
        <p14:creationId xmlns:p14="http://schemas.microsoft.com/office/powerpoint/2010/main" val="6931237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Sessions…</a:t>
            </a:r>
            <a:endParaRPr lang="en-US" dirty="0"/>
          </a:p>
        </p:txBody>
      </p:sp>
      <p:sp>
        <p:nvSpPr>
          <p:cNvPr id="3" name="Content Placeholder 2"/>
          <p:cNvSpPr>
            <a:spLocks noGrp="1"/>
          </p:cNvSpPr>
          <p:nvPr>
            <p:ph idx="1"/>
          </p:nvPr>
        </p:nvSpPr>
        <p:spPr/>
        <p:txBody>
          <a:bodyPr/>
          <a:lstStyle/>
          <a:p>
            <a:r>
              <a:rPr lang="en-US" dirty="0"/>
              <a:t>Once you have an </a:t>
            </a:r>
            <a:r>
              <a:rPr lang="en-US" dirty="0" err="1"/>
              <a:t>HttpSessionContext</a:t>
            </a:r>
            <a:r>
              <a:rPr lang="en-US" dirty="0"/>
              <a:t>, it’s possible to use it to examine all the currently valid sessions with the following two methods:</a:t>
            </a:r>
          </a:p>
          <a:p>
            <a:pPr lvl="1"/>
            <a:r>
              <a:rPr lang="en-US" dirty="0"/>
              <a:t>public Enumeration </a:t>
            </a:r>
            <a:r>
              <a:rPr lang="en-US" dirty="0" err="1"/>
              <a:t>HttpSessionContext.getIds</a:t>
            </a:r>
            <a:r>
              <a:rPr lang="en-US" dirty="0"/>
              <a:t>()</a:t>
            </a:r>
          </a:p>
          <a:p>
            <a:pPr lvl="1"/>
            <a:r>
              <a:rPr lang="en-US" dirty="0"/>
              <a:t>public </a:t>
            </a:r>
            <a:r>
              <a:rPr lang="en-US" dirty="0" err="1"/>
              <a:t>HttpSession</a:t>
            </a:r>
            <a:r>
              <a:rPr lang="en-US" dirty="0"/>
              <a:t> </a:t>
            </a:r>
            <a:r>
              <a:rPr lang="en-US" dirty="0" err="1"/>
              <a:t>HttpSessionContext.getSession</a:t>
            </a:r>
            <a:r>
              <a:rPr lang="en-US" dirty="0"/>
              <a:t>(String </a:t>
            </a:r>
            <a:r>
              <a:rPr lang="en-US" dirty="0" err="1"/>
              <a:t>sessionId</a:t>
            </a:r>
            <a:r>
              <a:rPr lang="en-US" dirty="0"/>
              <a:t>)</a:t>
            </a:r>
          </a:p>
          <a:p>
            <a:endParaRPr lang="en-US" dirty="0"/>
          </a:p>
        </p:txBody>
      </p:sp>
    </p:spTree>
    <p:extLst>
      <p:ext uri="{BB962C8B-B14F-4D97-AF65-F5344CB8AC3E}">
        <p14:creationId xmlns:p14="http://schemas.microsoft.com/office/powerpoint/2010/main" val="407780130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Servlet for Session</a:t>
            </a:r>
            <a:endParaRPr lang="en-US" dirty="0"/>
          </a:p>
        </p:txBody>
      </p:sp>
      <p:sp>
        <p:nvSpPr>
          <p:cNvPr id="3" name="Content Placeholder 2"/>
          <p:cNvSpPr>
            <a:spLocks noGrp="1"/>
          </p:cNvSpPr>
          <p:nvPr>
            <p:ph idx="1"/>
          </p:nvPr>
        </p:nvSpPr>
        <p:spPr/>
        <p:txBody>
          <a:bodyPr/>
          <a:lstStyle/>
          <a:p>
            <a:r>
              <a:rPr lang="en-US" dirty="0" smtClean="0"/>
              <a:t>Servlet Redirection</a:t>
            </a:r>
          </a:p>
          <a:p>
            <a:pPr lvl="1"/>
            <a:r>
              <a:rPr lang="en-US" dirty="0" smtClean="0"/>
              <a:t>Also can be used for static pages like HTML</a:t>
            </a:r>
          </a:p>
          <a:p>
            <a:r>
              <a:rPr lang="en-US" dirty="0" smtClean="0"/>
              <a:t>Client-side transaction</a:t>
            </a:r>
          </a:p>
          <a:p>
            <a:pPr lvl="1"/>
            <a:r>
              <a:rPr lang="en-US" dirty="0" smtClean="0"/>
              <a:t>Browser URL changes as redirection is done</a:t>
            </a:r>
            <a:endParaRPr lang="en-US" dirty="0"/>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lum contrast="20000"/>
          </a:blip>
          <a:srcRect/>
          <a:stretch>
            <a:fillRect/>
          </a:stretch>
        </p:blipFill>
        <p:spPr bwMode="auto">
          <a:xfrm>
            <a:off x="2286000" y="3581400"/>
            <a:ext cx="6324600" cy="2825885"/>
          </a:xfrm>
          <a:prstGeom prst="rect">
            <a:avLst/>
          </a:prstGeom>
          <a:noFill/>
          <a:ln w="9525">
            <a:noFill/>
            <a:miter lim="800000"/>
            <a:headEnd/>
            <a:tailEnd/>
          </a:ln>
        </p:spPr>
      </p:pic>
    </p:spTree>
    <p:extLst>
      <p:ext uri="{BB962C8B-B14F-4D97-AF65-F5344CB8AC3E}">
        <p14:creationId xmlns:p14="http://schemas.microsoft.com/office/powerpoint/2010/main" val="1489742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 Handling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b="1" dirty="0" smtClean="0">
                <a:solidFill>
                  <a:srgbClr val="FF0000"/>
                </a:solidFill>
              </a:rPr>
              <a:t>Cookie</a:t>
            </a:r>
            <a:r>
              <a:rPr lang="en-US" i="1" dirty="0" smtClean="0">
                <a:solidFill>
                  <a:srgbClr val="FF0000"/>
                </a:solidFill>
              </a:rPr>
              <a:t> </a:t>
            </a:r>
            <a:r>
              <a:rPr lang="en-US" dirty="0"/>
              <a:t>is a bit of information sent by a web server to a browser that can later be read back from that </a:t>
            </a:r>
            <a:r>
              <a:rPr lang="en-US" dirty="0" smtClean="0"/>
              <a:t>browser</a:t>
            </a:r>
            <a:endParaRPr lang="en-US" dirty="0"/>
          </a:p>
          <a:p>
            <a:r>
              <a:rPr lang="en-US" dirty="0"/>
              <a:t>When a browser receives a cookie, it saves the cookie and thereafter sends the cookie back to the server each time it accesses a page on that server, subject to certain </a:t>
            </a:r>
            <a:r>
              <a:rPr lang="en-US" dirty="0" smtClean="0"/>
              <a:t>rules</a:t>
            </a:r>
            <a:endParaRPr lang="en-US" dirty="0"/>
          </a:p>
          <a:p>
            <a:r>
              <a:rPr lang="en-US" dirty="0"/>
              <a:t>Because a cookie’s value can uniquely identify a client, cookies are often used for session </a:t>
            </a:r>
            <a:r>
              <a:rPr lang="en-US" dirty="0" smtClean="0"/>
              <a:t>tracking</a:t>
            </a:r>
            <a:endParaRPr lang="en-US" dirty="0"/>
          </a:p>
          <a:p>
            <a:endParaRPr lang="en-US" dirty="0"/>
          </a:p>
        </p:txBody>
      </p:sp>
    </p:spTree>
    <p:extLst>
      <p:ext uri="{BB962C8B-B14F-4D97-AF65-F5344CB8AC3E}">
        <p14:creationId xmlns:p14="http://schemas.microsoft.com/office/powerpoint/2010/main" val="378933623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How to Create Persistent Cookies?</a:t>
            </a:r>
            <a:endParaRPr lang="en-US" sz="3200" dirty="0"/>
          </a:p>
        </p:txBody>
      </p:sp>
      <p:sp>
        <p:nvSpPr>
          <p:cNvPr id="3" name="Content Placeholder 2"/>
          <p:cNvSpPr>
            <a:spLocks noGrp="1"/>
          </p:cNvSpPr>
          <p:nvPr>
            <p:ph idx="1"/>
          </p:nvPr>
        </p:nvSpPr>
        <p:spPr/>
        <p:txBody>
          <a:bodyPr>
            <a:normAutofit/>
          </a:bodyPr>
          <a:lstStyle/>
          <a:p>
            <a:r>
              <a:rPr lang="en-US" dirty="0" smtClean="0"/>
              <a:t>Instantiate a Cookie object through the </a:t>
            </a:r>
            <a:r>
              <a:rPr lang="en-US" dirty="0" err="1" smtClean="0"/>
              <a:t>GenericServlet</a:t>
            </a:r>
            <a:r>
              <a:rPr lang="en-US" dirty="0" smtClean="0"/>
              <a:t> API called Cookie():</a:t>
            </a:r>
            <a:endParaRPr lang="en-US" dirty="0"/>
          </a:p>
          <a:p>
            <a:pPr lvl="1"/>
            <a:r>
              <a:rPr lang="en-US" dirty="0"/>
              <a:t>public Cookie(String name, String value)</a:t>
            </a:r>
          </a:p>
          <a:p>
            <a:r>
              <a:rPr lang="en-US" dirty="0"/>
              <a:t>A servlet can send a cookie to the client by passing a Cookie object to the </a:t>
            </a:r>
            <a:r>
              <a:rPr lang="en-US" dirty="0" err="1"/>
              <a:t>addCookie</a:t>
            </a:r>
            <a:r>
              <a:rPr lang="en-US" dirty="0"/>
              <a:t>() method of </a:t>
            </a:r>
            <a:r>
              <a:rPr lang="en-US" dirty="0" err="1"/>
              <a:t>HttpServletResponse</a:t>
            </a:r>
            <a:r>
              <a:rPr lang="en-US" dirty="0"/>
              <a:t>:</a:t>
            </a:r>
          </a:p>
          <a:p>
            <a:pPr lvl="1"/>
            <a:r>
              <a:rPr lang="en-US" dirty="0"/>
              <a:t>public void </a:t>
            </a:r>
            <a:r>
              <a:rPr lang="en-US" dirty="0" err="1"/>
              <a:t>HttpServletResponse.addCookie</a:t>
            </a:r>
            <a:r>
              <a:rPr lang="en-US" dirty="0"/>
              <a:t>(Cookie cookie)</a:t>
            </a:r>
          </a:p>
          <a:p>
            <a:endParaRPr lang="en-US" dirty="0"/>
          </a:p>
        </p:txBody>
      </p:sp>
    </p:spTree>
    <p:extLst>
      <p:ext uri="{BB962C8B-B14F-4D97-AF65-F5344CB8AC3E}">
        <p14:creationId xmlns:p14="http://schemas.microsoft.com/office/powerpoint/2010/main" val="19233034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on Cookie Information</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smtClean="0">
                <a:effectLst/>
              </a:rPr>
              <a:t>Cookie name and cookie are </a:t>
            </a:r>
            <a:r>
              <a:rPr lang="en-US" b="1" dirty="0" smtClean="0">
                <a:solidFill>
                  <a:srgbClr val="FF0000"/>
                </a:solidFill>
                <a:effectLst/>
              </a:rPr>
              <a:t>String</a:t>
            </a:r>
            <a:r>
              <a:rPr lang="en-US" dirty="0" smtClean="0">
                <a:solidFill>
                  <a:srgbClr val="FF0000"/>
                </a:solidFill>
                <a:effectLst/>
              </a:rPr>
              <a:t> </a:t>
            </a:r>
            <a:r>
              <a:rPr lang="en-US" dirty="0" smtClean="0">
                <a:effectLst/>
              </a:rPr>
              <a:t>of alphanumeric, numbers, combination of numbers and alphanumeric except on </a:t>
            </a:r>
            <a:r>
              <a:rPr lang="en-US" b="1" dirty="0" smtClean="0">
                <a:solidFill>
                  <a:srgbClr val="FF0000"/>
                </a:solidFill>
                <a:effectLst/>
              </a:rPr>
              <a:t>special characters</a:t>
            </a:r>
            <a:r>
              <a:rPr lang="en-US" dirty="0" smtClean="0">
                <a:effectLst/>
              </a:rPr>
              <a:t>:</a:t>
            </a:r>
          </a:p>
          <a:p>
            <a:pPr lvl="1" fontAlgn="base"/>
            <a:r>
              <a:rPr lang="en-US" dirty="0" smtClean="0">
                <a:effectLst/>
              </a:rPr>
              <a:t>The </a:t>
            </a:r>
            <a:r>
              <a:rPr lang="en-US" dirty="0">
                <a:effectLst/>
              </a:rPr>
              <a:t>special characters are white-space characters, double quote, comma, semicolon and backslash. Equals is not a special character.</a:t>
            </a:r>
          </a:p>
          <a:p>
            <a:pPr lvl="1" fontAlgn="base"/>
            <a:r>
              <a:rPr lang="en-US" dirty="0">
                <a:effectLst/>
              </a:rPr>
              <a:t>The special characters cannot be used at all, with the exception that double quotes may surround the value.</a:t>
            </a:r>
          </a:p>
          <a:p>
            <a:pPr lvl="1" fontAlgn="base"/>
            <a:r>
              <a:rPr lang="en-US" dirty="0">
                <a:effectLst/>
              </a:rPr>
              <a:t>Special characters cannot be quoted.</a:t>
            </a:r>
          </a:p>
          <a:p>
            <a:pPr lvl="1" fontAlgn="base"/>
            <a:r>
              <a:rPr lang="en-US" dirty="0">
                <a:effectLst/>
              </a:rPr>
              <a:t>Backslash does not act as an escape.</a:t>
            </a:r>
          </a:p>
          <a:p>
            <a:endParaRPr lang="en-US" dirty="0"/>
          </a:p>
        </p:txBody>
      </p:sp>
    </p:spTree>
    <p:extLst>
      <p:ext uri="{BB962C8B-B14F-4D97-AF65-F5344CB8AC3E}">
        <p14:creationId xmlns:p14="http://schemas.microsoft.com/office/powerpoint/2010/main" val="363514612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Trivia on Cookies</a:t>
            </a:r>
            <a:endParaRPr lang="en-US" dirty="0"/>
          </a:p>
        </p:txBody>
      </p:sp>
      <p:sp>
        <p:nvSpPr>
          <p:cNvPr id="3" name="Content Placeholder 2"/>
          <p:cNvSpPr>
            <a:spLocks noGrp="1"/>
          </p:cNvSpPr>
          <p:nvPr>
            <p:ph idx="1"/>
          </p:nvPr>
        </p:nvSpPr>
        <p:spPr/>
        <p:txBody>
          <a:bodyPr/>
          <a:lstStyle/>
          <a:p>
            <a:r>
              <a:rPr lang="en-US" dirty="0" smtClean="0"/>
              <a:t>Cookie object is a POJO or Java Bean</a:t>
            </a:r>
          </a:p>
          <a:p>
            <a:r>
              <a:rPr lang="en-US" dirty="0" smtClean="0"/>
              <a:t>Because </a:t>
            </a:r>
            <a:r>
              <a:rPr lang="en-US" dirty="0"/>
              <a:t>cookies are sent using HTTP headers, they should be added to the response before you send any </a:t>
            </a:r>
            <a:r>
              <a:rPr lang="en-US" dirty="0" smtClean="0"/>
              <a:t>content </a:t>
            </a:r>
            <a:r>
              <a:rPr lang="en-US" dirty="0" smtClean="0">
                <a:sym typeface="Wingdings" panose="05000000000000000000" pitchFamily="2" charset="2"/>
              </a:rPr>
              <a:t></a:t>
            </a:r>
            <a:r>
              <a:rPr lang="en-US" dirty="0" smtClean="0"/>
              <a:t> </a:t>
            </a:r>
            <a:endParaRPr lang="en-US" dirty="0"/>
          </a:p>
          <a:p>
            <a:r>
              <a:rPr lang="en-US" dirty="0"/>
              <a:t>Browsers are only required to accept 20 cookies per site, 300 total per user, and they can limit each cookie’s size to 4096 </a:t>
            </a:r>
            <a:r>
              <a:rPr lang="en-US" dirty="0" smtClean="0"/>
              <a:t>bytes </a:t>
            </a:r>
            <a:r>
              <a:rPr lang="en-US" dirty="0" smtClean="0">
                <a:sym typeface="Wingdings" panose="05000000000000000000" pitchFamily="2" charset="2"/>
              </a:rPr>
              <a:t></a:t>
            </a:r>
            <a:endParaRPr lang="en-US" dirty="0"/>
          </a:p>
          <a:p>
            <a:endParaRPr lang="en-US" dirty="0"/>
          </a:p>
        </p:txBody>
      </p:sp>
    </p:spTree>
    <p:extLst>
      <p:ext uri="{BB962C8B-B14F-4D97-AF65-F5344CB8AC3E}">
        <p14:creationId xmlns:p14="http://schemas.microsoft.com/office/powerpoint/2010/main" val="4064858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Installations</a:t>
            </a:r>
            <a:endParaRPr lang="en-US" dirty="0"/>
          </a:p>
        </p:txBody>
      </p:sp>
      <p:sp>
        <p:nvSpPr>
          <p:cNvPr id="5" name="Text Placeholder 4"/>
          <p:cNvSpPr>
            <a:spLocks noGrp="1"/>
          </p:cNvSpPr>
          <p:nvPr>
            <p:ph type="body" idx="1"/>
          </p:nvPr>
        </p:nvSpPr>
        <p:spPr/>
        <p:txBody>
          <a:bodyPr/>
          <a:lstStyle/>
          <a:p>
            <a:r>
              <a:rPr lang="en-US" dirty="0" smtClean="0"/>
              <a:t>Application Servers (Apache Tomcat)</a:t>
            </a: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Cookies</a:t>
            </a:r>
            <a:endParaRPr lang="en-US" dirty="0"/>
          </a:p>
        </p:txBody>
      </p:sp>
      <p:sp>
        <p:nvSpPr>
          <p:cNvPr id="3" name="Content Placeholder 2"/>
          <p:cNvSpPr>
            <a:spLocks noGrp="1"/>
          </p:cNvSpPr>
          <p:nvPr>
            <p:ph idx="1"/>
          </p:nvPr>
        </p:nvSpPr>
        <p:spPr/>
        <p:txBody>
          <a:bodyPr/>
          <a:lstStyle/>
          <a:p>
            <a:r>
              <a:rPr lang="en-US" dirty="0"/>
              <a:t>A servlet retrieves cookies by calling the </a:t>
            </a:r>
            <a:r>
              <a:rPr lang="en-US" dirty="0" err="1"/>
              <a:t>getCookies</a:t>
            </a:r>
            <a:r>
              <a:rPr lang="en-US" dirty="0"/>
              <a:t>() method of </a:t>
            </a:r>
            <a:r>
              <a:rPr lang="en-US" dirty="0" err="1"/>
              <a:t>HttpServlet</a:t>
            </a:r>
            <a:r>
              <a:rPr lang="en-US" dirty="0"/>
              <a:t>-Request</a:t>
            </a:r>
          </a:p>
          <a:p>
            <a:pPr lvl="1"/>
            <a:r>
              <a:rPr lang="en-US" dirty="0"/>
              <a:t>public Cookie[] </a:t>
            </a:r>
            <a:r>
              <a:rPr lang="en-US" dirty="0" err="1"/>
              <a:t>HttpServletRequest.getCookies</a:t>
            </a:r>
            <a:r>
              <a:rPr lang="en-US" dirty="0"/>
              <a:t>()</a:t>
            </a:r>
          </a:p>
          <a:p>
            <a:r>
              <a:rPr lang="en-US" dirty="0"/>
              <a:t>This method returns an array of Cookie objects that contains all the cookies sent by the browser as part of the request or null if no cookies were </a:t>
            </a:r>
            <a:r>
              <a:rPr lang="en-US" dirty="0" smtClean="0"/>
              <a:t>sent</a:t>
            </a:r>
            <a:endParaRPr lang="en-US" dirty="0"/>
          </a:p>
          <a:p>
            <a:endParaRPr lang="en-US" dirty="0"/>
          </a:p>
        </p:txBody>
      </p:sp>
    </p:spTree>
    <p:extLst>
      <p:ext uri="{BB962C8B-B14F-4D97-AF65-F5344CB8AC3E}">
        <p14:creationId xmlns:p14="http://schemas.microsoft.com/office/powerpoint/2010/main" val="84503775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Essence of Cookies to Session</a:t>
            </a:r>
            <a:endParaRPr lang="en-US" dirty="0"/>
          </a:p>
        </p:txBody>
      </p:sp>
      <p:sp>
        <p:nvSpPr>
          <p:cNvPr id="3" name="Content Placeholder 2"/>
          <p:cNvSpPr>
            <a:spLocks noGrp="1"/>
          </p:cNvSpPr>
          <p:nvPr>
            <p:ph idx="1"/>
          </p:nvPr>
        </p:nvSpPr>
        <p:spPr/>
        <p:txBody>
          <a:bodyPr/>
          <a:lstStyle/>
          <a:p>
            <a:r>
              <a:rPr lang="en-US" dirty="0" smtClean="0"/>
              <a:t>Since sessions are stored as Cookies, we can manipulate session information through cookie handling:</a:t>
            </a:r>
          </a:p>
          <a:p>
            <a:pPr lvl="1"/>
            <a:r>
              <a:rPr lang="en-US" dirty="0" smtClean="0"/>
              <a:t>The session name for the servlet session is JSESSIONID</a:t>
            </a:r>
          </a:p>
          <a:p>
            <a:r>
              <a:rPr lang="en-US" dirty="0" smtClean="0"/>
              <a:t>We can set expiration to the session via setting expiry age method:</a:t>
            </a:r>
          </a:p>
          <a:p>
            <a:pPr lvl="1"/>
            <a:r>
              <a:rPr lang="en-US" dirty="0" err="1" smtClean="0"/>
              <a:t>setMaxAge</a:t>
            </a:r>
            <a:r>
              <a:rPr lang="en-US" dirty="0" smtClean="0"/>
              <a:t>()</a:t>
            </a:r>
            <a:endParaRPr lang="en-US" dirty="0"/>
          </a:p>
        </p:txBody>
      </p:sp>
    </p:spTree>
    <p:extLst>
      <p:ext uri="{BB962C8B-B14F-4D97-AF65-F5344CB8AC3E}">
        <p14:creationId xmlns:p14="http://schemas.microsoft.com/office/powerpoint/2010/main" val="206942903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Overwriting Cookies</a:t>
            </a:r>
            <a:endParaRPr lang="en-US" dirty="0"/>
          </a:p>
        </p:txBody>
      </p:sp>
      <p:sp>
        <p:nvSpPr>
          <p:cNvPr id="3" name="Content Placeholder 2"/>
          <p:cNvSpPr>
            <a:spLocks noGrp="1"/>
          </p:cNvSpPr>
          <p:nvPr>
            <p:ph idx="1"/>
          </p:nvPr>
        </p:nvSpPr>
        <p:spPr/>
        <p:txBody>
          <a:bodyPr/>
          <a:lstStyle/>
          <a:p>
            <a:r>
              <a:rPr lang="en-US" dirty="0" smtClean="0"/>
              <a:t>If cookies are needed to be updated, just </a:t>
            </a:r>
            <a:r>
              <a:rPr lang="en-US" b="1" dirty="0" smtClean="0">
                <a:solidFill>
                  <a:srgbClr val="FF0000"/>
                </a:solidFill>
              </a:rPr>
              <a:t>retrieve them</a:t>
            </a:r>
            <a:r>
              <a:rPr lang="en-US" dirty="0" smtClean="0"/>
              <a:t>, </a:t>
            </a:r>
            <a:r>
              <a:rPr lang="en-US" b="1" dirty="0" smtClean="0">
                <a:solidFill>
                  <a:srgbClr val="FF0000"/>
                </a:solidFill>
              </a:rPr>
              <a:t>update the setters </a:t>
            </a:r>
            <a:r>
              <a:rPr lang="en-US" dirty="0" smtClean="0"/>
              <a:t>and </a:t>
            </a:r>
            <a:r>
              <a:rPr lang="en-US" b="1" dirty="0" err="1" smtClean="0">
                <a:solidFill>
                  <a:srgbClr val="FF0000"/>
                </a:solidFill>
              </a:rPr>
              <a:t>addCookie</a:t>
            </a:r>
            <a:r>
              <a:rPr lang="en-US" b="1" dirty="0" smtClean="0">
                <a:solidFill>
                  <a:srgbClr val="FF0000"/>
                </a:solidFill>
              </a:rPr>
              <a:t>() </a:t>
            </a:r>
            <a:r>
              <a:rPr lang="en-US" dirty="0" smtClean="0"/>
              <a:t>them back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18971924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Cookies</a:t>
            </a:r>
            <a:endParaRPr lang="en-US" dirty="0"/>
          </a:p>
        </p:txBody>
      </p:sp>
      <p:sp>
        <p:nvSpPr>
          <p:cNvPr id="3" name="Content Placeholder 2"/>
          <p:cNvSpPr>
            <a:spLocks noGrp="1"/>
          </p:cNvSpPr>
          <p:nvPr>
            <p:ph idx="1"/>
          </p:nvPr>
        </p:nvSpPr>
        <p:spPr/>
        <p:txBody>
          <a:bodyPr/>
          <a:lstStyle/>
          <a:p>
            <a:r>
              <a:rPr lang="en-US" dirty="0" smtClean="0"/>
              <a:t>To delete cookies, just </a:t>
            </a:r>
            <a:r>
              <a:rPr lang="en-US" dirty="0" err="1" smtClean="0"/>
              <a:t>setMaxAge</a:t>
            </a:r>
            <a:r>
              <a:rPr lang="en-US" dirty="0" smtClean="0"/>
              <a:t>() to 0.</a:t>
            </a:r>
            <a:endParaRPr lang="en-US" dirty="0"/>
          </a:p>
        </p:txBody>
      </p:sp>
    </p:spTree>
    <p:extLst>
      <p:ext uri="{BB962C8B-B14F-4D97-AF65-F5344CB8AC3E}">
        <p14:creationId xmlns:p14="http://schemas.microsoft.com/office/powerpoint/2010/main" val="203434404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Context-</a:t>
            </a:r>
            <a:r>
              <a:rPr lang="en-US" dirty="0" err="1" smtClean="0"/>
              <a:t>AWare</a:t>
            </a:r>
            <a:endParaRPr lang="en-US" dirty="0"/>
          </a:p>
        </p:txBody>
      </p:sp>
      <p:sp>
        <p:nvSpPr>
          <p:cNvPr id="5" name="Text Placeholder 4"/>
          <p:cNvSpPr>
            <a:spLocks noGrp="1"/>
          </p:cNvSpPr>
          <p:nvPr>
            <p:ph type="body" idx="1"/>
          </p:nvPr>
        </p:nvSpPr>
        <p:spPr/>
        <p:txBody>
          <a:bodyPr/>
          <a:lstStyle/>
          <a:p>
            <a:r>
              <a:rPr lang="en-US" dirty="0" smtClean="0"/>
              <a:t>Context Attributes</a:t>
            </a:r>
            <a:endParaRPr lang="en-US" dirty="0"/>
          </a:p>
        </p:txBody>
      </p:sp>
    </p:spTree>
    <p:extLst>
      <p:ext uri="{BB962C8B-B14F-4D97-AF65-F5344CB8AC3E}">
        <p14:creationId xmlns:p14="http://schemas.microsoft.com/office/powerpoint/2010/main" val="368224363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context-aware property?</a:t>
            </a:r>
            <a:endParaRPr lang="en-US" dirty="0"/>
          </a:p>
        </p:txBody>
      </p:sp>
      <p:sp>
        <p:nvSpPr>
          <p:cNvPr id="5" name="Content Placeholder 4"/>
          <p:cNvSpPr>
            <a:spLocks noGrp="1"/>
          </p:cNvSpPr>
          <p:nvPr>
            <p:ph idx="1"/>
          </p:nvPr>
        </p:nvSpPr>
        <p:spPr/>
        <p:txBody>
          <a:bodyPr/>
          <a:lstStyle/>
          <a:p>
            <a:r>
              <a:rPr lang="en-US" dirty="0" smtClean="0"/>
              <a:t>All data and processes are called globally</a:t>
            </a:r>
          </a:p>
          <a:p>
            <a:r>
              <a:rPr lang="en-US" dirty="0" smtClean="0"/>
              <a:t>Uses listeners</a:t>
            </a:r>
          </a:p>
          <a:p>
            <a:r>
              <a:rPr lang="en-US" dirty="0" smtClean="0"/>
              <a:t>Uses the web.xml property</a:t>
            </a:r>
            <a:endParaRPr lang="en-US" dirty="0"/>
          </a:p>
        </p:txBody>
      </p:sp>
    </p:spTree>
    <p:extLst>
      <p:ext uri="{BB962C8B-B14F-4D97-AF65-F5344CB8AC3E}">
        <p14:creationId xmlns:p14="http://schemas.microsoft.com/office/powerpoint/2010/main" val="11083598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ServletContext</a:t>
            </a:r>
            <a:endParaRPr lang="en-US" dirty="0"/>
          </a:p>
        </p:txBody>
      </p:sp>
      <p:sp>
        <p:nvSpPr>
          <p:cNvPr id="3" name="Content Placeholder 2"/>
          <p:cNvSpPr>
            <a:spLocks noGrp="1"/>
          </p:cNvSpPr>
          <p:nvPr>
            <p:ph idx="1"/>
          </p:nvPr>
        </p:nvSpPr>
        <p:spPr/>
        <p:txBody>
          <a:bodyPr/>
          <a:lstStyle/>
          <a:p>
            <a:r>
              <a:rPr lang="en-US" dirty="0" smtClean="0"/>
              <a:t>All JSP and servlet accesses all that are global from this object ONLY!</a:t>
            </a:r>
          </a:p>
          <a:p>
            <a:r>
              <a:rPr lang="en-US" dirty="0" smtClean="0"/>
              <a:t>This object is also used to declare context attributes</a:t>
            </a:r>
            <a:endParaRPr lang="en-US" dirty="0"/>
          </a:p>
        </p:txBody>
      </p:sp>
    </p:spTree>
    <p:extLst>
      <p:ext uri="{BB962C8B-B14F-4D97-AF65-F5344CB8AC3E}">
        <p14:creationId xmlns:p14="http://schemas.microsoft.com/office/powerpoint/2010/main" val="293074227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ServletContextListener</a:t>
            </a:r>
            <a:endParaRPr lang="en-US" dirty="0"/>
          </a:p>
        </p:txBody>
      </p:sp>
      <p:sp>
        <p:nvSpPr>
          <p:cNvPr id="3" name="Content Placeholder 2"/>
          <p:cNvSpPr>
            <a:spLocks noGrp="1"/>
          </p:cNvSpPr>
          <p:nvPr>
            <p:ph idx="1"/>
          </p:nvPr>
        </p:nvSpPr>
        <p:spPr/>
        <p:txBody>
          <a:bodyPr/>
          <a:lstStyle/>
          <a:p>
            <a:r>
              <a:rPr lang="en-US" dirty="0"/>
              <a:t>A separate class that listens to the key events to </a:t>
            </a:r>
            <a:r>
              <a:rPr lang="en-US" dirty="0" err="1"/>
              <a:t>ServletContext’s</a:t>
            </a:r>
            <a:r>
              <a:rPr lang="en-US" dirty="0"/>
              <a:t> life initialization and destruction</a:t>
            </a:r>
          </a:p>
          <a:p>
            <a:endParaRPr lang="en-US" dirty="0"/>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tx2">
                <a:tint val="45000"/>
                <a:satMod val="400000"/>
              </a:schemeClr>
            </a:duotone>
            <a:lum contrast="20000"/>
          </a:blip>
          <a:srcRect/>
          <a:stretch>
            <a:fillRect/>
          </a:stretch>
        </p:blipFill>
        <p:spPr bwMode="auto">
          <a:xfrm>
            <a:off x="609600" y="2784861"/>
            <a:ext cx="8305800" cy="4038600"/>
          </a:xfrm>
          <a:prstGeom prst="rect">
            <a:avLst/>
          </a:prstGeom>
          <a:noFill/>
          <a:ln w="9525">
            <a:noFill/>
            <a:miter lim="800000"/>
            <a:headEnd/>
            <a:tailEnd/>
          </a:ln>
        </p:spPr>
      </p:pic>
    </p:spTree>
    <p:extLst>
      <p:ext uri="{BB962C8B-B14F-4D97-AF65-F5344CB8AC3E}">
        <p14:creationId xmlns:p14="http://schemas.microsoft.com/office/powerpoint/2010/main" val="207595496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Filter</a:t>
            </a:r>
            <a:endParaRPr lang="en-US" dirty="0"/>
          </a:p>
        </p:txBody>
      </p:sp>
      <p:sp>
        <p:nvSpPr>
          <p:cNvPr id="5" name="Text Placeholder 4"/>
          <p:cNvSpPr>
            <a:spLocks noGrp="1"/>
          </p:cNvSpPr>
          <p:nvPr>
            <p:ph type="body" idx="1"/>
          </p:nvPr>
        </p:nvSpPr>
        <p:spPr/>
        <p:txBody>
          <a:bodyPr/>
          <a:lstStyle/>
          <a:p>
            <a:r>
              <a:rPr lang="en-US" dirty="0" smtClean="0"/>
              <a:t>Interceptors</a:t>
            </a:r>
            <a:endParaRPr lang="en-US" dirty="0"/>
          </a:p>
        </p:txBody>
      </p:sp>
    </p:spTree>
    <p:extLst>
      <p:ext uri="{BB962C8B-B14F-4D97-AF65-F5344CB8AC3E}">
        <p14:creationId xmlns:p14="http://schemas.microsoft.com/office/powerpoint/2010/main" val="809241440"/>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 Filter?</a:t>
            </a:r>
            <a:endParaRPr lang="en-US" dirty="0"/>
          </a:p>
        </p:txBody>
      </p:sp>
      <p:sp>
        <p:nvSpPr>
          <p:cNvPr id="5" name="Content Placeholder 4"/>
          <p:cNvSpPr>
            <a:spLocks noGrp="1"/>
          </p:cNvSpPr>
          <p:nvPr>
            <p:ph idx="1"/>
          </p:nvPr>
        </p:nvSpPr>
        <p:spPr/>
        <p:txBody>
          <a:bodyPr/>
          <a:lstStyle/>
          <a:p>
            <a:r>
              <a:rPr lang="en-US" dirty="0" smtClean="0"/>
              <a:t>An </a:t>
            </a:r>
            <a:r>
              <a:rPr lang="en-US" dirty="0"/>
              <a:t>object that intercepts a message between a data source and a data destination, and then filters the data being passed between them</a:t>
            </a:r>
          </a:p>
          <a:p>
            <a:r>
              <a:rPr lang="en-US" dirty="0"/>
              <a:t>It acts as a guard, preventing undesired information from being transmitted from one point to another</a:t>
            </a:r>
          </a:p>
          <a:p>
            <a:endParaRPr lang="en-US" dirty="0"/>
          </a:p>
        </p:txBody>
      </p:sp>
    </p:spTree>
    <p:extLst>
      <p:ext uri="{BB962C8B-B14F-4D97-AF65-F5344CB8AC3E}">
        <p14:creationId xmlns:p14="http://schemas.microsoft.com/office/powerpoint/2010/main" val="3060120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Apache Tomcat AS</a:t>
            </a:r>
            <a:endParaRPr lang="en-US" dirty="0"/>
          </a:p>
        </p:txBody>
      </p:sp>
      <p:sp>
        <p:nvSpPr>
          <p:cNvPr id="5" name="Content Placeholder 4"/>
          <p:cNvSpPr>
            <a:spLocks noGrp="1"/>
          </p:cNvSpPr>
          <p:nvPr>
            <p:ph idx="1"/>
          </p:nvPr>
        </p:nvSpPr>
        <p:spPr/>
        <p:txBody>
          <a:bodyPr/>
          <a:lstStyle/>
          <a:p>
            <a:r>
              <a:rPr lang="en-US" dirty="0" smtClean="0"/>
              <a:t>Be sure to install Java 1.6/1.7 in your end system</a:t>
            </a:r>
          </a:p>
          <a:p>
            <a:r>
              <a:rPr lang="en-US" dirty="0" smtClean="0"/>
              <a:t>Download Apache Tomcat 6/7. This comes in ZIP or MSI files</a:t>
            </a:r>
          </a:p>
          <a:p>
            <a:r>
              <a:rPr lang="en-US" dirty="0" smtClean="0"/>
              <a:t>Unzip or install the installer</a:t>
            </a:r>
          </a:p>
          <a:p>
            <a:r>
              <a:rPr lang="en-US" dirty="0" smtClean="0"/>
              <a:t>Browse the installation folder. Observe the files. Locate the </a:t>
            </a:r>
            <a:r>
              <a:rPr lang="en-US" b="1" dirty="0" smtClean="0">
                <a:solidFill>
                  <a:srgbClr val="FF0000"/>
                </a:solidFill>
              </a:rPr>
              <a:t>/conf </a:t>
            </a:r>
            <a:r>
              <a:rPr lang="en-US" dirty="0" smtClean="0"/>
              <a:t>directory</a:t>
            </a:r>
          </a:p>
          <a:p>
            <a:endParaRPr lang="en-US" dirty="0" smtClean="0"/>
          </a:p>
          <a:p>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tx2">
                <a:tint val="45000"/>
                <a:satMod val="400000"/>
              </a:schemeClr>
            </a:duotone>
            <a:lum contrast="10000"/>
          </a:blip>
          <a:srcRect/>
          <a:stretch>
            <a:fillRect/>
          </a:stretch>
        </p:blipFill>
        <p:spPr bwMode="auto">
          <a:xfrm>
            <a:off x="1143000" y="1752600"/>
            <a:ext cx="7010399" cy="3962400"/>
          </a:xfrm>
          <a:prstGeom prst="rect">
            <a:avLst/>
          </a:prstGeom>
          <a:noFill/>
          <a:ln w="9525">
            <a:noFill/>
            <a:miter lim="800000"/>
            <a:headEnd/>
            <a:tailEnd/>
          </a:ln>
        </p:spPr>
      </p:pic>
    </p:spTree>
    <p:extLst>
      <p:ext uri="{BB962C8B-B14F-4D97-AF65-F5344CB8AC3E}">
        <p14:creationId xmlns:p14="http://schemas.microsoft.com/office/powerpoint/2010/main" val="389771455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tx2">
                <a:tint val="45000"/>
                <a:satMod val="400000"/>
              </a:schemeClr>
            </a:duotone>
            <a:lum contrast="10000"/>
          </a:blip>
          <a:srcRect/>
          <a:stretch>
            <a:fillRect/>
          </a:stretch>
        </p:blipFill>
        <p:spPr bwMode="auto">
          <a:xfrm>
            <a:off x="766763" y="1990724"/>
            <a:ext cx="7610475" cy="3800475"/>
          </a:xfrm>
          <a:prstGeom prst="rect">
            <a:avLst/>
          </a:prstGeom>
          <a:noFill/>
          <a:ln w="9525">
            <a:noFill/>
            <a:miter lim="800000"/>
            <a:headEnd/>
            <a:tailEnd/>
          </a:ln>
        </p:spPr>
      </p:pic>
    </p:spTree>
    <p:extLst>
      <p:ext uri="{BB962C8B-B14F-4D97-AF65-F5344CB8AC3E}">
        <p14:creationId xmlns:p14="http://schemas.microsoft.com/office/powerpoint/2010/main" val="263786819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Filter works</a:t>
            </a:r>
            <a:endParaRPr lang="en-US"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a:t>When a servlet container receives a request for a resource, it checks whether a filter is associated with this resource</a:t>
            </a:r>
          </a:p>
          <a:p>
            <a:pPr marL="514350" indent="-514350">
              <a:buFont typeface="+mj-lt"/>
              <a:buAutoNum type="arabicPeriod"/>
            </a:pPr>
            <a:r>
              <a:rPr lang="en-US" dirty="0"/>
              <a:t>If a filter is associated with the resource, the servlet container routes the request to the filter instead of routing it to the </a:t>
            </a:r>
            <a:r>
              <a:rPr lang="en-US" dirty="0" smtClean="0"/>
              <a:t>resource</a:t>
            </a:r>
          </a:p>
          <a:p>
            <a:pPr marL="514350" indent="-514350">
              <a:buFont typeface="+mj-lt"/>
              <a:buAutoNum type="arabicPeriod"/>
            </a:pPr>
            <a:r>
              <a:rPr lang="en-US" dirty="0" smtClean="0"/>
              <a:t>After all server transactions, response information will be routed first to the servlet then to the client</a:t>
            </a:r>
            <a:endParaRPr lang="en-US" dirty="0"/>
          </a:p>
          <a:p>
            <a:endParaRPr lang="en-US" dirty="0"/>
          </a:p>
        </p:txBody>
      </p:sp>
    </p:spTree>
    <p:extLst>
      <p:ext uri="{BB962C8B-B14F-4D97-AF65-F5344CB8AC3E}">
        <p14:creationId xmlns:p14="http://schemas.microsoft.com/office/powerpoint/2010/main" val="360496317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Dispatcher Types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effectLst/>
              </a:rPr>
              <a:t>REQUEST</a:t>
            </a:r>
          </a:p>
          <a:p>
            <a:pPr lvl="1"/>
            <a:r>
              <a:rPr lang="en-US" dirty="0" smtClean="0">
                <a:effectLst/>
              </a:rPr>
              <a:t>Only </a:t>
            </a:r>
            <a:r>
              <a:rPr lang="en-US" dirty="0">
                <a:effectLst/>
              </a:rPr>
              <a:t>when the request comes directly from the client</a:t>
            </a:r>
          </a:p>
          <a:p>
            <a:r>
              <a:rPr lang="en-US" dirty="0" smtClean="0">
                <a:effectLst/>
              </a:rPr>
              <a:t>FORWARD</a:t>
            </a:r>
          </a:p>
          <a:p>
            <a:pPr lvl="1"/>
            <a:r>
              <a:rPr lang="en-US" dirty="0" smtClean="0">
                <a:effectLst/>
              </a:rPr>
              <a:t>Only </a:t>
            </a:r>
            <a:r>
              <a:rPr lang="en-US" dirty="0">
                <a:effectLst/>
              </a:rPr>
              <a:t>when the request has been forwarded to a </a:t>
            </a:r>
            <a:r>
              <a:rPr lang="en-US" dirty="0" smtClean="0">
                <a:effectLst/>
              </a:rPr>
              <a:t>component</a:t>
            </a:r>
          </a:p>
          <a:p>
            <a:r>
              <a:rPr lang="en-US" dirty="0" smtClean="0">
                <a:effectLst/>
              </a:rPr>
              <a:t>INCLUDE</a:t>
            </a:r>
          </a:p>
          <a:p>
            <a:pPr lvl="1"/>
            <a:r>
              <a:rPr lang="en-US" dirty="0" smtClean="0">
                <a:effectLst/>
              </a:rPr>
              <a:t>Only </a:t>
            </a:r>
            <a:r>
              <a:rPr lang="en-US" dirty="0">
                <a:effectLst/>
              </a:rPr>
              <a:t>when the request is being processed by a component that has been included </a:t>
            </a:r>
            <a:endParaRPr lang="en-US" dirty="0" smtClean="0">
              <a:effectLst/>
            </a:endParaRPr>
          </a:p>
          <a:p>
            <a:r>
              <a:rPr lang="en-US" dirty="0" smtClean="0">
                <a:effectLst/>
              </a:rPr>
              <a:t>ERROR</a:t>
            </a:r>
          </a:p>
          <a:p>
            <a:pPr lvl="1"/>
            <a:r>
              <a:rPr lang="en-US" dirty="0" smtClean="0">
                <a:effectLst/>
              </a:rPr>
              <a:t>Only </a:t>
            </a:r>
            <a:r>
              <a:rPr lang="en-US" dirty="0">
                <a:effectLst/>
              </a:rPr>
              <a:t>when the request is being processed with the error page mechanism </a:t>
            </a:r>
            <a:endParaRPr lang="en-US" dirty="0" smtClean="0">
              <a:effectLst/>
            </a:endParaRPr>
          </a:p>
          <a:p>
            <a:r>
              <a:rPr lang="en-US" b="1" dirty="0" smtClean="0">
                <a:solidFill>
                  <a:srgbClr val="FF0000"/>
                </a:solidFill>
              </a:rPr>
              <a:t>Note</a:t>
            </a:r>
            <a:r>
              <a:rPr lang="en-US" dirty="0" smtClean="0"/>
              <a:t>: </a:t>
            </a:r>
            <a:r>
              <a:rPr lang="en-US" dirty="0" smtClean="0">
                <a:effectLst/>
              </a:rPr>
              <a:t>You </a:t>
            </a:r>
            <a:r>
              <a:rPr lang="en-US" dirty="0">
                <a:effectLst/>
              </a:rPr>
              <a:t>can direct the filter to be applied to any combination of the preceding situations by selecting multiple dispatcher types. If no types are specified, the default option is REQUEST.</a:t>
            </a:r>
          </a:p>
          <a:p>
            <a:endParaRPr lang="en-US" dirty="0"/>
          </a:p>
        </p:txBody>
      </p:sp>
    </p:spTree>
    <p:extLst>
      <p:ext uri="{BB962C8B-B14F-4D97-AF65-F5344CB8AC3E}">
        <p14:creationId xmlns:p14="http://schemas.microsoft.com/office/powerpoint/2010/main" val="264041957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Filter Model</a:t>
            </a:r>
            <a:endParaRPr lang="en-US" dirty="0"/>
          </a:p>
        </p:txBody>
      </p:sp>
      <p:sp>
        <p:nvSpPr>
          <p:cNvPr id="3" name="Content Placeholder 2"/>
          <p:cNvSpPr>
            <a:spLocks noGrp="1"/>
          </p:cNvSpPr>
          <p:nvPr>
            <p:ph idx="1"/>
          </p:nvPr>
        </p:nvSpPr>
        <p:spPr/>
        <p:txBody>
          <a:bodyPr/>
          <a:lstStyle/>
          <a:p>
            <a:r>
              <a:rPr lang="en-US" dirty="0" smtClean="0"/>
              <a:t>One filter on One Servlet</a:t>
            </a:r>
          </a:p>
          <a:p>
            <a:r>
              <a:rPr lang="en-US" dirty="0" smtClean="0"/>
              <a:t>One filter on Multiple Servlets</a:t>
            </a:r>
          </a:p>
          <a:p>
            <a:pPr lvl="1"/>
            <a:r>
              <a:rPr lang="en-US" dirty="0" smtClean="0"/>
              <a:t>apply handler path for each servlet</a:t>
            </a:r>
          </a:p>
          <a:p>
            <a:pPr lvl="1"/>
            <a:r>
              <a:rPr lang="en-US" dirty="0" smtClean="0"/>
              <a:t>group name of servlets</a:t>
            </a:r>
          </a:p>
          <a:p>
            <a:r>
              <a:rPr lang="en-US" dirty="0" smtClean="0"/>
              <a:t>Multiple Filters on a Servlet</a:t>
            </a:r>
            <a:endParaRPr lang="en-US" dirty="0"/>
          </a:p>
        </p:txBody>
      </p:sp>
    </p:spTree>
    <p:extLst>
      <p:ext uri="{BB962C8B-B14F-4D97-AF65-F5344CB8AC3E}">
        <p14:creationId xmlns:p14="http://schemas.microsoft.com/office/powerpoint/2010/main" val="140093797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 Container Versions</a:t>
            </a:r>
            <a:endParaRPr lang="en-US" dirty="0"/>
          </a:p>
        </p:txBody>
      </p:sp>
      <p:sp>
        <p:nvSpPr>
          <p:cNvPr id="3" name="Content Placeholder 2"/>
          <p:cNvSpPr>
            <a:spLocks noGrp="1"/>
          </p:cNvSpPr>
          <p:nvPr>
            <p:ph idx="1"/>
          </p:nvPr>
        </p:nvSpPr>
        <p:spPr/>
        <p:txBody>
          <a:bodyPr/>
          <a:lstStyle/>
          <a:p>
            <a:r>
              <a:rPr lang="en-US" dirty="0" smtClean="0"/>
              <a:t>2.5</a:t>
            </a:r>
          </a:p>
          <a:p>
            <a:pPr lvl="1"/>
            <a:r>
              <a:rPr lang="en-US" dirty="0" smtClean="0"/>
              <a:t>Strictly XML-based</a:t>
            </a:r>
          </a:p>
          <a:p>
            <a:pPr lvl="1"/>
            <a:r>
              <a:rPr lang="en-US" dirty="0" smtClean="0"/>
              <a:t>All components must be declared in your deployment descriptor</a:t>
            </a:r>
          </a:p>
          <a:p>
            <a:r>
              <a:rPr lang="en-US" dirty="0" smtClean="0"/>
              <a:t>3.x</a:t>
            </a:r>
          </a:p>
          <a:p>
            <a:pPr lvl="1"/>
            <a:r>
              <a:rPr lang="en-US" dirty="0" smtClean="0"/>
              <a:t>Uses annotations</a:t>
            </a:r>
          </a:p>
          <a:p>
            <a:pPr lvl="1"/>
            <a:endParaRPr lang="en-US" dirty="0"/>
          </a:p>
        </p:txBody>
      </p:sp>
    </p:spTree>
    <p:extLst>
      <p:ext uri="{BB962C8B-B14F-4D97-AF65-F5344CB8AC3E}">
        <p14:creationId xmlns:p14="http://schemas.microsoft.com/office/powerpoint/2010/main" val="47925271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 Declaration</a:t>
            </a:r>
            <a:endParaRPr lang="en-US" dirty="0"/>
          </a:p>
        </p:txBody>
      </p:sp>
      <p:sp>
        <p:nvSpPr>
          <p:cNvPr id="3" name="Content Placeholder 2"/>
          <p:cNvSpPr>
            <a:spLocks noGrp="1"/>
          </p:cNvSpPr>
          <p:nvPr>
            <p:ph idx="1"/>
          </p:nvPr>
        </p:nvSpPr>
        <p:spPr/>
        <p:txBody>
          <a:bodyPr>
            <a:normAutofit fontScale="85000" lnSpcReduction="10000"/>
          </a:bodyPr>
          <a:lstStyle/>
          <a:p>
            <a:pPr marL="400050" lvl="1" indent="0">
              <a:buNone/>
            </a:pPr>
            <a:r>
              <a:rPr lang="en-US" b="1" dirty="0" smtClean="0">
                <a:solidFill>
                  <a:srgbClr val="FF0000"/>
                </a:solidFill>
              </a:rPr>
              <a:t>@</a:t>
            </a:r>
            <a:r>
              <a:rPr lang="en-US" b="1" dirty="0" err="1" smtClean="0">
                <a:solidFill>
                  <a:srgbClr val="FF0000"/>
                </a:solidFill>
              </a:rPr>
              <a:t>WebServlet</a:t>
            </a:r>
            <a:r>
              <a:rPr lang="en-US" b="1" dirty="0" smtClean="0">
                <a:solidFill>
                  <a:srgbClr val="FF0000"/>
                </a:solidFill>
              </a:rPr>
              <a:t> (</a:t>
            </a:r>
            <a:r>
              <a:rPr lang="en-US" b="1" dirty="0">
                <a:solidFill>
                  <a:schemeClr val="tx1"/>
                </a:solidFill>
              </a:rPr>
              <a:t>name="</a:t>
            </a:r>
            <a:r>
              <a:rPr lang="en-US" b="1" dirty="0" err="1">
                <a:solidFill>
                  <a:schemeClr val="tx1"/>
                </a:solidFill>
              </a:rPr>
              <a:t>mytest</a:t>
            </a:r>
            <a:r>
              <a:rPr lang="en-US" b="1" dirty="0">
                <a:solidFill>
                  <a:schemeClr val="tx1"/>
                </a:solidFill>
              </a:rPr>
              <a:t>", </a:t>
            </a:r>
          </a:p>
          <a:p>
            <a:pPr marL="400050" lvl="1" indent="0">
              <a:buNone/>
            </a:pPr>
            <a:r>
              <a:rPr lang="en-US" b="1" dirty="0">
                <a:solidFill>
                  <a:schemeClr val="tx1"/>
                </a:solidFill>
              </a:rPr>
              <a:t>        </a:t>
            </a:r>
            <a:r>
              <a:rPr lang="en-US" b="1" dirty="0" err="1">
                <a:solidFill>
                  <a:schemeClr val="tx1"/>
                </a:solidFill>
              </a:rPr>
              <a:t>urlPatterns</a:t>
            </a:r>
            <a:r>
              <a:rPr lang="en-US" b="1" dirty="0">
                <a:solidFill>
                  <a:schemeClr val="tx1"/>
                </a:solidFill>
              </a:rPr>
              <a:t>={"/</a:t>
            </a:r>
            <a:r>
              <a:rPr lang="en-US" b="1" dirty="0" err="1">
                <a:solidFill>
                  <a:schemeClr val="tx1"/>
                </a:solidFill>
              </a:rPr>
              <a:t>myurl</a:t>
            </a:r>
            <a:r>
              <a:rPr lang="en-US" b="1" dirty="0">
                <a:solidFill>
                  <a:schemeClr val="tx1"/>
                </a:solidFill>
              </a:rPr>
              <a:t>"}, </a:t>
            </a:r>
          </a:p>
          <a:p>
            <a:pPr marL="400050" lvl="1" indent="0">
              <a:buNone/>
            </a:pPr>
            <a:r>
              <a:rPr lang="en-US" b="1" dirty="0">
                <a:solidFill>
                  <a:schemeClr val="tx1"/>
                </a:solidFill>
              </a:rPr>
              <a:t>        </a:t>
            </a:r>
            <a:r>
              <a:rPr lang="en-US" b="1" dirty="0" err="1">
                <a:solidFill>
                  <a:schemeClr val="tx1"/>
                </a:solidFill>
              </a:rPr>
              <a:t>initParams</a:t>
            </a:r>
            <a:r>
              <a:rPr lang="en-US" b="1" dirty="0">
                <a:solidFill>
                  <a:schemeClr val="tx1"/>
                </a:solidFill>
              </a:rPr>
              <a:t>={ </a:t>
            </a:r>
            <a:r>
              <a:rPr lang="en-US" b="1" dirty="0" smtClean="0">
                <a:solidFill>
                  <a:schemeClr val="tx1"/>
                </a:solidFill>
              </a:rPr>
              <a:t>@</a:t>
            </a:r>
            <a:r>
              <a:rPr lang="en-US" b="1" dirty="0" err="1" smtClean="0">
                <a:solidFill>
                  <a:schemeClr val="tx1"/>
                </a:solidFill>
              </a:rPr>
              <a:t>WebInitParam</a:t>
            </a:r>
            <a:r>
              <a:rPr lang="en-US" b="1" dirty="0" smtClean="0">
                <a:solidFill>
                  <a:schemeClr val="tx1"/>
                </a:solidFill>
              </a:rPr>
              <a:t>(name</a:t>
            </a:r>
            <a:r>
              <a:rPr lang="en-US" b="1" dirty="0">
                <a:solidFill>
                  <a:schemeClr val="tx1"/>
                </a:solidFill>
              </a:rPr>
              <a:t>="n1", value="v1"), </a:t>
            </a:r>
            <a:r>
              <a:rPr lang="en-US" b="1" dirty="0" smtClean="0">
                <a:solidFill>
                  <a:schemeClr val="tx1"/>
                </a:solidFill>
              </a:rPr>
              <a:t> </a:t>
            </a:r>
          </a:p>
          <a:p>
            <a:pPr marL="400050" lvl="1" indent="0">
              <a:buNone/>
            </a:pPr>
            <a:r>
              <a:rPr lang="en-US" b="1" dirty="0">
                <a:solidFill>
                  <a:schemeClr val="tx1"/>
                </a:solidFill>
              </a:rPr>
              <a:t> </a:t>
            </a:r>
            <a:r>
              <a:rPr lang="en-US" b="1" dirty="0" smtClean="0">
                <a:solidFill>
                  <a:schemeClr val="tx1"/>
                </a:solidFill>
              </a:rPr>
              <a:t>                         @</a:t>
            </a:r>
            <a:r>
              <a:rPr lang="en-US" b="1" dirty="0" err="1" smtClean="0">
                <a:solidFill>
                  <a:schemeClr val="tx1"/>
                </a:solidFill>
              </a:rPr>
              <a:t>WebInitParam</a:t>
            </a:r>
            <a:r>
              <a:rPr lang="en-US" b="1" dirty="0" smtClean="0">
                <a:solidFill>
                  <a:schemeClr val="tx1"/>
                </a:solidFill>
              </a:rPr>
              <a:t>(name</a:t>
            </a:r>
            <a:r>
              <a:rPr lang="en-US" b="1" dirty="0">
                <a:solidFill>
                  <a:schemeClr val="tx1"/>
                </a:solidFill>
              </a:rPr>
              <a:t>="n2", value="v2") }</a:t>
            </a:r>
            <a:r>
              <a:rPr lang="en-US" b="1" dirty="0" smtClean="0">
                <a:solidFill>
                  <a:srgbClr val="FF0000"/>
                </a:solidFill>
              </a:rPr>
              <a:t>)</a:t>
            </a:r>
          </a:p>
          <a:p>
            <a:pPr marL="400050" lvl="1" indent="0">
              <a:buNone/>
            </a:pPr>
            <a:r>
              <a:rPr lang="en-US" dirty="0" smtClean="0"/>
              <a:t>public </a:t>
            </a:r>
            <a:r>
              <a:rPr lang="en-US" dirty="0"/>
              <a:t>class </a:t>
            </a:r>
            <a:r>
              <a:rPr lang="en-US" dirty="0" err="1"/>
              <a:t>MyServlet</a:t>
            </a:r>
            <a:r>
              <a:rPr lang="en-US" dirty="0"/>
              <a:t> </a:t>
            </a:r>
            <a:r>
              <a:rPr lang="en-US" dirty="0" smtClean="0"/>
              <a:t> extends </a:t>
            </a:r>
            <a:r>
              <a:rPr lang="en-US" dirty="0" err="1" smtClean="0"/>
              <a:t>HttpServlet</a:t>
            </a:r>
            <a:r>
              <a:rPr lang="en-US" dirty="0" smtClean="0"/>
              <a:t>{</a:t>
            </a:r>
            <a:endParaRPr lang="en-US" dirty="0"/>
          </a:p>
          <a:p>
            <a:pPr marL="400050" lvl="1" indent="0">
              <a:buNone/>
            </a:pPr>
            <a:r>
              <a:rPr lang="en-US" dirty="0" smtClean="0"/>
              <a:t>public </a:t>
            </a:r>
            <a:r>
              <a:rPr lang="en-US" dirty="0"/>
              <a:t>void </a:t>
            </a:r>
            <a:r>
              <a:rPr lang="en-US" dirty="0" err="1"/>
              <a:t>handleGet</a:t>
            </a:r>
            <a:r>
              <a:rPr lang="en-US" dirty="0"/>
              <a:t>(</a:t>
            </a:r>
            <a:r>
              <a:rPr lang="en-US" dirty="0" err="1"/>
              <a:t>HttpServletRequest</a:t>
            </a:r>
            <a:r>
              <a:rPr lang="en-US" dirty="0"/>
              <a:t> </a:t>
            </a:r>
            <a:r>
              <a:rPr lang="en-US" dirty="0" err="1"/>
              <a:t>req</a:t>
            </a:r>
            <a:r>
              <a:rPr lang="en-US" dirty="0"/>
              <a:t>, </a:t>
            </a:r>
          </a:p>
          <a:p>
            <a:pPr marL="400050" lvl="1" indent="0">
              <a:buNone/>
            </a:pPr>
            <a:r>
              <a:rPr lang="en-US" dirty="0"/>
              <a:t>                          </a:t>
            </a:r>
            <a:r>
              <a:rPr lang="en-US" dirty="0" err="1"/>
              <a:t>HttpServletResponse</a:t>
            </a:r>
            <a:r>
              <a:rPr lang="en-US" dirty="0"/>
              <a:t> res) {</a:t>
            </a:r>
          </a:p>
          <a:p>
            <a:pPr marL="400050" lvl="1" indent="0">
              <a:buNone/>
            </a:pPr>
            <a:r>
              <a:rPr lang="en-US" dirty="0"/>
              <a:t>                ....</a:t>
            </a:r>
          </a:p>
          <a:p>
            <a:pPr marL="400050" lvl="1" indent="0">
              <a:buNone/>
            </a:pPr>
            <a:r>
              <a:rPr lang="en-US" dirty="0"/>
              <a:t>    }</a:t>
            </a:r>
          </a:p>
          <a:p>
            <a:pPr marL="400050" lvl="1" indent="0">
              <a:buNone/>
            </a:pPr>
            <a:r>
              <a:rPr lang="en-US" dirty="0"/>
              <a:t>}</a:t>
            </a:r>
          </a:p>
        </p:txBody>
      </p:sp>
    </p:spTree>
    <p:extLst>
      <p:ext uri="{BB962C8B-B14F-4D97-AF65-F5344CB8AC3E}">
        <p14:creationId xmlns:p14="http://schemas.microsoft.com/office/powerpoint/2010/main" val="106873712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Listener</a:t>
            </a:r>
            <a:endParaRPr lang="en-US" dirty="0"/>
          </a:p>
        </p:txBody>
      </p:sp>
      <p:sp>
        <p:nvSpPr>
          <p:cNvPr id="3" name="Content Placeholder 2"/>
          <p:cNvSpPr>
            <a:spLocks noGrp="1"/>
          </p:cNvSpPr>
          <p:nvPr>
            <p:ph idx="1"/>
          </p:nvPr>
        </p:nvSpPr>
        <p:spPr/>
        <p:txBody>
          <a:bodyPr>
            <a:normAutofit/>
          </a:bodyPr>
          <a:lstStyle/>
          <a:p>
            <a:pPr marL="400050" lvl="1" indent="0">
              <a:buNone/>
            </a:pPr>
            <a:r>
              <a:rPr lang="en-US" b="1" dirty="0">
                <a:solidFill>
                  <a:srgbClr val="FF0000"/>
                </a:solidFill>
              </a:rPr>
              <a:t>@</a:t>
            </a:r>
            <a:r>
              <a:rPr lang="en-US" b="1" dirty="0" err="1" smtClean="0">
                <a:solidFill>
                  <a:srgbClr val="FF0000"/>
                </a:solidFill>
              </a:rPr>
              <a:t>WebListener</a:t>
            </a:r>
            <a:r>
              <a:rPr lang="en-US" b="1" dirty="0" smtClean="0">
                <a:solidFill>
                  <a:srgbClr val="FF0000"/>
                </a:solidFill>
              </a:rPr>
              <a:t> </a:t>
            </a:r>
          </a:p>
          <a:p>
            <a:pPr marL="400050" lvl="1" indent="0">
              <a:buNone/>
            </a:pPr>
            <a:r>
              <a:rPr lang="en-US" dirty="0" smtClean="0"/>
              <a:t>public </a:t>
            </a:r>
            <a:r>
              <a:rPr lang="en-US" dirty="0"/>
              <a:t>class </a:t>
            </a:r>
            <a:r>
              <a:rPr lang="en-US" dirty="0" err="1"/>
              <a:t>MyListener</a:t>
            </a:r>
            <a:r>
              <a:rPr lang="en-US" dirty="0"/>
              <a:t>  </a:t>
            </a:r>
            <a:r>
              <a:rPr lang="en-US" dirty="0" smtClean="0"/>
              <a:t>implements </a:t>
            </a:r>
            <a:r>
              <a:rPr lang="en-US" dirty="0" err="1" smtClean="0"/>
              <a:t>ServletContextListener</a:t>
            </a:r>
            <a:r>
              <a:rPr lang="en-US" dirty="0" smtClean="0"/>
              <a:t>{</a:t>
            </a:r>
          </a:p>
          <a:p>
            <a:pPr marL="400050" lvl="1" indent="0">
              <a:buNone/>
            </a:pPr>
            <a:r>
              <a:rPr lang="en-US" sz="2400" dirty="0"/>
              <a:t>  public void </a:t>
            </a:r>
            <a:r>
              <a:rPr lang="en-US" sz="2400" dirty="0" err="1"/>
              <a:t>contextInitialized</a:t>
            </a:r>
            <a:r>
              <a:rPr lang="en-US" sz="2400" dirty="0"/>
              <a:t> (</a:t>
            </a:r>
            <a:r>
              <a:rPr lang="en-US" sz="2400" dirty="0" err="1"/>
              <a:t>ServletContextEvent</a:t>
            </a:r>
            <a:r>
              <a:rPr lang="en-US" sz="2400" dirty="0"/>
              <a:t> </a:t>
            </a:r>
            <a:r>
              <a:rPr lang="en-US" sz="2400" dirty="0" err="1"/>
              <a:t>sce</a:t>
            </a:r>
            <a:r>
              <a:rPr lang="en-US" sz="2400" dirty="0"/>
              <a:t>) {</a:t>
            </a:r>
          </a:p>
          <a:p>
            <a:pPr marL="400050" lvl="1" indent="0">
              <a:buNone/>
            </a:pPr>
            <a:endParaRPr lang="en-US" sz="2400" dirty="0"/>
          </a:p>
          <a:p>
            <a:pPr marL="400050" lvl="1" indent="0">
              <a:buNone/>
            </a:pPr>
            <a:r>
              <a:rPr lang="en-US" sz="2400" dirty="0"/>
              <a:t>  }</a:t>
            </a:r>
          </a:p>
          <a:p>
            <a:pPr marL="400050" lvl="1" indent="0">
              <a:buNone/>
            </a:pPr>
            <a:r>
              <a:rPr lang="en-US" dirty="0"/>
              <a:t>.....</a:t>
            </a:r>
          </a:p>
          <a:p>
            <a:pPr marL="400050" lvl="1" indent="0">
              <a:buNone/>
            </a:pPr>
            <a:r>
              <a:rPr lang="en-US" dirty="0"/>
              <a:t>}</a:t>
            </a:r>
          </a:p>
        </p:txBody>
      </p:sp>
    </p:spTree>
    <p:extLst>
      <p:ext uri="{BB962C8B-B14F-4D97-AF65-F5344CB8AC3E}">
        <p14:creationId xmlns:p14="http://schemas.microsoft.com/office/powerpoint/2010/main" val="145666673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a:t>
            </a:r>
            <a:endParaRPr lang="en-US" dirty="0"/>
          </a:p>
        </p:txBody>
      </p:sp>
      <p:sp>
        <p:nvSpPr>
          <p:cNvPr id="3" name="Content Placeholder 2"/>
          <p:cNvSpPr>
            <a:spLocks noGrp="1"/>
          </p:cNvSpPr>
          <p:nvPr>
            <p:ph idx="1"/>
          </p:nvPr>
        </p:nvSpPr>
        <p:spPr/>
        <p:txBody>
          <a:bodyPr>
            <a:normAutofit lnSpcReduction="10000"/>
          </a:bodyPr>
          <a:lstStyle/>
          <a:p>
            <a:pPr marL="400050" lvl="1" indent="0">
              <a:buNone/>
            </a:pPr>
            <a:r>
              <a:rPr lang="en-US" b="1" dirty="0" smtClean="0">
                <a:solidFill>
                  <a:srgbClr val="FF0000"/>
                </a:solidFill>
              </a:rPr>
              <a:t>@</a:t>
            </a:r>
            <a:r>
              <a:rPr lang="en-US" smtClean="0">
                <a:solidFill>
                  <a:schemeClr val="tx1"/>
                </a:solidFill>
              </a:rPr>
              <a:t>WebFilter</a:t>
            </a:r>
            <a:r>
              <a:rPr lang="en-US" dirty="0" smtClean="0">
                <a:solidFill>
                  <a:schemeClr val="tx1"/>
                </a:solidFill>
              </a:rPr>
              <a:t>(</a:t>
            </a:r>
            <a:r>
              <a:rPr lang="en-US" dirty="0" err="1" smtClean="0">
                <a:solidFill>
                  <a:schemeClr val="tx1"/>
                </a:solidFill>
              </a:rPr>
              <a:t>urlPatterns</a:t>
            </a:r>
            <a:r>
              <a:rPr lang="en-US" dirty="0">
                <a:solidFill>
                  <a:schemeClr val="tx1"/>
                </a:solidFill>
              </a:rPr>
              <a:t>={"/</a:t>
            </a:r>
            <a:r>
              <a:rPr lang="en-US" dirty="0" err="1">
                <a:solidFill>
                  <a:schemeClr val="tx1"/>
                </a:solidFill>
              </a:rPr>
              <a:t>myurl</a:t>
            </a:r>
            <a:r>
              <a:rPr lang="en-US" dirty="0">
                <a:solidFill>
                  <a:schemeClr val="tx1"/>
                </a:solidFill>
              </a:rPr>
              <a:t>"}. </a:t>
            </a:r>
          </a:p>
          <a:p>
            <a:pPr marL="400050" lvl="1" indent="0">
              <a:buNone/>
            </a:pPr>
            <a:r>
              <a:rPr lang="en-US" dirty="0">
                <a:solidFill>
                  <a:schemeClr val="tx1"/>
                </a:solidFill>
              </a:rPr>
              <a:t>        </a:t>
            </a:r>
            <a:r>
              <a:rPr lang="en-US" dirty="0" err="1">
                <a:solidFill>
                  <a:schemeClr val="tx1"/>
                </a:solidFill>
              </a:rPr>
              <a:t>initParams</a:t>
            </a:r>
            <a:r>
              <a:rPr lang="en-US" dirty="0">
                <a:solidFill>
                  <a:schemeClr val="tx1"/>
                </a:solidFill>
              </a:rPr>
              <a:t>={ @</a:t>
            </a:r>
            <a:r>
              <a:rPr lang="en-US" dirty="0" err="1">
                <a:solidFill>
                  <a:schemeClr val="tx1"/>
                </a:solidFill>
              </a:rPr>
              <a:t>InitParam</a:t>
            </a:r>
            <a:r>
              <a:rPr lang="en-US" dirty="0">
                <a:solidFill>
                  <a:schemeClr val="tx1"/>
                </a:solidFill>
              </a:rPr>
              <a:t>(name="</a:t>
            </a:r>
            <a:r>
              <a:rPr lang="en-US" dirty="0" err="1">
                <a:solidFill>
                  <a:schemeClr val="tx1"/>
                </a:solidFill>
              </a:rPr>
              <a:t>mesg</a:t>
            </a:r>
            <a:r>
              <a:rPr lang="en-US" dirty="0">
                <a:solidFill>
                  <a:schemeClr val="tx1"/>
                </a:solidFill>
              </a:rPr>
              <a:t>", </a:t>
            </a:r>
            <a:endParaRPr lang="en-US" dirty="0" smtClean="0">
              <a:solidFill>
                <a:schemeClr val="tx1"/>
              </a:solidFill>
            </a:endParaRPr>
          </a:p>
          <a:p>
            <a:pPr marL="400050" lvl="1" indent="0">
              <a:buNone/>
            </a:pPr>
            <a:r>
              <a:rPr lang="en-US" dirty="0">
                <a:solidFill>
                  <a:schemeClr val="tx1"/>
                </a:solidFill>
              </a:rPr>
              <a:t> </a:t>
            </a:r>
            <a:r>
              <a:rPr lang="en-US" dirty="0" smtClean="0">
                <a:solidFill>
                  <a:schemeClr val="tx1"/>
                </a:solidFill>
              </a:rPr>
              <a:t>                                 value</a:t>
            </a:r>
            <a:r>
              <a:rPr lang="en-US" dirty="0">
                <a:solidFill>
                  <a:schemeClr val="tx1"/>
                </a:solidFill>
              </a:rPr>
              <a:t>="my filter") }</a:t>
            </a:r>
            <a:r>
              <a:rPr lang="en-US" b="1" dirty="0">
                <a:solidFill>
                  <a:srgbClr val="FF0000"/>
                </a:solidFill>
              </a:rPr>
              <a:t>)</a:t>
            </a:r>
            <a:r>
              <a:rPr lang="en-US" dirty="0"/>
              <a:t> </a:t>
            </a:r>
            <a:endParaRPr lang="en-US" dirty="0" smtClean="0"/>
          </a:p>
          <a:p>
            <a:pPr marL="400050" lvl="1" indent="0">
              <a:buNone/>
            </a:pPr>
            <a:r>
              <a:rPr lang="en-US" dirty="0" smtClean="0"/>
              <a:t>public </a:t>
            </a:r>
            <a:r>
              <a:rPr lang="en-US" dirty="0"/>
              <a:t>class </a:t>
            </a:r>
            <a:r>
              <a:rPr lang="en-US" dirty="0" err="1" smtClean="0"/>
              <a:t>MyFilter</a:t>
            </a:r>
            <a:r>
              <a:rPr lang="en-US" dirty="0" smtClean="0"/>
              <a:t> implements Filter </a:t>
            </a:r>
            <a:r>
              <a:rPr lang="en-US" dirty="0"/>
              <a:t>{</a:t>
            </a:r>
          </a:p>
          <a:p>
            <a:pPr marL="400050" lvl="1" indent="0">
              <a:buNone/>
            </a:pPr>
            <a:r>
              <a:rPr lang="en-US" dirty="0"/>
              <a:t>  public void </a:t>
            </a:r>
            <a:r>
              <a:rPr lang="en-US" dirty="0" err="1"/>
              <a:t>doFilter</a:t>
            </a:r>
            <a:r>
              <a:rPr lang="en-US" dirty="0"/>
              <a:t>(</a:t>
            </a:r>
            <a:r>
              <a:rPr lang="en-US" dirty="0" err="1"/>
              <a:t>HttpServletRequest</a:t>
            </a:r>
            <a:r>
              <a:rPr lang="en-US" dirty="0"/>
              <a:t> </a:t>
            </a:r>
            <a:r>
              <a:rPr lang="en-US" dirty="0" err="1"/>
              <a:t>req</a:t>
            </a:r>
            <a:r>
              <a:rPr lang="en-US" dirty="0"/>
              <a:t>, </a:t>
            </a:r>
          </a:p>
          <a:p>
            <a:pPr marL="400050" lvl="1" indent="0">
              <a:buNone/>
            </a:pPr>
            <a:r>
              <a:rPr lang="en-US" dirty="0"/>
              <a:t>                       </a:t>
            </a:r>
            <a:r>
              <a:rPr lang="en-US" dirty="0" err="1"/>
              <a:t>HttpServletResponse</a:t>
            </a:r>
            <a:r>
              <a:rPr lang="en-US" dirty="0"/>
              <a:t> res) {</a:t>
            </a:r>
          </a:p>
          <a:p>
            <a:pPr marL="400050" lvl="1" indent="0">
              <a:buNone/>
            </a:pPr>
            <a:r>
              <a:rPr lang="en-US" dirty="0"/>
              <a:t>        .....</a:t>
            </a:r>
          </a:p>
          <a:p>
            <a:pPr marL="400050" lvl="1" indent="0">
              <a:buNone/>
            </a:pPr>
            <a:r>
              <a:rPr lang="en-US" dirty="0"/>
              <a:t>  }</a:t>
            </a:r>
          </a:p>
          <a:p>
            <a:pPr marL="400050" lvl="1" indent="0">
              <a:buNone/>
            </a:pPr>
            <a:r>
              <a:rPr lang="en-US" dirty="0"/>
              <a:t>}</a:t>
            </a:r>
          </a:p>
          <a:p>
            <a:endParaRPr lang="en-US" dirty="0"/>
          </a:p>
        </p:txBody>
      </p:sp>
    </p:spTree>
    <p:extLst>
      <p:ext uri="{BB962C8B-B14F-4D97-AF65-F5344CB8AC3E}">
        <p14:creationId xmlns:p14="http://schemas.microsoft.com/office/powerpoint/2010/main" val="302672261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Jsp</a:t>
            </a:r>
            <a:r>
              <a:rPr lang="en-US" dirty="0" smtClean="0"/>
              <a:t> (Non-JSTL)</a:t>
            </a:r>
            <a:endParaRPr lang="en-US" dirty="0"/>
          </a:p>
        </p:txBody>
      </p:sp>
      <p:sp>
        <p:nvSpPr>
          <p:cNvPr id="5" name="Text Placeholder 4"/>
          <p:cNvSpPr>
            <a:spLocks noGrp="1"/>
          </p:cNvSpPr>
          <p:nvPr>
            <p:ph type="body" idx="1"/>
          </p:nvPr>
        </p:nvSpPr>
        <p:spPr/>
        <p:txBody>
          <a:bodyPr/>
          <a:lstStyle/>
          <a:p>
            <a:r>
              <a:rPr lang="en-US" dirty="0" smtClean="0"/>
              <a:t>Introduction to Java Server Pages (JSP)</a:t>
            </a:r>
            <a:endParaRPr lang="en-US" dirty="0"/>
          </a:p>
        </p:txBody>
      </p:sp>
    </p:spTree>
    <p:extLst>
      <p:ext uri="{BB962C8B-B14F-4D97-AF65-F5344CB8AC3E}">
        <p14:creationId xmlns:p14="http://schemas.microsoft.com/office/powerpoint/2010/main" val="33460402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a:t>
            </a:r>
            <a:endParaRPr lang="en-US" dirty="0"/>
          </a:p>
        </p:txBody>
      </p:sp>
      <p:sp>
        <p:nvSpPr>
          <p:cNvPr id="3" name="Content Placeholder 2"/>
          <p:cNvSpPr>
            <a:spLocks noGrp="1"/>
          </p:cNvSpPr>
          <p:nvPr>
            <p:ph idx="1"/>
          </p:nvPr>
        </p:nvSpPr>
        <p:spPr/>
        <p:txBody>
          <a:bodyPr/>
          <a:lstStyle/>
          <a:p>
            <a:r>
              <a:rPr lang="en-US" dirty="0" smtClean="0"/>
              <a:t>Edit the following files found inside the /conf directory:</a:t>
            </a:r>
          </a:p>
          <a:p>
            <a:pPr lvl="1"/>
            <a:r>
              <a:rPr lang="en-US" dirty="0" smtClean="0"/>
              <a:t>server.xml – change the shutdown port, connector port, and AJP connector port, if needed. Usually connector port is changed from 80 to something else like 8080</a:t>
            </a:r>
          </a:p>
          <a:p>
            <a:pPr lvl="1"/>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JSP?</a:t>
            </a:r>
            <a:endParaRPr lang="en-US" dirty="0"/>
          </a:p>
        </p:txBody>
      </p:sp>
      <p:sp>
        <p:nvSpPr>
          <p:cNvPr id="5" name="Content Placeholder 4"/>
          <p:cNvSpPr>
            <a:spLocks noGrp="1"/>
          </p:cNvSpPr>
          <p:nvPr>
            <p:ph idx="1"/>
          </p:nvPr>
        </p:nvSpPr>
        <p:spPr/>
        <p:txBody>
          <a:bodyPr>
            <a:normAutofit fontScale="92500"/>
          </a:bodyPr>
          <a:lstStyle/>
          <a:p>
            <a:r>
              <a:rPr lang="en-US" b="1" dirty="0" err="1"/>
              <a:t>JavaServer</a:t>
            </a:r>
            <a:r>
              <a:rPr lang="en-US" b="1" dirty="0"/>
              <a:t> Pages (JSP)</a:t>
            </a:r>
            <a:r>
              <a:rPr lang="en-US" dirty="0"/>
              <a:t> addresses these concerns. JSP pages are text files similar to HTML files but have extra tags that allow us to:</a:t>
            </a:r>
          </a:p>
          <a:p>
            <a:pPr lvl="1"/>
            <a:r>
              <a:rPr lang="en-US" dirty="0"/>
              <a:t>Interact with dynamic content</a:t>
            </a:r>
          </a:p>
          <a:p>
            <a:pPr lvl="1"/>
            <a:r>
              <a:rPr lang="en-US" dirty="0"/>
              <a:t>Include content from other web application resources</a:t>
            </a:r>
          </a:p>
          <a:p>
            <a:pPr lvl="1"/>
            <a:r>
              <a:rPr lang="en-US" dirty="0"/>
              <a:t>Forward the response to other web application resources</a:t>
            </a:r>
          </a:p>
          <a:p>
            <a:pPr lvl="1"/>
            <a:r>
              <a:rPr lang="en-US" dirty="0"/>
              <a:t>Perform custom processing on the server when the page is served by the web container</a:t>
            </a:r>
          </a:p>
          <a:p>
            <a:pPr lvl="1"/>
            <a:endParaRPr lang="en-US" dirty="0"/>
          </a:p>
          <a:p>
            <a:endParaRPr lang="en-US" dirty="0"/>
          </a:p>
        </p:txBody>
      </p:sp>
    </p:spTree>
    <p:extLst>
      <p:ext uri="{BB962C8B-B14F-4D97-AF65-F5344CB8AC3E}">
        <p14:creationId xmlns:p14="http://schemas.microsoft.com/office/powerpoint/2010/main" val="382826438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 vs. JSP</a:t>
            </a:r>
            <a:endParaRPr lang="en-US" dirty="0"/>
          </a:p>
        </p:txBody>
      </p:sp>
      <p:sp>
        <p:nvSpPr>
          <p:cNvPr id="3" name="Content Placeholder 2"/>
          <p:cNvSpPr>
            <a:spLocks noGrp="1"/>
          </p:cNvSpPr>
          <p:nvPr>
            <p:ph idx="1"/>
          </p:nvPr>
        </p:nvSpPr>
        <p:spPr/>
        <p:txBody>
          <a:bodyPr>
            <a:normAutofit fontScale="92500" lnSpcReduction="10000"/>
          </a:bodyPr>
          <a:lstStyle/>
          <a:p>
            <a:r>
              <a:rPr lang="en-US" dirty="0"/>
              <a:t>Although servlets are powerful web components, they are not the ideal technology available to us to build presentation elements. This is because:</a:t>
            </a:r>
          </a:p>
          <a:p>
            <a:pPr lvl="1"/>
            <a:r>
              <a:rPr lang="en-US" dirty="0"/>
              <a:t>Amending the look and feel of the system involves recompiling the servlet classes</a:t>
            </a:r>
          </a:p>
          <a:p>
            <a:pPr lvl="1"/>
            <a:r>
              <a:rPr lang="en-US" dirty="0"/>
              <a:t>The presence of HTML within the servlets tightly couples the presentation and the content, which blurs the roles of presenting and providing content</a:t>
            </a:r>
          </a:p>
          <a:p>
            <a:pPr lvl="1"/>
            <a:r>
              <a:rPr lang="en-US" dirty="0"/>
              <a:t>Lots of HTML code within the servlet classes make them difficult to maintain</a:t>
            </a:r>
          </a:p>
          <a:p>
            <a:endParaRPr lang="en-US" dirty="0"/>
          </a:p>
        </p:txBody>
      </p:sp>
    </p:spTree>
    <p:extLst>
      <p:ext uri="{BB962C8B-B14F-4D97-AF65-F5344CB8AC3E}">
        <p14:creationId xmlns:p14="http://schemas.microsoft.com/office/powerpoint/2010/main" val="329309566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(Non-JSTL)</a:t>
            </a:r>
            <a:endParaRPr lang="en-US" dirty="0"/>
          </a:p>
        </p:txBody>
      </p:sp>
      <p:sp>
        <p:nvSpPr>
          <p:cNvPr id="3" name="Content Placeholder 2"/>
          <p:cNvSpPr>
            <a:spLocks noGrp="1"/>
          </p:cNvSpPr>
          <p:nvPr>
            <p:ph idx="1"/>
          </p:nvPr>
        </p:nvSpPr>
        <p:spPr/>
        <p:txBody>
          <a:bodyPr>
            <a:normAutofit fontScale="92500" lnSpcReduction="10000"/>
          </a:bodyPr>
          <a:lstStyle/>
          <a:p>
            <a:r>
              <a:rPr lang="en-US" dirty="0"/>
              <a:t>JSP pages are converted to servlets by the </a:t>
            </a:r>
            <a:r>
              <a:rPr lang="en-US" b="1" dirty="0"/>
              <a:t>JSP container</a:t>
            </a:r>
            <a:r>
              <a:rPr lang="en-US" dirty="0"/>
              <a:t> in a process that is transparent to the developer</a:t>
            </a:r>
          </a:p>
          <a:p>
            <a:r>
              <a:rPr lang="en-US" dirty="0"/>
              <a:t>Technically, JSP is a specialized servlet</a:t>
            </a:r>
          </a:p>
          <a:p>
            <a:r>
              <a:rPr lang="en-US" dirty="0"/>
              <a:t>There are three kinds of scripting element in JSP:</a:t>
            </a:r>
          </a:p>
          <a:p>
            <a:pPr lvl="1"/>
            <a:r>
              <a:rPr lang="en-US" dirty="0" smtClean="0"/>
              <a:t>declarations</a:t>
            </a:r>
            <a:endParaRPr lang="en-US" dirty="0"/>
          </a:p>
          <a:p>
            <a:pPr lvl="1"/>
            <a:r>
              <a:rPr lang="en-US" dirty="0" err="1" smtClean="0"/>
              <a:t>scriptlets</a:t>
            </a:r>
            <a:endParaRPr lang="en-US" dirty="0"/>
          </a:p>
          <a:p>
            <a:pPr lvl="1"/>
            <a:r>
              <a:rPr lang="en-US" dirty="0"/>
              <a:t>e</a:t>
            </a:r>
            <a:r>
              <a:rPr lang="en-US" dirty="0" smtClean="0"/>
              <a:t>xpressions</a:t>
            </a:r>
          </a:p>
          <a:p>
            <a:pPr lvl="1"/>
            <a:r>
              <a:rPr lang="en-US" dirty="0" smtClean="0"/>
              <a:t>comments</a:t>
            </a:r>
            <a:endParaRPr lang="en-US" dirty="0"/>
          </a:p>
          <a:p>
            <a:pPr>
              <a:buNone/>
            </a:pPr>
            <a:endParaRPr lang="en-US" dirty="0"/>
          </a:p>
          <a:p>
            <a:endParaRPr lang="en-US" dirty="0"/>
          </a:p>
        </p:txBody>
      </p:sp>
    </p:spTree>
    <p:extLst>
      <p:ext uri="{BB962C8B-B14F-4D97-AF65-F5344CB8AC3E}">
        <p14:creationId xmlns:p14="http://schemas.microsoft.com/office/powerpoint/2010/main" val="90100603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Declaration</a:t>
            </a:r>
            <a:endParaRPr lang="en-US" dirty="0"/>
          </a:p>
        </p:txBody>
      </p:sp>
      <p:sp>
        <p:nvSpPr>
          <p:cNvPr id="3" name="Content Placeholder 2"/>
          <p:cNvSpPr>
            <a:spLocks noGrp="1"/>
          </p:cNvSpPr>
          <p:nvPr>
            <p:ph idx="1"/>
          </p:nvPr>
        </p:nvSpPr>
        <p:spPr/>
        <p:txBody>
          <a:bodyPr/>
          <a:lstStyle/>
          <a:p>
            <a:r>
              <a:rPr lang="en-US" dirty="0"/>
              <a:t>Declarations are used to define methods and instance variables. </a:t>
            </a:r>
          </a:p>
          <a:p>
            <a:r>
              <a:rPr lang="en-US" dirty="0"/>
              <a:t>They do not produce any output that is sent back to the client. </a:t>
            </a:r>
          </a:p>
          <a:p>
            <a:r>
              <a:rPr lang="en-US" dirty="0"/>
              <a:t>Declarations in JSP pages are embedded between </a:t>
            </a:r>
            <a:r>
              <a:rPr lang="en-US" b="1" dirty="0">
                <a:solidFill>
                  <a:srgbClr val="FF0000"/>
                </a:solidFill>
              </a:rPr>
              <a:t>&lt;%! and %&gt; </a:t>
            </a:r>
            <a:r>
              <a:rPr lang="en-US" dirty="0"/>
              <a:t>delimiters</a:t>
            </a:r>
          </a:p>
          <a:p>
            <a:endParaRPr lang="en-US" dirty="0"/>
          </a:p>
        </p:txBody>
      </p:sp>
    </p:spTree>
    <p:extLst>
      <p:ext uri="{BB962C8B-B14F-4D97-AF65-F5344CB8AC3E}">
        <p14:creationId xmlns:p14="http://schemas.microsoft.com/office/powerpoint/2010/main" val="2301248401"/>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Scriptlet</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t>Scriptlets</a:t>
            </a:r>
            <a:r>
              <a:rPr lang="en-US" dirty="0"/>
              <a:t> are used to embed Java code within JSP pages. </a:t>
            </a:r>
          </a:p>
          <a:p>
            <a:r>
              <a:rPr lang="en-US" dirty="0"/>
              <a:t>The contents of </a:t>
            </a:r>
            <a:r>
              <a:rPr lang="en-US" dirty="0" err="1"/>
              <a:t>scriptlets</a:t>
            </a:r>
            <a:r>
              <a:rPr lang="en-US" dirty="0"/>
              <a:t> go within </a:t>
            </a:r>
            <a:r>
              <a:rPr lang="en-US" dirty="0" smtClean="0"/>
              <a:t>the:</a:t>
            </a:r>
          </a:p>
          <a:p>
            <a:pPr lvl="2"/>
            <a:r>
              <a:rPr lang="en-US" dirty="0" smtClean="0"/>
              <a:t>public </a:t>
            </a:r>
            <a:r>
              <a:rPr lang="en-US" dirty="0"/>
              <a:t>void _</a:t>
            </a:r>
            <a:r>
              <a:rPr lang="en-US" dirty="0" err="1"/>
              <a:t>jspService</a:t>
            </a:r>
            <a:r>
              <a:rPr lang="en-US" dirty="0"/>
              <a:t>(final </a:t>
            </a:r>
            <a:r>
              <a:rPr lang="en-US" dirty="0" err="1"/>
              <a:t>javax.servlet.http.HttpServletRequest</a:t>
            </a:r>
            <a:r>
              <a:rPr lang="en-US" dirty="0"/>
              <a:t> request, final </a:t>
            </a:r>
            <a:r>
              <a:rPr lang="en-US" dirty="0" err="1"/>
              <a:t>javax.servlet.http.HttpServletResponse</a:t>
            </a:r>
            <a:r>
              <a:rPr lang="en-US" dirty="0"/>
              <a:t> response</a:t>
            </a:r>
            <a:r>
              <a:rPr lang="en-US" dirty="0" smtClean="0"/>
              <a:t>)  throws </a:t>
            </a:r>
            <a:r>
              <a:rPr lang="en-US" dirty="0" err="1"/>
              <a:t>java.io.IOException</a:t>
            </a:r>
            <a:r>
              <a:rPr lang="en-US" dirty="0"/>
              <a:t>, </a:t>
            </a:r>
            <a:r>
              <a:rPr lang="en-US" dirty="0" err="1" smtClean="0"/>
              <a:t>javax.servlet.ServletException</a:t>
            </a:r>
            <a:endParaRPr lang="en-US" dirty="0"/>
          </a:p>
          <a:p>
            <a:r>
              <a:rPr lang="en-US" dirty="0"/>
              <a:t>The lines of code embedded in JSP pages should comply with the syntactical and semantic constructs of </a:t>
            </a:r>
            <a:r>
              <a:rPr lang="en-US" dirty="0" smtClean="0"/>
              <a:t>Java</a:t>
            </a:r>
            <a:endParaRPr lang="en-US" dirty="0"/>
          </a:p>
          <a:p>
            <a:r>
              <a:rPr lang="en-US" dirty="0" err="1"/>
              <a:t>Scriptlets</a:t>
            </a:r>
            <a:r>
              <a:rPr lang="en-US" dirty="0"/>
              <a:t> are embedded between </a:t>
            </a:r>
            <a:r>
              <a:rPr lang="en-US" b="1" dirty="0">
                <a:solidFill>
                  <a:srgbClr val="FF0000"/>
                </a:solidFill>
              </a:rPr>
              <a:t>&lt;% and %&gt; </a:t>
            </a:r>
            <a:r>
              <a:rPr lang="en-US" dirty="0"/>
              <a:t>delimiters</a:t>
            </a:r>
          </a:p>
          <a:p>
            <a:endParaRPr lang="en-US" dirty="0"/>
          </a:p>
        </p:txBody>
      </p:sp>
    </p:spTree>
    <p:extLst>
      <p:ext uri="{BB962C8B-B14F-4D97-AF65-F5344CB8AC3E}">
        <p14:creationId xmlns:p14="http://schemas.microsoft.com/office/powerpoint/2010/main" val="154950776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a:t>
            </a:r>
            <a:endParaRPr lang="en-US" dirty="0"/>
          </a:p>
        </p:txBody>
      </p:sp>
      <p:sp>
        <p:nvSpPr>
          <p:cNvPr id="3" name="Content Placeholder 2"/>
          <p:cNvSpPr>
            <a:spLocks noGrp="1"/>
          </p:cNvSpPr>
          <p:nvPr>
            <p:ph idx="1"/>
          </p:nvPr>
        </p:nvSpPr>
        <p:spPr/>
        <p:txBody>
          <a:bodyPr>
            <a:normAutofit lnSpcReduction="10000"/>
          </a:bodyPr>
          <a:lstStyle/>
          <a:p>
            <a:r>
              <a:rPr lang="en-US" dirty="0"/>
              <a:t>Expressions in JSP pages are used to write dynamic content back to the browser and are embedded in </a:t>
            </a:r>
            <a:r>
              <a:rPr lang="en-US" b="1" dirty="0">
                <a:solidFill>
                  <a:srgbClr val="FF0000"/>
                </a:solidFill>
              </a:rPr>
              <a:t>&lt;%= and %&gt; </a:t>
            </a:r>
            <a:r>
              <a:rPr lang="en-US" dirty="0"/>
              <a:t>delimiters. </a:t>
            </a:r>
          </a:p>
          <a:p>
            <a:r>
              <a:rPr lang="en-US" dirty="0"/>
              <a:t>If the output of the expression is a Java primitive, the value of the primitive is printed back to the browser. </a:t>
            </a:r>
          </a:p>
          <a:p>
            <a:r>
              <a:rPr lang="en-US" dirty="0"/>
              <a:t>If the output is a Java object, the result of calling the </a:t>
            </a:r>
            <a:r>
              <a:rPr lang="en-US" dirty="0" err="1"/>
              <a:t>toString</a:t>
            </a:r>
            <a:r>
              <a:rPr lang="en-US" dirty="0"/>
              <a:t>() method on the object is written back to the browser.</a:t>
            </a:r>
          </a:p>
          <a:p>
            <a:endParaRPr lang="en-US" dirty="0"/>
          </a:p>
          <a:p>
            <a:endParaRPr lang="en-US" dirty="0"/>
          </a:p>
        </p:txBody>
      </p:sp>
    </p:spTree>
    <p:extLst>
      <p:ext uri="{BB962C8B-B14F-4D97-AF65-F5344CB8AC3E}">
        <p14:creationId xmlns:p14="http://schemas.microsoft.com/office/powerpoint/2010/main" val="264095767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lstStyle/>
          <a:p>
            <a:r>
              <a:rPr lang="en-US" dirty="0" smtClean="0"/>
              <a:t>Comment in JSP is used to comment on the JSP pages</a:t>
            </a:r>
          </a:p>
          <a:p>
            <a:r>
              <a:rPr lang="en-US" dirty="0" smtClean="0"/>
              <a:t>Denoted by </a:t>
            </a:r>
            <a:r>
              <a:rPr lang="en-US" b="1" dirty="0" smtClean="0">
                <a:solidFill>
                  <a:srgbClr val="FF0000"/>
                </a:solidFill>
              </a:rPr>
              <a:t>&lt;%-- --%&gt;</a:t>
            </a:r>
          </a:p>
          <a:p>
            <a:r>
              <a:rPr lang="en-US" dirty="0" smtClean="0"/>
              <a:t>This is preferred rather than HTML comment since these lines are not included in the page generation</a:t>
            </a:r>
            <a:endParaRPr lang="en-US" dirty="0"/>
          </a:p>
        </p:txBody>
      </p:sp>
    </p:spTree>
    <p:extLst>
      <p:ext uri="{BB962C8B-B14F-4D97-AF65-F5344CB8AC3E}">
        <p14:creationId xmlns:p14="http://schemas.microsoft.com/office/powerpoint/2010/main" val="3521383546"/>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Directives are messages sent by the JSP author to the JSP container to aid the container in the process of page </a:t>
            </a:r>
            <a:r>
              <a:rPr lang="en-US" dirty="0" smtClean="0"/>
              <a:t>translation</a:t>
            </a:r>
            <a:endParaRPr lang="en-US" dirty="0"/>
          </a:p>
          <a:p>
            <a:r>
              <a:rPr lang="en-US" dirty="0"/>
              <a:t>These directives are used by the JSP container to import tag libraries, import required classes, set output buffering options, and include content from external </a:t>
            </a:r>
            <a:r>
              <a:rPr lang="en-US" dirty="0" smtClean="0"/>
              <a:t>files</a:t>
            </a:r>
            <a:endParaRPr lang="en-US" dirty="0"/>
          </a:p>
          <a:p>
            <a:r>
              <a:rPr lang="en-US" dirty="0"/>
              <a:t>The JSP specification defines three directives</a:t>
            </a:r>
            <a:r>
              <a:rPr lang="en-US" dirty="0" smtClean="0"/>
              <a:t>:</a:t>
            </a:r>
          </a:p>
          <a:p>
            <a:pPr lvl="1"/>
            <a:r>
              <a:rPr lang="en-US" dirty="0" smtClean="0"/>
              <a:t>page (&lt;%@ page %&gt;)</a:t>
            </a:r>
          </a:p>
          <a:p>
            <a:pPr lvl="1"/>
            <a:r>
              <a:rPr lang="en-US" dirty="0"/>
              <a:t>i</a:t>
            </a:r>
            <a:r>
              <a:rPr lang="en-US" dirty="0" smtClean="0"/>
              <a:t>nclude (&lt;%@ include %&gt;)</a:t>
            </a:r>
          </a:p>
          <a:p>
            <a:pPr lvl="1"/>
            <a:r>
              <a:rPr lang="en-US" dirty="0" err="1"/>
              <a:t>t</a:t>
            </a:r>
            <a:r>
              <a:rPr lang="en-US" dirty="0" err="1" smtClean="0"/>
              <a:t>aglib</a:t>
            </a:r>
            <a:r>
              <a:rPr lang="en-US" dirty="0" smtClean="0"/>
              <a:t> (&lt;%@ </a:t>
            </a:r>
            <a:r>
              <a:rPr lang="en-US" dirty="0" err="1" smtClean="0"/>
              <a:t>taglib</a:t>
            </a:r>
            <a:r>
              <a:rPr lang="en-US" dirty="0" smtClean="0"/>
              <a:t> %&gt;)</a:t>
            </a:r>
            <a:endParaRPr lang="en-US" dirty="0"/>
          </a:p>
          <a:p>
            <a:endParaRPr lang="en-US" dirty="0"/>
          </a:p>
          <a:p>
            <a:endParaRPr lang="en-US" dirty="0"/>
          </a:p>
        </p:txBody>
      </p:sp>
    </p:spTree>
    <p:extLst>
      <p:ext uri="{BB962C8B-B14F-4D97-AF65-F5344CB8AC3E}">
        <p14:creationId xmlns:p14="http://schemas.microsoft.com/office/powerpoint/2010/main" val="353676837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these directives?</a:t>
            </a:r>
            <a:endParaRPr lang="en-US" dirty="0"/>
          </a:p>
        </p:txBody>
      </p:sp>
      <p:sp>
        <p:nvSpPr>
          <p:cNvPr id="3" name="Content Placeholder 2"/>
          <p:cNvSpPr>
            <a:spLocks noGrp="1"/>
          </p:cNvSpPr>
          <p:nvPr>
            <p:ph idx="1"/>
          </p:nvPr>
        </p:nvSpPr>
        <p:spPr/>
        <p:txBody>
          <a:bodyPr>
            <a:normAutofit fontScale="85000" lnSpcReduction="10000"/>
          </a:bodyPr>
          <a:lstStyle/>
          <a:p>
            <a:r>
              <a:rPr lang="en-US" dirty="0"/>
              <a:t>p</a:t>
            </a:r>
            <a:r>
              <a:rPr lang="en-US" dirty="0" smtClean="0"/>
              <a:t>age</a:t>
            </a:r>
            <a:endParaRPr lang="en-US" dirty="0"/>
          </a:p>
          <a:p>
            <a:pPr lvl="1"/>
            <a:r>
              <a:rPr lang="en-US" dirty="0"/>
              <a:t>provides general information about the page, such as the scripting language that is used, content type, or buffer </a:t>
            </a:r>
            <a:r>
              <a:rPr lang="en-US" dirty="0" smtClean="0"/>
              <a:t>size</a:t>
            </a:r>
          </a:p>
          <a:p>
            <a:pPr lvl="1"/>
            <a:r>
              <a:rPr lang="en-US" dirty="0"/>
              <a:t>i</a:t>
            </a:r>
            <a:r>
              <a:rPr lang="en-US" dirty="0" smtClean="0"/>
              <a:t>mportant in importing API libraries and session handling</a:t>
            </a:r>
            <a:endParaRPr lang="en-US" dirty="0"/>
          </a:p>
          <a:p>
            <a:r>
              <a:rPr lang="en-US" dirty="0" smtClean="0"/>
              <a:t>include</a:t>
            </a:r>
            <a:endParaRPr lang="en-US" dirty="0"/>
          </a:p>
          <a:p>
            <a:pPr lvl="1"/>
            <a:r>
              <a:rPr lang="en-US" dirty="0"/>
              <a:t>used to include the contents of external </a:t>
            </a:r>
            <a:r>
              <a:rPr lang="en-US" dirty="0" smtClean="0"/>
              <a:t>files</a:t>
            </a:r>
          </a:p>
          <a:p>
            <a:pPr lvl="1"/>
            <a:r>
              <a:rPr lang="en-US" dirty="0"/>
              <a:t>u</a:t>
            </a:r>
            <a:r>
              <a:rPr lang="en-US" dirty="0" smtClean="0"/>
              <a:t>sed for physical file augmentation</a:t>
            </a:r>
            <a:endParaRPr lang="en-US" dirty="0"/>
          </a:p>
          <a:p>
            <a:r>
              <a:rPr lang="en-US" dirty="0" err="1"/>
              <a:t>t</a:t>
            </a:r>
            <a:r>
              <a:rPr lang="en-US" dirty="0" err="1" smtClean="0"/>
              <a:t>aglib</a:t>
            </a:r>
            <a:endParaRPr lang="en-US" dirty="0"/>
          </a:p>
          <a:p>
            <a:pPr lvl="1"/>
            <a:r>
              <a:rPr lang="en-US" dirty="0"/>
              <a:t>used to import </a:t>
            </a:r>
            <a:r>
              <a:rPr lang="en-US" dirty="0" smtClean="0"/>
              <a:t>predefined and custom API actions </a:t>
            </a:r>
            <a:r>
              <a:rPr lang="en-US" dirty="0"/>
              <a:t>defined in tag </a:t>
            </a:r>
            <a:r>
              <a:rPr lang="en-US" dirty="0" smtClean="0"/>
              <a:t>libraries</a:t>
            </a:r>
          </a:p>
          <a:p>
            <a:pPr marL="457200" lvl="1" indent="0">
              <a:buNone/>
            </a:pPr>
            <a:endParaRPr lang="en-US" dirty="0"/>
          </a:p>
          <a:p>
            <a:endParaRPr lang="en-US" dirty="0"/>
          </a:p>
        </p:txBody>
      </p:sp>
    </p:spTree>
    <p:extLst>
      <p:ext uri="{BB962C8B-B14F-4D97-AF65-F5344CB8AC3E}">
        <p14:creationId xmlns:p14="http://schemas.microsoft.com/office/powerpoint/2010/main" val="385802224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 of Directives</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b="1" dirty="0" smtClean="0">
                <a:solidFill>
                  <a:srgbClr val="FF0000"/>
                </a:solidFill>
              </a:rPr>
              <a:t>page</a:t>
            </a:r>
            <a:r>
              <a:rPr lang="en-US" dirty="0" smtClean="0"/>
              <a:t> </a:t>
            </a:r>
            <a:r>
              <a:rPr lang="en-US" dirty="0"/>
              <a:t>Directive</a:t>
            </a:r>
          </a:p>
          <a:p>
            <a:pPr lvl="1"/>
            <a:r>
              <a:rPr lang="en-US" dirty="0">
                <a:solidFill>
                  <a:srgbClr val="FF0000"/>
                </a:solidFill>
                <a:effectLst>
                  <a:outerShdw blurRad="38100" dist="38100" dir="2700000" algn="tl">
                    <a:srgbClr val="000000">
                      <a:alpha val="43137"/>
                    </a:srgbClr>
                  </a:outerShdw>
                </a:effectLst>
              </a:rPr>
              <a:t>&lt;%@ </a:t>
            </a:r>
            <a:r>
              <a:rPr lang="en-US" b="1" dirty="0">
                <a:solidFill>
                  <a:srgbClr val="FF0000"/>
                </a:solidFill>
                <a:effectLst>
                  <a:outerShdw blurRad="38100" dist="38100" dir="2700000" algn="tl">
                    <a:srgbClr val="000000">
                      <a:alpha val="43137"/>
                    </a:srgbClr>
                  </a:outerShdw>
                </a:effectLst>
              </a:rPr>
              <a:t>page</a:t>
            </a:r>
            <a:r>
              <a:rPr lang="en-US" dirty="0">
                <a:solidFill>
                  <a:srgbClr val="FF0000"/>
                </a:solidFill>
                <a:effectLst>
                  <a:outerShdw blurRad="38100" dist="38100" dir="2700000" algn="tl">
                    <a:srgbClr val="000000">
                      <a:alpha val="43137"/>
                    </a:srgbClr>
                  </a:outerShdw>
                </a:effectLst>
              </a:rPr>
              <a:t> </a:t>
            </a:r>
            <a:r>
              <a:rPr lang="en-US" dirty="0">
                <a:solidFill>
                  <a:srgbClr val="FF0000"/>
                </a:solidFill>
              </a:rPr>
              <a:t>language</a:t>
            </a:r>
            <a:r>
              <a:rPr lang="en-US" dirty="0"/>
              <a:t>="java" </a:t>
            </a:r>
            <a:r>
              <a:rPr lang="en-US" dirty="0">
                <a:solidFill>
                  <a:srgbClr val="FF0000"/>
                </a:solidFill>
              </a:rPr>
              <a:t>buffer</a:t>
            </a:r>
            <a:r>
              <a:rPr lang="en-US" dirty="0"/>
              <a:t>="10Kb" </a:t>
            </a:r>
            <a:r>
              <a:rPr lang="en-US" dirty="0" err="1">
                <a:solidFill>
                  <a:srgbClr val="FF0000"/>
                </a:solidFill>
              </a:rPr>
              <a:t>autoFlush</a:t>
            </a:r>
            <a:r>
              <a:rPr lang="en-US" dirty="0"/>
              <a:t>="true" </a:t>
            </a:r>
            <a:r>
              <a:rPr lang="en-US" dirty="0" err="1">
                <a:solidFill>
                  <a:srgbClr val="FF0000"/>
                </a:solidFill>
              </a:rPr>
              <a:t>errorPage</a:t>
            </a:r>
            <a:r>
              <a:rPr lang="en-US" dirty="0"/>
              <a:t>="/</a:t>
            </a:r>
            <a:r>
              <a:rPr lang="en-US" dirty="0" err="1"/>
              <a:t>error.jsp</a:t>
            </a:r>
            <a:r>
              <a:rPr lang="en-US" dirty="0"/>
              <a:t>" </a:t>
            </a:r>
            <a:r>
              <a:rPr lang="en-US" dirty="0">
                <a:solidFill>
                  <a:srgbClr val="FF0000"/>
                </a:solidFill>
              </a:rPr>
              <a:t>import</a:t>
            </a:r>
            <a:r>
              <a:rPr lang="en-US" dirty="0"/>
              <a:t>="</a:t>
            </a:r>
            <a:r>
              <a:rPr lang="en-US" dirty="0" err="1"/>
              <a:t>java.util</a:t>
            </a:r>
            <a:r>
              <a:rPr lang="en-US" dirty="0"/>
              <a:t>.*,</a:t>
            </a:r>
            <a:r>
              <a:rPr lang="en-US" dirty="0" err="1"/>
              <a:t>javax.sql.RowSet</a:t>
            </a:r>
            <a:r>
              <a:rPr lang="en-US" dirty="0"/>
              <a:t>" </a:t>
            </a:r>
            <a:r>
              <a:rPr lang="en-US" b="1" dirty="0">
                <a:solidFill>
                  <a:srgbClr val="FF0000"/>
                </a:solidFill>
              </a:rPr>
              <a:t>%&gt; </a:t>
            </a:r>
          </a:p>
          <a:p>
            <a:r>
              <a:rPr lang="en-US" dirty="0" smtClean="0"/>
              <a:t>The </a:t>
            </a:r>
            <a:r>
              <a:rPr lang="en-US" b="1" dirty="0" smtClean="0">
                <a:solidFill>
                  <a:srgbClr val="FF0000"/>
                </a:solidFill>
              </a:rPr>
              <a:t>include</a:t>
            </a:r>
            <a:r>
              <a:rPr lang="en-US" dirty="0" smtClean="0"/>
              <a:t> </a:t>
            </a:r>
            <a:r>
              <a:rPr lang="en-US" dirty="0"/>
              <a:t>Directive</a:t>
            </a:r>
          </a:p>
          <a:p>
            <a:pPr lvl="1"/>
            <a:r>
              <a:rPr lang="en-US" b="1" dirty="0">
                <a:solidFill>
                  <a:srgbClr val="FF0000"/>
                </a:solidFill>
              </a:rPr>
              <a:t>&lt;%@ include </a:t>
            </a:r>
            <a:r>
              <a:rPr lang="en-US" dirty="0">
                <a:solidFill>
                  <a:srgbClr val="FF0000"/>
                </a:solidFill>
              </a:rPr>
              <a:t>file</a:t>
            </a:r>
            <a:r>
              <a:rPr lang="en-US" dirty="0"/>
              <a:t>="</a:t>
            </a:r>
            <a:r>
              <a:rPr lang="en-US" dirty="0" err="1"/>
              <a:t>included.jsp</a:t>
            </a:r>
            <a:r>
              <a:rPr lang="en-US" dirty="0"/>
              <a:t>" </a:t>
            </a:r>
            <a:r>
              <a:rPr lang="en-US" dirty="0">
                <a:solidFill>
                  <a:srgbClr val="FF0000"/>
                </a:solidFill>
              </a:rPr>
              <a:t>%&gt; </a:t>
            </a:r>
            <a:endParaRPr lang="en-US" dirty="0" smtClean="0">
              <a:solidFill>
                <a:srgbClr val="FF0000"/>
              </a:solidFill>
            </a:endParaRPr>
          </a:p>
          <a:p>
            <a:r>
              <a:rPr lang="en-US" dirty="0" smtClean="0"/>
              <a:t>The </a:t>
            </a:r>
            <a:r>
              <a:rPr lang="en-US" b="1" dirty="0" err="1" smtClean="0">
                <a:solidFill>
                  <a:srgbClr val="FF0000"/>
                </a:solidFill>
              </a:rPr>
              <a:t>taglib</a:t>
            </a:r>
            <a:r>
              <a:rPr lang="en-US" dirty="0" smtClean="0">
                <a:solidFill>
                  <a:srgbClr val="FF0000"/>
                </a:solidFill>
              </a:rPr>
              <a:t> </a:t>
            </a:r>
            <a:r>
              <a:rPr lang="en-US" dirty="0" smtClean="0"/>
              <a:t>Directive</a:t>
            </a:r>
          </a:p>
          <a:p>
            <a:pPr lvl="1"/>
            <a:r>
              <a:rPr lang="en-US" b="1" dirty="0">
                <a:solidFill>
                  <a:srgbClr val="FF0000"/>
                </a:solidFill>
              </a:rPr>
              <a:t>&lt;%@ </a:t>
            </a:r>
            <a:r>
              <a:rPr lang="en-US" b="1" dirty="0" err="1" smtClean="0">
                <a:solidFill>
                  <a:srgbClr val="FF0000"/>
                </a:solidFill>
              </a:rPr>
              <a:t>taglib</a:t>
            </a:r>
            <a:r>
              <a:rPr lang="en-US" b="1" dirty="0" smtClean="0">
                <a:solidFill>
                  <a:srgbClr val="FF0000"/>
                </a:solidFill>
              </a:rPr>
              <a:t> </a:t>
            </a:r>
            <a:r>
              <a:rPr lang="en-US" dirty="0" smtClean="0">
                <a:solidFill>
                  <a:srgbClr val="FF0000"/>
                </a:solidFill>
              </a:rPr>
              <a:t>prefix</a:t>
            </a:r>
            <a:r>
              <a:rPr lang="en-US" dirty="0" smtClean="0"/>
              <a:t>=“c“ </a:t>
            </a:r>
            <a:r>
              <a:rPr lang="en-US" dirty="0" err="1" smtClean="0">
                <a:solidFill>
                  <a:srgbClr val="FF0000"/>
                </a:solidFill>
              </a:rPr>
              <a:t>url</a:t>
            </a:r>
            <a:r>
              <a:rPr lang="en-US" dirty="0" smtClean="0"/>
              <a:t>=“http://www.java.sun.com/</a:t>
            </a:r>
            <a:r>
              <a:rPr lang="en-US" dirty="0" err="1" smtClean="0"/>
              <a:t>jsp</a:t>
            </a:r>
            <a:r>
              <a:rPr lang="en-US" dirty="0" smtClean="0"/>
              <a:t>/</a:t>
            </a:r>
            <a:r>
              <a:rPr lang="en-US" dirty="0" err="1" smtClean="0"/>
              <a:t>jstl</a:t>
            </a:r>
            <a:r>
              <a:rPr lang="en-US" dirty="0" smtClean="0"/>
              <a:t>/core” </a:t>
            </a:r>
            <a:r>
              <a:rPr lang="en-US" b="1" dirty="0">
                <a:solidFill>
                  <a:srgbClr val="FF0000"/>
                </a:solidFill>
                <a:effectLst>
                  <a:outerShdw blurRad="38100" dist="38100" dir="2700000" algn="tl">
                    <a:srgbClr val="000000">
                      <a:alpha val="43137"/>
                    </a:srgbClr>
                  </a:outerShdw>
                </a:effectLst>
              </a:rPr>
              <a:t>%&gt;</a:t>
            </a:r>
            <a:r>
              <a:rPr lang="en-US" dirty="0"/>
              <a:t> </a:t>
            </a:r>
          </a:p>
          <a:p>
            <a:pPr lvl="1"/>
            <a:endParaRPr lang="en-US" dirty="0"/>
          </a:p>
          <a:p>
            <a:endParaRPr lang="en-US" dirty="0"/>
          </a:p>
        </p:txBody>
      </p:sp>
    </p:spTree>
    <p:extLst>
      <p:ext uri="{BB962C8B-B14F-4D97-AF65-F5344CB8AC3E}">
        <p14:creationId xmlns:p14="http://schemas.microsoft.com/office/powerpoint/2010/main" val="17908458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a:t>
            </a:r>
            <a:endParaRPr lang="en-US" dirty="0"/>
          </a:p>
        </p:txBody>
      </p:sp>
      <p:sp>
        <p:nvSpPr>
          <p:cNvPr id="3" name="Content Placeholder 2"/>
          <p:cNvSpPr>
            <a:spLocks noGrp="1"/>
          </p:cNvSpPr>
          <p:nvPr>
            <p:ph idx="1"/>
          </p:nvPr>
        </p:nvSpPr>
        <p:spPr/>
        <p:txBody>
          <a:bodyPr/>
          <a:lstStyle/>
          <a:p>
            <a:pPr lvl="1"/>
            <a:r>
              <a:rPr lang="en-US" dirty="0" smtClean="0"/>
              <a:t>context.xml – this contains global information needed for application deployment such as context parameters, environment entries, listeners, request filters and other database-related configuration. For the basic, this can be used to enhance performance by changing &lt;Context&gt; to &lt;Context reloadable="true" privileged="true"&gt;</a:t>
            </a:r>
          </a:p>
          <a:p>
            <a:pPr lvl="2"/>
            <a:endParaRPr lang="en-US" dirty="0" smtClean="0"/>
          </a:p>
          <a:p>
            <a:pPr lvl="1"/>
            <a:endParaRPr lang="en-US"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Objects</a:t>
            </a:r>
            <a:endParaRPr lang="en-US" dirty="0"/>
          </a:p>
        </p:txBody>
      </p:sp>
      <p:sp>
        <p:nvSpPr>
          <p:cNvPr id="3" name="Content Placeholder 2"/>
          <p:cNvSpPr>
            <a:spLocks noGrp="1"/>
          </p:cNvSpPr>
          <p:nvPr>
            <p:ph idx="1"/>
          </p:nvPr>
        </p:nvSpPr>
        <p:spPr/>
        <p:txBody>
          <a:bodyPr/>
          <a:lstStyle/>
          <a:p>
            <a:r>
              <a:rPr lang="en-US" dirty="0" smtClean="0"/>
              <a:t>In JSP, some of the essential </a:t>
            </a:r>
            <a:r>
              <a:rPr lang="en-US" dirty="0" err="1" smtClean="0"/>
              <a:t>GenericServlet</a:t>
            </a:r>
            <a:r>
              <a:rPr lang="en-US" dirty="0" smtClean="0"/>
              <a:t> and </a:t>
            </a:r>
            <a:r>
              <a:rPr lang="en-US" dirty="0" err="1" smtClean="0"/>
              <a:t>HttpServlet</a:t>
            </a:r>
            <a:r>
              <a:rPr lang="en-US" dirty="0" smtClean="0"/>
              <a:t> APIs are already compiled. </a:t>
            </a:r>
          </a:p>
          <a:p>
            <a:r>
              <a:rPr lang="en-US" dirty="0" smtClean="0"/>
              <a:t>These compiled objects are called </a:t>
            </a:r>
            <a:r>
              <a:rPr lang="en-US" b="1" dirty="0" smtClean="0">
                <a:solidFill>
                  <a:srgbClr val="FF0000"/>
                </a:solidFill>
              </a:rPr>
              <a:t>implicit objects</a:t>
            </a:r>
          </a:p>
          <a:p>
            <a:endParaRPr lang="en-US" dirty="0"/>
          </a:p>
        </p:txBody>
      </p:sp>
    </p:spTree>
    <p:extLst>
      <p:ext uri="{BB962C8B-B14F-4D97-AF65-F5344CB8AC3E}">
        <p14:creationId xmlns:p14="http://schemas.microsoft.com/office/powerpoint/2010/main" val="311439147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There are nine commonly used variables in _</a:t>
            </a:r>
            <a:r>
              <a:rPr lang="en-US" dirty="0" err="1"/>
              <a:t>jspService</a:t>
            </a:r>
            <a:r>
              <a:rPr lang="en-US" dirty="0"/>
              <a:t>() method:</a:t>
            </a:r>
          </a:p>
          <a:p>
            <a:pPr lvl="1"/>
            <a:r>
              <a:rPr lang="en-US" dirty="0"/>
              <a:t>a</a:t>
            </a:r>
            <a:r>
              <a:rPr lang="en-US" dirty="0" smtClean="0"/>
              <a:t>pplication </a:t>
            </a:r>
            <a:r>
              <a:rPr lang="en-US" dirty="0" smtClean="0">
                <a:sym typeface="Wingdings" panose="05000000000000000000" pitchFamily="2" charset="2"/>
              </a:rPr>
              <a:t> </a:t>
            </a:r>
            <a:r>
              <a:rPr lang="en-US" dirty="0" err="1" smtClean="0">
                <a:solidFill>
                  <a:srgbClr val="FF0000"/>
                </a:solidFill>
                <a:sym typeface="Wingdings" panose="05000000000000000000" pitchFamily="2" charset="2"/>
              </a:rPr>
              <a:t>ServletContext</a:t>
            </a:r>
            <a:endParaRPr lang="en-US" dirty="0">
              <a:solidFill>
                <a:srgbClr val="FF0000"/>
              </a:solidFill>
            </a:endParaRPr>
          </a:p>
          <a:p>
            <a:pPr lvl="1"/>
            <a:r>
              <a:rPr lang="en-US" dirty="0" smtClean="0"/>
              <a:t>session </a:t>
            </a:r>
            <a:r>
              <a:rPr lang="en-US" dirty="0" smtClean="0">
                <a:sym typeface="Wingdings" panose="05000000000000000000" pitchFamily="2" charset="2"/>
              </a:rPr>
              <a:t> </a:t>
            </a:r>
            <a:r>
              <a:rPr lang="en-US" dirty="0" err="1" smtClean="0">
                <a:solidFill>
                  <a:srgbClr val="FF0000"/>
                </a:solidFill>
                <a:sym typeface="Wingdings" panose="05000000000000000000" pitchFamily="2" charset="2"/>
              </a:rPr>
              <a:t>HttpSession</a:t>
            </a:r>
            <a:endParaRPr lang="en-US" dirty="0">
              <a:solidFill>
                <a:srgbClr val="FF0000"/>
              </a:solidFill>
            </a:endParaRPr>
          </a:p>
          <a:p>
            <a:pPr lvl="1"/>
            <a:r>
              <a:rPr lang="en-US" dirty="0"/>
              <a:t>r</a:t>
            </a:r>
            <a:r>
              <a:rPr lang="en-US" dirty="0" smtClean="0"/>
              <a:t>equest </a:t>
            </a:r>
            <a:r>
              <a:rPr lang="en-US" dirty="0" smtClean="0">
                <a:sym typeface="Wingdings" panose="05000000000000000000" pitchFamily="2" charset="2"/>
              </a:rPr>
              <a:t> </a:t>
            </a:r>
            <a:r>
              <a:rPr lang="en-US" dirty="0" err="1" smtClean="0">
                <a:solidFill>
                  <a:srgbClr val="FF0000"/>
                </a:solidFill>
                <a:sym typeface="Wingdings" panose="05000000000000000000" pitchFamily="2" charset="2"/>
              </a:rPr>
              <a:t>HttpServletRequest</a:t>
            </a:r>
            <a:endParaRPr lang="en-US" dirty="0">
              <a:solidFill>
                <a:srgbClr val="FF0000"/>
              </a:solidFill>
            </a:endParaRPr>
          </a:p>
          <a:p>
            <a:pPr lvl="1"/>
            <a:r>
              <a:rPr lang="en-US" dirty="0"/>
              <a:t>r</a:t>
            </a:r>
            <a:r>
              <a:rPr lang="en-US" dirty="0" smtClean="0"/>
              <a:t>esponse </a:t>
            </a:r>
            <a:r>
              <a:rPr lang="en-US" dirty="0" smtClean="0">
                <a:sym typeface="Wingdings" panose="05000000000000000000" pitchFamily="2" charset="2"/>
              </a:rPr>
              <a:t> </a:t>
            </a:r>
            <a:r>
              <a:rPr lang="en-US" dirty="0" err="1" smtClean="0">
                <a:solidFill>
                  <a:srgbClr val="FF0000"/>
                </a:solidFill>
                <a:sym typeface="Wingdings" panose="05000000000000000000" pitchFamily="2" charset="2"/>
              </a:rPr>
              <a:t>HttpServletResponse</a:t>
            </a:r>
            <a:endParaRPr lang="en-US" dirty="0">
              <a:solidFill>
                <a:srgbClr val="FF0000"/>
              </a:solidFill>
            </a:endParaRPr>
          </a:p>
          <a:p>
            <a:pPr lvl="1"/>
            <a:r>
              <a:rPr lang="en-US" dirty="0"/>
              <a:t>o</a:t>
            </a:r>
            <a:r>
              <a:rPr lang="en-US" dirty="0" smtClean="0"/>
              <a:t>ut </a:t>
            </a:r>
            <a:r>
              <a:rPr lang="en-US" dirty="0" smtClean="0">
                <a:sym typeface="Wingdings" panose="05000000000000000000" pitchFamily="2" charset="2"/>
              </a:rPr>
              <a:t> </a:t>
            </a:r>
            <a:r>
              <a:rPr lang="en-US" dirty="0" err="1" smtClean="0">
                <a:solidFill>
                  <a:srgbClr val="FF0000"/>
                </a:solidFill>
                <a:sym typeface="Wingdings" panose="05000000000000000000" pitchFamily="2" charset="2"/>
              </a:rPr>
              <a:t>JspWriter</a:t>
            </a:r>
            <a:r>
              <a:rPr lang="en-US" dirty="0" smtClean="0">
                <a:solidFill>
                  <a:srgbClr val="FF0000"/>
                </a:solidFill>
                <a:sym typeface="Wingdings" panose="05000000000000000000" pitchFamily="2" charset="2"/>
              </a:rPr>
              <a:t> (a subclass of </a:t>
            </a:r>
            <a:r>
              <a:rPr lang="en-US" dirty="0" err="1" smtClean="0">
                <a:solidFill>
                  <a:srgbClr val="FF0000"/>
                </a:solidFill>
                <a:sym typeface="Wingdings" panose="05000000000000000000" pitchFamily="2" charset="2"/>
              </a:rPr>
              <a:t>PrintWriter</a:t>
            </a:r>
            <a:r>
              <a:rPr lang="en-US" dirty="0" smtClean="0">
                <a:solidFill>
                  <a:srgbClr val="FF0000"/>
                </a:solidFill>
                <a:sym typeface="Wingdings" panose="05000000000000000000" pitchFamily="2" charset="2"/>
              </a:rPr>
              <a:t>)</a:t>
            </a:r>
            <a:endParaRPr lang="en-US" dirty="0">
              <a:solidFill>
                <a:srgbClr val="FF0000"/>
              </a:solidFill>
            </a:endParaRPr>
          </a:p>
          <a:p>
            <a:pPr lvl="1"/>
            <a:r>
              <a:rPr lang="en-US" dirty="0"/>
              <a:t>p</a:t>
            </a:r>
            <a:r>
              <a:rPr lang="en-US" dirty="0" smtClean="0"/>
              <a:t>age </a:t>
            </a:r>
            <a:r>
              <a:rPr lang="en-US" dirty="0" smtClean="0">
                <a:sym typeface="Wingdings" panose="05000000000000000000" pitchFamily="2" charset="2"/>
              </a:rPr>
              <a:t> </a:t>
            </a:r>
            <a:r>
              <a:rPr lang="en-US" dirty="0" smtClean="0">
                <a:solidFill>
                  <a:srgbClr val="FF0000"/>
                </a:solidFill>
                <a:sym typeface="Wingdings" panose="05000000000000000000" pitchFamily="2" charset="2"/>
              </a:rPr>
              <a:t>Object</a:t>
            </a:r>
            <a:endParaRPr lang="en-US" dirty="0">
              <a:solidFill>
                <a:srgbClr val="FF0000"/>
              </a:solidFill>
            </a:endParaRPr>
          </a:p>
          <a:p>
            <a:pPr lvl="1"/>
            <a:r>
              <a:rPr lang="en-US" dirty="0" err="1" smtClean="0"/>
              <a:t>pageContext</a:t>
            </a:r>
            <a:r>
              <a:rPr lang="en-US" dirty="0" smtClean="0"/>
              <a:t> </a:t>
            </a:r>
            <a:r>
              <a:rPr lang="en-US" dirty="0" smtClean="0">
                <a:sym typeface="Wingdings" panose="05000000000000000000" pitchFamily="2" charset="2"/>
              </a:rPr>
              <a:t> </a:t>
            </a:r>
            <a:r>
              <a:rPr lang="en-US" dirty="0" smtClean="0">
                <a:solidFill>
                  <a:srgbClr val="FF0000"/>
                </a:solidFill>
                <a:sym typeface="Wingdings" panose="05000000000000000000" pitchFamily="2" charset="2"/>
              </a:rPr>
              <a:t>JSP’s version of </a:t>
            </a:r>
            <a:r>
              <a:rPr lang="en-US" dirty="0" err="1" smtClean="0">
                <a:solidFill>
                  <a:srgbClr val="FF0000"/>
                </a:solidFill>
                <a:sym typeface="Wingdings" panose="05000000000000000000" pitchFamily="2" charset="2"/>
              </a:rPr>
              <a:t>ServletContext</a:t>
            </a:r>
            <a:endParaRPr lang="en-US" dirty="0">
              <a:solidFill>
                <a:srgbClr val="FF0000"/>
              </a:solidFill>
            </a:endParaRPr>
          </a:p>
          <a:p>
            <a:pPr lvl="1"/>
            <a:r>
              <a:rPr lang="en-US" dirty="0" err="1"/>
              <a:t>c</a:t>
            </a:r>
            <a:r>
              <a:rPr lang="en-US" dirty="0" err="1" smtClean="0"/>
              <a:t>onfig</a:t>
            </a:r>
            <a:r>
              <a:rPr lang="en-US" dirty="0" smtClean="0"/>
              <a:t> </a:t>
            </a:r>
            <a:r>
              <a:rPr lang="en-US" dirty="0" smtClean="0">
                <a:sym typeface="Wingdings" panose="05000000000000000000" pitchFamily="2" charset="2"/>
              </a:rPr>
              <a:t> </a:t>
            </a:r>
            <a:r>
              <a:rPr lang="en-US" dirty="0" err="1" smtClean="0">
                <a:solidFill>
                  <a:srgbClr val="FF0000"/>
                </a:solidFill>
                <a:sym typeface="Wingdings" panose="05000000000000000000" pitchFamily="2" charset="2"/>
              </a:rPr>
              <a:t>ServletConfig</a:t>
            </a:r>
            <a:endParaRPr lang="en-US" dirty="0">
              <a:solidFill>
                <a:srgbClr val="FF0000"/>
              </a:solidFill>
            </a:endParaRPr>
          </a:p>
          <a:p>
            <a:pPr lvl="1"/>
            <a:r>
              <a:rPr lang="en-US" dirty="0"/>
              <a:t>e</a:t>
            </a:r>
            <a:r>
              <a:rPr lang="en-US" dirty="0" smtClean="0"/>
              <a:t>xception </a:t>
            </a:r>
            <a:r>
              <a:rPr lang="en-US" dirty="0" smtClean="0">
                <a:sym typeface="Wingdings" panose="05000000000000000000" pitchFamily="2" charset="2"/>
              </a:rPr>
              <a:t> </a:t>
            </a:r>
            <a:r>
              <a:rPr lang="en-US" dirty="0" err="1" smtClean="0">
                <a:solidFill>
                  <a:srgbClr val="FF0000"/>
                </a:solidFill>
                <a:sym typeface="Wingdings" panose="05000000000000000000" pitchFamily="2" charset="2"/>
              </a:rPr>
              <a:t>Throwable</a:t>
            </a:r>
            <a:endParaRPr lang="en-US" dirty="0">
              <a:solidFill>
                <a:srgbClr val="FF0000"/>
              </a:solidFill>
            </a:endParaRPr>
          </a:p>
          <a:p>
            <a:pPr lvl="1"/>
            <a:endParaRPr lang="en-US" dirty="0"/>
          </a:p>
          <a:p>
            <a:endParaRPr lang="en-US" dirty="0"/>
          </a:p>
        </p:txBody>
      </p:sp>
    </p:spTree>
    <p:extLst>
      <p:ext uri="{BB962C8B-B14F-4D97-AF65-F5344CB8AC3E}">
        <p14:creationId xmlns:p14="http://schemas.microsoft.com/office/powerpoint/2010/main" val="187462972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JSP-JSTL</a:t>
            </a:r>
            <a:endParaRPr lang="en-US" dirty="0"/>
          </a:p>
        </p:txBody>
      </p:sp>
      <p:sp>
        <p:nvSpPr>
          <p:cNvPr id="5" name="Text Placeholder 4"/>
          <p:cNvSpPr>
            <a:spLocks noGrp="1"/>
          </p:cNvSpPr>
          <p:nvPr>
            <p:ph type="body" idx="1"/>
          </p:nvPr>
        </p:nvSpPr>
        <p:spPr/>
        <p:txBody>
          <a:bodyPr/>
          <a:lstStyle/>
          <a:p>
            <a:r>
              <a:rPr lang="en-US" dirty="0" smtClean="0"/>
              <a:t>Journey to the Framework World</a:t>
            </a:r>
            <a:endParaRPr lang="en-US" dirty="0"/>
          </a:p>
        </p:txBody>
      </p:sp>
    </p:spTree>
    <p:extLst>
      <p:ext uri="{BB962C8B-B14F-4D97-AF65-F5344CB8AC3E}">
        <p14:creationId xmlns:p14="http://schemas.microsoft.com/office/powerpoint/2010/main" val="143968406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wrong with </a:t>
            </a:r>
            <a:r>
              <a:rPr lang="en-US" dirty="0" err="1" smtClean="0"/>
              <a:t>Scriptlets</a:t>
            </a:r>
            <a:r>
              <a:rPr lang="en-US" dirty="0" smtClean="0"/>
              <a:t>?</a:t>
            </a:r>
            <a:endParaRPr lang="en-US" dirty="0"/>
          </a:p>
        </p:txBody>
      </p:sp>
      <p:sp>
        <p:nvSpPr>
          <p:cNvPr id="3" name="Content Placeholder 2"/>
          <p:cNvSpPr>
            <a:spLocks noGrp="1"/>
          </p:cNvSpPr>
          <p:nvPr>
            <p:ph idx="1"/>
          </p:nvPr>
        </p:nvSpPr>
        <p:spPr/>
        <p:txBody>
          <a:bodyPr/>
          <a:lstStyle/>
          <a:p>
            <a:r>
              <a:rPr lang="en-US" dirty="0" smtClean="0"/>
              <a:t>JSP with </a:t>
            </a:r>
            <a:r>
              <a:rPr lang="en-US" b="1" dirty="0" err="1" smtClean="0">
                <a:solidFill>
                  <a:srgbClr val="FF0000"/>
                </a:solidFill>
              </a:rPr>
              <a:t>scriptlet</a:t>
            </a:r>
            <a:r>
              <a:rPr lang="en-US" dirty="0">
                <a:solidFill>
                  <a:srgbClr val="FF0000"/>
                </a:solidFill>
              </a:rPr>
              <a:t> </a:t>
            </a:r>
            <a:r>
              <a:rPr lang="en-US" dirty="0" smtClean="0"/>
              <a:t>will eventually violate the purpose of JSP: </a:t>
            </a:r>
            <a:r>
              <a:rPr lang="en-US" b="1" dirty="0" smtClean="0">
                <a:solidFill>
                  <a:srgbClr val="FF0000"/>
                </a:solidFill>
              </a:rPr>
              <a:t>PRESENTATION</a:t>
            </a:r>
            <a:r>
              <a:rPr lang="en-US" dirty="0" smtClean="0"/>
              <a:t>!</a:t>
            </a:r>
          </a:p>
          <a:p>
            <a:r>
              <a:rPr lang="en-US" dirty="0" smtClean="0"/>
              <a:t>Even though JSP is a servlet it was still created to focus more on the VIEWS without abandoning its servlet’s characteristics</a:t>
            </a:r>
          </a:p>
          <a:p>
            <a:r>
              <a:rPr lang="en-US" dirty="0" err="1" smtClean="0"/>
              <a:t>Scriptlet</a:t>
            </a:r>
            <a:r>
              <a:rPr lang="en-US" dirty="0" smtClean="0"/>
              <a:t> makes JSP code complicated and </a:t>
            </a:r>
            <a:r>
              <a:rPr lang="en-US" dirty="0" err="1" smtClean="0"/>
              <a:t>intricating</a:t>
            </a:r>
            <a:r>
              <a:rPr lang="en-US" dirty="0" smtClean="0"/>
              <a:t> </a:t>
            </a:r>
          </a:p>
          <a:p>
            <a:endParaRPr lang="en-US" dirty="0"/>
          </a:p>
        </p:txBody>
      </p:sp>
    </p:spTree>
    <p:extLst>
      <p:ext uri="{BB962C8B-B14F-4D97-AF65-F5344CB8AC3E}">
        <p14:creationId xmlns:p14="http://schemas.microsoft.com/office/powerpoint/2010/main" val="30749098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Develop and use Tag </a:t>
            </a:r>
            <a:r>
              <a:rPr lang="en-US" dirty="0"/>
              <a:t>L</a:t>
            </a:r>
            <a:r>
              <a:rPr lang="en-US" dirty="0" smtClean="0"/>
              <a:t>ibraries! </a:t>
            </a:r>
            <a:r>
              <a:rPr lang="en-US" dirty="0" smtClean="0">
                <a:sym typeface="Wingdings" panose="05000000000000000000" pitchFamily="2" charset="2"/>
              </a:rPr>
              <a:t></a:t>
            </a:r>
          </a:p>
          <a:p>
            <a:r>
              <a:rPr lang="en-US" dirty="0" smtClean="0">
                <a:sym typeface="Wingdings" panose="05000000000000000000" pitchFamily="2" charset="2"/>
              </a:rPr>
              <a:t>But before the Tag Library era, several projects were innovated to disregard the </a:t>
            </a:r>
            <a:r>
              <a:rPr lang="en-US" dirty="0" err="1" smtClean="0">
                <a:sym typeface="Wingdings" panose="05000000000000000000" pitchFamily="2" charset="2"/>
              </a:rPr>
              <a:t>scriptlet</a:t>
            </a:r>
            <a:r>
              <a:rPr lang="en-US" dirty="0" smtClean="0">
                <a:sym typeface="Wingdings" panose="05000000000000000000" pitchFamily="2" charset="2"/>
              </a:rPr>
              <a:t> content of JSP</a:t>
            </a:r>
            <a:endParaRPr lang="en-US" dirty="0"/>
          </a:p>
        </p:txBody>
      </p:sp>
    </p:spTree>
    <p:extLst>
      <p:ext uri="{BB962C8B-B14F-4D97-AF65-F5344CB8AC3E}">
        <p14:creationId xmlns:p14="http://schemas.microsoft.com/office/powerpoint/2010/main" val="421527753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Attempt 1: JSP Actions</a:t>
            </a:r>
            <a:endParaRPr lang="en-US" dirty="0"/>
          </a:p>
        </p:txBody>
      </p:sp>
      <p:sp>
        <p:nvSpPr>
          <p:cNvPr id="5" name="Content Placeholder 4"/>
          <p:cNvSpPr>
            <a:spLocks noGrp="1"/>
          </p:cNvSpPr>
          <p:nvPr>
            <p:ph idx="1"/>
          </p:nvPr>
        </p:nvSpPr>
        <p:spPr/>
        <p:txBody>
          <a:bodyPr>
            <a:normAutofit fontScale="92500" lnSpcReduction="10000"/>
          </a:bodyPr>
          <a:lstStyle/>
          <a:p>
            <a:r>
              <a:rPr lang="en-US" dirty="0"/>
              <a:t>JSP actions are processed during the request </a:t>
            </a:r>
            <a:r>
              <a:rPr lang="en-US" b="1" dirty="0">
                <a:solidFill>
                  <a:srgbClr val="FF0000"/>
                </a:solidFill>
              </a:rPr>
              <a:t>processing phase </a:t>
            </a:r>
            <a:r>
              <a:rPr lang="en-US" dirty="0"/>
              <a:t>(as opposed to directives, which are processed during the </a:t>
            </a:r>
            <a:r>
              <a:rPr lang="en-US" b="1" dirty="0">
                <a:solidFill>
                  <a:srgbClr val="FF0000"/>
                </a:solidFill>
              </a:rPr>
              <a:t>translation phase</a:t>
            </a:r>
            <a:r>
              <a:rPr lang="en-US" dirty="0" smtClean="0"/>
              <a:t>)</a:t>
            </a:r>
            <a:endParaRPr lang="en-US" dirty="0"/>
          </a:p>
          <a:p>
            <a:r>
              <a:rPr lang="en-US" dirty="0"/>
              <a:t>The JSP specification defines a few standard actions that must be supported by all compliant web </a:t>
            </a:r>
            <a:r>
              <a:rPr lang="en-US" dirty="0" smtClean="0"/>
              <a:t>containers</a:t>
            </a:r>
            <a:endParaRPr lang="en-US" dirty="0"/>
          </a:p>
          <a:p>
            <a:r>
              <a:rPr lang="en-US" dirty="0"/>
              <a:t>JSP also provides a powerful framework for developing custom actions, which are included in a JSP page using the </a:t>
            </a:r>
            <a:r>
              <a:rPr lang="en-US" dirty="0" err="1"/>
              <a:t>taglib</a:t>
            </a:r>
            <a:r>
              <a:rPr lang="en-US" dirty="0"/>
              <a:t> directive</a:t>
            </a:r>
          </a:p>
          <a:p>
            <a:endParaRPr lang="en-US" dirty="0"/>
          </a:p>
        </p:txBody>
      </p:sp>
    </p:spTree>
    <p:extLst>
      <p:ext uri="{BB962C8B-B14F-4D97-AF65-F5344CB8AC3E}">
        <p14:creationId xmlns:p14="http://schemas.microsoft.com/office/powerpoint/2010/main" val="235604319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JSP Actions?</a:t>
            </a:r>
            <a:endParaRPr lang="en-US" dirty="0"/>
          </a:p>
        </p:txBody>
      </p:sp>
      <p:sp>
        <p:nvSpPr>
          <p:cNvPr id="3" name="Content Placeholder 2"/>
          <p:cNvSpPr>
            <a:spLocks noGrp="1"/>
          </p:cNvSpPr>
          <p:nvPr>
            <p:ph idx="1"/>
          </p:nvPr>
        </p:nvSpPr>
        <p:spPr/>
        <p:txBody>
          <a:bodyPr>
            <a:normAutofit lnSpcReduction="10000"/>
          </a:bodyPr>
          <a:lstStyle/>
          <a:p>
            <a:r>
              <a:rPr lang="en-US" dirty="0" smtClean="0"/>
              <a:t>Request Dispatch Processes:</a:t>
            </a:r>
          </a:p>
          <a:p>
            <a:pPr lvl="1"/>
            <a:r>
              <a:rPr lang="en-US" b="1" dirty="0"/>
              <a:t>The </a:t>
            </a:r>
            <a:r>
              <a:rPr lang="en-US" b="1" dirty="0" smtClean="0"/>
              <a:t>&lt;</a:t>
            </a:r>
            <a:r>
              <a:rPr lang="en-US" b="1" dirty="0" err="1" smtClean="0"/>
              <a:t>jsp:include</a:t>
            </a:r>
            <a:r>
              <a:rPr lang="en-US" b="1" dirty="0" smtClean="0"/>
              <a:t>/&gt; </a:t>
            </a:r>
            <a:r>
              <a:rPr lang="en-US" b="1" dirty="0"/>
              <a:t>Action</a:t>
            </a:r>
          </a:p>
          <a:p>
            <a:pPr lvl="2"/>
            <a:r>
              <a:rPr lang="en-US" dirty="0" smtClean="0"/>
              <a:t>the </a:t>
            </a:r>
            <a:r>
              <a:rPr lang="en-US" dirty="0"/>
              <a:t>contents of the included resource is substituted into the JSP page at </a:t>
            </a:r>
            <a:r>
              <a:rPr lang="en-US" i="1" dirty="0"/>
              <a:t>translation</a:t>
            </a:r>
            <a:r>
              <a:rPr lang="en-US" dirty="0"/>
              <a:t> phase but with the include action the response of the included resource is added to the current response output stream during the </a:t>
            </a:r>
            <a:r>
              <a:rPr lang="en-US" i="1" dirty="0"/>
              <a:t>request processing</a:t>
            </a:r>
            <a:r>
              <a:rPr lang="en-US" dirty="0"/>
              <a:t> phase</a:t>
            </a:r>
          </a:p>
          <a:p>
            <a:pPr lvl="2"/>
            <a:r>
              <a:rPr lang="en-US" dirty="0" smtClean="0"/>
              <a:t>same </a:t>
            </a:r>
            <a:r>
              <a:rPr lang="en-US" dirty="0"/>
              <a:t>as </a:t>
            </a:r>
            <a:r>
              <a:rPr lang="en-US" b="1" dirty="0">
                <a:solidFill>
                  <a:srgbClr val="FF0000"/>
                </a:solidFill>
              </a:rPr>
              <a:t>including</a:t>
            </a:r>
            <a:r>
              <a:rPr lang="en-US" dirty="0"/>
              <a:t> resources using the </a:t>
            </a:r>
            <a:r>
              <a:rPr lang="en-US" dirty="0" err="1"/>
              <a:t>RequestDispatcher</a:t>
            </a:r>
            <a:r>
              <a:rPr lang="en-US" dirty="0"/>
              <a:t> interface</a:t>
            </a:r>
          </a:p>
          <a:p>
            <a:pPr lvl="2"/>
            <a:r>
              <a:rPr lang="en-US" dirty="0" smtClean="0"/>
              <a:t>Sample:</a:t>
            </a:r>
          </a:p>
          <a:p>
            <a:pPr lvl="3"/>
            <a:r>
              <a:rPr lang="en-US" dirty="0" smtClean="0"/>
              <a:t>&lt;</a:t>
            </a:r>
            <a:r>
              <a:rPr lang="en-US" dirty="0" err="1" smtClean="0"/>
              <a:t>jsp:include</a:t>
            </a:r>
            <a:r>
              <a:rPr lang="en-US" dirty="0" smtClean="0"/>
              <a:t> </a:t>
            </a:r>
            <a:r>
              <a:rPr lang="en-US" dirty="0"/>
              <a:t>page="</a:t>
            </a:r>
            <a:r>
              <a:rPr lang="en-US" dirty="0" err="1"/>
              <a:t>includedPage.jsp</a:t>
            </a:r>
            <a:r>
              <a:rPr lang="en-US" dirty="0"/>
              <a:t>"/&gt;</a:t>
            </a:r>
          </a:p>
        </p:txBody>
      </p:sp>
    </p:spTree>
    <p:extLst>
      <p:ext uri="{BB962C8B-B14F-4D97-AF65-F5344CB8AC3E}">
        <p14:creationId xmlns:p14="http://schemas.microsoft.com/office/powerpoint/2010/main" val="2239787270"/>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Actions…</a:t>
            </a:r>
            <a:endParaRPr lang="en-US" dirty="0"/>
          </a:p>
        </p:txBody>
      </p:sp>
      <p:sp>
        <p:nvSpPr>
          <p:cNvPr id="3" name="Content Placeholder 2"/>
          <p:cNvSpPr>
            <a:spLocks noGrp="1"/>
          </p:cNvSpPr>
          <p:nvPr>
            <p:ph idx="1"/>
          </p:nvPr>
        </p:nvSpPr>
        <p:spPr/>
        <p:txBody>
          <a:bodyPr/>
          <a:lstStyle/>
          <a:p>
            <a:pPr lvl="1"/>
            <a:r>
              <a:rPr lang="en-US" b="1" dirty="0"/>
              <a:t>The </a:t>
            </a:r>
            <a:r>
              <a:rPr lang="en-US" b="1" dirty="0" smtClean="0"/>
              <a:t>&lt;</a:t>
            </a:r>
            <a:r>
              <a:rPr lang="en-US" b="1" dirty="0" err="1" smtClean="0"/>
              <a:t>jsp:forward</a:t>
            </a:r>
            <a:r>
              <a:rPr lang="en-US" b="1" dirty="0" smtClean="0"/>
              <a:t>/&gt; </a:t>
            </a:r>
            <a:r>
              <a:rPr lang="en-US" b="1" dirty="0"/>
              <a:t>Action</a:t>
            </a:r>
          </a:p>
          <a:p>
            <a:pPr lvl="2"/>
            <a:r>
              <a:rPr lang="en-US" dirty="0"/>
              <a:t>used for forwarding the response to other web application </a:t>
            </a:r>
            <a:r>
              <a:rPr lang="en-US" dirty="0" smtClean="0"/>
              <a:t>resources</a:t>
            </a:r>
            <a:endParaRPr lang="en-US" dirty="0"/>
          </a:p>
          <a:p>
            <a:pPr lvl="2"/>
            <a:r>
              <a:rPr lang="en-US" dirty="0" smtClean="0"/>
              <a:t>same </a:t>
            </a:r>
            <a:r>
              <a:rPr lang="en-US" dirty="0"/>
              <a:t>as </a:t>
            </a:r>
            <a:r>
              <a:rPr lang="en-US" b="1" dirty="0">
                <a:solidFill>
                  <a:srgbClr val="FF0000"/>
                </a:solidFill>
              </a:rPr>
              <a:t>forwarding</a:t>
            </a:r>
            <a:r>
              <a:rPr lang="en-US" dirty="0"/>
              <a:t> to resources using the </a:t>
            </a:r>
            <a:r>
              <a:rPr lang="en-US" dirty="0" err="1"/>
              <a:t>RequestDispatcher</a:t>
            </a:r>
            <a:r>
              <a:rPr lang="en-US" dirty="0"/>
              <a:t> </a:t>
            </a:r>
            <a:r>
              <a:rPr lang="en-US" dirty="0" smtClean="0"/>
              <a:t>interface</a:t>
            </a:r>
            <a:endParaRPr lang="en-US" dirty="0"/>
          </a:p>
          <a:p>
            <a:pPr lvl="2"/>
            <a:r>
              <a:rPr lang="en-US" dirty="0" smtClean="0"/>
              <a:t>Sample:</a:t>
            </a:r>
          </a:p>
          <a:p>
            <a:pPr lvl="3"/>
            <a:r>
              <a:rPr lang="en-US" dirty="0" smtClean="0"/>
              <a:t>&lt;</a:t>
            </a:r>
            <a:r>
              <a:rPr lang="en-US" dirty="0" err="1" smtClean="0"/>
              <a:t>jsp:forward</a:t>
            </a:r>
            <a:r>
              <a:rPr lang="en-US" dirty="0" smtClean="0"/>
              <a:t> </a:t>
            </a:r>
            <a:r>
              <a:rPr lang="en-US" dirty="0"/>
              <a:t>page="Forwarded.html"/&gt; </a:t>
            </a:r>
          </a:p>
          <a:p>
            <a:pPr lvl="1"/>
            <a:endParaRPr lang="en-US" dirty="0"/>
          </a:p>
        </p:txBody>
      </p:sp>
    </p:spTree>
    <p:extLst>
      <p:ext uri="{BB962C8B-B14F-4D97-AF65-F5344CB8AC3E}">
        <p14:creationId xmlns:p14="http://schemas.microsoft.com/office/powerpoint/2010/main" val="2021047156"/>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Actions…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Request Parameters on Dispatch</a:t>
            </a:r>
          </a:p>
          <a:p>
            <a:pPr lvl="1"/>
            <a:r>
              <a:rPr lang="en-US" b="1" dirty="0"/>
              <a:t>The </a:t>
            </a:r>
            <a:r>
              <a:rPr lang="en-US" b="1" dirty="0" smtClean="0"/>
              <a:t>&lt;</a:t>
            </a:r>
            <a:r>
              <a:rPr lang="en-US" b="1" dirty="0" err="1" smtClean="0"/>
              <a:t>jsp:param</a:t>
            </a:r>
            <a:r>
              <a:rPr lang="en-US" b="1" dirty="0" smtClean="0"/>
              <a:t>/&gt; </a:t>
            </a:r>
            <a:r>
              <a:rPr lang="en-US" b="1" dirty="0"/>
              <a:t>Action</a:t>
            </a:r>
          </a:p>
          <a:p>
            <a:pPr lvl="2"/>
            <a:r>
              <a:rPr lang="en-US" dirty="0"/>
              <a:t>s</a:t>
            </a:r>
            <a:r>
              <a:rPr lang="en-US" dirty="0" smtClean="0"/>
              <a:t>imilar to &lt;input type=“hidden” /&gt; in HTML</a:t>
            </a:r>
          </a:p>
          <a:p>
            <a:pPr lvl="2"/>
            <a:r>
              <a:rPr lang="en-US" dirty="0" smtClean="0"/>
              <a:t>can </a:t>
            </a:r>
            <a:r>
              <a:rPr lang="en-US" dirty="0"/>
              <a:t>be used in conjunction with the include and forward actions to pass additional request parameters to the included or forwarded resource.</a:t>
            </a:r>
          </a:p>
          <a:p>
            <a:pPr lvl="2"/>
            <a:r>
              <a:rPr lang="en-US" dirty="0"/>
              <a:t> </a:t>
            </a:r>
            <a:r>
              <a:rPr lang="en-US" dirty="0" smtClean="0"/>
              <a:t>the </a:t>
            </a:r>
            <a:r>
              <a:rPr lang="en-US" dirty="0" err="1"/>
              <a:t>param</a:t>
            </a:r>
            <a:r>
              <a:rPr lang="en-US" dirty="0"/>
              <a:t> tag needs to be embedded in the body of the include or forward </a:t>
            </a:r>
            <a:r>
              <a:rPr lang="en-US" dirty="0" smtClean="0"/>
              <a:t>tag</a:t>
            </a:r>
            <a:endParaRPr lang="en-US" dirty="0"/>
          </a:p>
          <a:p>
            <a:pPr lvl="2"/>
            <a:r>
              <a:rPr lang="en-US" dirty="0" smtClean="0"/>
              <a:t>Sample:</a:t>
            </a:r>
          </a:p>
          <a:p>
            <a:pPr lvl="3"/>
            <a:r>
              <a:rPr lang="en-US" dirty="0" smtClean="0"/>
              <a:t>&lt;</a:t>
            </a:r>
            <a:r>
              <a:rPr lang="en-US" dirty="0" err="1" smtClean="0"/>
              <a:t>jsp:forward</a:t>
            </a:r>
            <a:r>
              <a:rPr lang="en-US" dirty="0" smtClean="0"/>
              <a:t> </a:t>
            </a:r>
            <a:r>
              <a:rPr lang="en-US" dirty="0"/>
              <a:t>page="Param2.jsp"&gt; </a:t>
            </a:r>
          </a:p>
          <a:p>
            <a:pPr lvl="3">
              <a:buNone/>
            </a:pPr>
            <a:r>
              <a:rPr lang="en-US" dirty="0"/>
              <a:t>		</a:t>
            </a:r>
            <a:r>
              <a:rPr lang="en-US" b="1" dirty="0" smtClean="0">
                <a:solidFill>
                  <a:srgbClr val="FF0000"/>
                </a:solidFill>
              </a:rPr>
              <a:t>   &lt;</a:t>
            </a:r>
            <a:r>
              <a:rPr lang="en-US" b="1" dirty="0" err="1">
                <a:solidFill>
                  <a:srgbClr val="FF0000"/>
                </a:solidFill>
              </a:rPr>
              <a:t>jsp:param</a:t>
            </a:r>
            <a:r>
              <a:rPr lang="en-US" b="1" dirty="0">
                <a:solidFill>
                  <a:srgbClr val="FF0000"/>
                </a:solidFill>
              </a:rPr>
              <a:t> name="name" value="</a:t>
            </a:r>
            <a:r>
              <a:rPr lang="en-US" b="1" dirty="0" err="1">
                <a:solidFill>
                  <a:srgbClr val="FF0000"/>
                </a:solidFill>
              </a:rPr>
              <a:t>Meeraj</a:t>
            </a:r>
            <a:r>
              <a:rPr lang="en-US" b="1" dirty="0">
                <a:solidFill>
                  <a:srgbClr val="FF0000"/>
                </a:solidFill>
              </a:rPr>
              <a:t>"/&gt; </a:t>
            </a:r>
            <a:endParaRPr lang="en-US" b="1" dirty="0" smtClean="0">
              <a:solidFill>
                <a:srgbClr val="FF0000"/>
              </a:solidFill>
            </a:endParaRPr>
          </a:p>
          <a:p>
            <a:pPr lvl="3">
              <a:buNone/>
            </a:pPr>
            <a:r>
              <a:rPr lang="en-US" dirty="0"/>
              <a:t> </a:t>
            </a:r>
            <a:r>
              <a:rPr lang="en-US" dirty="0" smtClean="0"/>
              <a:t>   &lt;/</a:t>
            </a:r>
            <a:r>
              <a:rPr lang="en-US" dirty="0" err="1"/>
              <a:t>jsp:forward</a:t>
            </a:r>
            <a:r>
              <a:rPr lang="en-US" dirty="0"/>
              <a:t>&gt; </a:t>
            </a:r>
          </a:p>
          <a:p>
            <a:endParaRPr lang="en-US" dirty="0"/>
          </a:p>
        </p:txBody>
      </p:sp>
    </p:spTree>
    <p:extLst>
      <p:ext uri="{BB962C8B-B14F-4D97-AF65-F5344CB8AC3E}">
        <p14:creationId xmlns:p14="http://schemas.microsoft.com/office/powerpoint/2010/main" val="222023926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Actions…</a:t>
            </a:r>
            <a:endParaRPr lang="en-US" dirty="0"/>
          </a:p>
        </p:txBody>
      </p:sp>
      <p:sp>
        <p:nvSpPr>
          <p:cNvPr id="3" name="Content Placeholder 2"/>
          <p:cNvSpPr>
            <a:spLocks noGrp="1"/>
          </p:cNvSpPr>
          <p:nvPr>
            <p:ph idx="1"/>
          </p:nvPr>
        </p:nvSpPr>
        <p:spPr/>
        <p:txBody>
          <a:bodyPr>
            <a:normAutofit/>
          </a:bodyPr>
          <a:lstStyle/>
          <a:p>
            <a:r>
              <a:rPr lang="en-US" dirty="0" smtClean="0"/>
              <a:t>Instantiation of Java Beans / POJOs</a:t>
            </a:r>
          </a:p>
          <a:p>
            <a:pPr lvl="1"/>
            <a:r>
              <a:rPr lang="en-US" b="1" dirty="0"/>
              <a:t>The </a:t>
            </a:r>
            <a:r>
              <a:rPr lang="en-US" b="1" dirty="0" err="1"/>
              <a:t>jsp:useBean</a:t>
            </a:r>
            <a:r>
              <a:rPr lang="en-US" b="1" dirty="0"/>
              <a:t> Action</a:t>
            </a:r>
          </a:p>
          <a:p>
            <a:pPr lvl="2"/>
            <a:r>
              <a:rPr lang="en-US" dirty="0"/>
              <a:t>The </a:t>
            </a:r>
            <a:r>
              <a:rPr lang="en-US" dirty="0" err="1"/>
              <a:t>useBean</a:t>
            </a:r>
            <a:r>
              <a:rPr lang="en-US" dirty="0"/>
              <a:t> action creates or finds a Java object in a specified scope. The object is also made available in the current JSP page as a scripting variable. The syntax for the </a:t>
            </a:r>
            <a:r>
              <a:rPr lang="en-US" dirty="0" err="1"/>
              <a:t>useBean</a:t>
            </a:r>
            <a:r>
              <a:rPr lang="en-US" dirty="0"/>
              <a:t> action is:</a:t>
            </a:r>
          </a:p>
          <a:p>
            <a:pPr lvl="3"/>
            <a:r>
              <a:rPr lang="en-US" b="1" dirty="0"/>
              <a:t>&lt;</a:t>
            </a:r>
            <a:r>
              <a:rPr lang="en-US" b="1" dirty="0" err="1"/>
              <a:t>jsp:useBean</a:t>
            </a:r>
            <a:r>
              <a:rPr lang="en-US" b="1" dirty="0"/>
              <a:t> </a:t>
            </a:r>
            <a:r>
              <a:rPr lang="en-US" b="1" dirty="0">
                <a:solidFill>
                  <a:srgbClr val="FF0000"/>
                </a:solidFill>
              </a:rPr>
              <a:t>id="name" </a:t>
            </a:r>
            <a:r>
              <a:rPr lang="en-US" b="1" dirty="0"/>
              <a:t>scope="page | request | session | application"</a:t>
            </a:r>
            <a:r>
              <a:rPr lang="en-US" dirty="0"/>
              <a:t> </a:t>
            </a:r>
            <a:r>
              <a:rPr lang="en-US" b="1" dirty="0">
                <a:solidFill>
                  <a:srgbClr val="FF0000"/>
                </a:solidFill>
              </a:rPr>
              <a:t>class="</a:t>
            </a:r>
            <a:r>
              <a:rPr lang="en-US" b="1" dirty="0" err="1">
                <a:solidFill>
                  <a:srgbClr val="FF0000"/>
                </a:solidFill>
              </a:rPr>
              <a:t>className</a:t>
            </a:r>
            <a:r>
              <a:rPr lang="en-US" b="1" dirty="0">
                <a:solidFill>
                  <a:srgbClr val="FF0000"/>
                </a:solidFill>
              </a:rPr>
              <a:t>" </a:t>
            </a:r>
            <a:r>
              <a:rPr lang="en-US" b="1" dirty="0" smtClean="0">
                <a:solidFill>
                  <a:srgbClr val="FF0000"/>
                </a:solidFill>
              </a:rPr>
              <a:t> </a:t>
            </a:r>
            <a:r>
              <a:rPr lang="en-US" b="1" dirty="0" smtClean="0"/>
              <a:t>type</a:t>
            </a:r>
            <a:r>
              <a:rPr lang="en-US" b="1" dirty="0"/>
              <a:t>="</a:t>
            </a:r>
            <a:r>
              <a:rPr lang="en-US" b="1" dirty="0" err="1" smtClean="0"/>
              <a:t>typeName</a:t>
            </a:r>
            <a:r>
              <a:rPr lang="en-US" b="1" dirty="0" smtClean="0"/>
              <a:t>“ /&gt;</a:t>
            </a:r>
          </a:p>
          <a:p>
            <a:pPr lvl="3"/>
            <a:r>
              <a:rPr lang="en-US" b="1" dirty="0"/>
              <a:t>&lt;</a:t>
            </a:r>
            <a:r>
              <a:rPr lang="en-US" b="1" dirty="0" err="1"/>
              <a:t>jsp:useBean</a:t>
            </a:r>
            <a:r>
              <a:rPr lang="en-US" b="1" dirty="0"/>
              <a:t> </a:t>
            </a:r>
            <a:r>
              <a:rPr lang="en-US" b="1" dirty="0">
                <a:solidFill>
                  <a:srgbClr val="FF0000"/>
                </a:solidFill>
              </a:rPr>
              <a:t>id="name" </a:t>
            </a:r>
            <a:r>
              <a:rPr lang="en-US" b="1" dirty="0"/>
              <a:t>scope="page | request | session | application"</a:t>
            </a:r>
            <a:r>
              <a:rPr lang="en-US" dirty="0"/>
              <a:t> </a:t>
            </a:r>
            <a:r>
              <a:rPr lang="en-US" b="1" dirty="0" smtClean="0">
                <a:solidFill>
                  <a:srgbClr val="FF0000"/>
                </a:solidFill>
              </a:rPr>
              <a:t>bean</a:t>
            </a:r>
            <a:r>
              <a:rPr lang="en-US" b="1" dirty="0">
                <a:solidFill>
                  <a:srgbClr val="FF0000"/>
                </a:solidFill>
              </a:rPr>
              <a:t>="</a:t>
            </a:r>
            <a:r>
              <a:rPr lang="en-US" b="1" dirty="0" err="1">
                <a:solidFill>
                  <a:srgbClr val="FF0000"/>
                </a:solidFill>
              </a:rPr>
              <a:t>beanName</a:t>
            </a:r>
            <a:r>
              <a:rPr lang="en-US" b="1" dirty="0">
                <a:solidFill>
                  <a:srgbClr val="FF0000"/>
                </a:solidFill>
              </a:rPr>
              <a:t>" </a:t>
            </a:r>
            <a:r>
              <a:rPr lang="en-US" b="1" dirty="0"/>
              <a:t>type="</a:t>
            </a:r>
            <a:r>
              <a:rPr lang="en-US" b="1" dirty="0" err="1" smtClean="0"/>
              <a:t>typeName</a:t>
            </a:r>
            <a:r>
              <a:rPr lang="en-US" b="1" dirty="0" smtClean="0"/>
              <a:t>“ /&gt;</a:t>
            </a:r>
          </a:p>
        </p:txBody>
      </p:sp>
    </p:spTree>
    <p:extLst>
      <p:ext uri="{BB962C8B-B14F-4D97-AF65-F5344CB8AC3E}">
        <p14:creationId xmlns:p14="http://schemas.microsoft.com/office/powerpoint/2010/main" val="34517619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lstStyle/>
          <a:p>
            <a:pPr lvl="1"/>
            <a:r>
              <a:rPr lang="en-US" dirty="0" smtClean="0"/>
              <a:t>web.xml – before this was tweaked to uncomment the servlet invoker XML tags. Since current releases of Tomcat AS has made servlet invoker available default then web.xml is only edited when new MIME extensions are to be introduced into the system</a:t>
            </a:r>
          </a:p>
          <a:p>
            <a:r>
              <a:rPr lang="en-US" dirty="0" smtClean="0"/>
              <a:t>Test the server installed. </a:t>
            </a:r>
            <a:r>
              <a:rPr lang="en-US" dirty="0" smtClean="0">
                <a:sym typeface="Wingdings" pitchFamily="2" charset="2"/>
              </a:rPr>
              <a:t></a:t>
            </a:r>
            <a:endParaRPr lang="en-US"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Actions…</a:t>
            </a:r>
            <a:endParaRPr lang="en-US" dirty="0"/>
          </a:p>
        </p:txBody>
      </p:sp>
      <p:sp>
        <p:nvSpPr>
          <p:cNvPr id="3" name="Content Placeholder 2"/>
          <p:cNvSpPr>
            <a:spLocks noGrp="1"/>
          </p:cNvSpPr>
          <p:nvPr>
            <p:ph idx="1"/>
          </p:nvPr>
        </p:nvSpPr>
        <p:spPr/>
        <p:txBody>
          <a:bodyPr/>
          <a:lstStyle/>
          <a:p>
            <a:pPr lvl="1"/>
            <a:r>
              <a:rPr lang="en-US" b="1" dirty="0"/>
              <a:t>The </a:t>
            </a:r>
            <a:r>
              <a:rPr lang="en-US" b="1" dirty="0" err="1"/>
              <a:t>jsp:setProperty</a:t>
            </a:r>
            <a:r>
              <a:rPr lang="en-US" b="1" dirty="0"/>
              <a:t> Action</a:t>
            </a:r>
          </a:p>
          <a:p>
            <a:pPr lvl="2"/>
            <a:r>
              <a:rPr lang="en-US" dirty="0"/>
              <a:t>The </a:t>
            </a:r>
            <a:r>
              <a:rPr lang="en-US" dirty="0" err="1"/>
              <a:t>setProperty</a:t>
            </a:r>
            <a:r>
              <a:rPr lang="en-US" dirty="0"/>
              <a:t> action can be used in conjunction with the </a:t>
            </a:r>
            <a:r>
              <a:rPr lang="en-US" dirty="0" err="1"/>
              <a:t>useBean</a:t>
            </a:r>
            <a:r>
              <a:rPr lang="en-US" dirty="0"/>
              <a:t> action to set the properties of a bean. </a:t>
            </a:r>
          </a:p>
          <a:p>
            <a:pPr lvl="2"/>
            <a:r>
              <a:rPr lang="en-US" b="1" dirty="0" smtClean="0"/>
              <a:t>Different </a:t>
            </a:r>
            <a:r>
              <a:rPr lang="en-US" b="1" dirty="0" err="1" smtClean="0"/>
              <a:t>sytnax</a:t>
            </a:r>
            <a:r>
              <a:rPr lang="en-US" b="1" dirty="0" smtClean="0"/>
              <a:t>:</a:t>
            </a:r>
          </a:p>
          <a:p>
            <a:pPr lvl="3"/>
            <a:r>
              <a:rPr lang="en-US" b="1" dirty="0" smtClean="0"/>
              <a:t>&lt;</a:t>
            </a:r>
            <a:r>
              <a:rPr lang="en-US" b="1" dirty="0" err="1" smtClean="0"/>
              <a:t>jsp:setProperty</a:t>
            </a:r>
            <a:r>
              <a:rPr lang="en-US" b="1" dirty="0" smtClean="0"/>
              <a:t> </a:t>
            </a:r>
            <a:r>
              <a:rPr lang="en-US" b="1" dirty="0"/>
              <a:t>name="</a:t>
            </a:r>
            <a:r>
              <a:rPr lang="en-US" b="1" dirty="0" err="1"/>
              <a:t>beanName</a:t>
            </a:r>
            <a:r>
              <a:rPr lang="en-US" b="1" dirty="0"/>
              <a:t>"</a:t>
            </a:r>
            <a:r>
              <a:rPr lang="en-US" dirty="0"/>
              <a:t> </a:t>
            </a:r>
            <a:r>
              <a:rPr lang="en-US" b="1" dirty="0"/>
              <a:t>property="*" </a:t>
            </a:r>
            <a:r>
              <a:rPr lang="en-US" b="1" dirty="0" smtClean="0"/>
              <a:t> [</a:t>
            </a:r>
            <a:r>
              <a:rPr lang="en-US" b="1" dirty="0"/>
              <a:t>value="value" </a:t>
            </a:r>
            <a:r>
              <a:rPr lang="en-US" b="1" dirty="0" smtClean="0"/>
              <a:t> | </a:t>
            </a:r>
            <a:r>
              <a:rPr lang="en-US" b="1" dirty="0" err="1"/>
              <a:t>param</a:t>
            </a:r>
            <a:r>
              <a:rPr lang="en-US" b="1" dirty="0"/>
              <a:t>="</a:t>
            </a:r>
            <a:r>
              <a:rPr lang="en-US" b="1" dirty="0" err="1"/>
              <a:t>paramName</a:t>
            </a:r>
            <a:r>
              <a:rPr lang="en-US" b="1" dirty="0"/>
              <a:t>" </a:t>
            </a:r>
            <a:r>
              <a:rPr lang="en-US" b="1" dirty="0" smtClean="0"/>
              <a:t>]/&gt;</a:t>
            </a:r>
          </a:p>
          <a:p>
            <a:pPr lvl="3"/>
            <a:r>
              <a:rPr lang="en-US" b="1" dirty="0"/>
              <a:t>&lt;</a:t>
            </a:r>
            <a:r>
              <a:rPr lang="en-US" b="1" dirty="0" err="1"/>
              <a:t>jsp:setProperty</a:t>
            </a:r>
            <a:r>
              <a:rPr lang="en-US" b="1" dirty="0"/>
              <a:t> name="</a:t>
            </a:r>
            <a:r>
              <a:rPr lang="en-US" b="1" dirty="0" err="1"/>
              <a:t>beanName</a:t>
            </a:r>
            <a:r>
              <a:rPr lang="en-US" b="1" dirty="0"/>
              <a:t>"</a:t>
            </a:r>
            <a:r>
              <a:rPr lang="en-US" dirty="0"/>
              <a:t> </a:t>
            </a:r>
            <a:r>
              <a:rPr lang="en-US" dirty="0" smtClean="0"/>
              <a:t> </a:t>
            </a:r>
            <a:r>
              <a:rPr lang="en-US" b="1" dirty="0" smtClean="0"/>
              <a:t>property</a:t>
            </a:r>
            <a:r>
              <a:rPr lang="en-US" b="1" dirty="0"/>
              <a:t>="</a:t>
            </a:r>
            <a:r>
              <a:rPr lang="en-US" b="1" dirty="0" err="1"/>
              <a:t>propertyName</a:t>
            </a:r>
            <a:r>
              <a:rPr lang="en-US" b="1" dirty="0"/>
              <a:t>" value="value" </a:t>
            </a:r>
            <a:r>
              <a:rPr lang="en-US" b="1" dirty="0" smtClean="0"/>
              <a:t>/&gt;</a:t>
            </a:r>
          </a:p>
          <a:p>
            <a:pPr lvl="3"/>
            <a:r>
              <a:rPr lang="en-US" b="1" dirty="0"/>
              <a:t>&lt;</a:t>
            </a:r>
            <a:r>
              <a:rPr lang="en-US" b="1" dirty="0" err="1"/>
              <a:t>jsp:setProperty</a:t>
            </a:r>
            <a:r>
              <a:rPr lang="en-US" b="1" dirty="0"/>
              <a:t> name="</a:t>
            </a:r>
            <a:r>
              <a:rPr lang="en-US" b="1" dirty="0" err="1"/>
              <a:t>beanName</a:t>
            </a:r>
            <a:r>
              <a:rPr lang="en-US" b="1" dirty="0"/>
              <a:t>"</a:t>
            </a:r>
            <a:r>
              <a:rPr lang="en-US" dirty="0"/>
              <a:t> </a:t>
            </a:r>
            <a:r>
              <a:rPr lang="en-US" b="1" dirty="0" smtClean="0"/>
              <a:t>property</a:t>
            </a:r>
            <a:r>
              <a:rPr lang="en-US" b="1" dirty="0"/>
              <a:t>="</a:t>
            </a:r>
            <a:r>
              <a:rPr lang="en-US" b="1" dirty="0" err="1"/>
              <a:t>propertyName</a:t>
            </a:r>
            <a:r>
              <a:rPr lang="en-US" b="1" dirty="0"/>
              <a:t>" </a:t>
            </a:r>
            <a:r>
              <a:rPr lang="en-US" b="1" dirty="0" err="1"/>
              <a:t>param</a:t>
            </a:r>
            <a:r>
              <a:rPr lang="en-US" b="1" dirty="0"/>
              <a:t>="</a:t>
            </a:r>
            <a:r>
              <a:rPr lang="en-US" b="1" dirty="0" err="1"/>
              <a:t>paramName</a:t>
            </a:r>
            <a:r>
              <a:rPr lang="en-US" b="1" dirty="0"/>
              <a:t>" </a:t>
            </a:r>
            <a:r>
              <a:rPr lang="en-US" b="1" dirty="0" smtClean="0"/>
              <a:t>/&gt;</a:t>
            </a:r>
            <a:r>
              <a:rPr lang="en-US" dirty="0" smtClean="0"/>
              <a:t> </a:t>
            </a:r>
            <a:endParaRPr lang="en-US" dirty="0"/>
          </a:p>
          <a:p>
            <a:endParaRPr lang="en-US" dirty="0"/>
          </a:p>
        </p:txBody>
      </p:sp>
    </p:spTree>
    <p:extLst>
      <p:ext uri="{BB962C8B-B14F-4D97-AF65-F5344CB8AC3E}">
        <p14:creationId xmlns:p14="http://schemas.microsoft.com/office/powerpoint/2010/main" val="3704615449"/>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Actions…</a:t>
            </a:r>
            <a:endParaRPr lang="en-US" dirty="0"/>
          </a:p>
        </p:txBody>
      </p:sp>
      <p:sp>
        <p:nvSpPr>
          <p:cNvPr id="3" name="Content Placeholder 2"/>
          <p:cNvSpPr>
            <a:spLocks noGrp="1"/>
          </p:cNvSpPr>
          <p:nvPr>
            <p:ph idx="1"/>
          </p:nvPr>
        </p:nvSpPr>
        <p:spPr/>
        <p:txBody>
          <a:bodyPr/>
          <a:lstStyle/>
          <a:p>
            <a:pPr lvl="1"/>
            <a:r>
              <a:rPr lang="en-US" b="1" dirty="0"/>
              <a:t>The </a:t>
            </a:r>
            <a:r>
              <a:rPr lang="en-US" b="1" dirty="0" err="1"/>
              <a:t>jsp:getProperty</a:t>
            </a:r>
            <a:r>
              <a:rPr lang="en-US" b="1" dirty="0"/>
              <a:t> Action</a:t>
            </a:r>
          </a:p>
          <a:p>
            <a:pPr lvl="2"/>
            <a:r>
              <a:rPr lang="en-US" dirty="0"/>
              <a:t>The </a:t>
            </a:r>
            <a:r>
              <a:rPr lang="en-US" dirty="0" err="1"/>
              <a:t>getProperty</a:t>
            </a:r>
            <a:r>
              <a:rPr lang="en-US" dirty="0"/>
              <a:t> action can be used in conjunction with the </a:t>
            </a:r>
            <a:r>
              <a:rPr lang="en-US" dirty="0" err="1"/>
              <a:t>useBean</a:t>
            </a:r>
            <a:r>
              <a:rPr lang="en-US" dirty="0"/>
              <a:t> action to get the value of the properties of the bean defined by the </a:t>
            </a:r>
            <a:r>
              <a:rPr lang="en-US" dirty="0" err="1"/>
              <a:t>useBean</a:t>
            </a:r>
            <a:r>
              <a:rPr lang="en-US" dirty="0"/>
              <a:t> action. </a:t>
            </a:r>
          </a:p>
          <a:p>
            <a:pPr lvl="2"/>
            <a:r>
              <a:rPr lang="en-US" dirty="0" err="1" smtClean="0"/>
              <a:t>Synta</a:t>
            </a:r>
            <a:r>
              <a:rPr lang="en-US" dirty="0" smtClean="0"/>
              <a:t>:</a:t>
            </a:r>
          </a:p>
          <a:p>
            <a:pPr lvl="3"/>
            <a:r>
              <a:rPr lang="en-US" dirty="0" smtClean="0"/>
              <a:t>&lt;</a:t>
            </a:r>
            <a:r>
              <a:rPr lang="en-US" dirty="0" err="1" smtClean="0"/>
              <a:t>jsp:getProperty</a:t>
            </a:r>
            <a:r>
              <a:rPr lang="en-US" dirty="0" smtClean="0"/>
              <a:t> </a:t>
            </a:r>
            <a:r>
              <a:rPr lang="en-US" dirty="0"/>
              <a:t>name="</a:t>
            </a:r>
            <a:r>
              <a:rPr lang="en-US" dirty="0" err="1"/>
              <a:t>myBean</a:t>
            </a:r>
            <a:r>
              <a:rPr lang="en-US" dirty="0"/>
              <a:t>" property="</a:t>
            </a:r>
            <a:r>
              <a:rPr lang="en-US" dirty="0" err="1"/>
              <a:t>firstName</a:t>
            </a:r>
            <a:r>
              <a:rPr lang="en-US" dirty="0"/>
              <a:t>"/&gt; </a:t>
            </a:r>
          </a:p>
          <a:p>
            <a:endParaRPr lang="en-US" dirty="0"/>
          </a:p>
        </p:txBody>
      </p:sp>
    </p:spTree>
    <p:extLst>
      <p:ext uri="{BB962C8B-B14F-4D97-AF65-F5344CB8AC3E}">
        <p14:creationId xmlns:p14="http://schemas.microsoft.com/office/powerpoint/2010/main" val="1127031106"/>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Actions…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Applet Execution</a:t>
            </a:r>
          </a:p>
          <a:p>
            <a:pPr lvl="1"/>
            <a:r>
              <a:rPr lang="en-US" b="1" dirty="0"/>
              <a:t>The </a:t>
            </a:r>
            <a:r>
              <a:rPr lang="en-US" b="1" dirty="0" err="1"/>
              <a:t>jsp:plugin</a:t>
            </a:r>
            <a:r>
              <a:rPr lang="en-US" b="1" dirty="0"/>
              <a:t> Action</a:t>
            </a:r>
          </a:p>
          <a:p>
            <a:pPr lvl="2"/>
            <a:r>
              <a:rPr lang="en-US" dirty="0"/>
              <a:t>enables the JSP container to render appropriate HTML to initiate the download of the Java plugin and the execution of the specified applet or bean, depending on the browser type.</a:t>
            </a:r>
          </a:p>
          <a:p>
            <a:pPr lvl="2"/>
            <a:r>
              <a:rPr lang="en-US" dirty="0"/>
              <a:t>allows us to embed applets and beans</a:t>
            </a:r>
          </a:p>
          <a:p>
            <a:pPr lvl="3"/>
            <a:r>
              <a:rPr lang="en-US" dirty="0">
                <a:solidFill>
                  <a:srgbClr val="FF0000"/>
                </a:solidFill>
              </a:rPr>
              <a:t>&lt;</a:t>
            </a:r>
            <a:r>
              <a:rPr lang="en-US" dirty="0" err="1">
                <a:solidFill>
                  <a:srgbClr val="FF0000"/>
                </a:solidFill>
              </a:rPr>
              <a:t>jsp:plugin</a:t>
            </a:r>
            <a:r>
              <a:rPr lang="en-US" dirty="0">
                <a:solidFill>
                  <a:srgbClr val="FF0000"/>
                </a:solidFill>
              </a:rPr>
              <a:t> type="applet" code="</a:t>
            </a:r>
            <a:r>
              <a:rPr lang="en-US" dirty="0" err="1">
                <a:solidFill>
                  <a:srgbClr val="FF0000"/>
                </a:solidFill>
              </a:rPr>
              <a:t>MyApplet.class</a:t>
            </a:r>
            <a:r>
              <a:rPr lang="en-US" dirty="0">
                <a:solidFill>
                  <a:srgbClr val="FF0000"/>
                </a:solidFill>
              </a:rPr>
              <a:t>" codebase="/"&gt;</a:t>
            </a:r>
            <a:r>
              <a:rPr lang="en-US" dirty="0"/>
              <a:t> </a:t>
            </a:r>
            <a:endParaRPr lang="en-US" dirty="0" smtClean="0"/>
          </a:p>
          <a:p>
            <a:pPr marL="1371600" lvl="3" indent="0">
              <a:buNone/>
            </a:pPr>
            <a:r>
              <a:rPr lang="en-US" dirty="0" smtClean="0">
                <a:solidFill>
                  <a:srgbClr val="FF0000"/>
                </a:solidFill>
              </a:rPr>
              <a:t>      &lt;</a:t>
            </a:r>
            <a:r>
              <a:rPr lang="en-US" dirty="0" err="1">
                <a:solidFill>
                  <a:srgbClr val="FF0000"/>
                </a:solidFill>
              </a:rPr>
              <a:t>jsp:params</a:t>
            </a:r>
            <a:r>
              <a:rPr lang="en-US" dirty="0">
                <a:solidFill>
                  <a:srgbClr val="FF0000"/>
                </a:solidFill>
              </a:rPr>
              <a:t>&gt; </a:t>
            </a:r>
            <a:endParaRPr lang="en-US" dirty="0" smtClean="0">
              <a:solidFill>
                <a:srgbClr val="FF0000"/>
              </a:solidFill>
            </a:endParaRPr>
          </a:p>
          <a:p>
            <a:pPr marL="1371600" lvl="3" indent="0">
              <a:buNone/>
            </a:pPr>
            <a:r>
              <a:rPr lang="en-US" dirty="0"/>
              <a:t> </a:t>
            </a:r>
            <a:r>
              <a:rPr lang="en-US" dirty="0" smtClean="0"/>
              <a:t>             &lt;</a:t>
            </a:r>
            <a:r>
              <a:rPr lang="en-US" dirty="0" err="1"/>
              <a:t>jsp:param</a:t>
            </a:r>
            <a:r>
              <a:rPr lang="en-US" dirty="0"/>
              <a:t> name="</a:t>
            </a:r>
            <a:r>
              <a:rPr lang="en-US" dirty="0" err="1"/>
              <a:t>myParam</a:t>
            </a:r>
            <a:r>
              <a:rPr lang="en-US" dirty="0"/>
              <a:t>" value="123"/&gt; </a:t>
            </a:r>
            <a:r>
              <a:rPr lang="en-US" dirty="0" smtClean="0"/>
              <a:t>  </a:t>
            </a:r>
          </a:p>
          <a:p>
            <a:pPr marL="1371600" lvl="3" indent="0">
              <a:buNone/>
            </a:pPr>
            <a:r>
              <a:rPr lang="en-US" dirty="0">
                <a:solidFill>
                  <a:srgbClr val="FF0000"/>
                </a:solidFill>
              </a:rPr>
              <a:t> </a:t>
            </a:r>
            <a:r>
              <a:rPr lang="en-US" dirty="0" smtClean="0">
                <a:solidFill>
                  <a:srgbClr val="FF0000"/>
                </a:solidFill>
              </a:rPr>
              <a:t>     &lt;/</a:t>
            </a:r>
            <a:r>
              <a:rPr lang="en-US" dirty="0" err="1">
                <a:solidFill>
                  <a:srgbClr val="FF0000"/>
                </a:solidFill>
              </a:rPr>
              <a:t>jsp:params</a:t>
            </a:r>
            <a:r>
              <a:rPr lang="en-US" dirty="0">
                <a:solidFill>
                  <a:srgbClr val="FF0000"/>
                </a:solidFill>
              </a:rPr>
              <a:t>&gt; </a:t>
            </a:r>
            <a:endParaRPr lang="en-US" dirty="0" smtClean="0">
              <a:solidFill>
                <a:srgbClr val="FF0000"/>
              </a:solidFill>
            </a:endParaRPr>
          </a:p>
          <a:p>
            <a:pPr marL="1371600" lvl="3" indent="0">
              <a:buNone/>
            </a:pPr>
            <a:r>
              <a:rPr lang="en-US" dirty="0"/>
              <a:t> </a:t>
            </a:r>
            <a:r>
              <a:rPr lang="en-US" dirty="0" smtClean="0"/>
              <a:t>     </a:t>
            </a:r>
            <a:r>
              <a:rPr lang="en-US" dirty="0" smtClean="0">
                <a:solidFill>
                  <a:srgbClr val="FF0000"/>
                </a:solidFill>
              </a:rPr>
              <a:t>&lt;</a:t>
            </a:r>
            <a:r>
              <a:rPr lang="en-US" dirty="0" err="1">
                <a:solidFill>
                  <a:srgbClr val="FF0000"/>
                </a:solidFill>
              </a:rPr>
              <a:t>jsp:fallback</a:t>
            </a:r>
            <a:r>
              <a:rPr lang="en-US" dirty="0">
                <a:solidFill>
                  <a:srgbClr val="FF0000"/>
                </a:solidFill>
              </a:rPr>
              <a:t>&gt;</a:t>
            </a:r>
            <a:r>
              <a:rPr lang="en-US" dirty="0"/>
              <a:t>&lt;b&gt;Unable to load applet&lt;/b&gt;</a:t>
            </a:r>
            <a:r>
              <a:rPr lang="en-US" dirty="0">
                <a:solidFill>
                  <a:srgbClr val="FF0000"/>
                </a:solidFill>
              </a:rPr>
              <a:t>&lt;/</a:t>
            </a:r>
            <a:r>
              <a:rPr lang="en-US" dirty="0" err="1">
                <a:solidFill>
                  <a:srgbClr val="FF0000"/>
                </a:solidFill>
              </a:rPr>
              <a:t>jsp:fallback</a:t>
            </a:r>
            <a:r>
              <a:rPr lang="en-US" dirty="0">
                <a:solidFill>
                  <a:srgbClr val="FF0000"/>
                </a:solidFill>
              </a:rPr>
              <a:t>&gt;</a:t>
            </a:r>
            <a:r>
              <a:rPr lang="en-US" dirty="0"/>
              <a:t> </a:t>
            </a:r>
            <a:r>
              <a:rPr lang="en-US" dirty="0">
                <a:solidFill>
                  <a:srgbClr val="FF0000"/>
                </a:solidFill>
              </a:rPr>
              <a:t>&lt;/</a:t>
            </a:r>
            <a:r>
              <a:rPr lang="en-US" dirty="0" err="1">
                <a:solidFill>
                  <a:srgbClr val="FF0000"/>
                </a:solidFill>
              </a:rPr>
              <a:t>jsp:plugin</a:t>
            </a:r>
            <a:r>
              <a:rPr lang="en-US" dirty="0">
                <a:solidFill>
                  <a:srgbClr val="FF0000"/>
                </a:solidFill>
              </a:rPr>
              <a:t>&gt; </a:t>
            </a:r>
          </a:p>
          <a:p>
            <a:pPr lvl="1"/>
            <a:endParaRPr lang="en-US" dirty="0"/>
          </a:p>
        </p:txBody>
      </p:sp>
    </p:spTree>
    <p:extLst>
      <p:ext uri="{BB962C8B-B14F-4D97-AF65-F5344CB8AC3E}">
        <p14:creationId xmlns:p14="http://schemas.microsoft.com/office/powerpoint/2010/main" val="105609695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 in JSP Actions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a:t>(Servlet Model) The concept of </a:t>
            </a:r>
            <a:r>
              <a:rPr lang="en-US" b="1" dirty="0">
                <a:solidFill>
                  <a:srgbClr val="FF0000"/>
                </a:solidFill>
              </a:rPr>
              <a:t>scope</a:t>
            </a:r>
            <a:r>
              <a:rPr lang="en-US" i="1" dirty="0">
                <a:solidFill>
                  <a:srgbClr val="FF0000"/>
                </a:solidFill>
              </a:rPr>
              <a:t> </a:t>
            </a:r>
            <a:r>
              <a:rPr lang="en-US" dirty="0"/>
              <a:t>is the way that data is shared between servlets using the three container objects, </a:t>
            </a:r>
            <a:r>
              <a:rPr lang="en-US" b="1" dirty="0" err="1"/>
              <a:t>ServletContext</a:t>
            </a:r>
            <a:r>
              <a:rPr lang="en-US" dirty="0"/>
              <a:t>, </a:t>
            </a:r>
            <a:r>
              <a:rPr lang="en-US" b="1" dirty="0" err="1"/>
              <a:t>HttpSession</a:t>
            </a:r>
            <a:r>
              <a:rPr lang="en-US" dirty="0"/>
              <a:t>, and </a:t>
            </a:r>
            <a:r>
              <a:rPr lang="en-US" b="1" dirty="0" err="1"/>
              <a:t>ServletRequest</a:t>
            </a:r>
            <a:endParaRPr lang="en-US" b="1" dirty="0"/>
          </a:p>
          <a:p>
            <a:pPr lvl="1"/>
            <a:r>
              <a:rPr lang="en-US" dirty="0"/>
              <a:t>The scopes associated with these three container objects are, respectively, the application scope, the session scope, and the request scope.</a:t>
            </a:r>
          </a:p>
          <a:p>
            <a:r>
              <a:rPr lang="en-US" dirty="0"/>
              <a:t>In addition, JSP pages have a fourth scope, the page scope, which is maintained by the container object </a:t>
            </a:r>
            <a:r>
              <a:rPr lang="en-US" b="1" dirty="0" err="1"/>
              <a:t>PageContext</a:t>
            </a:r>
            <a:endParaRPr lang="en-US" b="1" dirty="0"/>
          </a:p>
          <a:p>
            <a:endParaRPr lang="en-US" dirty="0"/>
          </a:p>
        </p:txBody>
      </p:sp>
    </p:spTree>
    <p:extLst>
      <p:ext uri="{BB962C8B-B14F-4D97-AF65-F5344CB8AC3E}">
        <p14:creationId xmlns:p14="http://schemas.microsoft.com/office/powerpoint/2010/main" val="3740931518"/>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a:t>
            </a:r>
            <a:endParaRPr lang="en-US" dirty="0"/>
          </a:p>
        </p:txBody>
      </p:sp>
      <p:sp>
        <p:nvSpPr>
          <p:cNvPr id="3" name="Content Placeholder 2"/>
          <p:cNvSpPr>
            <a:spLocks noGrp="1"/>
          </p:cNvSpPr>
          <p:nvPr>
            <p:ph idx="1"/>
          </p:nvPr>
        </p:nvSpPr>
        <p:spPr/>
        <p:txBody>
          <a:bodyPr/>
          <a:lstStyle/>
          <a:p>
            <a:endParaRPr lang="en-US"/>
          </a:p>
        </p:txBody>
      </p:sp>
      <p:graphicFrame>
        <p:nvGraphicFramePr>
          <p:cNvPr id="4" name="Content Placeholder 4"/>
          <p:cNvGraphicFramePr>
            <a:graphicFrameLocks/>
          </p:cNvGraphicFramePr>
          <p:nvPr>
            <p:extLst>
              <p:ext uri="{D42A27DB-BD31-4B8C-83A1-F6EECF244321}">
                <p14:modId xmlns:p14="http://schemas.microsoft.com/office/powerpoint/2010/main" val="4221929318"/>
              </p:ext>
            </p:extLst>
          </p:nvPr>
        </p:nvGraphicFramePr>
        <p:xfrm>
          <a:off x="457200" y="1447800"/>
          <a:ext cx="8229600" cy="3931920"/>
        </p:xfrm>
        <a:graphic>
          <a:graphicData uri="http://schemas.openxmlformats.org/drawingml/2006/table">
            <a:tbl>
              <a:tblPr firstRow="1" bandRow="1">
                <a:tableStyleId>{5C22544A-7EE6-4342-B048-85BDC9FD1C3A}</a:tableStyleId>
              </a:tblPr>
              <a:tblGrid>
                <a:gridCol w="1371600"/>
                <a:gridCol w="6858000"/>
              </a:tblGrid>
              <a:tr h="381000">
                <a:tc>
                  <a:txBody>
                    <a:bodyPr/>
                    <a:lstStyle/>
                    <a:p>
                      <a:r>
                        <a:rPr lang="en-US" sz="1900" dirty="0" smtClean="0"/>
                        <a:t>Scope</a:t>
                      </a:r>
                      <a:endParaRPr lang="en-US" sz="1900" dirty="0"/>
                    </a:p>
                  </a:txBody>
                  <a:tcPr/>
                </a:tc>
                <a:tc>
                  <a:txBody>
                    <a:bodyPr/>
                    <a:lstStyle/>
                    <a:p>
                      <a:r>
                        <a:rPr lang="en-US" sz="1900" dirty="0" smtClean="0"/>
                        <a:t>Description</a:t>
                      </a:r>
                      <a:endParaRPr lang="en-US" sz="1900" dirty="0"/>
                    </a:p>
                  </a:txBody>
                  <a:tcPr/>
                </a:tc>
              </a:tr>
              <a:tr h="670560">
                <a:tc>
                  <a:txBody>
                    <a:bodyPr/>
                    <a:lstStyle/>
                    <a:p>
                      <a:pPr algn="l"/>
                      <a:r>
                        <a:rPr lang="en-US" sz="1900" dirty="0"/>
                        <a:t>page </a:t>
                      </a:r>
                    </a:p>
                  </a:txBody>
                  <a:tcPr/>
                </a:tc>
                <a:tc>
                  <a:txBody>
                    <a:bodyPr/>
                    <a:lstStyle/>
                    <a:p>
                      <a:pPr algn="l"/>
                      <a:r>
                        <a:rPr lang="en-US" sz="1900" dirty="0"/>
                        <a:t>Objects can be accessed only within the JSP page in which they are referenced.</a:t>
                      </a:r>
                    </a:p>
                  </a:txBody>
                  <a:tcPr/>
                </a:tc>
              </a:tr>
              <a:tr h="1249680">
                <a:tc>
                  <a:txBody>
                    <a:bodyPr/>
                    <a:lstStyle/>
                    <a:p>
                      <a:pPr algn="l"/>
                      <a:r>
                        <a:rPr lang="en-US" sz="1900" dirty="0"/>
                        <a:t>request </a:t>
                      </a:r>
                    </a:p>
                  </a:txBody>
                  <a:tcPr/>
                </a:tc>
                <a:tc>
                  <a:txBody>
                    <a:bodyPr/>
                    <a:lstStyle/>
                    <a:p>
                      <a:pPr algn="l"/>
                      <a:r>
                        <a:rPr lang="en-US" sz="1900" dirty="0"/>
                        <a:t>Objects can be accessed within all the pages that serve the current request. These include pages that are forwarded to, and included in, the original JSP page to which the request was routed.</a:t>
                      </a:r>
                    </a:p>
                  </a:txBody>
                  <a:tcPr/>
                </a:tc>
              </a:tr>
              <a:tr h="960120">
                <a:tc>
                  <a:txBody>
                    <a:bodyPr/>
                    <a:lstStyle/>
                    <a:p>
                      <a:pPr algn="l"/>
                      <a:r>
                        <a:rPr lang="en-US" sz="1900" dirty="0"/>
                        <a:t>session </a:t>
                      </a:r>
                    </a:p>
                  </a:txBody>
                  <a:tcPr/>
                </a:tc>
                <a:tc>
                  <a:txBody>
                    <a:bodyPr/>
                    <a:lstStyle/>
                    <a:p>
                      <a:pPr algn="l"/>
                      <a:r>
                        <a:rPr lang="en-US" sz="1900" dirty="0"/>
                        <a:t>Objects can only be accessed within the JSP pages accessed within the session for which the objects are defined.</a:t>
                      </a:r>
                    </a:p>
                  </a:txBody>
                  <a:tcPr/>
                </a:tc>
              </a:tr>
              <a:tr h="670560">
                <a:tc>
                  <a:txBody>
                    <a:bodyPr/>
                    <a:lstStyle/>
                    <a:p>
                      <a:pPr algn="l"/>
                      <a:r>
                        <a:rPr lang="en-US" sz="1900" dirty="0"/>
                        <a:t>application </a:t>
                      </a:r>
                    </a:p>
                  </a:txBody>
                  <a:tcPr/>
                </a:tc>
                <a:tc>
                  <a:txBody>
                    <a:bodyPr/>
                    <a:lstStyle/>
                    <a:p>
                      <a:pPr algn="l"/>
                      <a:r>
                        <a:rPr lang="en-US" sz="1900" dirty="0"/>
                        <a:t>Application scope objects can be accessed by all JSP pages in a given context.</a:t>
                      </a:r>
                    </a:p>
                  </a:txBody>
                  <a:tcPr/>
                </a:tc>
              </a:tr>
            </a:tbl>
          </a:graphicData>
        </a:graphic>
      </p:graphicFrame>
    </p:spTree>
    <p:extLst>
      <p:ext uri="{BB962C8B-B14F-4D97-AF65-F5344CB8AC3E}">
        <p14:creationId xmlns:p14="http://schemas.microsoft.com/office/powerpoint/2010/main" val="38105272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Attempt 2: JSP as an XML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is a development where the JSP can now be considered as an XML Document</a:t>
            </a:r>
          </a:p>
          <a:p>
            <a:r>
              <a:rPr lang="en-US" dirty="0" smtClean="0"/>
              <a:t>The release of JSP Specification 1.2 authored this achievement</a:t>
            </a:r>
          </a:p>
          <a:p>
            <a:pPr lvl="1"/>
            <a:r>
              <a:rPr lang="en-US" dirty="0">
                <a:effectLst/>
              </a:rPr>
              <a:t>Whenever converting a JSP Page to a JSP Document, you need to include a root element which contains the rest of the document. HTML presents it's own issues for an XML Document. To allow HTML inside your JSP Document, it all needs to be wrapped in a </a:t>
            </a:r>
            <a:r>
              <a:rPr lang="en-US" dirty="0" err="1">
                <a:effectLst/>
              </a:rPr>
              <a:t>jsp:text</a:t>
            </a:r>
            <a:r>
              <a:rPr lang="en-US" dirty="0">
                <a:effectLst/>
              </a:rPr>
              <a:t> element. Specifying the element to be of type CDATA eliminates the need to escape special characters.</a:t>
            </a:r>
            <a:endParaRPr lang="en-US" dirty="0"/>
          </a:p>
        </p:txBody>
      </p:sp>
    </p:spTree>
    <p:extLst>
      <p:ext uri="{BB962C8B-B14F-4D97-AF65-F5344CB8AC3E}">
        <p14:creationId xmlns:p14="http://schemas.microsoft.com/office/powerpoint/2010/main" val="30494562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1: Coding HTML</a:t>
            </a:r>
            <a:endParaRPr lang="en-US" dirty="0"/>
          </a:p>
        </p:txBody>
      </p:sp>
      <p:sp>
        <p:nvSpPr>
          <p:cNvPr id="3" name="Content Placeholder 2"/>
          <p:cNvSpPr>
            <a:spLocks noGrp="1"/>
          </p:cNvSpPr>
          <p:nvPr>
            <p:ph idx="1"/>
          </p:nvPr>
        </p:nvSpPr>
        <p:spPr/>
        <p:txBody>
          <a:bodyPr/>
          <a:lstStyle/>
          <a:p>
            <a:r>
              <a:rPr lang="en-US" dirty="0"/>
              <a:t>&lt;</a:t>
            </a:r>
            <a:r>
              <a:rPr lang="en-US" dirty="0" err="1"/>
              <a:t>jsp:root</a:t>
            </a:r>
            <a:r>
              <a:rPr lang="en-US" dirty="0"/>
              <a:t> </a:t>
            </a:r>
            <a:r>
              <a:rPr lang="en-US" dirty="0" err="1">
                <a:solidFill>
                  <a:srgbClr val="FF0000"/>
                </a:solidFill>
              </a:rPr>
              <a:t>xmlns:jsp</a:t>
            </a:r>
            <a:r>
              <a:rPr lang="en-US" dirty="0">
                <a:solidFill>
                  <a:srgbClr val="FF0000"/>
                </a:solidFill>
              </a:rPr>
              <a:t>="http://java.sun.com/JSP/Page" version="1.2"</a:t>
            </a:r>
            <a:r>
              <a:rPr lang="en-US" dirty="0"/>
              <a:t>&gt; </a:t>
            </a:r>
            <a:endParaRPr lang="en-US" dirty="0" smtClean="0"/>
          </a:p>
          <a:p>
            <a:pPr marL="0" indent="0">
              <a:buNone/>
            </a:pPr>
            <a:r>
              <a:rPr lang="en-US" dirty="0"/>
              <a:t> </a:t>
            </a:r>
            <a:r>
              <a:rPr lang="en-US" dirty="0" smtClean="0"/>
              <a:t>     &lt;</a:t>
            </a:r>
            <a:r>
              <a:rPr lang="en-US" dirty="0" err="1"/>
              <a:t>jsp:text</a:t>
            </a:r>
            <a:r>
              <a:rPr lang="en-US" dirty="0"/>
              <a:t>&gt;&lt;![CDATA[&lt;html&gt; &lt;body&gt; </a:t>
            </a:r>
            <a:r>
              <a:rPr lang="en-US" dirty="0" smtClean="0"/>
              <a:t>   </a:t>
            </a:r>
          </a:p>
          <a:p>
            <a:pPr marL="0" indent="0">
              <a:buNone/>
            </a:pPr>
            <a:r>
              <a:rPr lang="en-US" dirty="0"/>
              <a:t> </a:t>
            </a:r>
            <a:r>
              <a:rPr lang="en-US" dirty="0" smtClean="0"/>
              <a:t>        &lt;</a:t>
            </a:r>
            <a:r>
              <a:rPr lang="en-US" dirty="0"/>
              <a:t>center&gt; &lt;h1&gt;Hello World&lt;/h1&gt; &lt;/center</a:t>
            </a:r>
            <a:r>
              <a:rPr lang="en-US" dirty="0" smtClean="0"/>
              <a:t>&gt;</a:t>
            </a:r>
          </a:p>
          <a:p>
            <a:pPr marL="0" indent="0">
              <a:buNone/>
            </a:pPr>
            <a:r>
              <a:rPr lang="en-US" dirty="0"/>
              <a:t> </a:t>
            </a:r>
            <a:r>
              <a:rPr lang="en-US" dirty="0" smtClean="0"/>
              <a:t>       </a:t>
            </a:r>
            <a:r>
              <a:rPr lang="en-US" dirty="0"/>
              <a:t>&lt;/body&gt; &lt;/html</a:t>
            </a:r>
            <a:r>
              <a:rPr lang="en-US" dirty="0" smtClean="0"/>
              <a:t>&gt;]]&gt; </a:t>
            </a:r>
          </a:p>
          <a:p>
            <a:pPr marL="0" indent="0">
              <a:buNone/>
            </a:pPr>
            <a:r>
              <a:rPr lang="en-US" dirty="0" smtClean="0"/>
              <a:t>      &lt;/</a:t>
            </a:r>
            <a:r>
              <a:rPr lang="en-US" dirty="0" err="1"/>
              <a:t>jsp:text</a:t>
            </a:r>
            <a:r>
              <a:rPr lang="en-US" dirty="0"/>
              <a:t>&gt; </a:t>
            </a:r>
            <a:endParaRPr lang="en-US" dirty="0" smtClean="0"/>
          </a:p>
          <a:p>
            <a:pPr marL="0" indent="0">
              <a:buNone/>
            </a:pPr>
            <a:r>
              <a:rPr lang="en-US" dirty="0" smtClean="0"/>
              <a:t>   &lt;/</a:t>
            </a:r>
            <a:r>
              <a:rPr lang="en-US" dirty="0" err="1"/>
              <a:t>jsp:root</a:t>
            </a:r>
            <a:r>
              <a:rPr lang="en-US" dirty="0"/>
              <a:t>&gt;</a:t>
            </a:r>
          </a:p>
        </p:txBody>
      </p:sp>
    </p:spTree>
    <p:extLst>
      <p:ext uri="{BB962C8B-B14F-4D97-AF65-F5344CB8AC3E}">
        <p14:creationId xmlns:p14="http://schemas.microsoft.com/office/powerpoint/2010/main" val="368206682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2: Doing the JSP Way</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&lt;</a:t>
            </a:r>
            <a:r>
              <a:rPr lang="en-US" dirty="0" err="1"/>
              <a:t>jsp:root</a:t>
            </a:r>
            <a:r>
              <a:rPr lang="en-US" dirty="0"/>
              <a:t>  </a:t>
            </a:r>
            <a:r>
              <a:rPr lang="en-US" dirty="0" err="1" smtClean="0">
                <a:solidFill>
                  <a:srgbClr val="FF0000"/>
                </a:solidFill>
              </a:rPr>
              <a:t>xmlns:jsp</a:t>
            </a:r>
            <a:r>
              <a:rPr lang="en-US" dirty="0">
                <a:solidFill>
                  <a:srgbClr val="FF0000"/>
                </a:solidFill>
              </a:rPr>
              <a:t>="http://java.sun.com/jsp_1_2" </a:t>
            </a:r>
            <a:r>
              <a:rPr lang="en-US" dirty="0" smtClean="0"/>
              <a:t>&gt;  </a:t>
            </a:r>
            <a:endParaRPr lang="en-US" dirty="0"/>
          </a:p>
          <a:p>
            <a:pPr marL="0" indent="0">
              <a:buNone/>
            </a:pPr>
            <a:r>
              <a:rPr lang="en-US" dirty="0" smtClean="0"/>
              <a:t>     &lt;</a:t>
            </a:r>
            <a:r>
              <a:rPr lang="en-US" dirty="0" err="1"/>
              <a:t>jsp:expression</a:t>
            </a:r>
            <a:r>
              <a:rPr lang="en-US" dirty="0"/>
              <a:t>&gt;  </a:t>
            </a:r>
          </a:p>
          <a:p>
            <a:pPr marL="0" indent="0">
              <a:buNone/>
            </a:pPr>
            <a:r>
              <a:rPr lang="en-US" dirty="0" smtClean="0"/>
              <a:t>               "</a:t>
            </a:r>
            <a:r>
              <a:rPr lang="en-US" dirty="0"/>
              <a:t>hello"  </a:t>
            </a:r>
          </a:p>
          <a:p>
            <a:pPr marL="0" indent="0">
              <a:buNone/>
            </a:pPr>
            <a:r>
              <a:rPr lang="en-US" dirty="0" smtClean="0"/>
              <a:t>    &lt;/</a:t>
            </a:r>
            <a:r>
              <a:rPr lang="en-US" dirty="0" err="1"/>
              <a:t>jsp:expression</a:t>
            </a:r>
            <a:r>
              <a:rPr lang="en-US" dirty="0"/>
              <a:t>&gt;  </a:t>
            </a:r>
          </a:p>
          <a:p>
            <a:pPr marL="0" indent="0">
              <a:buNone/>
            </a:pPr>
            <a:r>
              <a:rPr lang="en-US" dirty="0" smtClean="0"/>
              <a:t>    &lt;</a:t>
            </a:r>
            <a:r>
              <a:rPr lang="en-US" dirty="0" err="1"/>
              <a:t>jsp:scriptlet</a:t>
            </a:r>
            <a:r>
              <a:rPr lang="en-US" dirty="0"/>
              <a:t>&gt;  </a:t>
            </a:r>
          </a:p>
          <a:p>
            <a:pPr marL="0" indent="0">
              <a:buNone/>
            </a:pPr>
            <a:r>
              <a:rPr lang="en-US" dirty="0" smtClean="0"/>
              <a:t>           </a:t>
            </a:r>
            <a:r>
              <a:rPr lang="en-US" dirty="0" err="1" smtClean="0"/>
              <a:t>int</a:t>
            </a:r>
            <a:r>
              <a:rPr lang="en-US" dirty="0" smtClean="0"/>
              <a:t> </a:t>
            </a:r>
            <a:r>
              <a:rPr lang="en-US" dirty="0" err="1"/>
              <a:t>i</a:t>
            </a:r>
            <a:r>
              <a:rPr lang="en-US" dirty="0"/>
              <a:t>=0;  </a:t>
            </a:r>
          </a:p>
          <a:p>
            <a:pPr marL="0" indent="0">
              <a:buNone/>
            </a:pPr>
            <a:r>
              <a:rPr lang="en-US" dirty="0"/>
              <a:t> </a:t>
            </a:r>
            <a:r>
              <a:rPr lang="en-US" dirty="0" smtClean="0"/>
              <a:t>          for(</a:t>
            </a:r>
            <a:r>
              <a:rPr lang="en-US" dirty="0" err="1" smtClean="0"/>
              <a:t>i</a:t>
            </a:r>
            <a:r>
              <a:rPr lang="en-US" dirty="0" smtClean="0"/>
              <a:t>=0;i&amp;lt;8;i</a:t>
            </a:r>
            <a:r>
              <a:rPr lang="en-US" dirty="0"/>
              <a:t>++){  </a:t>
            </a:r>
          </a:p>
          <a:p>
            <a:pPr marL="0" indent="0">
              <a:buNone/>
            </a:pPr>
            <a:r>
              <a:rPr lang="en-US" dirty="0" smtClean="0"/>
              <a:t>     &lt;/</a:t>
            </a:r>
            <a:r>
              <a:rPr lang="en-US" dirty="0" err="1"/>
              <a:t>jsp:scriptlet</a:t>
            </a:r>
            <a:r>
              <a:rPr lang="en-US" dirty="0" smtClean="0"/>
              <a:t>&gt;</a:t>
            </a:r>
          </a:p>
          <a:p>
            <a:pPr marL="0" indent="0">
              <a:buNone/>
            </a:pPr>
            <a:r>
              <a:rPr lang="en-US" dirty="0"/>
              <a:t> </a:t>
            </a:r>
            <a:r>
              <a:rPr lang="en-US" dirty="0" smtClean="0"/>
              <a:t>              &lt;</a:t>
            </a:r>
            <a:r>
              <a:rPr lang="en-US" dirty="0" err="1"/>
              <a:t>jsp:expression</a:t>
            </a:r>
            <a:r>
              <a:rPr lang="en-US" dirty="0"/>
              <a:t>&gt;</a:t>
            </a:r>
            <a:r>
              <a:rPr lang="en-US" dirty="0" err="1"/>
              <a:t>i</a:t>
            </a:r>
            <a:r>
              <a:rPr lang="en-US" dirty="0"/>
              <a:t>&lt;/</a:t>
            </a:r>
            <a:r>
              <a:rPr lang="en-US" dirty="0" err="1"/>
              <a:t>jsp:expression</a:t>
            </a:r>
            <a:r>
              <a:rPr lang="en-US" dirty="0"/>
              <a:t>&gt;  </a:t>
            </a:r>
          </a:p>
          <a:p>
            <a:pPr marL="0" indent="0">
              <a:buNone/>
            </a:pPr>
            <a:r>
              <a:rPr lang="en-US" dirty="0" smtClean="0"/>
              <a:t>       &lt;</a:t>
            </a:r>
            <a:r>
              <a:rPr lang="en-US" dirty="0" err="1"/>
              <a:t>jsp:scriptlet</a:t>
            </a:r>
            <a:r>
              <a:rPr lang="en-US" dirty="0"/>
              <a:t>&gt;  </a:t>
            </a:r>
          </a:p>
          <a:p>
            <a:pPr marL="0" indent="0">
              <a:buNone/>
            </a:pPr>
            <a:r>
              <a:rPr lang="en-US" dirty="0" smtClean="0"/>
              <a:t>              }  </a:t>
            </a:r>
            <a:endParaRPr lang="en-US" dirty="0"/>
          </a:p>
          <a:p>
            <a:pPr marL="0" indent="0">
              <a:buNone/>
            </a:pPr>
            <a:r>
              <a:rPr lang="en-US" dirty="0" smtClean="0"/>
              <a:t>       &lt;/</a:t>
            </a:r>
            <a:r>
              <a:rPr lang="en-US" dirty="0" err="1"/>
              <a:t>jsp:scriptlet</a:t>
            </a:r>
            <a:r>
              <a:rPr lang="en-US" dirty="0"/>
              <a:t>&gt;  </a:t>
            </a:r>
          </a:p>
          <a:p>
            <a:pPr marL="0" indent="0">
              <a:buNone/>
            </a:pPr>
            <a:r>
              <a:rPr lang="en-US" dirty="0"/>
              <a:t>&lt;/</a:t>
            </a:r>
            <a:r>
              <a:rPr lang="en-US" dirty="0" err="1"/>
              <a:t>jsp:root</a:t>
            </a:r>
            <a:r>
              <a:rPr lang="en-US" dirty="0"/>
              <a:t>&gt; </a:t>
            </a:r>
          </a:p>
        </p:txBody>
      </p:sp>
    </p:spTree>
    <p:extLst>
      <p:ext uri="{BB962C8B-B14F-4D97-AF65-F5344CB8AC3E}">
        <p14:creationId xmlns:p14="http://schemas.microsoft.com/office/powerpoint/2010/main" val="58140318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3: Combined</a:t>
            </a:r>
            <a:endParaRPr lang="en-US" dirty="0"/>
          </a:p>
        </p:txBody>
      </p:sp>
      <p:sp>
        <p:nvSpPr>
          <p:cNvPr id="3" name="Content Placeholder 2"/>
          <p:cNvSpPr>
            <a:spLocks noGrp="1"/>
          </p:cNvSpPr>
          <p:nvPr>
            <p:ph idx="1"/>
          </p:nvPr>
        </p:nvSpPr>
        <p:spPr/>
        <p:txBody>
          <a:bodyPr>
            <a:normAutofit fontScale="55000" lnSpcReduction="20000"/>
          </a:bodyPr>
          <a:lstStyle/>
          <a:p>
            <a:pPr marL="914400" lvl="2" indent="0">
              <a:buNone/>
            </a:pPr>
            <a:r>
              <a:rPr lang="en-US" dirty="0"/>
              <a:t>&lt;</a:t>
            </a:r>
            <a:r>
              <a:rPr lang="en-US" dirty="0" err="1"/>
              <a:t>jsp:root</a:t>
            </a:r>
            <a:r>
              <a:rPr lang="en-US" dirty="0"/>
              <a:t> </a:t>
            </a:r>
            <a:r>
              <a:rPr lang="en-US" dirty="0" err="1">
                <a:solidFill>
                  <a:srgbClr val="FF0000"/>
                </a:solidFill>
              </a:rPr>
              <a:t>xmlns:jsp</a:t>
            </a:r>
            <a:r>
              <a:rPr lang="en-US" dirty="0">
                <a:solidFill>
                  <a:srgbClr val="FF0000"/>
                </a:solidFill>
              </a:rPr>
              <a:t>="http://java.sun.com/JSP/Page" version="1.2"</a:t>
            </a:r>
            <a:r>
              <a:rPr lang="en-US" dirty="0"/>
              <a:t>&gt; </a:t>
            </a:r>
            <a:endParaRPr lang="en-US" dirty="0" smtClean="0"/>
          </a:p>
          <a:p>
            <a:pPr marL="914400" lvl="2" indent="0">
              <a:buNone/>
            </a:pPr>
            <a:r>
              <a:rPr lang="en-US" dirty="0" smtClean="0"/>
              <a:t>     &lt;</a:t>
            </a:r>
            <a:r>
              <a:rPr lang="en-US" dirty="0" err="1"/>
              <a:t>jsp:directive.page</a:t>
            </a:r>
            <a:r>
              <a:rPr lang="en-US" dirty="0"/>
              <a:t> import="</a:t>
            </a:r>
            <a:r>
              <a:rPr lang="en-US" dirty="0" err="1"/>
              <a:t>java.util.Date</a:t>
            </a:r>
            <a:r>
              <a:rPr lang="en-US" dirty="0"/>
              <a:t>, </a:t>
            </a:r>
            <a:r>
              <a:rPr lang="en-US" dirty="0" err="1"/>
              <a:t>java.text.SimpleDateFormat</a:t>
            </a:r>
            <a:r>
              <a:rPr lang="en-US" dirty="0"/>
              <a:t>" /&gt; </a:t>
            </a:r>
            <a:endParaRPr lang="en-US" dirty="0" smtClean="0"/>
          </a:p>
          <a:p>
            <a:pPr marL="914400" lvl="2" indent="0">
              <a:buNone/>
            </a:pPr>
            <a:r>
              <a:rPr lang="en-US" dirty="0"/>
              <a:t> </a:t>
            </a:r>
            <a:r>
              <a:rPr lang="en-US" dirty="0" smtClean="0"/>
              <a:t>      &lt;</a:t>
            </a:r>
            <a:r>
              <a:rPr lang="en-US" dirty="0" err="1"/>
              <a:t>jsp:scriptlet</a:t>
            </a:r>
            <a:r>
              <a:rPr lang="en-US" dirty="0"/>
              <a:t>&gt; </a:t>
            </a:r>
            <a:endParaRPr lang="en-US" dirty="0" smtClean="0"/>
          </a:p>
          <a:p>
            <a:pPr marL="914400" lvl="2" indent="0">
              <a:buNone/>
            </a:pPr>
            <a:r>
              <a:rPr lang="en-US" dirty="0"/>
              <a:t> </a:t>
            </a:r>
            <a:r>
              <a:rPr lang="en-US" dirty="0" smtClean="0"/>
              <a:t>           Date </a:t>
            </a:r>
            <a:r>
              <a:rPr lang="en-US" dirty="0"/>
              <a:t>d = new Date(); String </a:t>
            </a:r>
            <a:r>
              <a:rPr lang="en-US" dirty="0" err="1"/>
              <a:t>dateString</a:t>
            </a:r>
            <a:r>
              <a:rPr lang="en-US" dirty="0"/>
              <a:t> = </a:t>
            </a:r>
            <a:r>
              <a:rPr lang="en-US" dirty="0" err="1"/>
              <a:t>getFormattedDate</a:t>
            </a:r>
            <a:r>
              <a:rPr lang="en-US" dirty="0"/>
              <a:t> (d); </a:t>
            </a:r>
            <a:endParaRPr lang="en-US" dirty="0" smtClean="0"/>
          </a:p>
          <a:p>
            <a:pPr marL="914400" lvl="2" indent="0">
              <a:buNone/>
            </a:pPr>
            <a:r>
              <a:rPr lang="en-US" dirty="0" smtClean="0"/>
              <a:t>      &lt;/</a:t>
            </a:r>
            <a:r>
              <a:rPr lang="en-US" dirty="0" err="1"/>
              <a:t>jsp:scriptlet</a:t>
            </a:r>
            <a:r>
              <a:rPr lang="en-US" dirty="0"/>
              <a:t>&gt; </a:t>
            </a:r>
            <a:endParaRPr lang="en-US" dirty="0" smtClean="0"/>
          </a:p>
          <a:p>
            <a:pPr marL="914400" lvl="2" indent="0">
              <a:buNone/>
            </a:pPr>
            <a:r>
              <a:rPr lang="en-US" dirty="0" smtClean="0"/>
              <a:t>     &lt;</a:t>
            </a:r>
            <a:r>
              <a:rPr lang="en-US" dirty="0" err="1"/>
              <a:t>jsp:text</a:t>
            </a:r>
            <a:r>
              <a:rPr lang="en-US" dirty="0" smtClean="0"/>
              <a:t>&gt;</a:t>
            </a:r>
          </a:p>
          <a:p>
            <a:pPr marL="914400" lvl="2" indent="0">
              <a:buNone/>
            </a:pPr>
            <a:r>
              <a:rPr lang="en-US" dirty="0"/>
              <a:t> </a:t>
            </a:r>
            <a:r>
              <a:rPr lang="en-US" dirty="0" smtClean="0"/>
              <a:t>        &lt;![</a:t>
            </a:r>
            <a:r>
              <a:rPr lang="en-US" dirty="0"/>
              <a:t>CDATA[ &lt;html&gt; &lt;body&gt; &lt;center&gt; &lt;h1&gt;Hello World&lt;/h1&gt; The date and time is : </a:t>
            </a:r>
            <a:r>
              <a:rPr lang="en-US" dirty="0" smtClean="0"/>
              <a:t>]]&gt;</a:t>
            </a:r>
          </a:p>
          <a:p>
            <a:pPr marL="914400" lvl="2" indent="0">
              <a:buNone/>
            </a:pPr>
            <a:r>
              <a:rPr lang="en-US" dirty="0" smtClean="0"/>
              <a:t>   &lt;/</a:t>
            </a:r>
            <a:r>
              <a:rPr lang="en-US" dirty="0" err="1"/>
              <a:t>jsp:text</a:t>
            </a:r>
            <a:r>
              <a:rPr lang="en-US" dirty="0"/>
              <a:t>&gt; </a:t>
            </a:r>
            <a:endParaRPr lang="en-US" dirty="0" smtClean="0"/>
          </a:p>
          <a:p>
            <a:pPr marL="914400" lvl="2" indent="0">
              <a:buNone/>
            </a:pPr>
            <a:r>
              <a:rPr lang="en-US" dirty="0" smtClean="0"/>
              <a:t>   &lt;</a:t>
            </a:r>
            <a:r>
              <a:rPr lang="en-US" dirty="0" err="1"/>
              <a:t>jsp:expression</a:t>
            </a:r>
            <a:r>
              <a:rPr lang="en-US" dirty="0"/>
              <a:t>&gt;</a:t>
            </a:r>
            <a:r>
              <a:rPr lang="en-US" dirty="0" err="1"/>
              <a:t>dateString</a:t>
            </a:r>
            <a:r>
              <a:rPr lang="en-US" dirty="0"/>
              <a:t>&lt;/</a:t>
            </a:r>
            <a:r>
              <a:rPr lang="en-US" dirty="0" err="1"/>
              <a:t>jsp:expression</a:t>
            </a:r>
            <a:r>
              <a:rPr lang="en-US" dirty="0" smtClean="0"/>
              <a:t>&gt;</a:t>
            </a:r>
          </a:p>
          <a:p>
            <a:pPr marL="914400" lvl="2" indent="0">
              <a:buNone/>
            </a:pPr>
            <a:r>
              <a:rPr lang="en-US" dirty="0" smtClean="0"/>
              <a:t>   </a:t>
            </a:r>
            <a:r>
              <a:rPr lang="en-US" dirty="0"/>
              <a:t>&lt;</a:t>
            </a:r>
            <a:r>
              <a:rPr lang="en-US" dirty="0" err="1"/>
              <a:t>jsp:text</a:t>
            </a:r>
            <a:r>
              <a:rPr lang="en-US" dirty="0" smtClean="0"/>
              <a:t>&gt;</a:t>
            </a:r>
          </a:p>
          <a:p>
            <a:pPr marL="914400" lvl="2" indent="0">
              <a:buNone/>
            </a:pPr>
            <a:r>
              <a:rPr lang="en-US" dirty="0"/>
              <a:t> </a:t>
            </a:r>
            <a:r>
              <a:rPr lang="en-US" dirty="0" smtClean="0"/>
              <a:t>        &lt;![</a:t>
            </a:r>
            <a:r>
              <a:rPr lang="en-US" dirty="0"/>
              <a:t>CDATA[ &lt;/center&gt; &lt;/body&gt; &lt;/html&gt; </a:t>
            </a:r>
            <a:r>
              <a:rPr lang="en-US" dirty="0" smtClean="0"/>
              <a:t>]]&gt;</a:t>
            </a:r>
          </a:p>
          <a:p>
            <a:pPr marL="914400" lvl="2" indent="0">
              <a:buNone/>
            </a:pPr>
            <a:r>
              <a:rPr lang="en-US" dirty="0" smtClean="0"/>
              <a:t>  &lt;/</a:t>
            </a:r>
            <a:r>
              <a:rPr lang="en-US" dirty="0" err="1"/>
              <a:t>jsp:text</a:t>
            </a:r>
            <a:r>
              <a:rPr lang="en-US" dirty="0" smtClean="0"/>
              <a:t>&gt;</a:t>
            </a:r>
          </a:p>
          <a:p>
            <a:pPr marL="914400" lvl="2" indent="0">
              <a:buNone/>
            </a:pPr>
            <a:r>
              <a:rPr lang="en-US" dirty="0" smtClean="0"/>
              <a:t>  </a:t>
            </a:r>
            <a:r>
              <a:rPr lang="en-US" dirty="0"/>
              <a:t>&lt;</a:t>
            </a:r>
            <a:r>
              <a:rPr lang="en-US" dirty="0" err="1"/>
              <a:t>jsp:declaration</a:t>
            </a:r>
            <a:r>
              <a:rPr lang="en-US" dirty="0"/>
              <a:t>&gt; </a:t>
            </a:r>
            <a:endParaRPr lang="en-US" dirty="0" smtClean="0"/>
          </a:p>
          <a:p>
            <a:pPr marL="914400" lvl="2" indent="0">
              <a:buNone/>
            </a:pPr>
            <a:r>
              <a:rPr lang="en-US" dirty="0"/>
              <a:t> </a:t>
            </a:r>
            <a:r>
              <a:rPr lang="en-US" dirty="0" smtClean="0"/>
              <a:t>       String </a:t>
            </a:r>
            <a:r>
              <a:rPr lang="en-US" dirty="0" err="1"/>
              <a:t>getFormattedDate</a:t>
            </a:r>
            <a:r>
              <a:rPr lang="en-US" dirty="0"/>
              <a:t>(Date d) </a:t>
            </a:r>
            <a:r>
              <a:rPr lang="en-US" dirty="0" smtClean="0"/>
              <a:t> { </a:t>
            </a:r>
          </a:p>
          <a:p>
            <a:pPr marL="914400" lvl="2" indent="0">
              <a:buNone/>
            </a:pPr>
            <a:r>
              <a:rPr lang="en-US" dirty="0"/>
              <a:t> </a:t>
            </a:r>
            <a:r>
              <a:rPr lang="en-US" dirty="0" smtClean="0"/>
              <a:t>            </a:t>
            </a:r>
            <a:r>
              <a:rPr lang="en-US" dirty="0" err="1" smtClean="0"/>
              <a:t>SimpleDateFormat</a:t>
            </a:r>
            <a:r>
              <a:rPr lang="en-US" dirty="0" smtClean="0"/>
              <a:t>    </a:t>
            </a:r>
            <a:r>
              <a:rPr lang="en-US" dirty="0" err="1" smtClean="0"/>
              <a:t>simpleDate</a:t>
            </a:r>
            <a:r>
              <a:rPr lang="en-US" dirty="0" smtClean="0"/>
              <a:t> </a:t>
            </a:r>
            <a:r>
              <a:rPr lang="en-US" dirty="0"/>
              <a:t>= new </a:t>
            </a:r>
            <a:r>
              <a:rPr lang="en-US" dirty="0" err="1"/>
              <a:t>SimpleDateFormat</a:t>
            </a:r>
            <a:r>
              <a:rPr lang="en-US" dirty="0"/>
              <a:t>("</a:t>
            </a:r>
            <a:r>
              <a:rPr lang="en-US" dirty="0" err="1"/>
              <a:t>dd</a:t>
            </a:r>
            <a:r>
              <a:rPr lang="en-US" dirty="0"/>
              <a:t>-MMMM-</a:t>
            </a:r>
            <a:r>
              <a:rPr lang="en-US" dirty="0" err="1"/>
              <a:t>yyyy</a:t>
            </a:r>
            <a:r>
              <a:rPr lang="en-US" dirty="0"/>
              <a:t> </a:t>
            </a:r>
            <a:r>
              <a:rPr lang="en-US" dirty="0" err="1"/>
              <a:t>hh:mm</a:t>
            </a:r>
            <a:r>
              <a:rPr lang="en-US" dirty="0"/>
              <a:t>"); </a:t>
            </a:r>
            <a:endParaRPr lang="en-US" dirty="0" smtClean="0"/>
          </a:p>
          <a:p>
            <a:pPr marL="914400" lvl="2" indent="0">
              <a:buNone/>
            </a:pPr>
            <a:r>
              <a:rPr lang="en-US" dirty="0"/>
              <a:t> </a:t>
            </a:r>
            <a:r>
              <a:rPr lang="en-US" dirty="0" smtClean="0"/>
              <a:t>            return </a:t>
            </a:r>
            <a:r>
              <a:rPr lang="en-US" dirty="0" err="1"/>
              <a:t>simpleDate.format</a:t>
            </a:r>
            <a:r>
              <a:rPr lang="en-US" dirty="0"/>
              <a:t>(d</a:t>
            </a:r>
            <a:r>
              <a:rPr lang="en-US" dirty="0" smtClean="0"/>
              <a:t>);</a:t>
            </a:r>
          </a:p>
          <a:p>
            <a:pPr marL="914400" lvl="2" indent="0">
              <a:buNone/>
            </a:pPr>
            <a:r>
              <a:rPr lang="en-US" dirty="0" smtClean="0"/>
              <a:t>     </a:t>
            </a:r>
            <a:r>
              <a:rPr lang="en-US" dirty="0"/>
              <a:t>} </a:t>
            </a:r>
            <a:endParaRPr lang="en-US" dirty="0" smtClean="0"/>
          </a:p>
          <a:p>
            <a:pPr marL="914400" lvl="2" indent="0">
              <a:buNone/>
            </a:pPr>
            <a:r>
              <a:rPr lang="en-US" dirty="0" smtClean="0"/>
              <a:t>  &lt;/</a:t>
            </a:r>
            <a:r>
              <a:rPr lang="en-US" dirty="0" err="1"/>
              <a:t>jsp:declaration</a:t>
            </a:r>
            <a:r>
              <a:rPr lang="en-US" dirty="0" smtClean="0"/>
              <a:t>&gt;</a:t>
            </a:r>
          </a:p>
          <a:p>
            <a:pPr marL="914400" lvl="2" indent="0">
              <a:buNone/>
            </a:pPr>
            <a:r>
              <a:rPr lang="en-US" dirty="0" smtClean="0"/>
              <a:t> &lt;/</a:t>
            </a:r>
            <a:r>
              <a:rPr lang="en-US" dirty="0" err="1" smtClean="0"/>
              <a:t>jsp:root</a:t>
            </a:r>
            <a:r>
              <a:rPr lang="en-US" dirty="0" smtClean="0"/>
              <a:t>&gt;</a:t>
            </a:r>
            <a:endParaRPr lang="en-US" dirty="0"/>
          </a:p>
        </p:txBody>
      </p:sp>
    </p:spTree>
    <p:extLst>
      <p:ext uri="{BB962C8B-B14F-4D97-AF65-F5344CB8AC3E}">
        <p14:creationId xmlns:p14="http://schemas.microsoft.com/office/powerpoint/2010/main" val="193285403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t>Not quite flexible</a:t>
            </a:r>
          </a:p>
          <a:p>
            <a:r>
              <a:rPr lang="en-US" dirty="0" smtClean="0"/>
              <a:t>Slower because parsing is needed to be done to retrieve JSP content</a:t>
            </a:r>
            <a:endParaRPr lang="en-US" dirty="0"/>
          </a:p>
        </p:txBody>
      </p:sp>
    </p:spTree>
    <p:extLst>
      <p:ext uri="{BB962C8B-B14F-4D97-AF65-F5344CB8AC3E}">
        <p14:creationId xmlns:p14="http://schemas.microsoft.com/office/powerpoint/2010/main" val="16909832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AS</a:t>
            </a:r>
            <a:endParaRPr lang="en-US" dirty="0"/>
          </a:p>
        </p:txBody>
      </p:sp>
      <p:sp>
        <p:nvSpPr>
          <p:cNvPr id="3" name="Content Placeholder 2"/>
          <p:cNvSpPr>
            <a:spLocks noGrp="1"/>
          </p:cNvSpPr>
          <p:nvPr>
            <p:ph idx="1"/>
          </p:nvPr>
        </p:nvSpPr>
        <p:spPr/>
        <p:txBody>
          <a:bodyPr/>
          <a:lstStyle/>
          <a:p>
            <a:r>
              <a:rPr lang="en-US" dirty="0" smtClean="0"/>
              <a:t>If you have installed AS using the zipped file:</a:t>
            </a:r>
          </a:p>
          <a:p>
            <a:pPr lvl="1"/>
            <a:r>
              <a:rPr lang="en-US" dirty="0" smtClean="0"/>
              <a:t>Locate the </a:t>
            </a:r>
            <a:r>
              <a:rPr lang="en-US" dirty="0" smtClean="0">
                <a:solidFill>
                  <a:srgbClr val="FF0000"/>
                </a:solidFill>
              </a:rPr>
              <a:t>/bin </a:t>
            </a:r>
            <a:r>
              <a:rPr lang="en-US" dirty="0" smtClean="0"/>
              <a:t>folder inside the installation folder </a:t>
            </a:r>
          </a:p>
          <a:p>
            <a:pPr lvl="1"/>
            <a:r>
              <a:rPr lang="en-US" dirty="0" smtClean="0"/>
              <a:t>Inside the </a:t>
            </a:r>
            <a:r>
              <a:rPr lang="en-US" dirty="0" smtClean="0">
                <a:solidFill>
                  <a:srgbClr val="FF0000"/>
                </a:solidFill>
              </a:rPr>
              <a:t>/bin </a:t>
            </a:r>
            <a:r>
              <a:rPr lang="en-US" dirty="0" smtClean="0"/>
              <a:t>folder click startup.bat or startup.sh</a:t>
            </a:r>
          </a:p>
          <a:p>
            <a:pPr lvl="1"/>
            <a:r>
              <a:rPr lang="en-US" dirty="0" smtClean="0"/>
              <a:t>Open your browser (any) and type on the URL bar the following: </a:t>
            </a:r>
            <a:r>
              <a:rPr lang="en-US" dirty="0" smtClean="0">
                <a:solidFill>
                  <a:srgbClr val="FF0000"/>
                </a:solidFill>
              </a:rPr>
              <a:t>http://localhost[:8080]/</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Attempt 3: Expression Language</a:t>
            </a:r>
            <a:endParaRPr lang="en-US" sz="3600" dirty="0"/>
          </a:p>
        </p:txBody>
      </p:sp>
      <p:sp>
        <p:nvSpPr>
          <p:cNvPr id="3" name="Content Placeholder 2"/>
          <p:cNvSpPr>
            <a:spLocks noGrp="1"/>
          </p:cNvSpPr>
          <p:nvPr>
            <p:ph idx="1"/>
          </p:nvPr>
        </p:nvSpPr>
        <p:spPr/>
        <p:txBody>
          <a:bodyPr/>
          <a:lstStyle/>
          <a:p>
            <a:r>
              <a:rPr lang="en-US" dirty="0" smtClean="0">
                <a:effectLst/>
              </a:rPr>
              <a:t>It is </a:t>
            </a:r>
            <a:r>
              <a:rPr lang="en-US" dirty="0">
                <a:effectLst/>
              </a:rPr>
              <a:t>a simple non-procedural scripting language that can be used to evaluate dynamic expressions within a JSP </a:t>
            </a:r>
            <a:r>
              <a:rPr lang="en-US" dirty="0" smtClean="0">
                <a:effectLst/>
              </a:rPr>
              <a:t>page</a:t>
            </a:r>
          </a:p>
          <a:p>
            <a:r>
              <a:rPr lang="en-US" dirty="0" smtClean="0">
                <a:effectLst/>
              </a:rPr>
              <a:t>Each </a:t>
            </a:r>
            <a:r>
              <a:rPr lang="en-US" dirty="0">
                <a:effectLst/>
              </a:rPr>
              <a:t>EL expression evaluates to a single value that is then expressed as text in the output of the JSP (when used in template text), or passed as a value to a JSP action</a:t>
            </a:r>
            <a:endParaRPr lang="en-US" dirty="0"/>
          </a:p>
        </p:txBody>
      </p:sp>
    </p:spTree>
    <p:extLst>
      <p:ext uri="{BB962C8B-B14F-4D97-AF65-F5344CB8AC3E}">
        <p14:creationId xmlns:p14="http://schemas.microsoft.com/office/powerpoint/2010/main" val="298092725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t>
            </a:r>
            <a:endParaRPr lang="en-US" dirty="0"/>
          </a:p>
        </p:txBody>
      </p:sp>
      <p:sp>
        <p:nvSpPr>
          <p:cNvPr id="3" name="Content Placeholder 2"/>
          <p:cNvSpPr>
            <a:spLocks noGrp="1"/>
          </p:cNvSpPr>
          <p:nvPr>
            <p:ph idx="1"/>
          </p:nvPr>
        </p:nvSpPr>
        <p:spPr/>
        <p:txBody>
          <a:bodyPr/>
          <a:lstStyle/>
          <a:p>
            <a:r>
              <a:rPr lang="en-US" dirty="0">
                <a:effectLst/>
              </a:rPr>
              <a:t>The EL—in concert with the JSP Standard Tag Library (JSTL) —is intended to supplant the need for Java </a:t>
            </a:r>
            <a:r>
              <a:rPr lang="en-US" dirty="0" smtClean="0">
                <a:effectLst/>
              </a:rPr>
              <a:t>(</a:t>
            </a:r>
            <a:r>
              <a:rPr lang="en-US" b="1" dirty="0" smtClean="0">
                <a:solidFill>
                  <a:srgbClr val="FF0000"/>
                </a:solidFill>
                <a:effectLst/>
              </a:rPr>
              <a:t>replacing but doing the </a:t>
            </a:r>
            <a:r>
              <a:rPr lang="en-US" b="1" dirty="0" err="1" smtClean="0">
                <a:solidFill>
                  <a:srgbClr val="FF0000"/>
                </a:solidFill>
                <a:effectLst/>
              </a:rPr>
              <a:t>scriptlets</a:t>
            </a:r>
            <a:r>
              <a:rPr lang="en-US" b="1" dirty="0" smtClean="0">
                <a:solidFill>
                  <a:srgbClr val="FF0000"/>
                </a:solidFill>
                <a:effectLst/>
              </a:rPr>
              <a:t> </a:t>
            </a:r>
            <a:r>
              <a:rPr lang="en-US" b="1" dirty="0">
                <a:solidFill>
                  <a:srgbClr val="FF0000"/>
                </a:solidFill>
                <a:effectLst/>
              </a:rPr>
              <a:t>and </a:t>
            </a:r>
            <a:r>
              <a:rPr lang="en-US" b="1" dirty="0" err="1">
                <a:solidFill>
                  <a:srgbClr val="FF0000"/>
                </a:solidFill>
                <a:effectLst/>
              </a:rPr>
              <a:t>scriptlet</a:t>
            </a:r>
            <a:r>
              <a:rPr lang="en-US" b="1" dirty="0">
                <a:solidFill>
                  <a:srgbClr val="FF0000"/>
                </a:solidFill>
                <a:effectLst/>
              </a:rPr>
              <a:t> expressions</a:t>
            </a:r>
            <a:r>
              <a:rPr lang="en-US" dirty="0">
                <a:effectLst/>
              </a:rPr>
              <a:t>) in JSP pages, resulting in JSPs that are </a:t>
            </a:r>
            <a:r>
              <a:rPr lang="en-US" b="1" dirty="0">
                <a:solidFill>
                  <a:srgbClr val="FF0000"/>
                </a:solidFill>
              </a:rPr>
              <a:t>pure templates rather than unwieldy and error-plagued procedural </a:t>
            </a:r>
            <a:r>
              <a:rPr lang="en-US" b="1" dirty="0" smtClean="0">
                <a:solidFill>
                  <a:srgbClr val="FF0000"/>
                </a:solidFill>
              </a:rPr>
              <a:t>components</a:t>
            </a:r>
            <a:endParaRPr lang="en-US" dirty="0"/>
          </a:p>
        </p:txBody>
      </p:sp>
    </p:spTree>
    <p:extLst>
      <p:ext uri="{BB962C8B-B14F-4D97-AF65-F5344CB8AC3E}">
        <p14:creationId xmlns:p14="http://schemas.microsoft.com/office/powerpoint/2010/main" val="2298685804"/>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did the syntax come from?</a:t>
            </a:r>
            <a:endParaRPr lang="en-US" dirty="0"/>
          </a:p>
        </p:txBody>
      </p:sp>
      <p:sp>
        <p:nvSpPr>
          <p:cNvPr id="3" name="Content Placeholder 2"/>
          <p:cNvSpPr>
            <a:spLocks noGrp="1"/>
          </p:cNvSpPr>
          <p:nvPr>
            <p:ph idx="1"/>
          </p:nvPr>
        </p:nvSpPr>
        <p:spPr/>
        <p:txBody>
          <a:bodyPr/>
          <a:lstStyle/>
          <a:p>
            <a:r>
              <a:rPr lang="en-US" dirty="0">
                <a:effectLst/>
              </a:rPr>
              <a:t>The EL syntax was inspired by the </a:t>
            </a:r>
            <a:r>
              <a:rPr lang="en-US" b="1" dirty="0">
                <a:solidFill>
                  <a:srgbClr val="FF0000"/>
                </a:solidFill>
              </a:rPr>
              <a:t>JavaScript</a:t>
            </a:r>
            <a:r>
              <a:rPr lang="en-US" dirty="0"/>
              <a:t> </a:t>
            </a:r>
            <a:r>
              <a:rPr lang="en-US" dirty="0">
                <a:effectLst/>
              </a:rPr>
              <a:t>(</a:t>
            </a:r>
            <a:r>
              <a:rPr lang="en-US" b="1" dirty="0" err="1">
                <a:solidFill>
                  <a:srgbClr val="FF0000"/>
                </a:solidFill>
              </a:rPr>
              <a:t>ECMAScript</a:t>
            </a:r>
            <a:r>
              <a:rPr lang="en-US" dirty="0">
                <a:effectLst/>
              </a:rPr>
              <a:t>, to be pedantic) expression </a:t>
            </a:r>
            <a:r>
              <a:rPr lang="en-US" dirty="0" smtClean="0">
                <a:effectLst/>
              </a:rPr>
              <a:t>syntax</a:t>
            </a:r>
          </a:p>
          <a:p>
            <a:r>
              <a:rPr lang="en-US" dirty="0" smtClean="0">
                <a:effectLst/>
              </a:rPr>
              <a:t>So </a:t>
            </a:r>
            <a:r>
              <a:rPr lang="en-US" dirty="0">
                <a:effectLst/>
              </a:rPr>
              <a:t>those familiar with JavaScript should find the syntax </a:t>
            </a:r>
            <a:r>
              <a:rPr lang="en-US" dirty="0" smtClean="0">
                <a:effectLst/>
              </a:rPr>
              <a:t>familiar</a:t>
            </a:r>
            <a:endParaRPr lang="en-US" dirty="0"/>
          </a:p>
        </p:txBody>
      </p:sp>
    </p:spTree>
    <p:extLst>
      <p:ext uri="{BB962C8B-B14F-4D97-AF65-F5344CB8AC3E}">
        <p14:creationId xmlns:p14="http://schemas.microsoft.com/office/powerpoint/2010/main" val="49814748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EL?</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typical expression or basic EL has been deduced to have been written as:</a:t>
            </a:r>
          </a:p>
          <a:p>
            <a:pPr lvl="1"/>
            <a:r>
              <a:rPr lang="en-US" dirty="0"/>
              <a:t>&lt;%=     </a:t>
            </a:r>
            <a:r>
              <a:rPr lang="en-US" dirty="0" err="1"/>
              <a:t>var</a:t>
            </a:r>
            <a:r>
              <a:rPr lang="en-US" dirty="0"/>
              <a:t>    %&gt;</a:t>
            </a:r>
          </a:p>
          <a:p>
            <a:r>
              <a:rPr lang="en-US" dirty="0"/>
              <a:t>There is still one way to provide expression with is more evasive and flexible when it comes to its use:</a:t>
            </a:r>
          </a:p>
          <a:p>
            <a:pPr lvl="1"/>
            <a:r>
              <a:rPr lang="en-US" dirty="0"/>
              <a:t>${  </a:t>
            </a:r>
            <a:r>
              <a:rPr lang="en-US" dirty="0" err="1"/>
              <a:t>var</a:t>
            </a:r>
            <a:r>
              <a:rPr lang="en-US" dirty="0"/>
              <a:t> }</a:t>
            </a:r>
          </a:p>
          <a:p>
            <a:r>
              <a:rPr lang="en-US" dirty="0"/>
              <a:t>If you have declared variables in &lt;%! %&gt;, one can’t use the latter</a:t>
            </a:r>
            <a:r>
              <a:rPr lang="en-US" dirty="0" smtClean="0"/>
              <a:t>.</a:t>
            </a:r>
          </a:p>
          <a:p>
            <a:r>
              <a:rPr lang="en-US" b="1" dirty="0" smtClean="0">
                <a:solidFill>
                  <a:srgbClr val="FF0000"/>
                </a:solidFill>
              </a:rPr>
              <a:t>NOTE</a:t>
            </a:r>
            <a:r>
              <a:rPr lang="en-US" dirty="0" smtClean="0"/>
              <a:t>: </a:t>
            </a:r>
            <a:r>
              <a:rPr lang="en-US" i="1" dirty="0" smtClean="0">
                <a:solidFill>
                  <a:srgbClr val="FF0000"/>
                </a:solidFill>
              </a:rPr>
              <a:t>EL cannot communicate with </a:t>
            </a:r>
            <a:r>
              <a:rPr lang="en-US" i="1" dirty="0" err="1" smtClean="0">
                <a:solidFill>
                  <a:srgbClr val="FF0000"/>
                </a:solidFill>
              </a:rPr>
              <a:t>sciptlets</a:t>
            </a:r>
            <a:r>
              <a:rPr lang="en-US" i="1" dirty="0" smtClean="0">
                <a:solidFill>
                  <a:srgbClr val="FF0000"/>
                </a:solidFill>
              </a:rPr>
              <a:t>! </a:t>
            </a:r>
            <a:r>
              <a:rPr lang="en-US" dirty="0" smtClean="0">
                <a:sym typeface="Wingdings" panose="05000000000000000000" pitchFamily="2" charset="2"/>
              </a:rPr>
              <a:t></a:t>
            </a:r>
            <a:endParaRPr lang="en-US" dirty="0"/>
          </a:p>
          <a:p>
            <a:endParaRPr lang="en-US" dirty="0"/>
          </a:p>
        </p:txBody>
      </p:sp>
    </p:spTree>
    <p:extLst>
      <p:ext uri="{BB962C8B-B14F-4D97-AF65-F5344CB8AC3E}">
        <p14:creationId xmlns:p14="http://schemas.microsoft.com/office/powerpoint/2010/main" val="3146180582"/>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 Arithmetic Operations</a:t>
            </a:r>
            <a:endParaRPr lang="en-US" dirty="0"/>
          </a:p>
        </p:txBody>
      </p:sp>
      <p:sp>
        <p:nvSpPr>
          <p:cNvPr id="3" name="Content Placeholder 2"/>
          <p:cNvSpPr>
            <a:spLocks noGrp="1"/>
          </p:cNvSpPr>
          <p:nvPr>
            <p:ph idx="1"/>
          </p:nvPr>
        </p:nvSpPr>
        <p:spPr/>
        <p:txBody>
          <a:bodyPr/>
          <a:lstStyle/>
          <a:p>
            <a:r>
              <a:rPr lang="en-US" dirty="0"/>
              <a:t>Addition: +</a:t>
            </a:r>
          </a:p>
          <a:p>
            <a:r>
              <a:rPr lang="en-US" dirty="0"/>
              <a:t>Subtraction: –</a:t>
            </a:r>
          </a:p>
          <a:p>
            <a:r>
              <a:rPr lang="en-US" dirty="0"/>
              <a:t>Multiplication: *</a:t>
            </a:r>
          </a:p>
          <a:p>
            <a:r>
              <a:rPr lang="en-US" dirty="0"/>
              <a:t>Division: div and /</a:t>
            </a:r>
          </a:p>
          <a:p>
            <a:r>
              <a:rPr lang="en-US" dirty="0"/>
              <a:t>Modulo division: mod and %</a:t>
            </a:r>
          </a:p>
          <a:p>
            <a:endParaRPr lang="en-US" dirty="0"/>
          </a:p>
        </p:txBody>
      </p:sp>
    </p:spTree>
    <p:extLst>
      <p:ext uri="{BB962C8B-B14F-4D97-AF65-F5344CB8AC3E}">
        <p14:creationId xmlns:p14="http://schemas.microsoft.com/office/powerpoint/2010/main" val="152649848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EL Relational and Logical Operators</a:t>
            </a:r>
            <a:endParaRPr lang="en-US" sz="2800" dirty="0"/>
          </a:p>
        </p:txBody>
      </p:sp>
      <p:sp>
        <p:nvSpPr>
          <p:cNvPr id="3" name="Content Placeholder 2"/>
          <p:cNvSpPr>
            <a:spLocks noGrp="1"/>
          </p:cNvSpPr>
          <p:nvPr>
            <p:ph idx="1"/>
          </p:nvPr>
        </p:nvSpPr>
        <p:spPr/>
        <p:txBody>
          <a:bodyPr>
            <a:normAutofit fontScale="92500" lnSpcReduction="20000"/>
          </a:bodyPr>
          <a:lstStyle/>
          <a:p>
            <a:r>
              <a:rPr lang="en-US" dirty="0"/>
              <a:t>Equality: == and </a:t>
            </a:r>
            <a:r>
              <a:rPr lang="en-US" dirty="0" err="1"/>
              <a:t>eq</a:t>
            </a:r>
            <a:endParaRPr lang="en-US" dirty="0"/>
          </a:p>
          <a:p>
            <a:r>
              <a:rPr lang="en-US" dirty="0"/>
              <a:t>Non-equality: != and ne</a:t>
            </a:r>
          </a:p>
          <a:p>
            <a:r>
              <a:rPr lang="en-US" dirty="0"/>
              <a:t>Less than: &lt; and </a:t>
            </a:r>
            <a:r>
              <a:rPr lang="en-US" dirty="0" err="1"/>
              <a:t>lt</a:t>
            </a:r>
            <a:endParaRPr lang="en-US" dirty="0"/>
          </a:p>
          <a:p>
            <a:r>
              <a:rPr lang="en-US" dirty="0"/>
              <a:t>Greater than: &gt; and </a:t>
            </a:r>
            <a:r>
              <a:rPr lang="en-US" dirty="0" err="1"/>
              <a:t>gt</a:t>
            </a:r>
            <a:endParaRPr lang="en-US" dirty="0"/>
          </a:p>
          <a:p>
            <a:r>
              <a:rPr lang="en-US" dirty="0"/>
              <a:t>Less than or equal: &lt;= and le</a:t>
            </a:r>
          </a:p>
          <a:p>
            <a:r>
              <a:rPr lang="en-US" dirty="0"/>
              <a:t>Greater than or equal: &gt;= and </a:t>
            </a:r>
            <a:r>
              <a:rPr lang="en-US" dirty="0" err="1"/>
              <a:t>ge</a:t>
            </a:r>
            <a:endParaRPr lang="en-US" dirty="0"/>
          </a:p>
          <a:p>
            <a:r>
              <a:rPr lang="en-US" dirty="0"/>
              <a:t>Logical conjunction: &amp;&amp; and </a:t>
            </a:r>
            <a:r>
              <a:rPr lang="en-US" dirty="0" err="1"/>
              <a:t>and</a:t>
            </a:r>
            <a:endParaRPr lang="en-US" dirty="0"/>
          </a:p>
          <a:p>
            <a:r>
              <a:rPr lang="en-US" dirty="0"/>
              <a:t>Logical disjunction: || and or</a:t>
            </a:r>
          </a:p>
          <a:p>
            <a:r>
              <a:rPr lang="en-US" dirty="0"/>
              <a:t>Logical inversion: ! and not</a:t>
            </a:r>
          </a:p>
          <a:p>
            <a:endParaRPr lang="en-US" dirty="0"/>
          </a:p>
        </p:txBody>
      </p:sp>
    </p:spTree>
    <p:extLst>
      <p:ext uri="{BB962C8B-B14F-4D97-AF65-F5344CB8AC3E}">
        <p14:creationId xmlns:p14="http://schemas.microsoft.com/office/powerpoint/2010/main" val="1413148746"/>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Values</a:t>
            </a:r>
            <a:endParaRPr lang="en-US" dirty="0"/>
          </a:p>
        </p:txBody>
      </p:sp>
      <p:sp>
        <p:nvSpPr>
          <p:cNvPr id="3" name="Content Placeholder 2"/>
          <p:cNvSpPr>
            <a:spLocks noGrp="1"/>
          </p:cNvSpPr>
          <p:nvPr>
            <p:ph idx="1"/>
          </p:nvPr>
        </p:nvSpPr>
        <p:spPr/>
        <p:txBody>
          <a:bodyPr/>
          <a:lstStyle/>
          <a:p>
            <a:r>
              <a:rPr lang="en-US" dirty="0" smtClean="0"/>
              <a:t>Can contain either Strings or numbers</a:t>
            </a:r>
          </a:p>
          <a:p>
            <a:pPr lvl="1"/>
            <a:r>
              <a:rPr lang="en-US" dirty="0" smtClean="0"/>
              <a:t>String or character is single quoted</a:t>
            </a:r>
          </a:p>
          <a:p>
            <a:pPr lvl="1"/>
            <a:r>
              <a:rPr lang="en-US" dirty="0" smtClean="0"/>
              <a:t>Numbers can be integer or double</a:t>
            </a:r>
          </a:p>
          <a:p>
            <a:r>
              <a:rPr lang="en-US" dirty="0" smtClean="0"/>
              <a:t>Null values are empty or “”</a:t>
            </a:r>
            <a:endParaRPr lang="en-US" dirty="0"/>
          </a:p>
        </p:txBody>
      </p:sp>
    </p:spTree>
    <p:extLst>
      <p:ext uri="{BB962C8B-B14F-4D97-AF65-F5344CB8AC3E}">
        <p14:creationId xmlns:p14="http://schemas.microsoft.com/office/powerpoint/2010/main" val="90509104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 of EL to JSP</a:t>
            </a:r>
            <a:endParaRPr lang="en-US" dirty="0"/>
          </a:p>
        </p:txBody>
      </p:sp>
      <p:sp>
        <p:nvSpPr>
          <p:cNvPr id="3" name="Content Placeholder 2"/>
          <p:cNvSpPr>
            <a:spLocks noGrp="1"/>
          </p:cNvSpPr>
          <p:nvPr>
            <p:ph idx="1"/>
          </p:nvPr>
        </p:nvSpPr>
        <p:spPr/>
        <p:txBody>
          <a:bodyPr/>
          <a:lstStyle/>
          <a:p>
            <a:r>
              <a:rPr lang="en-US" dirty="0" smtClean="0"/>
              <a:t>EL aside from its atomic transactions using basic operations, it helps JSP get data from:</a:t>
            </a:r>
          </a:p>
          <a:p>
            <a:pPr lvl="1"/>
            <a:r>
              <a:rPr lang="en-US" dirty="0" smtClean="0"/>
              <a:t>Scoped attributes</a:t>
            </a:r>
          </a:p>
          <a:p>
            <a:pPr lvl="1"/>
            <a:r>
              <a:rPr lang="en-US" dirty="0" smtClean="0"/>
              <a:t>Parameters</a:t>
            </a:r>
          </a:p>
          <a:p>
            <a:pPr lvl="1"/>
            <a:r>
              <a:rPr lang="en-US" dirty="0" smtClean="0"/>
              <a:t>Cookies</a:t>
            </a:r>
          </a:p>
          <a:p>
            <a:pPr lvl="1"/>
            <a:r>
              <a:rPr lang="en-US" dirty="0" smtClean="0"/>
              <a:t>Collections and beans using JSTL</a:t>
            </a:r>
            <a:endParaRPr lang="en-US" dirty="0"/>
          </a:p>
        </p:txBody>
      </p:sp>
    </p:spTree>
    <p:extLst>
      <p:ext uri="{BB962C8B-B14F-4D97-AF65-F5344CB8AC3E}">
        <p14:creationId xmlns:p14="http://schemas.microsoft.com/office/powerpoint/2010/main" val="155799451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Parameters Values</a:t>
            </a:r>
            <a:endParaRPr lang="en-US" dirty="0"/>
          </a:p>
        </p:txBody>
      </p:sp>
      <p:sp>
        <p:nvSpPr>
          <p:cNvPr id="3" name="Content Placeholder 2"/>
          <p:cNvSpPr>
            <a:spLocks noGrp="1"/>
          </p:cNvSpPr>
          <p:nvPr>
            <p:ph idx="1"/>
          </p:nvPr>
        </p:nvSpPr>
        <p:spPr/>
        <p:txBody>
          <a:bodyPr/>
          <a:lstStyle/>
          <a:p>
            <a:r>
              <a:rPr lang="en-US" dirty="0" smtClean="0"/>
              <a:t>EL has an implicit objects:</a:t>
            </a:r>
          </a:p>
          <a:p>
            <a:pPr lvl="1"/>
            <a:r>
              <a:rPr lang="en-US" dirty="0" err="1" smtClean="0"/>
              <a:t>param</a:t>
            </a:r>
            <a:endParaRPr lang="en-US" dirty="0" smtClean="0"/>
          </a:p>
          <a:p>
            <a:pPr lvl="2"/>
            <a:r>
              <a:rPr lang="en-US" dirty="0" err="1"/>
              <a:t>p</a:t>
            </a:r>
            <a:r>
              <a:rPr lang="en-US" dirty="0" err="1" smtClean="0"/>
              <a:t>aram</a:t>
            </a:r>
            <a:r>
              <a:rPr lang="en-US" dirty="0" smtClean="0"/>
              <a:t>[“</a:t>
            </a:r>
            <a:r>
              <a:rPr lang="en-US" dirty="0" err="1" smtClean="0"/>
              <a:t>userName</a:t>
            </a:r>
            <a:r>
              <a:rPr lang="en-US" dirty="0" smtClean="0"/>
              <a:t>”]</a:t>
            </a:r>
          </a:p>
          <a:p>
            <a:pPr lvl="1"/>
            <a:r>
              <a:rPr lang="en-US" dirty="0" err="1"/>
              <a:t>p</a:t>
            </a:r>
            <a:r>
              <a:rPr lang="en-US" dirty="0" err="1" smtClean="0"/>
              <a:t>aramValues</a:t>
            </a:r>
            <a:endParaRPr lang="en-US" dirty="0" smtClean="0"/>
          </a:p>
          <a:p>
            <a:pPr lvl="2"/>
            <a:r>
              <a:rPr lang="en-US" dirty="0" err="1" smtClean="0"/>
              <a:t>paramValues</a:t>
            </a:r>
            <a:r>
              <a:rPr lang="en-US" dirty="0" smtClean="0"/>
              <a:t>[“house”]</a:t>
            </a:r>
          </a:p>
          <a:p>
            <a:pPr lvl="1"/>
            <a:r>
              <a:rPr lang="en-US" dirty="0" err="1" smtClean="0"/>
              <a:t>initParam</a:t>
            </a:r>
            <a:r>
              <a:rPr lang="en-US" dirty="0" smtClean="0"/>
              <a:t> (context </a:t>
            </a:r>
            <a:r>
              <a:rPr lang="en-US" dirty="0" err="1" smtClean="0"/>
              <a:t>param</a:t>
            </a:r>
            <a:r>
              <a:rPr lang="en-US" dirty="0" smtClean="0"/>
              <a:t> only)</a:t>
            </a:r>
            <a:endParaRPr lang="en-US" dirty="0"/>
          </a:p>
        </p:txBody>
      </p:sp>
    </p:spTree>
    <p:extLst>
      <p:ext uri="{BB962C8B-B14F-4D97-AF65-F5344CB8AC3E}">
        <p14:creationId xmlns:p14="http://schemas.microsoft.com/office/powerpoint/2010/main" val="3323277268"/>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Attributes</a:t>
            </a:r>
            <a:endParaRPr lang="en-US" dirty="0"/>
          </a:p>
        </p:txBody>
      </p:sp>
      <p:sp>
        <p:nvSpPr>
          <p:cNvPr id="3" name="Content Placeholder 2"/>
          <p:cNvSpPr>
            <a:spLocks noGrp="1"/>
          </p:cNvSpPr>
          <p:nvPr>
            <p:ph idx="1"/>
          </p:nvPr>
        </p:nvSpPr>
        <p:spPr/>
        <p:txBody>
          <a:bodyPr/>
          <a:lstStyle/>
          <a:p>
            <a:r>
              <a:rPr lang="en-US" dirty="0" smtClean="0"/>
              <a:t>Implicit Objects for attributes:</a:t>
            </a:r>
          </a:p>
          <a:p>
            <a:pPr lvl="1"/>
            <a:r>
              <a:rPr lang="en-US" dirty="0" smtClean="0"/>
              <a:t>Within JSP page: </a:t>
            </a:r>
            <a:r>
              <a:rPr lang="en-US" dirty="0" err="1" smtClean="0"/>
              <a:t>pageScope</a:t>
            </a:r>
            <a:endParaRPr lang="en-US" dirty="0" smtClean="0"/>
          </a:p>
          <a:p>
            <a:pPr lvl="1"/>
            <a:r>
              <a:rPr lang="en-US" dirty="0" smtClean="0"/>
              <a:t>Request attributes: </a:t>
            </a:r>
            <a:r>
              <a:rPr lang="en-US" dirty="0" err="1" smtClean="0"/>
              <a:t>requestScope</a:t>
            </a:r>
            <a:endParaRPr lang="en-US" dirty="0" smtClean="0"/>
          </a:p>
          <a:p>
            <a:pPr lvl="1"/>
            <a:r>
              <a:rPr lang="en-US" dirty="0" smtClean="0"/>
              <a:t>Session attributes: </a:t>
            </a:r>
            <a:r>
              <a:rPr lang="en-US" dirty="0" err="1" smtClean="0"/>
              <a:t>sessionScope</a:t>
            </a:r>
            <a:endParaRPr lang="en-US" dirty="0" smtClean="0"/>
          </a:p>
          <a:p>
            <a:pPr lvl="1"/>
            <a:r>
              <a:rPr lang="en-US" dirty="0" smtClean="0"/>
              <a:t>Context Attributes: </a:t>
            </a:r>
            <a:r>
              <a:rPr lang="en-US" dirty="0" err="1" smtClean="0"/>
              <a:t>applicationScope</a:t>
            </a:r>
            <a:endParaRPr lang="en-US" dirty="0" smtClean="0"/>
          </a:p>
          <a:p>
            <a:pPr lvl="1"/>
            <a:r>
              <a:rPr lang="en-US" dirty="0" smtClean="0"/>
              <a:t>Page Context: </a:t>
            </a:r>
            <a:r>
              <a:rPr lang="en-US" dirty="0" err="1" smtClean="0"/>
              <a:t>pageContext</a:t>
            </a:r>
            <a:endParaRPr lang="en-US" dirty="0" smtClean="0"/>
          </a:p>
          <a:p>
            <a:r>
              <a:rPr lang="en-US" dirty="0" smtClean="0"/>
              <a:t>Note: all the </a:t>
            </a:r>
            <a:r>
              <a:rPr lang="en-US" dirty="0" smtClean="0">
                <a:solidFill>
                  <a:srgbClr val="FF0000"/>
                </a:solidFill>
              </a:rPr>
              <a:t>getters</a:t>
            </a:r>
            <a:r>
              <a:rPr lang="en-US" dirty="0" smtClean="0"/>
              <a:t> are called by dropping the </a:t>
            </a:r>
            <a:r>
              <a:rPr lang="en-US" dirty="0" smtClean="0">
                <a:solidFill>
                  <a:srgbClr val="FF0000"/>
                </a:solidFill>
              </a:rPr>
              <a:t>get</a:t>
            </a:r>
            <a:r>
              <a:rPr lang="en-US" dirty="0" smtClean="0"/>
              <a:t> prefix!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27263213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r>
              <a:rPr lang="en-US" dirty="0" smtClean="0"/>
              <a:t>If you have installed using the MSI file:</a:t>
            </a:r>
          </a:p>
          <a:p>
            <a:pPr lvl="1"/>
            <a:r>
              <a:rPr lang="en-US" dirty="0" smtClean="0"/>
              <a:t>Locate the AS Monitor Panel</a:t>
            </a:r>
          </a:p>
          <a:p>
            <a:pPr lvl="1"/>
            <a:r>
              <a:rPr lang="en-US" dirty="0" smtClean="0"/>
              <a:t>Click the START button in order to run the AS</a:t>
            </a:r>
          </a:p>
          <a:p>
            <a:pPr lvl="1"/>
            <a:r>
              <a:rPr lang="en-US" dirty="0" smtClean="0"/>
              <a:t>Type on the browser the same URL</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667000" y="3657600"/>
            <a:ext cx="3990975"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Other Information</a:t>
            </a:r>
            <a:endParaRPr lang="en-US" dirty="0"/>
          </a:p>
        </p:txBody>
      </p:sp>
      <p:sp>
        <p:nvSpPr>
          <p:cNvPr id="3" name="Content Placeholder 2"/>
          <p:cNvSpPr>
            <a:spLocks noGrp="1"/>
          </p:cNvSpPr>
          <p:nvPr>
            <p:ph idx="1"/>
          </p:nvPr>
        </p:nvSpPr>
        <p:spPr/>
        <p:txBody>
          <a:bodyPr/>
          <a:lstStyle/>
          <a:p>
            <a:r>
              <a:rPr lang="en-US" dirty="0" smtClean="0"/>
              <a:t>Header Information</a:t>
            </a:r>
          </a:p>
          <a:p>
            <a:pPr lvl="1"/>
            <a:r>
              <a:rPr lang="en-US" dirty="0"/>
              <a:t>h</a:t>
            </a:r>
            <a:r>
              <a:rPr lang="en-US" dirty="0" smtClean="0"/>
              <a:t>eader</a:t>
            </a:r>
          </a:p>
          <a:p>
            <a:pPr lvl="1"/>
            <a:r>
              <a:rPr lang="en-US" dirty="0" err="1" smtClean="0"/>
              <a:t>headerValues</a:t>
            </a:r>
            <a:endParaRPr lang="en-US" dirty="0" smtClean="0"/>
          </a:p>
          <a:p>
            <a:r>
              <a:rPr lang="en-US" dirty="0" smtClean="0"/>
              <a:t>Cookies</a:t>
            </a:r>
          </a:p>
          <a:p>
            <a:pPr lvl="1"/>
            <a:r>
              <a:rPr lang="en-US" dirty="0" smtClean="0"/>
              <a:t>cookie</a:t>
            </a:r>
          </a:p>
          <a:p>
            <a:endParaRPr lang="en-US" dirty="0"/>
          </a:p>
        </p:txBody>
      </p:sp>
    </p:spTree>
    <p:extLst>
      <p:ext uri="{BB962C8B-B14F-4D97-AF65-F5344CB8AC3E}">
        <p14:creationId xmlns:p14="http://schemas.microsoft.com/office/powerpoint/2010/main" val="359008485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	</a:t>
            </a:r>
            <a:endParaRPr lang="en-US" dirty="0"/>
          </a:p>
        </p:txBody>
      </p:sp>
      <p:sp>
        <p:nvSpPr>
          <p:cNvPr id="3" name="Content Placeholder 2"/>
          <p:cNvSpPr>
            <a:spLocks noGrp="1"/>
          </p:cNvSpPr>
          <p:nvPr>
            <p:ph idx="1"/>
          </p:nvPr>
        </p:nvSpPr>
        <p:spPr/>
        <p:txBody>
          <a:bodyPr/>
          <a:lstStyle/>
          <a:p>
            <a:r>
              <a:rPr lang="en-US" dirty="0" smtClean="0"/>
              <a:t>We do not have setters or input-driven methods in Expression Language!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951887434"/>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Standard Tag Library</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There are two JAR files that provide JSTL capabilities to JSPs. </a:t>
            </a:r>
          </a:p>
          <a:p>
            <a:pPr lvl="1"/>
            <a:r>
              <a:rPr lang="en-US" sz="3200" dirty="0"/>
              <a:t>jstl.jar, provides the API classes for the library. </a:t>
            </a:r>
          </a:p>
          <a:p>
            <a:pPr lvl="1"/>
            <a:r>
              <a:rPr lang="en-US" sz="3200" dirty="0"/>
              <a:t>standard.jar, provides the library’s implementation classes. </a:t>
            </a:r>
            <a:endParaRPr lang="en-US" sz="3200" dirty="0" smtClean="0"/>
          </a:p>
          <a:p>
            <a:r>
              <a:rPr lang="en-US" sz="3600" dirty="0" smtClean="0"/>
              <a:t>Then use </a:t>
            </a:r>
            <a:r>
              <a:rPr lang="en-US" sz="3600" dirty="0" err="1" smtClean="0"/>
              <a:t>taglib</a:t>
            </a:r>
            <a:r>
              <a:rPr lang="en-US" sz="3600" dirty="0" smtClean="0"/>
              <a:t> directive to import the </a:t>
            </a:r>
            <a:r>
              <a:rPr lang="en-US" sz="3600" dirty="0" err="1" smtClean="0"/>
              <a:t>jstl</a:t>
            </a:r>
            <a:r>
              <a:rPr lang="en-US" sz="3600" dirty="0" smtClean="0"/>
              <a:t> </a:t>
            </a:r>
            <a:r>
              <a:rPr lang="en-US" sz="3600" dirty="0" err="1" smtClean="0"/>
              <a:t>librray</a:t>
            </a:r>
            <a:r>
              <a:rPr lang="en-US" sz="3600" dirty="0" smtClean="0"/>
              <a:t>:</a:t>
            </a:r>
          </a:p>
          <a:p>
            <a:pPr lvl="1"/>
            <a:r>
              <a:rPr lang="en-US" dirty="0" smtClean="0"/>
              <a:t>&lt;%@ </a:t>
            </a:r>
            <a:r>
              <a:rPr lang="en-US" dirty="0" err="1" smtClean="0"/>
              <a:t>taglib</a:t>
            </a:r>
            <a:r>
              <a:rPr lang="en-US" dirty="0" smtClean="0"/>
              <a:t> prefix=“c” </a:t>
            </a:r>
            <a:r>
              <a:rPr lang="en-US" dirty="0" err="1" smtClean="0"/>
              <a:t>uri</a:t>
            </a:r>
            <a:r>
              <a:rPr lang="en-US" dirty="0" smtClean="0"/>
              <a:t>=“http://java.sun.com/</a:t>
            </a:r>
            <a:r>
              <a:rPr lang="en-US" dirty="0" err="1" smtClean="0"/>
              <a:t>jsp</a:t>
            </a:r>
            <a:r>
              <a:rPr lang="en-US" dirty="0" smtClean="0"/>
              <a:t>/</a:t>
            </a:r>
            <a:r>
              <a:rPr lang="en-US" dirty="0" err="1" smtClean="0"/>
              <a:t>jstl</a:t>
            </a:r>
            <a:r>
              <a:rPr lang="en-US" dirty="0" smtClean="0"/>
              <a:t>/core” /&gt;</a:t>
            </a:r>
          </a:p>
          <a:p>
            <a:endParaRPr lang="en-US" sz="3600" dirty="0"/>
          </a:p>
          <a:p>
            <a:endParaRPr lang="en-US" dirty="0"/>
          </a:p>
        </p:txBody>
      </p:sp>
    </p:spTree>
    <p:extLst>
      <p:ext uri="{BB962C8B-B14F-4D97-AF65-F5344CB8AC3E}">
        <p14:creationId xmlns:p14="http://schemas.microsoft.com/office/powerpoint/2010/main" val="350200425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JSTL Tag Functions</a:t>
            </a:r>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tx2">
                <a:tint val="45000"/>
                <a:satMod val="400000"/>
              </a:schemeClr>
            </a:duotone>
            <a:lum contrast="20000"/>
          </a:blip>
          <a:srcRect/>
          <a:stretch>
            <a:fillRect/>
          </a:stretch>
        </p:blipFill>
        <p:spPr bwMode="auto">
          <a:xfrm>
            <a:off x="400940" y="1524000"/>
            <a:ext cx="8285860" cy="4648200"/>
          </a:xfrm>
          <a:prstGeom prst="rect">
            <a:avLst/>
          </a:prstGeom>
          <a:noFill/>
          <a:ln w="9525">
            <a:noFill/>
            <a:miter lim="800000"/>
            <a:headEnd/>
            <a:tailEnd/>
          </a:ln>
        </p:spPr>
      </p:pic>
    </p:spTree>
    <p:extLst>
      <p:ext uri="{BB962C8B-B14F-4D97-AF65-F5344CB8AC3E}">
        <p14:creationId xmlns:p14="http://schemas.microsoft.com/office/powerpoint/2010/main" val="93051239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Purpose</a:t>
            </a:r>
            <a:endParaRPr lang="en-US" dirty="0"/>
          </a:p>
        </p:txBody>
      </p:sp>
      <p:sp>
        <p:nvSpPr>
          <p:cNvPr id="3" name="Content Placeholder 2"/>
          <p:cNvSpPr>
            <a:spLocks noGrp="1"/>
          </p:cNvSpPr>
          <p:nvPr>
            <p:ph idx="1"/>
          </p:nvPr>
        </p:nvSpPr>
        <p:spPr/>
        <p:txBody>
          <a:bodyPr>
            <a:normAutofit lnSpcReduction="10000"/>
          </a:bodyPr>
          <a:lstStyle/>
          <a:p>
            <a:r>
              <a:rPr lang="en-US" dirty="0" smtClean="0"/>
              <a:t>Printing Text</a:t>
            </a:r>
          </a:p>
          <a:p>
            <a:pPr lvl="1"/>
            <a:r>
              <a:rPr lang="en-US" dirty="0" smtClean="0"/>
              <a:t>Without default value:</a:t>
            </a:r>
          </a:p>
          <a:p>
            <a:pPr lvl="2"/>
            <a:r>
              <a:rPr lang="en-US" dirty="0" smtClean="0"/>
              <a:t>&lt;</a:t>
            </a:r>
            <a:r>
              <a:rPr lang="en-US" dirty="0" err="1"/>
              <a:t>c:out</a:t>
            </a:r>
            <a:r>
              <a:rPr lang="en-US" dirty="0"/>
              <a:t> value="${</a:t>
            </a:r>
            <a:r>
              <a:rPr lang="en-US" dirty="0" err="1"/>
              <a:t>any_val</a:t>
            </a:r>
            <a:r>
              <a:rPr lang="en-US" dirty="0"/>
              <a:t>}" </a:t>
            </a:r>
            <a:r>
              <a:rPr lang="en-US" dirty="0" smtClean="0"/>
              <a:t>/&gt;</a:t>
            </a:r>
          </a:p>
          <a:p>
            <a:pPr lvl="1"/>
            <a:r>
              <a:rPr lang="en-US" dirty="0" smtClean="0"/>
              <a:t>With default value:</a:t>
            </a:r>
            <a:endParaRPr lang="en-US" dirty="0"/>
          </a:p>
          <a:p>
            <a:pPr lvl="2"/>
            <a:r>
              <a:rPr lang="en-US" dirty="0" smtClean="0"/>
              <a:t>&lt;</a:t>
            </a:r>
            <a:r>
              <a:rPr lang="en-US" dirty="0" err="1"/>
              <a:t>c:out</a:t>
            </a:r>
            <a:r>
              <a:rPr lang="en-US" dirty="0"/>
              <a:t> value="${</a:t>
            </a:r>
            <a:r>
              <a:rPr lang="en-US" dirty="0" err="1"/>
              <a:t>any_val_init</a:t>
            </a:r>
            <a:r>
              <a:rPr lang="en-US" dirty="0"/>
              <a:t>}" </a:t>
            </a:r>
            <a:r>
              <a:rPr lang="en-US" b="1" dirty="0">
                <a:solidFill>
                  <a:srgbClr val="FF0000"/>
                </a:solidFill>
              </a:rPr>
              <a:t>default="red" </a:t>
            </a:r>
            <a:r>
              <a:rPr lang="en-US" dirty="0" smtClean="0"/>
              <a:t>/&gt;</a:t>
            </a:r>
          </a:p>
          <a:p>
            <a:r>
              <a:rPr lang="en-US" dirty="0" smtClean="0"/>
              <a:t>Exception Handling</a:t>
            </a:r>
          </a:p>
          <a:p>
            <a:pPr lvl="2">
              <a:buNone/>
            </a:pPr>
            <a:r>
              <a:rPr lang="en-US" dirty="0"/>
              <a:t>&lt;</a:t>
            </a:r>
            <a:r>
              <a:rPr lang="en-US" dirty="0" err="1"/>
              <a:t>c:catch</a:t>
            </a:r>
            <a:r>
              <a:rPr lang="en-US" dirty="0"/>
              <a:t> </a:t>
            </a:r>
            <a:r>
              <a:rPr lang="en-US" dirty="0" err="1"/>
              <a:t>var</a:t>
            </a:r>
            <a:r>
              <a:rPr lang="en-US" dirty="0"/>
              <a:t>="e"&gt;</a:t>
            </a:r>
          </a:p>
          <a:p>
            <a:pPr lvl="2">
              <a:buNone/>
            </a:pPr>
            <a:r>
              <a:rPr lang="en-US" i="1" dirty="0"/>
              <a:t>		</a:t>
            </a:r>
            <a:r>
              <a:rPr lang="en-US" b="1" i="1" dirty="0" smtClean="0">
                <a:solidFill>
                  <a:srgbClr val="FF0000"/>
                </a:solidFill>
              </a:rPr>
              <a:t>MUST BE ALL JSTL or EL expressions</a:t>
            </a:r>
            <a:endParaRPr lang="en-US" b="1" dirty="0">
              <a:solidFill>
                <a:srgbClr val="FF0000"/>
              </a:solidFill>
            </a:endParaRPr>
          </a:p>
          <a:p>
            <a:pPr lvl="2">
              <a:buNone/>
            </a:pPr>
            <a:r>
              <a:rPr lang="en-US" dirty="0"/>
              <a:t>&lt;/</a:t>
            </a:r>
            <a:r>
              <a:rPr lang="en-US" dirty="0" err="1"/>
              <a:t>c:catch</a:t>
            </a:r>
            <a:r>
              <a:rPr lang="en-US" dirty="0" smtClean="0"/>
              <a:t>&gt;</a:t>
            </a:r>
          </a:p>
          <a:p>
            <a:pPr lvl="2">
              <a:buNone/>
            </a:pPr>
            <a:r>
              <a:rPr lang="en-US" dirty="0"/>
              <a:t>&lt;</a:t>
            </a:r>
            <a:r>
              <a:rPr lang="en-US" dirty="0" err="1"/>
              <a:t>c:out</a:t>
            </a:r>
            <a:r>
              <a:rPr lang="en-US" dirty="0"/>
              <a:t> value</a:t>
            </a:r>
            <a:r>
              <a:rPr lang="en-US" dirty="0" smtClean="0"/>
              <a:t>="${e}" </a:t>
            </a:r>
            <a:r>
              <a:rPr lang="en-US" b="1" dirty="0" smtClean="0">
                <a:solidFill>
                  <a:srgbClr val="FF0000"/>
                </a:solidFill>
              </a:rPr>
              <a:t>default=“NO EXCEPTION" </a:t>
            </a:r>
            <a:r>
              <a:rPr lang="en-US" dirty="0"/>
              <a:t>/&gt;</a:t>
            </a:r>
          </a:p>
          <a:p>
            <a:pPr lvl="2">
              <a:buNone/>
            </a:pPr>
            <a:endParaRPr lang="en-US" dirty="0"/>
          </a:p>
          <a:p>
            <a:pPr lvl="1"/>
            <a:endParaRPr lang="en-US" dirty="0"/>
          </a:p>
          <a:p>
            <a:pPr lvl="1"/>
            <a:endParaRPr lang="en-US" dirty="0"/>
          </a:p>
        </p:txBody>
      </p:sp>
    </p:spTree>
    <p:extLst>
      <p:ext uri="{BB962C8B-B14F-4D97-AF65-F5344CB8AC3E}">
        <p14:creationId xmlns:p14="http://schemas.microsoft.com/office/powerpoint/2010/main" val="375304499"/>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Support</a:t>
            </a:r>
            <a:endParaRPr lang="en-US" dirty="0"/>
          </a:p>
        </p:txBody>
      </p:sp>
      <p:sp>
        <p:nvSpPr>
          <p:cNvPr id="3" name="Content Placeholder 2"/>
          <p:cNvSpPr>
            <a:spLocks noGrp="1"/>
          </p:cNvSpPr>
          <p:nvPr>
            <p:ph idx="1"/>
          </p:nvPr>
        </p:nvSpPr>
        <p:spPr/>
        <p:txBody>
          <a:bodyPr/>
          <a:lstStyle/>
          <a:p>
            <a:r>
              <a:rPr lang="en-US" dirty="0" smtClean="0"/>
              <a:t>Assigning values to EL variables:</a:t>
            </a:r>
          </a:p>
          <a:p>
            <a:pPr lvl="2"/>
            <a:r>
              <a:rPr lang="en-US" dirty="0"/>
              <a:t>&lt;</a:t>
            </a:r>
            <a:r>
              <a:rPr lang="en-US" dirty="0" err="1"/>
              <a:t>c:set</a:t>
            </a:r>
            <a:r>
              <a:rPr lang="en-US" dirty="0"/>
              <a:t> </a:t>
            </a:r>
            <a:r>
              <a:rPr lang="en-US" dirty="0" err="1"/>
              <a:t>var</a:t>
            </a:r>
            <a:r>
              <a:rPr lang="en-US" dirty="0"/>
              <a:t>="</a:t>
            </a:r>
            <a:r>
              <a:rPr lang="en-US" dirty="0" err="1"/>
              <a:t>num</a:t>
            </a:r>
            <a:r>
              <a:rPr lang="en-US" dirty="0"/>
              <a:t>" </a:t>
            </a:r>
            <a:r>
              <a:rPr lang="en-US" b="1" dirty="0">
                <a:solidFill>
                  <a:srgbClr val="FF0000"/>
                </a:solidFill>
              </a:rPr>
              <a:t>value="${4*4}" </a:t>
            </a:r>
            <a:r>
              <a:rPr lang="en-US" dirty="0"/>
              <a:t>/&gt;</a:t>
            </a:r>
          </a:p>
          <a:p>
            <a:pPr lvl="2"/>
            <a:r>
              <a:rPr lang="en-US" dirty="0"/>
              <a:t>&lt;</a:t>
            </a:r>
            <a:r>
              <a:rPr lang="en-US" dirty="0" err="1"/>
              <a:t>c:set</a:t>
            </a:r>
            <a:r>
              <a:rPr lang="en-US" dirty="0"/>
              <a:t> </a:t>
            </a:r>
            <a:r>
              <a:rPr lang="en-US" dirty="0" err="1"/>
              <a:t>var</a:t>
            </a:r>
            <a:r>
              <a:rPr lang="en-US" dirty="0"/>
              <a:t>="</a:t>
            </a:r>
            <a:r>
              <a:rPr lang="en-US" dirty="0" err="1"/>
              <a:t>num</a:t>
            </a:r>
            <a:r>
              <a:rPr lang="en-US" dirty="0"/>
              <a:t>“&gt;</a:t>
            </a:r>
            <a:r>
              <a:rPr lang="en-US" b="1" dirty="0">
                <a:solidFill>
                  <a:srgbClr val="FF0000"/>
                </a:solidFill>
              </a:rPr>
              <a:t>${8*2}</a:t>
            </a:r>
            <a:r>
              <a:rPr lang="en-US" dirty="0"/>
              <a:t>&lt;/</a:t>
            </a:r>
            <a:r>
              <a:rPr lang="en-US" dirty="0" err="1"/>
              <a:t>c:set</a:t>
            </a:r>
            <a:r>
              <a:rPr lang="en-US" dirty="0"/>
              <a:t>&gt;</a:t>
            </a:r>
          </a:p>
          <a:p>
            <a:pPr lvl="2"/>
            <a:r>
              <a:rPr lang="en-US" dirty="0"/>
              <a:t>&lt;</a:t>
            </a:r>
            <a:r>
              <a:rPr lang="en-US" dirty="0" err="1"/>
              <a:t>c:set</a:t>
            </a:r>
            <a:r>
              <a:rPr lang="en-US" dirty="0"/>
              <a:t> </a:t>
            </a:r>
            <a:r>
              <a:rPr lang="en-US" dirty="0" err="1"/>
              <a:t>var</a:t>
            </a:r>
            <a:r>
              <a:rPr lang="en-US" dirty="0"/>
              <a:t>="</a:t>
            </a:r>
            <a:r>
              <a:rPr lang="en-US" dirty="0" err="1"/>
              <a:t>num</a:t>
            </a:r>
            <a:r>
              <a:rPr lang="en-US" dirty="0"/>
              <a:t>"&gt;</a:t>
            </a:r>
          </a:p>
          <a:p>
            <a:pPr marL="914400" lvl="2" indent="0">
              <a:buNone/>
            </a:pPr>
            <a:r>
              <a:rPr lang="en-US" dirty="0"/>
              <a:t>	</a:t>
            </a:r>
            <a:r>
              <a:rPr lang="en-US" b="1" dirty="0">
                <a:solidFill>
                  <a:srgbClr val="FF0000"/>
                </a:solidFill>
              </a:rPr>
              <a:t>&lt;</a:t>
            </a:r>
            <a:r>
              <a:rPr lang="en-US" b="1" dirty="0" err="1">
                <a:solidFill>
                  <a:srgbClr val="FF0000"/>
                </a:solidFill>
              </a:rPr>
              <a:t>c:out</a:t>
            </a:r>
            <a:r>
              <a:rPr lang="en-US" b="1" dirty="0">
                <a:solidFill>
                  <a:srgbClr val="FF0000"/>
                </a:solidFill>
              </a:rPr>
              <a:t> value="${8+8}" /&gt;</a:t>
            </a:r>
          </a:p>
          <a:p>
            <a:pPr lvl="2"/>
            <a:r>
              <a:rPr lang="en-US" dirty="0"/>
              <a:t>&lt;/</a:t>
            </a:r>
            <a:r>
              <a:rPr lang="en-US" dirty="0" err="1"/>
              <a:t>c:set</a:t>
            </a:r>
            <a:r>
              <a:rPr lang="en-US" dirty="0" smtClean="0"/>
              <a:t>&gt;</a:t>
            </a:r>
          </a:p>
          <a:p>
            <a:pPr lvl="1"/>
            <a:r>
              <a:rPr lang="en-US" dirty="0" smtClean="0"/>
              <a:t>NOTE: JSTL cannot communicate with </a:t>
            </a:r>
            <a:r>
              <a:rPr lang="en-US" dirty="0" err="1" smtClean="0"/>
              <a:t>scriptlets</a:t>
            </a:r>
            <a:r>
              <a:rPr lang="en-US" dirty="0"/>
              <a:t> </a:t>
            </a:r>
            <a:r>
              <a:rPr lang="en-US" dirty="0" smtClean="0"/>
              <a:t>variables unless with the use </a:t>
            </a:r>
            <a:r>
              <a:rPr lang="en-US" dirty="0" err="1" smtClean="0"/>
              <a:t>pageScope</a:t>
            </a:r>
            <a:r>
              <a:rPr lang="en-US" dirty="0"/>
              <a:t>!</a:t>
            </a:r>
          </a:p>
          <a:p>
            <a:pPr lvl="1"/>
            <a:endParaRPr lang="en-US" dirty="0"/>
          </a:p>
        </p:txBody>
      </p:sp>
    </p:spTree>
    <p:extLst>
      <p:ext uri="{BB962C8B-B14F-4D97-AF65-F5344CB8AC3E}">
        <p14:creationId xmlns:p14="http://schemas.microsoft.com/office/powerpoint/2010/main" val="3721458304"/>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a:t>
            </a:r>
            <a:endParaRPr lang="en-US" dirty="0"/>
          </a:p>
        </p:txBody>
      </p:sp>
      <p:sp>
        <p:nvSpPr>
          <p:cNvPr id="3" name="Content Placeholder 2"/>
          <p:cNvSpPr>
            <a:spLocks noGrp="1"/>
          </p:cNvSpPr>
          <p:nvPr>
            <p:ph idx="1"/>
          </p:nvPr>
        </p:nvSpPr>
        <p:spPr/>
        <p:txBody>
          <a:bodyPr/>
          <a:lstStyle/>
          <a:p>
            <a:r>
              <a:rPr lang="en-US" dirty="0" smtClean="0"/>
              <a:t>Removing variables from  container:</a:t>
            </a:r>
          </a:p>
          <a:p>
            <a:pPr lvl="2"/>
            <a:r>
              <a:rPr lang="en-US" dirty="0"/>
              <a:t>&lt;</a:t>
            </a:r>
            <a:r>
              <a:rPr lang="en-US" dirty="0" err="1"/>
              <a:t>c:remove</a:t>
            </a:r>
            <a:r>
              <a:rPr lang="en-US" dirty="0"/>
              <a:t> </a:t>
            </a:r>
            <a:r>
              <a:rPr lang="en-US" dirty="0" err="1"/>
              <a:t>var</a:t>
            </a:r>
            <a:r>
              <a:rPr lang="en-US" dirty="0"/>
              <a:t>=“</a:t>
            </a:r>
            <a:r>
              <a:rPr lang="en-US" dirty="0" err="1"/>
              <a:t>num</a:t>
            </a:r>
            <a:r>
              <a:rPr lang="en-US" dirty="0"/>
              <a:t>”/&gt;</a:t>
            </a:r>
          </a:p>
          <a:p>
            <a:r>
              <a:rPr lang="en-US" dirty="0" smtClean="0"/>
              <a:t>Assigning POJO getter values to variables:</a:t>
            </a:r>
          </a:p>
          <a:p>
            <a:pPr lvl="2"/>
            <a:r>
              <a:rPr lang="en-US" dirty="0" smtClean="0"/>
              <a:t>&lt;</a:t>
            </a:r>
            <a:r>
              <a:rPr lang="en-US" dirty="0" err="1" smtClean="0"/>
              <a:t>jsp:useBean</a:t>
            </a:r>
            <a:r>
              <a:rPr lang="en-US" dirty="0" smtClean="0"/>
              <a:t> id=“ref” class=“</a:t>
            </a:r>
            <a:r>
              <a:rPr lang="en-US" dirty="0" err="1" smtClean="0"/>
              <a:t>org.orion.training.codes.PojoObj</a:t>
            </a:r>
            <a:r>
              <a:rPr lang="en-US" dirty="0" smtClean="0"/>
              <a:t>” /&gt;</a:t>
            </a:r>
          </a:p>
          <a:p>
            <a:pPr lvl="2"/>
            <a:r>
              <a:rPr lang="en-US" dirty="0" smtClean="0"/>
              <a:t>&lt;</a:t>
            </a:r>
            <a:r>
              <a:rPr lang="en-US" dirty="0" err="1" smtClean="0"/>
              <a:t>c:set</a:t>
            </a:r>
            <a:r>
              <a:rPr lang="en-US" dirty="0" smtClean="0"/>
              <a:t> </a:t>
            </a:r>
            <a:r>
              <a:rPr lang="en-US" dirty="0" err="1"/>
              <a:t>var</a:t>
            </a:r>
            <a:r>
              <a:rPr lang="en-US" dirty="0" smtClean="0"/>
              <a:t>=“list” value=“${</a:t>
            </a:r>
            <a:r>
              <a:rPr lang="en-US" dirty="0" err="1" smtClean="0"/>
              <a:t>pageScope.ref.list</a:t>
            </a:r>
            <a:r>
              <a:rPr lang="en-US" dirty="0" smtClean="0"/>
              <a:t>}”/&gt;</a:t>
            </a:r>
          </a:p>
          <a:p>
            <a:pPr lvl="2"/>
            <a:r>
              <a:rPr lang="en-US" dirty="0" smtClean="0"/>
              <a:t>&lt;</a:t>
            </a:r>
            <a:r>
              <a:rPr lang="en-US" dirty="0" err="1" smtClean="0"/>
              <a:t>c:remove</a:t>
            </a:r>
            <a:r>
              <a:rPr lang="en-US" dirty="0" smtClean="0"/>
              <a:t> </a:t>
            </a:r>
            <a:r>
              <a:rPr lang="en-US" dirty="0" err="1" smtClean="0"/>
              <a:t>var</a:t>
            </a:r>
            <a:r>
              <a:rPr lang="en-US" dirty="0" smtClean="0"/>
              <a:t>=“list” /&gt;</a:t>
            </a:r>
            <a:endParaRPr lang="en-US" dirty="0"/>
          </a:p>
          <a:p>
            <a:pPr lvl="2"/>
            <a:endParaRPr lang="en-US" dirty="0"/>
          </a:p>
        </p:txBody>
      </p:sp>
    </p:spTree>
    <p:extLst>
      <p:ext uri="{BB962C8B-B14F-4D97-AF65-F5344CB8AC3E}">
        <p14:creationId xmlns:p14="http://schemas.microsoft.com/office/powerpoint/2010/main" val="332132307"/>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Controls</a:t>
            </a:r>
            <a:endParaRPr lang="en-US" dirty="0"/>
          </a:p>
        </p:txBody>
      </p:sp>
      <p:sp>
        <p:nvSpPr>
          <p:cNvPr id="3" name="Content Placeholder 2"/>
          <p:cNvSpPr>
            <a:spLocks noGrp="1"/>
          </p:cNvSpPr>
          <p:nvPr>
            <p:ph idx="1"/>
          </p:nvPr>
        </p:nvSpPr>
        <p:spPr/>
        <p:txBody>
          <a:bodyPr>
            <a:normAutofit lnSpcReduction="10000"/>
          </a:bodyPr>
          <a:lstStyle/>
          <a:p>
            <a:r>
              <a:rPr lang="en-US" dirty="0"/>
              <a:t>Conditional </a:t>
            </a:r>
            <a:r>
              <a:rPr lang="en-US" dirty="0" smtClean="0"/>
              <a:t>processing (&lt;</a:t>
            </a:r>
            <a:r>
              <a:rPr lang="en-US" dirty="0" err="1" smtClean="0"/>
              <a:t>c:if</a:t>
            </a:r>
            <a:r>
              <a:rPr lang="en-US" dirty="0" smtClean="0"/>
              <a:t>&gt;)</a:t>
            </a:r>
            <a:endParaRPr lang="en-US" dirty="0"/>
          </a:p>
          <a:p>
            <a:pPr lvl="1"/>
            <a:r>
              <a:rPr lang="en-US" dirty="0"/>
              <a:t>No else tag</a:t>
            </a:r>
          </a:p>
          <a:p>
            <a:pPr lvl="1"/>
            <a:r>
              <a:rPr lang="en-US" sz="2700" dirty="0"/>
              <a:t>requires an </a:t>
            </a:r>
            <a:r>
              <a:rPr lang="en-US" sz="3200" dirty="0"/>
              <a:t>attribute called </a:t>
            </a:r>
            <a:r>
              <a:rPr lang="en-US" sz="2400" dirty="0"/>
              <a:t>test</a:t>
            </a:r>
            <a:r>
              <a:rPr lang="en-US" sz="3200" dirty="0"/>
              <a:t>, which you need to set equal to a </a:t>
            </a:r>
            <a:r>
              <a:rPr lang="en-US" sz="3200" dirty="0" err="1"/>
              <a:t>boolean</a:t>
            </a:r>
            <a:r>
              <a:rPr lang="en-US" sz="3200" dirty="0"/>
              <a:t> expression</a:t>
            </a:r>
          </a:p>
          <a:p>
            <a:pPr lvl="1"/>
            <a:r>
              <a:rPr lang="en-US" sz="3200" dirty="0" smtClean="0"/>
              <a:t>literal </a:t>
            </a:r>
            <a:r>
              <a:rPr lang="en-US" sz="3200" dirty="0"/>
              <a:t>must be enclosed in single </a:t>
            </a:r>
            <a:r>
              <a:rPr lang="en-US" sz="3200" dirty="0" smtClean="0"/>
              <a:t>quotes</a:t>
            </a:r>
          </a:p>
          <a:p>
            <a:pPr lvl="1"/>
            <a:r>
              <a:rPr lang="en-US" sz="3200" dirty="0" smtClean="0"/>
              <a:t>Sample:</a:t>
            </a:r>
            <a:endParaRPr lang="en-US" sz="3200" dirty="0"/>
          </a:p>
          <a:p>
            <a:pPr lvl="2">
              <a:buNone/>
            </a:pPr>
            <a:r>
              <a:rPr lang="en-US" dirty="0"/>
              <a:t>	&lt;</a:t>
            </a:r>
            <a:r>
              <a:rPr lang="en-US" dirty="0" err="1"/>
              <a:t>c:if</a:t>
            </a:r>
            <a:r>
              <a:rPr lang="en-US" dirty="0"/>
              <a:t> test="${x == ‘9’}"&gt;</a:t>
            </a:r>
          </a:p>
          <a:p>
            <a:pPr lvl="2">
              <a:buNone/>
            </a:pPr>
            <a:r>
              <a:rPr lang="en-US" dirty="0"/>
              <a:t>		</a:t>
            </a:r>
            <a:r>
              <a:rPr lang="en-US" dirty="0" smtClean="0"/>
              <a:t>&lt;</a:t>
            </a:r>
            <a:r>
              <a:rPr lang="en-US" dirty="0" err="1" smtClean="0"/>
              <a:t>c:out</a:t>
            </a:r>
            <a:r>
              <a:rPr lang="en-US" dirty="0" smtClean="0"/>
              <a:t> value=“${</a:t>
            </a:r>
            <a:r>
              <a:rPr lang="en-US" dirty="0"/>
              <a:t>x</a:t>
            </a:r>
            <a:r>
              <a:rPr lang="en-US" dirty="0" smtClean="0"/>
              <a:t>}” /&gt;</a:t>
            </a:r>
            <a:endParaRPr lang="en-US" dirty="0"/>
          </a:p>
          <a:p>
            <a:pPr lvl="2">
              <a:buNone/>
            </a:pPr>
            <a:r>
              <a:rPr lang="en-US" dirty="0"/>
              <a:t>	&lt;/</a:t>
            </a:r>
            <a:r>
              <a:rPr lang="en-US" dirty="0" err="1"/>
              <a:t>c:if</a:t>
            </a:r>
            <a:r>
              <a:rPr lang="en-US" dirty="0"/>
              <a:t>&gt;</a:t>
            </a:r>
          </a:p>
          <a:p>
            <a:pPr>
              <a:buNone/>
            </a:pPr>
            <a:endParaRPr lang="en-US" dirty="0"/>
          </a:p>
          <a:p>
            <a:endParaRPr lang="en-US" dirty="0"/>
          </a:p>
        </p:txBody>
      </p:sp>
    </p:spTree>
    <p:extLst>
      <p:ext uri="{BB962C8B-B14F-4D97-AF65-F5344CB8AC3E}">
        <p14:creationId xmlns:p14="http://schemas.microsoft.com/office/powerpoint/2010/main" val="672530706"/>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Controls…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Compound Selection Statements</a:t>
            </a:r>
          </a:p>
          <a:p>
            <a:pPr lvl="1"/>
            <a:r>
              <a:rPr lang="en-US" dirty="0" smtClean="0"/>
              <a:t>The </a:t>
            </a:r>
            <a:r>
              <a:rPr lang="en-US" b="1" dirty="0">
                <a:solidFill>
                  <a:srgbClr val="FF0000"/>
                </a:solidFill>
              </a:rPr>
              <a:t>&lt;</a:t>
            </a:r>
            <a:r>
              <a:rPr lang="en-US" b="1" dirty="0" err="1">
                <a:solidFill>
                  <a:srgbClr val="FF0000"/>
                </a:solidFill>
              </a:rPr>
              <a:t>c:choose</a:t>
            </a:r>
            <a:r>
              <a:rPr lang="en-US" b="1" dirty="0">
                <a:solidFill>
                  <a:srgbClr val="FF0000"/>
                </a:solidFill>
              </a:rPr>
              <a:t>&gt; </a:t>
            </a:r>
            <a:r>
              <a:rPr lang="en-US" dirty="0"/>
              <a:t>tag doesn’t take any attributes by itself, but contains a number of </a:t>
            </a:r>
            <a:r>
              <a:rPr lang="en-US" b="1" dirty="0">
                <a:solidFill>
                  <a:srgbClr val="FF0000"/>
                </a:solidFill>
              </a:rPr>
              <a:t>&lt;</a:t>
            </a:r>
            <a:r>
              <a:rPr lang="en-US" b="1" dirty="0" err="1">
                <a:solidFill>
                  <a:srgbClr val="FF0000"/>
                </a:solidFill>
              </a:rPr>
              <a:t>c:when</a:t>
            </a:r>
            <a:r>
              <a:rPr lang="en-US" b="1" dirty="0">
                <a:solidFill>
                  <a:srgbClr val="FF0000"/>
                </a:solidFill>
              </a:rPr>
              <a:t>&gt; </a:t>
            </a:r>
            <a:r>
              <a:rPr lang="en-US" dirty="0"/>
              <a:t>tags that perform separate comparisons with their test attributes</a:t>
            </a:r>
            <a:r>
              <a:rPr lang="en-US" dirty="0" smtClean="0"/>
              <a:t>.</a:t>
            </a:r>
          </a:p>
          <a:p>
            <a:pPr lvl="1"/>
            <a:r>
              <a:rPr lang="en-US" dirty="0" smtClean="0"/>
              <a:t>Sample:</a:t>
            </a:r>
            <a:endParaRPr lang="en-US" dirty="0"/>
          </a:p>
          <a:p>
            <a:pPr lvl="2">
              <a:buNone/>
            </a:pPr>
            <a:r>
              <a:rPr lang="en-US" dirty="0"/>
              <a:t>	&lt;</a:t>
            </a:r>
            <a:r>
              <a:rPr lang="en-US" dirty="0" err="1"/>
              <a:t>c:choose</a:t>
            </a:r>
            <a:r>
              <a:rPr lang="en-US" dirty="0"/>
              <a:t>&gt;</a:t>
            </a:r>
          </a:p>
          <a:p>
            <a:pPr lvl="2">
              <a:buNone/>
            </a:pPr>
            <a:r>
              <a:rPr lang="en-US" dirty="0"/>
              <a:t>		&lt;</a:t>
            </a:r>
            <a:r>
              <a:rPr lang="en-US" dirty="0" err="1"/>
              <a:t>c:when</a:t>
            </a:r>
            <a:r>
              <a:rPr lang="en-US" dirty="0"/>
              <a:t> test="${color == 'white'}"&gt;</a:t>
            </a:r>
          </a:p>
          <a:p>
            <a:pPr lvl="2">
              <a:buNone/>
            </a:pPr>
            <a:r>
              <a:rPr lang="en-US" dirty="0"/>
              <a:t>			Light!</a:t>
            </a:r>
          </a:p>
          <a:p>
            <a:pPr lvl="2">
              <a:buNone/>
            </a:pPr>
            <a:r>
              <a:rPr lang="en-US" dirty="0"/>
              <a:t>		&lt;/</a:t>
            </a:r>
            <a:r>
              <a:rPr lang="en-US" dirty="0" err="1"/>
              <a:t>c:when</a:t>
            </a:r>
            <a:r>
              <a:rPr lang="en-US" dirty="0"/>
              <a:t>&gt;</a:t>
            </a:r>
          </a:p>
          <a:p>
            <a:pPr lvl="2">
              <a:buNone/>
            </a:pPr>
            <a:r>
              <a:rPr lang="en-US" dirty="0"/>
              <a:t>		&lt;</a:t>
            </a:r>
            <a:r>
              <a:rPr lang="en-US" dirty="0" err="1"/>
              <a:t>c:when</a:t>
            </a:r>
            <a:r>
              <a:rPr lang="en-US" dirty="0"/>
              <a:t> test="${color == 'black'}"&gt;</a:t>
            </a:r>
          </a:p>
          <a:p>
            <a:pPr lvl="2">
              <a:buNone/>
            </a:pPr>
            <a:r>
              <a:rPr lang="en-US" dirty="0"/>
              <a:t>			Dark!</a:t>
            </a:r>
          </a:p>
          <a:p>
            <a:pPr lvl="2">
              <a:buNone/>
            </a:pPr>
            <a:r>
              <a:rPr lang="en-US" dirty="0"/>
              <a:t>		&lt;/</a:t>
            </a:r>
            <a:r>
              <a:rPr lang="en-US" dirty="0" err="1"/>
              <a:t>c:when</a:t>
            </a:r>
            <a:r>
              <a:rPr lang="en-US" dirty="0"/>
              <a:t>&gt;</a:t>
            </a:r>
          </a:p>
          <a:p>
            <a:pPr lvl="2">
              <a:buNone/>
            </a:pPr>
            <a:r>
              <a:rPr lang="en-US" dirty="0"/>
              <a:t>		&lt;</a:t>
            </a:r>
            <a:r>
              <a:rPr lang="en-US" dirty="0" err="1"/>
              <a:t>c:otherwise</a:t>
            </a:r>
            <a:r>
              <a:rPr lang="en-US" dirty="0"/>
              <a:t>&gt;</a:t>
            </a:r>
          </a:p>
          <a:p>
            <a:pPr lvl="2">
              <a:buNone/>
            </a:pPr>
            <a:r>
              <a:rPr lang="en-US" dirty="0"/>
              <a:t>			Colors!</a:t>
            </a:r>
          </a:p>
          <a:p>
            <a:pPr lvl="2">
              <a:buNone/>
            </a:pPr>
            <a:r>
              <a:rPr lang="en-US" dirty="0"/>
              <a:t>		&lt;/</a:t>
            </a:r>
            <a:r>
              <a:rPr lang="en-US" dirty="0" err="1"/>
              <a:t>c:otherwise</a:t>
            </a:r>
            <a:r>
              <a:rPr lang="en-US" dirty="0"/>
              <a:t>&gt;</a:t>
            </a:r>
          </a:p>
          <a:p>
            <a:pPr lvl="2">
              <a:buNone/>
            </a:pPr>
            <a:r>
              <a:rPr lang="en-US" dirty="0"/>
              <a:t>	&lt;/</a:t>
            </a:r>
            <a:r>
              <a:rPr lang="en-US" dirty="0" err="1"/>
              <a:t>c:choose</a:t>
            </a:r>
            <a:r>
              <a:rPr lang="en-US" dirty="0"/>
              <a:t>&gt;</a:t>
            </a:r>
          </a:p>
          <a:p>
            <a:endParaRPr lang="en-US" dirty="0"/>
          </a:p>
        </p:txBody>
      </p:sp>
    </p:spTree>
    <p:extLst>
      <p:ext uri="{BB962C8B-B14F-4D97-AF65-F5344CB8AC3E}">
        <p14:creationId xmlns:p14="http://schemas.microsoft.com/office/powerpoint/2010/main" val="564458053"/>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Controls…</a:t>
            </a:r>
            <a:endParaRPr lang="en-US" dirty="0"/>
          </a:p>
        </p:txBody>
      </p:sp>
      <p:sp>
        <p:nvSpPr>
          <p:cNvPr id="3" name="Content Placeholder 2"/>
          <p:cNvSpPr>
            <a:spLocks noGrp="1"/>
          </p:cNvSpPr>
          <p:nvPr>
            <p:ph idx="1"/>
          </p:nvPr>
        </p:nvSpPr>
        <p:spPr/>
        <p:txBody>
          <a:bodyPr>
            <a:normAutofit lnSpcReduction="10000"/>
          </a:bodyPr>
          <a:lstStyle/>
          <a:p>
            <a:r>
              <a:rPr lang="en-US" dirty="0" smtClean="0"/>
              <a:t>Iterations or Loops</a:t>
            </a:r>
          </a:p>
          <a:p>
            <a:pPr lvl="1"/>
            <a:r>
              <a:rPr lang="en-US" dirty="0"/>
              <a:t>The core library’s </a:t>
            </a:r>
            <a:r>
              <a:rPr lang="en-US" b="1" dirty="0">
                <a:solidFill>
                  <a:srgbClr val="FF0000"/>
                </a:solidFill>
              </a:rPr>
              <a:t>&lt;</a:t>
            </a:r>
            <a:r>
              <a:rPr lang="en-US" b="1" dirty="0" err="1">
                <a:solidFill>
                  <a:srgbClr val="FF0000"/>
                </a:solidFill>
              </a:rPr>
              <a:t>forEach</a:t>
            </a:r>
            <a:r>
              <a:rPr lang="en-US" b="1" dirty="0">
                <a:solidFill>
                  <a:srgbClr val="FF0000"/>
                </a:solidFill>
              </a:rPr>
              <a:t>&gt; </a:t>
            </a:r>
            <a:r>
              <a:rPr lang="en-US" dirty="0"/>
              <a:t>and </a:t>
            </a:r>
            <a:r>
              <a:rPr lang="en-US" b="1" dirty="0">
                <a:solidFill>
                  <a:srgbClr val="FF0000"/>
                </a:solidFill>
              </a:rPr>
              <a:t>&lt;</a:t>
            </a:r>
            <a:r>
              <a:rPr lang="en-US" b="1" dirty="0" err="1">
                <a:solidFill>
                  <a:srgbClr val="FF0000"/>
                </a:solidFill>
              </a:rPr>
              <a:t>forTokens</a:t>
            </a:r>
            <a:r>
              <a:rPr lang="en-US" b="1" dirty="0">
                <a:solidFill>
                  <a:srgbClr val="FF0000"/>
                </a:solidFill>
              </a:rPr>
              <a:t>&gt; </a:t>
            </a:r>
            <a:r>
              <a:rPr lang="en-US" dirty="0"/>
              <a:t>tags allow you to repeat processing of the tag’s body content. Using these tags, you can control the number of iterations in three ways:</a:t>
            </a:r>
          </a:p>
          <a:p>
            <a:pPr marL="1371343" lvl="2" indent="-514350">
              <a:buFont typeface="+mj-lt"/>
              <a:buAutoNum type="arabicPeriod"/>
            </a:pPr>
            <a:r>
              <a:rPr lang="en-US" dirty="0"/>
              <a:t>with a range of numbers: using &lt;</a:t>
            </a:r>
            <a:r>
              <a:rPr lang="en-US" dirty="0" err="1"/>
              <a:t>forEach</a:t>
            </a:r>
            <a:r>
              <a:rPr lang="en-US" dirty="0"/>
              <a:t>&gt; and its begin, end, and step </a:t>
            </a:r>
            <a:r>
              <a:rPr lang="en-US" dirty="0" smtClean="0"/>
              <a:t>attributes</a:t>
            </a:r>
            <a:endParaRPr lang="en-US" dirty="0"/>
          </a:p>
          <a:p>
            <a:pPr marL="1371343" lvl="2" indent="-514350">
              <a:buFont typeface="+mj-lt"/>
              <a:buAutoNum type="arabicPeriod"/>
            </a:pPr>
            <a:r>
              <a:rPr lang="en-US" dirty="0"/>
              <a:t>with the elements in a Java collection: using &lt;</a:t>
            </a:r>
            <a:r>
              <a:rPr lang="en-US" dirty="0" err="1"/>
              <a:t>forEach</a:t>
            </a:r>
            <a:r>
              <a:rPr lang="en-US" dirty="0"/>
              <a:t>&gt; and its items attribute</a:t>
            </a:r>
          </a:p>
          <a:p>
            <a:pPr marL="1371343" lvl="2" indent="-514350">
              <a:buFont typeface="+mj-lt"/>
              <a:buAutoNum type="arabicPeriod"/>
            </a:pPr>
            <a:r>
              <a:rPr lang="en-US" dirty="0"/>
              <a:t>with the tokens in a String: using &lt;</a:t>
            </a:r>
            <a:r>
              <a:rPr lang="en-US" dirty="0" err="1"/>
              <a:t>forEach</a:t>
            </a:r>
            <a:r>
              <a:rPr lang="en-US" dirty="0"/>
              <a:t>&gt; and its items attribute</a:t>
            </a:r>
          </a:p>
          <a:p>
            <a:pPr lvl="1"/>
            <a:endParaRPr lang="en-US" dirty="0"/>
          </a:p>
        </p:txBody>
      </p:sp>
    </p:spTree>
    <p:extLst>
      <p:ext uri="{BB962C8B-B14F-4D97-AF65-F5344CB8AC3E}">
        <p14:creationId xmlns:p14="http://schemas.microsoft.com/office/powerpoint/2010/main" val="277186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Text Placeholder 4"/>
          <p:cNvSpPr>
            <a:spLocks noGrp="1"/>
          </p:cNvSpPr>
          <p:nvPr>
            <p:ph type="body" idx="1"/>
          </p:nvPr>
        </p:nvSpPr>
        <p:spPr/>
        <p:txBody>
          <a:bodyPr/>
          <a:lstStyle/>
          <a:p>
            <a:r>
              <a:rPr lang="en-US" dirty="0" smtClean="0"/>
              <a:t>Servlets and JSP</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Shutting Down</a:t>
            </a:r>
            <a:endParaRPr lang="en-US" dirty="0"/>
          </a:p>
        </p:txBody>
      </p:sp>
      <p:sp>
        <p:nvSpPr>
          <p:cNvPr id="3" name="Content Placeholder 2"/>
          <p:cNvSpPr>
            <a:spLocks noGrp="1"/>
          </p:cNvSpPr>
          <p:nvPr>
            <p:ph idx="1"/>
          </p:nvPr>
        </p:nvSpPr>
        <p:spPr/>
        <p:txBody>
          <a:bodyPr/>
          <a:lstStyle/>
          <a:p>
            <a:r>
              <a:rPr lang="en-US" dirty="0" smtClean="0"/>
              <a:t>Always shutdown any AS using the Monitor Panel or the shutdown.bat</a:t>
            </a:r>
            <a:endParaRPr lang="en-US" dirty="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Scenario1: Ranges</a:t>
            </a:r>
            <a:endParaRPr lang="en-US" dirty="0"/>
          </a:p>
        </p:txBody>
      </p:sp>
      <p:sp>
        <p:nvSpPr>
          <p:cNvPr id="3" name="Content Placeholder 2"/>
          <p:cNvSpPr>
            <a:spLocks noGrp="1"/>
          </p:cNvSpPr>
          <p:nvPr>
            <p:ph idx="1"/>
          </p:nvPr>
        </p:nvSpPr>
        <p:spPr/>
        <p:txBody>
          <a:bodyPr/>
          <a:lstStyle/>
          <a:p>
            <a:r>
              <a:rPr lang="en-US" dirty="0" smtClean="0"/>
              <a:t>What covers this area are loops concerning:</a:t>
            </a:r>
          </a:p>
          <a:p>
            <a:pPr lvl="1"/>
            <a:r>
              <a:rPr lang="en-US" dirty="0" smtClean="0"/>
              <a:t>Bounded iterations</a:t>
            </a:r>
          </a:p>
          <a:p>
            <a:pPr lvl="1"/>
            <a:r>
              <a:rPr lang="en-US" dirty="0" smtClean="0"/>
              <a:t>Array Traversal and Indexing</a:t>
            </a:r>
            <a:endParaRPr lang="en-US" dirty="0"/>
          </a:p>
        </p:txBody>
      </p:sp>
    </p:spTree>
    <p:extLst>
      <p:ext uri="{BB962C8B-B14F-4D97-AF65-F5344CB8AC3E}">
        <p14:creationId xmlns:p14="http://schemas.microsoft.com/office/powerpoint/2010/main" val="3418622217"/>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2: Collections</a:t>
            </a:r>
            <a:endParaRPr lang="en-US" dirty="0"/>
          </a:p>
        </p:txBody>
      </p:sp>
      <p:sp>
        <p:nvSpPr>
          <p:cNvPr id="3" name="Content Placeholder 2"/>
          <p:cNvSpPr>
            <a:spLocks noGrp="1"/>
          </p:cNvSpPr>
          <p:nvPr>
            <p:ph idx="1"/>
          </p:nvPr>
        </p:nvSpPr>
        <p:spPr/>
        <p:txBody>
          <a:bodyPr>
            <a:normAutofit fontScale="92500"/>
          </a:bodyPr>
          <a:lstStyle/>
          <a:p>
            <a:r>
              <a:rPr lang="en-US" dirty="0" smtClean="0"/>
              <a:t>This area concerns more on Collections but unfortunately we do not have Collections in EL.</a:t>
            </a:r>
          </a:p>
          <a:p>
            <a:r>
              <a:rPr lang="en-US" dirty="0" smtClean="0"/>
              <a:t>Solutions:</a:t>
            </a:r>
          </a:p>
          <a:p>
            <a:pPr lvl="1"/>
            <a:r>
              <a:rPr lang="en-US" dirty="0" smtClean="0"/>
              <a:t>We use Java beans and stored them in </a:t>
            </a:r>
            <a:r>
              <a:rPr lang="en-US" dirty="0" err="1" smtClean="0"/>
              <a:t>src</a:t>
            </a:r>
            <a:endParaRPr lang="en-US" dirty="0"/>
          </a:p>
          <a:p>
            <a:pPr lvl="1"/>
            <a:r>
              <a:rPr lang="en-US" dirty="0" smtClean="0"/>
              <a:t>Then, using &lt;</a:t>
            </a:r>
            <a:r>
              <a:rPr lang="en-US" dirty="0" err="1" smtClean="0"/>
              <a:t>jsp:useBean</a:t>
            </a:r>
            <a:r>
              <a:rPr lang="en-US" dirty="0" smtClean="0"/>
              <a:t>/&gt; we instantiate the Java bean in the JSP content</a:t>
            </a:r>
          </a:p>
          <a:p>
            <a:pPr lvl="1"/>
            <a:r>
              <a:rPr lang="en-US" dirty="0" smtClean="0"/>
              <a:t>We use &lt;</a:t>
            </a:r>
            <a:r>
              <a:rPr lang="en-US" dirty="0" err="1" smtClean="0"/>
              <a:t>c:set</a:t>
            </a:r>
            <a:r>
              <a:rPr lang="en-US" dirty="0" smtClean="0"/>
              <a:t>/&gt; to assign the getters to EL variables with the help of </a:t>
            </a:r>
            <a:r>
              <a:rPr lang="en-US" dirty="0" err="1" smtClean="0"/>
              <a:t>pageScope</a:t>
            </a:r>
            <a:endParaRPr lang="en-US" dirty="0" smtClean="0"/>
          </a:p>
          <a:p>
            <a:pPr lvl="1"/>
            <a:r>
              <a:rPr lang="en-US" dirty="0" smtClean="0"/>
              <a:t>Then we use &lt;</a:t>
            </a:r>
            <a:r>
              <a:rPr lang="en-US" dirty="0" err="1" smtClean="0"/>
              <a:t>c:forEach</a:t>
            </a:r>
            <a:r>
              <a:rPr lang="en-US" dirty="0" smtClean="0"/>
              <a:t>/&gt;</a:t>
            </a:r>
            <a:endParaRPr lang="en-US" dirty="0"/>
          </a:p>
        </p:txBody>
      </p:sp>
    </p:spTree>
    <p:extLst>
      <p:ext uri="{BB962C8B-B14F-4D97-AF65-F5344CB8AC3E}">
        <p14:creationId xmlns:p14="http://schemas.microsoft.com/office/powerpoint/2010/main" val="1570721493"/>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2: Collections</a:t>
            </a:r>
            <a:endParaRPr lang="en-US" dirty="0"/>
          </a:p>
        </p:txBody>
      </p:sp>
      <p:sp>
        <p:nvSpPr>
          <p:cNvPr id="3" name="Content Placeholder 2"/>
          <p:cNvSpPr>
            <a:spLocks noGrp="1"/>
          </p:cNvSpPr>
          <p:nvPr>
            <p:ph idx="1"/>
          </p:nvPr>
        </p:nvSpPr>
        <p:spPr/>
        <p:txBody>
          <a:bodyPr/>
          <a:lstStyle/>
          <a:p>
            <a:r>
              <a:rPr lang="en-US" dirty="0" smtClean="0"/>
              <a:t>The following are possible collections:</a:t>
            </a:r>
          </a:p>
          <a:p>
            <a:pPr lvl="1"/>
            <a:r>
              <a:rPr lang="en-US" dirty="0" smtClean="0"/>
              <a:t>List</a:t>
            </a:r>
          </a:p>
          <a:p>
            <a:pPr lvl="2"/>
            <a:r>
              <a:rPr lang="en-US" dirty="0" smtClean="0"/>
              <a:t>Simple Objects</a:t>
            </a:r>
          </a:p>
          <a:p>
            <a:pPr lvl="2"/>
            <a:r>
              <a:rPr lang="en-US" dirty="0" smtClean="0"/>
              <a:t>POJOs</a:t>
            </a:r>
          </a:p>
          <a:p>
            <a:pPr lvl="2"/>
            <a:r>
              <a:rPr lang="en-US" dirty="0" smtClean="0"/>
              <a:t>Map within the List</a:t>
            </a:r>
          </a:p>
          <a:p>
            <a:pPr lvl="1"/>
            <a:r>
              <a:rPr lang="en-US" dirty="0" smtClean="0"/>
              <a:t>Set</a:t>
            </a:r>
          </a:p>
          <a:p>
            <a:pPr lvl="1"/>
            <a:r>
              <a:rPr lang="en-US" dirty="0" smtClean="0"/>
              <a:t>Map</a:t>
            </a:r>
            <a:endParaRPr lang="en-US" dirty="0"/>
          </a:p>
        </p:txBody>
      </p:sp>
    </p:spTree>
    <p:extLst>
      <p:ext uri="{BB962C8B-B14F-4D97-AF65-F5344CB8AC3E}">
        <p14:creationId xmlns:p14="http://schemas.microsoft.com/office/powerpoint/2010/main" val="332033374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3: </a:t>
            </a:r>
            <a:r>
              <a:rPr lang="en-US" dirty="0" err="1" smtClean="0"/>
              <a:t>Tokenizers</a:t>
            </a:r>
            <a:endParaRPr lang="en-US" dirty="0"/>
          </a:p>
        </p:txBody>
      </p:sp>
      <p:sp>
        <p:nvSpPr>
          <p:cNvPr id="3" name="Content Placeholder 2"/>
          <p:cNvSpPr>
            <a:spLocks noGrp="1"/>
          </p:cNvSpPr>
          <p:nvPr>
            <p:ph idx="1"/>
          </p:nvPr>
        </p:nvSpPr>
        <p:spPr/>
        <p:txBody>
          <a:bodyPr>
            <a:normAutofit fontScale="92500"/>
          </a:bodyPr>
          <a:lstStyle/>
          <a:p>
            <a:pPr lvl="2">
              <a:buNone/>
            </a:pPr>
            <a:r>
              <a:rPr lang="it-IT" dirty="0"/>
              <a:t>&lt;%@ taglib uri="http://java.sun.com/jstl/core_rt" prefix="c" %&gt;</a:t>
            </a:r>
          </a:p>
          <a:p>
            <a:pPr lvl="2">
              <a:buNone/>
            </a:pPr>
            <a:r>
              <a:rPr lang="en-US" dirty="0"/>
              <a:t>&lt;html&gt;&lt;body&gt;</a:t>
            </a:r>
          </a:p>
          <a:p>
            <a:pPr lvl="2">
              <a:buNone/>
            </a:pPr>
            <a:r>
              <a:rPr lang="en-US" dirty="0"/>
              <a:t> &lt;</a:t>
            </a:r>
            <a:r>
              <a:rPr lang="en-US" dirty="0" err="1"/>
              <a:t>c:set</a:t>
            </a:r>
            <a:r>
              <a:rPr lang="en-US" dirty="0"/>
              <a:t> </a:t>
            </a:r>
            <a:r>
              <a:rPr lang="en-US" dirty="0" err="1"/>
              <a:t>var</a:t>
            </a:r>
            <a:r>
              <a:rPr lang="en-US" dirty="0"/>
              <a:t>="</a:t>
            </a:r>
            <a:r>
              <a:rPr lang="en-US" dirty="0" err="1"/>
              <a:t>numList</a:t>
            </a:r>
            <a:r>
              <a:rPr lang="en-US" dirty="0"/>
              <a:t>" value="</a:t>
            </a:r>
            <a:r>
              <a:rPr lang="en-US" dirty="0" err="1"/>
              <a:t>one,two,three,four,five,six</a:t>
            </a:r>
            <a:r>
              <a:rPr lang="en-US" dirty="0"/>
              <a:t>" /&gt;</a:t>
            </a:r>
          </a:p>
          <a:p>
            <a:pPr lvl="2">
              <a:buNone/>
            </a:pPr>
            <a:r>
              <a:rPr lang="en-US" dirty="0"/>
              <a:t>     Output of the </a:t>
            </a:r>
            <a:r>
              <a:rPr lang="en-US" dirty="0" err="1"/>
              <a:t>forTokens</a:t>
            </a:r>
            <a:r>
              <a:rPr lang="en-US" dirty="0"/>
              <a:t> tag:&lt;p&gt;</a:t>
            </a:r>
          </a:p>
          <a:p>
            <a:pPr lvl="2">
              <a:buNone/>
            </a:pPr>
            <a:r>
              <a:rPr lang="en-US" dirty="0"/>
              <a:t>    &lt;table border="1"&gt;</a:t>
            </a:r>
          </a:p>
          <a:p>
            <a:pPr lvl="2">
              <a:buNone/>
            </a:pPr>
            <a:r>
              <a:rPr lang="da-DK" dirty="0" smtClean="0"/>
              <a:t>      &lt;</a:t>
            </a:r>
            <a:r>
              <a:rPr lang="da-DK" dirty="0"/>
              <a:t>c:forTokens var="num" items="${numList}" delims=","&gt;</a:t>
            </a:r>
          </a:p>
          <a:p>
            <a:pPr lvl="2">
              <a:buNone/>
            </a:pPr>
            <a:r>
              <a:rPr lang="en-US" dirty="0" smtClean="0"/>
              <a:t>        &lt;</a:t>
            </a:r>
            <a:r>
              <a:rPr lang="en-US" dirty="0" err="1"/>
              <a:t>tr</a:t>
            </a:r>
            <a:r>
              <a:rPr lang="en-US" dirty="0"/>
              <a:t>&gt;&lt;td&gt;${</a:t>
            </a:r>
            <a:r>
              <a:rPr lang="en-US" dirty="0" err="1"/>
              <a:t>num</a:t>
            </a:r>
            <a:r>
              <a:rPr lang="en-US" dirty="0"/>
              <a:t>}&lt;/td&gt;&lt;/</a:t>
            </a:r>
            <a:r>
              <a:rPr lang="en-US" dirty="0" err="1"/>
              <a:t>tr</a:t>
            </a:r>
            <a:r>
              <a:rPr lang="en-US" dirty="0"/>
              <a:t>&gt;</a:t>
            </a:r>
          </a:p>
          <a:p>
            <a:pPr lvl="2">
              <a:buNone/>
            </a:pPr>
            <a:r>
              <a:rPr lang="en-US" dirty="0" smtClean="0"/>
              <a:t>     &lt;/</a:t>
            </a:r>
            <a:r>
              <a:rPr lang="en-US" dirty="0" err="1"/>
              <a:t>c:forTokens</a:t>
            </a:r>
            <a:r>
              <a:rPr lang="en-US" dirty="0"/>
              <a:t>&gt;</a:t>
            </a:r>
          </a:p>
          <a:p>
            <a:pPr lvl="2">
              <a:buNone/>
            </a:pPr>
            <a:r>
              <a:rPr lang="en-US" dirty="0" smtClean="0"/>
              <a:t>    &lt;/</a:t>
            </a:r>
            <a:r>
              <a:rPr lang="en-US" dirty="0"/>
              <a:t>table&gt;</a:t>
            </a:r>
          </a:p>
          <a:p>
            <a:pPr lvl="2">
              <a:buNone/>
            </a:pPr>
            <a:r>
              <a:rPr lang="en-US" dirty="0"/>
              <a:t>&lt;/body&gt;&lt;/html&gt;</a:t>
            </a:r>
          </a:p>
          <a:p>
            <a:endParaRPr lang="en-US" dirty="0"/>
          </a:p>
        </p:txBody>
      </p:sp>
    </p:spTree>
    <p:extLst>
      <p:ext uri="{BB962C8B-B14F-4D97-AF65-F5344CB8AC3E}">
        <p14:creationId xmlns:p14="http://schemas.microsoft.com/office/powerpoint/2010/main" val="3443663857"/>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URL Information</a:t>
            </a:r>
            <a:endParaRPr lang="en-US" dirty="0"/>
          </a:p>
        </p:txBody>
      </p:sp>
      <p:sp>
        <p:nvSpPr>
          <p:cNvPr id="3" name="Content Placeholder 2"/>
          <p:cNvSpPr>
            <a:spLocks noGrp="1"/>
          </p:cNvSpPr>
          <p:nvPr>
            <p:ph idx="1"/>
          </p:nvPr>
        </p:nvSpPr>
        <p:spPr/>
        <p:txBody>
          <a:bodyPr/>
          <a:lstStyle/>
          <a:p>
            <a:r>
              <a:rPr lang="en-US" dirty="0"/>
              <a:t>The last category of tags in the core library deals with URL accessing. The three main tags are</a:t>
            </a:r>
          </a:p>
          <a:p>
            <a:pPr lvl="1"/>
            <a:r>
              <a:rPr lang="en-US" dirty="0"/>
              <a:t>&lt;</a:t>
            </a:r>
            <a:r>
              <a:rPr lang="en-US" dirty="0" err="1"/>
              <a:t>c:url</a:t>
            </a:r>
            <a:r>
              <a:rPr lang="en-US" dirty="0"/>
              <a:t>&gt;, which rewrites URLs and encodes their parameters</a:t>
            </a:r>
          </a:p>
          <a:p>
            <a:pPr lvl="1"/>
            <a:r>
              <a:rPr lang="en-US" dirty="0"/>
              <a:t>&lt;</a:t>
            </a:r>
            <a:r>
              <a:rPr lang="en-US" dirty="0" err="1"/>
              <a:t>c:import</a:t>
            </a:r>
            <a:r>
              <a:rPr lang="en-US" dirty="0"/>
              <a:t>&gt;, which accesses content outside the web application, </a:t>
            </a:r>
          </a:p>
          <a:p>
            <a:pPr lvl="1"/>
            <a:r>
              <a:rPr lang="en-US" dirty="0"/>
              <a:t>&lt;</a:t>
            </a:r>
            <a:r>
              <a:rPr lang="en-US" dirty="0" err="1"/>
              <a:t>c:redirect</a:t>
            </a:r>
            <a:r>
              <a:rPr lang="en-US" dirty="0"/>
              <a:t>&gt;, which tells the client browser to access a different URL</a:t>
            </a:r>
          </a:p>
          <a:p>
            <a:endParaRPr lang="en-US" dirty="0"/>
          </a:p>
        </p:txBody>
      </p:sp>
    </p:spTree>
    <p:extLst>
      <p:ext uri="{BB962C8B-B14F-4D97-AF65-F5344CB8AC3E}">
        <p14:creationId xmlns:p14="http://schemas.microsoft.com/office/powerpoint/2010/main" val="3105078619"/>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Rewriting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This will replace our </a:t>
            </a:r>
            <a:r>
              <a:rPr lang="en-US" dirty="0" err="1" smtClean="0"/>
              <a:t>scriptlet</a:t>
            </a:r>
            <a:r>
              <a:rPr lang="en-US" dirty="0" smtClean="0"/>
              <a:t> equivalent</a:t>
            </a:r>
          </a:p>
          <a:p>
            <a:r>
              <a:rPr lang="en-US" dirty="0" smtClean="0"/>
              <a:t>How to: </a:t>
            </a:r>
            <a:endParaRPr lang="en-US" dirty="0"/>
          </a:p>
          <a:p>
            <a:pPr lvl="1">
              <a:buNone/>
            </a:pPr>
            <a:r>
              <a:rPr lang="en-US" dirty="0"/>
              <a:t>&lt;</a:t>
            </a:r>
            <a:r>
              <a:rPr lang="en-US" dirty="0" err="1"/>
              <a:t>c:url</a:t>
            </a:r>
            <a:r>
              <a:rPr lang="en-US" dirty="0"/>
              <a:t> </a:t>
            </a:r>
            <a:r>
              <a:rPr lang="en-US" dirty="0" err="1"/>
              <a:t>var</a:t>
            </a:r>
            <a:r>
              <a:rPr lang="en-US" dirty="0" smtClean="0"/>
              <a:t>=“</a:t>
            </a:r>
            <a:r>
              <a:rPr lang="en-US" dirty="0" err="1" smtClean="0"/>
              <a:t>pName</a:t>
            </a:r>
            <a:r>
              <a:rPr lang="en-US" dirty="0" smtClean="0"/>
              <a:t>“ value</a:t>
            </a:r>
            <a:r>
              <a:rPr lang="en-US" dirty="0"/>
              <a:t>="/page.html" </a:t>
            </a:r>
            <a:r>
              <a:rPr lang="en-US" dirty="0" smtClean="0"/>
              <a:t>/&gt;</a:t>
            </a:r>
          </a:p>
          <a:p>
            <a:pPr lvl="1">
              <a:buNone/>
            </a:pPr>
            <a:r>
              <a:rPr lang="en-US" dirty="0" smtClean="0"/>
              <a:t>&lt;form action=“&lt;</a:t>
            </a:r>
            <a:r>
              <a:rPr lang="en-US" dirty="0" err="1" smtClean="0"/>
              <a:t>c:out</a:t>
            </a:r>
            <a:r>
              <a:rPr lang="en-US" dirty="0" smtClean="0"/>
              <a:t> value=“${</a:t>
            </a:r>
            <a:r>
              <a:rPr lang="en-US" dirty="0" err="1" smtClean="0"/>
              <a:t>pname</a:t>
            </a:r>
            <a:r>
              <a:rPr lang="en-US" dirty="0" smtClean="0"/>
              <a:t>}”/&gt;”&gt;…&lt;/form&gt;</a:t>
            </a:r>
            <a:endParaRPr lang="en-US" dirty="0"/>
          </a:p>
          <a:p>
            <a:pPr>
              <a:buNone/>
            </a:pPr>
            <a:r>
              <a:rPr lang="en-US" dirty="0"/>
              <a:t>     will  give the following variable </a:t>
            </a:r>
            <a:r>
              <a:rPr lang="en-US" dirty="0" err="1"/>
              <a:t>pagename</a:t>
            </a:r>
            <a:r>
              <a:rPr lang="en-US" dirty="0"/>
              <a:t>:</a:t>
            </a:r>
          </a:p>
          <a:p>
            <a:pPr lvl="1"/>
            <a:r>
              <a:rPr lang="en-US" dirty="0"/>
              <a:t>/</a:t>
            </a:r>
            <a:r>
              <a:rPr lang="en-US" i="1" dirty="0" err="1"/>
              <a:t>contextname</a:t>
            </a:r>
            <a:r>
              <a:rPr lang="en-US" i="1" dirty="0"/>
              <a:t>/page.html</a:t>
            </a:r>
          </a:p>
          <a:p>
            <a:pPr lvl="1"/>
            <a:r>
              <a:rPr lang="en-US" dirty="0"/>
              <a:t>/</a:t>
            </a:r>
            <a:r>
              <a:rPr lang="en-US" i="1" dirty="0" err="1"/>
              <a:t>contextname</a:t>
            </a:r>
            <a:r>
              <a:rPr lang="en-US" i="1" dirty="0"/>
              <a:t>/</a:t>
            </a:r>
            <a:r>
              <a:rPr lang="en-US" i="1" dirty="0" err="1"/>
              <a:t>page.html;jsessionid</a:t>
            </a:r>
            <a:r>
              <a:rPr lang="en-US" i="1" dirty="0"/>
              <a:t>=</a:t>
            </a:r>
            <a:r>
              <a:rPr lang="en-US" i="1" dirty="0" err="1"/>
              <a:t>jsessionid</a:t>
            </a:r>
            <a:r>
              <a:rPr lang="en-US" i="1" dirty="0"/>
              <a:t>  </a:t>
            </a:r>
            <a:r>
              <a:rPr lang="en-US" dirty="0"/>
              <a:t>(URL rewrite)</a:t>
            </a:r>
          </a:p>
          <a:p>
            <a:r>
              <a:rPr lang="en-US" dirty="0" smtClean="0"/>
              <a:t>How to with hidden parameters:</a:t>
            </a:r>
            <a:endParaRPr lang="en-US" dirty="0"/>
          </a:p>
          <a:p>
            <a:pPr lvl="1">
              <a:buNone/>
            </a:pPr>
            <a:r>
              <a:rPr lang="en-US" sz="2700" dirty="0"/>
              <a:t>&lt;</a:t>
            </a:r>
            <a:r>
              <a:rPr lang="en-US" sz="2700" dirty="0" err="1"/>
              <a:t>c:url</a:t>
            </a:r>
            <a:r>
              <a:rPr lang="en-US" sz="2700" dirty="0"/>
              <a:t> value="/page.html" </a:t>
            </a:r>
            <a:r>
              <a:rPr lang="en-US" sz="2700" dirty="0" err="1"/>
              <a:t>var</a:t>
            </a:r>
            <a:r>
              <a:rPr lang="en-US" sz="2700" dirty="0"/>
              <a:t>="</a:t>
            </a:r>
            <a:r>
              <a:rPr lang="en-US" sz="2700" dirty="0" err="1"/>
              <a:t>pagename</a:t>
            </a:r>
            <a:r>
              <a:rPr lang="en-US" sz="2700" dirty="0"/>
              <a:t>"&gt;</a:t>
            </a:r>
          </a:p>
          <a:p>
            <a:pPr lvl="1">
              <a:buNone/>
            </a:pPr>
            <a:r>
              <a:rPr lang="pt-BR" sz="2700" dirty="0"/>
              <a:t>	&lt;c:param name="param1" value="${2*2}"/&gt;</a:t>
            </a:r>
          </a:p>
          <a:p>
            <a:pPr lvl="1">
              <a:buNone/>
            </a:pPr>
            <a:r>
              <a:rPr lang="pt-BR" sz="2700" dirty="0"/>
              <a:t>	&lt;c:param name="param2" value="${3*3}"/&gt;</a:t>
            </a:r>
          </a:p>
          <a:p>
            <a:pPr lvl="1">
              <a:buNone/>
            </a:pPr>
            <a:r>
              <a:rPr lang="en-US" sz="2700" dirty="0"/>
              <a:t>&lt;/</a:t>
            </a:r>
            <a:r>
              <a:rPr lang="en-US" sz="2700" dirty="0" err="1"/>
              <a:t>c:url</a:t>
            </a:r>
            <a:r>
              <a:rPr lang="en-US" sz="2700" dirty="0"/>
              <a:t>&gt;</a:t>
            </a:r>
          </a:p>
          <a:p>
            <a:pPr>
              <a:buNone/>
            </a:pPr>
            <a:r>
              <a:rPr lang="en-US" dirty="0"/>
              <a:t>     will give </a:t>
            </a:r>
            <a:r>
              <a:rPr lang="en-US" dirty="0" err="1"/>
              <a:t>url</a:t>
            </a:r>
            <a:r>
              <a:rPr lang="en-US" dirty="0"/>
              <a:t> asking with request parameters:</a:t>
            </a:r>
          </a:p>
          <a:p>
            <a:pPr lvl="1"/>
            <a:r>
              <a:rPr lang="en-US" dirty="0"/>
              <a:t>/</a:t>
            </a:r>
            <a:r>
              <a:rPr lang="en-US" i="1" dirty="0" err="1"/>
              <a:t>contextname</a:t>
            </a:r>
            <a:r>
              <a:rPr lang="en-US" i="1" dirty="0"/>
              <a:t>/page.html?param1=4&amp;param2=9</a:t>
            </a:r>
          </a:p>
          <a:p>
            <a:endParaRPr lang="en-US" dirty="0"/>
          </a:p>
        </p:txBody>
      </p:sp>
    </p:spTree>
    <p:extLst>
      <p:ext uri="{BB962C8B-B14F-4D97-AF65-F5344CB8AC3E}">
        <p14:creationId xmlns:p14="http://schemas.microsoft.com/office/powerpoint/2010/main" val="1343502573"/>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Augmentation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You can save the imported content within a variable specified by the </a:t>
            </a:r>
            <a:r>
              <a:rPr lang="en-US" dirty="0" err="1"/>
              <a:t>var</a:t>
            </a:r>
            <a:r>
              <a:rPr lang="en-US" dirty="0"/>
              <a:t> attribute</a:t>
            </a:r>
          </a:p>
          <a:p>
            <a:r>
              <a:rPr lang="en-US" dirty="0"/>
              <a:t>You can also set the variable’s scope with the scope attribute, or control its encoding with </a:t>
            </a:r>
            <a:r>
              <a:rPr lang="en-US" dirty="0" err="1"/>
              <a:t>charEncoding</a:t>
            </a:r>
            <a:endParaRPr lang="en-US" dirty="0"/>
          </a:p>
          <a:p>
            <a:r>
              <a:rPr lang="en-US" dirty="0"/>
              <a:t>You can add parameters to the URL with &lt;</a:t>
            </a:r>
            <a:r>
              <a:rPr lang="en-US" dirty="0" err="1"/>
              <a:t>c:param</a:t>
            </a:r>
            <a:r>
              <a:rPr lang="en-US" dirty="0"/>
              <a:t>&gt; tags in the &lt;</a:t>
            </a:r>
            <a:r>
              <a:rPr lang="en-US" dirty="0" err="1"/>
              <a:t>c:import</a:t>
            </a:r>
            <a:r>
              <a:rPr lang="en-US" dirty="0"/>
              <a:t>&gt; body</a:t>
            </a:r>
          </a:p>
          <a:p>
            <a:pPr>
              <a:buNone/>
            </a:pPr>
            <a:r>
              <a:rPr lang="en-US" dirty="0"/>
              <a:t>	&lt;</a:t>
            </a:r>
            <a:r>
              <a:rPr lang="en-US" dirty="0" err="1"/>
              <a:t>c:import</a:t>
            </a:r>
            <a:r>
              <a:rPr lang="en-US" dirty="0"/>
              <a:t> </a:t>
            </a:r>
            <a:r>
              <a:rPr lang="en-US" dirty="0" err="1"/>
              <a:t>url</a:t>
            </a:r>
            <a:r>
              <a:rPr lang="en-US" dirty="0"/>
              <a:t>="/content.html" </a:t>
            </a:r>
            <a:r>
              <a:rPr lang="en-US" dirty="0" err="1"/>
              <a:t>var</a:t>
            </a:r>
            <a:r>
              <a:rPr lang="en-US" dirty="0"/>
              <a:t>="</a:t>
            </a:r>
            <a:r>
              <a:rPr lang="en-US" dirty="0" err="1"/>
              <a:t>newstuff</a:t>
            </a:r>
            <a:r>
              <a:rPr lang="en-US" dirty="0"/>
              <a:t>" 	scope="session"&gt;</a:t>
            </a:r>
          </a:p>
          <a:p>
            <a:pPr>
              <a:buNone/>
            </a:pPr>
            <a:r>
              <a:rPr lang="en-US" dirty="0"/>
              <a:t>		&lt;</a:t>
            </a:r>
            <a:r>
              <a:rPr lang="en-US" dirty="0" err="1"/>
              <a:t>c:param</a:t>
            </a:r>
            <a:r>
              <a:rPr lang="en-US" dirty="0"/>
              <a:t> name="par1" value="val1"/&gt;</a:t>
            </a:r>
          </a:p>
          <a:p>
            <a:pPr>
              <a:buNone/>
            </a:pPr>
            <a:r>
              <a:rPr lang="en-US" dirty="0"/>
              <a:t>		&lt;</a:t>
            </a:r>
            <a:r>
              <a:rPr lang="en-US" dirty="0" err="1"/>
              <a:t>c:param</a:t>
            </a:r>
            <a:r>
              <a:rPr lang="en-US" dirty="0"/>
              <a:t> name="par2" value="val2"/&gt;</a:t>
            </a:r>
          </a:p>
          <a:p>
            <a:pPr>
              <a:buNone/>
            </a:pPr>
            <a:r>
              <a:rPr lang="en-US" dirty="0"/>
              <a:t>	&lt;/</a:t>
            </a:r>
            <a:r>
              <a:rPr lang="en-US" dirty="0" err="1"/>
              <a:t>c:import</a:t>
            </a:r>
            <a:r>
              <a:rPr lang="en-US" dirty="0"/>
              <a:t>&gt;</a:t>
            </a:r>
          </a:p>
          <a:p>
            <a:endParaRPr lang="en-US" dirty="0"/>
          </a:p>
        </p:txBody>
      </p:sp>
    </p:spTree>
    <p:extLst>
      <p:ext uri="{BB962C8B-B14F-4D97-AF65-F5344CB8AC3E}">
        <p14:creationId xmlns:p14="http://schemas.microsoft.com/office/powerpoint/2010/main" val="1191503136"/>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Redirection</a:t>
            </a:r>
            <a:endParaRPr lang="en-US" dirty="0"/>
          </a:p>
        </p:txBody>
      </p:sp>
      <p:sp>
        <p:nvSpPr>
          <p:cNvPr id="3" name="Content Placeholder 2"/>
          <p:cNvSpPr>
            <a:spLocks noGrp="1"/>
          </p:cNvSpPr>
          <p:nvPr>
            <p:ph idx="1"/>
          </p:nvPr>
        </p:nvSpPr>
        <p:spPr/>
        <p:txBody>
          <a:bodyPr>
            <a:normAutofit fontScale="92500"/>
          </a:bodyPr>
          <a:lstStyle/>
          <a:p>
            <a:r>
              <a:rPr lang="en-US" dirty="0"/>
              <a:t>This tag functions identically to the </a:t>
            </a:r>
            <a:r>
              <a:rPr lang="en-US" dirty="0" err="1"/>
              <a:t>HttpServletResponse’s</a:t>
            </a:r>
            <a:r>
              <a:rPr lang="en-US" dirty="0"/>
              <a:t> </a:t>
            </a:r>
            <a:r>
              <a:rPr lang="en-US" dirty="0" err="1"/>
              <a:t>sendRedirect</a:t>
            </a:r>
            <a:r>
              <a:rPr lang="en-US" dirty="0"/>
              <a:t>() method</a:t>
            </a:r>
          </a:p>
          <a:p>
            <a:pPr>
              <a:buNone/>
            </a:pPr>
            <a:r>
              <a:rPr lang="en-US" dirty="0"/>
              <a:t>	&lt;</a:t>
            </a:r>
            <a:r>
              <a:rPr lang="en-US" dirty="0" err="1"/>
              <a:t>c:redirect</a:t>
            </a:r>
            <a:r>
              <a:rPr lang="en-US" dirty="0"/>
              <a:t> </a:t>
            </a:r>
            <a:r>
              <a:rPr lang="en-US" dirty="0" err="1"/>
              <a:t>url</a:t>
            </a:r>
            <a:r>
              <a:rPr lang="en-US" dirty="0"/>
              <a:t>="/content.html"&gt;</a:t>
            </a:r>
          </a:p>
          <a:p>
            <a:pPr>
              <a:buNone/>
            </a:pPr>
            <a:r>
              <a:rPr lang="en-US" dirty="0"/>
              <a:t>		&lt;</a:t>
            </a:r>
            <a:r>
              <a:rPr lang="en-US" dirty="0" err="1"/>
              <a:t>c:param</a:t>
            </a:r>
            <a:r>
              <a:rPr lang="en-US" dirty="0"/>
              <a:t> name="par1" value="val1"/&gt;</a:t>
            </a:r>
          </a:p>
          <a:p>
            <a:pPr>
              <a:buNone/>
            </a:pPr>
            <a:r>
              <a:rPr lang="en-US" dirty="0"/>
              <a:t>		&lt;</a:t>
            </a:r>
            <a:r>
              <a:rPr lang="en-US" dirty="0" err="1"/>
              <a:t>c:param</a:t>
            </a:r>
            <a:r>
              <a:rPr lang="en-US" dirty="0"/>
              <a:t> name="par2" value="val2"/&gt;</a:t>
            </a:r>
          </a:p>
          <a:p>
            <a:pPr>
              <a:buNone/>
            </a:pPr>
            <a:r>
              <a:rPr lang="en-US" dirty="0"/>
              <a:t>	&lt;/</a:t>
            </a:r>
            <a:r>
              <a:rPr lang="en-US" dirty="0" err="1"/>
              <a:t>c:redirect</a:t>
            </a:r>
            <a:r>
              <a:rPr lang="en-US" dirty="0"/>
              <a:t>&gt;</a:t>
            </a:r>
          </a:p>
          <a:p>
            <a:r>
              <a:rPr lang="en-US" dirty="0" smtClean="0"/>
              <a:t>To have a rewriting, you can use this together with &lt;</a:t>
            </a:r>
            <a:r>
              <a:rPr lang="en-US" dirty="0" err="1" smtClean="0"/>
              <a:t>c:url</a:t>
            </a:r>
            <a:r>
              <a:rPr lang="en-US" dirty="0" smtClean="0"/>
              <a:t>/&gt;</a:t>
            </a:r>
            <a:endParaRPr lang="en-US" dirty="0"/>
          </a:p>
        </p:txBody>
      </p:sp>
    </p:spTree>
    <p:extLst>
      <p:ext uri="{BB962C8B-B14F-4D97-AF65-F5344CB8AC3E}">
        <p14:creationId xmlns:p14="http://schemas.microsoft.com/office/powerpoint/2010/main" val="786473555"/>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Tag Library</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a:t>
            </a:r>
            <a:r>
              <a:rPr lang="en-US" b="1" dirty="0">
                <a:solidFill>
                  <a:srgbClr val="FF0000"/>
                </a:solidFill>
              </a:rPr>
              <a:t>tag library descriptor </a:t>
            </a:r>
            <a:r>
              <a:rPr lang="en-US" dirty="0"/>
              <a:t>(</a:t>
            </a:r>
            <a:r>
              <a:rPr lang="en-US" b="1" dirty="0">
                <a:solidFill>
                  <a:srgbClr val="FF0000"/>
                </a:solidFill>
              </a:rPr>
              <a:t>TLD</a:t>
            </a:r>
            <a:r>
              <a:rPr lang="en-US" dirty="0"/>
              <a:t>) file contains the information that the JSP </a:t>
            </a:r>
            <a:r>
              <a:rPr lang="en-US" dirty="0" smtClean="0"/>
              <a:t>engine needs </a:t>
            </a:r>
            <a:r>
              <a:rPr lang="en-US" dirty="0"/>
              <a:t>to know about the tag library in order to interpret the custom tags on a JSP </a:t>
            </a:r>
            <a:r>
              <a:rPr lang="en-US" dirty="0" smtClean="0"/>
              <a:t>page</a:t>
            </a:r>
          </a:p>
          <a:p>
            <a:r>
              <a:rPr lang="en-US" dirty="0" smtClean="0"/>
              <a:t>It is </a:t>
            </a:r>
            <a:r>
              <a:rPr lang="en-US" dirty="0"/>
              <a:t>an XML document that follows the DTD designated </a:t>
            </a:r>
            <a:r>
              <a:rPr lang="en-US" dirty="0" smtClean="0"/>
              <a:t>by the </a:t>
            </a:r>
            <a:r>
              <a:rPr lang="en-US" dirty="0"/>
              <a:t>JSP specification so that it can be created, read, and understood by all kinds </a:t>
            </a:r>
            <a:r>
              <a:rPr lang="en-US" dirty="0" smtClean="0"/>
              <a:t>of users</a:t>
            </a:r>
            <a:r>
              <a:rPr lang="en-US" dirty="0"/>
              <a:t>, including human users and the JSP engine, as well as other development </a:t>
            </a:r>
            <a:r>
              <a:rPr lang="en-US" dirty="0" smtClean="0"/>
              <a:t>tools</a:t>
            </a:r>
            <a:endParaRPr lang="en-US" dirty="0"/>
          </a:p>
          <a:p>
            <a:r>
              <a:rPr lang="en-US" dirty="0"/>
              <a:t>In essence, it informs the user of a tag library about the usage and behavior of the </a:t>
            </a:r>
            <a:r>
              <a:rPr lang="en-US" dirty="0" smtClean="0"/>
              <a:t>tags that </a:t>
            </a:r>
            <a:r>
              <a:rPr lang="en-US" dirty="0"/>
              <a:t>the library </a:t>
            </a:r>
            <a:r>
              <a:rPr lang="en-US" dirty="0" smtClean="0"/>
              <a:t>provides</a:t>
            </a:r>
            <a:endParaRPr lang="en-US" dirty="0"/>
          </a:p>
        </p:txBody>
      </p:sp>
    </p:spTree>
    <p:extLst>
      <p:ext uri="{BB962C8B-B14F-4D97-AF65-F5344CB8AC3E}">
        <p14:creationId xmlns:p14="http://schemas.microsoft.com/office/powerpoint/2010/main" val="3115790794"/>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Custom Tag Library</a:t>
            </a:r>
            <a:endParaRPr lang="en-US" dirty="0"/>
          </a:p>
        </p:txBody>
      </p:sp>
      <p:sp>
        <p:nvSpPr>
          <p:cNvPr id="3" name="Content Placeholder 2"/>
          <p:cNvSpPr>
            <a:spLocks noGrp="1"/>
          </p:cNvSpPr>
          <p:nvPr>
            <p:ph idx="1"/>
          </p:nvPr>
        </p:nvSpPr>
        <p:spPr/>
        <p:txBody>
          <a:bodyPr/>
          <a:lstStyle/>
          <a:p>
            <a:r>
              <a:rPr lang="en-US" dirty="0" smtClean="0"/>
              <a:t>Using the Common Static Methods (Type A)</a:t>
            </a:r>
          </a:p>
          <a:p>
            <a:r>
              <a:rPr lang="en-US" dirty="0" smtClean="0"/>
              <a:t>Using Tag Lib Support APIs (Type B)</a:t>
            </a:r>
            <a:endParaRPr lang="en-US" dirty="0"/>
          </a:p>
        </p:txBody>
      </p:sp>
    </p:spTree>
    <p:extLst>
      <p:ext uri="{BB962C8B-B14F-4D97-AF65-F5344CB8AC3E}">
        <p14:creationId xmlns:p14="http://schemas.microsoft.com/office/powerpoint/2010/main" val="9216447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JEE Starter</a:t>
            </a:r>
            <a:endParaRPr lang="en-US" dirty="0"/>
          </a:p>
        </p:txBody>
      </p:sp>
      <p:sp>
        <p:nvSpPr>
          <p:cNvPr id="5" name="Text Placeholder 4"/>
          <p:cNvSpPr>
            <a:spLocks noGrp="1"/>
          </p:cNvSpPr>
          <p:nvPr>
            <p:ph type="body" idx="1"/>
          </p:nvPr>
        </p:nvSpPr>
        <p:spPr/>
        <p:txBody>
          <a:bodyPr/>
          <a:lstStyle/>
          <a:p>
            <a:r>
              <a:rPr lang="en-US" dirty="0" smtClean="0"/>
              <a:t>JEE Directory Structure</a:t>
            </a:r>
            <a:endParaRPr lang="en-US" dirty="0"/>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A: Static Methods</a:t>
            </a:r>
            <a:endParaRPr lang="en-US" dirty="0"/>
          </a:p>
        </p:txBody>
      </p:sp>
      <p:sp>
        <p:nvSpPr>
          <p:cNvPr id="3" name="Content Placeholder 2"/>
          <p:cNvSpPr>
            <a:spLocks noGrp="1"/>
          </p:cNvSpPr>
          <p:nvPr>
            <p:ph idx="1"/>
          </p:nvPr>
        </p:nvSpPr>
        <p:spPr/>
        <p:txBody>
          <a:bodyPr/>
          <a:lstStyle/>
          <a:p>
            <a:r>
              <a:rPr lang="en-US" dirty="0" smtClean="0"/>
              <a:t>Create a class with all methods to be public and static. All types must Objects; NO primitive types are allowed.</a:t>
            </a:r>
          </a:p>
          <a:p>
            <a:r>
              <a:rPr lang="en-US" dirty="0" smtClean="0"/>
              <a:t>Create a TLD file for each methods</a:t>
            </a:r>
          </a:p>
          <a:p>
            <a:r>
              <a:rPr lang="en-US" dirty="0" smtClean="0"/>
              <a:t>Declare TLD file in web.xml</a:t>
            </a:r>
          </a:p>
          <a:p>
            <a:r>
              <a:rPr lang="en-US" dirty="0" smtClean="0"/>
              <a:t>Use </a:t>
            </a:r>
            <a:r>
              <a:rPr lang="en-US" dirty="0" err="1" smtClean="0"/>
              <a:t>taglib</a:t>
            </a:r>
            <a:r>
              <a:rPr lang="en-US" dirty="0" smtClean="0"/>
              <a:t> directive to use the methods. Choose your own prefix</a:t>
            </a:r>
            <a:endParaRPr lang="en-US" dirty="0"/>
          </a:p>
        </p:txBody>
      </p:sp>
    </p:spTree>
    <p:extLst>
      <p:ext uri="{BB962C8B-B14F-4D97-AF65-F5344CB8AC3E}">
        <p14:creationId xmlns:p14="http://schemas.microsoft.com/office/powerpoint/2010/main" val="1049536648"/>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Methods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a:t>package </a:t>
            </a:r>
            <a:r>
              <a:rPr lang="en-US" dirty="0" err="1"/>
              <a:t>org.itm.training.codes</a:t>
            </a:r>
            <a:r>
              <a:rPr lang="en-US" dirty="0"/>
              <a:t>;</a:t>
            </a:r>
          </a:p>
          <a:p>
            <a:pPr>
              <a:buNone/>
            </a:pPr>
            <a:r>
              <a:rPr lang="en-US" dirty="0"/>
              <a:t>public class </a:t>
            </a:r>
            <a:r>
              <a:rPr lang="en-US" dirty="0" err="1"/>
              <a:t>StrMethods</a:t>
            </a:r>
            <a:r>
              <a:rPr lang="en-US" dirty="0"/>
              <a:t> {</a:t>
            </a:r>
          </a:p>
          <a:p>
            <a:pPr>
              <a:buNone/>
            </a:pPr>
            <a:r>
              <a:rPr lang="en-US" dirty="0"/>
              <a:t>	public </a:t>
            </a:r>
            <a:r>
              <a:rPr lang="en-US" dirty="0">
                <a:solidFill>
                  <a:srgbClr val="FF0000"/>
                </a:solidFill>
              </a:rPr>
              <a:t>static</a:t>
            </a:r>
            <a:r>
              <a:rPr lang="en-US" dirty="0"/>
              <a:t> String upper( String x )</a:t>
            </a:r>
          </a:p>
          <a:p>
            <a:pPr>
              <a:buNone/>
            </a:pPr>
            <a:r>
              <a:rPr lang="en-US" dirty="0"/>
              <a:t>	{</a:t>
            </a:r>
          </a:p>
          <a:p>
            <a:pPr>
              <a:buNone/>
            </a:pPr>
            <a:r>
              <a:rPr lang="en-US" dirty="0"/>
              <a:t>		return </a:t>
            </a:r>
            <a:r>
              <a:rPr lang="en-US" dirty="0" err="1"/>
              <a:t>x.toUpperCase</a:t>
            </a:r>
            <a:r>
              <a:rPr lang="en-US" dirty="0"/>
              <a:t>();</a:t>
            </a:r>
          </a:p>
          <a:p>
            <a:pPr>
              <a:buNone/>
            </a:pPr>
            <a:r>
              <a:rPr lang="en-US" dirty="0"/>
              <a:t>	}</a:t>
            </a:r>
          </a:p>
          <a:p>
            <a:pPr>
              <a:buNone/>
            </a:pPr>
            <a:r>
              <a:rPr lang="en-US" dirty="0"/>
              <a:t>	public </a:t>
            </a:r>
            <a:r>
              <a:rPr lang="en-US" dirty="0">
                <a:solidFill>
                  <a:srgbClr val="FF0000"/>
                </a:solidFill>
              </a:rPr>
              <a:t>static</a:t>
            </a:r>
            <a:r>
              <a:rPr lang="en-US" dirty="0"/>
              <a:t> </a:t>
            </a:r>
            <a:r>
              <a:rPr lang="en-US" dirty="0" err="1"/>
              <a:t>int</a:t>
            </a:r>
            <a:r>
              <a:rPr lang="en-US" dirty="0"/>
              <a:t> length( String x )</a:t>
            </a:r>
          </a:p>
          <a:p>
            <a:pPr>
              <a:buNone/>
            </a:pPr>
            <a:r>
              <a:rPr lang="en-US" dirty="0"/>
              <a:t>	{</a:t>
            </a:r>
          </a:p>
          <a:p>
            <a:pPr>
              <a:buNone/>
            </a:pPr>
            <a:r>
              <a:rPr lang="en-US" dirty="0"/>
              <a:t>		return </a:t>
            </a:r>
            <a:r>
              <a:rPr lang="en-US" dirty="0" err="1"/>
              <a:t>x.length</a:t>
            </a:r>
            <a:r>
              <a:rPr lang="en-US" dirty="0"/>
              <a:t>();</a:t>
            </a:r>
          </a:p>
          <a:p>
            <a:pPr>
              <a:buNone/>
            </a:pPr>
            <a:r>
              <a:rPr lang="en-US" dirty="0"/>
              <a:t>	}</a:t>
            </a:r>
          </a:p>
          <a:p>
            <a:pPr>
              <a:buNone/>
            </a:pPr>
            <a:r>
              <a:rPr lang="en-US" dirty="0"/>
              <a:t>}</a:t>
            </a:r>
          </a:p>
          <a:p>
            <a:endParaRPr lang="en-US" dirty="0"/>
          </a:p>
        </p:txBody>
      </p:sp>
    </p:spTree>
    <p:extLst>
      <p:ext uri="{BB962C8B-B14F-4D97-AF65-F5344CB8AC3E}">
        <p14:creationId xmlns:p14="http://schemas.microsoft.com/office/powerpoint/2010/main" val="372175321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TagLib</a:t>
            </a:r>
            <a:r>
              <a:rPr lang="en-US" dirty="0" smtClean="0"/>
              <a:t> Descriptor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effectLst/>
              </a:rPr>
              <a:t>The </a:t>
            </a:r>
            <a:r>
              <a:rPr lang="en-US" dirty="0">
                <a:effectLst/>
              </a:rPr>
              <a:t>Tag Library Descriptor (TLD) is used by the JSP container to interpret pages that include the </a:t>
            </a:r>
            <a:r>
              <a:rPr lang="en-US" dirty="0" err="1">
                <a:effectLst/>
              </a:rPr>
              <a:t>taglib</a:t>
            </a:r>
            <a:r>
              <a:rPr lang="en-US" dirty="0">
                <a:effectLst/>
              </a:rPr>
              <a:t> directives referring to that tag library. It is an XML document that maps action tags to </a:t>
            </a:r>
            <a:r>
              <a:rPr lang="en-US" dirty="0" smtClean="0">
                <a:effectLst/>
              </a:rPr>
              <a:t>static functions or tag </a:t>
            </a:r>
            <a:r>
              <a:rPr lang="en-US" dirty="0">
                <a:effectLst/>
              </a:rPr>
              <a:t>handler classes. You can locate a TLD in two ways:</a:t>
            </a:r>
          </a:p>
          <a:p>
            <a:r>
              <a:rPr lang="en-US" dirty="0" smtClean="0">
                <a:effectLst/>
              </a:rPr>
              <a:t>web.xml </a:t>
            </a:r>
            <a:r>
              <a:rPr lang="en-US" dirty="0" err="1" smtClean="0">
                <a:effectLst/>
              </a:rPr>
              <a:t>taglib</a:t>
            </a:r>
            <a:r>
              <a:rPr lang="en-US" dirty="0">
                <a:effectLst/>
              </a:rPr>
              <a:t> element</a:t>
            </a:r>
          </a:p>
          <a:p>
            <a:pPr lvl="1"/>
            <a:r>
              <a:rPr lang="en-US" dirty="0" err="1"/>
              <a:t>taglib-uri</a:t>
            </a:r>
            <a:endParaRPr lang="en-US" dirty="0"/>
          </a:p>
          <a:p>
            <a:pPr lvl="2"/>
            <a:r>
              <a:rPr lang="en-US" dirty="0" err="1"/>
              <a:t>uri</a:t>
            </a:r>
            <a:r>
              <a:rPr lang="en-US" dirty="0"/>
              <a:t> identifying a Tag Library</a:t>
            </a:r>
          </a:p>
          <a:p>
            <a:pPr lvl="1"/>
            <a:r>
              <a:rPr lang="en-US" dirty="0" err="1"/>
              <a:t>taglib</a:t>
            </a:r>
            <a:r>
              <a:rPr lang="en-US" dirty="0"/>
              <a:t>-location</a:t>
            </a:r>
          </a:p>
          <a:p>
            <a:pPr lvl="2"/>
            <a:r>
              <a:rPr lang="en-US" dirty="0"/>
              <a:t>location, as a resource, where the TLD file can be found</a:t>
            </a:r>
          </a:p>
          <a:p>
            <a:r>
              <a:rPr lang="en-US" dirty="0">
                <a:effectLst/>
              </a:rPr>
              <a:t>default mapping</a:t>
            </a:r>
          </a:p>
          <a:p>
            <a:endParaRPr lang="en-US" dirty="0"/>
          </a:p>
        </p:txBody>
      </p:sp>
    </p:spTree>
    <p:extLst>
      <p:ext uri="{BB962C8B-B14F-4D97-AF65-F5344CB8AC3E}">
        <p14:creationId xmlns:p14="http://schemas.microsoft.com/office/powerpoint/2010/main" val="1425095629"/>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TLD…</a:t>
            </a:r>
            <a:endParaRPr lang="en-US" dirty="0"/>
          </a:p>
        </p:txBody>
      </p:sp>
      <p:sp>
        <p:nvSpPr>
          <p:cNvPr id="3" name="Content Placeholder 2"/>
          <p:cNvSpPr>
            <a:spLocks noGrp="1"/>
          </p:cNvSpPr>
          <p:nvPr>
            <p:ph idx="1"/>
          </p:nvPr>
        </p:nvSpPr>
        <p:spPr/>
        <p:txBody>
          <a:bodyPr/>
          <a:lstStyle/>
          <a:p>
            <a:r>
              <a:rPr lang="en-US" dirty="0" smtClean="0"/>
              <a:t>The schema for TLD is:</a:t>
            </a:r>
          </a:p>
          <a:p>
            <a:pPr lvl="1"/>
            <a:r>
              <a:rPr lang="it-IT" dirty="0"/>
              <a:t>&lt;taglib </a:t>
            </a:r>
            <a:r>
              <a:rPr lang="it-IT" b="1" dirty="0">
                <a:solidFill>
                  <a:srgbClr val="FF0000"/>
                </a:solidFill>
              </a:rPr>
              <a:t>xmlns</a:t>
            </a:r>
            <a:r>
              <a:rPr lang="it-IT" dirty="0"/>
              <a:t>="http://java.sun.com/xml/ns/j2ee"   </a:t>
            </a:r>
            <a:endParaRPr lang="it-IT" dirty="0" smtClean="0"/>
          </a:p>
          <a:p>
            <a:pPr marL="457200" lvl="1" indent="0">
              <a:buNone/>
            </a:pPr>
            <a:r>
              <a:rPr lang="it-IT" b="1" dirty="0" smtClean="0">
                <a:solidFill>
                  <a:srgbClr val="FF0000"/>
                </a:solidFill>
              </a:rPr>
              <a:t>xmlns:xsi</a:t>
            </a:r>
            <a:r>
              <a:rPr lang="it-IT" dirty="0"/>
              <a:t>="http://www.w3.org/2001/XMLSchema-instance"   </a:t>
            </a:r>
            <a:endParaRPr lang="it-IT" dirty="0" smtClean="0"/>
          </a:p>
          <a:p>
            <a:pPr marL="457200" lvl="1" indent="0">
              <a:buNone/>
            </a:pPr>
            <a:r>
              <a:rPr lang="it-IT" b="1" dirty="0" smtClean="0">
                <a:solidFill>
                  <a:srgbClr val="FF0000"/>
                </a:solidFill>
              </a:rPr>
              <a:t>xsi:schemaLocation</a:t>
            </a:r>
            <a:r>
              <a:rPr lang="it-IT" dirty="0"/>
              <a:t>="http://java.sun.com/xml/ns/j2ee/web- jsptaglibrary_2_0.xsd"   </a:t>
            </a:r>
            <a:endParaRPr lang="it-IT" dirty="0" smtClean="0"/>
          </a:p>
          <a:p>
            <a:pPr marL="457200" lvl="1" indent="0">
              <a:buNone/>
            </a:pPr>
            <a:r>
              <a:rPr lang="it-IT" dirty="0" smtClean="0"/>
              <a:t>version</a:t>
            </a:r>
            <a:r>
              <a:rPr lang="it-IT" dirty="0"/>
              <a:t>="2.0"&gt; </a:t>
            </a:r>
            <a:endParaRPr lang="en-US" dirty="0"/>
          </a:p>
        </p:txBody>
      </p:sp>
    </p:spTree>
    <p:extLst>
      <p:ext uri="{BB962C8B-B14F-4D97-AF65-F5344CB8AC3E}">
        <p14:creationId xmlns:p14="http://schemas.microsoft.com/office/powerpoint/2010/main" val="34787843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TLD…</a:t>
            </a:r>
            <a:endParaRPr lang="en-US" dirty="0"/>
          </a:p>
        </p:txBody>
      </p:sp>
      <p:sp>
        <p:nvSpPr>
          <p:cNvPr id="3" name="Content Placeholder 2"/>
          <p:cNvSpPr>
            <a:spLocks noGrp="1"/>
          </p:cNvSpPr>
          <p:nvPr>
            <p:ph idx="1"/>
          </p:nvPr>
        </p:nvSpPr>
        <p:spPr/>
        <p:txBody>
          <a:bodyPr/>
          <a:lstStyle/>
          <a:p>
            <a:r>
              <a:rPr lang="en-US" dirty="0" smtClean="0"/>
              <a:t>In the TLD file, &lt;</a:t>
            </a:r>
            <a:r>
              <a:rPr lang="en-US" dirty="0" err="1" smtClean="0"/>
              <a:t>taglib</a:t>
            </a:r>
            <a:r>
              <a:rPr lang="en-US" dirty="0" smtClean="0"/>
              <a:t>&gt; is the root followed by the following </a:t>
            </a:r>
            <a:r>
              <a:rPr lang="en-US" dirty="0" err="1" smtClean="0"/>
              <a:t>subelements</a:t>
            </a:r>
            <a:r>
              <a:rPr lang="en-US" dirty="0" smtClean="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3251399"/>
              </p:ext>
            </p:extLst>
          </p:nvPr>
        </p:nvGraphicFramePr>
        <p:xfrm>
          <a:off x="457200" y="2895600"/>
          <a:ext cx="8229600" cy="1338960"/>
        </p:xfrm>
        <a:graphic>
          <a:graphicData uri="http://schemas.openxmlformats.org/drawingml/2006/table">
            <a:tbl>
              <a:tblPr/>
              <a:tblGrid>
                <a:gridCol w="1447800"/>
                <a:gridCol w="6781800"/>
              </a:tblGrid>
              <a:tr h="227790">
                <a:tc>
                  <a:txBody>
                    <a:bodyPr/>
                    <a:lstStyle/>
                    <a:p>
                      <a:pPr algn="l" fontAlgn="t"/>
                      <a:r>
                        <a:rPr lang="en-US" sz="1300">
                          <a:solidFill>
                            <a:srgbClr val="000000"/>
                          </a:solidFill>
                          <a:effectLst/>
                          <a:latin typeface="Verdana"/>
                        </a:rPr>
                        <a:t>tlibversion</a:t>
                      </a:r>
                    </a:p>
                  </a:txBody>
                  <a:tcPr marL="27779" marR="27779" marT="13890" marB="13890">
                    <a:lnL>
                      <a:noFill/>
                    </a:lnL>
                    <a:lnR>
                      <a:noFill/>
                    </a:lnR>
                    <a:lnT>
                      <a:noFill/>
                    </a:lnT>
                    <a:lnB>
                      <a:noFill/>
                    </a:lnB>
                    <a:solidFill>
                      <a:srgbClr val="EFEFEF"/>
                    </a:solidFill>
                  </a:tcPr>
                </a:tc>
                <a:tc>
                  <a:txBody>
                    <a:bodyPr/>
                    <a:lstStyle/>
                    <a:p>
                      <a:pPr algn="l" fontAlgn="t"/>
                      <a:r>
                        <a:rPr lang="en-US" sz="1300">
                          <a:solidFill>
                            <a:srgbClr val="000000"/>
                          </a:solidFill>
                          <a:effectLst/>
                          <a:latin typeface="Verdana"/>
                        </a:rPr>
                        <a:t>version of the tag library implementation</a:t>
                      </a:r>
                    </a:p>
                  </a:txBody>
                  <a:tcPr marL="27779" marR="27779" marT="13890" marB="13890">
                    <a:lnL>
                      <a:noFill/>
                    </a:lnL>
                    <a:lnR>
                      <a:noFill/>
                    </a:lnR>
                    <a:lnT>
                      <a:noFill/>
                    </a:lnT>
                    <a:lnB>
                      <a:noFill/>
                    </a:lnB>
                    <a:solidFill>
                      <a:srgbClr val="EFEFEF"/>
                    </a:solidFill>
                  </a:tcPr>
                </a:tc>
              </a:tr>
              <a:tr h="227790">
                <a:tc>
                  <a:txBody>
                    <a:bodyPr/>
                    <a:lstStyle/>
                    <a:p>
                      <a:pPr algn="l" fontAlgn="t"/>
                      <a:r>
                        <a:rPr lang="en-US" sz="1300">
                          <a:solidFill>
                            <a:srgbClr val="000000"/>
                          </a:solidFill>
                          <a:effectLst/>
                          <a:latin typeface="Verdana"/>
                        </a:rPr>
                        <a:t>jspversion</a:t>
                      </a:r>
                    </a:p>
                  </a:txBody>
                  <a:tcPr marL="27779" marR="27779" marT="13890" marB="13890">
                    <a:lnL>
                      <a:noFill/>
                    </a:lnL>
                    <a:lnR>
                      <a:noFill/>
                    </a:lnR>
                    <a:lnT>
                      <a:noFill/>
                    </a:lnT>
                    <a:lnB>
                      <a:noFill/>
                    </a:lnB>
                    <a:solidFill>
                      <a:srgbClr val="DDDDDD"/>
                    </a:solidFill>
                  </a:tcPr>
                </a:tc>
                <a:tc>
                  <a:txBody>
                    <a:bodyPr/>
                    <a:lstStyle/>
                    <a:p>
                      <a:pPr algn="l" fontAlgn="t"/>
                      <a:r>
                        <a:rPr lang="en-US" sz="1300">
                          <a:solidFill>
                            <a:srgbClr val="000000"/>
                          </a:solidFill>
                          <a:effectLst/>
                          <a:latin typeface="Verdana"/>
                        </a:rPr>
                        <a:t>version of the JSP specification the tag library requires</a:t>
                      </a:r>
                    </a:p>
                  </a:txBody>
                  <a:tcPr marL="27779" marR="27779" marT="13890" marB="13890">
                    <a:lnL>
                      <a:noFill/>
                    </a:lnL>
                    <a:lnR>
                      <a:noFill/>
                    </a:lnR>
                    <a:lnT>
                      <a:noFill/>
                    </a:lnT>
                    <a:lnB>
                      <a:noFill/>
                    </a:lnB>
                    <a:solidFill>
                      <a:srgbClr val="DDDDDD"/>
                    </a:solidFill>
                  </a:tcPr>
                </a:tc>
              </a:tr>
              <a:tr h="227790">
                <a:tc>
                  <a:txBody>
                    <a:bodyPr/>
                    <a:lstStyle/>
                    <a:p>
                      <a:pPr algn="l" fontAlgn="t"/>
                      <a:r>
                        <a:rPr lang="en-US" sz="1300">
                          <a:solidFill>
                            <a:srgbClr val="000000"/>
                          </a:solidFill>
                          <a:effectLst/>
                          <a:latin typeface="Verdana"/>
                        </a:rPr>
                        <a:t>shortname</a:t>
                      </a:r>
                    </a:p>
                  </a:txBody>
                  <a:tcPr marL="27779" marR="27779" marT="13890" marB="13890">
                    <a:lnL>
                      <a:noFill/>
                    </a:lnL>
                    <a:lnR>
                      <a:noFill/>
                    </a:lnR>
                    <a:lnT>
                      <a:noFill/>
                    </a:lnT>
                    <a:lnB>
                      <a:noFill/>
                    </a:lnB>
                    <a:solidFill>
                      <a:srgbClr val="EFEFEF"/>
                    </a:solidFill>
                  </a:tcPr>
                </a:tc>
                <a:tc>
                  <a:txBody>
                    <a:bodyPr/>
                    <a:lstStyle/>
                    <a:p>
                      <a:pPr algn="l" fontAlgn="t"/>
                      <a:r>
                        <a:rPr lang="en-US" sz="1300">
                          <a:solidFill>
                            <a:srgbClr val="000000"/>
                          </a:solidFill>
                          <a:effectLst/>
                          <a:latin typeface="Verdana"/>
                        </a:rPr>
                        <a:t>name that could be used to reference the tag library from a JSP page</a:t>
                      </a:r>
                    </a:p>
                  </a:txBody>
                  <a:tcPr marL="27779" marR="27779" marT="13890" marB="13890">
                    <a:lnL>
                      <a:noFill/>
                    </a:lnL>
                    <a:lnR>
                      <a:noFill/>
                    </a:lnR>
                    <a:lnT>
                      <a:noFill/>
                    </a:lnT>
                    <a:lnB>
                      <a:noFill/>
                    </a:lnB>
                    <a:solidFill>
                      <a:srgbClr val="EFEFEF"/>
                    </a:solidFill>
                  </a:tcPr>
                </a:tc>
              </a:tr>
              <a:tr h="427800">
                <a:tc>
                  <a:txBody>
                    <a:bodyPr/>
                    <a:lstStyle/>
                    <a:p>
                      <a:pPr algn="l" fontAlgn="t"/>
                      <a:r>
                        <a:rPr lang="en-US" sz="1300">
                          <a:solidFill>
                            <a:srgbClr val="000000"/>
                          </a:solidFill>
                          <a:effectLst/>
                          <a:latin typeface="Verdana"/>
                        </a:rPr>
                        <a:t>uri</a:t>
                      </a:r>
                    </a:p>
                  </a:txBody>
                  <a:tcPr marL="27779" marR="27779" marT="13890" marB="13890">
                    <a:lnL>
                      <a:noFill/>
                    </a:lnL>
                    <a:lnR>
                      <a:noFill/>
                    </a:lnR>
                    <a:lnT>
                      <a:noFill/>
                    </a:lnT>
                    <a:lnB>
                      <a:noFill/>
                    </a:lnB>
                    <a:solidFill>
                      <a:srgbClr val="DDDDDD"/>
                    </a:solidFill>
                  </a:tcPr>
                </a:tc>
                <a:tc>
                  <a:txBody>
                    <a:bodyPr/>
                    <a:lstStyle/>
                    <a:p>
                      <a:pPr algn="l" fontAlgn="t"/>
                      <a:r>
                        <a:rPr lang="en-US" sz="1300">
                          <a:solidFill>
                            <a:srgbClr val="000000"/>
                          </a:solidFill>
                          <a:effectLst/>
                          <a:latin typeface="Verdana"/>
                        </a:rPr>
                        <a:t>uri uniquely identifying the tag library - info string describing the "use" of the tag library</a:t>
                      </a:r>
                    </a:p>
                  </a:txBody>
                  <a:tcPr marL="27779" marR="27779" marT="13890" marB="13890">
                    <a:lnL>
                      <a:noFill/>
                    </a:lnL>
                    <a:lnR>
                      <a:noFill/>
                    </a:lnR>
                    <a:lnT>
                      <a:noFill/>
                    </a:lnT>
                    <a:lnB>
                      <a:noFill/>
                    </a:lnB>
                    <a:solidFill>
                      <a:srgbClr val="DDDDDD"/>
                    </a:solidFill>
                  </a:tcPr>
                </a:tc>
              </a:tr>
              <a:tr h="227790">
                <a:tc>
                  <a:txBody>
                    <a:bodyPr/>
                    <a:lstStyle/>
                    <a:p>
                      <a:pPr algn="l" fontAlgn="t"/>
                      <a:r>
                        <a:rPr lang="en-US" sz="1300">
                          <a:solidFill>
                            <a:srgbClr val="000000"/>
                          </a:solidFill>
                          <a:effectLst/>
                          <a:latin typeface="Verdana"/>
                        </a:rPr>
                        <a:t>info</a:t>
                      </a:r>
                    </a:p>
                  </a:txBody>
                  <a:tcPr marL="27779" marR="27779" marT="13890" marB="13890">
                    <a:lnL>
                      <a:noFill/>
                    </a:lnL>
                    <a:lnR>
                      <a:noFill/>
                    </a:lnR>
                    <a:lnT>
                      <a:noFill/>
                    </a:lnT>
                    <a:lnB>
                      <a:noFill/>
                    </a:lnB>
                    <a:solidFill>
                      <a:srgbClr val="EFEFEF"/>
                    </a:solidFill>
                  </a:tcPr>
                </a:tc>
                <a:tc>
                  <a:txBody>
                    <a:bodyPr/>
                    <a:lstStyle/>
                    <a:p>
                      <a:pPr algn="l" fontAlgn="t"/>
                      <a:r>
                        <a:rPr lang="en-US" sz="1300" dirty="0">
                          <a:solidFill>
                            <a:srgbClr val="000000"/>
                          </a:solidFill>
                          <a:effectLst/>
                          <a:latin typeface="Verdana"/>
                        </a:rPr>
                        <a:t>string describing the "use" of the tag library</a:t>
                      </a:r>
                    </a:p>
                  </a:txBody>
                  <a:tcPr marL="27779" marR="27779" marT="13890" marB="13890">
                    <a:lnL>
                      <a:noFill/>
                    </a:lnL>
                    <a:lnR>
                      <a:noFill/>
                    </a:lnR>
                    <a:lnT>
                      <a:noFill/>
                    </a:lnT>
                    <a:lnB>
                      <a:noFill/>
                    </a:lnB>
                    <a:solidFill>
                      <a:srgbClr val="EFEFEF"/>
                    </a:solidFill>
                  </a:tcPr>
                </a:tc>
              </a:tr>
            </a:tbl>
          </a:graphicData>
        </a:graphic>
      </p:graphicFrame>
    </p:spTree>
    <p:extLst>
      <p:ext uri="{BB962C8B-B14F-4D97-AF65-F5344CB8AC3E}">
        <p14:creationId xmlns:p14="http://schemas.microsoft.com/office/powerpoint/2010/main" val="1028025281"/>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TLD File</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a:t>&lt;</a:t>
            </a:r>
            <a:r>
              <a:rPr lang="en-US" dirty="0" err="1"/>
              <a:t>taglib</a:t>
            </a:r>
            <a:r>
              <a:rPr lang="en-US" dirty="0"/>
              <a:t> </a:t>
            </a:r>
            <a:r>
              <a:rPr lang="en-US" dirty="0" err="1"/>
              <a:t>xmlns</a:t>
            </a:r>
            <a:r>
              <a:rPr lang="en-US" dirty="0"/>
              <a:t>="http://java.sun.com/xml/ns/j2ee"</a:t>
            </a:r>
          </a:p>
          <a:p>
            <a:pPr>
              <a:buNone/>
            </a:pPr>
            <a:r>
              <a:rPr lang="en-US" dirty="0"/>
              <a:t>		</a:t>
            </a:r>
            <a:r>
              <a:rPr lang="en-US" dirty="0" err="1"/>
              <a:t>xmlns:xsi</a:t>
            </a:r>
            <a:r>
              <a:rPr lang="en-US" dirty="0"/>
              <a:t>="http://www.w3.org/2001/XMLSchema-instance"</a:t>
            </a:r>
          </a:p>
          <a:p>
            <a:pPr>
              <a:buNone/>
            </a:pPr>
            <a:r>
              <a:rPr lang="en-US" dirty="0"/>
              <a:t>		</a:t>
            </a:r>
            <a:r>
              <a:rPr lang="en-US" dirty="0" err="1"/>
              <a:t>xsi:schemaLocation</a:t>
            </a:r>
            <a:r>
              <a:rPr lang="en-US" dirty="0"/>
              <a:t>="http://java.sun.com/xml/ns/j2ee</a:t>
            </a:r>
          </a:p>
          <a:p>
            <a:pPr>
              <a:buNone/>
            </a:pPr>
            <a:r>
              <a:rPr lang="en-US" dirty="0"/>
              <a:t>			web-jsptaglibrary_2_0.xsd"</a:t>
            </a:r>
          </a:p>
          <a:p>
            <a:pPr>
              <a:buNone/>
            </a:pPr>
            <a:r>
              <a:rPr lang="en-US" dirty="0"/>
              <a:t>		version="2.0"&gt;</a:t>
            </a:r>
          </a:p>
          <a:p>
            <a:pPr>
              <a:buNone/>
            </a:pPr>
            <a:r>
              <a:rPr lang="en-US" dirty="0"/>
              <a:t>	&lt;</a:t>
            </a:r>
            <a:r>
              <a:rPr lang="en-US" dirty="0" err="1"/>
              <a:t>tlib</a:t>
            </a:r>
            <a:r>
              <a:rPr lang="en-US" dirty="0"/>
              <a:t>-version&gt;1.0&lt;/</a:t>
            </a:r>
            <a:r>
              <a:rPr lang="en-US" dirty="0" err="1"/>
              <a:t>tlib</a:t>
            </a:r>
            <a:r>
              <a:rPr lang="en-US" dirty="0"/>
              <a:t>-version&gt;</a:t>
            </a:r>
          </a:p>
          <a:p>
            <a:pPr>
              <a:buNone/>
            </a:pPr>
            <a:r>
              <a:rPr lang="en-US" dirty="0"/>
              <a:t>	    &lt;function&gt;</a:t>
            </a:r>
          </a:p>
          <a:p>
            <a:pPr>
              <a:buNone/>
            </a:pPr>
            <a:r>
              <a:rPr lang="en-US" dirty="0"/>
              <a:t>		&lt;name&gt;upper&lt;/name&gt;</a:t>
            </a:r>
          </a:p>
          <a:p>
            <a:pPr>
              <a:buNone/>
            </a:pPr>
            <a:r>
              <a:rPr lang="en-US" dirty="0"/>
              <a:t>		&lt;function-class&gt;</a:t>
            </a:r>
            <a:r>
              <a:rPr lang="en-US" dirty="0" err="1"/>
              <a:t>org.itm.training.codes.StrMethods</a:t>
            </a:r>
            <a:r>
              <a:rPr lang="en-US" dirty="0"/>
              <a:t>&lt;/function-class&gt;</a:t>
            </a:r>
          </a:p>
          <a:p>
            <a:pPr>
              <a:buNone/>
            </a:pPr>
            <a:r>
              <a:rPr lang="en-US" dirty="0"/>
              <a:t>		&lt;function-signature&gt;</a:t>
            </a:r>
          </a:p>
          <a:p>
            <a:pPr>
              <a:buNone/>
            </a:pPr>
            <a:r>
              <a:rPr lang="en-US" dirty="0"/>
              <a:t>			</a:t>
            </a:r>
            <a:r>
              <a:rPr lang="en-US" dirty="0" err="1"/>
              <a:t>java.lang.String</a:t>
            </a:r>
            <a:r>
              <a:rPr lang="en-US" dirty="0"/>
              <a:t> upper(</a:t>
            </a:r>
            <a:r>
              <a:rPr lang="en-US" dirty="0" err="1"/>
              <a:t>java.lang.String</a:t>
            </a:r>
            <a:r>
              <a:rPr lang="en-US" dirty="0"/>
              <a:t>)</a:t>
            </a:r>
          </a:p>
          <a:p>
            <a:pPr>
              <a:buNone/>
            </a:pPr>
            <a:r>
              <a:rPr lang="en-US" dirty="0"/>
              <a:t>		&lt;/function-signature&gt;</a:t>
            </a:r>
          </a:p>
          <a:p>
            <a:pPr>
              <a:buNone/>
            </a:pPr>
            <a:r>
              <a:rPr lang="en-US" dirty="0"/>
              <a:t>	&lt;/function&gt;</a:t>
            </a:r>
          </a:p>
          <a:p>
            <a:endParaRPr lang="en-US" dirty="0"/>
          </a:p>
        </p:txBody>
      </p:sp>
    </p:spTree>
    <p:extLst>
      <p:ext uri="{BB962C8B-B14F-4D97-AF65-F5344CB8AC3E}">
        <p14:creationId xmlns:p14="http://schemas.microsoft.com/office/powerpoint/2010/main" val="4083904468"/>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TLD…</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a:t> &lt;function&gt;</a:t>
            </a:r>
          </a:p>
          <a:p>
            <a:pPr>
              <a:buNone/>
            </a:pPr>
            <a:r>
              <a:rPr lang="en-US" dirty="0"/>
              <a:t>         &lt;name&gt;length&lt;/name&gt;</a:t>
            </a:r>
          </a:p>
          <a:p>
            <a:pPr>
              <a:buNone/>
            </a:pPr>
            <a:r>
              <a:rPr lang="en-US" dirty="0"/>
              <a:t>         &lt;function-class&gt;</a:t>
            </a:r>
            <a:r>
              <a:rPr lang="en-US" dirty="0" err="1"/>
              <a:t>org.itm.training.codes.StrMethods</a:t>
            </a:r>
            <a:r>
              <a:rPr lang="en-US" dirty="0"/>
              <a:t>&lt;/function-class&gt;</a:t>
            </a:r>
          </a:p>
          <a:p>
            <a:pPr>
              <a:buNone/>
            </a:pPr>
            <a:r>
              <a:rPr lang="en-US" dirty="0"/>
              <a:t>         &lt;function-signature&gt;</a:t>
            </a:r>
          </a:p>
          <a:p>
            <a:pPr>
              <a:buNone/>
            </a:pPr>
            <a:r>
              <a:rPr lang="en-US" dirty="0"/>
              <a:t>                        java.lang.int length(</a:t>
            </a:r>
            <a:r>
              <a:rPr lang="en-US" dirty="0" err="1"/>
              <a:t>java.lang.String</a:t>
            </a:r>
            <a:r>
              <a:rPr lang="en-US" dirty="0"/>
              <a:t>)</a:t>
            </a:r>
          </a:p>
          <a:p>
            <a:pPr>
              <a:buNone/>
            </a:pPr>
            <a:r>
              <a:rPr lang="en-US" dirty="0"/>
              <a:t>         &lt;/function-signature&gt;</a:t>
            </a:r>
          </a:p>
          <a:p>
            <a:pPr>
              <a:buNone/>
            </a:pPr>
            <a:r>
              <a:rPr lang="en-US" dirty="0"/>
              <a:t>    &lt;/function&gt;</a:t>
            </a:r>
          </a:p>
          <a:p>
            <a:pPr>
              <a:buNone/>
            </a:pPr>
            <a:r>
              <a:rPr lang="en-US" dirty="0"/>
              <a:t>&lt;/</a:t>
            </a:r>
            <a:r>
              <a:rPr lang="en-US" dirty="0" err="1"/>
              <a:t>taglib</a:t>
            </a:r>
            <a:r>
              <a:rPr lang="en-US" dirty="0"/>
              <a:t>&gt;</a:t>
            </a:r>
          </a:p>
        </p:txBody>
      </p:sp>
    </p:spTree>
    <p:extLst>
      <p:ext uri="{BB962C8B-B14F-4D97-AF65-F5344CB8AC3E}">
        <p14:creationId xmlns:p14="http://schemas.microsoft.com/office/powerpoint/2010/main" val="1748594472"/>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Registerin</a:t>
            </a:r>
            <a:r>
              <a:rPr lang="en-US" dirty="0" smtClean="0"/>
              <a:t> web.xml</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a:t>&lt;web-app&gt;</a:t>
            </a:r>
          </a:p>
          <a:p>
            <a:pPr>
              <a:buNone/>
            </a:pPr>
            <a:r>
              <a:rPr lang="en-US" dirty="0"/>
              <a:t>	...</a:t>
            </a:r>
          </a:p>
          <a:p>
            <a:pPr>
              <a:buNone/>
            </a:pPr>
            <a:r>
              <a:rPr lang="en-US" dirty="0"/>
              <a:t>	&lt;servlet&gt;</a:t>
            </a:r>
          </a:p>
          <a:p>
            <a:pPr>
              <a:buNone/>
            </a:pPr>
            <a:r>
              <a:rPr lang="en-US" dirty="0"/>
              <a:t>	…</a:t>
            </a:r>
          </a:p>
          <a:p>
            <a:pPr>
              <a:buNone/>
            </a:pPr>
            <a:r>
              <a:rPr lang="en-US" dirty="0"/>
              <a:t>	&lt;/servlet&gt;</a:t>
            </a:r>
          </a:p>
          <a:p>
            <a:pPr>
              <a:buNone/>
            </a:pPr>
            <a:r>
              <a:rPr lang="en-US" dirty="0"/>
              <a:t>	…</a:t>
            </a:r>
          </a:p>
          <a:p>
            <a:pPr>
              <a:buNone/>
            </a:pPr>
            <a:r>
              <a:rPr lang="en-US" dirty="0"/>
              <a:t>	</a:t>
            </a:r>
            <a:r>
              <a:rPr lang="en-US" b="1" dirty="0">
                <a:solidFill>
                  <a:srgbClr val="FF0000"/>
                </a:solidFill>
              </a:rPr>
              <a:t>&lt;</a:t>
            </a:r>
            <a:r>
              <a:rPr lang="en-US" b="1" dirty="0" err="1">
                <a:solidFill>
                  <a:srgbClr val="FF0000"/>
                </a:solidFill>
              </a:rPr>
              <a:t>taglib</a:t>
            </a:r>
            <a:r>
              <a:rPr lang="en-US" b="1" dirty="0">
                <a:solidFill>
                  <a:srgbClr val="FF0000"/>
                </a:solidFill>
              </a:rPr>
              <a:t>&gt;</a:t>
            </a:r>
          </a:p>
          <a:p>
            <a:pPr>
              <a:buNone/>
            </a:pPr>
            <a:r>
              <a:rPr lang="en-US" b="1" dirty="0">
                <a:solidFill>
                  <a:srgbClr val="FF0000"/>
                </a:solidFill>
              </a:rPr>
              <a:t>		&lt;</a:t>
            </a:r>
            <a:r>
              <a:rPr lang="en-US" b="1" dirty="0" err="1">
                <a:solidFill>
                  <a:srgbClr val="FF0000"/>
                </a:solidFill>
              </a:rPr>
              <a:t>taglib-uri</a:t>
            </a:r>
            <a:r>
              <a:rPr lang="en-US" b="1" dirty="0">
                <a:solidFill>
                  <a:srgbClr val="FF0000"/>
                </a:solidFill>
              </a:rPr>
              <a:t>&gt;</a:t>
            </a:r>
          </a:p>
          <a:p>
            <a:pPr>
              <a:buNone/>
            </a:pPr>
            <a:r>
              <a:rPr lang="en-US" b="1" dirty="0">
                <a:solidFill>
                  <a:srgbClr val="FF0000"/>
                </a:solidFill>
              </a:rPr>
              <a:t>			</a:t>
            </a:r>
            <a:r>
              <a:rPr lang="en-US" b="1">
                <a:solidFill>
                  <a:srgbClr val="FF0000"/>
                </a:solidFill>
              </a:rPr>
              <a:t>http</a:t>
            </a:r>
            <a:r>
              <a:rPr lang="en-US" b="1" smtClean="0">
                <a:solidFill>
                  <a:srgbClr val="FF0000"/>
                </a:solidFill>
              </a:rPr>
              <a:t>://www.myfunc/functions</a:t>
            </a:r>
            <a:endParaRPr lang="en-US" b="1" dirty="0">
              <a:solidFill>
                <a:srgbClr val="FF0000"/>
              </a:solidFill>
            </a:endParaRPr>
          </a:p>
          <a:p>
            <a:pPr>
              <a:buNone/>
            </a:pPr>
            <a:r>
              <a:rPr lang="en-US" b="1" dirty="0">
                <a:solidFill>
                  <a:srgbClr val="FF0000"/>
                </a:solidFill>
              </a:rPr>
              <a:t>		&lt;/</a:t>
            </a:r>
            <a:r>
              <a:rPr lang="en-US" b="1" dirty="0" err="1">
                <a:solidFill>
                  <a:srgbClr val="FF0000"/>
                </a:solidFill>
              </a:rPr>
              <a:t>taglib-uri</a:t>
            </a:r>
            <a:r>
              <a:rPr lang="en-US" b="1" dirty="0">
                <a:solidFill>
                  <a:srgbClr val="FF0000"/>
                </a:solidFill>
              </a:rPr>
              <a:t>&gt;</a:t>
            </a:r>
          </a:p>
          <a:p>
            <a:pPr>
              <a:buNone/>
            </a:pPr>
            <a:r>
              <a:rPr lang="en-US" b="1" dirty="0">
                <a:solidFill>
                  <a:srgbClr val="FF0000"/>
                </a:solidFill>
              </a:rPr>
              <a:t>		&lt;</a:t>
            </a:r>
            <a:r>
              <a:rPr lang="en-US" b="1" dirty="0" err="1">
                <a:solidFill>
                  <a:srgbClr val="FF0000"/>
                </a:solidFill>
              </a:rPr>
              <a:t>taglib</a:t>
            </a:r>
            <a:r>
              <a:rPr lang="en-US" b="1" dirty="0">
                <a:solidFill>
                  <a:srgbClr val="FF0000"/>
                </a:solidFill>
              </a:rPr>
              <a:t>-location&gt;</a:t>
            </a:r>
          </a:p>
          <a:p>
            <a:pPr>
              <a:buNone/>
            </a:pPr>
            <a:r>
              <a:rPr lang="en-US" b="1" dirty="0">
                <a:solidFill>
                  <a:srgbClr val="FF0000"/>
                </a:solidFill>
              </a:rPr>
              <a:t>			/WEB-INF/</a:t>
            </a:r>
            <a:r>
              <a:rPr lang="en-US" b="1" dirty="0" err="1">
                <a:solidFill>
                  <a:srgbClr val="FF0000"/>
                </a:solidFill>
              </a:rPr>
              <a:t>myFunc</a:t>
            </a:r>
            <a:r>
              <a:rPr lang="en-US" b="1" dirty="0">
                <a:solidFill>
                  <a:srgbClr val="FF0000"/>
                </a:solidFill>
              </a:rPr>
              <a:t>/</a:t>
            </a:r>
            <a:r>
              <a:rPr lang="en-US" b="1" dirty="0" err="1">
                <a:solidFill>
                  <a:srgbClr val="FF0000"/>
                </a:solidFill>
              </a:rPr>
              <a:t>MyFunc.tld</a:t>
            </a:r>
            <a:endParaRPr lang="en-US" b="1" dirty="0">
              <a:solidFill>
                <a:srgbClr val="FF0000"/>
              </a:solidFill>
            </a:endParaRPr>
          </a:p>
          <a:p>
            <a:pPr>
              <a:buNone/>
            </a:pPr>
            <a:r>
              <a:rPr lang="en-US" b="1" dirty="0">
                <a:solidFill>
                  <a:srgbClr val="FF0000"/>
                </a:solidFill>
              </a:rPr>
              <a:t>		&lt;/</a:t>
            </a:r>
            <a:r>
              <a:rPr lang="en-US" b="1" dirty="0" err="1">
                <a:solidFill>
                  <a:srgbClr val="FF0000"/>
                </a:solidFill>
              </a:rPr>
              <a:t>taglib</a:t>
            </a:r>
            <a:r>
              <a:rPr lang="en-US" b="1" dirty="0">
                <a:solidFill>
                  <a:srgbClr val="FF0000"/>
                </a:solidFill>
              </a:rPr>
              <a:t>-location&gt;</a:t>
            </a:r>
          </a:p>
          <a:p>
            <a:pPr>
              <a:buNone/>
            </a:pPr>
            <a:r>
              <a:rPr lang="en-US" b="1" dirty="0">
                <a:solidFill>
                  <a:srgbClr val="FF0000"/>
                </a:solidFill>
              </a:rPr>
              <a:t>	&lt;/</a:t>
            </a:r>
            <a:r>
              <a:rPr lang="en-US" b="1" dirty="0" err="1">
                <a:solidFill>
                  <a:srgbClr val="FF0000"/>
                </a:solidFill>
              </a:rPr>
              <a:t>taglib</a:t>
            </a:r>
            <a:r>
              <a:rPr lang="en-US" b="1" dirty="0">
                <a:solidFill>
                  <a:srgbClr val="FF0000"/>
                </a:solidFill>
              </a:rPr>
              <a:t>&gt;</a:t>
            </a:r>
          </a:p>
          <a:p>
            <a:pPr>
              <a:buNone/>
            </a:pPr>
            <a:r>
              <a:rPr lang="en-US" dirty="0"/>
              <a:t>	…</a:t>
            </a:r>
          </a:p>
          <a:p>
            <a:pPr>
              <a:buNone/>
            </a:pPr>
            <a:r>
              <a:rPr lang="en-US" dirty="0"/>
              <a:t>&lt;/web-app&gt;</a:t>
            </a:r>
          </a:p>
          <a:p>
            <a:pPr>
              <a:buNone/>
            </a:pPr>
            <a:endParaRPr lang="en-US" dirty="0"/>
          </a:p>
          <a:p>
            <a:endParaRPr lang="en-US" dirty="0"/>
          </a:p>
        </p:txBody>
      </p:sp>
    </p:spTree>
    <p:extLst>
      <p:ext uri="{BB962C8B-B14F-4D97-AF65-F5344CB8AC3E}">
        <p14:creationId xmlns:p14="http://schemas.microsoft.com/office/powerpoint/2010/main" val="1417410692"/>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Type B: Creating Tag Handlers</a:t>
            </a:r>
            <a:endParaRPr lang="en-US" sz="3600" dirty="0"/>
          </a:p>
        </p:txBody>
      </p:sp>
      <p:sp>
        <p:nvSpPr>
          <p:cNvPr id="3" name="Content Placeholder 2"/>
          <p:cNvSpPr>
            <a:spLocks noGrp="1"/>
          </p:cNvSpPr>
          <p:nvPr>
            <p:ph idx="1"/>
          </p:nvPr>
        </p:nvSpPr>
        <p:spPr/>
        <p:txBody>
          <a:bodyPr>
            <a:normAutofit/>
          </a:bodyPr>
          <a:lstStyle/>
          <a:p>
            <a:r>
              <a:rPr lang="en-US" dirty="0" smtClean="0"/>
              <a:t>Interfaces involved in tag handler:</a:t>
            </a:r>
          </a:p>
          <a:p>
            <a:pPr lvl="1"/>
            <a:r>
              <a:rPr lang="en-US" dirty="0"/>
              <a:t>Tag	</a:t>
            </a:r>
            <a:endParaRPr lang="en-US" dirty="0" smtClean="0"/>
          </a:p>
          <a:p>
            <a:pPr lvl="2"/>
            <a:r>
              <a:rPr lang="en-US" dirty="0" smtClean="0"/>
              <a:t>Used </a:t>
            </a:r>
            <a:r>
              <a:rPr lang="en-US" dirty="0"/>
              <a:t>for simple tag handlers not interested in manipulating their body content</a:t>
            </a:r>
          </a:p>
          <a:p>
            <a:pPr lvl="1"/>
            <a:r>
              <a:rPr lang="en-US" dirty="0" err="1"/>
              <a:t>BodyTag</a:t>
            </a:r>
            <a:r>
              <a:rPr lang="en-US" dirty="0"/>
              <a:t>	</a:t>
            </a:r>
            <a:endParaRPr lang="en-US" dirty="0" smtClean="0"/>
          </a:p>
          <a:p>
            <a:pPr lvl="2"/>
            <a:r>
              <a:rPr lang="en-US" dirty="0" smtClean="0"/>
              <a:t>An </a:t>
            </a:r>
            <a:r>
              <a:rPr lang="en-US" dirty="0"/>
              <a:t>extension of Tag and gives the handler access to its body</a:t>
            </a:r>
          </a:p>
          <a:p>
            <a:endParaRPr lang="en-US" dirty="0"/>
          </a:p>
        </p:txBody>
      </p:sp>
    </p:spTree>
    <p:extLst>
      <p:ext uri="{BB962C8B-B14F-4D97-AF65-F5344CB8AC3E}">
        <p14:creationId xmlns:p14="http://schemas.microsoft.com/office/powerpoint/2010/main" val="3514703449"/>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methods of Tag handlers</a:t>
            </a:r>
            <a:endParaRPr lang="en-US" dirty="0"/>
          </a:p>
        </p:txBody>
      </p:sp>
      <p:sp>
        <p:nvSpPr>
          <p:cNvPr id="3" name="Content Placeholder 2"/>
          <p:cNvSpPr>
            <a:spLocks noGrp="1"/>
          </p:cNvSpPr>
          <p:nvPr>
            <p:ph idx="1"/>
          </p:nvPr>
        </p:nvSpPr>
        <p:spPr/>
        <p:txBody>
          <a:bodyPr/>
          <a:lstStyle/>
          <a:p>
            <a:r>
              <a:rPr lang="en-US" dirty="0" err="1"/>
              <a:t>doStartTag</a:t>
            </a:r>
            <a:r>
              <a:rPr lang="en-US" dirty="0"/>
              <a:t>()	</a:t>
            </a:r>
          </a:p>
          <a:p>
            <a:pPr lvl="1"/>
            <a:r>
              <a:rPr lang="en-US" dirty="0"/>
              <a:t>process the start tag of this </a:t>
            </a:r>
            <a:r>
              <a:rPr lang="en-US" dirty="0" smtClean="0"/>
              <a:t>action</a:t>
            </a:r>
            <a:endParaRPr lang="en-US" dirty="0"/>
          </a:p>
          <a:p>
            <a:r>
              <a:rPr lang="en-US" dirty="0" err="1" smtClean="0"/>
              <a:t>doEndTag</a:t>
            </a:r>
            <a:r>
              <a:rPr lang="en-US" dirty="0"/>
              <a:t>()	</a:t>
            </a:r>
            <a:endParaRPr lang="en-US" dirty="0" smtClean="0"/>
          </a:p>
          <a:p>
            <a:pPr lvl="1"/>
            <a:r>
              <a:rPr lang="en-US" dirty="0" smtClean="0"/>
              <a:t>process </a:t>
            </a:r>
            <a:r>
              <a:rPr lang="en-US" dirty="0"/>
              <a:t>the end tag of this action. Called after returning from </a:t>
            </a:r>
            <a:r>
              <a:rPr lang="en-US" dirty="0" err="1" smtClean="0"/>
              <a:t>doStartTag</a:t>
            </a:r>
            <a:endParaRPr lang="en-US" dirty="0"/>
          </a:p>
        </p:txBody>
      </p:sp>
    </p:spTree>
    <p:extLst>
      <p:ext uri="{BB962C8B-B14F-4D97-AF65-F5344CB8AC3E}">
        <p14:creationId xmlns:p14="http://schemas.microsoft.com/office/powerpoint/2010/main" val="10052282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IDE</a:t>
            </a:r>
            <a:endParaRPr lang="en-US" dirty="0"/>
          </a:p>
        </p:txBody>
      </p:sp>
      <p:sp>
        <p:nvSpPr>
          <p:cNvPr id="5" name="Content Placeholder 4"/>
          <p:cNvSpPr>
            <a:spLocks noGrp="1"/>
          </p:cNvSpPr>
          <p:nvPr>
            <p:ph idx="1"/>
          </p:nvPr>
        </p:nvSpPr>
        <p:spPr/>
        <p:txBody>
          <a:bodyPr/>
          <a:lstStyle/>
          <a:p>
            <a:r>
              <a:rPr lang="en-US" dirty="0" smtClean="0"/>
              <a:t>IDE plays a great role in JEE Development</a:t>
            </a:r>
          </a:p>
          <a:p>
            <a:pPr lvl="1"/>
            <a:r>
              <a:rPr lang="en-US" dirty="0" smtClean="0"/>
              <a:t>It is very hard to create JSP and servlet using notepad</a:t>
            </a:r>
          </a:p>
          <a:p>
            <a:pPr lvl="1"/>
            <a:r>
              <a:rPr lang="en-US" dirty="0" smtClean="0"/>
              <a:t>JEE plug-ins may help developers create pages and deploy JEE web applications easily</a:t>
            </a:r>
          </a:p>
          <a:p>
            <a:pPr lvl="1"/>
            <a:endParaRPr lang="en-US" dirty="0"/>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doStartTag</a:t>
            </a:r>
            <a:r>
              <a:rPr lang="en-US" dirty="0" smtClean="0"/>
              <a:t>() method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effectLst/>
              </a:rPr>
              <a:t>EVAL_BODY_INCLUDE</a:t>
            </a:r>
            <a:endParaRPr lang="en-US" dirty="0">
              <a:effectLst/>
            </a:endParaRPr>
          </a:p>
          <a:p>
            <a:pPr lvl="1"/>
            <a:r>
              <a:rPr lang="en-US" dirty="0"/>
              <a:t>process the body of the action but do not create a new </a:t>
            </a:r>
            <a:r>
              <a:rPr lang="en-US" dirty="0" err="1"/>
              <a:t>BodyContent</a:t>
            </a:r>
            <a:r>
              <a:rPr lang="en-US" dirty="0"/>
              <a:t>. Pass the body through without manipulating it. Only valid if you </a:t>
            </a:r>
            <a:r>
              <a:rPr lang="en-US" b="1" dirty="0"/>
              <a:t>DON'T</a:t>
            </a:r>
            <a:r>
              <a:rPr lang="en-US" dirty="0"/>
              <a:t> implement the </a:t>
            </a:r>
            <a:r>
              <a:rPr lang="en-US" dirty="0" err="1"/>
              <a:t>BodyTag</a:t>
            </a:r>
            <a:r>
              <a:rPr lang="en-US" dirty="0"/>
              <a:t> interface.</a:t>
            </a:r>
          </a:p>
          <a:p>
            <a:r>
              <a:rPr lang="en-US" dirty="0">
                <a:effectLst/>
              </a:rPr>
              <a:t>EVAL_BODY_TAG</a:t>
            </a:r>
          </a:p>
          <a:p>
            <a:pPr lvl="1"/>
            <a:r>
              <a:rPr lang="en-US" dirty="0"/>
              <a:t>process the body of the action and create a new </a:t>
            </a:r>
            <a:r>
              <a:rPr lang="en-US" dirty="0" err="1"/>
              <a:t>BodyContent</a:t>
            </a:r>
            <a:r>
              <a:rPr lang="en-US" dirty="0"/>
              <a:t>. Only valid if you </a:t>
            </a:r>
            <a:r>
              <a:rPr lang="en-US" b="1" dirty="0"/>
              <a:t>DO</a:t>
            </a:r>
            <a:r>
              <a:rPr lang="en-US" dirty="0"/>
              <a:t> implement the </a:t>
            </a:r>
            <a:r>
              <a:rPr lang="en-US" dirty="0" err="1"/>
              <a:t>BodyTag</a:t>
            </a:r>
            <a:r>
              <a:rPr lang="en-US" dirty="0"/>
              <a:t> interface.</a:t>
            </a:r>
          </a:p>
          <a:p>
            <a:r>
              <a:rPr lang="en-US" dirty="0">
                <a:effectLst/>
              </a:rPr>
              <a:t>SKIP_BODY</a:t>
            </a:r>
          </a:p>
          <a:p>
            <a:pPr lvl="1"/>
            <a:r>
              <a:rPr lang="en-US" dirty="0"/>
              <a:t>do not evaluate the body of the tag</a:t>
            </a:r>
          </a:p>
          <a:p>
            <a:endParaRPr lang="en-US" dirty="0"/>
          </a:p>
        </p:txBody>
      </p:sp>
    </p:spTree>
    <p:extLst>
      <p:ext uri="{BB962C8B-B14F-4D97-AF65-F5344CB8AC3E}">
        <p14:creationId xmlns:p14="http://schemas.microsoft.com/office/powerpoint/2010/main" val="995317092"/>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doEndTag</a:t>
            </a:r>
            <a:r>
              <a:rPr lang="en-US" dirty="0" smtClean="0"/>
              <a:t>() method</a:t>
            </a:r>
            <a:endParaRPr lang="en-US" dirty="0"/>
          </a:p>
        </p:txBody>
      </p:sp>
      <p:sp>
        <p:nvSpPr>
          <p:cNvPr id="3" name="Content Placeholder 2"/>
          <p:cNvSpPr>
            <a:spLocks noGrp="1"/>
          </p:cNvSpPr>
          <p:nvPr>
            <p:ph idx="1"/>
          </p:nvPr>
        </p:nvSpPr>
        <p:spPr/>
        <p:txBody>
          <a:bodyPr/>
          <a:lstStyle/>
          <a:p>
            <a:r>
              <a:rPr lang="en-US" dirty="0">
                <a:effectLst/>
              </a:rPr>
              <a:t>EVAL_PAGE</a:t>
            </a:r>
          </a:p>
          <a:p>
            <a:pPr lvl="1"/>
            <a:r>
              <a:rPr lang="en-US" dirty="0"/>
              <a:t>the rest of the JSP page will be evaluated</a:t>
            </a:r>
          </a:p>
          <a:p>
            <a:r>
              <a:rPr lang="en-US" dirty="0">
                <a:effectLst/>
              </a:rPr>
              <a:t>SKIP_PAGE</a:t>
            </a:r>
          </a:p>
          <a:p>
            <a:pPr lvl="1"/>
            <a:r>
              <a:rPr lang="en-US" dirty="0"/>
              <a:t>the rest of the JSP page will not be evaluated</a:t>
            </a:r>
          </a:p>
          <a:p>
            <a:endParaRPr lang="en-US" dirty="0"/>
          </a:p>
        </p:txBody>
      </p:sp>
    </p:spTree>
    <p:extLst>
      <p:ext uri="{BB962C8B-B14F-4D97-AF65-F5344CB8AC3E}">
        <p14:creationId xmlns:p14="http://schemas.microsoft.com/office/powerpoint/2010/main" val="85270310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Implementations</a:t>
            </a:r>
            <a:endParaRPr lang="en-US" dirty="0"/>
          </a:p>
        </p:txBody>
      </p:sp>
      <p:sp>
        <p:nvSpPr>
          <p:cNvPr id="3" name="Content Placeholder 2"/>
          <p:cNvSpPr>
            <a:spLocks noGrp="1"/>
          </p:cNvSpPr>
          <p:nvPr>
            <p:ph idx="1"/>
          </p:nvPr>
        </p:nvSpPr>
        <p:spPr/>
        <p:txBody>
          <a:bodyPr/>
          <a:lstStyle/>
          <a:p>
            <a:r>
              <a:rPr lang="en-US" dirty="0" err="1"/>
              <a:t>TagSupport</a:t>
            </a:r>
            <a:r>
              <a:rPr lang="en-US" dirty="0">
                <a:effectLst/>
              </a:rPr>
              <a:t> </a:t>
            </a:r>
            <a:endParaRPr lang="en-US" dirty="0" smtClean="0">
              <a:effectLst/>
            </a:endParaRPr>
          </a:p>
          <a:p>
            <a:pPr lvl="1"/>
            <a:r>
              <a:rPr lang="en-US" dirty="0"/>
              <a:t>The </a:t>
            </a:r>
            <a:r>
              <a:rPr lang="en-US" dirty="0" err="1"/>
              <a:t>TagSupport</a:t>
            </a:r>
            <a:r>
              <a:rPr lang="en-US" dirty="0"/>
              <a:t> class is a utility class that implements the Tag interface and adds additional convenience methods including</a:t>
            </a:r>
            <a:r>
              <a:rPr lang="en-US" dirty="0" smtClean="0"/>
              <a:t>:</a:t>
            </a:r>
          </a:p>
          <a:p>
            <a:pPr lvl="2"/>
            <a:r>
              <a:rPr lang="en-US" dirty="0"/>
              <a:t>getter method for Tag properties</a:t>
            </a:r>
          </a:p>
          <a:p>
            <a:r>
              <a:rPr lang="en-US" dirty="0" err="1" smtClean="0"/>
              <a:t>BodyTagSupport</a:t>
            </a:r>
            <a:endParaRPr lang="en-US" dirty="0" smtClean="0"/>
          </a:p>
          <a:p>
            <a:pPr lvl="1"/>
            <a:r>
              <a:rPr lang="en-US" dirty="0"/>
              <a:t>The </a:t>
            </a:r>
            <a:r>
              <a:rPr lang="en-US" dirty="0" err="1"/>
              <a:t>BodyTagSupport</a:t>
            </a:r>
            <a:r>
              <a:rPr lang="en-US" dirty="0"/>
              <a:t> class implements the </a:t>
            </a:r>
            <a:r>
              <a:rPr lang="en-US" dirty="0" err="1"/>
              <a:t>BodyTag</a:t>
            </a:r>
            <a:r>
              <a:rPr lang="en-US" dirty="0"/>
              <a:t> interface and adds additional convenience methods</a:t>
            </a:r>
            <a:endParaRPr lang="en-US" dirty="0" smtClean="0"/>
          </a:p>
          <a:p>
            <a:pPr lvl="1"/>
            <a:endParaRPr lang="en-US" dirty="0"/>
          </a:p>
        </p:txBody>
      </p:sp>
    </p:spTree>
    <p:extLst>
      <p:ext uri="{BB962C8B-B14F-4D97-AF65-F5344CB8AC3E}">
        <p14:creationId xmlns:p14="http://schemas.microsoft.com/office/powerpoint/2010/main" val="2081916087"/>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Implementations…</a:t>
            </a:r>
            <a:endParaRPr lang="en-US" dirty="0"/>
          </a:p>
        </p:txBody>
      </p:sp>
      <p:sp>
        <p:nvSpPr>
          <p:cNvPr id="3" name="Content Placeholder 2"/>
          <p:cNvSpPr>
            <a:spLocks noGrp="1"/>
          </p:cNvSpPr>
          <p:nvPr>
            <p:ph idx="1"/>
          </p:nvPr>
        </p:nvSpPr>
        <p:spPr/>
        <p:txBody>
          <a:bodyPr>
            <a:normAutofit/>
          </a:bodyPr>
          <a:lstStyle/>
          <a:p>
            <a:pPr lvl="1"/>
            <a:r>
              <a:rPr lang="en-US" dirty="0"/>
              <a:t>Methods that interact with the body content include</a:t>
            </a:r>
            <a:r>
              <a:rPr lang="en-US" dirty="0" smtClean="0"/>
              <a:t>:</a:t>
            </a:r>
            <a:endParaRPr lang="en-US" dirty="0"/>
          </a:p>
          <a:p>
            <a:pPr lvl="2"/>
            <a:r>
              <a:rPr lang="en-US" dirty="0" err="1"/>
              <a:t>doInitBody</a:t>
            </a:r>
            <a:r>
              <a:rPr lang="en-US" dirty="0"/>
              <a:t>()	</a:t>
            </a:r>
            <a:endParaRPr lang="en-US" dirty="0" smtClean="0"/>
          </a:p>
          <a:p>
            <a:pPr lvl="3"/>
            <a:r>
              <a:rPr lang="en-US" dirty="0" smtClean="0"/>
              <a:t>invoked </a:t>
            </a:r>
            <a:r>
              <a:rPr lang="en-US" dirty="0"/>
              <a:t>before the body of the tag is evaluated but after body content is set</a:t>
            </a:r>
          </a:p>
          <a:p>
            <a:pPr lvl="2"/>
            <a:r>
              <a:rPr lang="en-US" dirty="0" err="1"/>
              <a:t>doAfterBody</a:t>
            </a:r>
            <a:r>
              <a:rPr lang="en-US" dirty="0"/>
              <a:t>()	</a:t>
            </a:r>
            <a:endParaRPr lang="en-US" dirty="0" smtClean="0"/>
          </a:p>
          <a:p>
            <a:pPr lvl="3"/>
            <a:r>
              <a:rPr lang="en-US" dirty="0" smtClean="0"/>
              <a:t>invoked </a:t>
            </a:r>
            <a:r>
              <a:rPr lang="en-US" dirty="0"/>
              <a:t>after body content is </a:t>
            </a:r>
            <a:r>
              <a:rPr lang="en-US" dirty="0" smtClean="0"/>
              <a:t>evaluated</a:t>
            </a:r>
          </a:p>
          <a:p>
            <a:pPr lvl="1"/>
            <a:r>
              <a:rPr lang="en-US" dirty="0">
                <a:effectLst/>
              </a:rPr>
              <a:t>Some of these methods include:</a:t>
            </a:r>
          </a:p>
          <a:p>
            <a:pPr lvl="2"/>
            <a:r>
              <a:rPr lang="en-US" dirty="0">
                <a:effectLst/>
              </a:rPr>
              <a:t>getter for the </a:t>
            </a:r>
            <a:r>
              <a:rPr lang="en-US" b="1" dirty="0" err="1">
                <a:solidFill>
                  <a:srgbClr val="FF0000"/>
                </a:solidFill>
                <a:effectLst/>
              </a:rPr>
              <a:t>bodyContent</a:t>
            </a:r>
            <a:r>
              <a:rPr lang="en-US" dirty="0">
                <a:effectLst/>
              </a:rPr>
              <a:t> property</a:t>
            </a:r>
          </a:p>
          <a:p>
            <a:pPr lvl="2"/>
            <a:r>
              <a:rPr lang="en-US" dirty="0">
                <a:effectLst/>
              </a:rPr>
              <a:t>getter for the previous out </a:t>
            </a:r>
            <a:r>
              <a:rPr lang="en-US" b="1" dirty="0" err="1">
                <a:solidFill>
                  <a:srgbClr val="FF0000"/>
                </a:solidFill>
                <a:effectLst/>
              </a:rPr>
              <a:t>JSPWriter</a:t>
            </a:r>
            <a:endParaRPr lang="en-US" b="1" dirty="0">
              <a:solidFill>
                <a:srgbClr val="FF0000"/>
              </a:solidFill>
              <a:effectLst/>
            </a:endParaRPr>
          </a:p>
          <a:p>
            <a:pPr lvl="1"/>
            <a:endParaRPr lang="en-US" dirty="0"/>
          </a:p>
        </p:txBody>
      </p:sp>
    </p:spTree>
    <p:extLst>
      <p:ext uri="{BB962C8B-B14F-4D97-AF65-F5344CB8AC3E}">
        <p14:creationId xmlns:p14="http://schemas.microsoft.com/office/powerpoint/2010/main" val="2095892068"/>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PageContext</a:t>
            </a:r>
            <a:endParaRPr lang="en-US" dirty="0"/>
          </a:p>
        </p:txBody>
      </p:sp>
      <p:sp>
        <p:nvSpPr>
          <p:cNvPr id="3" name="Content Placeholder 2"/>
          <p:cNvSpPr>
            <a:spLocks noGrp="1"/>
          </p:cNvSpPr>
          <p:nvPr>
            <p:ph idx="1"/>
          </p:nvPr>
        </p:nvSpPr>
        <p:spPr/>
        <p:txBody>
          <a:bodyPr/>
          <a:lstStyle/>
          <a:p>
            <a:r>
              <a:rPr lang="en-US" dirty="0">
                <a:effectLst/>
              </a:rPr>
              <a:t>A tag handler has access to some properties that are set by the JSP container using </a:t>
            </a:r>
            <a:r>
              <a:rPr lang="en-US" dirty="0" smtClean="0">
                <a:effectLst/>
              </a:rPr>
              <a:t>the methods of the </a:t>
            </a:r>
            <a:r>
              <a:rPr lang="en-US" dirty="0" err="1" smtClean="0">
                <a:effectLst/>
              </a:rPr>
              <a:t>PageContext</a:t>
            </a:r>
            <a:endParaRPr lang="en-US" dirty="0"/>
          </a:p>
        </p:txBody>
      </p:sp>
    </p:spTree>
    <p:extLst>
      <p:ext uri="{BB962C8B-B14F-4D97-AF65-F5344CB8AC3E}">
        <p14:creationId xmlns:p14="http://schemas.microsoft.com/office/powerpoint/2010/main" val="2626152565"/>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TLD Declaration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96358098"/>
              </p:ext>
            </p:extLst>
          </p:nvPr>
        </p:nvGraphicFramePr>
        <p:xfrm>
          <a:off x="609600" y="2057400"/>
          <a:ext cx="8229600" cy="1766760"/>
        </p:xfrm>
        <a:graphic>
          <a:graphicData uri="http://schemas.openxmlformats.org/drawingml/2006/table">
            <a:tbl>
              <a:tblPr/>
              <a:tblGrid>
                <a:gridCol w="1676400"/>
                <a:gridCol w="6553200"/>
              </a:tblGrid>
              <a:tr h="227790">
                <a:tc>
                  <a:txBody>
                    <a:bodyPr/>
                    <a:lstStyle/>
                    <a:p>
                      <a:pPr algn="l" fontAlgn="t"/>
                      <a:r>
                        <a:rPr lang="en-US" sz="1300" dirty="0">
                          <a:solidFill>
                            <a:srgbClr val="000000"/>
                          </a:solidFill>
                          <a:effectLst/>
                          <a:latin typeface="Verdana"/>
                        </a:rPr>
                        <a:t>name</a:t>
                      </a:r>
                    </a:p>
                  </a:txBody>
                  <a:tcPr marL="27779" marR="27779" marT="13890" marB="13890">
                    <a:lnL>
                      <a:noFill/>
                    </a:lnL>
                    <a:lnR>
                      <a:noFill/>
                    </a:lnR>
                    <a:lnT>
                      <a:noFill/>
                    </a:lnT>
                    <a:lnB>
                      <a:noFill/>
                    </a:lnB>
                    <a:solidFill>
                      <a:srgbClr val="DDDDDD"/>
                    </a:solidFill>
                  </a:tcPr>
                </a:tc>
                <a:tc>
                  <a:txBody>
                    <a:bodyPr/>
                    <a:lstStyle/>
                    <a:p>
                      <a:pPr algn="l" fontAlgn="t"/>
                      <a:r>
                        <a:rPr lang="en-US" sz="1300">
                          <a:solidFill>
                            <a:srgbClr val="000000"/>
                          </a:solidFill>
                          <a:effectLst/>
                          <a:latin typeface="Verdana"/>
                        </a:rPr>
                        <a:t>unique action name</a:t>
                      </a:r>
                    </a:p>
                  </a:txBody>
                  <a:tcPr marL="27779" marR="27779" marT="13890" marB="13890">
                    <a:lnL>
                      <a:noFill/>
                    </a:lnL>
                    <a:lnR>
                      <a:noFill/>
                    </a:lnR>
                    <a:lnT>
                      <a:noFill/>
                    </a:lnT>
                    <a:lnB>
                      <a:noFill/>
                    </a:lnB>
                    <a:solidFill>
                      <a:srgbClr val="DDDDDD"/>
                    </a:solidFill>
                  </a:tcPr>
                </a:tc>
              </a:tr>
              <a:tr h="427800">
                <a:tc>
                  <a:txBody>
                    <a:bodyPr/>
                    <a:lstStyle/>
                    <a:p>
                      <a:pPr algn="l" fontAlgn="t"/>
                      <a:r>
                        <a:rPr lang="en-US" sz="1300">
                          <a:solidFill>
                            <a:srgbClr val="000000"/>
                          </a:solidFill>
                          <a:effectLst/>
                          <a:latin typeface="Verdana"/>
                        </a:rPr>
                        <a:t>tagclass</a:t>
                      </a:r>
                    </a:p>
                  </a:txBody>
                  <a:tcPr marL="27779" marR="27779" marT="13890" marB="13890">
                    <a:lnL>
                      <a:noFill/>
                    </a:lnL>
                    <a:lnR>
                      <a:noFill/>
                    </a:lnR>
                    <a:lnT>
                      <a:noFill/>
                    </a:lnT>
                    <a:lnB>
                      <a:noFill/>
                    </a:lnB>
                    <a:solidFill>
                      <a:srgbClr val="EFEFEF"/>
                    </a:solidFill>
                  </a:tcPr>
                </a:tc>
                <a:tc>
                  <a:txBody>
                    <a:bodyPr/>
                    <a:lstStyle/>
                    <a:p>
                      <a:pPr algn="l" fontAlgn="t"/>
                      <a:r>
                        <a:rPr lang="en-US" sz="1300">
                          <a:solidFill>
                            <a:srgbClr val="000000"/>
                          </a:solidFill>
                          <a:effectLst/>
                          <a:latin typeface="Verdana"/>
                        </a:rPr>
                        <a:t>tag handler class implementing javax.servlet.jsp.tagext.Tag</a:t>
                      </a:r>
                    </a:p>
                  </a:txBody>
                  <a:tcPr marL="27779" marR="27779" marT="13890" marB="13890">
                    <a:lnL>
                      <a:noFill/>
                    </a:lnL>
                    <a:lnR>
                      <a:noFill/>
                    </a:lnR>
                    <a:lnT>
                      <a:noFill/>
                    </a:lnT>
                    <a:lnB>
                      <a:noFill/>
                    </a:lnB>
                    <a:solidFill>
                      <a:srgbClr val="EFEFEF"/>
                    </a:solidFill>
                  </a:tcPr>
                </a:tc>
              </a:tr>
              <a:tr h="427800">
                <a:tc>
                  <a:txBody>
                    <a:bodyPr/>
                    <a:lstStyle/>
                    <a:p>
                      <a:pPr algn="l" fontAlgn="t"/>
                      <a:r>
                        <a:rPr lang="en-US" sz="1300">
                          <a:solidFill>
                            <a:srgbClr val="000000"/>
                          </a:solidFill>
                          <a:effectLst/>
                          <a:latin typeface="Verdana"/>
                        </a:rPr>
                        <a:t>teiclass</a:t>
                      </a:r>
                    </a:p>
                  </a:txBody>
                  <a:tcPr marL="27779" marR="27779" marT="13890" marB="13890">
                    <a:lnL>
                      <a:noFill/>
                    </a:lnL>
                    <a:lnR>
                      <a:noFill/>
                    </a:lnR>
                    <a:lnT>
                      <a:noFill/>
                    </a:lnT>
                    <a:lnB>
                      <a:noFill/>
                    </a:lnB>
                    <a:solidFill>
                      <a:srgbClr val="DDDDDD"/>
                    </a:solidFill>
                  </a:tcPr>
                </a:tc>
                <a:tc>
                  <a:txBody>
                    <a:bodyPr/>
                    <a:lstStyle/>
                    <a:p>
                      <a:pPr algn="l" fontAlgn="t"/>
                      <a:r>
                        <a:rPr lang="en-US" sz="1300">
                          <a:solidFill>
                            <a:srgbClr val="000000"/>
                          </a:solidFill>
                          <a:effectLst/>
                          <a:latin typeface="Verdana"/>
                        </a:rPr>
                        <a:t>optional subclass of javax.servlet.jsp.tagext.TagExtraInfo</a:t>
                      </a:r>
                    </a:p>
                  </a:txBody>
                  <a:tcPr marL="27779" marR="27779" marT="13890" marB="13890">
                    <a:lnL>
                      <a:noFill/>
                    </a:lnL>
                    <a:lnR>
                      <a:noFill/>
                    </a:lnR>
                    <a:lnT>
                      <a:noFill/>
                    </a:lnT>
                    <a:lnB>
                      <a:noFill/>
                    </a:lnB>
                    <a:solidFill>
                      <a:srgbClr val="DDDDDD"/>
                    </a:solidFill>
                  </a:tcPr>
                </a:tc>
              </a:tr>
              <a:tr h="227790">
                <a:tc>
                  <a:txBody>
                    <a:bodyPr/>
                    <a:lstStyle/>
                    <a:p>
                      <a:pPr algn="l" fontAlgn="t"/>
                      <a:r>
                        <a:rPr lang="en-US" sz="1300">
                          <a:solidFill>
                            <a:srgbClr val="000000"/>
                          </a:solidFill>
                          <a:effectLst/>
                          <a:latin typeface="Verdana"/>
                        </a:rPr>
                        <a:t>bodycontent</a:t>
                      </a:r>
                    </a:p>
                  </a:txBody>
                  <a:tcPr marL="27779" marR="27779" marT="13890" marB="13890">
                    <a:lnL>
                      <a:noFill/>
                    </a:lnL>
                    <a:lnR>
                      <a:noFill/>
                    </a:lnR>
                    <a:lnT>
                      <a:noFill/>
                    </a:lnT>
                    <a:lnB>
                      <a:noFill/>
                    </a:lnB>
                    <a:solidFill>
                      <a:srgbClr val="EFEFEF"/>
                    </a:solidFill>
                  </a:tcPr>
                </a:tc>
                <a:tc>
                  <a:txBody>
                    <a:bodyPr/>
                    <a:lstStyle/>
                    <a:p>
                      <a:pPr algn="l" fontAlgn="t"/>
                      <a:r>
                        <a:rPr lang="en-US" sz="1300">
                          <a:solidFill>
                            <a:srgbClr val="000000"/>
                          </a:solidFill>
                          <a:effectLst/>
                          <a:latin typeface="Verdana"/>
                        </a:rPr>
                        <a:t>one of three body content types</a:t>
                      </a:r>
                    </a:p>
                  </a:txBody>
                  <a:tcPr marL="27779" marR="27779" marT="13890" marB="13890">
                    <a:lnL>
                      <a:noFill/>
                    </a:lnL>
                    <a:lnR>
                      <a:noFill/>
                    </a:lnR>
                    <a:lnT>
                      <a:noFill/>
                    </a:lnT>
                    <a:lnB>
                      <a:noFill/>
                    </a:lnB>
                    <a:solidFill>
                      <a:srgbClr val="EFEFEF"/>
                    </a:solidFill>
                  </a:tcPr>
                </a:tc>
              </a:tr>
              <a:tr h="227790">
                <a:tc>
                  <a:txBody>
                    <a:bodyPr/>
                    <a:lstStyle/>
                    <a:p>
                      <a:pPr algn="l" fontAlgn="t"/>
                      <a:r>
                        <a:rPr lang="en-US" sz="1300">
                          <a:solidFill>
                            <a:srgbClr val="000000"/>
                          </a:solidFill>
                          <a:effectLst/>
                          <a:latin typeface="Verdana"/>
                        </a:rPr>
                        <a:t>info</a:t>
                      </a:r>
                    </a:p>
                  </a:txBody>
                  <a:tcPr marL="27779" marR="27779" marT="13890" marB="13890">
                    <a:lnL>
                      <a:noFill/>
                    </a:lnL>
                    <a:lnR>
                      <a:noFill/>
                    </a:lnR>
                    <a:lnT>
                      <a:noFill/>
                    </a:lnT>
                    <a:lnB>
                      <a:noFill/>
                    </a:lnB>
                    <a:solidFill>
                      <a:srgbClr val="DDDDDD"/>
                    </a:solidFill>
                  </a:tcPr>
                </a:tc>
                <a:tc>
                  <a:txBody>
                    <a:bodyPr/>
                    <a:lstStyle/>
                    <a:p>
                      <a:pPr algn="l" fontAlgn="t"/>
                      <a:r>
                        <a:rPr lang="en-US" sz="1300">
                          <a:solidFill>
                            <a:srgbClr val="000000"/>
                          </a:solidFill>
                          <a:effectLst/>
                          <a:latin typeface="Verdana"/>
                        </a:rPr>
                        <a:t>optional tag-specific information</a:t>
                      </a:r>
                    </a:p>
                  </a:txBody>
                  <a:tcPr marL="27779" marR="27779" marT="13890" marB="13890">
                    <a:lnL>
                      <a:noFill/>
                    </a:lnL>
                    <a:lnR>
                      <a:noFill/>
                    </a:lnR>
                    <a:lnT>
                      <a:noFill/>
                    </a:lnT>
                    <a:lnB>
                      <a:noFill/>
                    </a:lnB>
                    <a:solidFill>
                      <a:srgbClr val="DDDDDD"/>
                    </a:solidFill>
                  </a:tcPr>
                </a:tc>
              </a:tr>
              <a:tr h="227790">
                <a:tc>
                  <a:txBody>
                    <a:bodyPr/>
                    <a:lstStyle/>
                    <a:p>
                      <a:pPr algn="l" fontAlgn="t"/>
                      <a:r>
                        <a:rPr lang="en-US" sz="1300">
                          <a:solidFill>
                            <a:srgbClr val="000000"/>
                          </a:solidFill>
                          <a:effectLst/>
                          <a:latin typeface="Verdana"/>
                        </a:rPr>
                        <a:t>attribute</a:t>
                      </a:r>
                    </a:p>
                  </a:txBody>
                  <a:tcPr marL="27779" marR="27779" marT="13890" marB="13890">
                    <a:lnL>
                      <a:noFill/>
                    </a:lnL>
                    <a:lnR>
                      <a:noFill/>
                    </a:lnR>
                    <a:lnT>
                      <a:noFill/>
                    </a:lnT>
                    <a:lnB>
                      <a:noFill/>
                    </a:lnB>
                    <a:solidFill>
                      <a:srgbClr val="EFEFEF"/>
                    </a:solidFill>
                  </a:tcPr>
                </a:tc>
                <a:tc>
                  <a:txBody>
                    <a:bodyPr/>
                    <a:lstStyle/>
                    <a:p>
                      <a:pPr algn="l" fontAlgn="t"/>
                      <a:r>
                        <a:rPr lang="en-US" sz="1300" dirty="0">
                          <a:solidFill>
                            <a:srgbClr val="000000"/>
                          </a:solidFill>
                          <a:effectLst/>
                          <a:latin typeface="Verdana"/>
                        </a:rPr>
                        <a:t>all attributes of the action</a:t>
                      </a:r>
                    </a:p>
                  </a:txBody>
                  <a:tcPr marL="27779" marR="27779" marT="13890" marB="13890">
                    <a:lnL>
                      <a:noFill/>
                    </a:lnL>
                    <a:lnR>
                      <a:noFill/>
                    </a:lnR>
                    <a:lnT>
                      <a:noFill/>
                    </a:lnT>
                    <a:lnB>
                      <a:noFill/>
                    </a:lnB>
                    <a:solidFill>
                      <a:srgbClr val="EFEFEF"/>
                    </a:solidFill>
                  </a:tcPr>
                </a:tc>
              </a:tr>
            </a:tbl>
          </a:graphicData>
        </a:graphic>
      </p:graphicFrame>
    </p:spTree>
    <p:extLst>
      <p:ext uri="{BB962C8B-B14F-4D97-AF65-F5344CB8AC3E}">
        <p14:creationId xmlns:p14="http://schemas.microsoft.com/office/powerpoint/2010/main" val="392393497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have the following fields:</a:t>
            </a:r>
          </a:p>
          <a:p>
            <a:pPr lvl="1"/>
            <a:r>
              <a:rPr lang="en-US" dirty="0">
                <a:effectLst/>
              </a:rPr>
              <a:t>name (required)</a:t>
            </a:r>
          </a:p>
          <a:p>
            <a:pPr lvl="2"/>
            <a:r>
              <a:rPr lang="en-US" dirty="0"/>
              <a:t>attribute name</a:t>
            </a:r>
          </a:p>
          <a:p>
            <a:pPr lvl="1"/>
            <a:r>
              <a:rPr lang="en-US" dirty="0">
                <a:effectLst/>
              </a:rPr>
              <a:t>required</a:t>
            </a:r>
          </a:p>
          <a:p>
            <a:pPr lvl="2"/>
            <a:r>
              <a:rPr lang="en-US" dirty="0"/>
              <a:t>if attribute is required or optional</a:t>
            </a:r>
          </a:p>
          <a:p>
            <a:pPr lvl="1"/>
            <a:r>
              <a:rPr lang="en-US" dirty="0" err="1">
                <a:effectLst/>
              </a:rPr>
              <a:t>rtexprvalue</a:t>
            </a:r>
            <a:endParaRPr lang="en-US" dirty="0">
              <a:effectLst/>
            </a:endParaRPr>
          </a:p>
          <a:p>
            <a:pPr lvl="2"/>
            <a:r>
              <a:rPr lang="en-US" dirty="0"/>
              <a:t>if attribute value may be dynamically calculated at runtime by a </a:t>
            </a:r>
            <a:r>
              <a:rPr lang="en-US" dirty="0" err="1"/>
              <a:t>scriptlet</a:t>
            </a:r>
            <a:r>
              <a:rPr lang="en-US" dirty="0"/>
              <a:t>. NOTE: default value is "false", meaning that the attribute has a static value. Make sure you set it to "true" if the attribute value is determined at request time</a:t>
            </a:r>
            <a:r>
              <a:rPr lang="en-US" dirty="0" smtClean="0"/>
              <a:t>.</a:t>
            </a:r>
          </a:p>
          <a:p>
            <a:pPr lvl="1"/>
            <a:r>
              <a:rPr lang="en-US" dirty="0" err="1"/>
              <a:t>elexprvalue</a:t>
            </a:r>
            <a:r>
              <a:rPr lang="en-US" dirty="0"/>
              <a:t> </a:t>
            </a:r>
            <a:endParaRPr lang="en-US" dirty="0" smtClean="0"/>
          </a:p>
          <a:p>
            <a:pPr lvl="2"/>
            <a:r>
              <a:rPr lang="en-US" dirty="0" smtClean="0"/>
              <a:t>means </a:t>
            </a:r>
            <a:r>
              <a:rPr lang="en-US" dirty="0"/>
              <a:t>it can support EL (expression language) values</a:t>
            </a:r>
          </a:p>
          <a:p>
            <a:pPr lvl="1"/>
            <a:endParaRPr lang="en-US" dirty="0"/>
          </a:p>
        </p:txBody>
      </p:sp>
    </p:spTree>
    <p:extLst>
      <p:ext uri="{BB962C8B-B14F-4D97-AF65-F5344CB8AC3E}">
        <p14:creationId xmlns:p14="http://schemas.microsoft.com/office/powerpoint/2010/main" val="23789799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Directory Structures</a:t>
            </a:r>
            <a:endParaRPr lang="en-US" dirty="0"/>
          </a:p>
        </p:txBody>
      </p:sp>
      <p:sp>
        <p:nvSpPr>
          <p:cNvPr id="5" name="Content Placeholder 4"/>
          <p:cNvSpPr>
            <a:spLocks noGrp="1"/>
          </p:cNvSpPr>
          <p:nvPr>
            <p:ph idx="1"/>
          </p:nvPr>
        </p:nvSpPr>
        <p:spPr/>
        <p:txBody>
          <a:bodyPr/>
          <a:lstStyle/>
          <a:p>
            <a:r>
              <a:rPr lang="en-US" dirty="0" smtClean="0"/>
              <a:t>In dealing with JEE projects, it must be important to deal with the proper JEE directory structures.</a:t>
            </a:r>
          </a:p>
          <a:p>
            <a:r>
              <a:rPr lang="en-US" dirty="0" smtClean="0"/>
              <a:t>There are 2 considerations:</a:t>
            </a:r>
          </a:p>
          <a:p>
            <a:pPr lvl="1"/>
            <a:r>
              <a:rPr lang="en-US" dirty="0" smtClean="0"/>
              <a:t>Development environment</a:t>
            </a:r>
          </a:p>
          <a:p>
            <a:pPr lvl="1"/>
            <a:r>
              <a:rPr lang="en-US" dirty="0" smtClean="0"/>
              <a:t>Deployment environment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 Directory Tree</a:t>
            </a:r>
            <a:endParaRPr lang="en-US" dirty="0"/>
          </a:p>
        </p:txBody>
      </p:sp>
      <p:sp>
        <p:nvSpPr>
          <p:cNvPr id="3" name="Content Placeholder 2"/>
          <p:cNvSpPr>
            <a:spLocks noGrp="1"/>
          </p:cNvSpPr>
          <p:nvPr>
            <p:ph idx="1"/>
          </p:nvPr>
        </p:nvSpPr>
        <p:spPr/>
        <p:txBody>
          <a:bodyPr/>
          <a:lstStyle/>
          <a:p>
            <a:r>
              <a:rPr lang="en-US" dirty="0" smtClean="0"/>
              <a:t>Different IDE requires developers to have its own predefined directory structure</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676400" y="2743200"/>
            <a:ext cx="2105025" cy="29241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876800" y="2743200"/>
            <a:ext cx="2371725"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Deployment Directory Structure</a:t>
            </a:r>
            <a:endParaRPr lang="en-US" sz="4000" dirty="0"/>
          </a:p>
        </p:txBody>
      </p:sp>
      <p:sp>
        <p:nvSpPr>
          <p:cNvPr id="3" name="Content Placeholder 2"/>
          <p:cNvSpPr>
            <a:spLocks noGrp="1"/>
          </p:cNvSpPr>
          <p:nvPr>
            <p:ph idx="1"/>
          </p:nvPr>
        </p:nvSpPr>
        <p:spPr/>
        <p:txBody>
          <a:bodyPr/>
          <a:lstStyle/>
          <a:p>
            <a:r>
              <a:rPr lang="en-US" dirty="0" smtClean="0"/>
              <a:t>The Universal Deployment Structure for all JEE projects, framework or non-framework, on any server container </a:t>
            </a:r>
          </a:p>
          <a:p>
            <a:r>
              <a:rPr lang="en-US" dirty="0" smtClean="0"/>
              <a:t>Common structure </a:t>
            </a:r>
          </a:p>
          <a:p>
            <a:pPr marL="0" indent="0">
              <a:buNone/>
            </a:pPr>
            <a:r>
              <a:rPr lang="en-US" dirty="0" smtClean="0"/>
              <a:t>    for all AS when it comes</a:t>
            </a:r>
          </a:p>
          <a:p>
            <a:pPr marL="0" indent="0">
              <a:buNone/>
            </a:pPr>
            <a:r>
              <a:rPr lang="en-US" dirty="0"/>
              <a:t> </a:t>
            </a:r>
            <a:r>
              <a:rPr lang="en-US" dirty="0" smtClean="0"/>
              <a:t>   to deployment</a:t>
            </a:r>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5334000" y="2971800"/>
            <a:ext cx="3177416"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JEE Development</a:t>
            </a:r>
            <a:endParaRPr lang="en-US" dirty="0"/>
          </a:p>
        </p:txBody>
      </p:sp>
      <p:sp>
        <p:nvSpPr>
          <p:cNvPr id="3" name="Content Placeholder 2"/>
          <p:cNvSpPr>
            <a:spLocks noGrp="1"/>
          </p:cNvSpPr>
          <p:nvPr>
            <p:ph idx="1"/>
          </p:nvPr>
        </p:nvSpPr>
        <p:spPr/>
        <p:txBody>
          <a:bodyPr/>
          <a:lstStyle/>
          <a:p>
            <a:r>
              <a:rPr lang="en-US" dirty="0" smtClean="0"/>
              <a:t>The JEE Core development includes the following concepts:</a:t>
            </a:r>
          </a:p>
          <a:p>
            <a:pPr lvl="1"/>
            <a:r>
              <a:rPr lang="en-US" dirty="0" smtClean="0"/>
              <a:t>Servlet</a:t>
            </a:r>
          </a:p>
          <a:p>
            <a:pPr lvl="1"/>
            <a:r>
              <a:rPr lang="en-US" dirty="0" smtClean="0"/>
              <a:t>Java Server Pages (JSP)</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Servlet Programming</a:t>
            </a:r>
            <a:endParaRPr lang="en-US" dirty="0"/>
          </a:p>
        </p:txBody>
      </p:sp>
      <p:sp>
        <p:nvSpPr>
          <p:cNvPr id="5" name="Text Placeholder 4"/>
          <p:cNvSpPr>
            <a:spLocks noGrp="1"/>
          </p:cNvSpPr>
          <p:nvPr>
            <p:ph type="body" idx="1"/>
          </p:nvPr>
        </p:nvSpPr>
        <p:spPr/>
        <p:txBody>
          <a:bodyPr/>
          <a:lstStyle/>
          <a:p>
            <a:r>
              <a:rPr lang="en-US" dirty="0" smtClean="0"/>
              <a:t>Challenges on Servlet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HTTP Protocol</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2320" y="1600200"/>
            <a:ext cx="5699360" cy="4525963"/>
          </a:xfrm>
        </p:spPr>
      </p:pic>
    </p:spTree>
    <p:extLst>
      <p:ext uri="{BB962C8B-B14F-4D97-AF65-F5344CB8AC3E}">
        <p14:creationId xmlns:p14="http://schemas.microsoft.com/office/powerpoint/2010/main" val="11656794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JEE Concepts</a:t>
            </a:r>
            <a:endParaRPr lang="en-US" dirty="0"/>
          </a:p>
        </p:txBody>
      </p:sp>
      <p:sp>
        <p:nvSpPr>
          <p:cNvPr id="3" name="Content Placeholder 2"/>
          <p:cNvSpPr>
            <a:spLocks noGrp="1"/>
          </p:cNvSpPr>
          <p:nvPr>
            <p:ph idx="1"/>
          </p:nvPr>
        </p:nvSpPr>
        <p:spPr/>
        <p:txBody>
          <a:bodyPr/>
          <a:lstStyle/>
          <a:p>
            <a:r>
              <a:rPr lang="en-US" dirty="0" smtClean="0"/>
              <a:t>The basic core concepts of JEE rely much on HTTP, therefore the main objective of JEE is:</a:t>
            </a:r>
          </a:p>
          <a:p>
            <a:pPr lvl="1"/>
            <a:r>
              <a:rPr lang="en-US" dirty="0" smtClean="0"/>
              <a:t>Keep track of the transactions from client to server and the other way around</a:t>
            </a:r>
            <a:endParaRPr lang="en-US" dirty="0"/>
          </a:p>
        </p:txBody>
      </p:sp>
    </p:spTree>
    <p:extLst>
      <p:ext uri="{BB962C8B-B14F-4D97-AF65-F5344CB8AC3E}">
        <p14:creationId xmlns:p14="http://schemas.microsoft.com/office/powerpoint/2010/main" val="26249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JEE?</a:t>
            </a:r>
            <a:endParaRPr lang="en-US" dirty="0"/>
          </a:p>
        </p:txBody>
      </p:sp>
      <p:sp>
        <p:nvSpPr>
          <p:cNvPr id="5" name="Content Placeholder 4"/>
          <p:cNvSpPr>
            <a:spLocks noGrp="1"/>
          </p:cNvSpPr>
          <p:nvPr>
            <p:ph idx="1"/>
          </p:nvPr>
        </p:nvSpPr>
        <p:spPr/>
        <p:txBody>
          <a:bodyPr/>
          <a:lstStyle/>
          <a:p>
            <a:r>
              <a:rPr lang="en-US" dirty="0" smtClean="0"/>
              <a:t>Java + Application Servers = Software</a:t>
            </a:r>
            <a:endParaRPr 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1600200" y="2133600"/>
            <a:ext cx="5715000" cy="3857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are Servlets?</a:t>
            </a:r>
            <a:endParaRPr lang="en-US" dirty="0"/>
          </a:p>
        </p:txBody>
      </p:sp>
      <p:sp>
        <p:nvSpPr>
          <p:cNvPr id="5" name="Content Placeholder 4"/>
          <p:cNvSpPr>
            <a:spLocks noGrp="1"/>
          </p:cNvSpPr>
          <p:nvPr>
            <p:ph idx="1"/>
          </p:nvPr>
        </p:nvSpPr>
        <p:spPr/>
        <p:txBody>
          <a:bodyPr>
            <a:normAutofit/>
          </a:bodyPr>
          <a:lstStyle/>
          <a:p>
            <a:r>
              <a:rPr lang="en-US" dirty="0" smtClean="0"/>
              <a:t>Java classes that dynamically process requests and construct responses</a:t>
            </a:r>
          </a:p>
          <a:p>
            <a:r>
              <a:rPr lang="en-US" dirty="0" smtClean="0"/>
              <a:t>Dynamically generate HTML web pages in response to requests</a:t>
            </a:r>
          </a:p>
          <a:p>
            <a:r>
              <a:rPr lang="en-US" dirty="0" smtClean="0"/>
              <a:t>Sends data in other formats to clients, such as serialized Java objects (applets and Java applications), and XML</a:t>
            </a:r>
          </a:p>
          <a:p>
            <a:r>
              <a:rPr lang="en-US" dirty="0" smtClean="0"/>
              <a:t>Cannot run without AS</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Servlets API</a:t>
            </a:r>
            <a:endParaRPr lang="en-US" dirty="0"/>
          </a:p>
        </p:txBody>
      </p:sp>
      <p:sp>
        <p:nvSpPr>
          <p:cNvPr id="3" name="Content Placeholder 2"/>
          <p:cNvSpPr>
            <a:spLocks noGrp="1"/>
          </p:cNvSpPr>
          <p:nvPr>
            <p:ph idx="1"/>
          </p:nvPr>
        </p:nvSpPr>
        <p:spPr/>
        <p:txBody>
          <a:bodyPr/>
          <a:lstStyle/>
          <a:p>
            <a:r>
              <a:rPr lang="en-US" dirty="0" smtClean="0"/>
              <a:t>There are 2 core packages involved in Servlet programming:</a:t>
            </a:r>
          </a:p>
          <a:p>
            <a:pPr lvl="1"/>
            <a:r>
              <a:rPr lang="en-US" dirty="0" err="1" smtClean="0"/>
              <a:t>javax.servlet</a:t>
            </a:r>
            <a:endParaRPr lang="en-US" dirty="0" smtClean="0"/>
          </a:p>
          <a:p>
            <a:pPr lvl="1"/>
            <a:r>
              <a:rPr lang="en-US" dirty="0" err="1" smtClean="0"/>
              <a:t>javax.servlet.http</a:t>
            </a:r>
            <a:endParaRPr lang="en-US" dirty="0" smtClean="0"/>
          </a:p>
          <a:p>
            <a:r>
              <a:rPr lang="en-US" dirty="0" smtClean="0"/>
              <a:t>The first one above is very essential since all servlets came from the class </a:t>
            </a:r>
            <a:r>
              <a:rPr lang="en-US" b="1" dirty="0" err="1" smtClean="0"/>
              <a:t>GenericServlet</a:t>
            </a:r>
            <a:endParaRPr lang="en-US"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Servlet Interface</a:t>
            </a:r>
            <a:endParaRPr lang="en-US" dirty="0"/>
          </a:p>
        </p:txBody>
      </p:sp>
      <p:sp>
        <p:nvSpPr>
          <p:cNvPr id="3" name="Content Placeholder 2"/>
          <p:cNvSpPr>
            <a:spLocks noGrp="1"/>
          </p:cNvSpPr>
          <p:nvPr>
            <p:ph idx="1"/>
          </p:nvPr>
        </p:nvSpPr>
        <p:spPr/>
        <p:txBody>
          <a:bodyPr>
            <a:normAutofit/>
          </a:bodyPr>
          <a:lstStyle/>
          <a:p>
            <a:r>
              <a:rPr lang="en-US" dirty="0" smtClean="0"/>
              <a:t>The Servlet interface defines the lifecycle methods of the basic servlet: initialization, service, and destruction</a:t>
            </a:r>
          </a:p>
          <a:p>
            <a:r>
              <a:rPr lang="en-US" dirty="0" smtClean="0"/>
              <a:t>These lifecycle methods are eventually implemented by the </a:t>
            </a:r>
            <a:r>
              <a:rPr lang="en-US" b="1" dirty="0" err="1" smtClean="0">
                <a:solidFill>
                  <a:srgbClr val="FF0000"/>
                </a:solidFill>
              </a:rPr>
              <a:t>GenericServlet</a:t>
            </a:r>
            <a:r>
              <a:rPr lang="en-US" b="1" dirty="0" smtClean="0">
                <a:solidFill>
                  <a:srgbClr val="FF0000"/>
                </a:solidFill>
              </a:rPr>
              <a:t> </a:t>
            </a:r>
            <a:r>
              <a:rPr lang="en-US" dirty="0" smtClean="0"/>
              <a:t>class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GenericServlet</a:t>
            </a:r>
            <a:r>
              <a:rPr lang="en-US" dirty="0" smtClean="0"/>
              <a:t> class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smtClean="0">
                <a:effectLst/>
              </a:rPr>
              <a:t>Defines </a:t>
            </a:r>
            <a:r>
              <a:rPr lang="en-US" dirty="0">
                <a:effectLst/>
              </a:rPr>
              <a:t>a generic, protocol-independent </a:t>
            </a:r>
            <a:r>
              <a:rPr lang="en-US" dirty="0" smtClean="0">
                <a:effectLst/>
              </a:rPr>
              <a:t>servlet</a:t>
            </a:r>
            <a:endParaRPr lang="en-US" dirty="0">
              <a:effectLst/>
            </a:endParaRPr>
          </a:p>
          <a:p>
            <a:pPr fontAlgn="base"/>
            <a:r>
              <a:rPr lang="en-US" dirty="0" smtClean="0">
                <a:effectLst/>
              </a:rPr>
              <a:t>Gives </a:t>
            </a:r>
            <a:r>
              <a:rPr lang="en-US" dirty="0">
                <a:effectLst/>
              </a:rPr>
              <a:t>a blueprint and makes writing servlet </a:t>
            </a:r>
            <a:r>
              <a:rPr lang="en-US" dirty="0" smtClean="0">
                <a:effectLst/>
              </a:rPr>
              <a:t>easier</a:t>
            </a:r>
            <a:endParaRPr lang="en-US" dirty="0">
              <a:effectLst/>
            </a:endParaRPr>
          </a:p>
          <a:p>
            <a:pPr fontAlgn="base"/>
            <a:r>
              <a:rPr lang="en-US" dirty="0" smtClean="0">
                <a:effectLst/>
              </a:rPr>
              <a:t>Provides </a:t>
            </a:r>
            <a:r>
              <a:rPr lang="en-US" dirty="0">
                <a:effectLst/>
              </a:rPr>
              <a:t>simple versions of the life-cycle methods </a:t>
            </a:r>
            <a:r>
              <a:rPr lang="en-US" dirty="0" err="1">
                <a:effectLst/>
              </a:rPr>
              <a:t>init</a:t>
            </a:r>
            <a:r>
              <a:rPr lang="en-US" dirty="0">
                <a:effectLst/>
              </a:rPr>
              <a:t> and destroy and of the methods in the </a:t>
            </a:r>
            <a:r>
              <a:rPr lang="en-US" dirty="0" err="1">
                <a:effectLst/>
              </a:rPr>
              <a:t>ServletConfig</a:t>
            </a:r>
            <a:r>
              <a:rPr lang="en-US" dirty="0">
                <a:effectLst/>
              </a:rPr>
              <a:t> interface.</a:t>
            </a:r>
          </a:p>
          <a:p>
            <a:pPr fontAlgn="base"/>
            <a:r>
              <a:rPr lang="en-US" dirty="0" smtClean="0">
                <a:effectLst/>
              </a:rPr>
              <a:t>Implements </a:t>
            </a:r>
            <a:r>
              <a:rPr lang="en-US" dirty="0">
                <a:effectLst/>
              </a:rPr>
              <a:t>the log method, declared in the </a:t>
            </a:r>
            <a:r>
              <a:rPr lang="en-US" dirty="0" err="1">
                <a:effectLst/>
              </a:rPr>
              <a:t>ServletContext</a:t>
            </a:r>
            <a:r>
              <a:rPr lang="en-US" dirty="0">
                <a:effectLst/>
              </a:rPr>
              <a:t> interface.</a:t>
            </a:r>
          </a:p>
          <a:p>
            <a:pPr fontAlgn="base"/>
            <a:r>
              <a:rPr lang="en-US" dirty="0">
                <a:effectLst/>
              </a:rPr>
              <a:t>To write a generic servlet, it is sufficient to override the abstract </a:t>
            </a:r>
            <a:r>
              <a:rPr lang="en-US" b="1" dirty="0">
                <a:solidFill>
                  <a:srgbClr val="FF0000"/>
                </a:solidFill>
                <a:effectLst/>
              </a:rPr>
              <a:t>service() </a:t>
            </a:r>
            <a:r>
              <a:rPr lang="en-US" dirty="0">
                <a:effectLst/>
              </a:rPr>
              <a:t>method.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service() method</a:t>
            </a:r>
            <a:endParaRPr lang="en-US" dirty="0"/>
          </a:p>
        </p:txBody>
      </p:sp>
      <p:sp>
        <p:nvSpPr>
          <p:cNvPr id="3" name="Content Placeholder 2"/>
          <p:cNvSpPr>
            <a:spLocks noGrp="1"/>
          </p:cNvSpPr>
          <p:nvPr>
            <p:ph idx="1"/>
          </p:nvPr>
        </p:nvSpPr>
        <p:spPr/>
        <p:txBody>
          <a:bodyPr/>
          <a:lstStyle/>
          <a:p>
            <a:r>
              <a:rPr lang="en-US" dirty="0" smtClean="0"/>
              <a:t>Servlets do not have main() method. Instead, the use service() method which is invoked by the browser</a:t>
            </a:r>
          </a:p>
          <a:p>
            <a:r>
              <a:rPr lang="en-US" dirty="0" smtClean="0"/>
              <a:t>The service() method accepts two parameters: </a:t>
            </a:r>
          </a:p>
          <a:p>
            <a:pPr lvl="1"/>
            <a:r>
              <a:rPr lang="en-US" dirty="0" smtClean="0"/>
              <a:t>a request object </a:t>
            </a:r>
          </a:p>
          <a:p>
            <a:pPr lvl="1"/>
            <a:r>
              <a:rPr lang="en-US" dirty="0" smtClean="0"/>
              <a:t>a response object</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service()…</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tx2">
                <a:tint val="45000"/>
                <a:satMod val="400000"/>
              </a:schemeClr>
            </a:duotone>
            <a:lum contrast="20000"/>
          </a:blip>
          <a:srcRect/>
          <a:stretch>
            <a:fillRect/>
          </a:stretch>
        </p:blipFill>
        <p:spPr bwMode="auto">
          <a:xfrm>
            <a:off x="533400" y="1752600"/>
            <a:ext cx="8001000" cy="4495800"/>
          </a:xfrm>
          <a:prstGeom prst="rect">
            <a:avLst/>
          </a:prstGeom>
          <a:noFill/>
          <a:ln w="9525">
            <a:noFill/>
            <a:miter lim="800000"/>
            <a:headEnd/>
            <a:tailEnd/>
          </a:ln>
        </p:spPr>
      </p:pic>
    </p:spTree>
    <p:extLst>
      <p:ext uri="{BB962C8B-B14F-4D97-AF65-F5344CB8AC3E}">
        <p14:creationId xmlns:p14="http://schemas.microsoft.com/office/powerpoint/2010/main" val="19193020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Servlet</a:t>
            </a:r>
            <a:endParaRPr lang="en-US" dirty="0"/>
          </a:p>
        </p:txBody>
      </p:sp>
      <p:sp>
        <p:nvSpPr>
          <p:cNvPr id="3" name="Content Placeholder 2"/>
          <p:cNvSpPr>
            <a:spLocks noGrp="1"/>
          </p:cNvSpPr>
          <p:nvPr>
            <p:ph idx="1"/>
          </p:nvPr>
        </p:nvSpPr>
        <p:spPr/>
        <p:txBody>
          <a:bodyPr/>
          <a:lstStyle/>
          <a:p>
            <a:r>
              <a:rPr lang="en-US" dirty="0" smtClean="0"/>
              <a:t>Servlets are created inside any packages found in the directory tree of your development directory (i.e. in any IDE)</a:t>
            </a:r>
          </a:p>
          <a:p>
            <a:endParaRPr lang="en-US" dirty="0"/>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1524000" y="3048000"/>
            <a:ext cx="6248400" cy="3124200"/>
          </a:xfrm>
          <a:prstGeom prst="rect">
            <a:avLst/>
          </a:prstGeom>
          <a:noFill/>
          <a:ln w="9525">
            <a:noFill/>
            <a:miter lim="800000"/>
            <a:headEnd/>
            <a:tailEnd/>
          </a:ln>
        </p:spPr>
      </p:pic>
    </p:spTree>
    <p:extLst>
      <p:ext uri="{BB962C8B-B14F-4D97-AF65-F5344CB8AC3E}">
        <p14:creationId xmlns:p14="http://schemas.microsoft.com/office/powerpoint/2010/main" val="41004559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a:t>
            </a:r>
            <a:endParaRPr lang="en-US" dirty="0"/>
          </a:p>
        </p:txBody>
      </p:sp>
      <p:sp>
        <p:nvSpPr>
          <p:cNvPr id="3" name="Content Placeholder 2"/>
          <p:cNvSpPr>
            <a:spLocks noGrp="1"/>
          </p:cNvSpPr>
          <p:nvPr>
            <p:ph idx="1"/>
          </p:nvPr>
        </p:nvSpPr>
        <p:spPr/>
        <p:txBody>
          <a:bodyPr/>
          <a:lstStyle/>
          <a:p>
            <a:r>
              <a:rPr lang="en-US" dirty="0" smtClean="0"/>
              <a:t>A simple servlet looks like the following:</a:t>
            </a:r>
            <a:endParaRPr lang="en-US" dirty="0"/>
          </a:p>
        </p:txBody>
      </p:sp>
      <p:pic>
        <p:nvPicPr>
          <p:cNvPr id="4" name="Picture 2"/>
          <p:cNvPicPr>
            <a:picLocks noChangeAspect="1" noChangeArrowheads="1"/>
          </p:cNvPicPr>
          <p:nvPr/>
        </p:nvPicPr>
        <p:blipFill>
          <a:blip r:embed="rId2" cstate="print">
            <a:duotone>
              <a:prstClr val="black"/>
              <a:schemeClr val="tx2">
                <a:tint val="45000"/>
                <a:satMod val="400000"/>
              </a:schemeClr>
            </a:duotone>
            <a:lum bright="10000"/>
          </a:blip>
          <a:srcRect/>
          <a:stretch>
            <a:fillRect/>
          </a:stretch>
        </p:blipFill>
        <p:spPr bwMode="auto">
          <a:xfrm>
            <a:off x="228600" y="2133600"/>
            <a:ext cx="8763000" cy="4038600"/>
          </a:xfrm>
          <a:prstGeom prst="rect">
            <a:avLst/>
          </a:prstGeom>
          <a:noFill/>
          <a:ln w="9525">
            <a:noFill/>
            <a:miter lim="800000"/>
            <a:headEnd/>
            <a:tailEnd/>
          </a:ln>
        </p:spPr>
      </p:pic>
    </p:spTree>
    <p:extLst>
      <p:ext uri="{BB962C8B-B14F-4D97-AF65-F5344CB8AC3E}">
        <p14:creationId xmlns:p14="http://schemas.microsoft.com/office/powerpoint/2010/main" val="17615304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a:t>
            </a:r>
            <a:endParaRPr lang="en-US" dirty="0"/>
          </a:p>
        </p:txBody>
      </p:sp>
      <p:sp>
        <p:nvSpPr>
          <p:cNvPr id="3" name="Content Placeholder 2"/>
          <p:cNvSpPr>
            <a:spLocks noGrp="1"/>
          </p:cNvSpPr>
          <p:nvPr>
            <p:ph idx="1"/>
          </p:nvPr>
        </p:nvSpPr>
        <p:spPr/>
        <p:txBody>
          <a:bodyPr/>
          <a:lstStyle/>
          <a:p>
            <a:r>
              <a:rPr lang="en-US" dirty="0" smtClean="0"/>
              <a:t>A servlet cannot run alone. It must be declared inside a web deployment descriptor called web.xml:</a:t>
            </a:r>
          </a:p>
          <a:p>
            <a:endParaRPr lang="en-US" dirty="0"/>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lum bright="20000"/>
          </a:blip>
          <a:srcRect/>
          <a:stretch>
            <a:fillRect/>
          </a:stretch>
        </p:blipFill>
        <p:spPr bwMode="auto">
          <a:xfrm>
            <a:off x="381000" y="3124200"/>
            <a:ext cx="8458200" cy="2971800"/>
          </a:xfrm>
          <a:prstGeom prst="rect">
            <a:avLst/>
          </a:prstGeom>
          <a:noFill/>
          <a:ln w="9525">
            <a:noFill/>
            <a:miter lim="800000"/>
            <a:headEnd/>
            <a:tailEnd/>
          </a:ln>
        </p:spPr>
      </p:pic>
    </p:spTree>
    <p:extLst>
      <p:ext uri="{BB962C8B-B14F-4D97-AF65-F5344CB8AC3E}">
        <p14:creationId xmlns:p14="http://schemas.microsoft.com/office/powerpoint/2010/main" val="26805033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a:t>
            </a:r>
            <a:endParaRPr lang="en-US" dirty="0"/>
          </a:p>
        </p:txBody>
      </p:sp>
      <p:sp>
        <p:nvSpPr>
          <p:cNvPr id="3" name="Content Placeholder 2"/>
          <p:cNvSpPr>
            <a:spLocks noGrp="1"/>
          </p:cNvSpPr>
          <p:nvPr>
            <p:ph idx="1"/>
          </p:nvPr>
        </p:nvSpPr>
        <p:spPr/>
        <p:txBody>
          <a:bodyPr>
            <a:normAutofit lnSpcReduction="10000"/>
          </a:bodyPr>
          <a:lstStyle/>
          <a:p>
            <a:r>
              <a:rPr lang="en-US" dirty="0" smtClean="0"/>
              <a:t>Build the deployment directories manually or you can bypass this step by using Ant build.xml</a:t>
            </a:r>
          </a:p>
          <a:p>
            <a:r>
              <a:rPr lang="en-US" dirty="0" smtClean="0"/>
              <a:t>Using IDE, </a:t>
            </a:r>
            <a:r>
              <a:rPr lang="en-US" smtClean="0"/>
              <a:t>all servlets </a:t>
            </a:r>
            <a:r>
              <a:rPr lang="en-US" dirty="0" smtClean="0"/>
              <a:t>are automatically compiled</a:t>
            </a:r>
          </a:p>
          <a:p>
            <a:r>
              <a:rPr lang="en-US" dirty="0" smtClean="0"/>
              <a:t>If manually deployed, copy the .class files into WEB-INF/classes folder of your deployment directory tree and copy web.xml to WEB-INF</a:t>
            </a:r>
          </a:p>
          <a:p>
            <a:endParaRPr lang="en-US" dirty="0" smtClean="0"/>
          </a:p>
          <a:p>
            <a:endParaRPr lang="en-US" dirty="0"/>
          </a:p>
        </p:txBody>
      </p:sp>
    </p:spTree>
    <p:extLst>
      <p:ext uri="{BB962C8B-B14F-4D97-AF65-F5344CB8AC3E}">
        <p14:creationId xmlns:p14="http://schemas.microsoft.com/office/powerpoint/2010/main" val="480828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Servlets and JSP?</a:t>
            </a:r>
            <a:endParaRPr lang="en-US" dirty="0"/>
          </a:p>
        </p:txBody>
      </p:sp>
      <p:sp>
        <p:nvSpPr>
          <p:cNvPr id="3" name="Content Placeholder 2"/>
          <p:cNvSpPr>
            <a:spLocks noGrp="1"/>
          </p:cNvSpPr>
          <p:nvPr>
            <p:ph idx="1"/>
          </p:nvPr>
        </p:nvSpPr>
        <p:spPr/>
        <p:txBody>
          <a:bodyPr/>
          <a:lstStyle/>
          <a:p>
            <a:r>
              <a:rPr lang="en-US" dirty="0" smtClean="0"/>
              <a:t>Java is powerful on the enterprise level</a:t>
            </a:r>
          </a:p>
          <a:p>
            <a:r>
              <a:rPr lang="en-US" dirty="0" smtClean="0"/>
              <a:t>Java tools nowadays are more web-based inclined than standalone</a:t>
            </a:r>
          </a:p>
          <a:p>
            <a:r>
              <a:rPr lang="en-US" dirty="0" smtClean="0"/>
              <a:t>The best way of dealing with Java is to practice using the browsers </a:t>
            </a:r>
            <a:r>
              <a:rPr lang="en-US" dirty="0" smtClean="0">
                <a:sym typeface="Wingdings" pitchFamily="2" charset="2"/>
              </a:rPr>
              <a:t></a:t>
            </a:r>
          </a:p>
          <a:p>
            <a:r>
              <a:rPr lang="en-US" dirty="0" smtClean="0"/>
              <a:t>Because we need scalable, flexible architecture to implement a web site</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a:t>
            </a:r>
            <a:endParaRPr lang="en-US" dirty="0"/>
          </a:p>
        </p:txBody>
      </p:sp>
      <p:sp>
        <p:nvSpPr>
          <p:cNvPr id="3" name="Content Placeholder 2"/>
          <p:cNvSpPr>
            <a:spLocks noGrp="1"/>
          </p:cNvSpPr>
          <p:nvPr>
            <p:ph idx="1"/>
          </p:nvPr>
        </p:nvSpPr>
        <p:spPr/>
        <p:txBody>
          <a:bodyPr/>
          <a:lstStyle/>
          <a:p>
            <a:pPr marL="514063" indent="-514063">
              <a:buAutoNum type="arabicPeriod" startAt="6"/>
            </a:pPr>
            <a:r>
              <a:rPr lang="en-US" dirty="0" smtClean="0"/>
              <a:t>Start Tomcat.</a:t>
            </a:r>
          </a:p>
          <a:p>
            <a:pPr marL="514063" indent="-514063">
              <a:buAutoNum type="arabicPeriod" startAt="6"/>
            </a:pPr>
            <a:r>
              <a:rPr lang="en-US" dirty="0" smtClean="0"/>
              <a:t>Launch your browser and type in:</a:t>
            </a:r>
          </a:p>
          <a:p>
            <a:pPr marL="514063" indent="-514063">
              <a:buAutoNum type="arabicPeriod" startAt="6"/>
            </a:pPr>
            <a:endParaRPr lang="en-US" dirty="0" smtClean="0"/>
          </a:p>
          <a:p>
            <a:pPr marL="514063" indent="-514063">
              <a:buAutoNum type="arabicPeriod" startAt="6"/>
            </a:pPr>
            <a:endParaRPr lang="en-US" dirty="0" smtClean="0"/>
          </a:p>
          <a:p>
            <a:pPr marL="514063" indent="-514063">
              <a:buAutoNum type="arabicPeriod" startAt="6"/>
            </a:pPr>
            <a:r>
              <a:rPr lang="en-US" dirty="0" smtClean="0"/>
              <a:t>Stop Tomcat if changes are done in web.xml and servlets.</a:t>
            </a:r>
          </a:p>
          <a:p>
            <a:endParaRPr lang="en-US" dirty="0"/>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lum bright="30000"/>
          </a:blip>
          <a:srcRect/>
          <a:stretch>
            <a:fillRect/>
          </a:stretch>
        </p:blipFill>
        <p:spPr bwMode="auto">
          <a:xfrm>
            <a:off x="914400" y="2743200"/>
            <a:ext cx="7010400" cy="1219200"/>
          </a:xfrm>
          <a:prstGeom prst="rect">
            <a:avLst/>
          </a:prstGeom>
          <a:noFill/>
          <a:ln w="9525">
            <a:noFill/>
            <a:miter lim="800000"/>
            <a:headEnd/>
            <a:tailEnd/>
          </a:ln>
        </p:spPr>
      </p:pic>
    </p:spTree>
    <p:extLst>
      <p:ext uri="{BB962C8B-B14F-4D97-AF65-F5344CB8AC3E}">
        <p14:creationId xmlns:p14="http://schemas.microsoft.com/office/powerpoint/2010/main" val="28740927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 Lifecycle (Stateless)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Initialization occurs when servlets are deployed in a running AS (i.e. </a:t>
            </a:r>
            <a:r>
              <a:rPr lang="en-US" dirty="0" smtClean="0">
                <a:solidFill>
                  <a:srgbClr val="FF0000"/>
                </a:solidFill>
              </a:rPr>
              <a:t>init() </a:t>
            </a:r>
            <a:r>
              <a:rPr lang="en-US" dirty="0" smtClean="0"/>
              <a:t>)</a:t>
            </a:r>
          </a:p>
          <a:p>
            <a:r>
              <a:rPr lang="en-US" dirty="0" smtClean="0"/>
              <a:t>Servlet components then receive requests from the client tier</a:t>
            </a:r>
          </a:p>
          <a:p>
            <a:r>
              <a:rPr lang="en-US" dirty="0" smtClean="0"/>
              <a:t>Servlet do transactions through the server (i.e. </a:t>
            </a:r>
            <a:r>
              <a:rPr lang="en-US" dirty="0" smtClean="0">
                <a:solidFill>
                  <a:srgbClr val="FF0000"/>
                </a:solidFill>
              </a:rPr>
              <a:t>service() </a:t>
            </a:r>
            <a:r>
              <a:rPr lang="en-US" dirty="0" smtClean="0"/>
              <a:t>)</a:t>
            </a:r>
          </a:p>
          <a:p>
            <a:r>
              <a:rPr lang="en-US" dirty="0" smtClean="0"/>
              <a:t>Once processing has been completed a response is returned to the client tier</a:t>
            </a:r>
          </a:p>
          <a:p>
            <a:r>
              <a:rPr lang="en-US" dirty="0" smtClean="0"/>
              <a:t>Destruction occurs when AS destroyed them (i.e. </a:t>
            </a:r>
            <a:r>
              <a:rPr lang="en-US" dirty="0" smtClean="0">
                <a:solidFill>
                  <a:srgbClr val="FF0000"/>
                </a:solidFill>
              </a:rPr>
              <a:t>destroy() </a:t>
            </a:r>
            <a:r>
              <a:rPr lang="en-US" dirty="0" smtClean="0"/>
              <a:t>)</a:t>
            </a:r>
          </a:p>
          <a:p>
            <a:endParaRPr lang="en-US" dirty="0"/>
          </a:p>
        </p:txBody>
      </p:sp>
    </p:spTree>
    <p:extLst>
      <p:ext uri="{BB962C8B-B14F-4D97-AF65-F5344CB8AC3E}">
        <p14:creationId xmlns:p14="http://schemas.microsoft.com/office/powerpoint/2010/main" val="24272815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and Response Objects</a:t>
            </a:r>
            <a:endParaRPr lang="en-US" dirty="0"/>
          </a:p>
        </p:txBody>
      </p:sp>
      <p:sp>
        <p:nvSpPr>
          <p:cNvPr id="3" name="Content Placeholder 2"/>
          <p:cNvSpPr>
            <a:spLocks noGrp="1"/>
          </p:cNvSpPr>
          <p:nvPr>
            <p:ph idx="1"/>
          </p:nvPr>
        </p:nvSpPr>
        <p:spPr/>
        <p:txBody>
          <a:bodyPr/>
          <a:lstStyle/>
          <a:p>
            <a:r>
              <a:rPr lang="en-US" dirty="0" err="1" smtClean="0"/>
              <a:t>ServletRequest</a:t>
            </a:r>
            <a:r>
              <a:rPr lang="en-US" dirty="0" smtClean="0"/>
              <a:t> object is the one that holds request information</a:t>
            </a:r>
          </a:p>
          <a:p>
            <a:r>
              <a:rPr lang="en-US" dirty="0" err="1" smtClean="0"/>
              <a:t>ServletResponse</a:t>
            </a:r>
            <a:r>
              <a:rPr lang="en-US" dirty="0" smtClean="0"/>
              <a:t> object is the one that holds response information</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What’s wrong with </a:t>
            </a:r>
            <a:r>
              <a:rPr lang="en-US" sz="3600" dirty="0" err="1" smtClean="0"/>
              <a:t>GenericServlet</a:t>
            </a:r>
            <a:r>
              <a:rPr lang="en-US" sz="3600" dirty="0" smtClean="0"/>
              <a:t>?</a:t>
            </a:r>
            <a:endParaRPr lang="en-US" sz="3600" dirty="0"/>
          </a:p>
        </p:txBody>
      </p:sp>
      <p:sp>
        <p:nvSpPr>
          <p:cNvPr id="3" name="Content Placeholder 2"/>
          <p:cNvSpPr>
            <a:spLocks noGrp="1"/>
          </p:cNvSpPr>
          <p:nvPr>
            <p:ph idx="1"/>
          </p:nvPr>
        </p:nvSpPr>
        <p:spPr/>
        <p:txBody>
          <a:bodyPr/>
          <a:lstStyle/>
          <a:p>
            <a:r>
              <a:rPr lang="en-US" dirty="0" smtClean="0"/>
              <a:t>It lacks methods that will transact with the browser</a:t>
            </a:r>
          </a:p>
          <a:p>
            <a:r>
              <a:rPr lang="en-US" dirty="0" smtClean="0"/>
              <a:t>It cannot interact mainly with different HTTP transactions</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HttpServlet</a:t>
            </a:r>
            <a:r>
              <a:rPr lang="en-US" dirty="0" smtClean="0"/>
              <a:t> API</a:t>
            </a:r>
            <a:endParaRPr lang="en-US" dirty="0"/>
          </a:p>
        </p:txBody>
      </p:sp>
      <p:sp>
        <p:nvSpPr>
          <p:cNvPr id="3" name="Content Placeholder 2"/>
          <p:cNvSpPr>
            <a:spLocks noGrp="1"/>
          </p:cNvSpPr>
          <p:nvPr>
            <p:ph idx="1"/>
          </p:nvPr>
        </p:nvSpPr>
        <p:spPr/>
        <p:txBody>
          <a:bodyPr>
            <a:normAutofit/>
          </a:bodyPr>
          <a:lstStyle/>
          <a:p>
            <a:r>
              <a:rPr lang="en-US" dirty="0" smtClean="0"/>
              <a:t>To interact with HTTP information, we need </a:t>
            </a:r>
            <a:r>
              <a:rPr lang="en-US" dirty="0" err="1" smtClean="0"/>
              <a:t>HttpServlet</a:t>
            </a:r>
            <a:r>
              <a:rPr lang="en-US" dirty="0" smtClean="0"/>
              <a:t> and its methods</a:t>
            </a:r>
          </a:p>
          <a:p>
            <a:r>
              <a:rPr lang="en-US" dirty="0" smtClean="0"/>
              <a:t>To be an HTTP servlet, a class should extend </a:t>
            </a:r>
            <a:r>
              <a:rPr lang="en-US" dirty="0" err="1" smtClean="0"/>
              <a:t>HttpServlet</a:t>
            </a:r>
            <a:r>
              <a:rPr lang="en-US" dirty="0" smtClean="0"/>
              <a:t> </a:t>
            </a:r>
          </a:p>
          <a:p>
            <a:r>
              <a:rPr lang="en-US" dirty="0" smtClean="0"/>
              <a:t>APIs of HTTP servlets are found in </a:t>
            </a:r>
            <a:r>
              <a:rPr lang="en-US" dirty="0" err="1" smtClean="0"/>
              <a:t>javax.servlet.http</a:t>
            </a:r>
            <a:r>
              <a:rPr lang="en-US" dirty="0" smtClean="0"/>
              <a:t> package</a:t>
            </a:r>
          </a:p>
          <a:p>
            <a:r>
              <a:rPr lang="en-US" dirty="0" smtClean="0"/>
              <a:t>It adds support for HTTP specific functions including the HTTP GET or POST methods</a:t>
            </a:r>
          </a:p>
          <a:p>
            <a:endParaRPr lang="en-US" dirty="0"/>
          </a:p>
        </p:txBody>
      </p:sp>
    </p:spTree>
    <p:extLst>
      <p:ext uri="{BB962C8B-B14F-4D97-AF65-F5344CB8AC3E}">
        <p14:creationId xmlns:p14="http://schemas.microsoft.com/office/powerpoint/2010/main" val="11907661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Information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After the status line, the server sends response headers that tell the client things like what software the server is running and the content type of the server’s response.</a:t>
            </a:r>
          </a:p>
          <a:p>
            <a:pPr lvl="1"/>
            <a:r>
              <a:rPr lang="en-US" dirty="0" smtClean="0"/>
              <a:t>Date: Saturday, 23-May-98 03:25:12 GMT</a:t>
            </a:r>
          </a:p>
          <a:p>
            <a:pPr lvl="1">
              <a:buNone/>
            </a:pPr>
            <a:r>
              <a:rPr lang="en-US" dirty="0" smtClean="0"/>
              <a:t>    Server: </a:t>
            </a:r>
            <a:r>
              <a:rPr lang="en-US" dirty="0" err="1" smtClean="0"/>
              <a:t>JavaWebServer</a:t>
            </a:r>
            <a:r>
              <a:rPr lang="en-US" dirty="0" smtClean="0"/>
              <a:t>/1.1.1</a:t>
            </a:r>
          </a:p>
          <a:p>
            <a:pPr lvl="1">
              <a:buNone/>
            </a:pPr>
            <a:r>
              <a:rPr lang="en-US" dirty="0" smtClean="0"/>
              <a:t>    MIME-version: 1.0</a:t>
            </a:r>
          </a:p>
          <a:p>
            <a:pPr lvl="1">
              <a:buNone/>
            </a:pPr>
            <a:r>
              <a:rPr lang="en-US" dirty="0" smtClean="0"/>
              <a:t>    Content-type: text/html</a:t>
            </a:r>
          </a:p>
          <a:p>
            <a:pPr lvl="1">
              <a:buNone/>
            </a:pPr>
            <a:r>
              <a:rPr lang="en-US" dirty="0" smtClean="0"/>
              <a:t>    Content-length: 1029</a:t>
            </a:r>
          </a:p>
          <a:p>
            <a:pPr lvl="1">
              <a:buNone/>
            </a:pPr>
            <a:r>
              <a:rPr lang="en-US" dirty="0" smtClean="0"/>
              <a:t>    Last-modified: Thursday, 7-May-98 12:15:35 GMT</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 and Response</a:t>
            </a:r>
            <a:endParaRPr lang="en-US" dirty="0"/>
          </a:p>
        </p:txBody>
      </p:sp>
      <p:sp>
        <p:nvSpPr>
          <p:cNvPr id="3" name="Content Placeholder 2"/>
          <p:cNvSpPr>
            <a:spLocks noGrp="1"/>
          </p:cNvSpPr>
          <p:nvPr>
            <p:ph idx="1"/>
          </p:nvPr>
        </p:nvSpPr>
        <p:spPr/>
        <p:txBody>
          <a:bodyPr/>
          <a:lstStyle/>
          <a:p>
            <a:r>
              <a:rPr lang="en-US" dirty="0" smtClean="0"/>
              <a:t>The object that carries request information here is </a:t>
            </a:r>
            <a:r>
              <a:rPr lang="en-US" dirty="0" err="1" smtClean="0"/>
              <a:t>HttpServletRequest</a:t>
            </a:r>
            <a:endParaRPr lang="en-US" dirty="0" smtClean="0"/>
          </a:p>
          <a:p>
            <a:r>
              <a:rPr lang="en-US" dirty="0" smtClean="0"/>
              <a:t>The object that carries response information here is </a:t>
            </a:r>
            <a:r>
              <a:rPr lang="en-US" dirty="0" err="1" smtClean="0"/>
              <a:t>HttpServletResponse</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 to service()?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err="1" smtClean="0"/>
              <a:t>HttpServlet</a:t>
            </a:r>
            <a:r>
              <a:rPr lang="en-US" dirty="0" smtClean="0"/>
              <a:t> class defines two service() methods to process requests:</a:t>
            </a:r>
          </a:p>
          <a:p>
            <a:pPr lvl="1"/>
            <a:r>
              <a:rPr lang="en-US" dirty="0" smtClean="0"/>
              <a:t>The first of these overrides the service() method inherited from </a:t>
            </a:r>
            <a:r>
              <a:rPr lang="en-US" dirty="0" err="1" smtClean="0"/>
              <a:t>GenericServlet</a:t>
            </a:r>
            <a:r>
              <a:rPr lang="en-US" dirty="0" smtClean="0"/>
              <a:t>:</a:t>
            </a:r>
          </a:p>
          <a:p>
            <a:pPr lvl="2"/>
            <a:r>
              <a:rPr lang="fr-FR" b="1" dirty="0" err="1" smtClean="0"/>
              <a:t>void</a:t>
            </a:r>
            <a:r>
              <a:rPr lang="fr-FR" b="1" dirty="0" smtClean="0"/>
              <a:t> service(</a:t>
            </a:r>
            <a:r>
              <a:rPr lang="fr-FR" b="1" dirty="0" err="1" smtClean="0"/>
              <a:t>ServletRequest</a:t>
            </a:r>
            <a:r>
              <a:rPr lang="fr-FR" b="1" dirty="0" smtClean="0"/>
              <a:t> </a:t>
            </a:r>
            <a:r>
              <a:rPr lang="fr-FR" b="1" dirty="0" err="1" smtClean="0"/>
              <a:t>req</a:t>
            </a:r>
            <a:r>
              <a:rPr lang="fr-FR" b="1" dirty="0" smtClean="0"/>
              <a:t>, </a:t>
            </a:r>
            <a:r>
              <a:rPr lang="fr-FR" b="1" dirty="0" err="1" smtClean="0"/>
              <a:t>ServletResponse</a:t>
            </a:r>
            <a:r>
              <a:rPr lang="fr-FR" b="1" dirty="0" smtClean="0"/>
              <a:t> </a:t>
            </a:r>
            <a:r>
              <a:rPr lang="fr-FR" b="1" dirty="0" err="1" smtClean="0"/>
              <a:t>res</a:t>
            </a:r>
            <a:r>
              <a:rPr lang="fr-FR" b="1" dirty="0" smtClean="0"/>
              <a:t>)</a:t>
            </a:r>
            <a:r>
              <a:rPr lang="fr-FR" dirty="0" smtClean="0"/>
              <a:t> </a:t>
            </a:r>
          </a:p>
          <a:p>
            <a:pPr lvl="1"/>
            <a:r>
              <a:rPr lang="fr-FR" dirty="0" smtClean="0"/>
              <a:t>The second one </a:t>
            </a:r>
            <a:r>
              <a:rPr lang="en-US" dirty="0" smtClean="0"/>
              <a:t>casts the </a:t>
            </a:r>
            <a:r>
              <a:rPr lang="en-US" dirty="0" err="1" smtClean="0"/>
              <a:t>ServletRequest</a:t>
            </a:r>
            <a:r>
              <a:rPr lang="en-US" dirty="0" smtClean="0"/>
              <a:t> and </a:t>
            </a:r>
            <a:r>
              <a:rPr lang="en-US" dirty="0" err="1" smtClean="0"/>
              <a:t>ServletResponse</a:t>
            </a:r>
            <a:r>
              <a:rPr lang="en-US" dirty="0" smtClean="0"/>
              <a:t> objects into their corresponding HTTP objects (</a:t>
            </a:r>
            <a:r>
              <a:rPr lang="en-US" dirty="0" err="1" smtClean="0"/>
              <a:t>HttpServletRequest</a:t>
            </a:r>
            <a:r>
              <a:rPr lang="en-US" dirty="0" smtClean="0"/>
              <a:t> and </a:t>
            </a:r>
            <a:r>
              <a:rPr lang="en-US" dirty="0" err="1" smtClean="0"/>
              <a:t>HttpServletResponse</a:t>
            </a:r>
            <a:r>
              <a:rPr lang="en-US" dirty="0" smtClean="0"/>
              <a:t>) :</a:t>
            </a:r>
          </a:p>
          <a:p>
            <a:pPr lvl="2"/>
            <a:r>
              <a:rPr lang="en-US" b="1" dirty="0" smtClean="0"/>
              <a:t>protected void service(</a:t>
            </a:r>
            <a:r>
              <a:rPr lang="en-US" b="1" dirty="0" err="1" smtClean="0"/>
              <a:t>HttpServletRequest</a:t>
            </a:r>
            <a:r>
              <a:rPr lang="en-US" b="1" dirty="0" smtClean="0"/>
              <a:t> </a:t>
            </a:r>
            <a:r>
              <a:rPr lang="en-US" b="1" dirty="0" err="1" smtClean="0"/>
              <a:t>req</a:t>
            </a:r>
            <a:r>
              <a:rPr lang="en-US" b="1" dirty="0" smtClean="0"/>
              <a:t>, </a:t>
            </a:r>
            <a:r>
              <a:rPr lang="en-US" b="1" dirty="0" err="1" smtClean="0"/>
              <a:t>HttpServletResponse</a:t>
            </a:r>
            <a:r>
              <a:rPr lang="en-US" b="1" dirty="0" smtClean="0"/>
              <a:t> res</a:t>
            </a:r>
            <a:r>
              <a:rPr lang="en-US" dirty="0" smtClean="0"/>
              <a:t>)</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Transactions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HTTP protocols has been used a long time ago during the advent of Common Gateway Interface (CGI) either written in Perl or C</a:t>
            </a:r>
          </a:p>
          <a:p>
            <a:r>
              <a:rPr lang="en-US" dirty="0" smtClean="0"/>
              <a:t>HTTP is a simple, stateless protocol</a:t>
            </a:r>
          </a:p>
          <a:p>
            <a:r>
              <a:rPr lang="en-US" dirty="0" smtClean="0"/>
              <a:t>When the client sends a request, the first thing it specifies is an HTTP command, called a </a:t>
            </a:r>
            <a:r>
              <a:rPr lang="en-US" i="1" dirty="0" smtClean="0"/>
              <a:t>method, </a:t>
            </a:r>
            <a:r>
              <a:rPr lang="en-US" dirty="0" smtClean="0"/>
              <a:t>that tells the server the type of action it wants performed. This first line of the request also specifies the address of a document (a URL) and the version of the HTTP protocol it is using</a:t>
            </a:r>
            <a:endParaRPr lang="en-US" b="1" dirty="0" smtClean="0"/>
          </a:p>
          <a:p>
            <a:endParaRPr lang="en-US" dirty="0"/>
          </a:p>
        </p:txBody>
      </p:sp>
    </p:spTree>
    <p:extLst>
      <p:ext uri="{BB962C8B-B14F-4D97-AF65-F5344CB8AC3E}">
        <p14:creationId xmlns:p14="http://schemas.microsoft.com/office/powerpoint/2010/main" val="41779642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Information</a:t>
            </a:r>
            <a:endParaRPr lang="en-US" dirty="0"/>
          </a:p>
        </p:txBody>
      </p:sp>
      <p:sp>
        <p:nvSpPr>
          <p:cNvPr id="3" name="Content Placeholder 2"/>
          <p:cNvSpPr>
            <a:spLocks noGrp="1"/>
          </p:cNvSpPr>
          <p:nvPr>
            <p:ph idx="1"/>
          </p:nvPr>
        </p:nvSpPr>
        <p:spPr/>
        <p:txBody>
          <a:bodyPr>
            <a:normAutofit lnSpcReduction="10000"/>
          </a:bodyPr>
          <a:lstStyle/>
          <a:p>
            <a:r>
              <a:rPr lang="en-US" dirty="0" smtClean="0"/>
              <a:t>Example header:</a:t>
            </a:r>
          </a:p>
          <a:p>
            <a:pPr lvl="1"/>
            <a:r>
              <a:rPr lang="en-US" dirty="0" smtClean="0"/>
              <a:t>GET /intro.html HTTP/1.0</a:t>
            </a:r>
          </a:p>
          <a:p>
            <a:r>
              <a:rPr lang="en-US" dirty="0" smtClean="0"/>
              <a:t>Other header options:</a:t>
            </a:r>
          </a:p>
          <a:p>
            <a:pPr lvl="1"/>
            <a:r>
              <a:rPr lang="en-US" dirty="0" smtClean="0"/>
              <a:t>User-Agent: Mozilla/4.0 (compatible; MSIE 4.0; Windows 95)</a:t>
            </a:r>
          </a:p>
          <a:p>
            <a:pPr lvl="1">
              <a:buNone/>
            </a:pPr>
            <a:r>
              <a:rPr lang="en-US" dirty="0" smtClean="0"/>
              <a:t>    Accept: image/gif, image/jpeg, text/*, */*</a:t>
            </a:r>
          </a:p>
          <a:p>
            <a:r>
              <a:rPr lang="en-US" dirty="0" smtClean="0"/>
              <a:t>After the headers, the client sends a blank line, to indicate the end of the header section.</a:t>
            </a:r>
          </a:p>
          <a:p>
            <a:endParaRPr lang="en-US" dirty="0"/>
          </a:p>
        </p:txBody>
      </p:sp>
    </p:spTree>
    <p:extLst>
      <p:ext uri="{BB962C8B-B14F-4D97-AF65-F5344CB8AC3E}">
        <p14:creationId xmlns:p14="http://schemas.microsoft.com/office/powerpoint/2010/main" val="2666998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Web Server vs. Application Server</a:t>
            </a:r>
            <a:endParaRPr lang="en-US" sz="4000" dirty="0"/>
          </a:p>
        </p:txBody>
      </p:sp>
      <p:sp>
        <p:nvSpPr>
          <p:cNvPr id="3" name="Content Placeholder 2"/>
          <p:cNvSpPr>
            <a:spLocks noGrp="1"/>
          </p:cNvSpPr>
          <p:nvPr>
            <p:ph idx="1"/>
          </p:nvPr>
        </p:nvSpPr>
        <p:spPr/>
        <p:txBody>
          <a:bodyPr/>
          <a:lstStyle/>
          <a:p>
            <a:r>
              <a:rPr lang="en-US" dirty="0" smtClean="0"/>
              <a:t>Web servers are mostly associated with hosting static pages or sites (e.g. PWS)</a:t>
            </a:r>
          </a:p>
          <a:p>
            <a:r>
              <a:rPr lang="en-US" dirty="0" smtClean="0"/>
              <a:t>Application servers (AS) are widely used in software deployment online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Information</a:t>
            </a:r>
            <a:endParaRPr lang="en-US" dirty="0"/>
          </a:p>
        </p:txBody>
      </p:sp>
      <p:sp>
        <p:nvSpPr>
          <p:cNvPr id="3" name="Content Placeholder 2"/>
          <p:cNvSpPr>
            <a:spLocks noGrp="1"/>
          </p:cNvSpPr>
          <p:nvPr>
            <p:ph idx="1"/>
          </p:nvPr>
        </p:nvSpPr>
        <p:spPr/>
        <p:txBody>
          <a:bodyPr/>
          <a:lstStyle/>
          <a:p>
            <a:r>
              <a:rPr lang="en-US" dirty="0" smtClean="0"/>
              <a:t>After the client sends the request, the server processes it and sends back a response. The first line of the response is a status line that specifies the version of the HTTP protocol the server is using, a status code, and a description of the status code.</a:t>
            </a:r>
          </a:p>
          <a:p>
            <a:pPr lvl="1"/>
            <a:r>
              <a:rPr lang="en-US" dirty="0" smtClean="0"/>
              <a:t>HTTP/1.0 200 OK</a:t>
            </a:r>
          </a:p>
          <a:p>
            <a:endParaRPr lang="en-US" dirty="0"/>
          </a:p>
        </p:txBody>
      </p:sp>
    </p:spTree>
    <p:extLst>
      <p:ext uri="{BB962C8B-B14F-4D97-AF65-F5344CB8AC3E}">
        <p14:creationId xmlns:p14="http://schemas.microsoft.com/office/powerpoint/2010/main" val="8585393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Service methods</a:t>
            </a:r>
            <a:endParaRPr lang="en-US" dirty="0"/>
          </a:p>
        </p:txBody>
      </p:sp>
      <p:sp>
        <p:nvSpPr>
          <p:cNvPr id="3" name="Content Placeholder 2"/>
          <p:cNvSpPr>
            <a:spLocks noGrp="1"/>
          </p:cNvSpPr>
          <p:nvPr>
            <p:ph idx="1"/>
          </p:nvPr>
        </p:nvSpPr>
        <p:spPr/>
        <p:txBody>
          <a:bodyPr/>
          <a:lstStyle/>
          <a:p>
            <a:r>
              <a:rPr lang="en-US" dirty="0" smtClean="0"/>
              <a:t>The service method checks the HTTP request type (GET, POST, PUT, DELETE, etc) and calls </a:t>
            </a:r>
            <a:r>
              <a:rPr lang="en-US" dirty="0" err="1" smtClean="0"/>
              <a:t>doGet</a:t>
            </a:r>
            <a:r>
              <a:rPr lang="en-US" dirty="0" smtClean="0"/>
              <a:t>, </a:t>
            </a:r>
            <a:r>
              <a:rPr lang="en-US" dirty="0" err="1" smtClean="0"/>
              <a:t>doPost</a:t>
            </a:r>
            <a:r>
              <a:rPr lang="en-US" dirty="0" smtClean="0"/>
              <a:t>, </a:t>
            </a:r>
            <a:r>
              <a:rPr lang="en-US" dirty="0" err="1" smtClean="0"/>
              <a:t>doPut</a:t>
            </a:r>
            <a:r>
              <a:rPr lang="en-US" dirty="0" smtClean="0"/>
              <a:t>, </a:t>
            </a:r>
            <a:r>
              <a:rPr lang="en-US" dirty="0" err="1" smtClean="0"/>
              <a:t>doDelete</a:t>
            </a:r>
            <a:r>
              <a:rPr lang="en-US" dirty="0" smtClean="0"/>
              <a:t>, etc</a:t>
            </a:r>
          </a:p>
          <a:p>
            <a:r>
              <a:rPr lang="en-US" dirty="0" smtClean="0"/>
              <a:t>It would be best to use </a:t>
            </a:r>
            <a:r>
              <a:rPr lang="en-US" dirty="0" err="1" smtClean="0"/>
              <a:t>doPost</a:t>
            </a:r>
            <a:r>
              <a:rPr lang="en-US" dirty="0" smtClean="0"/>
              <a:t>() or </a:t>
            </a:r>
            <a:r>
              <a:rPr lang="en-US" dirty="0" err="1" smtClean="0"/>
              <a:t>doGet</a:t>
            </a:r>
            <a:r>
              <a:rPr lang="en-US" dirty="0" smtClean="0"/>
              <a:t>() rather than override service() method</a:t>
            </a:r>
          </a:p>
          <a:p>
            <a:endParaRPr lang="en-US" dirty="0"/>
          </a:p>
        </p:txBody>
      </p:sp>
    </p:spTree>
    <p:extLst>
      <p:ext uri="{BB962C8B-B14F-4D97-AF65-F5344CB8AC3E}">
        <p14:creationId xmlns:p14="http://schemas.microsoft.com/office/powerpoint/2010/main" val="23525267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we need to use service()?</a:t>
            </a:r>
            <a:endParaRPr lang="en-US" dirty="0"/>
          </a:p>
        </p:txBody>
      </p:sp>
      <p:sp>
        <p:nvSpPr>
          <p:cNvPr id="3" name="Content Placeholder 2"/>
          <p:cNvSpPr>
            <a:spLocks noGrp="1"/>
          </p:cNvSpPr>
          <p:nvPr>
            <p:ph idx="1"/>
          </p:nvPr>
        </p:nvSpPr>
        <p:spPr/>
        <p:txBody>
          <a:bodyPr/>
          <a:lstStyle/>
          <a:p>
            <a:r>
              <a:rPr lang="en-US" dirty="0" smtClean="0"/>
              <a:t>In contrast, an HTTP servlet usually does not override the service() method. Instead, it overrides </a:t>
            </a:r>
            <a:r>
              <a:rPr lang="en-US" dirty="0" err="1" smtClean="0"/>
              <a:t>doGet</a:t>
            </a:r>
            <a:r>
              <a:rPr lang="en-US" dirty="0" smtClean="0"/>
              <a:t>() to handle GET requests and </a:t>
            </a:r>
            <a:r>
              <a:rPr lang="en-US" dirty="0" err="1" smtClean="0"/>
              <a:t>doPost</a:t>
            </a:r>
            <a:r>
              <a:rPr lang="en-US" dirty="0" smtClean="0"/>
              <a:t>() to handle POST requests. An HTTP servlet can override either or both of these methods</a:t>
            </a:r>
            <a:endParaRPr lang="en-US" dirty="0"/>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tx2">
                <a:tint val="45000"/>
                <a:satMod val="400000"/>
              </a:schemeClr>
            </a:duotone>
            <a:lum contrast="20000"/>
          </a:blip>
          <a:srcRect/>
          <a:stretch>
            <a:fillRect/>
          </a:stretch>
        </p:blipFill>
        <p:spPr bwMode="auto">
          <a:xfrm>
            <a:off x="3581400" y="4038600"/>
            <a:ext cx="5181600"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we need…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Overriding service() directly precludes adding support for other services</a:t>
            </a:r>
          </a:p>
          <a:p>
            <a:r>
              <a:rPr lang="en-US" dirty="0" smtClean="0"/>
              <a:t>There is date modification for </a:t>
            </a:r>
            <a:r>
              <a:rPr lang="en-US" dirty="0" err="1" smtClean="0"/>
              <a:t>doGet</a:t>
            </a:r>
            <a:r>
              <a:rPr lang="en-US" dirty="0" smtClean="0"/>
              <a:t>() methods</a:t>
            </a:r>
          </a:p>
          <a:p>
            <a:r>
              <a:rPr lang="en-US" dirty="0" smtClean="0"/>
              <a:t>There is automatic support for HEAD requests. HEAD is a useful request method for custom HTTP clients</a:t>
            </a:r>
          </a:p>
          <a:p>
            <a:r>
              <a:rPr lang="en-US" dirty="0" smtClean="0"/>
              <a:t>You get automatic support for OPTIONS requests</a:t>
            </a:r>
          </a:p>
          <a:p>
            <a:r>
              <a:rPr lang="en-US" dirty="0" smtClean="0"/>
              <a:t>You get automatic support for TRACE requests which is a request method for debugging</a:t>
            </a: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 Methods</a:t>
            </a:r>
            <a:endParaRPr lang="en-US" dirty="0"/>
          </a:p>
        </p:txBody>
      </p:sp>
      <p:sp>
        <p:nvSpPr>
          <p:cNvPr id="3" name="Content Placeholder 2"/>
          <p:cNvSpPr>
            <a:spLocks noGrp="1"/>
          </p:cNvSpPr>
          <p:nvPr>
            <p:ph idx="1"/>
          </p:nvPr>
        </p:nvSpPr>
        <p:spPr/>
        <p:txBody>
          <a:bodyPr>
            <a:normAutofit lnSpcReduction="10000"/>
          </a:bodyPr>
          <a:lstStyle/>
          <a:p>
            <a:r>
              <a:rPr lang="en-US" dirty="0" smtClean="0"/>
              <a:t>GET – asks to get thing (resource/file) at the requested URL</a:t>
            </a:r>
          </a:p>
          <a:p>
            <a:r>
              <a:rPr lang="en-US" dirty="0" smtClean="0"/>
              <a:t>POST – asks the server to received the body of info attached to the request and give it to the thing at the requested URL</a:t>
            </a:r>
          </a:p>
          <a:p>
            <a:r>
              <a:rPr lang="en-US" dirty="0" smtClean="0"/>
              <a:t>HEAD – asks only the header part of whatever a GET would return</a:t>
            </a:r>
          </a:p>
          <a:p>
            <a:r>
              <a:rPr lang="en-US" dirty="0" smtClean="0"/>
              <a:t>TRACE – asks for a loopback of the request message</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PUT – says to put the enclosed info at the requested URL</a:t>
            </a:r>
          </a:p>
          <a:p>
            <a:r>
              <a:rPr lang="en-US" dirty="0" smtClean="0"/>
              <a:t>DELETE – says to delete the thing (resource/file) at the requested URL</a:t>
            </a:r>
          </a:p>
          <a:p>
            <a:r>
              <a:rPr lang="en-US" dirty="0" smtClean="0"/>
              <a:t>OPTIONS – asks for the list of HTTP methods to which the things at the requested URL can respond</a:t>
            </a:r>
          </a:p>
          <a:p>
            <a:r>
              <a:rPr lang="en-US" dirty="0" smtClean="0"/>
              <a:t>CONNECT – says to connect for the purpose of tunneling</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and GET</a:t>
            </a:r>
            <a:endParaRPr lang="en-US" dirty="0"/>
          </a:p>
        </p:txBody>
      </p:sp>
      <p:sp>
        <p:nvSpPr>
          <p:cNvPr id="3" name="Content Placeholder 2"/>
          <p:cNvSpPr>
            <a:spLocks noGrp="1"/>
          </p:cNvSpPr>
          <p:nvPr>
            <p:ph idx="1"/>
          </p:nvPr>
        </p:nvSpPr>
        <p:spPr/>
        <p:txBody>
          <a:bodyPr/>
          <a:lstStyle/>
          <a:p>
            <a:r>
              <a:rPr lang="en-US" dirty="0" smtClean="0"/>
              <a:t>There are two popular HTTP request methods:</a:t>
            </a:r>
          </a:p>
          <a:p>
            <a:pPr lvl="1"/>
            <a:r>
              <a:rPr lang="en-US" dirty="0" smtClean="0"/>
              <a:t>GET</a:t>
            </a:r>
          </a:p>
          <a:p>
            <a:pPr lvl="1"/>
            <a:r>
              <a:rPr lang="en-US" dirty="0" smtClean="0"/>
              <a:t>POST</a:t>
            </a:r>
          </a:p>
          <a:p>
            <a:r>
              <a:rPr lang="en-US" dirty="0" smtClean="0"/>
              <a:t>If the HTTP request method is GET, the service() method invokes </a:t>
            </a:r>
            <a:r>
              <a:rPr lang="en-US" dirty="0" err="1" smtClean="0"/>
              <a:t>doGet</a:t>
            </a:r>
            <a:r>
              <a:rPr lang="en-US" dirty="0" smtClean="0"/>
              <a:t>()</a:t>
            </a:r>
          </a:p>
          <a:p>
            <a:r>
              <a:rPr lang="en-US" dirty="0" smtClean="0"/>
              <a:t>If the HTTP request method is POST, the service() method invokes </a:t>
            </a:r>
            <a:r>
              <a:rPr lang="en-US" dirty="0" err="1" smtClean="0"/>
              <a:t>doPost</a:t>
            </a:r>
            <a:r>
              <a:rPr lang="en-US" dirty="0" smtClean="0"/>
              <a:t>()</a:t>
            </a:r>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and GET</a:t>
            </a:r>
            <a:endParaRPr lang="en-US" dirty="0"/>
          </a:p>
        </p:txBody>
      </p:sp>
      <p:sp>
        <p:nvSpPr>
          <p:cNvPr id="3" name="Content Placeholder 2"/>
          <p:cNvSpPr>
            <a:spLocks noGrp="1"/>
          </p:cNvSpPr>
          <p:nvPr>
            <p:ph idx="1"/>
          </p:nvPr>
        </p:nvSpPr>
        <p:spPr/>
        <p:txBody>
          <a:bodyPr/>
          <a:lstStyle/>
          <a:p>
            <a:r>
              <a:rPr lang="en-US" dirty="0" smtClean="0"/>
              <a:t>The difference between POST and GET is the presence of a body in POST</a:t>
            </a:r>
          </a:p>
          <a:p>
            <a:r>
              <a:rPr lang="en-US" dirty="0" smtClean="0"/>
              <a:t>Both POST and GET can send parameters but with GET there are only limited data to send than POST</a:t>
            </a:r>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Transaction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lum bright="30000"/>
          </a:blip>
          <a:srcRect/>
          <a:stretch>
            <a:fillRect/>
          </a:stretch>
        </p:blipFill>
        <p:spPr bwMode="auto">
          <a:xfrm>
            <a:off x="228608" y="1828800"/>
            <a:ext cx="8658225" cy="4410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Transaction</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1">
                <a:tint val="45000"/>
                <a:satMod val="400000"/>
              </a:schemeClr>
            </a:duotone>
          </a:blip>
          <a:srcRect/>
          <a:stretch>
            <a:fillRect/>
          </a:stretch>
        </p:blipFill>
        <p:spPr bwMode="auto">
          <a:xfrm>
            <a:off x="381000" y="1676400"/>
            <a:ext cx="83820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and Browsers</a:t>
            </a:r>
            <a:endParaRPr lang="en-US" dirty="0"/>
          </a:p>
        </p:txBody>
      </p:sp>
      <p:sp>
        <p:nvSpPr>
          <p:cNvPr id="3" name="Content Placeholder 2"/>
          <p:cNvSpPr>
            <a:spLocks noGrp="1"/>
          </p:cNvSpPr>
          <p:nvPr>
            <p:ph idx="1"/>
          </p:nvPr>
        </p:nvSpPr>
        <p:spPr/>
        <p:txBody>
          <a:bodyPr/>
          <a:lstStyle/>
          <a:p>
            <a:r>
              <a:rPr lang="en-US" dirty="0" smtClean="0"/>
              <a:t>A browser lets the user request a resource</a:t>
            </a:r>
          </a:p>
          <a:p>
            <a:r>
              <a:rPr lang="en-US" dirty="0" smtClean="0"/>
              <a:t>An application server gets the request find the resource and send back something to the client</a:t>
            </a:r>
          </a:p>
          <a:p>
            <a:endParaRPr lang="en-US" dirty="0"/>
          </a:p>
        </p:txBody>
      </p:sp>
      <p:pic>
        <p:nvPicPr>
          <p:cNvPr id="4"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accent2">
                <a:tint val="45000"/>
                <a:satMod val="400000"/>
              </a:schemeClr>
            </a:duotone>
          </a:blip>
          <a:srcRect/>
          <a:stretch>
            <a:fillRect/>
          </a:stretch>
        </p:blipFill>
        <p:spPr bwMode="auto">
          <a:xfrm>
            <a:off x="685808" y="3352800"/>
            <a:ext cx="7820025"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or POST?</a:t>
            </a:r>
            <a:endParaRPr lang="en-US" dirty="0"/>
          </a:p>
        </p:txBody>
      </p:sp>
      <p:sp>
        <p:nvSpPr>
          <p:cNvPr id="3" name="Content Placeholder 2"/>
          <p:cNvSpPr>
            <a:spLocks noGrp="1"/>
          </p:cNvSpPr>
          <p:nvPr>
            <p:ph idx="1"/>
          </p:nvPr>
        </p:nvSpPr>
        <p:spPr/>
        <p:txBody>
          <a:bodyPr/>
          <a:lstStyle/>
          <a:p>
            <a:r>
              <a:rPr lang="en-US" dirty="0" smtClean="0"/>
              <a:t>A simple hyperlink always means GET</a:t>
            </a:r>
          </a:p>
          <a:p>
            <a:r>
              <a:rPr lang="en-US" dirty="0" smtClean="0"/>
              <a:t>During &lt;form&gt; declaration, when method=“POST” is specified then the method used is POST</a:t>
            </a:r>
          </a:p>
          <a:p>
            <a:r>
              <a:rPr lang="en-US" dirty="0" smtClean="0"/>
              <a:t>The default method in &lt;form&gt; is GET</a:t>
            </a:r>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Transactions</a:t>
            </a:r>
            <a:endParaRPr lang="en-US" dirty="0"/>
          </a:p>
        </p:txBody>
      </p:sp>
      <p:sp>
        <p:nvSpPr>
          <p:cNvPr id="5" name="Text Placeholder 4"/>
          <p:cNvSpPr>
            <a:spLocks noGrp="1"/>
          </p:cNvSpPr>
          <p:nvPr>
            <p:ph type="body" idx="1"/>
          </p:nvPr>
        </p:nvSpPr>
        <p:spPr/>
        <p:txBody>
          <a:bodyPr/>
          <a:lstStyle/>
          <a:p>
            <a:r>
              <a:rPr lang="en-US" dirty="0" smtClean="0"/>
              <a:t>Handshake Rule (Part 1)</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Servlet Transactions</a:t>
            </a:r>
            <a:endParaRPr lang="en-US" dirty="0"/>
          </a:p>
        </p:txBody>
      </p:sp>
      <p:sp>
        <p:nvSpPr>
          <p:cNvPr id="5" name="Content Placeholder 4"/>
          <p:cNvSpPr>
            <a:spLocks noGrp="1"/>
          </p:cNvSpPr>
          <p:nvPr>
            <p:ph idx="1"/>
          </p:nvPr>
        </p:nvSpPr>
        <p:spPr/>
        <p:txBody>
          <a:bodyPr/>
          <a:lstStyle/>
          <a:p>
            <a:r>
              <a:rPr lang="en-US" dirty="0" smtClean="0"/>
              <a:t>Servlet processing involves the following:</a:t>
            </a:r>
          </a:p>
          <a:p>
            <a:pPr lvl="1"/>
            <a:r>
              <a:rPr lang="en-US" dirty="0" smtClean="0"/>
              <a:t>Form Handling</a:t>
            </a:r>
          </a:p>
          <a:p>
            <a:pPr lvl="1"/>
            <a:r>
              <a:rPr lang="en-US" dirty="0" smtClean="0"/>
              <a:t>Knowing the Header Information of the request</a:t>
            </a:r>
          </a:p>
          <a:p>
            <a:pPr lvl="1"/>
            <a:r>
              <a:rPr lang="en-US" dirty="0" smtClean="0"/>
              <a:t>Knowing the Server and Client information of the request transaction</a:t>
            </a:r>
            <a:endParaRPr lang="en-US" dirty="0"/>
          </a:p>
        </p:txBody>
      </p:sp>
    </p:spTree>
    <p:extLst>
      <p:ext uri="{BB962C8B-B14F-4D97-AF65-F5344CB8AC3E}">
        <p14:creationId xmlns:p14="http://schemas.microsoft.com/office/powerpoint/2010/main" val="238093181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Form Data</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&lt;HTML&gt;</a:t>
            </a:r>
          </a:p>
          <a:p>
            <a:pPr>
              <a:buNone/>
            </a:pPr>
            <a:r>
              <a:rPr lang="en-US" dirty="0" smtClean="0"/>
              <a:t>      &lt;HEAD&gt;</a:t>
            </a:r>
          </a:p>
          <a:p>
            <a:pPr>
              <a:buNone/>
            </a:pPr>
            <a:r>
              <a:rPr lang="en-US" dirty="0" smtClean="0"/>
              <a:t>         &lt;TITLE&gt;Introductions&lt;/TITLE&gt;</a:t>
            </a:r>
          </a:p>
          <a:p>
            <a:pPr>
              <a:buNone/>
            </a:pPr>
            <a:r>
              <a:rPr lang="en-US" dirty="0" smtClean="0"/>
              <a:t>      &lt;/HEAD&gt;</a:t>
            </a:r>
          </a:p>
          <a:p>
            <a:pPr>
              <a:buNone/>
            </a:pPr>
            <a:r>
              <a:rPr lang="en-US" dirty="0" smtClean="0"/>
              <a:t>      &lt;BODY&gt;</a:t>
            </a:r>
          </a:p>
          <a:p>
            <a:pPr>
              <a:buNone/>
            </a:pPr>
            <a:r>
              <a:rPr lang="en-US" dirty="0" smtClean="0"/>
              <a:t>         &lt;FORM METHOD=</a:t>
            </a:r>
            <a:r>
              <a:rPr lang="en-US" dirty="0" smtClean="0">
                <a:solidFill>
                  <a:srgbClr val="FF0000"/>
                </a:solidFill>
              </a:rPr>
              <a:t>GET</a:t>
            </a:r>
            <a:r>
              <a:rPr lang="en-US" dirty="0" smtClean="0"/>
              <a:t> ACTION</a:t>
            </a:r>
            <a:r>
              <a:rPr lang="en-US" dirty="0" smtClean="0">
                <a:solidFill>
                  <a:srgbClr val="FF0000"/>
                </a:solidFill>
              </a:rPr>
              <a:t>="/servlet/Hello"</a:t>
            </a:r>
            <a:r>
              <a:rPr lang="en-US" dirty="0" smtClean="0"/>
              <a:t>&gt;</a:t>
            </a:r>
          </a:p>
          <a:p>
            <a:pPr>
              <a:buNone/>
            </a:pPr>
            <a:r>
              <a:rPr lang="en-US" dirty="0" smtClean="0"/>
              <a:t>             If you don't mind me asking, what is your name?</a:t>
            </a:r>
          </a:p>
          <a:p>
            <a:pPr>
              <a:buNone/>
            </a:pPr>
            <a:r>
              <a:rPr lang="en-US" dirty="0" smtClean="0"/>
              <a:t>             &lt;INPUT TYPE=TEXT NAME="name"&gt;&lt;P&gt;</a:t>
            </a:r>
          </a:p>
          <a:p>
            <a:pPr>
              <a:buNone/>
            </a:pPr>
            <a:r>
              <a:rPr lang="en-US" dirty="0" smtClean="0"/>
              <a:t>             &lt;INPUT TYPE=SUBMIT&gt;</a:t>
            </a:r>
          </a:p>
          <a:p>
            <a:pPr>
              <a:buNone/>
            </a:pPr>
            <a:r>
              <a:rPr lang="en-US" dirty="0" smtClean="0"/>
              <a:t>         &lt;/FORM&gt;</a:t>
            </a:r>
          </a:p>
          <a:p>
            <a:pPr>
              <a:buNone/>
            </a:pPr>
            <a:r>
              <a:rPr lang="en-US" dirty="0" smtClean="0"/>
              <a:t>     &lt;/BODY&gt;</a:t>
            </a:r>
          </a:p>
          <a:p>
            <a:pPr>
              <a:buNone/>
            </a:pPr>
            <a:r>
              <a:rPr lang="en-US" dirty="0" smtClean="0"/>
              <a:t>&lt;/HTML&gt;</a:t>
            </a:r>
          </a:p>
          <a:p>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Data Transaction</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import java.io.*;</a:t>
            </a:r>
          </a:p>
          <a:p>
            <a:pPr>
              <a:buNone/>
            </a:pPr>
            <a:r>
              <a:rPr lang="en-US" dirty="0" smtClean="0"/>
              <a:t>import </a:t>
            </a:r>
            <a:r>
              <a:rPr lang="en-US" dirty="0" err="1" smtClean="0"/>
              <a:t>javax.servlet</a:t>
            </a:r>
            <a:r>
              <a:rPr lang="en-US" dirty="0" smtClean="0"/>
              <a:t>.*;</a:t>
            </a:r>
          </a:p>
          <a:p>
            <a:pPr>
              <a:buNone/>
            </a:pPr>
            <a:r>
              <a:rPr lang="en-US" dirty="0" smtClean="0"/>
              <a:t>import </a:t>
            </a:r>
            <a:r>
              <a:rPr lang="en-US" dirty="0" err="1" smtClean="0"/>
              <a:t>javax.servlet.http</a:t>
            </a:r>
            <a:r>
              <a:rPr lang="en-US" dirty="0" smtClean="0"/>
              <a:t>.*;</a:t>
            </a:r>
          </a:p>
          <a:p>
            <a:pPr>
              <a:buNone/>
            </a:pPr>
            <a:r>
              <a:rPr lang="en-US" dirty="0" smtClean="0"/>
              <a:t>public class Hello extends </a:t>
            </a:r>
            <a:r>
              <a:rPr lang="en-US" dirty="0" err="1" smtClean="0"/>
              <a:t>HttpServlet</a:t>
            </a:r>
            <a:r>
              <a:rPr lang="en-US" dirty="0" smtClean="0"/>
              <a:t> {</a:t>
            </a:r>
          </a:p>
          <a:p>
            <a:pPr>
              <a:buNone/>
            </a:pPr>
            <a:r>
              <a:rPr lang="en-US" dirty="0" smtClean="0"/>
              <a:t>                                       public void </a:t>
            </a:r>
            <a:r>
              <a:rPr lang="en-US" dirty="0" err="1" smtClean="0"/>
              <a:t>doGet</a:t>
            </a:r>
            <a:r>
              <a:rPr lang="en-US" dirty="0" smtClean="0"/>
              <a:t>(</a:t>
            </a:r>
            <a:r>
              <a:rPr lang="en-US" dirty="0" err="1" smtClean="0"/>
              <a:t>HttpServletRequest</a:t>
            </a:r>
            <a:r>
              <a:rPr lang="en-US" dirty="0" smtClean="0"/>
              <a:t> </a:t>
            </a:r>
            <a:r>
              <a:rPr lang="en-US" dirty="0" err="1" smtClean="0"/>
              <a:t>req</a:t>
            </a:r>
            <a:r>
              <a:rPr lang="en-US" dirty="0" smtClean="0"/>
              <a:t>, </a:t>
            </a:r>
            <a:r>
              <a:rPr lang="en-US" dirty="0" err="1" smtClean="0"/>
              <a:t>HttpServletResponse</a:t>
            </a:r>
            <a:r>
              <a:rPr lang="en-US" dirty="0" smtClean="0"/>
              <a:t> res)</a:t>
            </a:r>
          </a:p>
          <a:p>
            <a:pPr>
              <a:buNone/>
            </a:pPr>
            <a:r>
              <a:rPr lang="en-US" dirty="0" smtClean="0"/>
              <a:t>                                                  throws </a:t>
            </a:r>
            <a:r>
              <a:rPr lang="en-US" dirty="0" err="1" smtClean="0"/>
              <a:t>ServletException</a:t>
            </a:r>
            <a:r>
              <a:rPr lang="en-US" dirty="0" smtClean="0"/>
              <a:t>, </a:t>
            </a:r>
            <a:r>
              <a:rPr lang="en-US" dirty="0" err="1" smtClean="0"/>
              <a:t>IOException</a:t>
            </a:r>
            <a:r>
              <a:rPr lang="en-US" dirty="0" smtClean="0"/>
              <a:t> {</a:t>
            </a:r>
          </a:p>
          <a:p>
            <a:pPr>
              <a:buNone/>
            </a:pPr>
            <a:r>
              <a:rPr lang="en-US" dirty="0" smtClean="0"/>
              <a:t>                                                              </a:t>
            </a:r>
            <a:r>
              <a:rPr lang="en-US" dirty="0" err="1" smtClean="0"/>
              <a:t>res.setContentType</a:t>
            </a:r>
            <a:r>
              <a:rPr lang="en-US" dirty="0" smtClean="0"/>
              <a:t>("text/html");</a:t>
            </a:r>
          </a:p>
          <a:p>
            <a:pPr>
              <a:buNone/>
            </a:pPr>
            <a:r>
              <a:rPr lang="en-US" b="1" dirty="0" smtClean="0">
                <a:solidFill>
                  <a:srgbClr val="FF0000"/>
                </a:solidFill>
              </a:rPr>
              <a:t>                                                      PrintWriter out = </a:t>
            </a:r>
            <a:r>
              <a:rPr lang="en-US" b="1" dirty="0" err="1" smtClean="0">
                <a:solidFill>
                  <a:srgbClr val="FF0000"/>
                </a:solidFill>
              </a:rPr>
              <a:t>res.getWriter</a:t>
            </a:r>
            <a:r>
              <a:rPr lang="en-US" b="1" dirty="0" smtClean="0">
                <a:solidFill>
                  <a:srgbClr val="FF0000"/>
                </a:solidFill>
              </a:rPr>
              <a:t>();</a:t>
            </a:r>
          </a:p>
          <a:p>
            <a:pPr>
              <a:buNone/>
            </a:pPr>
            <a:r>
              <a:rPr lang="en-US" dirty="0" smtClean="0"/>
              <a:t>                                                      String name = </a:t>
            </a:r>
            <a:r>
              <a:rPr lang="en-US" dirty="0" err="1" smtClean="0"/>
              <a:t>req.getParameter</a:t>
            </a:r>
            <a:r>
              <a:rPr lang="en-US" dirty="0" smtClean="0"/>
              <a:t>("name");</a:t>
            </a:r>
          </a:p>
          <a:p>
            <a:pPr>
              <a:buNone/>
            </a:pPr>
            <a:r>
              <a:rPr lang="en-US" dirty="0" smtClean="0"/>
              <a:t> 			</a:t>
            </a:r>
            <a:r>
              <a:rPr lang="en-US" dirty="0" smtClean="0">
                <a:solidFill>
                  <a:srgbClr val="0000FF"/>
                </a:solidFill>
              </a:rPr>
              <a:t>         </a:t>
            </a:r>
            <a:r>
              <a:rPr lang="en-US" dirty="0" err="1" smtClean="0">
                <a:solidFill>
                  <a:srgbClr val="0000FF"/>
                </a:solidFill>
              </a:rPr>
              <a:t>out.println</a:t>
            </a:r>
            <a:r>
              <a:rPr lang="en-US" dirty="0" smtClean="0">
                <a:solidFill>
                  <a:srgbClr val="0000FF"/>
                </a:solidFill>
              </a:rPr>
              <a:t>("&lt;HTML&gt;");</a:t>
            </a:r>
          </a:p>
          <a:p>
            <a:pPr>
              <a:buNone/>
            </a:pPr>
            <a:r>
              <a:rPr lang="en-US" dirty="0" smtClean="0">
                <a:solidFill>
                  <a:srgbClr val="0000FF"/>
                </a:solidFill>
              </a:rPr>
              <a:t>			         </a:t>
            </a:r>
            <a:r>
              <a:rPr lang="en-US" dirty="0" err="1" smtClean="0">
                <a:solidFill>
                  <a:srgbClr val="0000FF"/>
                </a:solidFill>
              </a:rPr>
              <a:t>out.println</a:t>
            </a:r>
            <a:r>
              <a:rPr lang="en-US" dirty="0" smtClean="0">
                <a:solidFill>
                  <a:srgbClr val="0000FF"/>
                </a:solidFill>
              </a:rPr>
              <a:t>("&lt;HEAD&gt;&lt;TITLE&gt;Hello, " + name + "&lt;/TITLE&gt;&lt;/HEAD&gt;");</a:t>
            </a:r>
          </a:p>
          <a:p>
            <a:pPr>
              <a:buNone/>
            </a:pPr>
            <a:r>
              <a:rPr lang="en-US" dirty="0" smtClean="0">
                <a:solidFill>
                  <a:srgbClr val="0000FF"/>
                </a:solidFill>
              </a:rPr>
              <a:t>			         </a:t>
            </a:r>
            <a:r>
              <a:rPr lang="en-US" dirty="0" err="1" smtClean="0">
                <a:solidFill>
                  <a:srgbClr val="0000FF"/>
                </a:solidFill>
              </a:rPr>
              <a:t>out.println</a:t>
            </a:r>
            <a:r>
              <a:rPr lang="en-US" dirty="0" smtClean="0">
                <a:solidFill>
                  <a:srgbClr val="0000FF"/>
                </a:solidFill>
              </a:rPr>
              <a:t>("&lt;BODY&gt;");</a:t>
            </a:r>
          </a:p>
          <a:p>
            <a:pPr>
              <a:buNone/>
            </a:pPr>
            <a:r>
              <a:rPr lang="en-US" dirty="0" smtClean="0">
                <a:solidFill>
                  <a:srgbClr val="0000FF"/>
                </a:solidFill>
              </a:rPr>
              <a:t>			         </a:t>
            </a:r>
            <a:r>
              <a:rPr lang="en-US" dirty="0" err="1" smtClean="0">
                <a:solidFill>
                  <a:srgbClr val="0000FF"/>
                </a:solidFill>
              </a:rPr>
              <a:t>out.println</a:t>
            </a:r>
            <a:r>
              <a:rPr lang="en-US" dirty="0" smtClean="0">
                <a:solidFill>
                  <a:srgbClr val="0000FF"/>
                </a:solidFill>
              </a:rPr>
              <a:t>("Hello, " + name);</a:t>
            </a:r>
          </a:p>
          <a:p>
            <a:pPr>
              <a:buNone/>
            </a:pPr>
            <a:r>
              <a:rPr lang="en-US" dirty="0" smtClean="0">
                <a:solidFill>
                  <a:srgbClr val="0000FF"/>
                </a:solidFill>
              </a:rPr>
              <a:t>			         </a:t>
            </a:r>
            <a:r>
              <a:rPr lang="en-US" dirty="0" err="1" smtClean="0">
                <a:solidFill>
                  <a:srgbClr val="0000FF"/>
                </a:solidFill>
              </a:rPr>
              <a:t>out.println</a:t>
            </a:r>
            <a:r>
              <a:rPr lang="en-US" dirty="0" smtClean="0">
                <a:solidFill>
                  <a:srgbClr val="0000FF"/>
                </a:solidFill>
              </a:rPr>
              <a:t>("&lt;/BODY&gt;&lt;/HTML&gt;");</a:t>
            </a:r>
          </a:p>
          <a:p>
            <a:pPr>
              <a:buNone/>
            </a:pPr>
            <a:r>
              <a:rPr lang="en-US" dirty="0" smtClean="0"/>
              <a:t>			}</a:t>
            </a:r>
          </a:p>
          <a:p>
            <a:pPr>
              <a:buNone/>
            </a:pPr>
            <a:r>
              <a:rPr lang="en-US" dirty="0" smtClean="0"/>
              <a:t>		          public String </a:t>
            </a:r>
            <a:r>
              <a:rPr lang="en-US" dirty="0" err="1" smtClean="0"/>
              <a:t>getServletInfo</a:t>
            </a:r>
            <a:r>
              <a:rPr lang="en-US" dirty="0" smtClean="0"/>
              <a:t>() {</a:t>
            </a:r>
          </a:p>
          <a:p>
            <a:pPr>
              <a:buNone/>
            </a:pPr>
            <a:r>
              <a:rPr lang="en-US" dirty="0" smtClean="0"/>
              <a:t>			return "A servlet that knows the name of the person to whom it's" +</a:t>
            </a:r>
          </a:p>
          <a:p>
            <a:pPr>
              <a:buNone/>
            </a:pPr>
            <a:r>
              <a:rPr lang="en-US" dirty="0" smtClean="0"/>
              <a:t>				"saying hello";</a:t>
            </a:r>
          </a:p>
          <a:p>
            <a:pPr>
              <a:buNone/>
            </a:pPr>
            <a:r>
              <a:rPr lang="en-US" dirty="0" smtClean="0"/>
              <a:t>	}	}</a:t>
            </a: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Components</a:t>
            </a:r>
            <a:endParaRPr lang="en-US" dirty="0"/>
          </a:p>
        </p:txBody>
      </p:sp>
      <p:sp>
        <p:nvSpPr>
          <p:cNvPr id="3" name="Content Placeholder 2"/>
          <p:cNvSpPr>
            <a:spLocks noGrp="1"/>
          </p:cNvSpPr>
          <p:nvPr>
            <p:ph idx="1"/>
          </p:nvPr>
        </p:nvSpPr>
        <p:spPr/>
        <p:txBody>
          <a:bodyPr/>
          <a:lstStyle/>
          <a:p>
            <a:r>
              <a:rPr lang="en-US" dirty="0" smtClean="0"/>
              <a:t>All request data ALWAYS come from &lt;form&gt; components of an HTML page:</a:t>
            </a:r>
          </a:p>
          <a:p>
            <a:pPr lvl="1"/>
            <a:r>
              <a:rPr lang="en-US" dirty="0" smtClean="0"/>
              <a:t>Textbox</a:t>
            </a:r>
          </a:p>
          <a:p>
            <a:pPr lvl="1"/>
            <a:r>
              <a:rPr lang="en-US" dirty="0" err="1" smtClean="0"/>
              <a:t>Combobox</a:t>
            </a:r>
            <a:endParaRPr lang="en-US" dirty="0" smtClean="0"/>
          </a:p>
          <a:p>
            <a:pPr lvl="1"/>
            <a:r>
              <a:rPr lang="en-US" dirty="0" err="1" smtClean="0"/>
              <a:t>RadioButton</a:t>
            </a:r>
            <a:endParaRPr lang="en-US" dirty="0" smtClean="0"/>
          </a:p>
          <a:p>
            <a:pPr lvl="1"/>
            <a:r>
              <a:rPr lang="en-US" dirty="0" smtClean="0"/>
              <a:t>Checkbox</a:t>
            </a:r>
          </a:p>
          <a:p>
            <a:pPr lvl="1"/>
            <a:r>
              <a:rPr lang="en-US" dirty="0" err="1" smtClean="0"/>
              <a:t>Textarea</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90795051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Data Access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Using </a:t>
            </a:r>
            <a:r>
              <a:rPr lang="en-US" dirty="0" err="1" smtClean="0"/>
              <a:t>HttpServletRequest</a:t>
            </a:r>
            <a:r>
              <a:rPr lang="en-US" dirty="0" smtClean="0"/>
              <a:t>, there are 3 types of accessing the data:</a:t>
            </a:r>
          </a:p>
          <a:p>
            <a:pPr lvl="1"/>
            <a:r>
              <a:rPr lang="en-US" dirty="0" err="1" smtClean="0"/>
              <a:t>getParameter</a:t>
            </a:r>
            <a:r>
              <a:rPr lang="en-US" dirty="0" smtClean="0"/>
              <a:t>()</a:t>
            </a:r>
          </a:p>
          <a:p>
            <a:pPr lvl="2"/>
            <a:r>
              <a:rPr lang="en-US" dirty="0" smtClean="0"/>
              <a:t>If the component name is known and used if we have single data component</a:t>
            </a:r>
          </a:p>
          <a:p>
            <a:pPr lvl="1"/>
            <a:r>
              <a:rPr lang="en-US" dirty="0" err="1" smtClean="0"/>
              <a:t>getParameterValues</a:t>
            </a:r>
            <a:r>
              <a:rPr lang="en-US" dirty="0" smtClean="0"/>
              <a:t>()</a:t>
            </a:r>
          </a:p>
          <a:p>
            <a:pPr lvl="2"/>
            <a:r>
              <a:rPr lang="en-US" dirty="0" smtClean="0"/>
              <a:t>If the component name is known and we have multi-valued components</a:t>
            </a:r>
          </a:p>
          <a:p>
            <a:pPr lvl="1"/>
            <a:r>
              <a:rPr lang="en-US" dirty="0" err="1" smtClean="0"/>
              <a:t>getParameterNames</a:t>
            </a:r>
            <a:r>
              <a:rPr lang="en-US" dirty="0" smtClean="0"/>
              <a:t>()/</a:t>
            </a:r>
            <a:r>
              <a:rPr lang="en-US" dirty="0" err="1" smtClean="0"/>
              <a:t>getParameterValues</a:t>
            </a:r>
            <a:r>
              <a:rPr lang="en-US" dirty="0" smtClean="0"/>
              <a:t>()</a:t>
            </a:r>
          </a:p>
          <a:p>
            <a:pPr lvl="2"/>
            <a:r>
              <a:rPr lang="en-US" dirty="0" smtClean="0"/>
              <a:t>If the components names are unknown whether single- or multi-valued</a:t>
            </a:r>
          </a:p>
          <a:p>
            <a:pPr lvl="1"/>
            <a:endParaRPr lang="en-US" dirty="0"/>
          </a:p>
        </p:txBody>
      </p:sp>
    </p:spTree>
    <p:extLst>
      <p:ext uri="{BB962C8B-B14F-4D97-AF65-F5344CB8AC3E}">
        <p14:creationId xmlns:p14="http://schemas.microsoft.com/office/powerpoint/2010/main" val="297945432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GET Transactions</a:t>
            </a:r>
            <a:endParaRPr lang="en-US" dirty="0"/>
          </a:p>
        </p:txBody>
      </p:sp>
      <p:sp>
        <p:nvSpPr>
          <p:cNvPr id="3" name="Content Placeholder 2"/>
          <p:cNvSpPr>
            <a:spLocks noGrp="1"/>
          </p:cNvSpPr>
          <p:nvPr>
            <p:ph idx="1"/>
          </p:nvPr>
        </p:nvSpPr>
        <p:spPr/>
        <p:txBody>
          <a:bodyPr>
            <a:normAutofit/>
          </a:bodyPr>
          <a:lstStyle/>
          <a:p>
            <a:r>
              <a:rPr lang="en-US" dirty="0" smtClean="0"/>
              <a:t>Given a GET method </a:t>
            </a:r>
            <a:r>
              <a:rPr lang="en-US" dirty="0" err="1" smtClean="0"/>
              <a:t>transaction,a</a:t>
            </a:r>
            <a:r>
              <a:rPr lang="en-US" dirty="0" smtClean="0"/>
              <a:t> </a:t>
            </a:r>
            <a:r>
              <a:rPr lang="en-US" dirty="0"/>
              <a:t>servlet can retrieve the raw query string of the request with </a:t>
            </a:r>
            <a:r>
              <a:rPr lang="en-US" dirty="0" err="1"/>
              <a:t>getQueryString</a:t>
            </a:r>
            <a:r>
              <a:rPr lang="en-US" dirty="0"/>
              <a:t>() (an encoded GET parameter information)</a:t>
            </a:r>
          </a:p>
          <a:p>
            <a:pPr lvl="1"/>
            <a:r>
              <a:rPr lang="en-US" dirty="0"/>
              <a:t>public String </a:t>
            </a:r>
            <a:r>
              <a:rPr lang="en-US" dirty="0" err="1"/>
              <a:t>ServletRequest.getQueryString</a:t>
            </a:r>
            <a:r>
              <a:rPr lang="en-US" dirty="0" smtClean="0"/>
              <a:t>()</a:t>
            </a:r>
          </a:p>
          <a:p>
            <a:r>
              <a:rPr lang="en-US" b="1" dirty="0" smtClean="0">
                <a:solidFill>
                  <a:srgbClr val="FF0000"/>
                </a:solidFill>
              </a:rPr>
              <a:t>Trivia</a:t>
            </a:r>
            <a:endParaRPr lang="en-US" dirty="0" smtClean="0"/>
          </a:p>
          <a:p>
            <a:pPr lvl="1"/>
            <a:r>
              <a:rPr lang="en-US" dirty="0" smtClean="0"/>
              <a:t>What will happen to the value of </a:t>
            </a:r>
            <a:r>
              <a:rPr lang="en-US" dirty="0" err="1" smtClean="0"/>
              <a:t>getQueryString</a:t>
            </a:r>
            <a:r>
              <a:rPr lang="en-US" dirty="0" smtClean="0"/>
              <a:t>() if we have a POST method? </a:t>
            </a:r>
            <a:r>
              <a:rPr lang="en-US" dirty="0" smtClean="0">
                <a:sym typeface="Wingdings" panose="05000000000000000000" pitchFamily="2" charset="2"/>
              </a:rPr>
              <a:t></a:t>
            </a:r>
            <a:endParaRPr lang="en-US" dirty="0"/>
          </a:p>
          <a:p>
            <a:endParaRPr lang="en-US" dirty="0"/>
          </a:p>
        </p:txBody>
      </p:sp>
    </p:spTree>
    <p:extLst>
      <p:ext uri="{BB962C8B-B14F-4D97-AF65-F5344CB8AC3E}">
        <p14:creationId xmlns:p14="http://schemas.microsoft.com/office/powerpoint/2010/main" val="20755975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Header Information</a:t>
            </a:r>
            <a:endParaRPr lang="en-US" dirty="0"/>
          </a:p>
        </p:txBody>
      </p:sp>
      <p:sp>
        <p:nvSpPr>
          <p:cNvPr id="3" name="Content Placeholder 2"/>
          <p:cNvSpPr>
            <a:spLocks noGrp="1"/>
          </p:cNvSpPr>
          <p:nvPr>
            <p:ph idx="1"/>
          </p:nvPr>
        </p:nvSpPr>
        <p:spPr/>
        <p:txBody>
          <a:bodyPr/>
          <a:lstStyle/>
          <a:p>
            <a:r>
              <a:rPr lang="en-US" dirty="0" smtClean="0"/>
              <a:t>Request Headers are information sent by HTTP 1.1 protocol and it describes about the server, browser, and the data sent by the client</a:t>
            </a:r>
          </a:p>
        </p:txBody>
      </p:sp>
      <p:pic>
        <p:nvPicPr>
          <p:cNvPr id="1026" name="Picture 2" descr="http://d2o0t5hpnwv4c1.cloudfront.net/511_http/http_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124200"/>
            <a:ext cx="44196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2406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Header Retrieval</a:t>
            </a:r>
            <a:endParaRPr lang="en-US" dirty="0"/>
          </a:p>
        </p:txBody>
      </p:sp>
      <p:sp>
        <p:nvSpPr>
          <p:cNvPr id="3" name="Content Placeholder 2"/>
          <p:cNvSpPr>
            <a:spLocks noGrp="1"/>
          </p:cNvSpPr>
          <p:nvPr>
            <p:ph idx="1"/>
          </p:nvPr>
        </p:nvSpPr>
        <p:spPr/>
        <p:txBody>
          <a:bodyPr/>
          <a:lstStyle/>
          <a:p>
            <a:r>
              <a:rPr lang="en-US" dirty="0" smtClean="0"/>
              <a:t>Using </a:t>
            </a:r>
            <a:r>
              <a:rPr lang="en-US" dirty="0" err="1" smtClean="0"/>
              <a:t>HttpServletRequest</a:t>
            </a:r>
            <a:r>
              <a:rPr lang="en-US" dirty="0" smtClean="0"/>
              <a:t>, we have the following methods to use for header access:</a:t>
            </a:r>
          </a:p>
          <a:p>
            <a:pPr lvl="1"/>
            <a:r>
              <a:rPr lang="en-US" dirty="0" err="1" smtClean="0"/>
              <a:t>getHeader</a:t>
            </a:r>
            <a:r>
              <a:rPr lang="en-US" dirty="0" smtClean="0"/>
              <a:t>()</a:t>
            </a:r>
          </a:p>
          <a:p>
            <a:pPr lvl="1"/>
            <a:r>
              <a:rPr lang="en-US" dirty="0" err="1" smtClean="0"/>
              <a:t>getHeaderNames</a:t>
            </a:r>
            <a:r>
              <a:rPr lang="en-US" dirty="0" smtClean="0"/>
              <a:t>()</a:t>
            </a:r>
          </a:p>
          <a:p>
            <a:pPr lvl="1"/>
            <a:r>
              <a:rPr lang="en-US" dirty="0" err="1" smtClean="0"/>
              <a:t>getIntHeader</a:t>
            </a:r>
            <a:r>
              <a:rPr lang="en-US" dirty="0" smtClean="0"/>
              <a:t>()</a:t>
            </a:r>
          </a:p>
          <a:p>
            <a:pPr lvl="1"/>
            <a:r>
              <a:rPr lang="en-US" dirty="0" smtClean="0"/>
              <a:t>Note:</a:t>
            </a:r>
          </a:p>
          <a:p>
            <a:pPr lvl="2"/>
            <a:r>
              <a:rPr lang="en-US" dirty="0" smtClean="0"/>
              <a:t>You cannot change REQUEST header information</a:t>
            </a:r>
            <a:endParaRPr lang="en-US" dirty="0"/>
          </a:p>
        </p:txBody>
      </p:sp>
    </p:spTree>
    <p:extLst>
      <p:ext uri="{BB962C8B-B14F-4D97-AF65-F5344CB8AC3E}">
        <p14:creationId xmlns:p14="http://schemas.microsoft.com/office/powerpoint/2010/main" val="963838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Communication</a:t>
            </a:r>
            <a:endParaRPr lang="en-US" dirty="0"/>
          </a:p>
        </p:txBody>
      </p:sp>
      <p:sp>
        <p:nvSpPr>
          <p:cNvPr id="3" name="Content Placeholder 2"/>
          <p:cNvSpPr>
            <a:spLocks noGrp="1"/>
          </p:cNvSpPr>
          <p:nvPr>
            <p:ph idx="1"/>
          </p:nvPr>
        </p:nvSpPr>
        <p:spPr/>
        <p:txBody>
          <a:bodyPr/>
          <a:lstStyle/>
          <a:p>
            <a:r>
              <a:rPr lang="en-US" dirty="0" smtClean="0"/>
              <a:t>The involvement of servers and browsers gives way to the concept of client-server computing</a:t>
            </a:r>
          </a:p>
          <a:p>
            <a:r>
              <a:rPr lang="en-US" dirty="0" smtClean="0"/>
              <a:t>Types of clients:</a:t>
            </a:r>
          </a:p>
          <a:p>
            <a:pPr lvl="1"/>
            <a:r>
              <a:rPr lang="en-US" dirty="0" smtClean="0"/>
              <a:t>Thin client – browser-based communication</a:t>
            </a:r>
          </a:p>
          <a:p>
            <a:pPr lvl="1"/>
            <a:r>
              <a:rPr lang="en-US" dirty="0" smtClean="0"/>
              <a:t>Thick client – standalone-based communication</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and Server Information</a:t>
            </a:r>
            <a:endParaRPr lang="en-US" dirty="0"/>
          </a:p>
        </p:txBody>
      </p:sp>
      <p:sp>
        <p:nvSpPr>
          <p:cNvPr id="3" name="Content Placeholder 2"/>
          <p:cNvSpPr>
            <a:spLocks noGrp="1"/>
          </p:cNvSpPr>
          <p:nvPr>
            <p:ph idx="1"/>
          </p:nvPr>
        </p:nvSpPr>
        <p:spPr/>
        <p:txBody>
          <a:bodyPr>
            <a:normAutofit lnSpcReduction="10000"/>
          </a:bodyPr>
          <a:lstStyle/>
          <a:p>
            <a:r>
              <a:rPr lang="en-US" dirty="0" smtClean="0"/>
              <a:t>Some popular methods used to access server information of the clients:</a:t>
            </a:r>
          </a:p>
          <a:p>
            <a:pPr lvl="1"/>
            <a:r>
              <a:rPr lang="en-US" dirty="0"/>
              <a:t>public String </a:t>
            </a:r>
            <a:r>
              <a:rPr lang="en-US" dirty="0" err="1"/>
              <a:t>ServletRequest.getServerName</a:t>
            </a:r>
            <a:r>
              <a:rPr lang="en-US" dirty="0"/>
              <a:t>()</a:t>
            </a:r>
          </a:p>
          <a:p>
            <a:pPr lvl="1"/>
            <a:r>
              <a:rPr lang="en-US" dirty="0"/>
              <a:t>public </a:t>
            </a:r>
            <a:r>
              <a:rPr lang="en-US" dirty="0" err="1"/>
              <a:t>int</a:t>
            </a:r>
            <a:r>
              <a:rPr lang="en-US" dirty="0"/>
              <a:t> </a:t>
            </a:r>
            <a:r>
              <a:rPr lang="en-US" dirty="0" err="1"/>
              <a:t>ServletRequest.getServerPort</a:t>
            </a:r>
            <a:r>
              <a:rPr lang="en-US" dirty="0" smtClean="0"/>
              <a:t>()</a:t>
            </a:r>
          </a:p>
          <a:p>
            <a:r>
              <a:rPr lang="en-US" dirty="0" smtClean="0"/>
              <a:t>Some methods used to know the users:</a:t>
            </a:r>
          </a:p>
          <a:p>
            <a:pPr lvl="1"/>
            <a:r>
              <a:rPr lang="en-US" dirty="0"/>
              <a:t>public String </a:t>
            </a:r>
            <a:r>
              <a:rPr lang="en-US" dirty="0" err="1"/>
              <a:t>HttpServletRequest.getRemoteUser</a:t>
            </a:r>
            <a:r>
              <a:rPr lang="en-US" dirty="0"/>
              <a:t>()</a:t>
            </a:r>
          </a:p>
          <a:p>
            <a:pPr lvl="1"/>
            <a:r>
              <a:rPr lang="en-US" dirty="0"/>
              <a:t>public String </a:t>
            </a:r>
            <a:r>
              <a:rPr lang="en-US" dirty="0" err="1"/>
              <a:t>HttpServletRequest.getAuthType</a:t>
            </a:r>
            <a:r>
              <a:rPr lang="en-US" dirty="0" smtClean="0"/>
              <a:t>()</a:t>
            </a:r>
          </a:p>
          <a:p>
            <a:pPr lvl="1"/>
            <a:r>
              <a:rPr lang="en-US" dirty="0"/>
              <a:t>public String </a:t>
            </a:r>
            <a:r>
              <a:rPr lang="en-US" dirty="0" err="1"/>
              <a:t>ServletRequest.getRemoteAddr</a:t>
            </a:r>
            <a:r>
              <a:rPr lang="en-US" dirty="0"/>
              <a:t>()</a:t>
            </a:r>
          </a:p>
          <a:p>
            <a:pPr lvl="1"/>
            <a:r>
              <a:rPr lang="en-US" dirty="0"/>
              <a:t>public String </a:t>
            </a:r>
            <a:r>
              <a:rPr lang="en-US" dirty="0" err="1"/>
              <a:t>ServletRequest.getRemoteHost</a:t>
            </a:r>
            <a:r>
              <a:rPr lang="en-US" dirty="0"/>
              <a:t>()</a:t>
            </a:r>
          </a:p>
          <a:p>
            <a:pPr lvl="1"/>
            <a:endParaRPr lang="en-US" dirty="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12986410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HttpServletRequest</a:t>
            </a:r>
            <a:r>
              <a:rPr lang="en-US" dirty="0" smtClean="0"/>
              <a:t> represents the client’s request. </a:t>
            </a:r>
          </a:p>
          <a:p>
            <a:r>
              <a:rPr lang="en-US" dirty="0" smtClean="0"/>
              <a:t>This object gives a servlet access to information about the client, the parameters for this request, the HTTP headers passed along with the request, and so forth.</a:t>
            </a:r>
          </a:p>
          <a:p>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 Reloading</a:t>
            </a:r>
            <a:endParaRPr lang="en-US" dirty="0"/>
          </a:p>
        </p:txBody>
      </p:sp>
      <p:sp>
        <p:nvSpPr>
          <p:cNvPr id="3" name="Content Placeholder 2"/>
          <p:cNvSpPr>
            <a:spLocks noGrp="1"/>
          </p:cNvSpPr>
          <p:nvPr>
            <p:ph idx="1"/>
          </p:nvPr>
        </p:nvSpPr>
        <p:spPr/>
        <p:txBody>
          <a:bodyPr>
            <a:normAutofit fontScale="92500"/>
          </a:bodyPr>
          <a:lstStyle/>
          <a:p>
            <a:r>
              <a:rPr lang="en-US" dirty="0" smtClean="0"/>
              <a:t>Servlets found inside </a:t>
            </a:r>
            <a:r>
              <a:rPr lang="en-US" dirty="0" err="1" smtClean="0">
                <a:solidFill>
                  <a:srgbClr val="FF0000"/>
                </a:solidFill>
              </a:rPr>
              <a:t>webapps</a:t>
            </a:r>
            <a:r>
              <a:rPr lang="en-US" dirty="0" smtClean="0">
                <a:solidFill>
                  <a:srgbClr val="FF0000"/>
                </a:solidFill>
              </a:rPr>
              <a:t>/</a:t>
            </a:r>
            <a:r>
              <a:rPr lang="en-US" dirty="0" err="1" smtClean="0">
                <a:solidFill>
                  <a:srgbClr val="FF0000"/>
                </a:solidFill>
              </a:rPr>
              <a:t>mywebapp</a:t>
            </a:r>
            <a:r>
              <a:rPr lang="en-US" dirty="0" smtClean="0">
                <a:solidFill>
                  <a:srgbClr val="FF0000"/>
                </a:solidFill>
              </a:rPr>
              <a:t>/</a:t>
            </a:r>
            <a:r>
              <a:rPr lang="en-US" b="1" dirty="0" smtClean="0">
                <a:solidFill>
                  <a:srgbClr val="FF0000"/>
                </a:solidFill>
              </a:rPr>
              <a:t>classes</a:t>
            </a:r>
            <a:r>
              <a:rPr lang="en-US" dirty="0" smtClean="0"/>
              <a:t> directory are not automatically updated once you debugged their sources</a:t>
            </a:r>
          </a:p>
          <a:p>
            <a:r>
              <a:rPr lang="en-US" dirty="0" smtClean="0"/>
              <a:t>To update the servlets, you need to redeploy the project</a:t>
            </a:r>
          </a:p>
          <a:p>
            <a:r>
              <a:rPr lang="en-US" dirty="0" smtClean="0"/>
              <a:t>Only servlets found in </a:t>
            </a:r>
            <a:r>
              <a:rPr lang="en-US" dirty="0" err="1" smtClean="0">
                <a:solidFill>
                  <a:srgbClr val="FF0000"/>
                </a:solidFill>
              </a:rPr>
              <a:t>webapps</a:t>
            </a:r>
            <a:r>
              <a:rPr lang="en-US" dirty="0" smtClean="0">
                <a:solidFill>
                  <a:srgbClr val="FF0000"/>
                </a:solidFill>
              </a:rPr>
              <a:t>/</a:t>
            </a:r>
            <a:r>
              <a:rPr lang="en-US" b="1" dirty="0" smtClean="0">
                <a:solidFill>
                  <a:srgbClr val="FF0000"/>
                </a:solidFill>
              </a:rPr>
              <a:t>ROOT</a:t>
            </a:r>
            <a:r>
              <a:rPr lang="en-US" dirty="0" smtClean="0">
                <a:solidFill>
                  <a:srgbClr val="FF0000"/>
                </a:solidFill>
              </a:rPr>
              <a:t>/classes </a:t>
            </a:r>
            <a:r>
              <a:rPr lang="en-US" dirty="0" smtClean="0"/>
              <a:t>can perform servlet reloading</a:t>
            </a:r>
          </a:p>
          <a:p>
            <a:r>
              <a:rPr lang="en-US" dirty="0" smtClean="0"/>
              <a:t>Servlet reloading is not recommended!</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Response Transaction</a:t>
            </a:r>
            <a:endParaRPr lang="en-US" dirty="0"/>
          </a:p>
        </p:txBody>
      </p:sp>
      <p:sp>
        <p:nvSpPr>
          <p:cNvPr id="5" name="Text Placeholder 4"/>
          <p:cNvSpPr>
            <a:spLocks noGrp="1"/>
          </p:cNvSpPr>
          <p:nvPr>
            <p:ph type="body" idx="1"/>
          </p:nvPr>
        </p:nvSpPr>
        <p:spPr/>
        <p:txBody>
          <a:bodyPr/>
          <a:lstStyle/>
          <a:p>
            <a:r>
              <a:rPr lang="en-US" dirty="0" smtClean="0"/>
              <a:t>Handshake Rule (Part 2)</a:t>
            </a:r>
            <a:endParaRPr lang="en-US" dirty="0"/>
          </a:p>
        </p:txBody>
      </p:sp>
    </p:spTree>
    <p:extLst>
      <p:ext uri="{BB962C8B-B14F-4D97-AF65-F5344CB8AC3E}">
        <p14:creationId xmlns:p14="http://schemas.microsoft.com/office/powerpoint/2010/main" val="10523281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Servlet Transactions</a:t>
            </a:r>
            <a:endParaRPr lang="en-US" dirty="0"/>
          </a:p>
        </p:txBody>
      </p:sp>
      <p:sp>
        <p:nvSpPr>
          <p:cNvPr id="5" name="Content Placeholder 4"/>
          <p:cNvSpPr>
            <a:spLocks noGrp="1"/>
          </p:cNvSpPr>
          <p:nvPr>
            <p:ph idx="1"/>
          </p:nvPr>
        </p:nvSpPr>
        <p:spPr/>
        <p:txBody>
          <a:bodyPr/>
          <a:lstStyle/>
          <a:p>
            <a:r>
              <a:rPr lang="en-US" dirty="0" smtClean="0"/>
              <a:t>The main transaction involving response object is:</a:t>
            </a:r>
          </a:p>
          <a:p>
            <a:pPr lvl="1"/>
            <a:r>
              <a:rPr lang="en-US" dirty="0" smtClean="0"/>
              <a:t>To generate output</a:t>
            </a:r>
          </a:p>
          <a:p>
            <a:pPr lvl="1"/>
            <a:r>
              <a:rPr lang="en-US" dirty="0" smtClean="0"/>
              <a:t>To add more header information</a:t>
            </a:r>
          </a:p>
          <a:p>
            <a:pPr lvl="1"/>
            <a:r>
              <a:rPr lang="en-US" dirty="0" smtClean="0"/>
              <a:t>To traverse pages or choose pages</a:t>
            </a:r>
          </a:p>
          <a:p>
            <a:pPr lvl="1"/>
            <a:r>
              <a:rPr lang="en-US" dirty="0" smtClean="0"/>
              <a:t>To create sessions and other related web components important to storing state</a:t>
            </a:r>
            <a:endParaRPr lang="en-US" dirty="0"/>
          </a:p>
        </p:txBody>
      </p:sp>
    </p:spTree>
    <p:extLst>
      <p:ext uri="{BB962C8B-B14F-4D97-AF65-F5344CB8AC3E}">
        <p14:creationId xmlns:p14="http://schemas.microsoft.com/office/powerpoint/2010/main" val="270751036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Response</a:t>
            </a:r>
            <a:endParaRPr lang="en-US" dirty="0"/>
          </a:p>
        </p:txBody>
      </p:sp>
      <p:sp>
        <p:nvSpPr>
          <p:cNvPr id="3" name="Content Placeholder 2"/>
          <p:cNvSpPr>
            <a:spLocks noGrp="1"/>
          </p:cNvSpPr>
          <p:nvPr>
            <p:ph idx="1"/>
          </p:nvPr>
        </p:nvSpPr>
        <p:spPr/>
        <p:txBody>
          <a:bodyPr>
            <a:normAutofit/>
          </a:bodyPr>
          <a:lstStyle/>
          <a:p>
            <a:r>
              <a:rPr lang="en-US" dirty="0" smtClean="0"/>
              <a:t>Response to the clients contains the following:</a:t>
            </a:r>
          </a:p>
          <a:p>
            <a:pPr lvl="1"/>
            <a:r>
              <a:rPr lang="en-US" dirty="0" smtClean="0"/>
              <a:t>Status code</a:t>
            </a:r>
          </a:p>
          <a:p>
            <a:pPr lvl="1"/>
            <a:r>
              <a:rPr lang="en-US" dirty="0" smtClean="0"/>
              <a:t>Response Headers</a:t>
            </a:r>
          </a:p>
          <a:p>
            <a:pPr lvl="1"/>
            <a:r>
              <a:rPr lang="en-US" dirty="0" smtClean="0"/>
              <a:t>Body of Data (Result)</a:t>
            </a:r>
          </a:p>
          <a:p>
            <a:pPr lvl="2"/>
            <a:r>
              <a:rPr lang="en-US" dirty="0" smtClean="0"/>
              <a:t>This data can be of any content type, though the type should be specified as part of the response. </a:t>
            </a:r>
          </a:p>
          <a:p>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Page Generation</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The process of generating HTML pages inside any servlet is called Page Generation</a:t>
            </a:r>
          </a:p>
          <a:p>
            <a:r>
              <a:rPr lang="en-US" dirty="0" smtClean="0"/>
              <a:t>There are APIs that overrides the manual processing but most of the time this is done manually </a:t>
            </a:r>
            <a:r>
              <a:rPr lang="en-US" dirty="0" smtClean="0">
                <a:sym typeface="Wingdings" panose="05000000000000000000" pitchFamily="2" charset="2"/>
              </a:rPr>
              <a:t></a:t>
            </a:r>
            <a:endParaRPr lang="en-US" dirty="0" smtClean="0"/>
          </a:p>
          <a:p>
            <a:r>
              <a:rPr lang="en-US" dirty="0" smtClean="0"/>
              <a:t>Page generation happens when servlet uses </a:t>
            </a:r>
            <a:r>
              <a:rPr lang="en-US" b="1" dirty="0" smtClean="0">
                <a:solidFill>
                  <a:srgbClr val="FF0000"/>
                </a:solidFill>
              </a:rPr>
              <a:t>PrintWriter</a:t>
            </a:r>
            <a:r>
              <a:rPr lang="en-US" dirty="0" smtClean="0"/>
              <a:t> class to embed HTML tags to publish websites</a:t>
            </a:r>
          </a:p>
          <a:p>
            <a:pPr lvl="1"/>
            <a:r>
              <a:rPr lang="en-US" dirty="0" smtClean="0"/>
              <a:t>This is the only process of publishing websites using servlets </a:t>
            </a:r>
            <a:r>
              <a:rPr lang="en-US" dirty="0" smtClean="0">
                <a:sym typeface="Wingdings" panose="05000000000000000000" pitchFamily="2" charset="2"/>
              </a:rPr>
              <a:t></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Headers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Response headers are information that we can attach to an output or result from request-response transactions</a:t>
            </a:r>
          </a:p>
          <a:p>
            <a:r>
              <a:rPr lang="en-US" b="1" dirty="0" smtClean="0">
                <a:solidFill>
                  <a:srgbClr val="FF0000"/>
                </a:solidFill>
              </a:rPr>
              <a:t>Note</a:t>
            </a:r>
            <a:r>
              <a:rPr lang="en-US" dirty="0" smtClean="0"/>
              <a:t>: </a:t>
            </a:r>
          </a:p>
          <a:p>
            <a:pPr lvl="1"/>
            <a:r>
              <a:rPr lang="en-US" dirty="0" smtClean="0"/>
              <a:t>Adding new headers must be handled with care cause not all headers are applicable to a certain output</a:t>
            </a:r>
          </a:p>
          <a:p>
            <a:r>
              <a:rPr lang="en-US" dirty="0" smtClean="0"/>
              <a:t>By default, response object has 3 setters for the following header information:</a:t>
            </a:r>
          </a:p>
          <a:p>
            <a:pPr lvl="1"/>
            <a:r>
              <a:rPr lang="en-US" dirty="0"/>
              <a:t>c</a:t>
            </a:r>
            <a:r>
              <a:rPr lang="en-US" dirty="0" smtClean="0"/>
              <a:t>ontent-type</a:t>
            </a:r>
          </a:p>
          <a:p>
            <a:pPr lvl="1"/>
            <a:r>
              <a:rPr lang="en-US" dirty="0"/>
              <a:t>c</a:t>
            </a:r>
            <a:r>
              <a:rPr lang="en-US" dirty="0" smtClean="0"/>
              <a:t>ontent-length</a:t>
            </a:r>
          </a:p>
          <a:p>
            <a:pPr lvl="1"/>
            <a:r>
              <a:rPr lang="en-US" dirty="0" smtClean="0"/>
              <a:t>character-encoding</a:t>
            </a:r>
            <a:endParaRPr lang="en-US" dirty="0"/>
          </a:p>
        </p:txBody>
      </p:sp>
    </p:spTree>
    <p:extLst>
      <p:ext uri="{BB962C8B-B14F-4D97-AF65-F5344CB8AC3E}">
        <p14:creationId xmlns:p14="http://schemas.microsoft.com/office/powerpoint/2010/main" val="50691322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Rendition Types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Part of the headers is to manipulate the rendition types of the result</a:t>
            </a:r>
          </a:p>
          <a:p>
            <a:r>
              <a:rPr lang="en-US" dirty="0" smtClean="0"/>
              <a:t>MIME </a:t>
            </a:r>
            <a:r>
              <a:rPr lang="en-US" dirty="0"/>
              <a:t>types</a:t>
            </a:r>
          </a:p>
          <a:p>
            <a:pPr lvl="1"/>
            <a:r>
              <a:rPr lang="en-US" dirty="0" smtClean="0"/>
              <a:t>Visit </a:t>
            </a:r>
            <a:r>
              <a:rPr lang="en-US" b="1" dirty="0" smtClean="0">
                <a:solidFill>
                  <a:srgbClr val="FF0000"/>
                </a:solidFill>
              </a:rPr>
              <a:t>/</a:t>
            </a:r>
            <a:r>
              <a:rPr lang="en-US" b="1" dirty="0" err="1" smtClean="0">
                <a:solidFill>
                  <a:srgbClr val="FF0000"/>
                </a:solidFill>
              </a:rPr>
              <a:t>conf</a:t>
            </a:r>
            <a:r>
              <a:rPr lang="en-US" b="1" dirty="0" smtClean="0">
                <a:solidFill>
                  <a:srgbClr val="FF0000"/>
                </a:solidFill>
              </a:rPr>
              <a:t>/web.xml </a:t>
            </a:r>
            <a:r>
              <a:rPr lang="en-US" dirty="0" smtClean="0"/>
              <a:t>for some </a:t>
            </a:r>
            <a:r>
              <a:rPr lang="en-US" dirty="0"/>
              <a:t>supported MIME types of response method:</a:t>
            </a:r>
          </a:p>
          <a:p>
            <a:pPr lvl="2"/>
            <a:r>
              <a:rPr lang="en-US" dirty="0"/>
              <a:t>Text/html</a:t>
            </a:r>
          </a:p>
          <a:p>
            <a:pPr lvl="2"/>
            <a:r>
              <a:rPr lang="en-US" dirty="0"/>
              <a:t>Application/</a:t>
            </a:r>
            <a:r>
              <a:rPr lang="en-US" dirty="0" err="1"/>
              <a:t>pdf</a:t>
            </a:r>
            <a:endParaRPr lang="en-US" dirty="0"/>
          </a:p>
          <a:p>
            <a:pPr lvl="2"/>
            <a:r>
              <a:rPr lang="en-US" dirty="0"/>
              <a:t>Video/</a:t>
            </a:r>
            <a:r>
              <a:rPr lang="en-US" dirty="0" err="1"/>
              <a:t>quicktime</a:t>
            </a:r>
            <a:endParaRPr lang="en-US" dirty="0"/>
          </a:p>
          <a:p>
            <a:pPr lvl="2"/>
            <a:r>
              <a:rPr lang="en-US" dirty="0"/>
              <a:t>Application/java</a:t>
            </a:r>
          </a:p>
          <a:p>
            <a:pPr lvl="2"/>
            <a:r>
              <a:rPr lang="en-US" dirty="0"/>
              <a:t>Image/jpeg</a:t>
            </a:r>
          </a:p>
          <a:p>
            <a:pPr lvl="2"/>
            <a:r>
              <a:rPr lang="en-US" dirty="0"/>
              <a:t>Application/jar</a:t>
            </a:r>
          </a:p>
          <a:p>
            <a:pPr lvl="2"/>
            <a:r>
              <a:rPr lang="en-US" dirty="0"/>
              <a:t>Application/octet-stream</a:t>
            </a:r>
          </a:p>
          <a:p>
            <a:pPr lvl="2"/>
            <a:r>
              <a:rPr lang="en-US" dirty="0"/>
              <a:t>Application/x-zip</a:t>
            </a:r>
          </a:p>
          <a:p>
            <a:pPr lvl="1"/>
            <a:r>
              <a:rPr lang="en-US" dirty="0" smtClean="0"/>
              <a:t>Please visit </a:t>
            </a:r>
            <a:r>
              <a:rPr lang="en-US" sz="2200" dirty="0">
                <a:solidFill>
                  <a:srgbClr val="FF0000"/>
                </a:solidFill>
                <a:hlinkClick r:id="rId2"/>
              </a:rPr>
              <a:t>http://www.webmaster-toolkit.com/mime-types.shtml</a:t>
            </a:r>
            <a:endParaRPr lang="en-US" sz="2200" dirty="0">
              <a:solidFill>
                <a:srgbClr val="FF0000"/>
              </a:solidFill>
            </a:endParaRPr>
          </a:p>
        </p:txBody>
      </p:sp>
    </p:spTree>
    <p:extLst>
      <p:ext uri="{BB962C8B-B14F-4D97-AF65-F5344CB8AC3E}">
        <p14:creationId xmlns:p14="http://schemas.microsoft.com/office/powerpoint/2010/main" val="164237993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types of Output Objects</a:t>
            </a:r>
            <a:endParaRPr lang="en-US" dirty="0"/>
          </a:p>
        </p:txBody>
      </p:sp>
      <p:sp>
        <p:nvSpPr>
          <p:cNvPr id="3" name="Content Placeholder 2"/>
          <p:cNvSpPr>
            <a:spLocks noGrp="1"/>
          </p:cNvSpPr>
          <p:nvPr>
            <p:ph idx="1"/>
          </p:nvPr>
        </p:nvSpPr>
        <p:spPr/>
        <p:txBody>
          <a:bodyPr>
            <a:normAutofit/>
          </a:bodyPr>
          <a:lstStyle/>
          <a:p>
            <a:r>
              <a:rPr lang="en-US" dirty="0" err="1" smtClean="0"/>
              <a:t>PrintWriter</a:t>
            </a:r>
            <a:endParaRPr lang="en-US" dirty="0" smtClean="0"/>
          </a:p>
          <a:p>
            <a:pPr lvl="1"/>
            <a:r>
              <a:rPr lang="en-US" dirty="0" smtClean="0"/>
              <a:t>An I/O file stream object returned by </a:t>
            </a:r>
            <a:r>
              <a:rPr lang="en-US" dirty="0" err="1" smtClean="0"/>
              <a:t>getWriter</a:t>
            </a:r>
            <a:r>
              <a:rPr lang="en-US" dirty="0" smtClean="0"/>
              <a:t>() method</a:t>
            </a:r>
          </a:p>
          <a:p>
            <a:pPr lvl="1"/>
            <a:r>
              <a:rPr lang="en-US" dirty="0" smtClean="0"/>
              <a:t>Can send </a:t>
            </a:r>
            <a:r>
              <a:rPr lang="en-US" dirty="0"/>
              <a:t>character text to the </a:t>
            </a:r>
            <a:r>
              <a:rPr lang="en-US" dirty="0" smtClean="0"/>
              <a:t>client</a:t>
            </a:r>
          </a:p>
          <a:p>
            <a:pPr lvl="1"/>
            <a:r>
              <a:rPr lang="en-US" dirty="0"/>
              <a:t>U</a:t>
            </a:r>
            <a:r>
              <a:rPr lang="en-US" dirty="0" smtClean="0"/>
              <a:t>ses </a:t>
            </a:r>
            <a:r>
              <a:rPr lang="en-US" dirty="0"/>
              <a:t>the character encoding returned by </a:t>
            </a:r>
            <a:r>
              <a:rPr lang="en-US" dirty="0" err="1"/>
              <a:t>getCharacterEncoding</a:t>
            </a:r>
            <a:r>
              <a:rPr lang="en-US" dirty="0" smtClean="0"/>
              <a:t>()</a:t>
            </a:r>
          </a:p>
          <a:p>
            <a:pPr lvl="2"/>
            <a:r>
              <a:rPr lang="en-US" dirty="0" smtClean="0"/>
              <a:t>If </a:t>
            </a:r>
            <a:r>
              <a:rPr lang="en-US" dirty="0"/>
              <a:t>the response's character encoding has not been specified as described in </a:t>
            </a:r>
            <a:r>
              <a:rPr lang="en-US" dirty="0" err="1"/>
              <a:t>getCharacterEncoding</a:t>
            </a:r>
            <a:r>
              <a:rPr lang="en-US" dirty="0"/>
              <a:t> (i.e., the method just returns the default value ISO-8859-1), </a:t>
            </a:r>
            <a:r>
              <a:rPr lang="en-US" dirty="0" err="1"/>
              <a:t>getWriter</a:t>
            </a:r>
            <a:r>
              <a:rPr lang="en-US" dirty="0"/>
              <a:t> updates it to </a:t>
            </a:r>
            <a:r>
              <a:rPr lang="en-US" b="1" dirty="0" smtClean="0">
                <a:solidFill>
                  <a:srgbClr val="FF0000"/>
                </a:solidFill>
              </a:rPr>
              <a:t>ISO-8859-1</a:t>
            </a:r>
          </a:p>
        </p:txBody>
      </p:sp>
    </p:spTree>
    <p:extLst>
      <p:ext uri="{BB962C8B-B14F-4D97-AF65-F5344CB8AC3E}">
        <p14:creationId xmlns:p14="http://schemas.microsoft.com/office/powerpoint/2010/main" val="2397170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Components of C-S Computing</a:t>
            </a:r>
            <a:endParaRPr lang="en-US" sz="4000" dirty="0"/>
          </a:p>
        </p:txBody>
      </p:sp>
      <p:sp>
        <p:nvSpPr>
          <p:cNvPr id="3" name="Content Placeholder 2"/>
          <p:cNvSpPr>
            <a:spLocks noGrp="1"/>
          </p:cNvSpPr>
          <p:nvPr>
            <p:ph idx="1"/>
          </p:nvPr>
        </p:nvSpPr>
        <p:spPr/>
        <p:txBody>
          <a:bodyPr/>
          <a:lstStyle/>
          <a:p>
            <a:r>
              <a:rPr lang="en-US" dirty="0" smtClean="0"/>
              <a:t>HTML (Hypertext Markup Language)</a:t>
            </a:r>
          </a:p>
          <a:p>
            <a:pPr lvl="1"/>
            <a:r>
              <a:rPr lang="en-US" dirty="0" smtClean="0"/>
              <a:t>tells the browser what to show to the clients</a:t>
            </a:r>
          </a:p>
          <a:p>
            <a:pPr lvl="1"/>
            <a:r>
              <a:rPr lang="en-US" dirty="0" smtClean="0"/>
              <a:t>interpreted by web browsers (depending on the version)</a:t>
            </a:r>
          </a:p>
          <a:p>
            <a:r>
              <a:rPr lang="en-US" dirty="0" smtClean="0"/>
              <a:t>HTTP (Hypertext Transfer Protocol)</a:t>
            </a:r>
          </a:p>
          <a:p>
            <a:pPr lvl="1"/>
            <a:r>
              <a:rPr lang="en-US" dirty="0" smtClean="0"/>
              <a:t>the communication protocol between the client and server</a:t>
            </a:r>
          </a:p>
          <a:p>
            <a:pPr lvl="1"/>
            <a:r>
              <a:rPr lang="en-US" dirty="0" smtClean="0"/>
              <a:t>the client sends HTTP request and the server gives back HTTP response</a:t>
            </a:r>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lstStyle/>
          <a:p>
            <a:r>
              <a:rPr lang="en-US" dirty="0" err="1" smtClean="0"/>
              <a:t>ServletOutputStream</a:t>
            </a:r>
            <a:r>
              <a:rPr lang="en-US" dirty="0"/>
              <a:t> </a:t>
            </a:r>
            <a:r>
              <a:rPr lang="en-US" dirty="0" smtClean="0"/>
              <a:t>or </a:t>
            </a:r>
            <a:r>
              <a:rPr lang="en-US" dirty="0" err="1" smtClean="0"/>
              <a:t>OutputStream</a:t>
            </a:r>
            <a:endParaRPr lang="en-US" dirty="0" smtClean="0"/>
          </a:p>
          <a:p>
            <a:pPr lvl="1"/>
            <a:r>
              <a:rPr lang="en-US" dirty="0"/>
              <a:t>An I/O data stream objet return by </a:t>
            </a:r>
            <a:r>
              <a:rPr lang="en-US" dirty="0" err="1"/>
              <a:t>getOutputStream</a:t>
            </a:r>
            <a:r>
              <a:rPr lang="en-US" dirty="0" smtClean="0"/>
              <a:t>()</a:t>
            </a:r>
          </a:p>
          <a:p>
            <a:pPr lvl="1"/>
            <a:r>
              <a:rPr lang="en-US" dirty="0" smtClean="0"/>
              <a:t>Used for binary content (bytes)</a:t>
            </a:r>
          </a:p>
          <a:p>
            <a:pPr lvl="1"/>
            <a:r>
              <a:rPr lang="en-US" dirty="0" smtClean="0"/>
              <a:t>Suitable </a:t>
            </a:r>
            <a:r>
              <a:rPr lang="en-US" dirty="0"/>
              <a:t>for writing binary data in the </a:t>
            </a:r>
            <a:r>
              <a:rPr lang="en-US" dirty="0" smtClean="0"/>
              <a:t>response</a:t>
            </a:r>
          </a:p>
          <a:p>
            <a:pPr lvl="1"/>
            <a:r>
              <a:rPr lang="en-US" dirty="0" smtClean="0"/>
              <a:t>The </a:t>
            </a:r>
            <a:r>
              <a:rPr lang="en-US" dirty="0"/>
              <a:t>servlet container does not encode the binary data, it sends the raw data as it </a:t>
            </a:r>
            <a:r>
              <a:rPr lang="en-US" dirty="0" smtClean="0"/>
              <a:t>is</a:t>
            </a:r>
          </a:p>
          <a:p>
            <a:pPr lvl="1"/>
            <a:r>
              <a:rPr lang="en-US" dirty="0" smtClean="0"/>
              <a:t>Applicable for rendering videos or images</a:t>
            </a:r>
          </a:p>
          <a:p>
            <a:pPr lvl="1"/>
            <a:r>
              <a:rPr lang="en-US" dirty="0" smtClean="0"/>
              <a:t>Stream objects needed (e.g. </a:t>
            </a:r>
            <a:r>
              <a:rPr lang="en-US" dirty="0" err="1" smtClean="0"/>
              <a:t>DataInputStream</a:t>
            </a:r>
            <a:r>
              <a:rPr lang="en-US" dirty="0" smtClean="0"/>
              <a:t>)</a:t>
            </a:r>
            <a:endParaRPr lang="en-US" dirty="0"/>
          </a:p>
          <a:p>
            <a:pPr lvl="1"/>
            <a:endParaRPr lang="en-US" dirty="0"/>
          </a:p>
        </p:txBody>
      </p:sp>
    </p:spTree>
    <p:extLst>
      <p:ext uri="{BB962C8B-B14F-4D97-AF65-F5344CB8AC3E}">
        <p14:creationId xmlns:p14="http://schemas.microsoft.com/office/powerpoint/2010/main" val="39513675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a:xfrm>
            <a:off x="228600" y="1600200"/>
            <a:ext cx="8610600" cy="4525963"/>
          </a:xfrm>
        </p:spPr>
        <p:txBody>
          <a:bodyPr>
            <a:normAutofit fontScale="92500" lnSpcReduction="20000"/>
          </a:bodyPr>
          <a:lstStyle/>
          <a:p>
            <a:pPr lvl="1"/>
            <a:r>
              <a:rPr lang="en-US" dirty="0" smtClean="0"/>
              <a:t>Basic process:</a:t>
            </a:r>
          </a:p>
          <a:p>
            <a:pPr lvl="2"/>
            <a:r>
              <a:rPr lang="en-US" dirty="0" smtClean="0"/>
              <a:t>Sample Code:</a:t>
            </a:r>
          </a:p>
          <a:p>
            <a:pPr marL="1371600" lvl="3" indent="0">
              <a:buNone/>
            </a:pPr>
            <a:r>
              <a:rPr lang="en-US" dirty="0" err="1"/>
              <a:t>InputStream</a:t>
            </a:r>
            <a:r>
              <a:rPr lang="en-US" dirty="0"/>
              <a:t> </a:t>
            </a:r>
            <a:r>
              <a:rPr lang="en-US" dirty="0" err="1"/>
              <a:t>binaryIn</a:t>
            </a:r>
            <a:r>
              <a:rPr lang="en-US" dirty="0"/>
              <a:t> = </a:t>
            </a:r>
            <a:r>
              <a:rPr lang="en-US" dirty="0" err="1"/>
              <a:t>getServletContext</a:t>
            </a:r>
            <a:r>
              <a:rPr lang="en-US" dirty="0"/>
              <a:t>().</a:t>
            </a:r>
            <a:r>
              <a:rPr lang="en-US" dirty="0" err="1"/>
              <a:t>getResourceAsStream</a:t>
            </a:r>
            <a:r>
              <a:rPr lang="en-US" dirty="0" smtClean="0"/>
              <a:t>(“</a:t>
            </a:r>
            <a:r>
              <a:rPr lang="en-US" b="1" i="1" dirty="0" smtClean="0"/>
              <a:t>file</a:t>
            </a:r>
            <a:r>
              <a:rPr lang="en-US" dirty="0" smtClean="0"/>
              <a:t>"); </a:t>
            </a:r>
            <a:r>
              <a:rPr lang="en-US" dirty="0" err="1" smtClean="0"/>
              <a:t>BufferedInputStream</a:t>
            </a:r>
            <a:r>
              <a:rPr lang="en-US" dirty="0" smtClean="0"/>
              <a:t> </a:t>
            </a:r>
            <a:r>
              <a:rPr lang="en-US" dirty="0" err="1"/>
              <a:t>bis</a:t>
            </a:r>
            <a:r>
              <a:rPr lang="en-US" dirty="0"/>
              <a:t> = new </a:t>
            </a:r>
            <a:r>
              <a:rPr lang="en-US" dirty="0" err="1"/>
              <a:t>BufferedInputStream</a:t>
            </a:r>
            <a:r>
              <a:rPr lang="en-US" dirty="0"/>
              <a:t>(</a:t>
            </a:r>
            <a:r>
              <a:rPr lang="en-US" dirty="0" err="1"/>
              <a:t>binaryIn</a:t>
            </a:r>
            <a:r>
              <a:rPr lang="en-US" dirty="0"/>
              <a:t>); </a:t>
            </a:r>
            <a:r>
              <a:rPr lang="en-US" dirty="0" err="1" smtClean="0"/>
              <a:t>DataInputStream</a:t>
            </a:r>
            <a:r>
              <a:rPr lang="en-US" dirty="0" smtClean="0"/>
              <a:t> </a:t>
            </a:r>
            <a:r>
              <a:rPr lang="en-US" dirty="0"/>
              <a:t>dis = new </a:t>
            </a:r>
            <a:r>
              <a:rPr lang="en-US" dirty="0" err="1"/>
              <a:t>DataInputStream</a:t>
            </a:r>
            <a:r>
              <a:rPr lang="en-US" dirty="0"/>
              <a:t>(dis);</a:t>
            </a:r>
            <a:endParaRPr lang="en-US" dirty="0" smtClean="0"/>
          </a:p>
          <a:p>
            <a:pPr marL="1371600" lvl="3" indent="0">
              <a:buNone/>
            </a:pPr>
            <a:r>
              <a:rPr lang="en-US" dirty="0" err="1" smtClean="0"/>
              <a:t>resp.setContentType</a:t>
            </a:r>
            <a:r>
              <a:rPr lang="en-US" dirty="0"/>
              <a:t>("application/octet-stream</a:t>
            </a:r>
            <a:r>
              <a:rPr lang="en-US" dirty="0" smtClean="0"/>
              <a:t>");</a:t>
            </a:r>
            <a:br>
              <a:rPr lang="en-US" dirty="0" smtClean="0"/>
            </a:br>
            <a:r>
              <a:rPr lang="en-US" dirty="0" err="1" smtClean="0">
                <a:solidFill>
                  <a:srgbClr val="FF0000"/>
                </a:solidFill>
                <a:effectLst>
                  <a:outerShdw blurRad="38100" dist="38100" dir="2700000" algn="tl">
                    <a:srgbClr val="000000">
                      <a:alpha val="43137"/>
                    </a:srgbClr>
                  </a:outerShdw>
                </a:effectLst>
              </a:rPr>
              <a:t>ByteArrayOutputStream</a:t>
            </a:r>
            <a:r>
              <a:rPr lang="en-US" dirty="0">
                <a:solidFill>
                  <a:srgbClr val="FF0000"/>
                </a:solidFill>
                <a:effectLst>
                  <a:outerShdw blurRad="38100" dist="38100" dir="2700000" algn="tl">
                    <a:srgbClr val="000000">
                      <a:alpha val="43137"/>
                    </a:srgbClr>
                  </a:outerShdw>
                </a:effectLst>
              </a:rPr>
              <a:t> </a:t>
            </a:r>
            <a:r>
              <a:rPr lang="en-US" dirty="0" err="1">
                <a:solidFill>
                  <a:srgbClr val="FF0000"/>
                </a:solidFill>
                <a:effectLst>
                  <a:outerShdw blurRad="38100" dist="38100" dir="2700000" algn="tl">
                    <a:srgbClr val="000000">
                      <a:alpha val="43137"/>
                    </a:srgbClr>
                  </a:outerShdw>
                </a:effectLst>
              </a:rPr>
              <a:t>byteOut</a:t>
            </a:r>
            <a:r>
              <a:rPr lang="en-US" dirty="0">
                <a:solidFill>
                  <a:srgbClr val="FF0000"/>
                </a:solidFill>
                <a:effectLst>
                  <a:outerShdw blurRad="38100" dist="38100" dir="2700000" algn="tl">
                    <a:srgbClr val="000000">
                      <a:alpha val="43137"/>
                    </a:srgbClr>
                  </a:outerShdw>
                </a:effectLst>
              </a:rPr>
              <a:t> = </a:t>
            </a:r>
            <a:r>
              <a:rPr lang="en-US" b="1" dirty="0">
                <a:solidFill>
                  <a:srgbClr val="FF0000"/>
                </a:solidFill>
                <a:effectLst>
                  <a:outerShdw blurRad="38100" dist="38100" dir="2700000" algn="tl">
                    <a:srgbClr val="000000">
                      <a:alpha val="43137"/>
                    </a:srgbClr>
                  </a:outerShdw>
                </a:effectLst>
              </a:rPr>
              <a:t>new </a:t>
            </a:r>
            <a:r>
              <a:rPr lang="en-US" dirty="0" err="1">
                <a:solidFill>
                  <a:srgbClr val="FF0000"/>
                </a:solidFill>
                <a:effectLst>
                  <a:outerShdw blurRad="38100" dist="38100" dir="2700000" algn="tl">
                    <a:srgbClr val="000000">
                      <a:alpha val="43137"/>
                    </a:srgbClr>
                  </a:outerShdw>
                </a:effectLst>
              </a:rPr>
              <a:t>ByteArrayOutputStream</a:t>
            </a:r>
            <a:r>
              <a:rPr lang="en-US" dirty="0">
                <a:solidFill>
                  <a:srgbClr val="FF0000"/>
                </a:solidFill>
                <a:effectLst>
                  <a:outerShdw blurRad="38100" dist="38100" dir="2700000" algn="tl">
                    <a:srgbClr val="000000">
                      <a:alpha val="43137"/>
                    </a:srgbClr>
                  </a:outerShdw>
                </a:effectLst>
              </a:rPr>
              <a:t>();</a:t>
            </a:r>
            <a:br>
              <a:rPr lang="en-US" dirty="0">
                <a:solidFill>
                  <a:srgbClr val="FF0000"/>
                </a:solidFill>
                <a:effectLst>
                  <a:outerShdw blurRad="38100" dist="38100" dir="2700000" algn="tl">
                    <a:srgbClr val="000000">
                      <a:alpha val="43137"/>
                    </a:srgbClr>
                  </a:outerShdw>
                </a:effectLst>
              </a:rPr>
            </a:br>
            <a:r>
              <a:rPr lang="en-US" dirty="0" err="1" smtClean="0"/>
              <a:t>DataOutputStream</a:t>
            </a:r>
            <a:r>
              <a:rPr lang="en-US" dirty="0"/>
              <a:t> out = </a:t>
            </a:r>
            <a:r>
              <a:rPr lang="en-US" b="1" dirty="0"/>
              <a:t>new </a:t>
            </a:r>
            <a:r>
              <a:rPr lang="en-US" dirty="0" err="1"/>
              <a:t>DataOutputStream</a:t>
            </a:r>
            <a:r>
              <a:rPr lang="en-US" dirty="0"/>
              <a:t>(</a:t>
            </a:r>
            <a:r>
              <a:rPr lang="en-US" dirty="0" err="1"/>
              <a:t>byteOut</a:t>
            </a:r>
            <a:r>
              <a:rPr lang="en-US" dirty="0"/>
              <a:t>);</a:t>
            </a:r>
            <a:br>
              <a:rPr lang="en-US" dirty="0"/>
            </a:br>
            <a:r>
              <a:rPr lang="en-US" dirty="0" err="1" smtClean="0"/>
              <a:t>out.writeInt</a:t>
            </a:r>
            <a:r>
              <a:rPr lang="en-US" dirty="0" smtClean="0"/>
              <a:t>(count</a:t>
            </a:r>
            <a:r>
              <a:rPr lang="en-US" dirty="0"/>
              <a:t>);</a:t>
            </a:r>
            <a:br>
              <a:rPr lang="en-US" dirty="0"/>
            </a:br>
            <a:r>
              <a:rPr lang="en-US" dirty="0" err="1" smtClean="0"/>
              <a:t>out.flush</a:t>
            </a:r>
            <a:r>
              <a:rPr lang="en-US" dirty="0"/>
              <a:t>();</a:t>
            </a:r>
            <a:br>
              <a:rPr lang="en-US" dirty="0"/>
            </a:br>
            <a:r>
              <a:rPr lang="en-US" b="1" dirty="0" smtClean="0">
                <a:solidFill>
                  <a:srgbClr val="FF0000"/>
                </a:solidFill>
                <a:effectLst>
                  <a:outerShdw blurRad="38100" dist="38100" dir="2700000" algn="tl">
                    <a:srgbClr val="000000">
                      <a:alpha val="43137"/>
                    </a:srgbClr>
                  </a:outerShdw>
                </a:effectLst>
              </a:rPr>
              <a:t>byte</a:t>
            </a:r>
            <a:r>
              <a:rPr lang="en-US" dirty="0">
                <a:solidFill>
                  <a:srgbClr val="FF0000"/>
                </a:solidFill>
                <a:effectLst>
                  <a:outerShdw blurRad="38100" dist="38100" dir="2700000" algn="tl">
                    <a:srgbClr val="000000">
                      <a:alpha val="43137"/>
                    </a:srgbClr>
                  </a:outerShdw>
                </a:effectLst>
              </a:rPr>
              <a:t>[] </a:t>
            </a:r>
            <a:r>
              <a:rPr lang="en-US" dirty="0" err="1">
                <a:solidFill>
                  <a:srgbClr val="FF0000"/>
                </a:solidFill>
                <a:effectLst>
                  <a:outerShdw blurRad="38100" dist="38100" dir="2700000" algn="tl">
                    <a:srgbClr val="000000">
                      <a:alpha val="43137"/>
                    </a:srgbClr>
                  </a:outerShdw>
                </a:effectLst>
              </a:rPr>
              <a:t>buf</a:t>
            </a:r>
            <a:r>
              <a:rPr lang="en-US" dirty="0">
                <a:solidFill>
                  <a:srgbClr val="FF0000"/>
                </a:solidFill>
                <a:effectLst>
                  <a:outerShdw blurRad="38100" dist="38100" dir="2700000" algn="tl">
                    <a:srgbClr val="000000">
                      <a:alpha val="43137"/>
                    </a:srgbClr>
                  </a:outerShdw>
                </a:effectLst>
              </a:rPr>
              <a:t> = </a:t>
            </a:r>
            <a:r>
              <a:rPr lang="en-US" dirty="0" err="1">
                <a:solidFill>
                  <a:srgbClr val="FF0000"/>
                </a:solidFill>
                <a:effectLst>
                  <a:outerShdw blurRad="38100" dist="38100" dir="2700000" algn="tl">
                    <a:srgbClr val="000000">
                      <a:alpha val="43137"/>
                    </a:srgbClr>
                  </a:outerShdw>
                </a:effectLst>
              </a:rPr>
              <a:t>byteOut.toByteArray</a:t>
            </a:r>
            <a:r>
              <a:rPr lang="en-US" dirty="0">
                <a:solidFill>
                  <a:srgbClr val="FF0000"/>
                </a:solidFill>
                <a:effectLst>
                  <a:outerShdw blurRad="38100" dist="38100" dir="2700000" algn="tl">
                    <a:srgbClr val="000000">
                      <a:alpha val="43137"/>
                    </a:srgbClr>
                  </a:outerShdw>
                </a:effectLst>
              </a:rPr>
              <a:t>();</a:t>
            </a:r>
            <a:br>
              <a:rPr lang="en-US" dirty="0">
                <a:solidFill>
                  <a:srgbClr val="FF0000"/>
                </a:solidFill>
                <a:effectLst>
                  <a:outerShdw blurRad="38100" dist="38100" dir="2700000" algn="tl">
                    <a:srgbClr val="000000">
                      <a:alpha val="43137"/>
                    </a:srgbClr>
                  </a:outerShdw>
                </a:effectLst>
              </a:rPr>
            </a:br>
            <a:r>
              <a:rPr lang="en-US" dirty="0" err="1" smtClean="0">
                <a:solidFill>
                  <a:srgbClr val="FF0000"/>
                </a:solidFill>
                <a:effectLst>
                  <a:outerShdw blurRad="38100" dist="38100" dir="2700000" algn="tl">
                    <a:srgbClr val="000000">
                      <a:alpha val="43137"/>
                    </a:srgbClr>
                  </a:outerShdw>
                </a:effectLst>
              </a:rPr>
              <a:t>resp.setContentLength</a:t>
            </a:r>
            <a:r>
              <a:rPr lang="en-US" dirty="0" smtClean="0">
                <a:solidFill>
                  <a:srgbClr val="FF0000"/>
                </a:solidFill>
                <a:effectLst>
                  <a:outerShdw blurRad="38100" dist="38100" dir="2700000" algn="tl">
                    <a:srgbClr val="000000">
                      <a:alpha val="43137"/>
                    </a:srgbClr>
                  </a:outerShdw>
                </a:effectLst>
              </a:rPr>
              <a:t>(</a:t>
            </a:r>
            <a:r>
              <a:rPr lang="en-US" dirty="0" err="1" smtClean="0">
                <a:solidFill>
                  <a:srgbClr val="FF0000"/>
                </a:solidFill>
                <a:effectLst>
                  <a:outerShdw blurRad="38100" dist="38100" dir="2700000" algn="tl">
                    <a:srgbClr val="000000">
                      <a:alpha val="43137"/>
                    </a:srgbClr>
                  </a:outerShdw>
                </a:effectLst>
              </a:rPr>
              <a:t>buf.length</a:t>
            </a:r>
            <a:r>
              <a:rPr lang="en-US" dirty="0">
                <a:solidFill>
                  <a:srgbClr val="FF0000"/>
                </a:solidFill>
                <a:effectLst>
                  <a:outerShdw blurRad="38100" dist="38100" dir="2700000" algn="tl">
                    <a:srgbClr val="000000">
                      <a:alpha val="43137"/>
                    </a:srgbClr>
                  </a:outerShdw>
                </a:effectLst>
              </a:rPr>
              <a:t>);</a:t>
            </a:r>
            <a:r>
              <a:rPr lang="en-US" dirty="0"/>
              <a:t/>
            </a:r>
            <a:br>
              <a:rPr lang="en-US" dirty="0"/>
            </a:br>
            <a:r>
              <a:rPr lang="en-US" dirty="0" err="1" smtClean="0"/>
              <a:t>ServletOutputStream</a:t>
            </a:r>
            <a:r>
              <a:rPr lang="en-US" dirty="0"/>
              <a:t> </a:t>
            </a:r>
            <a:r>
              <a:rPr lang="en-US" dirty="0" err="1"/>
              <a:t>servletOut</a:t>
            </a:r>
            <a:r>
              <a:rPr lang="en-US" dirty="0"/>
              <a:t> = </a:t>
            </a:r>
            <a:r>
              <a:rPr lang="en-US" dirty="0" err="1"/>
              <a:t>resp.getOutputStream</a:t>
            </a:r>
            <a:r>
              <a:rPr lang="en-US" dirty="0"/>
              <a:t>();</a:t>
            </a:r>
            <a:br>
              <a:rPr lang="en-US" dirty="0"/>
            </a:br>
            <a:r>
              <a:rPr lang="en-US" dirty="0" err="1" smtClean="0"/>
              <a:t>servletOut.write</a:t>
            </a:r>
            <a:r>
              <a:rPr lang="en-US" dirty="0" smtClean="0"/>
              <a:t>(</a:t>
            </a:r>
            <a:r>
              <a:rPr lang="en-US" dirty="0" err="1" smtClean="0"/>
              <a:t>buf</a:t>
            </a:r>
            <a:r>
              <a:rPr lang="en-US" dirty="0"/>
              <a:t>);</a:t>
            </a:r>
            <a:br>
              <a:rPr lang="en-US" dirty="0"/>
            </a:br>
            <a:r>
              <a:rPr lang="en-US" dirty="0" err="1" smtClean="0"/>
              <a:t>servletOut.close</a:t>
            </a:r>
            <a:r>
              <a:rPr lang="en-US" dirty="0"/>
              <a:t>();</a:t>
            </a:r>
          </a:p>
        </p:txBody>
      </p:sp>
    </p:spTree>
    <p:extLst>
      <p:ext uri="{BB962C8B-B14F-4D97-AF65-F5344CB8AC3E}">
        <p14:creationId xmlns:p14="http://schemas.microsoft.com/office/powerpoint/2010/main" val="380428515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ByteArrayOutputStream</a:t>
            </a:r>
            <a:endParaRPr lang="en-US" dirty="0"/>
          </a:p>
        </p:txBody>
      </p:sp>
      <p:sp>
        <p:nvSpPr>
          <p:cNvPr id="3" name="Content Placeholder 2"/>
          <p:cNvSpPr>
            <a:spLocks noGrp="1"/>
          </p:cNvSpPr>
          <p:nvPr>
            <p:ph idx="1"/>
          </p:nvPr>
        </p:nvSpPr>
        <p:spPr/>
        <p:txBody>
          <a:bodyPr>
            <a:normAutofit/>
          </a:bodyPr>
          <a:lstStyle/>
          <a:p>
            <a:r>
              <a:rPr lang="en-US" dirty="0" smtClean="0"/>
              <a:t>Since </a:t>
            </a:r>
            <a:r>
              <a:rPr lang="en-US" dirty="0" err="1" smtClean="0"/>
              <a:t>ServletOutputStream</a:t>
            </a:r>
            <a:r>
              <a:rPr lang="en-US" dirty="0" smtClean="0"/>
              <a:t> is low-level API, it needs to instantiates </a:t>
            </a:r>
            <a:r>
              <a:rPr lang="en-US" dirty="0" err="1" smtClean="0"/>
              <a:t>ByteArrayOutputStream</a:t>
            </a:r>
            <a:endParaRPr lang="en-US" dirty="0"/>
          </a:p>
          <a:p>
            <a:r>
              <a:rPr lang="en-US" dirty="0" smtClean="0"/>
              <a:t>Contains an array of bytes that grows </a:t>
            </a:r>
            <a:r>
              <a:rPr lang="en-US" dirty="0"/>
              <a:t>as necessary to accommodate whatever output the servlet sends. </a:t>
            </a:r>
            <a:endParaRPr lang="en-US" dirty="0" smtClean="0"/>
          </a:p>
          <a:p>
            <a:pPr lvl="1"/>
            <a:r>
              <a:rPr lang="en-US" dirty="0" smtClean="0"/>
              <a:t>When </a:t>
            </a:r>
            <a:r>
              <a:rPr lang="en-US" dirty="0"/>
              <a:t>the servlet is ready to exit, it sets the </a:t>
            </a:r>
            <a:r>
              <a:rPr lang="en-US" dirty="0">
                <a:solidFill>
                  <a:srgbClr val="FF0000"/>
                </a:solidFill>
                <a:effectLst>
                  <a:outerShdw blurRad="38100" dist="38100" dir="2700000" algn="tl">
                    <a:srgbClr val="000000">
                      <a:alpha val="43137"/>
                    </a:srgbClr>
                  </a:outerShdw>
                </a:effectLst>
              </a:rPr>
              <a:t>content length to be the size </a:t>
            </a:r>
            <a:r>
              <a:rPr lang="en-US" dirty="0"/>
              <a:t>of the </a:t>
            </a:r>
            <a:r>
              <a:rPr lang="en-US" b="1" dirty="0">
                <a:solidFill>
                  <a:srgbClr val="FF0000"/>
                </a:solidFill>
                <a:effectLst>
                  <a:outerShdw blurRad="38100" dist="38100" dir="2700000" algn="tl">
                    <a:srgbClr val="000000">
                      <a:alpha val="43137"/>
                    </a:srgbClr>
                  </a:outerShdw>
                </a:effectLst>
              </a:rPr>
              <a:t>buffer</a:t>
            </a:r>
            <a:r>
              <a:rPr lang="en-US" dirty="0">
                <a:effectLst>
                  <a:outerShdw blurRad="38100" dist="38100" dir="2700000" algn="tl">
                    <a:srgbClr val="000000">
                      <a:alpha val="43137"/>
                    </a:srgbClr>
                  </a:outerShdw>
                </a:effectLst>
              </a:rPr>
              <a:t> </a:t>
            </a:r>
            <a:r>
              <a:rPr lang="en-US" dirty="0"/>
              <a:t>and then sends the contents of the buffer to the </a:t>
            </a:r>
            <a:r>
              <a:rPr lang="en-US" dirty="0" smtClean="0"/>
              <a:t>client</a:t>
            </a:r>
            <a:endParaRPr lang="en-US" dirty="0"/>
          </a:p>
          <a:p>
            <a:endParaRPr lang="en-US" dirty="0"/>
          </a:p>
        </p:txBody>
      </p:sp>
    </p:spTree>
    <p:extLst>
      <p:ext uri="{BB962C8B-B14F-4D97-AF65-F5344CB8AC3E}">
        <p14:creationId xmlns:p14="http://schemas.microsoft.com/office/powerpoint/2010/main" val="131490090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Status Codes</a:t>
            </a:r>
            <a:endParaRPr lang="en-US" dirty="0"/>
          </a:p>
        </p:txBody>
      </p:sp>
      <p:sp>
        <p:nvSpPr>
          <p:cNvPr id="5" name="Text Placeholder 4"/>
          <p:cNvSpPr>
            <a:spLocks noGrp="1"/>
          </p:cNvSpPr>
          <p:nvPr>
            <p:ph type="body" idx="1"/>
          </p:nvPr>
        </p:nvSpPr>
        <p:spPr/>
        <p:txBody>
          <a:bodyPr/>
          <a:lstStyle/>
          <a:p>
            <a:r>
              <a:rPr lang="en-US" dirty="0" smtClean="0"/>
              <a:t>JEE Exception Handling</a:t>
            </a:r>
            <a:endParaRPr lang="en-US" dirty="0"/>
          </a:p>
        </p:txBody>
      </p:sp>
    </p:spTree>
    <p:extLst>
      <p:ext uri="{BB962C8B-B14F-4D97-AF65-F5344CB8AC3E}">
        <p14:creationId xmlns:p14="http://schemas.microsoft.com/office/powerpoint/2010/main" val="291621149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Status Codes</a:t>
            </a:r>
            <a:endParaRPr lang="en-US" dirty="0"/>
          </a:p>
        </p:txBody>
      </p:sp>
      <p:sp>
        <p:nvSpPr>
          <p:cNvPr id="5" name="Content Placeholder 4"/>
          <p:cNvSpPr>
            <a:spLocks noGrp="1"/>
          </p:cNvSpPr>
          <p:nvPr>
            <p:ph idx="1"/>
          </p:nvPr>
        </p:nvSpPr>
        <p:spPr/>
        <p:txBody>
          <a:bodyPr/>
          <a:lstStyle/>
          <a:p>
            <a:r>
              <a:rPr lang="en-US" dirty="0"/>
              <a:t>The most common status code numbers are defined as mnemonic constants (public final static </a:t>
            </a:r>
            <a:r>
              <a:rPr lang="en-US" dirty="0" err="1"/>
              <a:t>int</a:t>
            </a:r>
            <a:r>
              <a:rPr lang="en-US" dirty="0"/>
              <a:t> fields) in the </a:t>
            </a:r>
            <a:r>
              <a:rPr lang="en-US" dirty="0" err="1"/>
              <a:t>HttpServletResponse</a:t>
            </a:r>
            <a:r>
              <a:rPr lang="en-US" dirty="0"/>
              <a:t> </a:t>
            </a:r>
            <a:r>
              <a:rPr lang="en-US" dirty="0" smtClean="0"/>
              <a:t>class</a:t>
            </a:r>
          </a:p>
          <a:p>
            <a:r>
              <a:rPr lang="en-US" dirty="0" smtClean="0"/>
              <a:t>This is used hand-in-hand with try-catch block and with &lt;error-page&gt; in web.xml</a:t>
            </a:r>
          </a:p>
          <a:p>
            <a:pPr marL="457200" lvl="1" indent="0">
              <a:buNone/>
            </a:pPr>
            <a:r>
              <a:rPr lang="en-US" dirty="0" smtClean="0">
                <a:solidFill>
                  <a:srgbClr val="FF0000"/>
                </a:solidFill>
              </a:rPr>
              <a:t>Refer to handout on Status Codes</a:t>
            </a:r>
          </a:p>
          <a:p>
            <a:endParaRPr lang="en-US" dirty="0"/>
          </a:p>
          <a:p>
            <a:endParaRPr lang="en-US" dirty="0"/>
          </a:p>
        </p:txBody>
      </p:sp>
    </p:spTree>
    <p:extLst>
      <p:ext uri="{BB962C8B-B14F-4D97-AF65-F5344CB8AC3E}">
        <p14:creationId xmlns:p14="http://schemas.microsoft.com/office/powerpoint/2010/main" val="150287078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Codes…</a:t>
            </a:r>
            <a:endParaRPr lang="en-US" dirty="0"/>
          </a:p>
        </p:txBody>
      </p:sp>
      <p:sp>
        <p:nvSpPr>
          <p:cNvPr id="3" name="Content Placeholder 2"/>
          <p:cNvSpPr>
            <a:spLocks noGrp="1"/>
          </p:cNvSpPr>
          <p:nvPr>
            <p:ph idx="1"/>
          </p:nvPr>
        </p:nvSpPr>
        <p:spPr/>
        <p:txBody>
          <a:bodyPr>
            <a:normAutofit/>
          </a:bodyPr>
          <a:lstStyle/>
          <a:p>
            <a:r>
              <a:rPr lang="en-US" dirty="0"/>
              <a:t>The code can be specified as a number or with one of the </a:t>
            </a:r>
            <a:r>
              <a:rPr lang="en-US" b="1" dirty="0">
                <a:solidFill>
                  <a:srgbClr val="FF0000"/>
                </a:solidFill>
              </a:rPr>
              <a:t>SC_XXX</a:t>
            </a:r>
            <a:r>
              <a:rPr lang="en-US" dirty="0"/>
              <a:t> codes defined within </a:t>
            </a:r>
            <a:r>
              <a:rPr lang="en-US" dirty="0" err="1" smtClean="0"/>
              <a:t>HttpServletResponse</a:t>
            </a:r>
            <a:endParaRPr lang="en-US" dirty="0"/>
          </a:p>
          <a:p>
            <a:r>
              <a:rPr lang="en-US" dirty="0" smtClean="0"/>
              <a:t>There are two commands connected with status codes:</a:t>
            </a:r>
          </a:p>
          <a:p>
            <a:pPr lvl="1"/>
            <a:r>
              <a:rPr lang="en-US" dirty="0" err="1" smtClean="0"/>
              <a:t>setStatus</a:t>
            </a:r>
            <a:r>
              <a:rPr lang="en-US" dirty="0" smtClean="0"/>
              <a:t>()</a:t>
            </a:r>
          </a:p>
          <a:p>
            <a:pPr lvl="2"/>
            <a:r>
              <a:rPr lang="en-US" dirty="0"/>
              <a:t>public void </a:t>
            </a:r>
            <a:r>
              <a:rPr lang="en-US" dirty="0" err="1"/>
              <a:t>HttpServletResponse.setStatus</a:t>
            </a:r>
            <a:r>
              <a:rPr lang="en-US" dirty="0"/>
              <a:t>(</a:t>
            </a:r>
            <a:r>
              <a:rPr lang="en-US" dirty="0" err="1"/>
              <a:t>int</a:t>
            </a:r>
            <a:r>
              <a:rPr lang="en-US" dirty="0"/>
              <a:t> </a:t>
            </a:r>
            <a:r>
              <a:rPr lang="en-US" dirty="0" err="1"/>
              <a:t>sc</a:t>
            </a:r>
            <a:r>
              <a:rPr lang="en-US" dirty="0"/>
              <a:t>)</a:t>
            </a:r>
          </a:p>
          <a:p>
            <a:pPr lvl="2"/>
            <a:r>
              <a:rPr lang="en-US" dirty="0"/>
              <a:t>public void </a:t>
            </a:r>
            <a:r>
              <a:rPr lang="en-US" dirty="0" err="1"/>
              <a:t>HttpServletResponse.setStatus</a:t>
            </a:r>
            <a:r>
              <a:rPr lang="en-US" dirty="0"/>
              <a:t>(</a:t>
            </a:r>
            <a:r>
              <a:rPr lang="en-US" dirty="0" err="1"/>
              <a:t>int</a:t>
            </a:r>
            <a:r>
              <a:rPr lang="en-US" dirty="0"/>
              <a:t> </a:t>
            </a:r>
            <a:r>
              <a:rPr lang="en-US" dirty="0" err="1"/>
              <a:t>sc</a:t>
            </a:r>
            <a:r>
              <a:rPr lang="en-US" dirty="0"/>
              <a:t>, String </a:t>
            </a:r>
            <a:r>
              <a:rPr lang="en-US" dirty="0" err="1"/>
              <a:t>sm</a:t>
            </a:r>
            <a:r>
              <a:rPr lang="en-US" dirty="0"/>
              <a:t>)</a:t>
            </a:r>
          </a:p>
          <a:p>
            <a:pPr lvl="1"/>
            <a:endParaRPr lang="en-US" dirty="0"/>
          </a:p>
        </p:txBody>
      </p:sp>
    </p:spTree>
    <p:extLst>
      <p:ext uri="{BB962C8B-B14F-4D97-AF65-F5344CB8AC3E}">
        <p14:creationId xmlns:p14="http://schemas.microsoft.com/office/powerpoint/2010/main" val="379761031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Codes…</a:t>
            </a:r>
            <a:endParaRPr lang="en-US" dirty="0"/>
          </a:p>
        </p:txBody>
      </p:sp>
      <p:sp>
        <p:nvSpPr>
          <p:cNvPr id="3" name="Content Placeholder 2"/>
          <p:cNvSpPr>
            <a:spLocks noGrp="1"/>
          </p:cNvSpPr>
          <p:nvPr>
            <p:ph idx="1"/>
          </p:nvPr>
        </p:nvSpPr>
        <p:spPr/>
        <p:txBody>
          <a:bodyPr/>
          <a:lstStyle/>
          <a:p>
            <a:pPr lvl="1"/>
            <a:r>
              <a:rPr lang="en-US" dirty="0" err="1" smtClean="0"/>
              <a:t>sendError</a:t>
            </a:r>
            <a:r>
              <a:rPr lang="en-US" dirty="0" smtClean="0"/>
              <a:t>()</a:t>
            </a:r>
          </a:p>
          <a:p>
            <a:pPr lvl="2"/>
            <a:r>
              <a:rPr lang="en-US" dirty="0"/>
              <a:t>public void </a:t>
            </a:r>
            <a:r>
              <a:rPr lang="en-US" dirty="0" err="1"/>
              <a:t>HttpServletResponse.sendError</a:t>
            </a:r>
            <a:r>
              <a:rPr lang="en-US" dirty="0"/>
              <a:t>(</a:t>
            </a:r>
            <a:r>
              <a:rPr lang="en-US" dirty="0" err="1"/>
              <a:t>int</a:t>
            </a:r>
            <a:r>
              <a:rPr lang="en-US" dirty="0"/>
              <a:t> </a:t>
            </a:r>
            <a:r>
              <a:rPr lang="en-US" dirty="0" err="1"/>
              <a:t>sc</a:t>
            </a:r>
            <a:r>
              <a:rPr lang="en-US" dirty="0"/>
              <a:t>)</a:t>
            </a:r>
          </a:p>
          <a:p>
            <a:pPr lvl="2"/>
            <a:r>
              <a:rPr lang="en-US" dirty="0"/>
              <a:t>public void </a:t>
            </a:r>
            <a:r>
              <a:rPr lang="en-US" dirty="0" err="1"/>
              <a:t>HttpServletResponse.sendError</a:t>
            </a:r>
            <a:r>
              <a:rPr lang="en-US" dirty="0"/>
              <a:t>(</a:t>
            </a:r>
            <a:r>
              <a:rPr lang="en-US" dirty="0" err="1"/>
              <a:t>int</a:t>
            </a:r>
            <a:r>
              <a:rPr lang="en-US" dirty="0"/>
              <a:t> </a:t>
            </a:r>
            <a:r>
              <a:rPr lang="en-US" dirty="0" err="1"/>
              <a:t>sc</a:t>
            </a:r>
            <a:r>
              <a:rPr lang="en-US" dirty="0"/>
              <a:t>, String </a:t>
            </a:r>
            <a:r>
              <a:rPr lang="en-US" dirty="0" err="1"/>
              <a:t>sm</a:t>
            </a:r>
            <a:r>
              <a:rPr lang="en-US" dirty="0"/>
              <a:t>)</a:t>
            </a:r>
          </a:p>
          <a:p>
            <a:endParaRPr lang="en-US" dirty="0"/>
          </a:p>
        </p:txBody>
      </p:sp>
    </p:spTree>
    <p:extLst>
      <p:ext uri="{BB962C8B-B14F-4D97-AF65-F5344CB8AC3E}">
        <p14:creationId xmlns:p14="http://schemas.microsoft.com/office/powerpoint/2010/main" val="278986956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a:t>
            </a:r>
            <a:r>
              <a:rPr lang="en-US" dirty="0" err="1" smtClean="0"/>
              <a:t>setStatus</a:t>
            </a:r>
            <a:r>
              <a:rPr lang="en-US" dirty="0" smtClean="0"/>
              <a:t>?</a:t>
            </a:r>
            <a:endParaRPr lang="en-US" dirty="0"/>
          </a:p>
        </p:txBody>
      </p:sp>
      <p:sp>
        <p:nvSpPr>
          <p:cNvPr id="3" name="Content Placeholder 2"/>
          <p:cNvSpPr>
            <a:spLocks noGrp="1"/>
          </p:cNvSpPr>
          <p:nvPr>
            <p:ph idx="1"/>
          </p:nvPr>
        </p:nvSpPr>
        <p:spPr/>
        <p:txBody>
          <a:bodyPr/>
          <a:lstStyle/>
          <a:p>
            <a:r>
              <a:rPr lang="en-US" dirty="0" smtClean="0"/>
              <a:t>If you want to provide your own error message and all exception handling mechanism 100%, use </a:t>
            </a:r>
            <a:r>
              <a:rPr lang="en-US" dirty="0" err="1" smtClean="0"/>
              <a:t>setStatus</a:t>
            </a:r>
            <a:r>
              <a:rPr lang="en-US" dirty="0" smtClean="0"/>
              <a:t>()</a:t>
            </a:r>
          </a:p>
          <a:p>
            <a:pPr lvl="1"/>
            <a:r>
              <a:rPr lang="en-US" dirty="0" err="1" smtClean="0"/>
              <a:t>sendRedirect</a:t>
            </a:r>
            <a:r>
              <a:rPr lang="en-US" dirty="0" smtClean="0"/>
              <a:t>() is used together with </a:t>
            </a:r>
            <a:r>
              <a:rPr lang="en-US" dirty="0" err="1" smtClean="0"/>
              <a:t>setStatus</a:t>
            </a:r>
            <a:r>
              <a:rPr lang="en-US" dirty="0" smtClean="0"/>
              <a:t>() to trigger error pages</a:t>
            </a:r>
          </a:p>
          <a:p>
            <a:pPr lvl="1"/>
            <a:r>
              <a:rPr lang="en-US" dirty="0" smtClean="0"/>
              <a:t>No automatic with </a:t>
            </a:r>
            <a:r>
              <a:rPr lang="en-US" dirty="0" err="1" smtClean="0"/>
              <a:t>setStatus</a:t>
            </a:r>
            <a:r>
              <a:rPr lang="en-US" smtClean="0"/>
              <a:t>()</a:t>
            </a:r>
            <a:endParaRPr lang="en-US" dirty="0" smtClean="0"/>
          </a:p>
          <a:p>
            <a:r>
              <a:rPr lang="en-US" dirty="0" smtClean="0"/>
              <a:t>This also updates the </a:t>
            </a:r>
            <a:r>
              <a:rPr lang="en-US" b="1" dirty="0" smtClean="0">
                <a:solidFill>
                  <a:srgbClr val="FF0000"/>
                </a:solidFill>
              </a:rPr>
              <a:t>STATUS</a:t>
            </a:r>
            <a:r>
              <a:rPr lang="en-US" dirty="0" smtClean="0"/>
              <a:t> data of the response object</a:t>
            </a:r>
          </a:p>
          <a:p>
            <a:endParaRPr lang="en-US" dirty="0"/>
          </a:p>
        </p:txBody>
      </p:sp>
    </p:spTree>
    <p:extLst>
      <p:ext uri="{BB962C8B-B14F-4D97-AF65-F5344CB8AC3E}">
        <p14:creationId xmlns:p14="http://schemas.microsoft.com/office/powerpoint/2010/main" val="342451480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a:t>
            </a:r>
            <a:r>
              <a:rPr lang="en-US" dirty="0" err="1" smtClean="0"/>
              <a:t>sendError</a:t>
            </a:r>
            <a:r>
              <a:rPr lang="en-US" dirty="0" smtClean="0"/>
              <a:t>()?</a:t>
            </a:r>
            <a:endParaRPr lang="en-US" dirty="0"/>
          </a:p>
        </p:txBody>
      </p:sp>
      <p:sp>
        <p:nvSpPr>
          <p:cNvPr id="3" name="Content Placeholder 2"/>
          <p:cNvSpPr>
            <a:spLocks noGrp="1"/>
          </p:cNvSpPr>
          <p:nvPr>
            <p:ph idx="1"/>
          </p:nvPr>
        </p:nvSpPr>
        <p:spPr/>
        <p:txBody>
          <a:bodyPr/>
          <a:lstStyle/>
          <a:p>
            <a:r>
              <a:rPr lang="en-US" dirty="0" smtClean="0"/>
              <a:t>This triggers the &lt;error-page&gt; of the web.xml or the default error page of the container</a:t>
            </a:r>
            <a:endParaRPr lang="en-US" dirty="0"/>
          </a:p>
        </p:txBody>
      </p:sp>
    </p:spTree>
    <p:extLst>
      <p:ext uri="{BB962C8B-B14F-4D97-AF65-F5344CB8AC3E}">
        <p14:creationId xmlns:p14="http://schemas.microsoft.com/office/powerpoint/2010/main" val="308828638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a:t>
            </a:r>
            <a:endParaRPr lang="en-US" dirty="0"/>
          </a:p>
        </p:txBody>
      </p:sp>
      <p:sp>
        <p:nvSpPr>
          <p:cNvPr id="3" name="Content Placeholder 2"/>
          <p:cNvSpPr>
            <a:spLocks noGrp="1"/>
          </p:cNvSpPr>
          <p:nvPr>
            <p:ph idx="1"/>
          </p:nvPr>
        </p:nvSpPr>
        <p:spPr/>
        <p:txBody>
          <a:bodyPr>
            <a:normAutofit/>
          </a:bodyPr>
          <a:lstStyle/>
          <a:p>
            <a:pPr marL="914400" lvl="2" indent="0">
              <a:buNone/>
            </a:pPr>
            <a:r>
              <a:rPr lang="en-US" b="1" dirty="0">
                <a:effectLst/>
              </a:rPr>
              <a:t>String</a:t>
            </a:r>
            <a:r>
              <a:rPr lang="en-US" dirty="0">
                <a:effectLst/>
              </a:rPr>
              <a:t> page = </a:t>
            </a:r>
            <a:r>
              <a:rPr lang="en-US" dirty="0" err="1">
                <a:effectLst/>
              </a:rPr>
              <a:t>request.getParameter</a:t>
            </a:r>
            <a:r>
              <a:rPr lang="en-US" dirty="0">
                <a:effectLst/>
              </a:rPr>
              <a:t>("page");</a:t>
            </a:r>
          </a:p>
          <a:p>
            <a:pPr marL="914400" lvl="2" indent="0">
              <a:buNone/>
            </a:pPr>
            <a:r>
              <a:rPr lang="en-US" dirty="0">
                <a:effectLst/>
              </a:rPr>
              <a:t>        </a:t>
            </a:r>
            <a:r>
              <a:rPr lang="en-US" b="1" dirty="0">
                <a:effectLst/>
              </a:rPr>
              <a:t>if</a:t>
            </a:r>
            <a:r>
              <a:rPr lang="en-US" dirty="0">
                <a:effectLst/>
              </a:rPr>
              <a:t> (page != </a:t>
            </a:r>
            <a:r>
              <a:rPr lang="en-US" b="1" dirty="0">
                <a:effectLst/>
              </a:rPr>
              <a:t>null</a:t>
            </a:r>
            <a:r>
              <a:rPr lang="en-US" dirty="0">
                <a:effectLst/>
              </a:rPr>
              <a:t> &amp;&amp; </a:t>
            </a:r>
            <a:r>
              <a:rPr lang="en-US" dirty="0" err="1">
                <a:effectLst/>
              </a:rPr>
              <a:t>page.equals</a:t>
            </a:r>
            <a:r>
              <a:rPr lang="en-US" dirty="0">
                <a:effectLst/>
              </a:rPr>
              <a:t>("</a:t>
            </a:r>
            <a:r>
              <a:rPr lang="en-US" dirty="0" err="1">
                <a:effectLst/>
              </a:rPr>
              <a:t>inputForm</a:t>
            </a:r>
            <a:r>
              <a:rPr lang="en-US" dirty="0">
                <a:effectLst/>
              </a:rPr>
              <a:t>")) {</a:t>
            </a:r>
          </a:p>
          <a:p>
            <a:pPr marL="914400" lvl="2" indent="0">
              <a:buNone/>
            </a:pPr>
            <a:r>
              <a:rPr lang="en-US" dirty="0">
                <a:effectLst/>
              </a:rPr>
              <a:t>            </a:t>
            </a:r>
            <a:r>
              <a:rPr lang="en-US" b="1" dirty="0" err="1">
                <a:solidFill>
                  <a:srgbClr val="FF0000"/>
                </a:solidFill>
                <a:effectLst/>
              </a:rPr>
              <a:t>response.setStatus</a:t>
            </a:r>
            <a:r>
              <a:rPr lang="en-US" b="1" dirty="0">
                <a:solidFill>
                  <a:srgbClr val="FF0000"/>
                </a:solidFill>
                <a:effectLst/>
              </a:rPr>
              <a:t>(</a:t>
            </a:r>
            <a:r>
              <a:rPr lang="en-US" b="1" dirty="0" err="1">
                <a:solidFill>
                  <a:srgbClr val="FF0000"/>
                </a:solidFill>
                <a:effectLst/>
              </a:rPr>
              <a:t>response.SC_OK</a:t>
            </a:r>
            <a:r>
              <a:rPr lang="en-US" b="1" dirty="0">
                <a:solidFill>
                  <a:srgbClr val="FF0000"/>
                </a:solidFill>
                <a:effectLst/>
              </a:rPr>
              <a:t>);</a:t>
            </a:r>
          </a:p>
          <a:p>
            <a:pPr marL="914400" lvl="2" indent="0">
              <a:buNone/>
            </a:pPr>
            <a:r>
              <a:rPr lang="en-US" dirty="0">
                <a:effectLst/>
              </a:rPr>
              <a:t>        } </a:t>
            </a:r>
            <a:r>
              <a:rPr lang="en-US" b="1" dirty="0">
                <a:effectLst/>
              </a:rPr>
              <a:t>else</a:t>
            </a:r>
            <a:r>
              <a:rPr lang="en-US" dirty="0">
                <a:effectLst/>
              </a:rPr>
              <a:t> {</a:t>
            </a:r>
          </a:p>
          <a:p>
            <a:pPr marL="914400" lvl="2" indent="0">
              <a:buNone/>
            </a:pPr>
            <a:r>
              <a:rPr lang="en-US" dirty="0">
                <a:effectLst/>
              </a:rPr>
              <a:t>           </a:t>
            </a:r>
            <a:r>
              <a:rPr lang="en-US" b="1" dirty="0">
                <a:solidFill>
                  <a:srgbClr val="FF0000"/>
                </a:solidFill>
                <a:effectLst/>
              </a:rPr>
              <a:t> </a:t>
            </a:r>
            <a:r>
              <a:rPr lang="en-US" b="1" dirty="0" err="1">
                <a:solidFill>
                  <a:srgbClr val="FF0000"/>
                </a:solidFill>
                <a:effectLst/>
              </a:rPr>
              <a:t>response.sendError</a:t>
            </a:r>
            <a:r>
              <a:rPr lang="en-US" b="1" dirty="0">
                <a:solidFill>
                  <a:srgbClr val="FF0000"/>
                </a:solidFill>
                <a:effectLst/>
              </a:rPr>
              <a:t>(</a:t>
            </a:r>
            <a:r>
              <a:rPr lang="en-US" b="1" dirty="0" err="1">
                <a:solidFill>
                  <a:srgbClr val="FF0000"/>
                </a:solidFill>
                <a:effectLst/>
              </a:rPr>
              <a:t>response.SC_NOT_FOUND</a:t>
            </a:r>
            <a:r>
              <a:rPr lang="en-US" b="1" dirty="0">
                <a:solidFill>
                  <a:srgbClr val="FF0000"/>
                </a:solidFill>
                <a:effectLst/>
              </a:rPr>
              <a:t>, </a:t>
            </a:r>
            <a:endParaRPr lang="en-US" b="1" dirty="0" smtClean="0">
              <a:solidFill>
                <a:srgbClr val="FF0000"/>
              </a:solidFill>
              <a:effectLst/>
            </a:endParaRPr>
          </a:p>
          <a:p>
            <a:pPr marL="914400" lvl="2" indent="0">
              <a:buNone/>
            </a:pPr>
            <a:r>
              <a:rPr lang="en-US" b="1" dirty="0">
                <a:solidFill>
                  <a:srgbClr val="FF0000"/>
                </a:solidFill>
              </a:rPr>
              <a:t> </a:t>
            </a:r>
            <a:r>
              <a:rPr lang="en-US" b="1" dirty="0" smtClean="0">
                <a:solidFill>
                  <a:srgbClr val="FF0000"/>
                </a:solidFill>
              </a:rPr>
              <a:t>              </a:t>
            </a:r>
            <a:r>
              <a:rPr lang="en-US" b="1" dirty="0" smtClean="0">
                <a:solidFill>
                  <a:srgbClr val="FF0000"/>
                </a:solidFill>
                <a:effectLst/>
              </a:rPr>
              <a:t>"</a:t>
            </a:r>
            <a:r>
              <a:rPr lang="en-US" b="1" dirty="0">
                <a:solidFill>
                  <a:srgbClr val="FF0000"/>
                </a:solidFill>
                <a:effectLst/>
              </a:rPr>
              <a:t>The requested page ["</a:t>
            </a:r>
          </a:p>
          <a:p>
            <a:pPr marL="914400" lvl="2" indent="0">
              <a:buNone/>
            </a:pPr>
            <a:r>
              <a:rPr lang="en-US" b="1" dirty="0">
                <a:solidFill>
                  <a:srgbClr val="FF0000"/>
                </a:solidFill>
                <a:effectLst/>
              </a:rPr>
              <a:t>                    + page + "] not found.");</a:t>
            </a:r>
          </a:p>
          <a:p>
            <a:pPr marL="914400" lvl="2" indent="0">
              <a:buNone/>
            </a:pPr>
            <a:r>
              <a:rPr lang="en-US" dirty="0">
                <a:effectLst/>
              </a:rPr>
              <a:t>        }</a:t>
            </a:r>
          </a:p>
          <a:p>
            <a:endParaRPr lang="en-US" dirty="0"/>
          </a:p>
        </p:txBody>
      </p:sp>
    </p:spTree>
    <p:extLst>
      <p:ext uri="{BB962C8B-B14F-4D97-AF65-F5344CB8AC3E}">
        <p14:creationId xmlns:p14="http://schemas.microsoft.com/office/powerpoint/2010/main" val="1233704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normAutofit/>
          </a:bodyPr>
          <a:lstStyle/>
          <a:p>
            <a:r>
              <a:rPr lang="en-US" dirty="0" smtClean="0"/>
              <a:t>Web tools</a:t>
            </a:r>
          </a:p>
          <a:p>
            <a:pPr lvl="1"/>
            <a:r>
              <a:rPr lang="en-US" dirty="0" smtClean="0"/>
              <a:t>Some web tools such as CSS, JavaScript, XML, Jason, and other client-side apparels can contribute to client-server transactions</a:t>
            </a:r>
          </a:p>
          <a:p>
            <a:r>
              <a:rPr lang="en-US" dirty="0" smtClean="0"/>
              <a:t>JEE Specification</a:t>
            </a:r>
          </a:p>
          <a:p>
            <a:pPr lvl="1"/>
            <a:r>
              <a:rPr lang="en-US" dirty="0" smtClean="0"/>
              <a:t>Read any data sent by the user</a:t>
            </a:r>
          </a:p>
          <a:p>
            <a:pPr lvl="1"/>
            <a:r>
              <a:rPr lang="en-US" dirty="0" smtClean="0"/>
              <a:t>Look up any other information about the request that is embedded in the HTTP request</a:t>
            </a:r>
          </a:p>
          <a:p>
            <a:endParaRPr lang="en-US" dirty="0" smtClean="0"/>
          </a:p>
          <a:p>
            <a:pPr lvl="1"/>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Exception Handling and Error Handling</a:t>
            </a:r>
            <a:endParaRPr lang="en-US" sz="2800" dirty="0"/>
          </a:p>
        </p:txBody>
      </p:sp>
      <p:sp>
        <p:nvSpPr>
          <p:cNvPr id="3" name="Content Placeholder 2"/>
          <p:cNvSpPr>
            <a:spLocks noGrp="1"/>
          </p:cNvSpPr>
          <p:nvPr>
            <p:ph idx="1"/>
          </p:nvPr>
        </p:nvSpPr>
        <p:spPr/>
        <p:txBody>
          <a:bodyPr/>
          <a:lstStyle/>
          <a:p>
            <a:pPr>
              <a:buNone/>
            </a:pPr>
            <a:r>
              <a:rPr lang="en-US" dirty="0"/>
              <a:t>try {</a:t>
            </a:r>
          </a:p>
          <a:p>
            <a:pPr>
              <a:buNone/>
            </a:pPr>
            <a:r>
              <a:rPr lang="en-US" dirty="0"/>
              <a:t>	</a:t>
            </a:r>
            <a:r>
              <a:rPr lang="en-US" dirty="0" err="1" smtClean="0"/>
              <a:t>firstName.substring</a:t>
            </a:r>
            <a:r>
              <a:rPr lang="en-US" dirty="0" smtClean="0"/>
              <a:t>(6);</a:t>
            </a:r>
            <a:endParaRPr lang="en-US" dirty="0"/>
          </a:p>
          <a:p>
            <a:pPr>
              <a:buNone/>
            </a:pPr>
            <a:r>
              <a:rPr lang="en-US" dirty="0"/>
              <a:t>}</a:t>
            </a:r>
          </a:p>
          <a:p>
            <a:pPr>
              <a:buNone/>
            </a:pPr>
            <a:r>
              <a:rPr lang="en-US" dirty="0"/>
              <a:t>catch </a:t>
            </a:r>
            <a:r>
              <a:rPr lang="en-US" dirty="0" smtClean="0"/>
              <a:t>(</a:t>
            </a:r>
            <a:r>
              <a:rPr lang="en-US" dirty="0" err="1" smtClean="0"/>
              <a:t>NullPointerException</a:t>
            </a:r>
            <a:r>
              <a:rPr lang="en-US" dirty="0" smtClean="0"/>
              <a:t> </a:t>
            </a:r>
            <a:r>
              <a:rPr lang="en-US" dirty="0"/>
              <a:t>e) {</a:t>
            </a:r>
          </a:p>
          <a:p>
            <a:pPr>
              <a:buNone/>
            </a:pPr>
            <a:r>
              <a:rPr lang="en-US" dirty="0"/>
              <a:t>	</a:t>
            </a:r>
            <a:r>
              <a:rPr lang="en-US" dirty="0" err="1"/>
              <a:t>out.println</a:t>
            </a:r>
            <a:r>
              <a:rPr lang="en-US" dirty="0"/>
              <a:t>("File not found");</a:t>
            </a:r>
          </a:p>
          <a:p>
            <a:pPr>
              <a:buNone/>
            </a:pPr>
            <a:r>
              <a:rPr lang="en-US" dirty="0"/>
              <a:t>}</a:t>
            </a:r>
          </a:p>
          <a:p>
            <a:endParaRPr lang="en-US" dirty="0"/>
          </a:p>
        </p:txBody>
      </p:sp>
    </p:spTree>
    <p:extLst>
      <p:ext uri="{BB962C8B-B14F-4D97-AF65-F5344CB8AC3E}">
        <p14:creationId xmlns:p14="http://schemas.microsoft.com/office/powerpoint/2010/main" val="241637582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a:t>
            </a:r>
            <a:endParaRPr lang="en-US" dirty="0"/>
          </a:p>
        </p:txBody>
      </p:sp>
      <p:sp>
        <p:nvSpPr>
          <p:cNvPr id="3" name="Content Placeholder 2"/>
          <p:cNvSpPr>
            <a:spLocks noGrp="1"/>
          </p:cNvSpPr>
          <p:nvPr>
            <p:ph idx="1"/>
          </p:nvPr>
        </p:nvSpPr>
        <p:spPr/>
        <p:txBody>
          <a:bodyPr/>
          <a:lstStyle/>
          <a:p>
            <a:pPr>
              <a:buNone/>
            </a:pPr>
            <a:r>
              <a:rPr lang="en-US" dirty="0"/>
              <a:t>try {</a:t>
            </a:r>
          </a:p>
          <a:p>
            <a:pPr>
              <a:buNone/>
            </a:pPr>
            <a:r>
              <a:rPr lang="en-US" dirty="0"/>
              <a:t>	</a:t>
            </a:r>
            <a:r>
              <a:rPr lang="en-US" dirty="0" err="1"/>
              <a:t>firstName.substring</a:t>
            </a:r>
            <a:r>
              <a:rPr lang="en-US" dirty="0"/>
              <a:t>(6);</a:t>
            </a:r>
          </a:p>
          <a:p>
            <a:pPr>
              <a:buNone/>
            </a:pPr>
            <a:r>
              <a:rPr lang="en-US" dirty="0"/>
              <a:t>}</a:t>
            </a:r>
          </a:p>
          <a:p>
            <a:pPr>
              <a:buNone/>
            </a:pPr>
            <a:r>
              <a:rPr lang="en-US" dirty="0"/>
              <a:t>catch (</a:t>
            </a:r>
            <a:r>
              <a:rPr lang="en-US" dirty="0" err="1"/>
              <a:t>NullPointerException</a:t>
            </a:r>
            <a:r>
              <a:rPr lang="en-US" dirty="0"/>
              <a:t> e) {</a:t>
            </a:r>
          </a:p>
          <a:p>
            <a:pPr>
              <a:buNone/>
            </a:pPr>
            <a:r>
              <a:rPr lang="en-US" dirty="0"/>
              <a:t>	</a:t>
            </a:r>
            <a:r>
              <a:rPr lang="en-US" b="1" dirty="0" err="1">
                <a:solidFill>
                  <a:srgbClr val="FF0000"/>
                </a:solidFill>
              </a:rPr>
              <a:t>res.sendError</a:t>
            </a:r>
            <a:r>
              <a:rPr lang="en-US" b="1" dirty="0">
                <a:solidFill>
                  <a:srgbClr val="FF0000"/>
                </a:solidFill>
              </a:rPr>
              <a:t>(</a:t>
            </a:r>
            <a:r>
              <a:rPr lang="en-US" b="1" dirty="0" err="1">
                <a:solidFill>
                  <a:srgbClr val="FF0000"/>
                </a:solidFill>
              </a:rPr>
              <a:t>res.SC_NOT_FOUND</a:t>
            </a:r>
            <a:r>
              <a:rPr lang="en-US" b="1" dirty="0" smtClean="0">
                <a:solidFill>
                  <a:srgbClr val="FF0000"/>
                </a:solidFill>
              </a:rPr>
              <a:t>);</a:t>
            </a:r>
            <a:endParaRPr lang="en-US" dirty="0"/>
          </a:p>
          <a:p>
            <a:pPr>
              <a:buNone/>
            </a:pPr>
            <a:r>
              <a:rPr lang="en-US" dirty="0"/>
              <a:t>}</a:t>
            </a:r>
          </a:p>
          <a:p>
            <a:endParaRPr lang="en-US" dirty="0"/>
          </a:p>
        </p:txBody>
      </p:sp>
    </p:spTree>
    <p:extLst>
      <p:ext uri="{BB962C8B-B14F-4D97-AF65-F5344CB8AC3E}">
        <p14:creationId xmlns:p14="http://schemas.microsoft.com/office/powerpoint/2010/main" val="339989442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a:t>
            </a:r>
            <a:endParaRPr lang="en-US" dirty="0"/>
          </a:p>
        </p:txBody>
      </p:sp>
      <p:sp>
        <p:nvSpPr>
          <p:cNvPr id="3" name="Content Placeholder 2"/>
          <p:cNvSpPr>
            <a:spLocks noGrp="1"/>
          </p:cNvSpPr>
          <p:nvPr>
            <p:ph idx="1"/>
          </p:nvPr>
        </p:nvSpPr>
        <p:spPr/>
        <p:txBody>
          <a:bodyPr/>
          <a:lstStyle/>
          <a:p>
            <a:r>
              <a:rPr lang="en-US" dirty="0" smtClean="0"/>
              <a:t>Steps in JEE Error and Exception handling:</a:t>
            </a:r>
          </a:p>
          <a:p>
            <a:pPr lvl="1"/>
            <a:r>
              <a:rPr lang="en-US" dirty="0" smtClean="0"/>
              <a:t>Use try-catch or if-statements on areas where errors can probably found</a:t>
            </a:r>
          </a:p>
          <a:p>
            <a:pPr lvl="1"/>
            <a:r>
              <a:rPr lang="en-US" dirty="0" smtClean="0"/>
              <a:t>Evaluate what type of Exception or error</a:t>
            </a:r>
          </a:p>
          <a:p>
            <a:pPr lvl="1"/>
            <a:r>
              <a:rPr lang="en-US" dirty="0" smtClean="0"/>
              <a:t>Call </a:t>
            </a:r>
            <a:r>
              <a:rPr lang="en-US" dirty="0" err="1" smtClean="0"/>
              <a:t>setStatus</a:t>
            </a:r>
            <a:r>
              <a:rPr lang="en-US" dirty="0" smtClean="0"/>
              <a:t>() or </a:t>
            </a:r>
            <a:r>
              <a:rPr lang="en-US" dirty="0" err="1" smtClean="0"/>
              <a:t>sendError</a:t>
            </a:r>
            <a:r>
              <a:rPr lang="en-US" dirty="0" smtClean="0"/>
              <a:t>() on catch-statement or if-statement</a:t>
            </a:r>
          </a:p>
          <a:p>
            <a:pPr lvl="1"/>
            <a:r>
              <a:rPr lang="en-US" dirty="0" smtClean="0"/>
              <a:t>Using </a:t>
            </a:r>
            <a:r>
              <a:rPr lang="en-US" dirty="0" err="1" smtClean="0"/>
              <a:t>sendError</a:t>
            </a:r>
            <a:r>
              <a:rPr lang="en-US" dirty="0" smtClean="0"/>
              <a:t>(), you can create error pages in HTML or JSP format and declare them in web.xml</a:t>
            </a:r>
            <a:endParaRPr lang="en-US" dirty="0"/>
          </a:p>
        </p:txBody>
      </p:sp>
    </p:spTree>
    <p:extLst>
      <p:ext uri="{BB962C8B-B14F-4D97-AF65-F5344CB8AC3E}">
        <p14:creationId xmlns:p14="http://schemas.microsoft.com/office/powerpoint/2010/main" val="155231302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JEE Data</a:t>
            </a:r>
            <a:endParaRPr lang="en-US" dirty="0"/>
          </a:p>
        </p:txBody>
      </p:sp>
      <p:sp>
        <p:nvSpPr>
          <p:cNvPr id="5" name="Text Placeholder 4"/>
          <p:cNvSpPr>
            <a:spLocks noGrp="1"/>
          </p:cNvSpPr>
          <p:nvPr>
            <p:ph type="body" idx="1"/>
          </p:nvPr>
        </p:nvSpPr>
        <p:spPr/>
        <p:txBody>
          <a:bodyPr/>
          <a:lstStyle/>
          <a:p>
            <a:r>
              <a:rPr lang="en-US" dirty="0" smtClean="0"/>
              <a:t>Parameters and Attributes</a:t>
            </a:r>
            <a:endParaRPr lang="en-US" dirty="0"/>
          </a:p>
        </p:txBody>
      </p:sp>
    </p:spTree>
    <p:extLst>
      <p:ext uri="{BB962C8B-B14F-4D97-AF65-F5344CB8AC3E}">
        <p14:creationId xmlns:p14="http://schemas.microsoft.com/office/powerpoint/2010/main" val="17077554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Parameters vs. Attributes</a:t>
            </a:r>
            <a:endParaRPr lang="en-US" dirty="0"/>
          </a:p>
        </p:txBody>
      </p:sp>
      <p:sp>
        <p:nvSpPr>
          <p:cNvPr id="5" name="Content Placeholder 4"/>
          <p:cNvSpPr>
            <a:spLocks noGrp="1"/>
          </p:cNvSpPr>
          <p:nvPr>
            <p:ph idx="1"/>
          </p:nvPr>
        </p:nvSpPr>
        <p:spPr/>
        <p:txBody>
          <a:bodyPr/>
          <a:lstStyle/>
          <a:p>
            <a:endParaRPr lang="en-US"/>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duotone>
              <a:prstClr val="black"/>
              <a:schemeClr val="tx2">
                <a:tint val="45000"/>
                <a:satMod val="400000"/>
              </a:schemeClr>
            </a:duotone>
            <a:lum contrast="20000"/>
          </a:blip>
          <a:srcRect/>
          <a:stretch>
            <a:fillRect/>
          </a:stretch>
        </p:blipFill>
        <p:spPr bwMode="auto">
          <a:xfrm>
            <a:off x="381000" y="1219200"/>
            <a:ext cx="8458200" cy="5238750"/>
          </a:xfrm>
          <a:prstGeom prst="rect">
            <a:avLst/>
          </a:prstGeom>
          <a:noFill/>
          <a:ln w="9525">
            <a:noFill/>
            <a:miter lim="800000"/>
            <a:headEnd/>
            <a:tailEnd/>
          </a:ln>
        </p:spPr>
      </p:pic>
    </p:spTree>
    <p:extLst>
      <p:ext uri="{BB962C8B-B14F-4D97-AF65-F5344CB8AC3E}">
        <p14:creationId xmlns:p14="http://schemas.microsoft.com/office/powerpoint/2010/main" val="40756552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US" dirty="0"/>
          </a:p>
        </p:txBody>
      </p:sp>
      <p:sp>
        <p:nvSpPr>
          <p:cNvPr id="3" name="Content Placeholder 2"/>
          <p:cNvSpPr>
            <a:spLocks noGrp="1"/>
          </p:cNvSpPr>
          <p:nvPr>
            <p:ph idx="1"/>
          </p:nvPr>
        </p:nvSpPr>
        <p:spPr/>
        <p:txBody>
          <a:bodyPr/>
          <a:lstStyle/>
          <a:p>
            <a:r>
              <a:rPr lang="en-US" dirty="0" smtClean="0"/>
              <a:t>Always strings and if there are no parameters it just contains </a:t>
            </a:r>
            <a:r>
              <a:rPr lang="en-US" b="1" dirty="0" smtClean="0">
                <a:solidFill>
                  <a:srgbClr val="FF0000"/>
                </a:solidFill>
              </a:rPr>
              <a:t>null</a:t>
            </a:r>
          </a:p>
          <a:p>
            <a:r>
              <a:rPr lang="en-US" dirty="0" smtClean="0"/>
              <a:t>Always fixed and cannot be changed</a:t>
            </a:r>
          </a:p>
          <a:p>
            <a:r>
              <a:rPr lang="en-US" dirty="0" smtClean="0"/>
              <a:t>Manually entered by developers</a:t>
            </a:r>
          </a:p>
          <a:p>
            <a:r>
              <a:rPr lang="en-US" dirty="0" smtClean="0"/>
              <a:t>Can be classified as:</a:t>
            </a:r>
          </a:p>
          <a:p>
            <a:pPr lvl="1"/>
            <a:r>
              <a:rPr lang="en-US" dirty="0" smtClean="0"/>
              <a:t>Request parameters</a:t>
            </a:r>
          </a:p>
          <a:p>
            <a:pPr lvl="1"/>
            <a:r>
              <a:rPr lang="en-US" dirty="0" smtClean="0"/>
              <a:t>Servlet Initialization Parameters/</a:t>
            </a:r>
            <a:r>
              <a:rPr lang="en-US" dirty="0" err="1" smtClean="0"/>
              <a:t>Init</a:t>
            </a:r>
            <a:r>
              <a:rPr lang="en-US" dirty="0" smtClean="0"/>
              <a:t> </a:t>
            </a:r>
            <a:r>
              <a:rPr lang="en-US" dirty="0" err="1" smtClean="0"/>
              <a:t>Param</a:t>
            </a:r>
            <a:endParaRPr lang="en-US" dirty="0" smtClean="0"/>
          </a:p>
          <a:p>
            <a:pPr lvl="1"/>
            <a:r>
              <a:rPr lang="en-US" dirty="0" smtClean="0"/>
              <a:t>Context Initialization Parameters/ Context </a:t>
            </a:r>
            <a:r>
              <a:rPr lang="en-US" dirty="0" err="1" smtClean="0"/>
              <a:t>Param</a:t>
            </a:r>
            <a:endParaRPr lang="en-US" dirty="0"/>
          </a:p>
        </p:txBody>
      </p:sp>
    </p:spTree>
    <p:extLst>
      <p:ext uri="{BB962C8B-B14F-4D97-AF65-F5344CB8AC3E}">
        <p14:creationId xmlns:p14="http://schemas.microsoft.com/office/powerpoint/2010/main" val="110583652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 Parameters</a:t>
            </a:r>
            <a:endParaRPr lang="en-US" dirty="0"/>
          </a:p>
        </p:txBody>
      </p:sp>
      <p:sp>
        <p:nvSpPr>
          <p:cNvPr id="3" name="Content Placeholder 2"/>
          <p:cNvSpPr>
            <a:spLocks noGrp="1"/>
          </p:cNvSpPr>
          <p:nvPr>
            <p:ph idx="1"/>
          </p:nvPr>
        </p:nvSpPr>
        <p:spPr/>
        <p:txBody>
          <a:bodyPr/>
          <a:lstStyle/>
          <a:p>
            <a:r>
              <a:rPr lang="en-US" dirty="0" smtClean="0"/>
              <a:t>If there are no initialization parameters, we use the </a:t>
            </a:r>
            <a:r>
              <a:rPr lang="en-US" b="1" dirty="0" err="1" smtClean="0">
                <a:solidFill>
                  <a:srgbClr val="FF0000"/>
                </a:solidFill>
              </a:rPr>
              <a:t>init</a:t>
            </a:r>
            <a:r>
              <a:rPr lang="en-US" b="1" dirty="0" smtClean="0">
                <a:solidFill>
                  <a:srgbClr val="FF0000"/>
                </a:solidFill>
              </a:rPr>
              <a:t>() </a:t>
            </a:r>
            <a:r>
              <a:rPr lang="en-US" dirty="0" smtClean="0"/>
              <a:t>method without the local argument. Else, we will be using the overloaded one.</a:t>
            </a:r>
          </a:p>
          <a:p>
            <a:pPr lvl="1"/>
            <a:r>
              <a:rPr lang="en-US" dirty="0" smtClean="0"/>
              <a:t>Public void </a:t>
            </a:r>
            <a:r>
              <a:rPr lang="en-US" dirty="0" err="1" smtClean="0"/>
              <a:t>init</a:t>
            </a:r>
            <a:r>
              <a:rPr lang="en-US" dirty="0" smtClean="0"/>
              <a:t>(</a:t>
            </a:r>
            <a:r>
              <a:rPr lang="en-US" b="1" dirty="0" err="1" smtClean="0">
                <a:solidFill>
                  <a:srgbClr val="FF0000"/>
                </a:solidFill>
                <a:effectLst>
                  <a:outerShdw blurRad="38100" dist="38100" dir="2700000" algn="tl">
                    <a:srgbClr val="000000">
                      <a:alpha val="43137"/>
                    </a:srgbClr>
                  </a:outerShdw>
                </a:effectLst>
              </a:rPr>
              <a:t>ServletConfig</a:t>
            </a:r>
            <a:r>
              <a:rPr lang="en-US" dirty="0" smtClean="0"/>
              <a:t> </a:t>
            </a:r>
            <a:r>
              <a:rPr lang="en-US" dirty="0" err="1" smtClean="0"/>
              <a:t>config</a:t>
            </a:r>
            <a:r>
              <a:rPr lang="en-US" dirty="0" smtClean="0"/>
              <a:t>)</a:t>
            </a:r>
            <a:endParaRPr lang="en-US" dirty="0"/>
          </a:p>
        </p:txBody>
      </p:sp>
    </p:spTree>
    <p:extLst>
      <p:ext uri="{BB962C8B-B14F-4D97-AF65-F5344CB8AC3E}">
        <p14:creationId xmlns:p14="http://schemas.microsoft.com/office/powerpoint/2010/main" val="405679843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ServletConfig</a:t>
            </a:r>
            <a:r>
              <a:rPr lang="en-US" dirty="0" smtClean="0"/>
              <a:t> Interface</a:t>
            </a:r>
            <a:endParaRPr lang="en-US" dirty="0"/>
          </a:p>
        </p:txBody>
      </p:sp>
      <p:sp>
        <p:nvSpPr>
          <p:cNvPr id="3" name="Content Placeholder 2"/>
          <p:cNvSpPr>
            <a:spLocks noGrp="1"/>
          </p:cNvSpPr>
          <p:nvPr>
            <p:ph idx="1"/>
          </p:nvPr>
        </p:nvSpPr>
        <p:spPr/>
        <p:txBody>
          <a:bodyPr/>
          <a:lstStyle/>
          <a:p>
            <a:r>
              <a:rPr lang="en-US" dirty="0"/>
              <a:t>The servlet container uses a </a:t>
            </a:r>
            <a:r>
              <a:rPr lang="en-US" b="1" dirty="0" err="1">
                <a:solidFill>
                  <a:srgbClr val="FF0000"/>
                </a:solidFill>
              </a:rPr>
              <a:t>ServletConfig</a:t>
            </a:r>
            <a:r>
              <a:rPr lang="en-US" dirty="0">
                <a:solidFill>
                  <a:srgbClr val="FF0000"/>
                </a:solidFill>
              </a:rPr>
              <a:t> </a:t>
            </a:r>
            <a:r>
              <a:rPr lang="en-US" dirty="0"/>
              <a:t>object to pass initialization information to the </a:t>
            </a:r>
            <a:r>
              <a:rPr lang="en-US" dirty="0" smtClean="0"/>
              <a:t>servlet</a:t>
            </a:r>
          </a:p>
          <a:p>
            <a:r>
              <a:rPr lang="en-US" dirty="0" smtClean="0"/>
              <a:t>It is only this object that </a:t>
            </a:r>
            <a:r>
              <a:rPr lang="en-US" dirty="0" err="1" smtClean="0"/>
              <a:t>init</a:t>
            </a:r>
            <a:r>
              <a:rPr lang="en-US" dirty="0" smtClean="0"/>
              <a:t> parameters are retrieved</a:t>
            </a:r>
          </a:p>
          <a:p>
            <a:r>
              <a:rPr lang="en-US" dirty="0" smtClean="0"/>
              <a:t>Only found in </a:t>
            </a:r>
            <a:r>
              <a:rPr lang="en-US" dirty="0" err="1" smtClean="0"/>
              <a:t>init</a:t>
            </a:r>
            <a:r>
              <a:rPr lang="en-US" dirty="0" smtClean="0"/>
              <a:t>() method</a:t>
            </a:r>
            <a:endParaRPr lang="en-US" dirty="0"/>
          </a:p>
        </p:txBody>
      </p:sp>
    </p:spTree>
    <p:extLst>
      <p:ext uri="{BB962C8B-B14F-4D97-AF65-F5344CB8AC3E}">
        <p14:creationId xmlns:p14="http://schemas.microsoft.com/office/powerpoint/2010/main" val="310626406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Parameters</a:t>
            </a:r>
            <a:endParaRPr lang="en-US" dirty="0"/>
          </a:p>
        </p:txBody>
      </p:sp>
      <p:sp>
        <p:nvSpPr>
          <p:cNvPr id="3" name="Content Placeholder 2"/>
          <p:cNvSpPr>
            <a:spLocks noGrp="1"/>
          </p:cNvSpPr>
          <p:nvPr>
            <p:ph idx="1"/>
          </p:nvPr>
        </p:nvSpPr>
        <p:spPr/>
        <p:txBody>
          <a:bodyPr/>
          <a:lstStyle/>
          <a:p>
            <a:r>
              <a:rPr lang="en-US" dirty="0" smtClean="0"/>
              <a:t>These parameters are global and can be accessed by  any JSP or servlets</a:t>
            </a:r>
          </a:p>
          <a:p>
            <a:r>
              <a:rPr lang="en-US" dirty="0" smtClean="0"/>
              <a:t>Can be accessed through </a:t>
            </a:r>
            <a:r>
              <a:rPr lang="en-US" b="1" dirty="0" err="1" smtClean="0">
                <a:solidFill>
                  <a:srgbClr val="FF0000"/>
                </a:solidFill>
              </a:rPr>
              <a:t>ServletContext</a:t>
            </a:r>
            <a:r>
              <a:rPr lang="en-US" dirty="0" smtClean="0"/>
              <a:t> object</a:t>
            </a:r>
          </a:p>
          <a:p>
            <a:endParaRPr lang="en-US" dirty="0"/>
          </a:p>
        </p:txBody>
      </p:sp>
    </p:spTree>
    <p:extLst>
      <p:ext uri="{BB962C8B-B14F-4D97-AF65-F5344CB8AC3E}">
        <p14:creationId xmlns:p14="http://schemas.microsoft.com/office/powerpoint/2010/main" val="30295786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ServletContext</a:t>
            </a:r>
            <a:r>
              <a:rPr lang="en-US" dirty="0" smtClean="0"/>
              <a:t> Interface</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a:t>
            </a:r>
            <a:r>
              <a:rPr lang="en-US" b="1" dirty="0" err="1">
                <a:solidFill>
                  <a:srgbClr val="FF0000"/>
                </a:solidFill>
              </a:rPr>
              <a:t>ServletContext</a:t>
            </a:r>
            <a:r>
              <a:rPr lang="en-US" dirty="0">
                <a:solidFill>
                  <a:srgbClr val="FF0000"/>
                </a:solidFill>
              </a:rPr>
              <a:t> </a:t>
            </a:r>
            <a:r>
              <a:rPr lang="en-US" dirty="0"/>
              <a:t>object is used to communicate with the servlet container when we want to perform actions such as writing to a log file or dispatching </a:t>
            </a:r>
            <a:r>
              <a:rPr lang="en-US" dirty="0" smtClean="0"/>
              <a:t>requests</a:t>
            </a:r>
            <a:endParaRPr lang="en-US" dirty="0"/>
          </a:p>
          <a:p>
            <a:r>
              <a:rPr lang="en-US" dirty="0"/>
              <a:t> There is only one </a:t>
            </a:r>
            <a:r>
              <a:rPr lang="en-US" b="1" dirty="0" err="1">
                <a:solidFill>
                  <a:srgbClr val="FF0000"/>
                </a:solidFill>
              </a:rPr>
              <a:t>ServletContext</a:t>
            </a:r>
            <a:r>
              <a:rPr lang="en-US" dirty="0">
                <a:solidFill>
                  <a:srgbClr val="FF0000"/>
                </a:solidFill>
              </a:rPr>
              <a:t> </a:t>
            </a:r>
            <a:r>
              <a:rPr lang="en-US" dirty="0"/>
              <a:t>object per web application </a:t>
            </a:r>
            <a:r>
              <a:rPr lang="en-US" dirty="0" smtClean="0"/>
              <a:t>in the JVM</a:t>
            </a:r>
            <a:endParaRPr lang="en-US" dirty="0"/>
          </a:p>
          <a:p>
            <a:r>
              <a:rPr lang="en-US" dirty="0"/>
              <a:t>This is initialized when the web application is started and destroyed only when the web application is being </a:t>
            </a:r>
            <a:r>
              <a:rPr lang="en-US" dirty="0" smtClean="0"/>
              <a:t>shutdown</a:t>
            </a:r>
          </a:p>
          <a:p>
            <a:r>
              <a:rPr lang="en-US" b="1" dirty="0" err="1" smtClean="0">
                <a:solidFill>
                  <a:srgbClr val="FF0000"/>
                </a:solidFill>
              </a:rPr>
              <a:t>ServletContext</a:t>
            </a:r>
            <a:r>
              <a:rPr lang="en-US" dirty="0" smtClean="0">
                <a:solidFill>
                  <a:srgbClr val="FF0000"/>
                </a:solidFill>
              </a:rPr>
              <a:t> </a:t>
            </a:r>
            <a:r>
              <a:rPr lang="en-US" dirty="0" smtClean="0"/>
              <a:t>is the object equivalent of your web.xml </a:t>
            </a:r>
            <a:r>
              <a:rPr lang="en-US" dirty="0" smtClean="0">
                <a:sym typeface="Wingdings" panose="05000000000000000000" pitchFamily="2" charset="2"/>
              </a:rPr>
              <a:t></a:t>
            </a:r>
            <a:endParaRPr lang="en-US" dirty="0"/>
          </a:p>
          <a:p>
            <a:endParaRPr lang="en-US" dirty="0"/>
          </a:p>
        </p:txBody>
      </p:sp>
    </p:spTree>
    <p:extLst>
      <p:ext uri="{BB962C8B-B14F-4D97-AF65-F5344CB8AC3E}">
        <p14:creationId xmlns:p14="http://schemas.microsoft.com/office/powerpoint/2010/main" val="3621170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7308</TotalTime>
  <Words>8926</Words>
  <Application>Microsoft Office PowerPoint</Application>
  <PresentationFormat>On-screen Show (4:3)</PresentationFormat>
  <Paragraphs>1249</Paragraphs>
  <Slides>226</Slides>
  <Notes>0</Notes>
  <HiddenSlides>0</HiddenSlides>
  <MMClips>0</MMClips>
  <ScaleCrop>false</ScaleCrop>
  <HeadingPairs>
    <vt:vector size="4" baseType="variant">
      <vt:variant>
        <vt:lpstr>Theme</vt:lpstr>
      </vt:variant>
      <vt:variant>
        <vt:i4>1</vt:i4>
      </vt:variant>
      <vt:variant>
        <vt:lpstr>Slide Titles</vt:lpstr>
      </vt:variant>
      <vt:variant>
        <vt:i4>226</vt:i4>
      </vt:variant>
    </vt:vector>
  </HeadingPairs>
  <TitlesOfParts>
    <vt:vector size="227" baseType="lpstr">
      <vt:lpstr>Theme1</vt:lpstr>
      <vt:lpstr>Java Enterprise Training</vt:lpstr>
      <vt:lpstr>Introduction</vt:lpstr>
      <vt:lpstr>What is JEE?</vt:lpstr>
      <vt:lpstr>Why Use Servlets and JSP?</vt:lpstr>
      <vt:lpstr>Web Server vs. Application Server</vt:lpstr>
      <vt:lpstr>AS and Browsers</vt:lpstr>
      <vt:lpstr>Client-Server Communication</vt:lpstr>
      <vt:lpstr>Components of C-S Computing</vt:lpstr>
      <vt:lpstr>Components…</vt:lpstr>
      <vt:lpstr>Components…</vt:lpstr>
      <vt:lpstr>The Client</vt:lpstr>
      <vt:lpstr>The Server</vt:lpstr>
      <vt:lpstr>Installations</vt:lpstr>
      <vt:lpstr>Installing Apache Tomcat AS</vt:lpstr>
      <vt:lpstr>Installing…</vt:lpstr>
      <vt:lpstr>Installing…</vt:lpstr>
      <vt:lpstr>Installation…</vt:lpstr>
      <vt:lpstr>Testing the AS</vt:lpstr>
      <vt:lpstr>Testing…</vt:lpstr>
      <vt:lpstr>Shutting Down</vt:lpstr>
      <vt:lpstr>JEE Starter</vt:lpstr>
      <vt:lpstr>IDE</vt:lpstr>
      <vt:lpstr>Directory Structures</vt:lpstr>
      <vt:lpstr>Environment Directory Tree</vt:lpstr>
      <vt:lpstr>Deployment Directory Structure</vt:lpstr>
      <vt:lpstr>JEE Development</vt:lpstr>
      <vt:lpstr>Servlet Programming</vt:lpstr>
      <vt:lpstr>HTTP Protocol</vt:lpstr>
      <vt:lpstr>JEE Concepts</vt:lpstr>
      <vt:lpstr>What are Servlets?</vt:lpstr>
      <vt:lpstr>Servlets API</vt:lpstr>
      <vt:lpstr>The Servlet Interface</vt:lpstr>
      <vt:lpstr>GenericServlet class</vt:lpstr>
      <vt:lpstr>The service() method</vt:lpstr>
      <vt:lpstr>The service()…</vt:lpstr>
      <vt:lpstr>Create a Servlet</vt:lpstr>
      <vt:lpstr>Create…</vt:lpstr>
      <vt:lpstr>Create…</vt:lpstr>
      <vt:lpstr>Create…</vt:lpstr>
      <vt:lpstr>Create…</vt:lpstr>
      <vt:lpstr>Servlet Lifecycle (Stateless)</vt:lpstr>
      <vt:lpstr>Request and Response Objects</vt:lpstr>
      <vt:lpstr>What’s wrong with GenericServlet?</vt:lpstr>
      <vt:lpstr>HttpServlet API</vt:lpstr>
      <vt:lpstr>HTTP Information</vt:lpstr>
      <vt:lpstr>HTTP Request and Response</vt:lpstr>
      <vt:lpstr>What happened to service()?</vt:lpstr>
      <vt:lpstr>HTTP Transactions</vt:lpstr>
      <vt:lpstr>HTTP Information</vt:lpstr>
      <vt:lpstr>HTTP Information</vt:lpstr>
      <vt:lpstr>HTTP Service methods</vt:lpstr>
      <vt:lpstr>Do we need to use service()?</vt:lpstr>
      <vt:lpstr>Do we need…</vt:lpstr>
      <vt:lpstr>HTTP Request Methods</vt:lpstr>
      <vt:lpstr>PowerPoint Presentation</vt:lpstr>
      <vt:lpstr>POST and GET</vt:lpstr>
      <vt:lpstr>POST and GET</vt:lpstr>
      <vt:lpstr>GET Transaction</vt:lpstr>
      <vt:lpstr>POST Transaction</vt:lpstr>
      <vt:lpstr>GET or POST?</vt:lpstr>
      <vt:lpstr>Request Transactions</vt:lpstr>
      <vt:lpstr>Servlet Transactions</vt:lpstr>
      <vt:lpstr>Handling Form Data</vt:lpstr>
      <vt:lpstr>Form Data Transaction</vt:lpstr>
      <vt:lpstr>HTML Components</vt:lpstr>
      <vt:lpstr>Request Data Access</vt:lpstr>
      <vt:lpstr>For GET Transactions</vt:lpstr>
      <vt:lpstr>Request Header Information</vt:lpstr>
      <vt:lpstr>Request Header Retrieval</vt:lpstr>
      <vt:lpstr>Client and Server Information</vt:lpstr>
      <vt:lpstr>HTTP Requests</vt:lpstr>
      <vt:lpstr>Servlet Reloading</vt:lpstr>
      <vt:lpstr>Response Transaction</vt:lpstr>
      <vt:lpstr>Servlet Transactions</vt:lpstr>
      <vt:lpstr>HTTP Response</vt:lpstr>
      <vt:lpstr>Page Generation</vt:lpstr>
      <vt:lpstr>Response Headers</vt:lpstr>
      <vt:lpstr>Rendition Types</vt:lpstr>
      <vt:lpstr>Two types of Output Objects</vt:lpstr>
      <vt:lpstr>Types…</vt:lpstr>
      <vt:lpstr>Types…</vt:lpstr>
      <vt:lpstr>ByteArrayOutputStream</vt:lpstr>
      <vt:lpstr>Status Codes</vt:lpstr>
      <vt:lpstr>Status Codes</vt:lpstr>
      <vt:lpstr>Status Codes…</vt:lpstr>
      <vt:lpstr>Status Codes…</vt:lpstr>
      <vt:lpstr>When to use setStatus?</vt:lpstr>
      <vt:lpstr>When to use sendError()?</vt:lpstr>
      <vt:lpstr>Sample</vt:lpstr>
      <vt:lpstr>Exception Handling and Error Handling</vt:lpstr>
      <vt:lpstr>Exception…</vt:lpstr>
      <vt:lpstr>Exception…</vt:lpstr>
      <vt:lpstr>JEE Data</vt:lpstr>
      <vt:lpstr>Parameters vs. Attributes</vt:lpstr>
      <vt:lpstr>Parameters</vt:lpstr>
      <vt:lpstr>Initialization Parameters</vt:lpstr>
      <vt:lpstr>ServletConfig Interface</vt:lpstr>
      <vt:lpstr>Context Parameters</vt:lpstr>
      <vt:lpstr>ServletContext Interface</vt:lpstr>
      <vt:lpstr>Comparative Analysis (Summary)</vt:lpstr>
      <vt:lpstr>Attributes</vt:lpstr>
      <vt:lpstr>Attribute Classification</vt:lpstr>
      <vt:lpstr>Request Dispatch</vt:lpstr>
      <vt:lpstr>Request Dispatch</vt:lpstr>
      <vt:lpstr>Implementation</vt:lpstr>
      <vt:lpstr>How does Request Dispatch works?</vt:lpstr>
      <vt:lpstr>Client or Server?</vt:lpstr>
      <vt:lpstr>What is the big deal? </vt:lpstr>
      <vt:lpstr>MVC Pattern</vt:lpstr>
      <vt:lpstr>MVC Concepts</vt:lpstr>
      <vt:lpstr>Session Handling</vt:lpstr>
      <vt:lpstr>Session Handling</vt:lpstr>
      <vt:lpstr>How to create sessions?</vt:lpstr>
      <vt:lpstr>How to be part of the session?</vt:lpstr>
      <vt:lpstr>What is the catch?</vt:lpstr>
      <vt:lpstr>Other Session-related Methods</vt:lpstr>
      <vt:lpstr>Session Objects</vt:lpstr>
      <vt:lpstr>Where are Session stores?</vt:lpstr>
      <vt:lpstr>Storing Sessions in URL</vt:lpstr>
      <vt:lpstr>Sessions in URL…</vt:lpstr>
      <vt:lpstr>Storing Detection</vt:lpstr>
      <vt:lpstr>Detection…</vt:lpstr>
      <vt:lpstr>Other Session Information Methods</vt:lpstr>
      <vt:lpstr>Other Sessions…</vt:lpstr>
      <vt:lpstr>Calling Servlet for Session</vt:lpstr>
      <vt:lpstr>Cookie Handling</vt:lpstr>
      <vt:lpstr>How to Create Persistent Cookies?</vt:lpstr>
      <vt:lpstr>Rules on Cookie Information</vt:lpstr>
      <vt:lpstr>Trivia on Cookies</vt:lpstr>
      <vt:lpstr>Retrieving Cookies</vt:lpstr>
      <vt:lpstr>Essence of Cookies to Session</vt:lpstr>
      <vt:lpstr>Overwriting Cookies</vt:lpstr>
      <vt:lpstr>Deleting Cookies</vt:lpstr>
      <vt:lpstr>Context-AWare</vt:lpstr>
      <vt:lpstr>What is context-aware property?</vt:lpstr>
      <vt:lpstr>ServletContext</vt:lpstr>
      <vt:lpstr>ServletContextListener</vt:lpstr>
      <vt:lpstr>Filter</vt:lpstr>
      <vt:lpstr>What is a Filter?</vt:lpstr>
      <vt:lpstr>Model </vt:lpstr>
      <vt:lpstr>Model…</vt:lpstr>
      <vt:lpstr>How Filter works</vt:lpstr>
      <vt:lpstr>Filter Dispatcher Types</vt:lpstr>
      <vt:lpstr>Types of Filter Model</vt:lpstr>
      <vt:lpstr>Servlet Container Versions</vt:lpstr>
      <vt:lpstr>Servlet Declaration</vt:lpstr>
      <vt:lpstr>Listener</vt:lpstr>
      <vt:lpstr>Filter</vt:lpstr>
      <vt:lpstr>Jsp (Non-JSTL)</vt:lpstr>
      <vt:lpstr>Why JSP?</vt:lpstr>
      <vt:lpstr>Servlet vs. JSP</vt:lpstr>
      <vt:lpstr>JSP (Non-JSTL)</vt:lpstr>
      <vt:lpstr>Declaration</vt:lpstr>
      <vt:lpstr>Scriptlet</vt:lpstr>
      <vt:lpstr>Expression</vt:lpstr>
      <vt:lpstr>Comments</vt:lpstr>
      <vt:lpstr>Directives</vt:lpstr>
      <vt:lpstr>What are these directives?</vt:lpstr>
      <vt:lpstr>Samples of Directives</vt:lpstr>
      <vt:lpstr>Implicit Objects</vt:lpstr>
      <vt:lpstr>Implicit…</vt:lpstr>
      <vt:lpstr>JSP-JSTL</vt:lpstr>
      <vt:lpstr>What’s wrong with Scriptlets?</vt:lpstr>
      <vt:lpstr>SOLUTION!</vt:lpstr>
      <vt:lpstr>Attempt 1: JSP Actions</vt:lpstr>
      <vt:lpstr>What are the JSP Actions?</vt:lpstr>
      <vt:lpstr>JSP Actions…</vt:lpstr>
      <vt:lpstr>JSP Actions…</vt:lpstr>
      <vt:lpstr>JSP Actions…</vt:lpstr>
      <vt:lpstr>JSP Actions…</vt:lpstr>
      <vt:lpstr>JSP Actions…</vt:lpstr>
      <vt:lpstr>JSP Actions…</vt:lpstr>
      <vt:lpstr>Scopes in JSP Actions</vt:lpstr>
      <vt:lpstr>Scopes…</vt:lpstr>
      <vt:lpstr>Attempt 2: JSP as an XML</vt:lpstr>
      <vt:lpstr>Sample 1: Coding HTML</vt:lpstr>
      <vt:lpstr>Sample 2: Doing the JSP Way</vt:lpstr>
      <vt:lpstr>Sample 3: Combined</vt:lpstr>
      <vt:lpstr>Disadvantages</vt:lpstr>
      <vt:lpstr>Attempt 3: Expression Language</vt:lpstr>
      <vt:lpstr>EL…</vt:lpstr>
      <vt:lpstr>Where did the syntax come from?</vt:lpstr>
      <vt:lpstr>How to use EL?</vt:lpstr>
      <vt:lpstr>EL Arithmetic Operations</vt:lpstr>
      <vt:lpstr>EL Relational and Logical Operators</vt:lpstr>
      <vt:lpstr>Values</vt:lpstr>
      <vt:lpstr>Strength of EL to JSP</vt:lpstr>
      <vt:lpstr>Getting Parameters Values</vt:lpstr>
      <vt:lpstr>Getting Attributes</vt:lpstr>
      <vt:lpstr>Getting Other Information</vt:lpstr>
      <vt:lpstr>Disadvantage </vt:lpstr>
      <vt:lpstr>JSP Standard Tag Library</vt:lpstr>
      <vt:lpstr>JSTL Tag Functions</vt:lpstr>
      <vt:lpstr>General Purpose</vt:lpstr>
      <vt:lpstr>Variable Support</vt:lpstr>
      <vt:lpstr>Variable…</vt:lpstr>
      <vt:lpstr>Flow Controls</vt:lpstr>
      <vt:lpstr>Flow Controls…</vt:lpstr>
      <vt:lpstr>Flow Controls…</vt:lpstr>
      <vt:lpstr>Scenario1: Ranges</vt:lpstr>
      <vt:lpstr>Scenario 2: Collections</vt:lpstr>
      <vt:lpstr>Scenario 2: Collections</vt:lpstr>
      <vt:lpstr>Scenario 3: Tokenizers</vt:lpstr>
      <vt:lpstr>Accessing URL Information</vt:lpstr>
      <vt:lpstr>URL Rewriting</vt:lpstr>
      <vt:lpstr>Content Augmentation</vt:lpstr>
      <vt:lpstr>Send Redirection</vt:lpstr>
      <vt:lpstr>Custom Tag Library</vt:lpstr>
      <vt:lpstr>Types of Custom Tag Library</vt:lpstr>
      <vt:lpstr>Type A: Static Methods</vt:lpstr>
      <vt:lpstr>Static Methods</vt:lpstr>
      <vt:lpstr>TagLib Descriptor</vt:lpstr>
      <vt:lpstr>TLD…</vt:lpstr>
      <vt:lpstr>TLD…</vt:lpstr>
      <vt:lpstr>TLD File</vt:lpstr>
      <vt:lpstr>TLD…</vt:lpstr>
      <vt:lpstr>Registerin web.xml</vt:lpstr>
      <vt:lpstr>Type B: Creating Tag Handlers</vt:lpstr>
      <vt:lpstr>Main methods of Tag handlers</vt:lpstr>
      <vt:lpstr>The doStartTag() method</vt:lpstr>
      <vt:lpstr>The doEndTag() method</vt:lpstr>
      <vt:lpstr>Implementations</vt:lpstr>
      <vt:lpstr>Implementations…</vt:lpstr>
      <vt:lpstr>The PageContext</vt:lpstr>
      <vt:lpstr>TLD Declaration</vt:lpstr>
      <vt:lpstr>Attributes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sherwin</dc:creator>
  <cp:lastModifiedBy>Sherwin John Tragura</cp:lastModifiedBy>
  <cp:revision>343</cp:revision>
  <dcterms:created xsi:type="dcterms:W3CDTF">2011-09-06T02:49:49Z</dcterms:created>
  <dcterms:modified xsi:type="dcterms:W3CDTF">2015-03-20T02:12:00Z</dcterms:modified>
</cp:coreProperties>
</file>