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2"/>
  </p:sldMasterIdLst>
  <p:notesMasterIdLst>
    <p:notesMasterId r:id="rId419"/>
  </p:notesMasterIdLst>
  <p:handoutMasterIdLst>
    <p:handoutMasterId r:id="rId420"/>
  </p:handout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661" r:id="rId23"/>
    <p:sldId id="662" r:id="rId24"/>
    <p:sldId id="292" r:id="rId25"/>
    <p:sldId id="317" r:id="rId26"/>
    <p:sldId id="293" r:id="rId27"/>
    <p:sldId id="294" r:id="rId28"/>
    <p:sldId id="295" r:id="rId29"/>
    <p:sldId id="296" r:id="rId30"/>
    <p:sldId id="297" r:id="rId31"/>
    <p:sldId id="298" r:id="rId32"/>
    <p:sldId id="667" r:id="rId33"/>
    <p:sldId id="668" r:id="rId34"/>
    <p:sldId id="666" r:id="rId35"/>
    <p:sldId id="665"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694" r:id="rId55"/>
    <p:sldId id="680" r:id="rId56"/>
    <p:sldId id="681" r:id="rId57"/>
    <p:sldId id="682" r:id="rId58"/>
    <p:sldId id="683" r:id="rId59"/>
    <p:sldId id="684" r:id="rId60"/>
    <p:sldId id="685" r:id="rId61"/>
    <p:sldId id="686" r:id="rId62"/>
    <p:sldId id="687" r:id="rId63"/>
    <p:sldId id="688" r:id="rId64"/>
    <p:sldId id="689" r:id="rId65"/>
    <p:sldId id="690" r:id="rId66"/>
    <p:sldId id="691" r:id="rId67"/>
    <p:sldId id="692" r:id="rId68"/>
    <p:sldId id="693"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696" r:id="rId90"/>
    <p:sldId id="340" r:id="rId91"/>
    <p:sldId id="341" r:id="rId92"/>
    <p:sldId id="342" r:id="rId93"/>
    <p:sldId id="347" r:id="rId94"/>
    <p:sldId id="348" r:id="rId95"/>
    <p:sldId id="349" r:id="rId96"/>
    <p:sldId id="350" r:id="rId97"/>
    <p:sldId id="351" r:id="rId98"/>
    <p:sldId id="352" r:id="rId99"/>
    <p:sldId id="353" r:id="rId100"/>
    <p:sldId id="354" r:id="rId101"/>
    <p:sldId id="355" r:id="rId102"/>
    <p:sldId id="356" r:id="rId103"/>
    <p:sldId id="367" r:id="rId104"/>
    <p:sldId id="368" r:id="rId105"/>
    <p:sldId id="369" r:id="rId106"/>
    <p:sldId id="370" r:id="rId107"/>
    <p:sldId id="371" r:id="rId108"/>
    <p:sldId id="372" r:id="rId109"/>
    <p:sldId id="358" r:id="rId110"/>
    <p:sldId id="359" r:id="rId111"/>
    <p:sldId id="360" r:id="rId112"/>
    <p:sldId id="677" r:id="rId113"/>
    <p:sldId id="361" r:id="rId114"/>
    <p:sldId id="675" r:id="rId115"/>
    <p:sldId id="676" r:id="rId116"/>
    <p:sldId id="362" r:id="rId117"/>
    <p:sldId id="678" r:id="rId118"/>
    <p:sldId id="363" r:id="rId119"/>
    <p:sldId id="679" r:id="rId120"/>
    <p:sldId id="364" r:id="rId121"/>
    <p:sldId id="366" r:id="rId122"/>
    <p:sldId id="365" r:id="rId123"/>
    <p:sldId id="669" r:id="rId124"/>
    <p:sldId id="670" r:id="rId125"/>
    <p:sldId id="671" r:id="rId126"/>
    <p:sldId id="672" r:id="rId127"/>
    <p:sldId id="673" r:id="rId128"/>
    <p:sldId id="674" r:id="rId129"/>
    <p:sldId id="374" r:id="rId130"/>
    <p:sldId id="375" r:id="rId131"/>
    <p:sldId id="379" r:id="rId132"/>
    <p:sldId id="378" r:id="rId133"/>
    <p:sldId id="376" r:id="rId134"/>
    <p:sldId id="377" r:id="rId135"/>
    <p:sldId id="380" r:id="rId136"/>
    <p:sldId id="419" r:id="rId137"/>
    <p:sldId id="381" r:id="rId138"/>
    <p:sldId id="382" r:id="rId139"/>
    <p:sldId id="383" r:id="rId140"/>
    <p:sldId id="384" r:id="rId141"/>
    <p:sldId id="385" r:id="rId142"/>
    <p:sldId id="373" r:id="rId143"/>
    <p:sldId id="388" r:id="rId144"/>
    <p:sldId id="393" r:id="rId145"/>
    <p:sldId id="389" r:id="rId146"/>
    <p:sldId id="390" r:id="rId147"/>
    <p:sldId id="391" r:id="rId148"/>
    <p:sldId id="392"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18" r:id="rId174"/>
    <p:sldId id="697" r:id="rId175"/>
    <p:sldId id="698" r:id="rId176"/>
    <p:sldId id="422" r:id="rId177"/>
    <p:sldId id="423" r:id="rId178"/>
    <p:sldId id="425" r:id="rId179"/>
    <p:sldId id="426" r:id="rId180"/>
    <p:sldId id="428" r:id="rId181"/>
    <p:sldId id="427" r:id="rId182"/>
    <p:sldId id="429" r:id="rId183"/>
    <p:sldId id="430" r:id="rId184"/>
    <p:sldId id="431" r:id="rId185"/>
    <p:sldId id="432" r:id="rId186"/>
    <p:sldId id="433" r:id="rId187"/>
    <p:sldId id="434" r:id="rId188"/>
    <p:sldId id="435" r:id="rId189"/>
    <p:sldId id="436" r:id="rId190"/>
    <p:sldId id="437" r:id="rId191"/>
    <p:sldId id="438" r:id="rId192"/>
    <p:sldId id="439" r:id="rId193"/>
    <p:sldId id="424" r:id="rId194"/>
    <p:sldId id="440" r:id="rId195"/>
    <p:sldId id="441" r:id="rId196"/>
    <p:sldId id="442" r:id="rId197"/>
    <p:sldId id="443" r:id="rId198"/>
    <p:sldId id="444" r:id="rId199"/>
    <p:sldId id="445" r:id="rId200"/>
    <p:sldId id="446" r:id="rId201"/>
    <p:sldId id="449" r:id="rId202"/>
    <p:sldId id="447" r:id="rId203"/>
    <p:sldId id="448" r:id="rId204"/>
    <p:sldId id="450" r:id="rId205"/>
    <p:sldId id="451" r:id="rId206"/>
    <p:sldId id="452" r:id="rId207"/>
    <p:sldId id="453" r:id="rId208"/>
    <p:sldId id="454" r:id="rId209"/>
    <p:sldId id="455" r:id="rId210"/>
    <p:sldId id="456" r:id="rId211"/>
    <p:sldId id="457"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6" r:id="rId230"/>
    <p:sldId id="475" r:id="rId231"/>
    <p:sldId id="477" r:id="rId232"/>
    <p:sldId id="478" r:id="rId233"/>
    <p:sldId id="479" r:id="rId234"/>
    <p:sldId id="481" r:id="rId235"/>
    <p:sldId id="480" r:id="rId236"/>
    <p:sldId id="482" r:id="rId237"/>
    <p:sldId id="483" r:id="rId238"/>
    <p:sldId id="484" r:id="rId239"/>
    <p:sldId id="485" r:id="rId240"/>
    <p:sldId id="486" r:id="rId241"/>
    <p:sldId id="487" r:id="rId242"/>
    <p:sldId id="488" r:id="rId243"/>
    <p:sldId id="489" r:id="rId244"/>
    <p:sldId id="490" r:id="rId245"/>
    <p:sldId id="491" r:id="rId246"/>
    <p:sldId id="492" r:id="rId247"/>
    <p:sldId id="493" r:id="rId248"/>
    <p:sldId id="494" r:id="rId249"/>
    <p:sldId id="495" r:id="rId250"/>
    <p:sldId id="496" r:id="rId251"/>
    <p:sldId id="497" r:id="rId252"/>
    <p:sldId id="498" r:id="rId253"/>
    <p:sldId id="499" r:id="rId254"/>
    <p:sldId id="663" r:id="rId255"/>
    <p:sldId id="500" r:id="rId256"/>
    <p:sldId id="695" r:id="rId257"/>
    <p:sldId id="501" r:id="rId258"/>
    <p:sldId id="502" r:id="rId259"/>
    <p:sldId id="503" r:id="rId260"/>
    <p:sldId id="504" r:id="rId261"/>
    <p:sldId id="505" r:id="rId262"/>
    <p:sldId id="506" r:id="rId263"/>
    <p:sldId id="508" r:id="rId264"/>
    <p:sldId id="510" r:id="rId265"/>
    <p:sldId id="511" r:id="rId266"/>
    <p:sldId id="509" r:id="rId267"/>
    <p:sldId id="507" r:id="rId268"/>
    <p:sldId id="512" r:id="rId269"/>
    <p:sldId id="513" r:id="rId270"/>
    <p:sldId id="514" r:id="rId271"/>
    <p:sldId id="525" r:id="rId272"/>
    <p:sldId id="515" r:id="rId273"/>
    <p:sldId id="516" r:id="rId274"/>
    <p:sldId id="517" r:id="rId275"/>
    <p:sldId id="518" r:id="rId276"/>
    <p:sldId id="519" r:id="rId277"/>
    <p:sldId id="520" r:id="rId278"/>
    <p:sldId id="521" r:id="rId279"/>
    <p:sldId id="522" r:id="rId280"/>
    <p:sldId id="523" r:id="rId281"/>
    <p:sldId id="524" r:id="rId282"/>
    <p:sldId id="526" r:id="rId283"/>
    <p:sldId id="527" r:id="rId284"/>
    <p:sldId id="528" r:id="rId285"/>
    <p:sldId id="529" r:id="rId286"/>
    <p:sldId id="530" r:id="rId287"/>
    <p:sldId id="531" r:id="rId288"/>
    <p:sldId id="532" r:id="rId289"/>
    <p:sldId id="533" r:id="rId290"/>
    <p:sldId id="534" r:id="rId291"/>
    <p:sldId id="535" r:id="rId292"/>
    <p:sldId id="699" r:id="rId293"/>
    <p:sldId id="700" r:id="rId294"/>
    <p:sldId id="701" r:id="rId295"/>
    <p:sldId id="538" r:id="rId296"/>
    <p:sldId id="539" r:id="rId297"/>
    <p:sldId id="540" r:id="rId298"/>
    <p:sldId id="541" r:id="rId299"/>
    <p:sldId id="542" r:id="rId300"/>
    <p:sldId id="543" r:id="rId301"/>
    <p:sldId id="544" r:id="rId302"/>
    <p:sldId id="545" r:id="rId303"/>
    <p:sldId id="546" r:id="rId304"/>
    <p:sldId id="547" r:id="rId305"/>
    <p:sldId id="548" r:id="rId306"/>
    <p:sldId id="549" r:id="rId307"/>
    <p:sldId id="550" r:id="rId308"/>
    <p:sldId id="551" r:id="rId309"/>
    <p:sldId id="552" r:id="rId310"/>
    <p:sldId id="553" r:id="rId311"/>
    <p:sldId id="554" r:id="rId312"/>
    <p:sldId id="555" r:id="rId313"/>
    <p:sldId id="556" r:id="rId314"/>
    <p:sldId id="557" r:id="rId315"/>
    <p:sldId id="558" r:id="rId316"/>
    <p:sldId id="559" r:id="rId317"/>
    <p:sldId id="560" r:id="rId318"/>
    <p:sldId id="561" r:id="rId319"/>
    <p:sldId id="562" r:id="rId320"/>
    <p:sldId id="563" r:id="rId321"/>
    <p:sldId id="564" r:id="rId322"/>
    <p:sldId id="565" r:id="rId323"/>
    <p:sldId id="566" r:id="rId324"/>
    <p:sldId id="567" r:id="rId325"/>
    <p:sldId id="568" r:id="rId326"/>
    <p:sldId id="569" r:id="rId327"/>
    <p:sldId id="570" r:id="rId328"/>
    <p:sldId id="571" r:id="rId329"/>
    <p:sldId id="572" r:id="rId330"/>
    <p:sldId id="702" r:id="rId331"/>
    <p:sldId id="573" r:id="rId332"/>
    <p:sldId id="574" r:id="rId333"/>
    <p:sldId id="575" r:id="rId334"/>
    <p:sldId id="576" r:id="rId335"/>
    <p:sldId id="577" r:id="rId336"/>
    <p:sldId id="578" r:id="rId337"/>
    <p:sldId id="579" r:id="rId338"/>
    <p:sldId id="580" r:id="rId339"/>
    <p:sldId id="581" r:id="rId340"/>
    <p:sldId id="582" r:id="rId341"/>
    <p:sldId id="583" r:id="rId342"/>
    <p:sldId id="584" r:id="rId343"/>
    <p:sldId id="585" r:id="rId344"/>
    <p:sldId id="586" r:id="rId345"/>
    <p:sldId id="587" r:id="rId346"/>
    <p:sldId id="588" r:id="rId347"/>
    <p:sldId id="589" r:id="rId348"/>
    <p:sldId id="640" r:id="rId349"/>
    <p:sldId id="646" r:id="rId350"/>
    <p:sldId id="647" r:id="rId351"/>
    <p:sldId id="641" r:id="rId352"/>
    <p:sldId id="642" r:id="rId353"/>
    <p:sldId id="643" r:id="rId354"/>
    <p:sldId id="644" r:id="rId355"/>
    <p:sldId id="648" r:id="rId356"/>
    <p:sldId id="649" r:id="rId357"/>
    <p:sldId id="651" r:id="rId358"/>
    <p:sldId id="652" r:id="rId359"/>
    <p:sldId id="653" r:id="rId360"/>
    <p:sldId id="654" r:id="rId361"/>
    <p:sldId id="655" r:id="rId362"/>
    <p:sldId id="656" r:id="rId363"/>
    <p:sldId id="657" r:id="rId364"/>
    <p:sldId id="658" r:id="rId365"/>
    <p:sldId id="659" r:id="rId366"/>
    <p:sldId id="660" r:id="rId367"/>
    <p:sldId id="645" r:id="rId368"/>
    <p:sldId id="650" r:id="rId369"/>
    <p:sldId id="590" r:id="rId370"/>
    <p:sldId id="591" r:id="rId371"/>
    <p:sldId id="592" r:id="rId372"/>
    <p:sldId id="593" r:id="rId373"/>
    <p:sldId id="594" r:id="rId374"/>
    <p:sldId id="595" r:id="rId375"/>
    <p:sldId id="596" r:id="rId376"/>
    <p:sldId id="597" r:id="rId377"/>
    <p:sldId id="598" r:id="rId378"/>
    <p:sldId id="599" r:id="rId379"/>
    <p:sldId id="600" r:id="rId380"/>
    <p:sldId id="601" r:id="rId381"/>
    <p:sldId id="602" r:id="rId382"/>
    <p:sldId id="603" r:id="rId383"/>
    <p:sldId id="604" r:id="rId384"/>
    <p:sldId id="606" r:id="rId385"/>
    <p:sldId id="605" r:id="rId386"/>
    <p:sldId id="607" r:id="rId387"/>
    <p:sldId id="608" r:id="rId388"/>
    <p:sldId id="609" r:id="rId389"/>
    <p:sldId id="610" r:id="rId390"/>
    <p:sldId id="611" r:id="rId391"/>
    <p:sldId id="612" r:id="rId392"/>
    <p:sldId id="613" r:id="rId393"/>
    <p:sldId id="614" r:id="rId394"/>
    <p:sldId id="615" r:id="rId395"/>
    <p:sldId id="616" r:id="rId396"/>
    <p:sldId id="617" r:id="rId397"/>
    <p:sldId id="618" r:id="rId398"/>
    <p:sldId id="619" r:id="rId399"/>
    <p:sldId id="620" r:id="rId400"/>
    <p:sldId id="621" r:id="rId401"/>
    <p:sldId id="622" r:id="rId402"/>
    <p:sldId id="623" r:id="rId403"/>
    <p:sldId id="624" r:id="rId404"/>
    <p:sldId id="625" r:id="rId405"/>
    <p:sldId id="626" r:id="rId406"/>
    <p:sldId id="627" r:id="rId407"/>
    <p:sldId id="628" r:id="rId408"/>
    <p:sldId id="629" r:id="rId409"/>
    <p:sldId id="630" r:id="rId410"/>
    <p:sldId id="631" r:id="rId411"/>
    <p:sldId id="632" r:id="rId412"/>
    <p:sldId id="633" r:id="rId413"/>
    <p:sldId id="634" r:id="rId414"/>
    <p:sldId id="635" r:id="rId415"/>
    <p:sldId id="636" r:id="rId416"/>
    <p:sldId id="637" r:id="rId417"/>
    <p:sldId id="638" r:id="rId4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F14CDB-81D5-490E-99CC-97C9D821C125}">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661"/>
            <p14:sldId id="662"/>
            <p14:sldId id="292"/>
            <p14:sldId id="317"/>
            <p14:sldId id="293"/>
            <p14:sldId id="294"/>
            <p14:sldId id="295"/>
            <p14:sldId id="296"/>
            <p14:sldId id="297"/>
            <p14:sldId id="298"/>
            <p14:sldId id="667"/>
            <p14:sldId id="668"/>
            <p14:sldId id="666"/>
            <p14:sldId id="665"/>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694"/>
            <p14:sldId id="680"/>
            <p14:sldId id="681"/>
            <p14:sldId id="682"/>
            <p14:sldId id="683"/>
            <p14:sldId id="684"/>
            <p14:sldId id="685"/>
            <p14:sldId id="686"/>
            <p14:sldId id="687"/>
            <p14:sldId id="688"/>
            <p14:sldId id="689"/>
            <p14:sldId id="690"/>
            <p14:sldId id="691"/>
            <p14:sldId id="692"/>
            <p14:sldId id="693"/>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696"/>
            <p14:sldId id="340"/>
            <p14:sldId id="341"/>
            <p14:sldId id="342"/>
            <p14:sldId id="347"/>
            <p14:sldId id="348"/>
            <p14:sldId id="349"/>
            <p14:sldId id="350"/>
            <p14:sldId id="351"/>
            <p14:sldId id="352"/>
            <p14:sldId id="353"/>
            <p14:sldId id="354"/>
            <p14:sldId id="355"/>
            <p14:sldId id="356"/>
            <p14:sldId id="367"/>
            <p14:sldId id="368"/>
            <p14:sldId id="369"/>
            <p14:sldId id="370"/>
            <p14:sldId id="371"/>
            <p14:sldId id="372"/>
            <p14:sldId id="358"/>
            <p14:sldId id="359"/>
            <p14:sldId id="360"/>
            <p14:sldId id="677"/>
            <p14:sldId id="361"/>
            <p14:sldId id="675"/>
            <p14:sldId id="676"/>
            <p14:sldId id="362"/>
            <p14:sldId id="678"/>
            <p14:sldId id="363"/>
            <p14:sldId id="679"/>
            <p14:sldId id="364"/>
            <p14:sldId id="366"/>
            <p14:sldId id="365"/>
            <p14:sldId id="669"/>
            <p14:sldId id="670"/>
            <p14:sldId id="671"/>
            <p14:sldId id="672"/>
            <p14:sldId id="673"/>
            <p14:sldId id="674"/>
            <p14:sldId id="374"/>
            <p14:sldId id="375"/>
            <p14:sldId id="379"/>
            <p14:sldId id="378"/>
            <p14:sldId id="376"/>
            <p14:sldId id="377"/>
            <p14:sldId id="380"/>
            <p14:sldId id="419"/>
            <p14:sldId id="381"/>
            <p14:sldId id="382"/>
            <p14:sldId id="383"/>
            <p14:sldId id="384"/>
            <p14:sldId id="385"/>
            <p14:sldId id="373"/>
            <p14:sldId id="388"/>
            <p14:sldId id="393"/>
            <p14:sldId id="389"/>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697"/>
            <p14:sldId id="698"/>
            <p14:sldId id="422"/>
            <p14:sldId id="423"/>
            <p14:sldId id="425"/>
            <p14:sldId id="426"/>
            <p14:sldId id="428"/>
            <p14:sldId id="427"/>
            <p14:sldId id="429"/>
            <p14:sldId id="430"/>
            <p14:sldId id="431"/>
            <p14:sldId id="432"/>
            <p14:sldId id="433"/>
            <p14:sldId id="434"/>
            <p14:sldId id="435"/>
            <p14:sldId id="436"/>
            <p14:sldId id="437"/>
            <p14:sldId id="438"/>
            <p14:sldId id="439"/>
            <p14:sldId id="424"/>
            <p14:sldId id="440"/>
            <p14:sldId id="441"/>
            <p14:sldId id="442"/>
            <p14:sldId id="443"/>
            <p14:sldId id="444"/>
            <p14:sldId id="445"/>
            <p14:sldId id="446"/>
            <p14:sldId id="449"/>
            <p14:sldId id="447"/>
            <p14:sldId id="448"/>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6"/>
            <p14:sldId id="475"/>
            <p14:sldId id="477"/>
            <p14:sldId id="478"/>
            <p14:sldId id="479"/>
            <p14:sldId id="481"/>
            <p14:sldId id="480"/>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663"/>
            <p14:sldId id="500"/>
            <p14:sldId id="695"/>
            <p14:sldId id="501"/>
            <p14:sldId id="502"/>
            <p14:sldId id="503"/>
            <p14:sldId id="504"/>
            <p14:sldId id="505"/>
            <p14:sldId id="506"/>
            <p14:sldId id="508"/>
            <p14:sldId id="510"/>
            <p14:sldId id="511"/>
            <p14:sldId id="509"/>
            <p14:sldId id="507"/>
            <p14:sldId id="512"/>
            <p14:sldId id="513"/>
            <p14:sldId id="514"/>
            <p14:sldId id="525"/>
            <p14:sldId id="515"/>
            <p14:sldId id="516"/>
            <p14:sldId id="517"/>
            <p14:sldId id="518"/>
            <p14:sldId id="519"/>
            <p14:sldId id="520"/>
            <p14:sldId id="521"/>
            <p14:sldId id="522"/>
            <p14:sldId id="523"/>
            <p14:sldId id="524"/>
            <p14:sldId id="526"/>
            <p14:sldId id="527"/>
            <p14:sldId id="528"/>
            <p14:sldId id="529"/>
            <p14:sldId id="530"/>
            <p14:sldId id="531"/>
            <p14:sldId id="532"/>
            <p14:sldId id="533"/>
            <p14:sldId id="534"/>
            <p14:sldId id="535"/>
            <p14:sldId id="699"/>
            <p14:sldId id="700"/>
            <p14:sldId id="701"/>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702"/>
            <p14:sldId id="573"/>
            <p14:sldId id="574"/>
            <p14:sldId id="575"/>
            <p14:sldId id="576"/>
            <p14:sldId id="577"/>
            <p14:sldId id="578"/>
            <p14:sldId id="579"/>
            <p14:sldId id="580"/>
            <p14:sldId id="581"/>
            <p14:sldId id="582"/>
            <p14:sldId id="583"/>
            <p14:sldId id="584"/>
            <p14:sldId id="585"/>
            <p14:sldId id="586"/>
            <p14:sldId id="587"/>
            <p14:sldId id="588"/>
            <p14:sldId id="589"/>
            <p14:sldId id="640"/>
            <p14:sldId id="646"/>
            <p14:sldId id="647"/>
            <p14:sldId id="641"/>
            <p14:sldId id="642"/>
            <p14:sldId id="643"/>
            <p14:sldId id="644"/>
            <p14:sldId id="648"/>
            <p14:sldId id="649"/>
            <p14:sldId id="651"/>
            <p14:sldId id="652"/>
            <p14:sldId id="653"/>
            <p14:sldId id="654"/>
            <p14:sldId id="655"/>
            <p14:sldId id="656"/>
            <p14:sldId id="657"/>
            <p14:sldId id="658"/>
            <p14:sldId id="659"/>
            <p14:sldId id="660"/>
            <p14:sldId id="645"/>
            <p14:sldId id="650"/>
            <p14:sldId id="590"/>
            <p14:sldId id="591"/>
            <p14:sldId id="592"/>
            <p14:sldId id="593"/>
            <p14:sldId id="594"/>
            <p14:sldId id="595"/>
            <p14:sldId id="596"/>
            <p14:sldId id="597"/>
            <p14:sldId id="598"/>
            <p14:sldId id="599"/>
            <p14:sldId id="600"/>
            <p14:sldId id="601"/>
            <p14:sldId id="602"/>
            <p14:sldId id="603"/>
            <p14:sldId id="604"/>
            <p14:sldId id="606"/>
            <p14:sldId id="605"/>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1" autoAdjust="0"/>
  </p:normalViewPr>
  <p:slideViewPr>
    <p:cSldViewPr snapToGrid="0" showGuides="1">
      <p:cViewPr varScale="1">
        <p:scale>
          <a:sx n="66" d="100"/>
          <a:sy n="66" d="100"/>
        </p:scale>
        <p:origin x="-81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70" d="100"/>
          <a:sy n="70" d="100"/>
        </p:scale>
        <p:origin x="-242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25" Type="http://schemas.openxmlformats.org/officeDocument/2006/relationships/slide" Target="slides/slide323.xml"/><Relationship Id="rId346" Type="http://schemas.openxmlformats.org/officeDocument/2006/relationships/slide" Target="slides/slide344.xml"/><Relationship Id="rId367" Type="http://schemas.openxmlformats.org/officeDocument/2006/relationships/slide" Target="slides/slide365.xml"/><Relationship Id="rId388" Type="http://schemas.openxmlformats.org/officeDocument/2006/relationships/slide" Target="slides/slide386.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413" Type="http://schemas.openxmlformats.org/officeDocument/2006/relationships/slide" Target="slides/slide411.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315" Type="http://schemas.openxmlformats.org/officeDocument/2006/relationships/slide" Target="slides/slide313.xml"/><Relationship Id="rId336" Type="http://schemas.openxmlformats.org/officeDocument/2006/relationships/slide" Target="slides/slide334.xml"/><Relationship Id="rId357" Type="http://schemas.openxmlformats.org/officeDocument/2006/relationships/slide" Target="slides/slide355.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378" Type="http://schemas.openxmlformats.org/officeDocument/2006/relationships/slide" Target="slides/slide376.xml"/><Relationship Id="rId399" Type="http://schemas.openxmlformats.org/officeDocument/2006/relationships/slide" Target="slides/slide397.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424" Type="http://schemas.openxmlformats.org/officeDocument/2006/relationships/tableStyles" Target="tableStyles.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slide" Target="slides/slide303.xml"/><Relationship Id="rId326" Type="http://schemas.openxmlformats.org/officeDocument/2006/relationships/slide" Target="slides/slide324.xml"/><Relationship Id="rId347" Type="http://schemas.openxmlformats.org/officeDocument/2006/relationships/slide" Target="slides/slide345.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368" Type="http://schemas.openxmlformats.org/officeDocument/2006/relationships/slide" Target="slides/slide366.xml"/><Relationship Id="rId389" Type="http://schemas.openxmlformats.org/officeDocument/2006/relationships/slide" Target="slides/slide387.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414" Type="http://schemas.openxmlformats.org/officeDocument/2006/relationships/slide" Target="slides/slide412.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16" Type="http://schemas.openxmlformats.org/officeDocument/2006/relationships/slide" Target="slides/slide314.xml"/><Relationship Id="rId337" Type="http://schemas.openxmlformats.org/officeDocument/2006/relationships/slide" Target="slides/slide335.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358" Type="http://schemas.openxmlformats.org/officeDocument/2006/relationships/slide" Target="slides/slide356.xml"/><Relationship Id="rId379" Type="http://schemas.openxmlformats.org/officeDocument/2006/relationships/slide" Target="slides/slide377.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327" Type="http://schemas.openxmlformats.org/officeDocument/2006/relationships/slide" Target="slides/slide325.xml"/><Relationship Id="rId348" Type="http://schemas.openxmlformats.org/officeDocument/2006/relationships/slide" Target="slides/slide346.xml"/><Relationship Id="rId369" Type="http://schemas.openxmlformats.org/officeDocument/2006/relationships/slide" Target="slides/slide367.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380" Type="http://schemas.openxmlformats.org/officeDocument/2006/relationships/slide" Target="slides/slide378.xml"/><Relationship Id="rId415" Type="http://schemas.openxmlformats.org/officeDocument/2006/relationships/slide" Target="slides/slide413.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17" Type="http://schemas.openxmlformats.org/officeDocument/2006/relationships/slide" Target="slides/slide315.xml"/><Relationship Id="rId338" Type="http://schemas.openxmlformats.org/officeDocument/2006/relationships/slide" Target="slides/slide336.xml"/><Relationship Id="rId359" Type="http://schemas.openxmlformats.org/officeDocument/2006/relationships/slide" Target="slides/slide357.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370" Type="http://schemas.openxmlformats.org/officeDocument/2006/relationships/slide" Target="slides/slide368.xml"/><Relationship Id="rId391" Type="http://schemas.openxmlformats.org/officeDocument/2006/relationships/slide" Target="slides/slide389.xml"/><Relationship Id="rId405" Type="http://schemas.openxmlformats.org/officeDocument/2006/relationships/slide" Target="slides/slide403.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381" Type="http://schemas.openxmlformats.org/officeDocument/2006/relationships/slide" Target="slides/slide379.xml"/><Relationship Id="rId416" Type="http://schemas.openxmlformats.org/officeDocument/2006/relationships/slide" Target="slides/slide414.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371" Type="http://schemas.openxmlformats.org/officeDocument/2006/relationships/slide" Target="slides/slide369.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382" Type="http://schemas.openxmlformats.org/officeDocument/2006/relationships/slide" Target="slides/slide380.xml"/><Relationship Id="rId417" Type="http://schemas.openxmlformats.org/officeDocument/2006/relationships/slide" Target="slides/slide415.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372" Type="http://schemas.openxmlformats.org/officeDocument/2006/relationships/slide" Target="slides/slide370.xml"/><Relationship Id="rId393" Type="http://schemas.openxmlformats.org/officeDocument/2006/relationships/slide" Target="slides/slide391.xml"/><Relationship Id="rId407" Type="http://schemas.openxmlformats.org/officeDocument/2006/relationships/slide" Target="slides/slide405.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383" Type="http://schemas.openxmlformats.org/officeDocument/2006/relationships/slide" Target="slides/slide381.xml"/><Relationship Id="rId418" Type="http://schemas.openxmlformats.org/officeDocument/2006/relationships/slide" Target="slides/slide416.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1" Type="http://schemas.openxmlformats.org/officeDocument/2006/relationships/customXml" Target="../customXml/item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notesMaster" Target="notesMasters/notesMaster1.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handoutMaster" Target="handoutMasters/handoutMaster1.xml"/><Relationship Id="rId2" Type="http://schemas.openxmlformats.org/officeDocument/2006/relationships/slideMaster" Target="slideMasters/slideMaster1.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presProps" Target="presProps.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viewProps" Target="viewProps.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theme" Target="theme/theme1.xml"/><Relationship Id="rId258" Type="http://schemas.openxmlformats.org/officeDocument/2006/relationships/slide" Target="slides/slide25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06346" y="8519071"/>
            <a:ext cx="3037840" cy="466433"/>
          </a:xfrm>
          <a:prstGeom prst="rect">
            <a:avLst/>
          </a:prstGeom>
        </p:spPr>
        <p:txBody>
          <a:bodyPr vert="horz" lIns="93177" tIns="46589" rIns="93177" bIns="46589" rtlCol="0" anchor="b"/>
          <a:lstStyle>
            <a:lvl1pPr algn="r">
              <a:defRPr sz="1200"/>
            </a:lvl1pPr>
          </a:lstStyle>
          <a:p>
            <a:fld id="{663FFE7F-C917-439A-8026-3D301EB5CC28}" type="slidenum">
              <a:rPr lang="en-US" smtClean="0"/>
              <a:pPr/>
              <a:t>‹#›</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05578464"/>
              </p:ext>
            </p:extLst>
          </p:nvPr>
        </p:nvGraphicFramePr>
        <p:xfrm>
          <a:off x="457200" y="126998"/>
          <a:ext cx="6096000" cy="666751"/>
        </p:xfrm>
        <a:graphic>
          <a:graphicData uri="http://schemas.openxmlformats.org/drawingml/2006/table">
            <a:tbl>
              <a:tblPr firstRow="1" firstCol="1" lastRow="1" lastCol="1" bandRow="1" bandCol="1">
                <a:tableStyleId>{5940675A-B579-460E-94D1-54222C63F5DA}</a:tableStyleId>
              </a:tblPr>
              <a:tblGrid>
                <a:gridCol w="762000"/>
                <a:gridCol w="2286000"/>
                <a:gridCol w="3048000"/>
              </a:tblGrid>
              <a:tr h="250994">
                <a:tc rowSpan="4">
                  <a:txBody>
                    <a:bodyPr/>
                    <a:lstStyle/>
                    <a:p>
                      <a:pPr marL="0" marR="0">
                        <a:lnSpc>
                          <a:spcPct val="115000"/>
                        </a:lnSpc>
                        <a:spcBef>
                          <a:spcPts val="0"/>
                        </a:spcBef>
                        <a:spcAft>
                          <a:spcPts val="0"/>
                        </a:spcAft>
                        <a:tabLst>
                          <a:tab pos="2971800" algn="ctr"/>
                          <a:tab pos="5943600" algn="r"/>
                        </a:tabLst>
                      </a:pPr>
                      <a:endParaRPr lang="en-US" sz="400" dirty="0">
                        <a:effectLst/>
                        <a:latin typeface="Arial"/>
                        <a:ea typeface="Calibri"/>
                        <a:cs typeface="Times New Roman"/>
                      </a:endParaRPr>
                    </a:p>
                  </a:txBody>
                  <a:tcPr marL="31062" marR="31062" marT="0" marB="0">
                    <a:solidFill>
                      <a:schemeClr val="bg1">
                        <a:lumMod val="85000"/>
                      </a:schemeClr>
                    </a:solidFill>
                  </a:tcPr>
                </a:tc>
                <a:tc gridSpan="2">
                  <a:txBody>
                    <a:bodyPr/>
                    <a:lstStyle/>
                    <a:p>
                      <a:pPr marL="0" marR="0" algn="ctr">
                        <a:lnSpc>
                          <a:spcPct val="115000"/>
                        </a:lnSpc>
                        <a:spcBef>
                          <a:spcPts val="200"/>
                        </a:spcBef>
                        <a:spcAft>
                          <a:spcPts val="0"/>
                        </a:spcAft>
                        <a:tabLst>
                          <a:tab pos="2971800" algn="ctr"/>
                          <a:tab pos="5943600" algn="r"/>
                        </a:tabLst>
                      </a:pPr>
                      <a:r>
                        <a:rPr lang="en-US" sz="700" dirty="0">
                          <a:effectLst/>
                          <a:latin typeface="Arial" panose="020B0604020202020204" pitchFamily="34" charset="0"/>
                          <a:cs typeface="Arial" panose="020B0604020202020204" pitchFamily="34" charset="0"/>
                        </a:rPr>
                        <a:t>ÆON CREDIT SERVICE SYSTEMS (PHILIPPINES), INC.</a:t>
                      </a:r>
                    </a:p>
                    <a:p>
                      <a:pPr marL="0" marR="0" algn="ctr">
                        <a:lnSpc>
                          <a:spcPct val="115000"/>
                        </a:lnSpc>
                        <a:spcBef>
                          <a:spcPts val="0"/>
                        </a:spcBef>
                        <a:spcAft>
                          <a:spcPts val="0"/>
                        </a:spcAft>
                        <a:tabLst>
                          <a:tab pos="2971800" algn="ctr"/>
                          <a:tab pos="5943600" algn="r"/>
                        </a:tabLst>
                      </a:pPr>
                      <a:r>
                        <a:rPr lang="en-US" sz="700" dirty="0">
                          <a:effectLst/>
                          <a:latin typeface="Arial" panose="020B0604020202020204" pitchFamily="34" charset="0"/>
                          <a:cs typeface="Arial" panose="020B0604020202020204" pitchFamily="34" charset="0"/>
                        </a:rPr>
                        <a:t>Human Resources and Administration Department</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c hMerge="1">
                  <a:txBody>
                    <a:bodyPr/>
                    <a:lstStyle/>
                    <a:p>
                      <a:endParaRPr lang="en-US"/>
                    </a:p>
                  </a:txBody>
                  <a:tcPr/>
                </a:tc>
              </a:tr>
              <a:tr h="150598">
                <a:tc vMerge="1">
                  <a:txBody>
                    <a:bodyPr/>
                    <a:lstStyle/>
                    <a:p>
                      <a:endParaRPr lang="en-US"/>
                    </a:p>
                  </a:txBody>
                  <a:tcPr/>
                </a:tc>
                <a:tc gridSpan="2">
                  <a:txBody>
                    <a:bodyPr/>
                    <a:lstStyle/>
                    <a:p>
                      <a:pPr marL="0" marR="0">
                        <a:lnSpc>
                          <a:spcPct val="115000"/>
                        </a:lnSpc>
                        <a:spcBef>
                          <a:spcPts val="0"/>
                        </a:spcBef>
                        <a:spcAft>
                          <a:spcPts val="0"/>
                        </a:spcAft>
                        <a:tabLst>
                          <a:tab pos="2971800" algn="ctr"/>
                          <a:tab pos="5943600" algn="r"/>
                        </a:tabLst>
                      </a:pPr>
                      <a:r>
                        <a:rPr lang="en-US" sz="700" dirty="0">
                          <a:effectLst/>
                          <a:latin typeface="Arial" panose="020B0604020202020204" pitchFamily="34" charset="0"/>
                          <a:cs typeface="Arial" panose="020B0604020202020204" pitchFamily="34" charset="0"/>
                        </a:rPr>
                        <a:t>Section: Learning and Development</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c hMerge="1">
                  <a:txBody>
                    <a:bodyPr/>
                    <a:lstStyle/>
                    <a:p>
                      <a:pPr marL="0" marR="0">
                        <a:lnSpc>
                          <a:spcPct val="115000"/>
                        </a:lnSpc>
                        <a:spcBef>
                          <a:spcPts val="0"/>
                        </a:spcBef>
                        <a:spcAft>
                          <a:spcPts val="0"/>
                        </a:spcAft>
                        <a:tabLst>
                          <a:tab pos="2971800" algn="ctr"/>
                          <a:tab pos="5943600" algn="r"/>
                        </a:tabLst>
                      </a:pPr>
                      <a:endParaRPr lang="en-US" sz="700" dirty="0">
                        <a:effectLst/>
                        <a:latin typeface="Arial" panose="020B0604020202020204" pitchFamily="34" charset="0"/>
                        <a:ea typeface="Calibri"/>
                        <a:cs typeface="Arial" panose="020B0604020202020204" pitchFamily="34" charset="0"/>
                      </a:endParaRPr>
                    </a:p>
                  </a:txBody>
                  <a:tcPr marL="31063" marR="31063" marT="0" marB="0" anchor="ctr"/>
                </a:tc>
              </a:tr>
              <a:tr h="122682">
                <a:tc vMerge="1">
                  <a:txBody>
                    <a:bodyPr/>
                    <a:lstStyle/>
                    <a:p>
                      <a:endParaRPr lang="en-US"/>
                    </a:p>
                  </a:txBody>
                  <a:tcPr/>
                </a:tc>
                <a:tc>
                  <a:txBody>
                    <a:bodyPr/>
                    <a:lstStyle/>
                    <a:p>
                      <a:pPr marL="0" marR="0">
                        <a:lnSpc>
                          <a:spcPct val="115000"/>
                        </a:lnSpc>
                        <a:spcBef>
                          <a:spcPts val="0"/>
                        </a:spcBef>
                        <a:spcAft>
                          <a:spcPts val="0"/>
                        </a:spcAft>
                        <a:tabLst>
                          <a:tab pos="2971800" algn="ctr"/>
                          <a:tab pos="5943600" algn="r"/>
                        </a:tabLst>
                      </a:pPr>
                      <a:r>
                        <a:rPr lang="en-US" sz="700" dirty="0">
                          <a:effectLst/>
                          <a:latin typeface="Arial" panose="020B0604020202020204" pitchFamily="34" charset="0"/>
                          <a:cs typeface="Arial" panose="020B0604020202020204" pitchFamily="34" charset="0"/>
                        </a:rPr>
                        <a:t>Program: </a:t>
                      </a:r>
                      <a:r>
                        <a:rPr lang="en-US" sz="700" dirty="0" smtClean="0">
                          <a:effectLst/>
                          <a:latin typeface="Arial" panose="020B0604020202020204" pitchFamily="34" charset="0"/>
                          <a:cs typeface="Arial" panose="020B0604020202020204" pitchFamily="34" charset="0"/>
                        </a:rPr>
                        <a:t>Tech</a:t>
                      </a:r>
                      <a:r>
                        <a:rPr lang="en-US" sz="700" baseline="0" dirty="0" smtClean="0">
                          <a:effectLst/>
                          <a:latin typeface="Arial" panose="020B0604020202020204" pitchFamily="34" charset="0"/>
                          <a:cs typeface="Arial" panose="020B0604020202020204" pitchFamily="34" charset="0"/>
                        </a:rPr>
                        <a:t>nical</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c>
                  <a:txBody>
                    <a:bodyPr/>
                    <a:lstStyle/>
                    <a:p>
                      <a:pPr marL="0" marR="0">
                        <a:lnSpc>
                          <a:spcPct val="115000"/>
                        </a:lnSpc>
                        <a:spcBef>
                          <a:spcPts val="0"/>
                        </a:spcBef>
                        <a:spcAft>
                          <a:spcPts val="0"/>
                        </a:spcAft>
                        <a:tabLst>
                          <a:tab pos="2971800" algn="ctr"/>
                          <a:tab pos="5943600" algn="r"/>
                        </a:tabLst>
                      </a:pPr>
                      <a:r>
                        <a:rPr lang="en-US" sz="700" dirty="0" smtClean="0">
                          <a:effectLst/>
                          <a:latin typeface="Arial" panose="020B0604020202020204" pitchFamily="34" charset="0"/>
                          <a:cs typeface="Arial" panose="020B0604020202020204" pitchFamily="34" charset="0"/>
                        </a:rPr>
                        <a:t>Date Effective: </a:t>
                      </a:r>
                      <a:r>
                        <a:rPr lang="en-US" sz="700" dirty="0" smtClean="0">
                          <a:effectLst/>
                          <a:latin typeface="Arial" panose="020B0604020202020204" pitchFamily="34" charset="0"/>
                          <a:cs typeface="Arial" panose="020B0604020202020204" pitchFamily="34" charset="0"/>
                        </a:rPr>
                        <a:t>February</a:t>
                      </a:r>
                      <a:r>
                        <a:rPr lang="en-US" sz="700" baseline="0" dirty="0" smtClean="0">
                          <a:effectLst/>
                          <a:latin typeface="Arial" panose="020B0604020202020204" pitchFamily="34" charset="0"/>
                          <a:cs typeface="Arial" panose="020B0604020202020204" pitchFamily="34" charset="0"/>
                        </a:rPr>
                        <a:t> 16, 2015</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r>
              <a:tr h="142477">
                <a:tc vMerge="1">
                  <a:txBody>
                    <a:bodyPr/>
                    <a:lstStyle/>
                    <a:p>
                      <a:endParaRPr lang="en-US"/>
                    </a:p>
                  </a:txBody>
                  <a:tcPr/>
                </a:tc>
                <a:tc>
                  <a:txBody>
                    <a:bodyPr/>
                    <a:lstStyle/>
                    <a:p>
                      <a:pPr marL="0" marR="0">
                        <a:lnSpc>
                          <a:spcPct val="115000"/>
                        </a:lnSpc>
                        <a:spcBef>
                          <a:spcPts val="0"/>
                        </a:spcBef>
                        <a:spcAft>
                          <a:spcPts val="0"/>
                        </a:spcAft>
                        <a:tabLst>
                          <a:tab pos="2971800" algn="ctr"/>
                          <a:tab pos="5943600" algn="r"/>
                        </a:tabLst>
                      </a:pPr>
                      <a:r>
                        <a:rPr lang="en-US" sz="700" dirty="0">
                          <a:effectLst/>
                          <a:latin typeface="Arial" panose="020B0604020202020204" pitchFamily="34" charset="0"/>
                          <a:cs typeface="Arial" panose="020B0604020202020204" pitchFamily="34" charset="0"/>
                        </a:rPr>
                        <a:t>Title: </a:t>
                      </a:r>
                      <a:r>
                        <a:rPr lang="en-US" sz="700" dirty="0" smtClean="0">
                          <a:effectLst/>
                          <a:latin typeface="Arial" panose="020B0604020202020204" pitchFamily="34" charset="0"/>
                          <a:cs typeface="Arial" panose="020B0604020202020204" pitchFamily="34" charset="0"/>
                        </a:rPr>
                        <a:t>Java Boot Camp</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c>
                  <a:txBody>
                    <a:bodyPr/>
                    <a:lstStyle/>
                    <a:p>
                      <a:pPr marL="0" marR="0">
                        <a:lnSpc>
                          <a:spcPct val="115000"/>
                        </a:lnSpc>
                        <a:spcBef>
                          <a:spcPts val="0"/>
                        </a:spcBef>
                        <a:spcAft>
                          <a:spcPts val="0"/>
                        </a:spcAft>
                        <a:tabLst>
                          <a:tab pos="2971800" algn="ctr"/>
                          <a:tab pos="5943600" algn="r"/>
                        </a:tabLst>
                      </a:pPr>
                      <a:r>
                        <a:rPr lang="en-US" sz="700" dirty="0" smtClean="0">
                          <a:effectLst/>
                          <a:latin typeface="Arial" panose="020B0604020202020204" pitchFamily="34" charset="0"/>
                          <a:cs typeface="Arial" panose="020B0604020202020204" pitchFamily="34" charset="0"/>
                        </a:rPr>
                        <a:t>Version No.: </a:t>
                      </a:r>
                      <a:r>
                        <a:rPr lang="en-US" sz="700" dirty="0" smtClean="0">
                          <a:effectLst/>
                          <a:latin typeface="Arial" panose="020B0604020202020204" pitchFamily="34" charset="0"/>
                          <a:cs typeface="Arial" panose="020B0604020202020204" pitchFamily="34" charset="0"/>
                        </a:rPr>
                        <a:t>01</a:t>
                      </a:r>
                      <a:endParaRPr lang="en-US" sz="700" dirty="0">
                        <a:effectLst/>
                        <a:latin typeface="Arial" panose="020B0604020202020204" pitchFamily="34" charset="0"/>
                        <a:ea typeface="Calibri"/>
                        <a:cs typeface="Arial" panose="020B0604020202020204" pitchFamily="34" charset="0"/>
                      </a:endParaRPr>
                    </a:p>
                  </a:txBody>
                  <a:tcPr marL="31062" marR="31062" marT="0" marB="0" anchor="ctr"/>
                </a:tc>
              </a:tr>
            </a:tbl>
          </a:graphicData>
        </a:graphic>
      </p:graphicFrame>
      <p:pic>
        <p:nvPicPr>
          <p:cNvPr id="7" name="Picture 1" descr="rogo2"/>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09600" y="254793"/>
            <a:ext cx="466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8F31B3D-E4E3-4A80-AB70-C5564C267266}" type="datetimeFigureOut">
              <a:rPr lang="en-US" smtClean="0"/>
              <a:pPr/>
              <a:t>2/25/2015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3"/>
            <a:ext cx="5608320" cy="3137535"/>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EC0B30D-C07A-425B-A90C-BA7BEB191079}" type="slidenum">
              <a:rPr lang="en-US" smtClean="0"/>
              <a:pPr/>
              <a:t>‹#›</a:t>
            </a:fld>
            <a:endParaRPr lang="en-US"/>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0B30D-C07A-425B-A90C-BA7BEB191079}" type="slidenum">
              <a:rPr lang="en-US" smtClean="0"/>
              <a:pPr/>
              <a:t>76</a:t>
            </a:fld>
            <a:endParaRPr lang="en-US"/>
          </a:p>
        </p:txBody>
      </p:sp>
    </p:spTree>
    <p:extLst>
      <p:ext uri="{BB962C8B-B14F-4D97-AF65-F5344CB8AC3E}">
        <p14:creationId xmlns:p14="http://schemas.microsoft.com/office/powerpoint/2010/main" val="1710275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12192000" cy="1905000"/>
          </a:xfrm>
          <a:prstGeom prst="rect">
            <a:avLst/>
          </a:prstGeom>
          <a:noFill/>
          <a:ln w="9525">
            <a:noFill/>
            <a:miter lim="800000"/>
            <a:headEnd/>
            <a:tailEnd/>
          </a:ln>
        </p:spPr>
      </p:pic>
      <p:sp>
        <p:nvSpPr>
          <p:cNvPr id="2" name="Title 1"/>
          <p:cNvSpPr>
            <a:spLocks noGrp="1"/>
          </p:cNvSpPr>
          <p:nvPr>
            <p:ph type="ctrTitle"/>
          </p:nvPr>
        </p:nvSpPr>
        <p:spPr>
          <a:xfrm>
            <a:off x="914400" y="3048001"/>
            <a:ext cx="103632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4572000"/>
            <a:ext cx="85344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2/25/2015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
        <p:nvSpPr>
          <p:cNvPr id="8" name="TextBox 7"/>
          <p:cNvSpPr txBox="1">
            <a:spLocks noChangeArrowheads="1"/>
          </p:cNvSpPr>
          <p:nvPr userDrawn="1"/>
        </p:nvSpPr>
        <p:spPr bwMode="auto">
          <a:xfrm>
            <a:off x="0" y="6642100"/>
            <a:ext cx="12192000" cy="215900"/>
          </a:xfrm>
          <a:prstGeom prst="rect">
            <a:avLst/>
          </a:prstGeom>
          <a:solidFill>
            <a:srgbClr val="A41C73"/>
          </a:solid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800" smtClean="0">
              <a:solidFill>
                <a:srgbClr val="A41C73"/>
              </a:solidFill>
              <a:latin typeface="Calibri"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400675"/>
            <a:ext cx="12192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0" y="6642100"/>
            <a:ext cx="12192000" cy="215900"/>
          </a:xfrm>
          <a:prstGeom prst="rect">
            <a:avLst/>
          </a:prstGeom>
          <a:solidFill>
            <a:srgbClr val="A41C73"/>
          </a:solid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800" smtClean="0">
              <a:solidFill>
                <a:srgbClr val="A41C73"/>
              </a:solidFill>
              <a:latin typeface="Calibri" pitchFamily="34" charset="0"/>
              <a:cs typeface="+mn-cs"/>
            </a:endParaRPr>
          </a:p>
        </p:txBody>
      </p:sp>
      <p:cxnSp>
        <p:nvCxnSpPr>
          <p:cNvPr id="8" name="Straight Connector 7"/>
          <p:cNvCxnSpPr/>
          <p:nvPr userDrawn="1"/>
        </p:nvCxnSpPr>
        <p:spPr>
          <a:xfrm>
            <a:off x="551329" y="1447800"/>
            <a:ext cx="11080377" cy="0"/>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3964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1"/>
            <a:ext cx="12192000" cy="1381125"/>
          </a:xfrm>
          <a:prstGeom prst="rect">
            <a:avLst/>
          </a:prstGeom>
          <a:noFill/>
          <a:ln>
            <a:noFill/>
          </a:ln>
        </p:spPr>
      </p:pic>
      <p:cxnSp>
        <p:nvCxnSpPr>
          <p:cNvPr id="6" name="Straight Connector 5"/>
          <p:cNvCxnSpPr/>
          <p:nvPr/>
        </p:nvCxnSpPr>
        <p:spPr>
          <a:xfrm>
            <a:off x="609600" y="1447800"/>
            <a:ext cx="109728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16000" y="6324601"/>
            <a:ext cx="104648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400675"/>
            <a:ext cx="12192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0" y="6642100"/>
            <a:ext cx="12192000" cy="215900"/>
          </a:xfrm>
          <a:prstGeom prst="rect">
            <a:avLst/>
          </a:prstGeom>
          <a:solidFill>
            <a:srgbClr val="A41C73"/>
          </a:solid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800" smtClean="0">
              <a:solidFill>
                <a:srgbClr val="A41C73"/>
              </a:solidFill>
              <a:latin typeface="Calibri" pitchFamily="34" charset="0"/>
              <a:cs typeface="+mn-cs"/>
            </a:endParaRPr>
          </a:p>
        </p:txBody>
      </p:sp>
      <p:cxnSp>
        <p:nvCxnSpPr>
          <p:cNvPr id="8" name="Straight Connector 7"/>
          <p:cNvCxnSpPr/>
          <p:nvPr userDrawn="1"/>
        </p:nvCxnSpPr>
        <p:spPr>
          <a:xfrm>
            <a:off x="551329" y="1447800"/>
            <a:ext cx="11080377" cy="0"/>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172201"/>
            <a:ext cx="2844800" cy="365125"/>
          </a:xfrm>
          <a:prstGeom prst="rect">
            <a:avLst/>
          </a:prstGeom>
        </p:spPr>
        <p:txBody>
          <a:bodyPr/>
          <a:lstStyle/>
          <a:p>
            <a:fld id="{ECF98D6A-06C4-4743-B6D4-40562FA8E68F}" type="datetimeFigureOut">
              <a:rPr lang="en-US" smtClean="0"/>
              <a:pPr/>
              <a:t>2/25/2015</a:t>
            </a:fld>
            <a:endParaRPr lang="en-US"/>
          </a:p>
        </p:txBody>
      </p:sp>
      <p:sp>
        <p:nvSpPr>
          <p:cNvPr id="5" name="Footer Placeholder 4"/>
          <p:cNvSpPr>
            <a:spLocks noGrp="1"/>
          </p:cNvSpPr>
          <p:nvPr>
            <p:ph type="ftr" sz="quarter" idx="11"/>
          </p:nvPr>
        </p:nvSpPr>
        <p:spPr>
          <a:xfrm>
            <a:off x="4165600" y="617220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400675"/>
            <a:ext cx="12192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0" y="6642100"/>
            <a:ext cx="12192000" cy="215900"/>
          </a:xfrm>
          <a:prstGeom prst="rect">
            <a:avLst/>
          </a:prstGeom>
          <a:solidFill>
            <a:srgbClr val="A41C73"/>
          </a:solid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800" smtClean="0">
              <a:solidFill>
                <a:srgbClr val="A41C73"/>
              </a:solidFill>
              <a:latin typeface="Calibri" pitchFamily="34" charset="0"/>
              <a:cs typeface="+mn-cs"/>
            </a:endParaRPr>
          </a:p>
        </p:txBody>
      </p:sp>
      <p:cxnSp>
        <p:nvCxnSpPr>
          <p:cNvPr id="9" name="Straight Connector 8"/>
          <p:cNvCxnSpPr/>
          <p:nvPr userDrawn="1"/>
        </p:nvCxnSpPr>
        <p:spPr>
          <a:xfrm>
            <a:off x="551329" y="1447800"/>
            <a:ext cx="11080377" cy="0"/>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400675"/>
            <a:ext cx="12192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0" y="6642100"/>
            <a:ext cx="12192000" cy="215900"/>
          </a:xfrm>
          <a:prstGeom prst="rect">
            <a:avLst/>
          </a:prstGeom>
          <a:solidFill>
            <a:srgbClr val="A41C73"/>
          </a:solid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800" smtClean="0">
              <a:solidFill>
                <a:srgbClr val="A41C73"/>
              </a:solidFill>
              <a:latin typeface="Calibri" pitchFamily="34" charset="0"/>
              <a:cs typeface="+mn-cs"/>
            </a:endParaRPr>
          </a:p>
        </p:txBody>
      </p:sp>
      <p:cxnSp>
        <p:nvCxnSpPr>
          <p:cNvPr id="9" name="Straight Connector 8"/>
          <p:cNvCxnSpPr/>
          <p:nvPr userDrawn="1"/>
        </p:nvCxnSpPr>
        <p:spPr>
          <a:xfrm>
            <a:off x="551329" y="1447800"/>
            <a:ext cx="11080377" cy="0"/>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2/25/2015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31375A4-56A4-47D6-9801-1991572033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2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3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3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3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 Id="rId4" Type="http://schemas.openxmlformats.org/officeDocument/2006/relationships/image" Target="../media/image84.png"/></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3.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5.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4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5400" dirty="0" smtClean="0"/>
              <a:t>Java Technical Training</a:t>
            </a:r>
            <a:endParaRPr lang="en-US" sz="5400" dirty="0"/>
          </a:p>
        </p:txBody>
      </p:sp>
      <p:sp>
        <p:nvSpPr>
          <p:cNvPr id="5" name="Subtitle 4"/>
          <p:cNvSpPr>
            <a:spLocks noGrp="1"/>
          </p:cNvSpPr>
          <p:nvPr>
            <p:ph type="subTitle" idx="1"/>
          </p:nvPr>
        </p:nvSpPr>
        <p:spPr>
          <a:xfrm>
            <a:off x="1828800" y="4572000"/>
            <a:ext cx="8534400" cy="711200"/>
          </a:xfrm>
        </p:spPr>
        <p:txBody>
          <a:bodyPr/>
          <a:lstStyle/>
          <a:p>
            <a:r>
              <a:rPr lang="en-US" sz="2400" dirty="0" smtClean="0">
                <a:solidFill>
                  <a:schemeClr val="accent2">
                    <a:lumMod val="50000"/>
                  </a:schemeClr>
                </a:solidFill>
              </a:rPr>
              <a:t>Prepared by: Sherwin </a:t>
            </a:r>
            <a:r>
              <a:rPr lang="en-US" sz="2400" dirty="0" smtClean="0">
                <a:solidFill>
                  <a:schemeClr val="accent2">
                    <a:lumMod val="50000"/>
                  </a:schemeClr>
                </a:solidFill>
              </a:rPr>
              <a:t>John Calleja-Tragura</a:t>
            </a:r>
            <a:endParaRPr lang="en-US" sz="2400" dirty="0">
              <a:solidFill>
                <a:schemeClr val="accent2">
                  <a:lumMod val="50000"/>
                </a:schemeClr>
              </a:solidFill>
            </a:endParaRPr>
          </a:p>
        </p:txBody>
      </p:sp>
    </p:spTree>
    <p:extLst>
      <p:ext uri="{BB962C8B-B14F-4D97-AF65-F5344CB8AC3E}">
        <p14:creationId xmlns:p14="http://schemas.microsoft.com/office/powerpoint/2010/main" val="39630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Java can be downloaded at this site:</a:t>
            </a:r>
          </a:p>
          <a:p>
            <a:pPr lvl="1"/>
            <a:r>
              <a:rPr lang="en-US" dirty="0"/>
              <a:t>http://</a:t>
            </a:r>
            <a:r>
              <a:rPr lang="en-US" dirty="0" smtClean="0"/>
              <a:t>www.oracle.com/technetwork/java/index.html</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618" y="2685142"/>
            <a:ext cx="8748215" cy="3691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93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Precedence</a:t>
            </a:r>
            <a:endParaRPr lang="en-US" dirty="0"/>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389566180"/>
              </p:ext>
            </p:extLst>
          </p:nvPr>
        </p:nvGraphicFramePr>
        <p:xfrm>
          <a:off x="1132762" y="1600200"/>
          <a:ext cx="9935572" cy="3804311"/>
        </p:xfrm>
        <a:graphic>
          <a:graphicData uri="http://schemas.openxmlformats.org/drawingml/2006/table">
            <a:tbl>
              <a:tblPr firstRow="1" bandRow="1">
                <a:tableStyleId>{5C22544A-7EE6-4342-B048-85BDC9FD1C3A}</a:tableStyleId>
              </a:tblPr>
              <a:tblGrid>
                <a:gridCol w="4967786"/>
                <a:gridCol w="4967786"/>
              </a:tblGrid>
              <a:tr h="543473">
                <a:tc>
                  <a:txBody>
                    <a:bodyPr/>
                    <a:lstStyle/>
                    <a:p>
                      <a:r>
                        <a:rPr lang="en-US" dirty="0"/>
                        <a:t>Operators</a:t>
                      </a:r>
                    </a:p>
                  </a:txBody>
                  <a:tcPr marL="47625" marR="47625" marT="47625" marB="47625" anchor="ctr"/>
                </a:tc>
                <a:tc>
                  <a:txBody>
                    <a:bodyPr/>
                    <a:lstStyle/>
                    <a:p>
                      <a:r>
                        <a:rPr lang="en-US"/>
                        <a:t>Precedence</a:t>
                      </a:r>
                    </a:p>
                  </a:txBody>
                  <a:tcPr marL="47625" marR="47625" marT="47625" marB="47625" anchor="ctr"/>
                </a:tc>
              </a:tr>
              <a:tr h="543473">
                <a:tc>
                  <a:txBody>
                    <a:bodyPr/>
                    <a:lstStyle/>
                    <a:p>
                      <a:r>
                        <a:rPr lang="en-US"/>
                        <a:t>postfix</a:t>
                      </a:r>
                    </a:p>
                  </a:txBody>
                  <a:tcPr marL="47625" marR="47625" marT="47625" marB="47625" anchor="ctr"/>
                </a:tc>
                <a:tc>
                  <a:txBody>
                    <a:bodyPr/>
                    <a:lstStyle/>
                    <a:p>
                      <a:r>
                        <a:rPr lang="en-US" i="1" dirty="0" err="1"/>
                        <a:t>expr</a:t>
                      </a:r>
                      <a:r>
                        <a:rPr lang="en-US" dirty="0"/>
                        <a:t>++ </a:t>
                      </a:r>
                      <a:r>
                        <a:rPr lang="en-US" i="1" dirty="0" err="1"/>
                        <a:t>expr</a:t>
                      </a:r>
                      <a:r>
                        <a:rPr lang="en-US" dirty="0"/>
                        <a:t>--</a:t>
                      </a:r>
                    </a:p>
                  </a:txBody>
                  <a:tcPr marL="47625" marR="47625" marT="47625" marB="47625" anchor="ctr"/>
                </a:tc>
              </a:tr>
              <a:tr h="543473">
                <a:tc>
                  <a:txBody>
                    <a:bodyPr/>
                    <a:lstStyle/>
                    <a:p>
                      <a:r>
                        <a:rPr lang="en-US"/>
                        <a:t>unary</a:t>
                      </a:r>
                    </a:p>
                  </a:txBody>
                  <a:tcPr marL="47625" marR="47625" marT="47625" marB="47625" anchor="ctr"/>
                </a:tc>
                <a:tc>
                  <a:txBody>
                    <a:bodyPr/>
                    <a:lstStyle/>
                    <a:p>
                      <a:r>
                        <a:rPr lang="en-US"/>
                        <a:t>++</a:t>
                      </a:r>
                      <a:r>
                        <a:rPr lang="en-US" i="1"/>
                        <a:t>expr</a:t>
                      </a:r>
                      <a:r>
                        <a:rPr lang="en-US"/>
                        <a:t> --</a:t>
                      </a:r>
                      <a:r>
                        <a:rPr lang="en-US" i="1"/>
                        <a:t>expr</a:t>
                      </a:r>
                      <a:r>
                        <a:rPr lang="en-US"/>
                        <a:t> +</a:t>
                      </a:r>
                      <a:r>
                        <a:rPr lang="en-US" i="1"/>
                        <a:t>expr</a:t>
                      </a:r>
                      <a:r>
                        <a:rPr lang="en-US"/>
                        <a:t> -</a:t>
                      </a:r>
                      <a:r>
                        <a:rPr lang="en-US" i="1"/>
                        <a:t>expr</a:t>
                      </a:r>
                      <a:r>
                        <a:rPr lang="en-US"/>
                        <a:t> ~ !</a:t>
                      </a:r>
                    </a:p>
                  </a:txBody>
                  <a:tcPr marL="47625" marR="47625" marT="47625" marB="47625" anchor="ctr"/>
                </a:tc>
              </a:tr>
              <a:tr h="543473">
                <a:tc>
                  <a:txBody>
                    <a:bodyPr/>
                    <a:lstStyle/>
                    <a:p>
                      <a:r>
                        <a:rPr lang="en-US"/>
                        <a:t>multiplicative</a:t>
                      </a:r>
                    </a:p>
                  </a:txBody>
                  <a:tcPr marL="47625" marR="47625" marT="47625" marB="47625" anchor="ctr"/>
                </a:tc>
                <a:tc>
                  <a:txBody>
                    <a:bodyPr/>
                    <a:lstStyle/>
                    <a:p>
                      <a:r>
                        <a:rPr lang="en-US"/>
                        <a:t>* / %</a:t>
                      </a:r>
                    </a:p>
                  </a:txBody>
                  <a:tcPr marL="47625" marR="47625" marT="47625" marB="47625" anchor="ctr"/>
                </a:tc>
              </a:tr>
              <a:tr h="543473">
                <a:tc>
                  <a:txBody>
                    <a:bodyPr/>
                    <a:lstStyle/>
                    <a:p>
                      <a:r>
                        <a:rPr lang="en-US"/>
                        <a:t>additive</a:t>
                      </a:r>
                    </a:p>
                  </a:txBody>
                  <a:tcPr marL="47625" marR="47625" marT="47625" marB="47625" anchor="ctr"/>
                </a:tc>
                <a:tc>
                  <a:txBody>
                    <a:bodyPr/>
                    <a:lstStyle/>
                    <a:p>
                      <a:r>
                        <a:rPr lang="en-US"/>
                        <a:t>+ -</a:t>
                      </a:r>
                    </a:p>
                  </a:txBody>
                  <a:tcPr marL="47625" marR="47625" marT="47625" marB="47625" anchor="ctr"/>
                </a:tc>
              </a:tr>
              <a:tr h="543473">
                <a:tc>
                  <a:txBody>
                    <a:bodyPr/>
                    <a:lstStyle/>
                    <a:p>
                      <a:r>
                        <a:rPr lang="en-US"/>
                        <a:t>shift</a:t>
                      </a:r>
                    </a:p>
                  </a:txBody>
                  <a:tcPr marL="47625" marR="47625" marT="47625" marB="47625" anchor="ctr"/>
                </a:tc>
                <a:tc>
                  <a:txBody>
                    <a:bodyPr/>
                    <a:lstStyle/>
                    <a:p>
                      <a:r>
                        <a:rPr lang="en-US" dirty="0" smtClean="0"/>
                        <a:t>&lt;&lt;  &gt;&gt;  </a:t>
                      </a:r>
                      <a:r>
                        <a:rPr lang="en-US" dirty="0"/>
                        <a:t>&gt;&gt;&gt;</a:t>
                      </a:r>
                    </a:p>
                  </a:txBody>
                  <a:tcPr marL="47625" marR="47625" marT="47625" marB="47625" anchor="ctr"/>
                </a:tc>
              </a:tr>
              <a:tr h="543473">
                <a:tc>
                  <a:txBody>
                    <a:bodyPr/>
                    <a:lstStyle/>
                    <a:p>
                      <a:r>
                        <a:rPr lang="en-US"/>
                        <a:t>relational</a:t>
                      </a:r>
                    </a:p>
                  </a:txBody>
                  <a:tcPr marL="47625" marR="47625" marT="47625" marB="47625" anchor="ctr"/>
                </a:tc>
                <a:tc>
                  <a:txBody>
                    <a:bodyPr/>
                    <a:lstStyle/>
                    <a:p>
                      <a:r>
                        <a:rPr lang="en-US" dirty="0"/>
                        <a:t>&lt; &gt; &lt;= &gt;= instanceof</a:t>
                      </a:r>
                    </a:p>
                  </a:txBody>
                  <a:tcPr marL="47625" marR="47625" marT="47625" marB="47625" anchor="ctr"/>
                </a:tc>
              </a:tr>
            </a:tbl>
          </a:graphicData>
        </a:graphic>
      </p:graphicFrame>
    </p:spTree>
    <p:extLst>
      <p:ext uri="{BB962C8B-B14F-4D97-AF65-F5344CB8AC3E}">
        <p14:creationId xmlns:p14="http://schemas.microsoft.com/office/powerpoint/2010/main" val="280328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Precedence…</a:t>
            </a:r>
            <a:endParaRPr lang="en-US" dirty="0"/>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384580370"/>
              </p:ext>
            </p:extLst>
          </p:nvPr>
        </p:nvGraphicFramePr>
        <p:xfrm>
          <a:off x="1187355" y="1610437"/>
          <a:ext cx="9799092" cy="3553326"/>
        </p:xfrm>
        <a:graphic>
          <a:graphicData uri="http://schemas.openxmlformats.org/drawingml/2006/table">
            <a:tbl>
              <a:tblPr firstRow="1" bandRow="1">
                <a:tableStyleId>{5C22544A-7EE6-4342-B048-85BDC9FD1C3A}</a:tableStyleId>
              </a:tblPr>
              <a:tblGrid>
                <a:gridCol w="4899546"/>
                <a:gridCol w="4899546"/>
              </a:tblGrid>
              <a:tr h="394814">
                <a:tc>
                  <a:txBody>
                    <a:bodyPr/>
                    <a:lstStyle/>
                    <a:p>
                      <a:r>
                        <a:rPr lang="en-US" dirty="0" smtClean="0"/>
                        <a:t>Operators</a:t>
                      </a:r>
                      <a:endParaRPr lang="en-US" dirty="0"/>
                    </a:p>
                  </a:txBody>
                  <a:tcPr marL="47625" marR="47625" marT="47625" marB="47625" anchor="ctr"/>
                </a:tc>
                <a:tc>
                  <a:txBody>
                    <a:bodyPr/>
                    <a:lstStyle/>
                    <a:p>
                      <a:r>
                        <a:rPr lang="en-US" dirty="0" smtClean="0"/>
                        <a:t>Precedence</a:t>
                      </a:r>
                      <a:endParaRPr lang="en-US" dirty="0"/>
                    </a:p>
                  </a:txBody>
                  <a:tcPr marL="47625" marR="47625" marT="47625" marB="47625" anchor="ctr"/>
                </a:tc>
              </a:tr>
              <a:tr h="394814">
                <a:tc>
                  <a:txBody>
                    <a:bodyPr/>
                    <a:lstStyle/>
                    <a:p>
                      <a:r>
                        <a:rPr lang="en-US" dirty="0"/>
                        <a:t>equality</a:t>
                      </a:r>
                    </a:p>
                  </a:txBody>
                  <a:tcPr marL="47625" marR="47625" marT="47625" marB="47625" anchor="ctr"/>
                </a:tc>
                <a:tc>
                  <a:txBody>
                    <a:bodyPr/>
                    <a:lstStyle/>
                    <a:p>
                      <a:r>
                        <a:rPr lang="en-US"/>
                        <a:t>== !=</a:t>
                      </a:r>
                    </a:p>
                  </a:txBody>
                  <a:tcPr marL="47625" marR="47625" marT="47625" marB="47625" anchor="ctr"/>
                </a:tc>
              </a:tr>
              <a:tr h="394814">
                <a:tc>
                  <a:txBody>
                    <a:bodyPr/>
                    <a:lstStyle/>
                    <a:p>
                      <a:r>
                        <a:rPr lang="en-US" dirty="0"/>
                        <a:t>bitwise AND</a:t>
                      </a:r>
                    </a:p>
                  </a:txBody>
                  <a:tcPr marL="47625" marR="47625" marT="47625" marB="47625" anchor="ctr"/>
                </a:tc>
                <a:tc>
                  <a:txBody>
                    <a:bodyPr/>
                    <a:lstStyle/>
                    <a:p>
                      <a:r>
                        <a:rPr lang="en-US"/>
                        <a:t>&amp;</a:t>
                      </a:r>
                    </a:p>
                  </a:txBody>
                  <a:tcPr marL="47625" marR="47625" marT="47625" marB="47625" anchor="ctr"/>
                </a:tc>
              </a:tr>
              <a:tr h="394814">
                <a:tc>
                  <a:txBody>
                    <a:bodyPr/>
                    <a:lstStyle/>
                    <a:p>
                      <a:r>
                        <a:rPr lang="en-US" dirty="0"/>
                        <a:t>bitwise exclusive OR</a:t>
                      </a:r>
                    </a:p>
                  </a:txBody>
                  <a:tcPr marL="47625" marR="47625" marT="47625" marB="47625" anchor="ctr"/>
                </a:tc>
                <a:tc>
                  <a:txBody>
                    <a:bodyPr/>
                    <a:lstStyle/>
                    <a:p>
                      <a:r>
                        <a:rPr lang="en-US"/>
                        <a:t>^</a:t>
                      </a:r>
                    </a:p>
                  </a:txBody>
                  <a:tcPr marL="47625" marR="47625" marT="47625" marB="47625" anchor="ctr"/>
                </a:tc>
              </a:tr>
              <a:tr h="394814">
                <a:tc>
                  <a:txBody>
                    <a:bodyPr/>
                    <a:lstStyle/>
                    <a:p>
                      <a:r>
                        <a:rPr lang="en-US"/>
                        <a:t>bitwise inclusive OR</a:t>
                      </a:r>
                    </a:p>
                  </a:txBody>
                  <a:tcPr marL="47625" marR="47625" marT="47625" marB="47625" anchor="ctr"/>
                </a:tc>
                <a:tc>
                  <a:txBody>
                    <a:bodyPr/>
                    <a:lstStyle/>
                    <a:p>
                      <a:r>
                        <a:rPr lang="en-US" dirty="0"/>
                        <a:t>|</a:t>
                      </a:r>
                    </a:p>
                  </a:txBody>
                  <a:tcPr marL="47625" marR="47625" marT="47625" marB="47625" anchor="ctr"/>
                </a:tc>
              </a:tr>
              <a:tr h="394814">
                <a:tc>
                  <a:txBody>
                    <a:bodyPr/>
                    <a:lstStyle/>
                    <a:p>
                      <a:r>
                        <a:rPr lang="en-US"/>
                        <a:t>logical AND</a:t>
                      </a:r>
                    </a:p>
                  </a:txBody>
                  <a:tcPr marL="47625" marR="47625" marT="47625" marB="47625" anchor="ctr"/>
                </a:tc>
                <a:tc>
                  <a:txBody>
                    <a:bodyPr/>
                    <a:lstStyle/>
                    <a:p>
                      <a:r>
                        <a:rPr lang="en-US" dirty="0"/>
                        <a:t>&amp;&amp;</a:t>
                      </a:r>
                    </a:p>
                  </a:txBody>
                  <a:tcPr marL="47625" marR="47625" marT="47625" marB="47625" anchor="ctr"/>
                </a:tc>
              </a:tr>
              <a:tr h="394814">
                <a:tc>
                  <a:txBody>
                    <a:bodyPr/>
                    <a:lstStyle/>
                    <a:p>
                      <a:r>
                        <a:rPr lang="en-US"/>
                        <a:t>logical OR</a:t>
                      </a:r>
                    </a:p>
                  </a:txBody>
                  <a:tcPr marL="47625" marR="47625" marT="47625" marB="47625" anchor="ctr"/>
                </a:tc>
                <a:tc>
                  <a:txBody>
                    <a:bodyPr/>
                    <a:lstStyle/>
                    <a:p>
                      <a:r>
                        <a:rPr lang="en-US" dirty="0"/>
                        <a:t>||</a:t>
                      </a:r>
                    </a:p>
                  </a:txBody>
                  <a:tcPr marL="47625" marR="47625" marT="47625" marB="47625" anchor="ctr"/>
                </a:tc>
              </a:tr>
              <a:tr h="394814">
                <a:tc>
                  <a:txBody>
                    <a:bodyPr/>
                    <a:lstStyle/>
                    <a:p>
                      <a:r>
                        <a:rPr lang="en-US"/>
                        <a:t>ternary</a:t>
                      </a:r>
                    </a:p>
                  </a:txBody>
                  <a:tcPr marL="47625" marR="47625" marT="47625" marB="47625" anchor="ctr"/>
                </a:tc>
                <a:tc>
                  <a:txBody>
                    <a:bodyPr/>
                    <a:lstStyle/>
                    <a:p>
                      <a:r>
                        <a:rPr lang="en-US"/>
                        <a:t>? :</a:t>
                      </a:r>
                    </a:p>
                  </a:txBody>
                  <a:tcPr marL="47625" marR="47625" marT="47625" marB="47625" anchor="ctr"/>
                </a:tc>
              </a:tr>
              <a:tr h="394814">
                <a:tc>
                  <a:txBody>
                    <a:bodyPr/>
                    <a:lstStyle/>
                    <a:p>
                      <a:r>
                        <a:rPr lang="en-US"/>
                        <a:t>assignment</a:t>
                      </a:r>
                    </a:p>
                  </a:txBody>
                  <a:tcPr marL="47625" marR="47625" marT="47625" marB="47625" anchor="ctr"/>
                </a:tc>
                <a:tc>
                  <a:txBody>
                    <a:bodyPr/>
                    <a:lstStyle/>
                    <a:p>
                      <a:r>
                        <a:rPr lang="en-US" dirty="0"/>
                        <a:t>= += -= *= /= %= &amp;= ^= |= &lt;&lt;= &gt;&gt;= &gt;&gt;&gt;=</a:t>
                      </a:r>
                    </a:p>
                  </a:txBody>
                  <a:tcPr marL="47625" marR="47625" marT="47625" marB="47625" anchor="ctr"/>
                </a:tc>
              </a:tr>
            </a:tbl>
          </a:graphicData>
        </a:graphic>
      </p:graphicFrame>
    </p:spTree>
    <p:extLst>
      <p:ext uri="{BB962C8B-B14F-4D97-AF65-F5344CB8AC3E}">
        <p14:creationId xmlns:p14="http://schemas.microsoft.com/office/powerpoint/2010/main" val="38427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Casting Conversion</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Type of conversion where the operand expression is needed to be converted to the type specified by the cast operator</a:t>
            </a:r>
          </a:p>
          <a:p>
            <a:r>
              <a:rPr lang="en-US" dirty="0" smtClean="0"/>
              <a:t>Includes the following conversion processes:</a:t>
            </a:r>
          </a:p>
          <a:p>
            <a:pPr lvl="1"/>
            <a:r>
              <a:rPr lang="en-US" dirty="0" smtClean="0"/>
              <a:t>identity conversion</a:t>
            </a:r>
          </a:p>
          <a:p>
            <a:pPr lvl="1"/>
            <a:r>
              <a:rPr lang="en-US" dirty="0" smtClean="0"/>
              <a:t>widening primitive conversion</a:t>
            </a:r>
          </a:p>
          <a:p>
            <a:pPr lvl="1"/>
            <a:r>
              <a:rPr lang="en-US" dirty="0" smtClean="0"/>
              <a:t>narrowing primitive conversion</a:t>
            </a:r>
          </a:p>
          <a:p>
            <a:pPr lvl="1"/>
            <a:r>
              <a:rPr lang="en-US" dirty="0" smtClean="0"/>
              <a:t>widening reference conversion</a:t>
            </a:r>
          </a:p>
          <a:p>
            <a:pPr lvl="1"/>
            <a:r>
              <a:rPr lang="en-US" dirty="0" smtClean="0"/>
              <a:t>narrowing reference conversion</a:t>
            </a:r>
          </a:p>
          <a:p>
            <a:pPr lvl="1"/>
            <a:r>
              <a:rPr lang="en-US" dirty="0" smtClean="0"/>
              <a:t>boxing conversion</a:t>
            </a:r>
          </a:p>
          <a:p>
            <a:pPr lvl="1"/>
            <a:r>
              <a:rPr lang="en-US" dirty="0" smtClean="0"/>
              <a:t>unboxing conversion</a:t>
            </a:r>
          </a:p>
          <a:p>
            <a:pPr lvl="1"/>
            <a:endParaRPr lang="en-US" dirty="0"/>
          </a:p>
        </p:txBody>
      </p:sp>
    </p:spTree>
    <p:extLst>
      <p:ext uri="{BB962C8B-B14F-4D97-AF65-F5344CB8AC3E}">
        <p14:creationId xmlns:p14="http://schemas.microsoft.com/office/powerpoint/2010/main" val="128006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Widening Primitive Conversion</a:t>
            </a:r>
            <a:endParaRPr lang="en-US" dirty="0"/>
          </a:p>
        </p:txBody>
      </p:sp>
      <p:sp>
        <p:nvSpPr>
          <p:cNvPr id="5" name="Content Placeholder 4"/>
          <p:cNvSpPr>
            <a:spLocks noGrp="1"/>
          </p:cNvSpPr>
          <p:nvPr>
            <p:ph idx="1"/>
          </p:nvPr>
        </p:nvSpPr>
        <p:spPr/>
        <p:txBody>
          <a:bodyPr>
            <a:normAutofit/>
          </a:bodyPr>
          <a:lstStyle/>
          <a:p>
            <a:r>
              <a:rPr lang="en-US" dirty="0" smtClean="0"/>
              <a:t>There are 19 widening conversions:</a:t>
            </a:r>
          </a:p>
          <a:p>
            <a:pPr lvl="1"/>
            <a:r>
              <a:rPr lang="en-US" dirty="0" smtClean="0"/>
              <a:t>byte </a:t>
            </a:r>
            <a:r>
              <a:rPr lang="en-US" dirty="0"/>
              <a:t>to short, </a:t>
            </a:r>
            <a:r>
              <a:rPr lang="en-US" dirty="0" err="1"/>
              <a:t>int</a:t>
            </a:r>
            <a:r>
              <a:rPr lang="en-US" dirty="0"/>
              <a:t>, long, float, or double</a:t>
            </a:r>
          </a:p>
          <a:p>
            <a:pPr lvl="1"/>
            <a:r>
              <a:rPr lang="en-US" dirty="0" smtClean="0"/>
              <a:t>short </a:t>
            </a:r>
            <a:r>
              <a:rPr lang="en-US" dirty="0"/>
              <a:t>to </a:t>
            </a:r>
            <a:r>
              <a:rPr lang="en-US" dirty="0" err="1"/>
              <a:t>int</a:t>
            </a:r>
            <a:r>
              <a:rPr lang="en-US" dirty="0"/>
              <a:t>, long, float, or double</a:t>
            </a:r>
          </a:p>
          <a:p>
            <a:pPr lvl="1"/>
            <a:r>
              <a:rPr lang="en-US" dirty="0" smtClean="0"/>
              <a:t>char </a:t>
            </a:r>
            <a:r>
              <a:rPr lang="en-US" dirty="0"/>
              <a:t>to </a:t>
            </a:r>
            <a:r>
              <a:rPr lang="en-US" dirty="0" err="1"/>
              <a:t>int</a:t>
            </a:r>
            <a:r>
              <a:rPr lang="en-US" dirty="0"/>
              <a:t>, long, float, or double</a:t>
            </a:r>
          </a:p>
          <a:p>
            <a:pPr lvl="1"/>
            <a:r>
              <a:rPr lang="en-US" dirty="0" err="1" smtClean="0"/>
              <a:t>int</a:t>
            </a:r>
            <a:r>
              <a:rPr lang="en-US" dirty="0" smtClean="0"/>
              <a:t> </a:t>
            </a:r>
            <a:r>
              <a:rPr lang="en-US" dirty="0"/>
              <a:t>to long, float, or double</a:t>
            </a:r>
          </a:p>
          <a:p>
            <a:pPr lvl="1"/>
            <a:r>
              <a:rPr lang="en-US" dirty="0" smtClean="0"/>
              <a:t>long </a:t>
            </a:r>
            <a:r>
              <a:rPr lang="en-US" dirty="0"/>
              <a:t>to float or double</a:t>
            </a:r>
          </a:p>
          <a:p>
            <a:pPr lvl="1"/>
            <a:r>
              <a:rPr lang="en-US" dirty="0" smtClean="0"/>
              <a:t>float </a:t>
            </a:r>
            <a:r>
              <a:rPr lang="en-US" dirty="0"/>
              <a:t>to </a:t>
            </a:r>
            <a:r>
              <a:rPr lang="en-US" dirty="0" smtClean="0"/>
              <a:t>double</a:t>
            </a:r>
          </a:p>
          <a:p>
            <a:r>
              <a:rPr lang="en-US" dirty="0" smtClean="0"/>
              <a:t>Popularly known as implicit casting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5862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Narrowing Primitive Conversion</a:t>
            </a:r>
            <a:endParaRPr lang="en-US" dirty="0"/>
          </a:p>
        </p:txBody>
      </p:sp>
      <p:sp>
        <p:nvSpPr>
          <p:cNvPr id="5" name="Content Placeholder 4"/>
          <p:cNvSpPr>
            <a:spLocks noGrp="1"/>
          </p:cNvSpPr>
          <p:nvPr>
            <p:ph idx="1"/>
          </p:nvPr>
        </p:nvSpPr>
        <p:spPr/>
        <p:txBody>
          <a:bodyPr>
            <a:normAutofit/>
          </a:bodyPr>
          <a:lstStyle/>
          <a:p>
            <a:r>
              <a:rPr lang="en-US" dirty="0" smtClean="0"/>
              <a:t>There are 22 narrowing conversions:</a:t>
            </a:r>
          </a:p>
          <a:p>
            <a:pPr lvl="1"/>
            <a:r>
              <a:rPr lang="en-US" dirty="0"/>
              <a:t>short to byte or char</a:t>
            </a:r>
          </a:p>
          <a:p>
            <a:pPr lvl="1"/>
            <a:r>
              <a:rPr lang="en-US" dirty="0" smtClean="0"/>
              <a:t>char </a:t>
            </a:r>
            <a:r>
              <a:rPr lang="en-US" dirty="0"/>
              <a:t>to byte or short</a:t>
            </a:r>
          </a:p>
          <a:p>
            <a:pPr lvl="1"/>
            <a:r>
              <a:rPr lang="en-US" dirty="0" err="1" smtClean="0"/>
              <a:t>int</a:t>
            </a:r>
            <a:r>
              <a:rPr lang="en-US" dirty="0" smtClean="0"/>
              <a:t> </a:t>
            </a:r>
            <a:r>
              <a:rPr lang="en-US" dirty="0"/>
              <a:t>to byte, short, or char</a:t>
            </a:r>
          </a:p>
          <a:p>
            <a:pPr lvl="1"/>
            <a:r>
              <a:rPr lang="en-US" dirty="0" smtClean="0"/>
              <a:t>long </a:t>
            </a:r>
            <a:r>
              <a:rPr lang="en-US" dirty="0"/>
              <a:t>to byte, short, char, or </a:t>
            </a:r>
            <a:r>
              <a:rPr lang="en-US" dirty="0" err="1"/>
              <a:t>int</a:t>
            </a:r>
            <a:endParaRPr lang="en-US" dirty="0"/>
          </a:p>
          <a:p>
            <a:pPr lvl="1"/>
            <a:r>
              <a:rPr lang="en-US" dirty="0" smtClean="0"/>
              <a:t>float </a:t>
            </a:r>
            <a:r>
              <a:rPr lang="en-US" dirty="0"/>
              <a:t>to byte, short, char, </a:t>
            </a:r>
            <a:r>
              <a:rPr lang="en-US" dirty="0" err="1"/>
              <a:t>int</a:t>
            </a:r>
            <a:r>
              <a:rPr lang="en-US" dirty="0"/>
              <a:t>, or long</a:t>
            </a:r>
          </a:p>
          <a:p>
            <a:pPr lvl="1"/>
            <a:r>
              <a:rPr lang="en-US" dirty="0" smtClean="0"/>
              <a:t>double to </a:t>
            </a:r>
            <a:r>
              <a:rPr lang="en-US" dirty="0"/>
              <a:t>byte, short, char, </a:t>
            </a:r>
            <a:r>
              <a:rPr lang="en-US" dirty="0" err="1"/>
              <a:t>int</a:t>
            </a:r>
            <a:r>
              <a:rPr lang="en-US" dirty="0"/>
              <a:t>, long, or </a:t>
            </a:r>
            <a:r>
              <a:rPr lang="en-US" dirty="0" smtClean="0"/>
              <a:t>float</a:t>
            </a:r>
          </a:p>
          <a:p>
            <a:r>
              <a:rPr lang="en-US" dirty="0" smtClean="0"/>
              <a:t>Popularly known as explicit casting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94884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Widening Reference Conversion</a:t>
            </a:r>
            <a:endParaRPr lang="en-US" dirty="0"/>
          </a:p>
        </p:txBody>
      </p:sp>
      <p:sp>
        <p:nvSpPr>
          <p:cNvPr id="5" name="Content Placeholder 4"/>
          <p:cNvSpPr>
            <a:spLocks noGrp="1"/>
          </p:cNvSpPr>
          <p:nvPr>
            <p:ph idx="1"/>
          </p:nvPr>
        </p:nvSpPr>
        <p:spPr/>
        <p:txBody>
          <a:bodyPr/>
          <a:lstStyle/>
          <a:p>
            <a:r>
              <a:rPr lang="en-US" dirty="0"/>
              <a:t>A widening reference conversion exists from any reference type </a:t>
            </a:r>
            <a:r>
              <a:rPr lang="en-US" dirty="0" smtClean="0"/>
              <a:t>of class S </a:t>
            </a:r>
            <a:r>
              <a:rPr lang="en-US" dirty="0"/>
              <a:t>to any reference type </a:t>
            </a:r>
            <a:r>
              <a:rPr lang="en-US" dirty="0" smtClean="0"/>
              <a:t> of class T</a:t>
            </a:r>
            <a:r>
              <a:rPr lang="en-US" dirty="0"/>
              <a:t>, provided S is a </a:t>
            </a:r>
            <a:r>
              <a:rPr lang="en-US" dirty="0" smtClean="0"/>
              <a:t>subtype </a:t>
            </a:r>
            <a:r>
              <a:rPr lang="en-US" dirty="0"/>
              <a:t>of </a:t>
            </a:r>
            <a:r>
              <a:rPr lang="en-US" dirty="0" smtClean="0"/>
              <a:t>T</a:t>
            </a:r>
          </a:p>
          <a:p>
            <a:r>
              <a:rPr lang="en-US" dirty="0" smtClean="0"/>
              <a:t>Sample:</a:t>
            </a:r>
          </a:p>
          <a:p>
            <a:pPr lvl="1"/>
            <a:r>
              <a:rPr lang="en-US" dirty="0" smtClean="0"/>
              <a:t>public class </a:t>
            </a:r>
            <a:r>
              <a:rPr lang="en-US" b="1" dirty="0" smtClean="0">
                <a:solidFill>
                  <a:schemeClr val="tx2"/>
                </a:solidFill>
              </a:rPr>
              <a:t>Cat</a:t>
            </a:r>
            <a:r>
              <a:rPr lang="en-US" dirty="0" smtClean="0"/>
              <a:t> extends </a:t>
            </a:r>
            <a:r>
              <a:rPr lang="en-US" b="1" dirty="0" smtClean="0">
                <a:solidFill>
                  <a:schemeClr val="tx2"/>
                </a:solidFill>
              </a:rPr>
              <a:t>Animal</a:t>
            </a:r>
            <a:r>
              <a:rPr lang="en-US" dirty="0" smtClean="0"/>
              <a:t>{ … }</a:t>
            </a:r>
          </a:p>
          <a:p>
            <a:pPr lvl="2"/>
            <a:r>
              <a:rPr lang="en-US" dirty="0" smtClean="0"/>
              <a:t>Cat a = new Cat();</a:t>
            </a:r>
          </a:p>
          <a:p>
            <a:pPr lvl="2"/>
            <a:r>
              <a:rPr lang="en-US" dirty="0" smtClean="0"/>
              <a:t>Animal </a:t>
            </a:r>
            <a:r>
              <a:rPr lang="en-US" dirty="0" err="1" smtClean="0"/>
              <a:t>animal</a:t>
            </a:r>
            <a:r>
              <a:rPr lang="en-US" dirty="0" smtClean="0"/>
              <a:t> = new Animal();</a:t>
            </a:r>
          </a:p>
          <a:p>
            <a:pPr lvl="2"/>
            <a:r>
              <a:rPr lang="en-US" dirty="0" smtClean="0"/>
              <a:t>Animal </a:t>
            </a:r>
            <a:r>
              <a:rPr lang="en-US" dirty="0" err="1" smtClean="0"/>
              <a:t>convertAnimal</a:t>
            </a:r>
            <a:r>
              <a:rPr lang="en-US" dirty="0" smtClean="0"/>
              <a:t> = </a:t>
            </a:r>
            <a:r>
              <a:rPr lang="en-US" dirty="0"/>
              <a:t> </a:t>
            </a:r>
            <a:r>
              <a:rPr lang="en-US" dirty="0" smtClean="0"/>
              <a:t>a;</a:t>
            </a:r>
            <a:endParaRPr lang="en-US" dirty="0"/>
          </a:p>
        </p:txBody>
      </p:sp>
    </p:spTree>
    <p:extLst>
      <p:ext uri="{BB962C8B-B14F-4D97-AF65-F5344CB8AC3E}">
        <p14:creationId xmlns:p14="http://schemas.microsoft.com/office/powerpoint/2010/main" val="179099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Narrowing Reference Conversion</a:t>
            </a:r>
            <a:endParaRPr lang="en-US" dirty="0"/>
          </a:p>
        </p:txBody>
      </p:sp>
      <p:sp>
        <p:nvSpPr>
          <p:cNvPr id="5" name="Content Placeholder 4"/>
          <p:cNvSpPr>
            <a:spLocks noGrp="1"/>
          </p:cNvSpPr>
          <p:nvPr>
            <p:ph idx="1"/>
          </p:nvPr>
        </p:nvSpPr>
        <p:spPr/>
        <p:txBody>
          <a:bodyPr/>
          <a:lstStyle/>
          <a:p>
            <a:r>
              <a:rPr lang="en-US" dirty="0"/>
              <a:t>From any reference type </a:t>
            </a:r>
            <a:r>
              <a:rPr lang="en-US" dirty="0" smtClean="0"/>
              <a:t>of class S </a:t>
            </a:r>
            <a:r>
              <a:rPr lang="en-US" dirty="0"/>
              <a:t>to any reference type </a:t>
            </a:r>
            <a:r>
              <a:rPr lang="en-US" dirty="0" smtClean="0"/>
              <a:t>of class T</a:t>
            </a:r>
            <a:r>
              <a:rPr lang="en-US" dirty="0"/>
              <a:t>, provided that S is a proper supertype of </a:t>
            </a:r>
            <a:r>
              <a:rPr lang="en-US" dirty="0" smtClean="0"/>
              <a:t>T.</a:t>
            </a:r>
            <a:endParaRPr lang="en-US" dirty="0"/>
          </a:p>
          <a:p>
            <a:pPr lvl="1"/>
            <a:r>
              <a:rPr lang="en-US" b="1" dirty="0" smtClean="0">
                <a:solidFill>
                  <a:srgbClr val="FF0000"/>
                </a:solidFill>
              </a:rPr>
              <a:t>Note</a:t>
            </a:r>
            <a:r>
              <a:rPr lang="en-US" dirty="0" smtClean="0"/>
              <a:t>: An </a:t>
            </a:r>
            <a:r>
              <a:rPr lang="en-US" dirty="0"/>
              <a:t>important special case is that there is a narrowing reference conversion from the class type Object to any other reference </a:t>
            </a:r>
            <a:r>
              <a:rPr lang="en-US" dirty="0" smtClean="0"/>
              <a:t>type.</a:t>
            </a:r>
            <a:endParaRPr lang="en-US" dirty="0"/>
          </a:p>
        </p:txBody>
      </p:sp>
    </p:spTree>
    <p:extLst>
      <p:ext uri="{BB962C8B-B14F-4D97-AF65-F5344CB8AC3E}">
        <p14:creationId xmlns:p14="http://schemas.microsoft.com/office/powerpoint/2010/main" val="42435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Casting Conversion</a:t>
            </a:r>
            <a:endParaRPr lang="en-US" dirty="0"/>
          </a:p>
        </p:txBody>
      </p:sp>
      <p:sp>
        <p:nvSpPr>
          <p:cNvPr id="5" name="Content Placeholder 4"/>
          <p:cNvSpPr>
            <a:spLocks noGrp="1"/>
          </p:cNvSpPr>
          <p:nvPr>
            <p:ph idx="1"/>
          </p:nvPr>
        </p:nvSpPr>
        <p:spPr/>
        <p:txBody>
          <a:bodyPr/>
          <a:lstStyle/>
          <a:p>
            <a:r>
              <a:rPr lang="fil-PH" dirty="0"/>
              <a:t>Implicit Casting (Sample)</a:t>
            </a:r>
          </a:p>
          <a:p>
            <a:pPr lvl="1"/>
            <a:r>
              <a:rPr lang="fil-PH" dirty="0"/>
              <a:t>int a = 100;</a:t>
            </a:r>
          </a:p>
          <a:p>
            <a:pPr lvl="1"/>
            <a:r>
              <a:rPr lang="fil-PH" dirty="0"/>
              <a:t>long b = a;</a:t>
            </a:r>
          </a:p>
          <a:p>
            <a:pPr lvl="1"/>
            <a:r>
              <a:rPr lang="fil-PH" dirty="0"/>
              <a:t>double c = 100L</a:t>
            </a:r>
          </a:p>
          <a:p>
            <a:r>
              <a:rPr lang="fil-PH" dirty="0"/>
              <a:t>Explicit Casting (Sample)</a:t>
            </a:r>
          </a:p>
          <a:p>
            <a:pPr lvl="1"/>
            <a:r>
              <a:rPr lang="fil-PH" dirty="0"/>
              <a:t>float a = 1000.001F;</a:t>
            </a:r>
          </a:p>
          <a:p>
            <a:pPr lvl="1"/>
            <a:r>
              <a:rPr lang="fil-PH" dirty="0"/>
              <a:t>int b = (int) a;</a:t>
            </a:r>
          </a:p>
          <a:p>
            <a:endParaRPr lang="en-US" dirty="0"/>
          </a:p>
        </p:txBody>
      </p:sp>
    </p:spTree>
    <p:extLst>
      <p:ext uri="{BB962C8B-B14F-4D97-AF65-F5344CB8AC3E}">
        <p14:creationId xmlns:p14="http://schemas.microsoft.com/office/powerpoint/2010/main" val="34938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Structures</a:t>
            </a:r>
            <a:endParaRPr lang="en-US" dirty="0"/>
          </a:p>
        </p:txBody>
      </p:sp>
      <p:sp>
        <p:nvSpPr>
          <p:cNvPr id="5" name="Text Placeholder 4"/>
          <p:cNvSpPr>
            <a:spLocks noGrp="1"/>
          </p:cNvSpPr>
          <p:nvPr>
            <p:ph type="body" idx="1"/>
          </p:nvPr>
        </p:nvSpPr>
        <p:spPr/>
        <p:txBody>
          <a:bodyPr/>
          <a:lstStyle/>
          <a:p>
            <a:r>
              <a:rPr lang="en-US" dirty="0" smtClean="0"/>
              <a:t>Decisions and Loops</a:t>
            </a:r>
            <a:endParaRPr lang="en-US" dirty="0"/>
          </a:p>
        </p:txBody>
      </p:sp>
    </p:spTree>
    <p:extLst>
      <p:ext uri="{BB962C8B-B14F-4D97-AF65-F5344CB8AC3E}">
        <p14:creationId xmlns:p14="http://schemas.microsoft.com/office/powerpoint/2010/main" val="47072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Structures</a:t>
            </a:r>
          </a:p>
        </p:txBody>
      </p:sp>
      <p:sp>
        <p:nvSpPr>
          <p:cNvPr id="5" name="Content Placeholder 4"/>
          <p:cNvSpPr>
            <a:spLocks noGrp="1"/>
          </p:cNvSpPr>
          <p:nvPr>
            <p:ph idx="1"/>
          </p:nvPr>
        </p:nvSpPr>
        <p:spPr/>
        <p:txBody>
          <a:bodyPr/>
          <a:lstStyle/>
          <a:p>
            <a:r>
              <a:rPr lang="en-US" dirty="0" smtClean="0"/>
              <a:t>Basis for the interactions among objects</a:t>
            </a:r>
          </a:p>
          <a:p>
            <a:r>
              <a:rPr lang="en-US" dirty="0"/>
              <a:t>Triggers the conditional and loop transactions to Java </a:t>
            </a:r>
            <a:r>
              <a:rPr lang="en-US" dirty="0" smtClean="0"/>
              <a:t>objects</a:t>
            </a:r>
          </a:p>
          <a:p>
            <a:pPr lvl="1"/>
            <a:r>
              <a:rPr lang="en-US" dirty="0"/>
              <a:t>If-Then or If-Then-Else Statements (its Variants)</a:t>
            </a:r>
          </a:p>
          <a:p>
            <a:pPr lvl="1"/>
            <a:r>
              <a:rPr lang="en-US" dirty="0"/>
              <a:t>Switch Statements (its Variants)</a:t>
            </a:r>
          </a:p>
          <a:p>
            <a:pPr lvl="1"/>
            <a:r>
              <a:rPr lang="en-US" dirty="0"/>
              <a:t>While, Do-While and For-Loop Statements (its Variants)</a:t>
            </a:r>
          </a:p>
          <a:p>
            <a:pPr lvl="1"/>
            <a:endParaRPr lang="en-US" dirty="0"/>
          </a:p>
          <a:p>
            <a:endParaRPr lang="en-US" dirty="0"/>
          </a:p>
        </p:txBody>
      </p:sp>
      <p:pic>
        <p:nvPicPr>
          <p:cNvPr id="6" name="Picture 5" descr="structure constructs"/>
          <p:cNvPicPr/>
          <p:nvPr/>
        </p:nvPicPr>
        <p:blipFill>
          <a:blip r:embed="rId2" cstate="print">
            <a:clrChange>
              <a:clrFrom>
                <a:srgbClr val="FFFFFF"/>
              </a:clrFrom>
              <a:clrTo>
                <a:srgbClr val="FFFFFF">
                  <a:alpha val="0"/>
                </a:srgbClr>
              </a:clrTo>
            </a:clrChange>
            <a:duotone>
              <a:prstClr val="black"/>
              <a:srgbClr val="D9C3A5">
                <a:tint val="50000"/>
                <a:satMod val="180000"/>
              </a:srgbClr>
            </a:duotone>
          </a:blip>
          <a:srcRect/>
          <a:stretch>
            <a:fillRect/>
          </a:stretch>
        </p:blipFill>
        <p:spPr bwMode="auto">
          <a:xfrm>
            <a:off x="1351128" y="4653886"/>
            <a:ext cx="9648967" cy="1842447"/>
          </a:xfrm>
          <a:prstGeom prst="rect">
            <a:avLst/>
          </a:prstGeom>
          <a:noFill/>
          <a:ln w="9525">
            <a:noFill/>
            <a:miter lim="800000"/>
            <a:headEnd/>
            <a:tailEnd/>
          </a:ln>
        </p:spPr>
      </p:pic>
    </p:spTree>
    <p:extLst>
      <p:ext uri="{BB962C8B-B14F-4D97-AF65-F5344CB8AC3E}">
        <p14:creationId xmlns:p14="http://schemas.microsoft.com/office/powerpoint/2010/main" val="8729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Visit </a:t>
            </a:r>
            <a:r>
              <a:rPr lang="en-US" dirty="0" smtClean="0">
                <a:solidFill>
                  <a:schemeClr val="tx2"/>
                </a:solidFill>
              </a:rPr>
              <a:t>Top Downloads </a:t>
            </a:r>
            <a:r>
              <a:rPr lang="en-US" dirty="0" smtClean="0"/>
              <a:t>then </a:t>
            </a:r>
            <a:r>
              <a:rPr lang="en-US" dirty="0" smtClean="0">
                <a:solidFill>
                  <a:schemeClr val="tx2"/>
                </a:solidFill>
              </a:rPr>
              <a:t>Java SE</a:t>
            </a:r>
          </a:p>
          <a:p>
            <a:r>
              <a:rPr lang="en-US" dirty="0" smtClean="0"/>
              <a:t>After clicking </a:t>
            </a:r>
            <a:r>
              <a:rPr lang="en-US" dirty="0" smtClean="0">
                <a:solidFill>
                  <a:schemeClr val="tx2"/>
                </a:solidFill>
              </a:rPr>
              <a:t>Java SE</a:t>
            </a:r>
            <a:r>
              <a:rPr lang="en-US" dirty="0" smtClean="0"/>
              <a:t>, you will see the current download page: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797" y="2770496"/>
            <a:ext cx="5779400" cy="353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0687" y="3709702"/>
            <a:ext cx="2035151" cy="2087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04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If-Then and If-Then-Else </a:t>
            </a:r>
            <a:r>
              <a:rPr lang="en-US" dirty="0" smtClean="0"/>
              <a:t>Statements</a:t>
            </a:r>
            <a:endParaRPr lang="en-US" dirty="0"/>
          </a:p>
        </p:txBody>
      </p:sp>
      <p:sp>
        <p:nvSpPr>
          <p:cNvPr id="5" name="Content Placeholder 4"/>
          <p:cNvSpPr>
            <a:spLocks noGrp="1"/>
          </p:cNvSpPr>
          <p:nvPr>
            <p:ph idx="1"/>
          </p:nvPr>
        </p:nvSpPr>
        <p:spPr/>
        <p:txBody>
          <a:bodyPr/>
          <a:lstStyle/>
          <a:p>
            <a:r>
              <a:rPr lang="en-US" dirty="0"/>
              <a:t>Use boolean </a:t>
            </a:r>
            <a:r>
              <a:rPr lang="en-US" dirty="0" smtClean="0"/>
              <a:t>expressions instead of </a:t>
            </a:r>
            <a:r>
              <a:rPr lang="en-US" dirty="0"/>
              <a:t>integers as conditions (leads to infinite loops)</a:t>
            </a:r>
          </a:p>
          <a:p>
            <a:r>
              <a:rPr lang="en-US" dirty="0"/>
              <a:t>Avoid using assignment statements as conditions</a:t>
            </a:r>
          </a:p>
          <a:p>
            <a:endParaRPr lang="en-US" dirty="0"/>
          </a:p>
        </p:txBody>
      </p:sp>
      <p:pic>
        <p:nvPicPr>
          <p:cNvPr id="6" name="Picture 5" descr="if-then"/>
          <p:cNvPicPr/>
          <p:nvPr/>
        </p:nvPicPr>
        <p:blipFill>
          <a:blip r:embed="rId2" cstate="print">
            <a:clrChange>
              <a:clrFrom>
                <a:srgbClr val="FFFFFF"/>
              </a:clrFrom>
              <a:clrTo>
                <a:srgbClr val="FFFFFF">
                  <a:alpha val="0"/>
                </a:srgbClr>
              </a:clrTo>
            </a:clrChange>
          </a:blip>
          <a:srcRect/>
          <a:stretch>
            <a:fillRect/>
          </a:stretch>
        </p:blipFill>
        <p:spPr bwMode="auto">
          <a:xfrm>
            <a:off x="2371725" y="3574790"/>
            <a:ext cx="2914650" cy="2324100"/>
          </a:xfrm>
          <a:prstGeom prst="rect">
            <a:avLst/>
          </a:prstGeom>
          <a:noFill/>
          <a:ln w="9525">
            <a:noFill/>
            <a:miter lim="800000"/>
            <a:headEnd/>
            <a:tailEnd/>
          </a:ln>
        </p:spPr>
      </p:pic>
      <p:pic>
        <p:nvPicPr>
          <p:cNvPr id="7" name="Picture 6" descr="if-then-else"/>
          <p:cNvPicPr/>
          <p:nvPr/>
        </p:nvPicPr>
        <p:blipFill>
          <a:blip r:embed="rId3" cstate="print">
            <a:clrChange>
              <a:clrFrom>
                <a:srgbClr val="FFFFFF"/>
              </a:clrFrom>
              <a:clrTo>
                <a:srgbClr val="FFFFFF">
                  <a:alpha val="0"/>
                </a:srgbClr>
              </a:clrTo>
            </a:clrChange>
          </a:blip>
          <a:srcRect/>
          <a:stretch>
            <a:fillRect/>
          </a:stretch>
        </p:blipFill>
        <p:spPr bwMode="auto">
          <a:xfrm>
            <a:off x="5953125" y="3447127"/>
            <a:ext cx="3600450" cy="2575588"/>
          </a:xfrm>
          <a:prstGeom prst="rect">
            <a:avLst/>
          </a:prstGeom>
          <a:noFill/>
          <a:ln w="9525">
            <a:noFill/>
            <a:miter lim="800000"/>
            <a:headEnd/>
            <a:tailEnd/>
          </a:ln>
        </p:spPr>
      </p:pic>
    </p:spTree>
    <p:extLst>
      <p:ext uri="{BB962C8B-B14F-4D97-AF65-F5344CB8AC3E}">
        <p14:creationId xmlns:p14="http://schemas.microsoft.com/office/powerpoint/2010/main" val="25872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Conditional Constructs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if-then statement</a:t>
            </a:r>
          </a:p>
          <a:p>
            <a:pPr lvl="1"/>
            <a:r>
              <a:rPr lang="en-US" dirty="0" smtClean="0"/>
              <a:t>if (&lt;conditions&gt;) { … }</a:t>
            </a:r>
          </a:p>
          <a:p>
            <a:r>
              <a:rPr lang="en-US" dirty="0" smtClean="0"/>
              <a:t>compound statement</a:t>
            </a:r>
          </a:p>
          <a:p>
            <a:pPr lvl="1"/>
            <a:r>
              <a:rPr lang="en-US" dirty="0" smtClean="0"/>
              <a:t>if (&lt;conditions&gt;) { … } else { … }</a:t>
            </a:r>
          </a:p>
          <a:p>
            <a:r>
              <a:rPr lang="en-US" dirty="0" smtClean="0"/>
              <a:t>nested if-statement</a:t>
            </a:r>
          </a:p>
          <a:p>
            <a:pPr lvl="1"/>
            <a:r>
              <a:rPr lang="en-US" dirty="0" smtClean="0"/>
              <a:t>if (&lt;condition&gt;) { … } </a:t>
            </a:r>
          </a:p>
          <a:p>
            <a:pPr marL="457200" lvl="1" indent="0">
              <a:buNone/>
            </a:pPr>
            <a:r>
              <a:rPr lang="en-US" dirty="0" smtClean="0"/>
              <a:t>   else if (&lt;condition&gt;) { … }</a:t>
            </a:r>
          </a:p>
          <a:p>
            <a:pPr marL="457200" lvl="1" indent="0">
              <a:buNone/>
            </a:pPr>
            <a:r>
              <a:rPr lang="en-US" dirty="0" smtClean="0"/>
              <a:t>   else if (&lt;condition&gt;) { … }</a:t>
            </a:r>
          </a:p>
          <a:p>
            <a:pPr marL="457200" lvl="1" indent="0">
              <a:buNone/>
            </a:pPr>
            <a:r>
              <a:rPr lang="en-US" dirty="0" smtClean="0"/>
              <a:t>   [ else { … }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400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Nested If-Then-Else Statements</a:t>
            </a:r>
          </a:p>
        </p:txBody>
      </p:sp>
      <p:sp>
        <p:nvSpPr>
          <p:cNvPr id="5" name="Content Placeholder 4"/>
          <p:cNvSpPr>
            <a:spLocks noGrp="1"/>
          </p:cNvSpPr>
          <p:nvPr>
            <p:ph idx="1"/>
          </p:nvPr>
        </p:nvSpPr>
        <p:spPr/>
        <p:txBody>
          <a:bodyPr/>
          <a:lstStyle/>
          <a:p>
            <a:endParaRPr lang="en-US" dirty="0"/>
          </a:p>
        </p:txBody>
      </p:sp>
      <p:pic>
        <p:nvPicPr>
          <p:cNvPr id="6" name="Picture 5" descr="nested-if"/>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439236" y="1981200"/>
            <a:ext cx="6858000" cy="3733800"/>
          </a:xfrm>
          <a:prstGeom prst="rect">
            <a:avLst/>
          </a:prstGeom>
          <a:noFill/>
          <a:ln w="9525">
            <a:noFill/>
            <a:miter lim="800000"/>
            <a:headEnd/>
            <a:tailEnd/>
          </a:ln>
        </p:spPr>
      </p:pic>
      <p:sp>
        <p:nvSpPr>
          <p:cNvPr id="7" name="Rounded Rectangle 6"/>
          <p:cNvSpPr/>
          <p:nvPr/>
        </p:nvSpPr>
        <p:spPr>
          <a:xfrm>
            <a:off x="3763369" y="2193878"/>
            <a:ext cx="4643651" cy="28956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862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Comparing Reference and Primitive Variables</a:t>
            </a:r>
          </a:p>
        </p:txBody>
      </p:sp>
      <p:sp>
        <p:nvSpPr>
          <p:cNvPr id="5" name="Content Placeholder 4"/>
          <p:cNvSpPr>
            <a:spLocks noGrp="1"/>
          </p:cNvSpPr>
          <p:nvPr>
            <p:ph idx="1"/>
          </p:nvPr>
        </p:nvSpPr>
        <p:spPr/>
        <p:txBody>
          <a:bodyPr/>
          <a:lstStyle/>
          <a:p>
            <a:r>
              <a:rPr lang="en-US" dirty="0"/>
              <a:t>Use == to compare two primitives or to check whether reference variables refer on the same object</a:t>
            </a:r>
          </a:p>
          <a:p>
            <a:r>
              <a:rPr lang="en-US" dirty="0"/>
              <a:t>Use the method equal() to see if two different objects are equal</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9549" y="3810000"/>
            <a:ext cx="4143375" cy="20574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5">
                <a:tint val="45000"/>
                <a:satMod val="400000"/>
              </a:schemeClr>
            </a:duotone>
          </a:blip>
          <a:srcRect/>
          <a:stretch>
            <a:fillRect/>
          </a:stretch>
        </p:blipFill>
        <p:spPr bwMode="auto">
          <a:xfrm>
            <a:off x="5719549" y="3352800"/>
            <a:ext cx="4495800" cy="2819400"/>
          </a:xfrm>
          <a:prstGeom prst="rect">
            <a:avLst/>
          </a:prstGeom>
          <a:noFill/>
          <a:ln w="9525">
            <a:noFill/>
            <a:miter lim="800000"/>
            <a:headEnd/>
            <a:tailEnd/>
          </a:ln>
        </p:spPr>
      </p:pic>
    </p:spTree>
    <p:extLst>
      <p:ext uri="{BB962C8B-B14F-4D97-AF65-F5344CB8AC3E}">
        <p14:creationId xmlns:p14="http://schemas.microsoft.com/office/powerpoint/2010/main" val="12853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Checking</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To check if a certain reference object is of type class S, we do not use ‘==‘ sign but </a:t>
            </a:r>
            <a:r>
              <a:rPr lang="en-US" dirty="0" err="1" smtClean="0">
                <a:solidFill>
                  <a:schemeClr val="tx2"/>
                </a:solidFill>
              </a:rPr>
              <a:t>instanceof</a:t>
            </a:r>
            <a:endParaRPr lang="en-US" dirty="0" smtClean="0">
              <a:solidFill>
                <a:schemeClr val="tx2"/>
              </a:solidFill>
            </a:endParaRPr>
          </a:p>
          <a:p>
            <a:r>
              <a:rPr lang="en-US" dirty="0"/>
              <a:t>Used only for reference variables</a:t>
            </a:r>
          </a:p>
          <a:p>
            <a:r>
              <a:rPr lang="en-US" dirty="0"/>
              <a:t>Sample:</a:t>
            </a:r>
          </a:p>
          <a:p>
            <a:pPr lvl="1">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lvl="1">
              <a:buNone/>
            </a:pPr>
            <a:r>
              <a:rPr lang="en-US" dirty="0">
                <a:latin typeface="Courier New" pitchFamily="49" charset="0"/>
                <a:cs typeface="Courier New" pitchFamily="49" charset="0"/>
              </a:rPr>
              <a:t>   String s = new String("foo");</a:t>
            </a:r>
          </a:p>
          <a:p>
            <a:pPr lvl="1">
              <a:buNone/>
            </a:pPr>
            <a:r>
              <a:rPr lang="en-US" dirty="0">
                <a:latin typeface="Courier New" pitchFamily="49" charset="0"/>
                <a:cs typeface="Courier New" pitchFamily="49" charset="0"/>
              </a:rPr>
              <a:t>   if (s </a:t>
            </a:r>
            <a:r>
              <a:rPr lang="en-US" b="1" dirty="0" err="1">
                <a:solidFill>
                  <a:schemeClr val="tx2"/>
                </a:solidFill>
                <a:latin typeface="Courier New" pitchFamily="49" charset="0"/>
                <a:cs typeface="Courier New" pitchFamily="49" charset="0"/>
              </a:rPr>
              <a:t>instanceof</a:t>
            </a:r>
            <a:r>
              <a:rPr lang="en-US" dirty="0">
                <a:solidFill>
                  <a:schemeClr val="tx2"/>
                </a:solidFill>
                <a:latin typeface="Courier New" pitchFamily="49" charset="0"/>
                <a:cs typeface="Courier New" pitchFamily="49" charset="0"/>
              </a:rPr>
              <a:t> </a:t>
            </a:r>
            <a:r>
              <a:rPr lang="en-US" dirty="0">
                <a:latin typeface="Courier New" pitchFamily="49" charset="0"/>
                <a:cs typeface="Courier New" pitchFamily="49" charset="0"/>
              </a:rPr>
              <a:t>String) {</a:t>
            </a:r>
          </a:p>
          <a:p>
            <a:pPr lvl="1">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("s is a String");</a:t>
            </a:r>
          </a:p>
          <a:p>
            <a:pPr lvl="1">
              <a:buNone/>
            </a:pPr>
            <a:r>
              <a:rPr lang="en-US" dirty="0">
                <a:latin typeface="Courier New" pitchFamily="49" charset="0"/>
                <a:cs typeface="Courier New" pitchFamily="49" charset="0"/>
              </a:rPr>
              <a:t>   }</a:t>
            </a:r>
          </a:p>
          <a:p>
            <a:pPr lvl="1">
              <a:buNone/>
            </a:pPr>
            <a:r>
              <a:rPr lang="en-US"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210522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 Statements</a:t>
            </a:r>
            <a:endParaRPr lang="en-US" dirty="0"/>
          </a:p>
        </p:txBody>
      </p:sp>
      <p:sp>
        <p:nvSpPr>
          <p:cNvPr id="5" name="Content Placeholder 4"/>
          <p:cNvSpPr>
            <a:spLocks noGrp="1"/>
          </p:cNvSpPr>
          <p:nvPr>
            <p:ph idx="1"/>
          </p:nvPr>
        </p:nvSpPr>
        <p:spPr/>
        <p:txBody>
          <a:bodyPr/>
          <a:lstStyle/>
          <a:p>
            <a:r>
              <a:rPr lang="en-US" dirty="0"/>
              <a:t>Syntax</a:t>
            </a:r>
          </a:p>
          <a:p>
            <a:pPr lvl="2">
              <a:buNone/>
            </a:pPr>
            <a:r>
              <a:rPr lang="en-US" dirty="0">
                <a:solidFill>
                  <a:srgbClr val="FF0000"/>
                </a:solidFill>
              </a:rPr>
              <a:t>switch (expression) {</a:t>
            </a:r>
          </a:p>
          <a:p>
            <a:pPr lvl="2">
              <a:buNone/>
            </a:pPr>
            <a:r>
              <a:rPr lang="en-US" dirty="0">
                <a:solidFill>
                  <a:srgbClr val="FF0000"/>
                </a:solidFill>
              </a:rPr>
              <a:t>		case constant1: code block</a:t>
            </a:r>
          </a:p>
          <a:p>
            <a:pPr lvl="2">
              <a:buNone/>
            </a:pPr>
            <a:r>
              <a:rPr lang="en-US" dirty="0">
                <a:solidFill>
                  <a:srgbClr val="FF0000"/>
                </a:solidFill>
              </a:rPr>
              <a:t>		case constant2: code block</a:t>
            </a:r>
          </a:p>
          <a:p>
            <a:pPr lvl="2">
              <a:buNone/>
            </a:pPr>
            <a:r>
              <a:rPr lang="en-US" dirty="0">
                <a:solidFill>
                  <a:srgbClr val="FF0000"/>
                </a:solidFill>
              </a:rPr>
              <a:t>		default: code block</a:t>
            </a:r>
          </a:p>
          <a:p>
            <a:pPr lvl="2">
              <a:buNone/>
            </a:pPr>
            <a:r>
              <a:rPr lang="en-US" dirty="0">
                <a:solidFill>
                  <a:srgbClr val="FF0000"/>
                </a:solidFill>
              </a:rPr>
              <a:t>}</a:t>
            </a:r>
          </a:p>
          <a:p>
            <a:r>
              <a:rPr lang="en-US" dirty="0"/>
              <a:t>Conditions are “atomic”</a:t>
            </a:r>
          </a:p>
          <a:p>
            <a:endParaRPr lang="en-US" dirty="0"/>
          </a:p>
        </p:txBody>
      </p:sp>
      <p:pic>
        <p:nvPicPr>
          <p:cNvPr id="6" name="Picture 5" descr="switch-case"/>
          <p:cNvPicPr/>
          <p:nvPr/>
        </p:nvPicPr>
        <p:blipFill>
          <a:blip r:embed="rId2" cstate="print">
            <a:clrChange>
              <a:clrFrom>
                <a:srgbClr val="FFFFFF"/>
              </a:clrFrom>
              <a:clrTo>
                <a:srgbClr val="FFFFFF">
                  <a:alpha val="0"/>
                </a:srgbClr>
              </a:clrTo>
            </a:clrChange>
            <a:duotone>
              <a:prstClr val="black"/>
              <a:srgbClr val="D9C3A5">
                <a:tint val="50000"/>
                <a:satMod val="180000"/>
              </a:srgbClr>
            </a:duotone>
          </a:blip>
          <a:srcRect/>
          <a:stretch>
            <a:fillRect/>
          </a:stretch>
        </p:blipFill>
        <p:spPr bwMode="auto">
          <a:xfrm>
            <a:off x="6088038" y="1922058"/>
            <a:ext cx="5212307" cy="3700819"/>
          </a:xfrm>
          <a:prstGeom prst="rect">
            <a:avLst/>
          </a:prstGeom>
          <a:noFill/>
          <a:ln w="9525">
            <a:noFill/>
            <a:miter lim="800000"/>
            <a:headEnd/>
            <a:tailEnd/>
          </a:ln>
        </p:spPr>
      </p:pic>
    </p:spTree>
    <p:extLst>
      <p:ext uri="{BB962C8B-B14F-4D97-AF65-F5344CB8AC3E}">
        <p14:creationId xmlns:p14="http://schemas.microsoft.com/office/powerpoint/2010/main" val="29763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Switch statement depicts automatic equality</a:t>
            </a:r>
          </a:p>
          <a:p>
            <a:r>
              <a:rPr lang="en-US" dirty="0" smtClean="0"/>
              <a:t>Data types supported by branching:</a:t>
            </a:r>
          </a:p>
          <a:p>
            <a:pPr lvl="1"/>
            <a:r>
              <a:rPr lang="en-US" dirty="0" smtClean="0"/>
              <a:t>char/ boolean / integer</a:t>
            </a:r>
          </a:p>
          <a:p>
            <a:pPr lvl="1"/>
            <a:r>
              <a:rPr lang="en-US" dirty="0" smtClean="0"/>
              <a:t>enum classes</a:t>
            </a:r>
          </a:p>
          <a:p>
            <a:pPr lvl="1"/>
            <a:r>
              <a:rPr lang="en-US" dirty="0" smtClean="0"/>
              <a:t>String (Java 1.7)</a:t>
            </a:r>
          </a:p>
          <a:p>
            <a:pPr lvl="1"/>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70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 and Iterations</a:t>
            </a:r>
            <a:endParaRPr lang="en-US" dirty="0"/>
          </a:p>
        </p:txBody>
      </p:sp>
      <p:sp>
        <p:nvSpPr>
          <p:cNvPr id="5" name="Content Placeholder 4"/>
          <p:cNvSpPr>
            <a:spLocks noGrp="1"/>
          </p:cNvSpPr>
          <p:nvPr>
            <p:ph idx="1"/>
          </p:nvPr>
        </p:nvSpPr>
        <p:spPr/>
        <p:txBody>
          <a:bodyPr/>
          <a:lstStyle/>
          <a:p>
            <a:r>
              <a:rPr lang="en-US" dirty="0"/>
              <a:t>Do-While </a:t>
            </a:r>
          </a:p>
          <a:p>
            <a:pPr lvl="1"/>
            <a:r>
              <a:rPr lang="en-US" dirty="0"/>
              <a:t>At least one iteration is being executed</a:t>
            </a:r>
          </a:p>
          <a:p>
            <a:pPr lvl="1"/>
            <a:r>
              <a:rPr lang="en-US" dirty="0"/>
              <a:t>Conditions come after the processes</a:t>
            </a:r>
          </a:p>
          <a:p>
            <a:pPr lvl="1"/>
            <a:endParaRPr lang="en-US" dirty="0"/>
          </a:p>
          <a:p>
            <a:pPr lvl="1"/>
            <a:endParaRPr lang="en-US" dirty="0"/>
          </a:p>
          <a:p>
            <a:r>
              <a:rPr lang="en-US" dirty="0"/>
              <a:t>While-Do </a:t>
            </a:r>
          </a:p>
          <a:p>
            <a:pPr lvl="1"/>
            <a:r>
              <a:rPr lang="en-US" dirty="0"/>
              <a:t>Usual iteration construct</a:t>
            </a:r>
          </a:p>
          <a:p>
            <a:pPr lvl="1"/>
            <a:r>
              <a:rPr lang="en-US" dirty="0"/>
              <a:t>At least zero iteration is being executed</a:t>
            </a:r>
          </a:p>
          <a:p>
            <a:endParaRPr lang="en-US" dirty="0"/>
          </a:p>
        </p:txBody>
      </p:sp>
      <p:pic>
        <p:nvPicPr>
          <p:cNvPr id="6" name="Picture 5" descr="while-loop"/>
          <p:cNvPicPr/>
          <p:nvPr/>
        </p:nvPicPr>
        <p:blipFill>
          <a:blip r:embed="rId2" cstate="print">
            <a:clrChange>
              <a:clrFrom>
                <a:srgbClr val="FFFFFF"/>
              </a:clrFrom>
              <a:clrTo>
                <a:srgbClr val="FFFFFF">
                  <a:alpha val="0"/>
                </a:srgbClr>
              </a:clrTo>
            </a:clrChange>
          </a:blip>
          <a:srcRect/>
          <a:stretch>
            <a:fillRect/>
          </a:stretch>
        </p:blipFill>
        <p:spPr bwMode="auto">
          <a:xfrm>
            <a:off x="6631675" y="2657901"/>
            <a:ext cx="3733800" cy="2286000"/>
          </a:xfrm>
          <a:prstGeom prst="rect">
            <a:avLst/>
          </a:prstGeom>
          <a:noFill/>
          <a:ln w="9525">
            <a:noFill/>
            <a:miter lim="800000"/>
            <a:headEnd/>
            <a:tailEnd/>
          </a:ln>
        </p:spPr>
      </p:pic>
    </p:spTree>
    <p:extLst>
      <p:ext uri="{BB962C8B-B14F-4D97-AF65-F5344CB8AC3E}">
        <p14:creationId xmlns:p14="http://schemas.microsoft.com/office/powerpoint/2010/main" val="161629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and Iterations…</a:t>
            </a:r>
            <a:endParaRPr lang="en-US" dirty="0"/>
          </a:p>
        </p:txBody>
      </p:sp>
      <p:sp>
        <p:nvSpPr>
          <p:cNvPr id="3" name="Content Placeholder 2"/>
          <p:cNvSpPr>
            <a:spLocks noGrp="1"/>
          </p:cNvSpPr>
          <p:nvPr>
            <p:ph idx="1"/>
          </p:nvPr>
        </p:nvSpPr>
        <p:spPr/>
        <p:txBody>
          <a:bodyPr/>
          <a:lstStyle/>
          <a:p>
            <a:r>
              <a:rPr lang="en-US" dirty="0" smtClean="0"/>
              <a:t>For-loop</a:t>
            </a:r>
          </a:p>
          <a:p>
            <a:pPr lvl="1"/>
            <a:r>
              <a:rPr lang="en-US" dirty="0" smtClean="0"/>
              <a:t>contains three parts:</a:t>
            </a:r>
          </a:p>
          <a:p>
            <a:pPr lvl="2"/>
            <a:r>
              <a:rPr lang="en-US" dirty="0" smtClean="0"/>
              <a:t>initialization</a:t>
            </a:r>
          </a:p>
          <a:p>
            <a:pPr lvl="2"/>
            <a:r>
              <a:rPr lang="en-US" dirty="0" smtClean="0"/>
              <a:t>conditional</a:t>
            </a:r>
          </a:p>
          <a:p>
            <a:pPr lvl="2"/>
            <a:r>
              <a:rPr lang="en-US" dirty="0" smtClean="0"/>
              <a:t>incremental</a:t>
            </a:r>
          </a:p>
          <a:p>
            <a:pPr lvl="1"/>
            <a:r>
              <a:rPr lang="en-US" dirty="0" smtClean="0"/>
              <a:t>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upper_bound</a:t>
            </a:r>
            <a:r>
              <a:rPr lang="en-US" dirty="0" smtClean="0"/>
              <a:t>; </a:t>
            </a:r>
            <a:r>
              <a:rPr lang="en-US" dirty="0" err="1" smtClean="0"/>
              <a:t>i</a:t>
            </a:r>
            <a:r>
              <a:rPr lang="en-US" dirty="0" smtClean="0"/>
              <a:t>++){ …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1529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 and Iterations…</a:t>
            </a:r>
            <a:endParaRPr lang="en-US" dirty="0"/>
          </a:p>
        </p:txBody>
      </p:sp>
      <p:sp>
        <p:nvSpPr>
          <p:cNvPr id="5" name="Content Placeholder 4"/>
          <p:cNvSpPr>
            <a:spLocks noGrp="1"/>
          </p:cNvSpPr>
          <p:nvPr>
            <p:ph idx="1"/>
          </p:nvPr>
        </p:nvSpPr>
        <p:spPr/>
        <p:txBody>
          <a:bodyPr/>
          <a:lstStyle/>
          <a:p>
            <a:r>
              <a:rPr lang="en-US" dirty="0" smtClean="0"/>
              <a:t>For-Each </a:t>
            </a:r>
          </a:p>
          <a:p>
            <a:pPr lvl="1"/>
            <a:r>
              <a:rPr lang="en-US" dirty="0"/>
              <a:t>Used when the number of iterations is known beforehand</a:t>
            </a:r>
          </a:p>
          <a:p>
            <a:pPr lvl="1"/>
            <a:r>
              <a:rPr lang="en-US" dirty="0"/>
              <a:t>In Java 5.0, we have a specialized loop for array which has the following syntax:</a:t>
            </a:r>
          </a:p>
          <a:p>
            <a:pPr lvl="2"/>
            <a:r>
              <a:rPr lang="en-US" dirty="0"/>
              <a:t>for ( type </a:t>
            </a:r>
            <a:r>
              <a:rPr lang="en-US" dirty="0" err="1"/>
              <a:t>var</a:t>
            </a:r>
            <a:r>
              <a:rPr lang="en-US" dirty="0"/>
              <a:t> : object array) {}</a:t>
            </a:r>
          </a:p>
          <a:p>
            <a:endParaRPr lang="en-US" dirty="0"/>
          </a:p>
        </p:txBody>
      </p:sp>
      <p:pic>
        <p:nvPicPr>
          <p:cNvPr id="6" name="Picture 5" descr="for-loop"/>
          <p:cNvPicPr/>
          <p:nvPr/>
        </p:nvPicPr>
        <p:blipFill>
          <a:blip r:embed="rId2" cstate="print">
            <a:clrChange>
              <a:clrFrom>
                <a:srgbClr val="FFFFFF"/>
              </a:clrFrom>
              <a:clrTo>
                <a:srgbClr val="FFFFFF">
                  <a:alpha val="0"/>
                </a:srgbClr>
              </a:clrTo>
            </a:clrChange>
          </a:blip>
          <a:srcRect/>
          <a:stretch>
            <a:fillRect/>
          </a:stretch>
        </p:blipFill>
        <p:spPr bwMode="auto">
          <a:xfrm>
            <a:off x="3490415" y="3674659"/>
            <a:ext cx="5244152" cy="2384946"/>
          </a:xfrm>
          <a:prstGeom prst="rect">
            <a:avLst/>
          </a:prstGeom>
          <a:noFill/>
          <a:ln w="9525">
            <a:noFill/>
            <a:miter lim="800000"/>
            <a:headEnd/>
            <a:tailEnd/>
          </a:ln>
        </p:spPr>
      </p:pic>
    </p:spTree>
    <p:extLst>
      <p:ext uri="{BB962C8B-B14F-4D97-AF65-F5344CB8AC3E}">
        <p14:creationId xmlns:p14="http://schemas.microsoft.com/office/powerpoint/2010/main" val="19438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You can download Java SDK compiler depending on the OS and RAM speed used:</a:t>
            </a:r>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0997" y="2729552"/>
            <a:ext cx="5549095" cy="3521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90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Ways to Terminate Loops</a:t>
            </a:r>
            <a:endParaRPr lang="en-US" dirty="0"/>
          </a:p>
        </p:txBody>
      </p:sp>
      <p:sp>
        <p:nvSpPr>
          <p:cNvPr id="5" name="Content Placeholder 4"/>
          <p:cNvSpPr>
            <a:spLocks noGrp="1"/>
          </p:cNvSpPr>
          <p:nvPr>
            <p:ph idx="1"/>
          </p:nvPr>
        </p:nvSpPr>
        <p:spPr/>
        <p:txBody>
          <a:bodyPr/>
          <a:lstStyle/>
          <a:p>
            <a:r>
              <a:rPr lang="en-US" dirty="0"/>
              <a:t>break</a:t>
            </a:r>
          </a:p>
          <a:p>
            <a:pPr lvl="1"/>
            <a:r>
              <a:rPr lang="en-US" dirty="0"/>
              <a:t>Stop the loop and execute the first statement immediately after the loop</a:t>
            </a:r>
          </a:p>
          <a:p>
            <a:r>
              <a:rPr lang="en-US" dirty="0"/>
              <a:t>return (in methods)</a:t>
            </a:r>
          </a:p>
          <a:p>
            <a:pPr lvl="1"/>
            <a:r>
              <a:rPr lang="en-US" dirty="0"/>
              <a:t>Stop the loop and returns the method caller</a:t>
            </a:r>
          </a:p>
          <a:p>
            <a:r>
              <a:rPr lang="en-US" dirty="0" err="1"/>
              <a:t>System.exit</a:t>
            </a:r>
            <a:r>
              <a:rPr lang="en-US" dirty="0"/>
              <a:t>()</a:t>
            </a:r>
          </a:p>
          <a:p>
            <a:pPr lvl="1"/>
            <a:r>
              <a:rPr lang="en-US" dirty="0"/>
              <a:t>Stops the loop and shutdowns the JVM</a:t>
            </a:r>
            <a:br>
              <a:rPr lang="en-US" dirty="0"/>
            </a:br>
            <a:endParaRPr lang="en-US" dirty="0"/>
          </a:p>
        </p:txBody>
      </p:sp>
    </p:spTree>
    <p:extLst>
      <p:ext uri="{BB962C8B-B14F-4D97-AF65-F5344CB8AC3E}">
        <p14:creationId xmlns:p14="http://schemas.microsoft.com/office/powerpoint/2010/main" val="176376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 and Continue</a:t>
            </a:r>
            <a:endParaRPr lang="en-US" dirty="0"/>
          </a:p>
        </p:txBody>
      </p:sp>
      <p:sp>
        <p:nvSpPr>
          <p:cNvPr id="5" name="Content Placeholder 4"/>
          <p:cNvSpPr>
            <a:spLocks noGrp="1"/>
          </p:cNvSpPr>
          <p:nvPr>
            <p:ph idx="1"/>
          </p:nvPr>
        </p:nvSpPr>
        <p:spPr/>
        <p:txBody>
          <a:bodyPr/>
          <a:lstStyle/>
          <a:p>
            <a:r>
              <a:rPr lang="en-US" dirty="0"/>
              <a:t>break</a:t>
            </a:r>
          </a:p>
          <a:p>
            <a:pPr lvl="1"/>
            <a:r>
              <a:rPr lang="en-US" dirty="0"/>
              <a:t>Eventually stops the limit</a:t>
            </a:r>
          </a:p>
          <a:p>
            <a:r>
              <a:rPr lang="en-US" dirty="0"/>
              <a:t>continue</a:t>
            </a:r>
          </a:p>
          <a:p>
            <a:pPr lvl="1"/>
            <a:r>
              <a:rPr lang="en-US" dirty="0"/>
              <a:t>Stops the current iteration and continue with the loop (with the other iterations)</a:t>
            </a:r>
          </a:p>
          <a:p>
            <a:pPr>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825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Array Data structure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122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6078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Content Placeholder 4"/>
          <p:cNvSpPr>
            <a:spLocks noGrp="1"/>
          </p:cNvSpPr>
          <p:nvPr>
            <p:ph idx="1"/>
          </p:nvPr>
        </p:nvSpPr>
        <p:spPr/>
        <p:txBody>
          <a:bodyPr/>
          <a:lstStyle/>
          <a:p>
            <a:r>
              <a:rPr lang="en-US" dirty="0"/>
              <a:t>Arrays are always objects</a:t>
            </a:r>
          </a:p>
          <a:p>
            <a:r>
              <a:rPr lang="en-US" dirty="0"/>
              <a:t>Used for quick, ordered and efficient lists of things</a:t>
            </a:r>
          </a:p>
          <a:p>
            <a:r>
              <a:rPr lang="en-US" dirty="0"/>
              <a:t>Every element in an array is just a variable (primitive or reference)</a:t>
            </a:r>
          </a:p>
          <a:p>
            <a:r>
              <a:rPr lang="en-US" dirty="0"/>
              <a:t>A homogenous </a:t>
            </a:r>
          </a:p>
          <a:p>
            <a:pPr>
              <a:buNone/>
            </a:pPr>
            <a:r>
              <a:rPr lang="en-US" dirty="0"/>
              <a:t>    data structure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438634" y="3463119"/>
            <a:ext cx="4581525" cy="2476500"/>
          </a:xfrm>
          <a:prstGeom prst="rect">
            <a:avLst/>
          </a:prstGeom>
          <a:noFill/>
          <a:ln w="9525">
            <a:noFill/>
            <a:miter lim="800000"/>
            <a:headEnd/>
            <a:tailEnd/>
          </a:ln>
        </p:spPr>
      </p:pic>
    </p:spTree>
    <p:extLst>
      <p:ext uri="{BB962C8B-B14F-4D97-AF65-F5344CB8AC3E}">
        <p14:creationId xmlns:p14="http://schemas.microsoft.com/office/powerpoint/2010/main" val="158936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Multidimensional Arrays</a:t>
            </a:r>
            <a:endParaRPr lang="en-US" dirty="0"/>
          </a:p>
        </p:txBody>
      </p:sp>
      <p:sp>
        <p:nvSpPr>
          <p:cNvPr id="5" name="Content Placeholder 4"/>
          <p:cNvSpPr>
            <a:spLocks noGrp="1"/>
          </p:cNvSpPr>
          <p:nvPr>
            <p:ph idx="1"/>
          </p:nvPr>
        </p:nvSpPr>
        <p:spPr/>
        <p:txBody>
          <a:bodyPr/>
          <a:lstStyle/>
          <a:p>
            <a:r>
              <a:rPr lang="fil-PH" dirty="0"/>
              <a:t>Valid decalaration:</a:t>
            </a:r>
          </a:p>
          <a:p>
            <a:pPr lvl="1"/>
            <a:r>
              <a:rPr lang="fil-PH" dirty="0"/>
              <a:t>String [][][] name;</a:t>
            </a:r>
          </a:p>
          <a:p>
            <a:pPr lvl="1"/>
            <a:r>
              <a:rPr lang="fil-PH" dirty="0"/>
              <a:t>String [] name [][];</a:t>
            </a:r>
          </a:p>
          <a:p>
            <a:pPr lvl="1"/>
            <a:r>
              <a:rPr lang="fil-PH" dirty="0"/>
              <a:t>Sttring [][] name [];</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5417024" y="1773072"/>
            <a:ext cx="4843463" cy="3810000"/>
          </a:xfrm>
          <a:prstGeom prst="rect">
            <a:avLst/>
          </a:prstGeom>
          <a:noFill/>
          <a:ln w="9525">
            <a:noFill/>
            <a:miter lim="800000"/>
            <a:headEnd/>
            <a:tailEnd/>
          </a:ln>
        </p:spPr>
      </p:pic>
    </p:spTree>
    <p:extLst>
      <p:ext uri="{BB962C8B-B14F-4D97-AF65-F5344CB8AC3E}">
        <p14:creationId xmlns:p14="http://schemas.microsoft.com/office/powerpoint/2010/main" val="281167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 Construction</a:t>
            </a:r>
            <a:endParaRPr lang="en-US" dirty="0"/>
          </a:p>
        </p:txBody>
      </p:sp>
      <p:sp>
        <p:nvSpPr>
          <p:cNvPr id="5" name="Content Placeholder 4"/>
          <p:cNvSpPr>
            <a:spLocks noGrp="1"/>
          </p:cNvSpPr>
          <p:nvPr>
            <p:ph idx="1"/>
          </p:nvPr>
        </p:nvSpPr>
        <p:spPr/>
        <p:txBody>
          <a:bodyPr/>
          <a:lstStyle/>
          <a:p>
            <a:r>
              <a:rPr lang="en-US" dirty="0"/>
              <a:t>Constructing a One-Dimensional Array</a:t>
            </a:r>
          </a:p>
          <a:p>
            <a:pPr lvl="1"/>
            <a:r>
              <a:rPr lang="en-US" dirty="0"/>
              <a:t>Using the keyword new</a:t>
            </a:r>
          </a:p>
          <a:p>
            <a:pPr lvl="2"/>
            <a:r>
              <a:rPr lang="en-US" dirty="0" err="1"/>
              <a:t>int</a:t>
            </a:r>
            <a:r>
              <a:rPr lang="en-US" dirty="0"/>
              <a:t> [] a;</a:t>
            </a:r>
          </a:p>
          <a:p>
            <a:pPr lvl="2"/>
            <a:r>
              <a:rPr lang="en-US" dirty="0"/>
              <a:t>a = new </a:t>
            </a:r>
            <a:r>
              <a:rPr lang="en-US" dirty="0" err="1"/>
              <a:t>int</a:t>
            </a:r>
            <a:r>
              <a:rPr lang="en-US" dirty="0"/>
              <a:t>[40];</a:t>
            </a:r>
          </a:p>
          <a:p>
            <a:pPr lvl="2"/>
            <a:r>
              <a:rPr lang="en-US" dirty="0" err="1"/>
              <a:t>int</a:t>
            </a:r>
            <a:r>
              <a:rPr lang="en-US" dirty="0"/>
              <a:t> [] a = new </a:t>
            </a:r>
            <a:r>
              <a:rPr lang="en-US" dirty="0" err="1"/>
              <a:t>int</a:t>
            </a:r>
            <a:r>
              <a:rPr lang="en-US" dirty="0"/>
              <a:t>[40];</a:t>
            </a:r>
          </a:p>
          <a:p>
            <a:r>
              <a:rPr lang="en-US" dirty="0"/>
              <a:t>Constructing a Multi-Dimensional Array</a:t>
            </a:r>
          </a:p>
          <a:p>
            <a:pPr lvl="1"/>
            <a:r>
              <a:rPr lang="en-US" dirty="0"/>
              <a:t>Using the keyword new</a:t>
            </a:r>
          </a:p>
          <a:p>
            <a:pPr lvl="2"/>
            <a:r>
              <a:rPr lang="en-US" dirty="0" err="1"/>
              <a:t>int</a:t>
            </a:r>
            <a:r>
              <a:rPr lang="en-US" dirty="0"/>
              <a:t> [] [] b;</a:t>
            </a:r>
          </a:p>
          <a:p>
            <a:pPr lvl="2"/>
            <a:r>
              <a:rPr lang="en-US" dirty="0"/>
              <a:t>b = new </a:t>
            </a:r>
            <a:r>
              <a:rPr lang="en-US" dirty="0" err="1"/>
              <a:t>int</a:t>
            </a:r>
            <a:r>
              <a:rPr lang="en-US" dirty="0"/>
              <a:t>[40][];</a:t>
            </a:r>
          </a:p>
          <a:p>
            <a:endParaRPr lang="en-US" dirty="0"/>
          </a:p>
        </p:txBody>
      </p:sp>
    </p:spTree>
    <p:extLst>
      <p:ext uri="{BB962C8B-B14F-4D97-AF65-F5344CB8AC3E}">
        <p14:creationId xmlns:p14="http://schemas.microsoft.com/office/powerpoint/2010/main" val="9957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 Construction</a:t>
            </a:r>
            <a:endParaRPr lang="en-US" dirty="0"/>
          </a:p>
        </p:txBody>
      </p:sp>
      <p:sp>
        <p:nvSpPr>
          <p:cNvPr id="5" name="Content Placeholder 4"/>
          <p:cNvSpPr>
            <a:spLocks noGrp="1"/>
          </p:cNvSpPr>
          <p:nvPr>
            <p:ph idx="1"/>
          </p:nvPr>
        </p:nvSpPr>
        <p:spPr/>
        <p:txBody>
          <a:bodyPr/>
          <a:lstStyle/>
          <a:p>
            <a:r>
              <a:rPr lang="en-US" dirty="0"/>
              <a:t>Constructing Arrays of Reference Variables</a:t>
            </a:r>
          </a:p>
          <a:p>
            <a:pPr lvl="1"/>
            <a:r>
              <a:rPr lang="en-US" dirty="0"/>
              <a:t>Shape </a:t>
            </a:r>
            <a:r>
              <a:rPr lang="en-US" dirty="0" err="1"/>
              <a:t>sh</a:t>
            </a:r>
            <a:r>
              <a:rPr lang="en-US" dirty="0"/>
              <a:t> [];</a:t>
            </a:r>
          </a:p>
          <a:p>
            <a:pPr lvl="1"/>
            <a:r>
              <a:rPr lang="en-US" dirty="0" err="1"/>
              <a:t>sh</a:t>
            </a:r>
            <a:r>
              <a:rPr lang="en-US" dirty="0"/>
              <a:t>= new Shape[5];</a:t>
            </a:r>
          </a:p>
          <a:p>
            <a:pPr lvl="1"/>
            <a:r>
              <a:rPr lang="en-US" dirty="0" err="1"/>
              <a:t>sh</a:t>
            </a:r>
            <a:r>
              <a:rPr lang="en-US" dirty="0"/>
              <a:t>[0] = new Shape();</a:t>
            </a:r>
          </a:p>
          <a:p>
            <a:pPr lvl="1"/>
            <a:r>
              <a:rPr lang="en-US" dirty="0" err="1"/>
              <a:t>sh</a:t>
            </a:r>
            <a:r>
              <a:rPr lang="en-US" dirty="0"/>
              <a:t>[1] = new Shape();</a:t>
            </a:r>
          </a:p>
          <a:p>
            <a:endParaRPr lang="en-US" dirty="0"/>
          </a:p>
        </p:txBody>
      </p:sp>
    </p:spTree>
    <p:extLst>
      <p:ext uri="{BB962C8B-B14F-4D97-AF65-F5344CB8AC3E}">
        <p14:creationId xmlns:p14="http://schemas.microsoft.com/office/powerpoint/2010/main" val="160781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Initializing Arrays</a:t>
            </a:r>
            <a:endParaRPr lang="en-US" dirty="0"/>
          </a:p>
        </p:txBody>
      </p:sp>
      <p:sp>
        <p:nvSpPr>
          <p:cNvPr id="5" name="Content Placeholder 4"/>
          <p:cNvSpPr>
            <a:spLocks noGrp="1"/>
          </p:cNvSpPr>
          <p:nvPr>
            <p:ph idx="1"/>
          </p:nvPr>
        </p:nvSpPr>
        <p:spPr/>
        <p:txBody>
          <a:bodyPr/>
          <a:lstStyle/>
          <a:p>
            <a:r>
              <a:rPr lang="en-US" dirty="0"/>
              <a:t>Declaring, Constructing, and Initializing in One</a:t>
            </a:r>
          </a:p>
          <a:p>
            <a:pPr lvl="1"/>
            <a:r>
              <a:rPr lang="en-US" dirty="0" err="1"/>
              <a:t>int</a:t>
            </a:r>
            <a:r>
              <a:rPr lang="en-US" dirty="0"/>
              <a:t>[] a = {1,2,3};</a:t>
            </a:r>
          </a:p>
          <a:p>
            <a:pPr lvl="1"/>
            <a:r>
              <a:rPr lang="en-US" dirty="0"/>
              <a:t>char [] s = {‘</a:t>
            </a:r>
            <a:r>
              <a:rPr lang="en-US" dirty="0" err="1"/>
              <a:t>a’,’b’,’c</a:t>
            </a:r>
            <a:r>
              <a:rPr lang="en-US" dirty="0"/>
              <a:t>’};</a:t>
            </a:r>
          </a:p>
          <a:p>
            <a:pPr lvl="1"/>
            <a:r>
              <a:rPr lang="en-US" dirty="0"/>
              <a:t>String[] </a:t>
            </a:r>
            <a:r>
              <a:rPr lang="en-US" dirty="0" err="1"/>
              <a:t>str</a:t>
            </a:r>
            <a:r>
              <a:rPr lang="en-US" dirty="0"/>
              <a:t> = {“good”, “morning”};</a:t>
            </a:r>
          </a:p>
          <a:p>
            <a:pPr lvl="1"/>
            <a:r>
              <a:rPr lang="en-US" dirty="0"/>
              <a:t>Shape [] v = {new Shape(), </a:t>
            </a:r>
          </a:p>
          <a:p>
            <a:pPr lvl="1">
              <a:buNone/>
            </a:pPr>
            <a:r>
              <a:rPr lang="en-US" dirty="0"/>
              <a:t>				            new Shape()};</a:t>
            </a:r>
          </a:p>
          <a:p>
            <a:endParaRPr lang="en-US" dirty="0"/>
          </a:p>
        </p:txBody>
      </p:sp>
    </p:spTree>
    <p:extLst>
      <p:ext uri="{BB962C8B-B14F-4D97-AF65-F5344CB8AC3E}">
        <p14:creationId xmlns:p14="http://schemas.microsoft.com/office/powerpoint/2010/main" val="74137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Behavior</a:t>
            </a:r>
            <a:endParaRPr lang="en-US" dirty="0"/>
          </a:p>
        </p:txBody>
      </p:sp>
      <p:sp>
        <p:nvSpPr>
          <p:cNvPr id="3" name="Text Placeholder 2"/>
          <p:cNvSpPr>
            <a:spLocks noGrp="1"/>
          </p:cNvSpPr>
          <p:nvPr>
            <p:ph type="body" idx="1"/>
          </p:nvPr>
        </p:nvSpPr>
        <p:spPr/>
        <p:txBody>
          <a:bodyPr/>
          <a:lstStyle/>
          <a:p>
            <a:r>
              <a:rPr lang="en-US" dirty="0" smtClean="0"/>
              <a:t>Classification and Purposes</a:t>
            </a:r>
            <a:endParaRPr lang="en-US" dirty="0"/>
          </a:p>
        </p:txBody>
      </p:sp>
    </p:spTree>
    <p:extLst>
      <p:ext uri="{BB962C8B-B14F-4D97-AF65-F5344CB8AC3E}">
        <p14:creationId xmlns:p14="http://schemas.microsoft.com/office/powerpoint/2010/main" val="15783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Instance Variables</a:t>
            </a:r>
            <a:endParaRPr lang="en-US" dirty="0"/>
          </a:p>
        </p:txBody>
      </p:sp>
      <p:sp>
        <p:nvSpPr>
          <p:cNvPr id="5" name="Content Placeholder 4"/>
          <p:cNvSpPr>
            <a:spLocks noGrp="1"/>
          </p:cNvSpPr>
          <p:nvPr>
            <p:ph idx="1"/>
          </p:nvPr>
        </p:nvSpPr>
        <p:spPr/>
        <p:txBody>
          <a:bodyPr/>
          <a:lstStyle/>
          <a:p>
            <a:r>
              <a:rPr lang="en-US" dirty="0" smtClean="0"/>
              <a:t>Variables popularly known as global variables</a:t>
            </a:r>
          </a:p>
          <a:p>
            <a:r>
              <a:rPr lang="en-US" dirty="0" smtClean="0"/>
              <a:t>Each instance of the object has its own copy</a:t>
            </a:r>
          </a:p>
          <a:p>
            <a:r>
              <a:rPr lang="en-US" dirty="0" smtClean="0"/>
              <a:t>Instance </a:t>
            </a:r>
            <a:r>
              <a:rPr lang="en-US" dirty="0"/>
              <a:t>variables always get a default value</a:t>
            </a:r>
          </a:p>
          <a:p>
            <a:pPr lvl="1"/>
            <a:r>
              <a:rPr lang="en-US" dirty="0"/>
              <a:t>Integer has a default value of zero (0)</a:t>
            </a:r>
          </a:p>
          <a:p>
            <a:pPr lvl="1"/>
            <a:r>
              <a:rPr lang="en-US" dirty="0"/>
              <a:t>Floating point has a default value of zero (0.0)</a:t>
            </a:r>
          </a:p>
          <a:p>
            <a:pPr lvl="1"/>
            <a:r>
              <a:rPr lang="en-US" dirty="0"/>
              <a:t>Boolean has a default value of false</a:t>
            </a:r>
          </a:p>
          <a:p>
            <a:pPr lvl="1"/>
            <a:r>
              <a:rPr lang="en-US" dirty="0"/>
              <a:t>Reference variable has a default value of null</a:t>
            </a:r>
          </a:p>
          <a:p>
            <a:endParaRPr lang="en-US" dirty="0"/>
          </a:p>
        </p:txBody>
      </p:sp>
    </p:spTree>
    <p:extLst>
      <p:ext uri="{BB962C8B-B14F-4D97-AF65-F5344CB8AC3E}">
        <p14:creationId xmlns:p14="http://schemas.microsoft.com/office/powerpoint/2010/main" val="271019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Java</a:t>
            </a:r>
            <a:endParaRPr lang="en-US" dirty="0"/>
          </a:p>
        </p:txBody>
      </p:sp>
      <p:sp>
        <p:nvSpPr>
          <p:cNvPr id="5" name="Content Placeholder 4"/>
          <p:cNvSpPr>
            <a:spLocks noGrp="1"/>
          </p:cNvSpPr>
          <p:nvPr>
            <p:ph idx="1"/>
          </p:nvPr>
        </p:nvSpPr>
        <p:spPr/>
        <p:txBody>
          <a:bodyPr/>
          <a:lstStyle/>
          <a:p>
            <a:r>
              <a:rPr lang="en-US" dirty="0" smtClean="0"/>
              <a:t>After downloading the .EXE file, run it.</a:t>
            </a:r>
            <a:endParaRPr lang="en-US" dirty="0"/>
          </a:p>
          <a:p>
            <a:r>
              <a:rPr lang="en-US" dirty="0"/>
              <a:t>If prompted for the JDK directory, you can use the default directory or you can opt for your own location. </a:t>
            </a:r>
          </a:p>
          <a:p>
            <a:r>
              <a:rPr lang="en-US" dirty="0"/>
              <a:t>The default directory is </a:t>
            </a:r>
            <a:endParaRPr lang="en-US" dirty="0" smtClean="0"/>
          </a:p>
          <a:p>
            <a:pPr lvl="1"/>
            <a:r>
              <a:rPr lang="en-US" dirty="0" smtClean="0"/>
              <a:t>C</a:t>
            </a:r>
            <a:r>
              <a:rPr lang="en-US" dirty="0"/>
              <a:t>:\Program </a:t>
            </a:r>
            <a:r>
              <a:rPr lang="en-US" dirty="0" smtClean="0"/>
              <a:t>Files\Java\jdk1.7.x</a:t>
            </a:r>
            <a:r>
              <a:rPr lang="en-US" dirty="0"/>
              <a:t>\ for Java SE </a:t>
            </a:r>
            <a:r>
              <a:rPr lang="en-US" dirty="0" smtClean="0"/>
              <a:t>7.</a:t>
            </a:r>
            <a:endParaRPr lang="en-US" dirty="0"/>
          </a:p>
          <a:p>
            <a:pPr lvl="1"/>
            <a:r>
              <a:rPr lang="en-US" b="1" dirty="0" smtClean="0">
                <a:solidFill>
                  <a:srgbClr val="FF0000"/>
                </a:solidFill>
              </a:rPr>
              <a:t>NOTE</a:t>
            </a:r>
            <a:r>
              <a:rPr lang="en-US" dirty="0"/>
              <a:t>: </a:t>
            </a:r>
            <a:r>
              <a:rPr lang="en-US" dirty="0" smtClean="0"/>
              <a:t>The </a:t>
            </a:r>
            <a:r>
              <a:rPr lang="en-US" dirty="0"/>
              <a:t>installer will </a:t>
            </a:r>
            <a:r>
              <a:rPr lang="en-US" dirty="0" smtClean="0"/>
              <a:t>install the JDK </a:t>
            </a:r>
            <a:r>
              <a:rPr lang="en-US" dirty="0"/>
              <a:t>and </a:t>
            </a:r>
            <a:r>
              <a:rPr lang="en-US" dirty="0" smtClean="0"/>
              <a:t>JRE thus it will ask for 2 directories</a:t>
            </a:r>
            <a:endParaRPr lang="en-US" dirty="0"/>
          </a:p>
        </p:txBody>
      </p:sp>
    </p:spTree>
    <p:extLst>
      <p:ext uri="{BB962C8B-B14F-4D97-AF65-F5344CB8AC3E}">
        <p14:creationId xmlns:p14="http://schemas.microsoft.com/office/powerpoint/2010/main" val="427626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or Static Variables</a:t>
            </a:r>
            <a:endParaRPr lang="en-US" dirty="0"/>
          </a:p>
        </p:txBody>
      </p:sp>
      <p:sp>
        <p:nvSpPr>
          <p:cNvPr id="5" name="Content Placeholder 4"/>
          <p:cNvSpPr>
            <a:spLocks noGrp="1"/>
          </p:cNvSpPr>
          <p:nvPr>
            <p:ph idx="1"/>
          </p:nvPr>
        </p:nvSpPr>
        <p:spPr/>
        <p:txBody>
          <a:bodyPr>
            <a:normAutofit/>
          </a:bodyPr>
          <a:lstStyle/>
          <a:p>
            <a:r>
              <a:rPr lang="en-US" dirty="0" smtClean="0"/>
              <a:t>Declared </a:t>
            </a:r>
            <a:r>
              <a:rPr lang="en-US" dirty="0"/>
              <a:t>with the static keyword in a class, but outside a method, constructor or a </a:t>
            </a:r>
            <a:r>
              <a:rPr lang="en-US" dirty="0" smtClean="0"/>
              <a:t>block</a:t>
            </a:r>
            <a:endParaRPr lang="en-US" dirty="0"/>
          </a:p>
          <a:p>
            <a:r>
              <a:rPr lang="en-US" dirty="0" smtClean="0"/>
              <a:t>There </a:t>
            </a:r>
            <a:r>
              <a:rPr lang="en-US" dirty="0"/>
              <a:t>would only be one copy of each class variable per class, regardless of how many objects are created from </a:t>
            </a:r>
            <a:r>
              <a:rPr lang="en-US" dirty="0" smtClean="0"/>
              <a:t>it</a:t>
            </a:r>
            <a:endParaRPr lang="en-US" dirty="0"/>
          </a:p>
          <a:p>
            <a:pPr lvl="1"/>
            <a:r>
              <a:rPr lang="en-US" dirty="0" smtClean="0">
                <a:solidFill>
                  <a:srgbClr val="FF0000"/>
                </a:solidFill>
              </a:rPr>
              <a:t>Note</a:t>
            </a:r>
            <a:r>
              <a:rPr lang="en-US" dirty="0" smtClean="0"/>
              <a:t>: Rarely </a:t>
            </a:r>
            <a:r>
              <a:rPr lang="en-US" dirty="0"/>
              <a:t>used other than being declared as constants. </a:t>
            </a:r>
            <a:endParaRPr lang="en-US" dirty="0" smtClean="0"/>
          </a:p>
          <a:p>
            <a:r>
              <a:rPr lang="en-US" dirty="0"/>
              <a:t>Always has the non-access modifier static</a:t>
            </a:r>
          </a:p>
          <a:p>
            <a:endParaRPr lang="en-US" dirty="0"/>
          </a:p>
        </p:txBody>
      </p:sp>
    </p:spTree>
    <p:extLst>
      <p:ext uri="{BB962C8B-B14F-4D97-AF65-F5344CB8AC3E}">
        <p14:creationId xmlns:p14="http://schemas.microsoft.com/office/powerpoint/2010/main" val="338131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Variables</a:t>
            </a:r>
            <a:endParaRPr lang="en-US" dirty="0"/>
          </a:p>
        </p:txBody>
      </p:sp>
      <p:sp>
        <p:nvSpPr>
          <p:cNvPr id="5" name="Content Placeholder 4"/>
          <p:cNvSpPr>
            <a:spLocks noGrp="1"/>
          </p:cNvSpPr>
          <p:nvPr>
            <p:ph idx="1"/>
          </p:nvPr>
        </p:nvSpPr>
        <p:spPr/>
        <p:txBody>
          <a:bodyPr/>
          <a:lstStyle/>
          <a:p>
            <a:r>
              <a:rPr lang="en-US" dirty="0"/>
              <a:t>Local variables are variables declared inside a method</a:t>
            </a:r>
          </a:p>
          <a:p>
            <a:r>
              <a:rPr lang="en-US" dirty="0"/>
              <a:t>They are not instance variables</a:t>
            </a:r>
          </a:p>
          <a:p>
            <a:r>
              <a:rPr lang="en-US" dirty="0"/>
              <a:t>Local variables do not get a default value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519148" y="3888474"/>
            <a:ext cx="7086600" cy="2286000"/>
          </a:xfrm>
          <a:prstGeom prst="rect">
            <a:avLst/>
          </a:prstGeom>
          <a:noFill/>
          <a:ln w="9525">
            <a:noFill/>
            <a:miter lim="800000"/>
            <a:headEnd/>
            <a:tailEnd/>
          </a:ln>
        </p:spPr>
      </p:pic>
    </p:spTree>
    <p:extLst>
      <p:ext uri="{BB962C8B-B14F-4D97-AF65-F5344CB8AC3E}">
        <p14:creationId xmlns:p14="http://schemas.microsoft.com/office/powerpoint/2010/main" val="251507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Parameters</a:t>
            </a:r>
            <a:endParaRPr lang="en-US" dirty="0"/>
          </a:p>
        </p:txBody>
      </p:sp>
      <p:sp>
        <p:nvSpPr>
          <p:cNvPr id="5" name="Content Placeholder 4"/>
          <p:cNvSpPr>
            <a:spLocks noGrp="1"/>
          </p:cNvSpPr>
          <p:nvPr>
            <p:ph idx="1"/>
          </p:nvPr>
        </p:nvSpPr>
        <p:spPr/>
        <p:txBody>
          <a:bodyPr/>
          <a:lstStyle/>
          <a:p>
            <a:r>
              <a:rPr lang="en-US" dirty="0"/>
              <a:t>Local or method parameters are declared on the argument list of the method</a:t>
            </a:r>
          </a:p>
          <a:p>
            <a:r>
              <a:rPr lang="en-US" dirty="0"/>
              <a:t>Variables can be declared locally meaning within the methods of a class</a:t>
            </a:r>
          </a:p>
          <a:p>
            <a:r>
              <a:rPr lang="en-US" dirty="0"/>
              <a:t>If users passes arguments to a method, that method needs parameters to accommodate all the arguments passed</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3291385" y="5410199"/>
            <a:ext cx="3385788" cy="838200"/>
          </a:xfrm>
          <a:prstGeom prst="rect">
            <a:avLst/>
          </a:prstGeom>
          <a:noFill/>
          <a:ln w="9525">
            <a:noFill/>
            <a:miter lim="800000"/>
            <a:headEnd/>
            <a:tailEnd/>
          </a:ln>
        </p:spPr>
      </p:pic>
      <p:sp>
        <p:nvSpPr>
          <p:cNvPr id="7" name="TextBox 6"/>
          <p:cNvSpPr txBox="1"/>
          <p:nvPr/>
        </p:nvSpPr>
        <p:spPr>
          <a:xfrm rot="19520399">
            <a:off x="7257147" y="5148589"/>
            <a:ext cx="2462907" cy="523220"/>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latin typeface="Bradley Hand ITC" pitchFamily="66" charset="0"/>
              </a:rPr>
              <a:t>parameters</a:t>
            </a:r>
            <a:endParaRPr lang="en-US" sz="28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29481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Parameters</a:t>
            </a:r>
          </a:p>
        </p:txBody>
      </p:sp>
      <p:sp>
        <p:nvSpPr>
          <p:cNvPr id="5" name="Content Placeholder 4"/>
          <p:cNvSpPr>
            <a:spLocks noGrp="1"/>
          </p:cNvSpPr>
          <p:nvPr>
            <p:ph idx="1"/>
          </p:nvPr>
        </p:nvSpPr>
        <p:spPr/>
        <p:txBody>
          <a:bodyPr/>
          <a:lstStyle/>
          <a:p>
            <a:r>
              <a:rPr lang="en-US" dirty="0"/>
              <a:t>Used </a:t>
            </a:r>
            <a:r>
              <a:rPr lang="en-US" sz="2800" dirty="0"/>
              <a:t>by public static void main(String </a:t>
            </a:r>
            <a:r>
              <a:rPr lang="en-US" sz="2800" dirty="0" err="1"/>
              <a:t>args</a:t>
            </a:r>
            <a:r>
              <a:rPr lang="en-US" sz="2800" dirty="0"/>
              <a:t>[]){ }</a:t>
            </a:r>
          </a:p>
          <a:p>
            <a:r>
              <a:rPr lang="en-US" dirty="0"/>
              <a:t>All command line parameters are written after the class name of the Java object you are running (e.g. java </a:t>
            </a:r>
            <a:r>
              <a:rPr lang="en-US" dirty="0" err="1"/>
              <a:t>HelloWorld</a:t>
            </a:r>
            <a:r>
              <a:rPr lang="en-US" dirty="0"/>
              <a:t> star apple)</a:t>
            </a:r>
          </a:p>
          <a:p>
            <a:r>
              <a:rPr lang="en-US" dirty="0"/>
              <a:t>Command line parameters are separated by spaces and all of them are stored in the local parameter </a:t>
            </a:r>
            <a:r>
              <a:rPr lang="en-US" dirty="0" err="1"/>
              <a:t>args</a:t>
            </a:r>
            <a:r>
              <a:rPr lang="en-US" dirty="0"/>
              <a:t>[]</a:t>
            </a:r>
          </a:p>
          <a:p>
            <a:endParaRPr lang="en-US" sz="2800" dirty="0"/>
          </a:p>
          <a:p>
            <a:endParaRPr lang="en-US" dirty="0"/>
          </a:p>
        </p:txBody>
      </p:sp>
    </p:spTree>
    <p:extLst>
      <p:ext uri="{BB962C8B-B14F-4D97-AF65-F5344CB8AC3E}">
        <p14:creationId xmlns:p14="http://schemas.microsoft.com/office/powerpoint/2010/main" val="29176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Blocked-scoped Variables</a:t>
            </a:r>
            <a:endParaRPr lang="en-US" dirty="0"/>
          </a:p>
        </p:txBody>
      </p:sp>
      <p:sp>
        <p:nvSpPr>
          <p:cNvPr id="5" name="Content Placeholder 4"/>
          <p:cNvSpPr>
            <a:spLocks noGrp="1"/>
          </p:cNvSpPr>
          <p:nvPr>
            <p:ph idx="1"/>
          </p:nvPr>
        </p:nvSpPr>
        <p:spPr/>
        <p:txBody>
          <a:bodyPr/>
          <a:lstStyle/>
          <a:p>
            <a:r>
              <a:rPr lang="en-US" dirty="0" smtClean="0"/>
              <a:t>They are variables found inside a specific scope</a:t>
            </a:r>
          </a:p>
          <a:p>
            <a:r>
              <a:rPr lang="en-US" dirty="0" smtClean="0"/>
              <a:t>The blocked-scope variables only stay in the stack during the execution of the said block</a:t>
            </a:r>
          </a:p>
          <a:p>
            <a:pPr lvl="1"/>
            <a:r>
              <a:rPr lang="en-US" dirty="0" smtClean="0"/>
              <a:t>Note: Only valid within the block scope</a:t>
            </a:r>
            <a:endParaRPr lang="en-US" dirty="0"/>
          </a:p>
        </p:txBody>
      </p:sp>
    </p:spTree>
    <p:extLst>
      <p:ext uri="{BB962C8B-B14F-4D97-AF65-F5344CB8AC3E}">
        <p14:creationId xmlns:p14="http://schemas.microsoft.com/office/powerpoint/2010/main" val="291625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Variable-argument List (</a:t>
            </a:r>
            <a:r>
              <a:rPr lang="en-US" dirty="0" err="1" smtClean="0"/>
              <a:t>var-arg</a:t>
            </a:r>
            <a:r>
              <a:rPr lang="en-US" dirty="0" smtClean="0"/>
              <a:t>)</a:t>
            </a:r>
            <a:endParaRPr lang="en-US" dirty="0"/>
          </a:p>
        </p:txBody>
      </p:sp>
      <p:sp>
        <p:nvSpPr>
          <p:cNvPr id="5" name="Content Placeholder 4"/>
          <p:cNvSpPr>
            <a:spLocks noGrp="1"/>
          </p:cNvSpPr>
          <p:nvPr>
            <p:ph idx="1"/>
          </p:nvPr>
        </p:nvSpPr>
        <p:spPr/>
        <p:txBody>
          <a:bodyPr>
            <a:normAutofit fontScale="92500" lnSpcReduction="20000"/>
          </a:bodyPr>
          <a:lstStyle/>
          <a:p>
            <a:r>
              <a:rPr lang="fil-PH" dirty="0" smtClean="0"/>
              <a:t>Java 5.0 allows writing methods with variable number of arguments (var-arg)</a:t>
            </a:r>
          </a:p>
          <a:p>
            <a:r>
              <a:rPr lang="fil-PH" dirty="0" smtClean="0"/>
              <a:t>Local parameters that can accept more than zero values</a:t>
            </a:r>
          </a:p>
          <a:p>
            <a:pPr lvl="1"/>
            <a:r>
              <a:rPr lang="fil-PH" dirty="0" smtClean="0"/>
              <a:t>Note: Careful with null values</a:t>
            </a:r>
          </a:p>
          <a:p>
            <a:r>
              <a:rPr lang="fil-PH" dirty="0" smtClean="0"/>
              <a:t>How to create one:</a:t>
            </a:r>
          </a:p>
          <a:p>
            <a:pPr lvl="1"/>
            <a:r>
              <a:rPr lang="fil-PH" dirty="0" smtClean="0"/>
              <a:t>Specify the type of the argument(s)</a:t>
            </a:r>
          </a:p>
          <a:p>
            <a:pPr lvl="1"/>
            <a:r>
              <a:rPr lang="fil-PH" dirty="0" smtClean="0"/>
              <a:t>Follow the type with an ellipsis, a space, and then the name of the array that will hold the parameters received</a:t>
            </a:r>
          </a:p>
          <a:p>
            <a:pPr lvl="1"/>
            <a:r>
              <a:rPr lang="fil-PH" dirty="0" smtClean="0"/>
              <a:t>Must only one var-arg in a method local parameter</a:t>
            </a:r>
          </a:p>
          <a:p>
            <a:pPr lvl="1"/>
            <a:r>
              <a:rPr lang="fil-PH" dirty="0" smtClean="0"/>
              <a:t>Together with other typical arguments, var-arg must be written the last</a:t>
            </a:r>
          </a:p>
          <a:p>
            <a:pPr lvl="1"/>
            <a:endParaRPr lang="fil-PH" dirty="0" smtClean="0"/>
          </a:p>
          <a:p>
            <a:pPr lvl="1"/>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Bean Methods</a:t>
            </a:r>
            <a:endParaRPr lang="en-US" dirty="0"/>
          </a:p>
        </p:txBody>
      </p:sp>
      <p:sp>
        <p:nvSpPr>
          <p:cNvPr id="5" name="Content Placeholder 4"/>
          <p:cNvSpPr>
            <a:spLocks noGrp="1"/>
          </p:cNvSpPr>
          <p:nvPr>
            <p:ph idx="1"/>
          </p:nvPr>
        </p:nvSpPr>
        <p:spPr/>
        <p:txBody>
          <a:bodyPr/>
          <a:lstStyle/>
          <a:p>
            <a:r>
              <a:rPr lang="en-US" dirty="0" smtClean="0"/>
              <a:t>These are Java methods that belongs to:</a:t>
            </a:r>
          </a:p>
          <a:p>
            <a:pPr lvl="1"/>
            <a:r>
              <a:rPr lang="en-US" dirty="0" smtClean="0"/>
              <a:t>Accessors</a:t>
            </a:r>
          </a:p>
          <a:p>
            <a:pPr lvl="1"/>
            <a:r>
              <a:rPr lang="en-US" dirty="0" smtClean="0"/>
              <a:t>Mutators</a:t>
            </a:r>
          </a:p>
          <a:p>
            <a:r>
              <a:rPr lang="en-US" dirty="0" smtClean="0"/>
              <a:t>Convention:</a:t>
            </a:r>
          </a:p>
          <a:p>
            <a:pPr lvl="1"/>
            <a:r>
              <a:rPr lang="en-US" dirty="0"/>
              <a:t>First letter should be lowercase and normal </a:t>
            </a:r>
            <a:r>
              <a:rPr lang="en-US" dirty="0" smtClean="0"/>
              <a:t>“</a:t>
            </a:r>
            <a:r>
              <a:rPr lang="en-US" dirty="0"/>
              <a:t>camel case” rules should be used</a:t>
            </a:r>
          </a:p>
          <a:p>
            <a:pPr lvl="1"/>
            <a:r>
              <a:rPr lang="en-US" dirty="0"/>
              <a:t>Names should be verb-noun pair</a:t>
            </a:r>
          </a:p>
          <a:p>
            <a:endParaRPr lang="en-US" dirty="0"/>
          </a:p>
        </p:txBody>
      </p:sp>
      <p:sp>
        <p:nvSpPr>
          <p:cNvPr id="6" name="TextBox 5"/>
          <p:cNvSpPr txBox="1"/>
          <p:nvPr/>
        </p:nvSpPr>
        <p:spPr>
          <a:xfrm>
            <a:off x="3601653" y="5038888"/>
            <a:ext cx="1853392" cy="523220"/>
          </a:xfrm>
          <a:prstGeom prst="rect">
            <a:avLst/>
          </a:prstGeom>
          <a:noFill/>
        </p:spPr>
        <p:txBody>
          <a:bodyPr wrap="none" rtlCol="0">
            <a:spAutoFit/>
          </a:bodyPr>
          <a:lstStyle/>
          <a:p>
            <a:r>
              <a:rPr lang="en-US" sz="2800" b="1" dirty="0" err="1" smtClean="0">
                <a:solidFill>
                  <a:srgbClr val="C00000"/>
                </a:solidFill>
                <a:effectLst>
                  <a:outerShdw blurRad="38100" dist="38100" dir="2700000" algn="tl">
                    <a:srgbClr val="000000">
                      <a:alpha val="43137"/>
                    </a:srgbClr>
                  </a:outerShdw>
                </a:effectLst>
                <a:latin typeface="Bradley Hand ITC" pitchFamily="66" charset="0"/>
              </a:rPr>
              <a:t>setBrand</a:t>
            </a:r>
            <a:r>
              <a:rPr lang="en-US" sz="2800" b="1" dirty="0" smtClean="0">
                <a:solidFill>
                  <a:srgbClr val="C00000"/>
                </a:solidFill>
                <a:effectLst>
                  <a:outerShdw blurRad="38100" dist="38100" dir="2700000" algn="tl">
                    <a:srgbClr val="000000">
                      <a:alpha val="43137"/>
                    </a:srgbClr>
                  </a:outerShdw>
                </a:effectLst>
                <a:latin typeface="Bradley Hand ITC" pitchFamily="66" charset="0"/>
              </a:rPr>
              <a:t>()</a:t>
            </a:r>
            <a:endParaRPr lang="en-US" sz="2800" b="1" dirty="0">
              <a:solidFill>
                <a:srgbClr val="C00000"/>
              </a:solidFill>
              <a:effectLst>
                <a:outerShdw blurRad="38100" dist="38100" dir="2700000" algn="tl">
                  <a:srgbClr val="000000">
                    <a:alpha val="43137"/>
                  </a:srgbClr>
                </a:outerShdw>
              </a:effectLst>
              <a:latin typeface="Bradley Hand ITC" pitchFamily="66" charset="0"/>
            </a:endParaRPr>
          </a:p>
        </p:txBody>
      </p:sp>
      <p:sp>
        <p:nvSpPr>
          <p:cNvPr id="7" name="TextBox 6"/>
          <p:cNvSpPr txBox="1"/>
          <p:nvPr/>
        </p:nvSpPr>
        <p:spPr>
          <a:xfrm>
            <a:off x="7518778" y="4777278"/>
            <a:ext cx="1907895" cy="523220"/>
          </a:xfrm>
          <a:prstGeom prst="rect">
            <a:avLst/>
          </a:prstGeom>
          <a:noFill/>
        </p:spPr>
        <p:txBody>
          <a:bodyPr wrap="none" rtlCol="0">
            <a:spAutoFit/>
          </a:bodyPr>
          <a:lstStyle/>
          <a:p>
            <a:r>
              <a:rPr lang="en-US" sz="2800" b="1" dirty="0" err="1" smtClean="0">
                <a:solidFill>
                  <a:schemeClr val="accent2">
                    <a:lumMod val="50000"/>
                  </a:schemeClr>
                </a:solidFill>
                <a:effectLst>
                  <a:outerShdw blurRad="38100" dist="38100" dir="2700000" algn="tl">
                    <a:srgbClr val="000000">
                      <a:alpha val="43137"/>
                    </a:srgbClr>
                  </a:outerShdw>
                </a:effectLst>
                <a:latin typeface="Bradley Hand ITC" pitchFamily="66" charset="0"/>
              </a:rPr>
              <a:t>getBrand</a:t>
            </a:r>
            <a:r>
              <a:rPr lang="en-US" sz="2800" b="1" dirty="0" smtClean="0">
                <a:solidFill>
                  <a:schemeClr val="accent2">
                    <a:lumMod val="50000"/>
                  </a:schemeClr>
                </a:solidFill>
                <a:effectLst>
                  <a:outerShdw blurRad="38100" dist="38100" dir="2700000" algn="tl">
                    <a:srgbClr val="000000">
                      <a:alpha val="43137"/>
                    </a:srgbClr>
                  </a:outerShdw>
                </a:effectLst>
                <a:latin typeface="Bradley Hand ITC" pitchFamily="66" charset="0"/>
              </a:rPr>
              <a:t>()</a:t>
            </a:r>
            <a:endParaRPr lang="en-US" sz="2800" b="1" dirty="0">
              <a:solidFill>
                <a:schemeClr val="accent2">
                  <a:lumMod val="50000"/>
                </a:schemeClr>
              </a:solidFill>
              <a:effectLst>
                <a:outerShdw blurRad="38100" dist="38100" dir="2700000" algn="tl">
                  <a:srgbClr val="000000">
                    <a:alpha val="43137"/>
                  </a:srgbClr>
                </a:outerShdw>
              </a:effectLst>
              <a:latin typeface="Bradley Hand ITC" pitchFamily="66" charset="0"/>
            </a:endParaRPr>
          </a:p>
        </p:txBody>
      </p:sp>
      <p:sp>
        <p:nvSpPr>
          <p:cNvPr id="8" name="TextBox 7"/>
          <p:cNvSpPr txBox="1"/>
          <p:nvPr/>
        </p:nvSpPr>
        <p:spPr>
          <a:xfrm>
            <a:off x="4174859" y="5850087"/>
            <a:ext cx="2876108" cy="461665"/>
          </a:xfrm>
          <a:prstGeom prst="rect">
            <a:avLst/>
          </a:prstGeom>
          <a:noFill/>
        </p:spPr>
        <p:txBody>
          <a:bodyPr wrap="none" rtlCol="0">
            <a:spAutoFit/>
          </a:bodyPr>
          <a:lstStyle/>
          <a:p>
            <a:r>
              <a:rPr lang="en-US" sz="2400" b="1" dirty="0" err="1" smtClean="0">
                <a:effectLst>
                  <a:outerShdw blurRad="38100" dist="38100" dir="2700000" algn="tl">
                    <a:srgbClr val="000000">
                      <a:alpha val="43137"/>
                    </a:srgbClr>
                  </a:outerShdw>
                </a:effectLst>
                <a:latin typeface="Bradley Hand ITC" pitchFamily="66" charset="0"/>
              </a:rPr>
              <a:t>getRockStarUsesIt</a:t>
            </a:r>
            <a:r>
              <a:rPr lang="en-US" sz="2400" b="1" dirty="0" smtClean="0">
                <a:effectLst>
                  <a:outerShdw blurRad="38100" dist="38100" dir="2700000" algn="tl">
                    <a:srgbClr val="000000">
                      <a:alpha val="43137"/>
                    </a:srgbClr>
                  </a:outerShdw>
                </a:effectLst>
                <a:latin typeface="Bradley Hand ITC" pitchFamily="66" charset="0"/>
              </a:rPr>
              <a:t>()</a:t>
            </a:r>
            <a:endParaRPr lang="en-US" sz="2400" b="1" dirty="0">
              <a:effectLst>
                <a:outerShdw blurRad="38100" dist="38100" dir="2700000" algn="tl">
                  <a:srgbClr val="000000">
                    <a:alpha val="43137"/>
                  </a:srgbClr>
                </a:outerShdw>
              </a:effectLst>
              <a:latin typeface="Bradley Hand ITC" pitchFamily="66" charset="0"/>
            </a:endParaRPr>
          </a:p>
        </p:txBody>
      </p:sp>
      <p:sp>
        <p:nvSpPr>
          <p:cNvPr id="9" name="TextBox 8"/>
          <p:cNvSpPr txBox="1"/>
          <p:nvPr/>
        </p:nvSpPr>
        <p:spPr>
          <a:xfrm>
            <a:off x="983501" y="5573088"/>
            <a:ext cx="2172390" cy="369332"/>
          </a:xfrm>
          <a:prstGeom prst="rect">
            <a:avLst/>
          </a:prstGeom>
          <a:noFill/>
        </p:spPr>
        <p:txBody>
          <a:bodyPr wrap="square" rtlCol="0">
            <a:spAutoFit/>
          </a:bodyPr>
          <a:lstStyle/>
          <a:p>
            <a:r>
              <a:rPr lang="en-US" b="1" dirty="0" err="1" smtClean="0">
                <a:solidFill>
                  <a:schemeClr val="tx2">
                    <a:lumMod val="50000"/>
                  </a:schemeClr>
                </a:solidFill>
                <a:effectLst>
                  <a:outerShdw blurRad="38100" dist="38100" dir="2700000" algn="tl">
                    <a:srgbClr val="000000">
                      <a:alpha val="43137"/>
                    </a:srgbClr>
                  </a:outerShdw>
                </a:effectLst>
                <a:latin typeface="Bradley Hand ITC" pitchFamily="66" charset="0"/>
              </a:rPr>
              <a:t>setRockStarUsesIt</a:t>
            </a:r>
            <a:r>
              <a:rPr lang="en-US" b="1" dirty="0" smtClean="0">
                <a:solidFill>
                  <a:schemeClr val="tx2">
                    <a:lumMod val="50000"/>
                  </a:schemeClr>
                </a:solidFill>
                <a:effectLst>
                  <a:outerShdw blurRad="38100" dist="38100" dir="2700000" algn="tl">
                    <a:srgbClr val="000000">
                      <a:alpha val="43137"/>
                    </a:srgbClr>
                  </a:outerShdw>
                </a:effectLst>
                <a:latin typeface="Bradley Hand ITC" pitchFamily="66" charset="0"/>
              </a:rPr>
              <a:t>()</a:t>
            </a:r>
            <a:endParaRPr lang="en-US" b="1" dirty="0">
              <a:solidFill>
                <a:schemeClr val="tx2">
                  <a:lumMod val="50000"/>
                </a:schemeClr>
              </a:solidFill>
              <a:effectLst>
                <a:outerShdw blurRad="38100" dist="38100" dir="2700000" algn="tl">
                  <a:srgbClr val="000000">
                    <a:alpha val="43137"/>
                  </a:srgbClr>
                </a:outerShdw>
              </a:effectLst>
              <a:latin typeface="Bradley Hand ITC" pitchFamily="66" charset="0"/>
            </a:endParaRPr>
          </a:p>
        </p:txBody>
      </p:sp>
      <p:sp>
        <p:nvSpPr>
          <p:cNvPr id="10" name="TextBox 9"/>
          <p:cNvSpPr txBox="1"/>
          <p:nvPr/>
        </p:nvSpPr>
        <p:spPr>
          <a:xfrm>
            <a:off x="7642746" y="5434589"/>
            <a:ext cx="4193777" cy="646331"/>
          </a:xfrm>
          <a:prstGeom prst="rect">
            <a:avLst/>
          </a:prstGeom>
          <a:noFill/>
        </p:spPr>
        <p:txBody>
          <a:bodyPr wrap="none" rtlCol="0">
            <a:spAutoFit/>
          </a:bodyPr>
          <a:lstStyle/>
          <a:p>
            <a:r>
              <a:rPr lang="en-US" sz="3600" b="1" dirty="0" err="1" smtClean="0">
                <a:solidFill>
                  <a:srgbClr val="FF0000"/>
                </a:solidFill>
                <a:effectLst>
                  <a:outerShdw blurRad="38100" dist="38100" dir="2700000" algn="tl">
                    <a:srgbClr val="000000">
                      <a:alpha val="43137"/>
                    </a:srgbClr>
                  </a:outerShdw>
                </a:effectLst>
                <a:latin typeface="Bradley Hand ITC" pitchFamily="66" charset="0"/>
              </a:rPr>
              <a:t>getNumOfPickups</a:t>
            </a:r>
            <a:r>
              <a:rPr lang="en-US" sz="3600" b="1" dirty="0" smtClean="0">
                <a:solidFill>
                  <a:srgbClr val="FF0000"/>
                </a:solidFill>
                <a:effectLst>
                  <a:outerShdw blurRad="38100" dist="38100" dir="2700000" algn="tl">
                    <a:srgbClr val="000000">
                      <a:alpha val="43137"/>
                    </a:srgbClr>
                  </a:outerShdw>
                </a:effectLst>
                <a:latin typeface="Bradley Hand ITC" pitchFamily="66" charset="0"/>
              </a:rPr>
              <a:t>()</a:t>
            </a:r>
            <a:endParaRPr lang="en-US" sz="36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101859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Accessors</a:t>
            </a:r>
            <a:endParaRPr lang="en-US" dirty="0"/>
          </a:p>
        </p:txBody>
      </p:sp>
      <p:sp>
        <p:nvSpPr>
          <p:cNvPr id="5" name="Content Placeholder 4"/>
          <p:cNvSpPr>
            <a:spLocks noGrp="1"/>
          </p:cNvSpPr>
          <p:nvPr>
            <p:ph idx="1"/>
          </p:nvPr>
        </p:nvSpPr>
        <p:spPr/>
        <p:txBody>
          <a:bodyPr>
            <a:normAutofit fontScale="92500"/>
          </a:bodyPr>
          <a:lstStyle/>
          <a:p>
            <a:r>
              <a:rPr lang="en-US" dirty="0" smtClean="0"/>
              <a:t>Also known as getters</a:t>
            </a:r>
          </a:p>
          <a:p>
            <a:r>
              <a:rPr lang="en-US" dirty="0"/>
              <a:t>Getters are methods that aim to return whatever values needed by the </a:t>
            </a:r>
            <a:r>
              <a:rPr lang="en-US" dirty="0" smtClean="0"/>
              <a:t>caller</a:t>
            </a:r>
          </a:p>
          <a:p>
            <a:r>
              <a:rPr lang="en-US" dirty="0" smtClean="0"/>
              <a:t>Rules:</a:t>
            </a:r>
          </a:p>
          <a:p>
            <a:pPr lvl="1"/>
            <a:r>
              <a:rPr lang="fil-PH" dirty="0"/>
              <a:t>if property is not a boolean, the getter method’s prefix must be get</a:t>
            </a:r>
          </a:p>
          <a:p>
            <a:pPr lvl="1"/>
            <a:r>
              <a:rPr lang="fil-PH" dirty="0"/>
              <a:t>If the property is boolean, the getter method’s prefix must be get or </a:t>
            </a:r>
            <a:r>
              <a:rPr lang="fil-PH" dirty="0" smtClean="0"/>
              <a:t>is</a:t>
            </a:r>
          </a:p>
          <a:p>
            <a:pPr lvl="1"/>
            <a:r>
              <a:rPr lang="fil-PH" dirty="0" smtClean="0"/>
              <a:t>getters by convention do not have local parameters</a:t>
            </a:r>
          </a:p>
          <a:p>
            <a:pPr lvl="1"/>
            <a:r>
              <a:rPr lang="fil-PH" dirty="0" smtClean="0"/>
              <a:t>must have a corresponding setter method</a:t>
            </a:r>
            <a:endParaRPr lang="fil-PH" dirty="0"/>
          </a:p>
          <a:p>
            <a:pPr lvl="1"/>
            <a:endParaRPr lang="en-US" dirty="0"/>
          </a:p>
          <a:p>
            <a:endParaRPr lang="en-US" dirty="0"/>
          </a:p>
        </p:txBody>
      </p:sp>
    </p:spTree>
    <p:extLst>
      <p:ext uri="{BB962C8B-B14F-4D97-AF65-F5344CB8AC3E}">
        <p14:creationId xmlns:p14="http://schemas.microsoft.com/office/powerpoint/2010/main" val="49561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Mutators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Also known as setters</a:t>
            </a:r>
          </a:p>
          <a:p>
            <a:r>
              <a:rPr lang="en-US" dirty="0"/>
              <a:t>Setters are methods lives and breathes of taking values as arguments in order to set value of an instance variable</a:t>
            </a:r>
          </a:p>
          <a:p>
            <a:r>
              <a:rPr lang="en-US" dirty="0" smtClean="0"/>
              <a:t>Rules:</a:t>
            </a:r>
          </a:p>
          <a:p>
            <a:pPr lvl="1"/>
            <a:r>
              <a:rPr lang="fil-PH" dirty="0" smtClean="0"/>
              <a:t>the </a:t>
            </a:r>
            <a:r>
              <a:rPr lang="fil-PH" dirty="0"/>
              <a:t>setter method’s prefix must be set</a:t>
            </a:r>
          </a:p>
          <a:p>
            <a:pPr lvl="1"/>
            <a:r>
              <a:rPr lang="fil-PH" dirty="0" smtClean="0"/>
              <a:t>setter </a:t>
            </a:r>
            <a:r>
              <a:rPr lang="fil-PH" dirty="0"/>
              <a:t>method signatures must be marked public with a void return </a:t>
            </a:r>
            <a:r>
              <a:rPr lang="fil-PH" dirty="0" smtClean="0"/>
              <a:t>type</a:t>
            </a:r>
          </a:p>
          <a:p>
            <a:pPr lvl="1"/>
            <a:r>
              <a:rPr lang="fil-PH" dirty="0" smtClean="0"/>
              <a:t>must have a corresponding getter method</a:t>
            </a:r>
          </a:p>
          <a:p>
            <a:pPr lvl="1"/>
            <a:r>
              <a:rPr lang="fil-PH" dirty="0" smtClean="0"/>
              <a:t>must have only one local parameter</a:t>
            </a:r>
          </a:p>
          <a:p>
            <a:pPr lvl="1"/>
            <a:r>
              <a:rPr lang="fil-PH" dirty="0" smtClean="0"/>
              <a:t>must not return any values</a:t>
            </a:r>
            <a:endParaRPr lang="fil-PH" dirty="0"/>
          </a:p>
          <a:p>
            <a:pPr lvl="1"/>
            <a:endParaRPr lang="en-US" dirty="0"/>
          </a:p>
        </p:txBody>
      </p:sp>
    </p:spTree>
    <p:extLst>
      <p:ext uri="{BB962C8B-B14F-4D97-AF65-F5344CB8AC3E}">
        <p14:creationId xmlns:p14="http://schemas.microsoft.com/office/powerpoint/2010/main" val="37371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Passing</a:t>
            </a:r>
            <a:endParaRPr lang="en-US" dirty="0"/>
          </a:p>
        </p:txBody>
      </p:sp>
      <p:sp>
        <p:nvSpPr>
          <p:cNvPr id="5" name="Content Placeholder 4"/>
          <p:cNvSpPr>
            <a:spLocks noGrp="1"/>
          </p:cNvSpPr>
          <p:nvPr>
            <p:ph idx="1"/>
          </p:nvPr>
        </p:nvSpPr>
        <p:spPr/>
        <p:txBody>
          <a:bodyPr/>
          <a:lstStyle/>
          <a:p>
            <a:r>
              <a:rPr lang="en-US" dirty="0"/>
              <a:t>Java uses pass-by-value method meaning pass-by-copy</a:t>
            </a:r>
          </a:p>
          <a:p>
            <a:r>
              <a:rPr lang="en-US" dirty="0"/>
              <a:t>Even if you pass a reference variable or a primitive value, still pass-by-value method is being followed by Java</a:t>
            </a:r>
          </a:p>
          <a:p>
            <a:endParaRPr lang="en-US" dirty="0"/>
          </a:p>
        </p:txBody>
      </p:sp>
    </p:spTree>
    <p:extLst>
      <p:ext uri="{BB962C8B-B14F-4D97-AF65-F5344CB8AC3E}">
        <p14:creationId xmlns:p14="http://schemas.microsoft.com/office/powerpoint/2010/main" val="31644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lstStyle/>
          <a:p>
            <a:r>
              <a:rPr lang="en-US" dirty="0"/>
              <a:t>Install Java on your respective hosts or system.</a:t>
            </a:r>
          </a:p>
          <a:p>
            <a:r>
              <a:rPr lang="en-US" dirty="0"/>
              <a:t>Follow the previous instruction on how to install Sun JDK </a:t>
            </a:r>
            <a:r>
              <a:rPr lang="en-US" dirty="0" smtClean="0"/>
              <a:t>installer</a:t>
            </a:r>
          </a:p>
          <a:p>
            <a:pPr lvl="1"/>
            <a:r>
              <a:rPr lang="en-US" b="1" dirty="0" smtClean="0">
                <a:solidFill>
                  <a:srgbClr val="FF0000"/>
                </a:solidFill>
              </a:rPr>
              <a:t>Note</a:t>
            </a:r>
            <a:r>
              <a:rPr lang="en-US" dirty="0" smtClean="0"/>
              <a:t>: Do not download since the installer will be given to you.</a:t>
            </a:r>
          </a:p>
          <a:p>
            <a:endParaRPr lang="en-US" dirty="0"/>
          </a:p>
          <a:p>
            <a:endParaRPr lang="en-US" dirty="0"/>
          </a:p>
        </p:txBody>
      </p:sp>
    </p:spTree>
    <p:extLst>
      <p:ext uri="{BB962C8B-B14F-4D97-AF65-F5344CB8AC3E}">
        <p14:creationId xmlns:p14="http://schemas.microsoft.com/office/powerpoint/2010/main" val="26996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Returning Values</a:t>
            </a:r>
            <a:endParaRPr lang="en-US" dirty="0"/>
          </a:p>
        </p:txBody>
      </p:sp>
      <p:sp>
        <p:nvSpPr>
          <p:cNvPr id="5" name="Content Placeholder 4"/>
          <p:cNvSpPr>
            <a:spLocks noGrp="1"/>
          </p:cNvSpPr>
          <p:nvPr>
            <p:ph idx="1"/>
          </p:nvPr>
        </p:nvSpPr>
        <p:spPr/>
        <p:txBody>
          <a:bodyPr/>
          <a:lstStyle/>
          <a:p>
            <a:r>
              <a:rPr lang="en-US" dirty="0"/>
              <a:t>Methods can return </a:t>
            </a:r>
            <a:r>
              <a:rPr lang="en-US" dirty="0" smtClean="0"/>
              <a:t>one value and type only</a:t>
            </a:r>
            <a:endParaRPr lang="en-US" dirty="0"/>
          </a:p>
          <a:p>
            <a:r>
              <a:rPr lang="en-US" dirty="0"/>
              <a:t>Methods may not return a value </a:t>
            </a:r>
            <a:r>
              <a:rPr lang="en-US" dirty="0" smtClean="0"/>
              <a:t> if is it void type</a:t>
            </a:r>
            <a:endParaRPr lang="en-US" dirty="0"/>
          </a:p>
          <a:p>
            <a:endParaRPr lang="en-US" dirty="0"/>
          </a:p>
        </p:txBody>
      </p:sp>
    </p:spTree>
    <p:extLst>
      <p:ext uri="{BB962C8B-B14F-4D97-AF65-F5344CB8AC3E}">
        <p14:creationId xmlns:p14="http://schemas.microsoft.com/office/powerpoint/2010/main" val="11288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Declaration </a:t>
            </a:r>
            <a:endParaRPr lang="en-US" dirty="0"/>
          </a:p>
        </p:txBody>
      </p:sp>
      <p:sp>
        <p:nvSpPr>
          <p:cNvPr id="5" name="Text Placeholder 4"/>
          <p:cNvSpPr>
            <a:spLocks noGrp="1"/>
          </p:cNvSpPr>
          <p:nvPr>
            <p:ph type="body" idx="1"/>
          </p:nvPr>
        </p:nvSpPr>
        <p:spPr/>
        <p:txBody>
          <a:bodyPr/>
          <a:lstStyle/>
          <a:p>
            <a:r>
              <a:rPr lang="en-US" dirty="0" smtClean="0"/>
              <a:t>Types of Classes</a:t>
            </a:r>
            <a:endParaRPr lang="en-US" dirty="0"/>
          </a:p>
        </p:txBody>
      </p:sp>
    </p:spTree>
    <p:extLst>
      <p:ext uri="{BB962C8B-B14F-4D97-AF65-F5344CB8AC3E}">
        <p14:creationId xmlns:p14="http://schemas.microsoft.com/office/powerpoint/2010/main" val="187394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Modifiers</a:t>
            </a:r>
          </a:p>
        </p:txBody>
      </p:sp>
      <p:sp>
        <p:nvSpPr>
          <p:cNvPr id="5" name="Content Placeholder 4"/>
          <p:cNvSpPr>
            <a:spLocks noGrp="1"/>
          </p:cNvSpPr>
          <p:nvPr>
            <p:ph idx="1"/>
          </p:nvPr>
        </p:nvSpPr>
        <p:spPr/>
        <p:txBody>
          <a:bodyPr/>
          <a:lstStyle/>
          <a:p>
            <a:r>
              <a:rPr lang="en-US" dirty="0"/>
              <a:t>Types of class declaration modifiers:</a:t>
            </a:r>
          </a:p>
          <a:p>
            <a:pPr lvl="1"/>
            <a:r>
              <a:rPr lang="en-US" dirty="0"/>
              <a:t>Access modifiers – attributes attached to a class that identifies how the class must be called within another class either belonging to another package or same package </a:t>
            </a:r>
          </a:p>
          <a:p>
            <a:pPr lvl="1"/>
            <a:r>
              <a:rPr lang="en-US" dirty="0"/>
              <a:t>Non-access modifiers – attributes attached to a class that identifies further functionality or capability of the </a:t>
            </a:r>
            <a:r>
              <a:rPr lang="en-US" dirty="0" smtClean="0"/>
              <a:t>class</a:t>
            </a:r>
          </a:p>
        </p:txBody>
      </p:sp>
    </p:spTree>
    <p:extLst>
      <p:ext uri="{BB962C8B-B14F-4D97-AF65-F5344CB8AC3E}">
        <p14:creationId xmlns:p14="http://schemas.microsoft.com/office/powerpoint/2010/main" val="407502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Access Modifiers</a:t>
            </a:r>
            <a:endParaRPr lang="en-US" dirty="0"/>
          </a:p>
        </p:txBody>
      </p:sp>
      <p:sp>
        <p:nvSpPr>
          <p:cNvPr id="5" name="Content Placeholder 4"/>
          <p:cNvSpPr>
            <a:spLocks noGrp="1"/>
          </p:cNvSpPr>
          <p:nvPr>
            <p:ph idx="1"/>
          </p:nvPr>
        </p:nvSpPr>
        <p:spPr/>
        <p:txBody>
          <a:bodyPr/>
          <a:lstStyle/>
          <a:p>
            <a:r>
              <a:rPr lang="en-US" dirty="0"/>
              <a:t>p</a:t>
            </a:r>
            <a:r>
              <a:rPr lang="en-US" dirty="0" smtClean="0"/>
              <a:t>ublic</a:t>
            </a:r>
          </a:p>
          <a:p>
            <a:r>
              <a:rPr lang="en-US" dirty="0"/>
              <a:t>d</a:t>
            </a:r>
            <a:r>
              <a:rPr lang="en-US" dirty="0" smtClean="0"/>
              <a:t>efault</a:t>
            </a:r>
          </a:p>
          <a:p>
            <a:r>
              <a:rPr lang="en-US" dirty="0"/>
              <a:t>p</a:t>
            </a:r>
            <a:r>
              <a:rPr lang="en-US" dirty="0" smtClean="0"/>
              <a:t>rivate</a:t>
            </a:r>
          </a:p>
          <a:p>
            <a:pPr lvl="1"/>
            <a:r>
              <a:rPr lang="en-US" b="1" dirty="0">
                <a:solidFill>
                  <a:srgbClr val="FF0000"/>
                </a:solidFill>
              </a:rPr>
              <a:t>Note</a:t>
            </a:r>
            <a:r>
              <a:rPr lang="en-US" dirty="0"/>
              <a:t>: </a:t>
            </a:r>
            <a:r>
              <a:rPr lang="en-US" b="1" dirty="0">
                <a:solidFill>
                  <a:schemeClr val="tx2"/>
                </a:solidFill>
              </a:rPr>
              <a:t>p</a:t>
            </a:r>
            <a:r>
              <a:rPr lang="en-US" b="1" dirty="0" smtClean="0">
                <a:solidFill>
                  <a:schemeClr val="tx2"/>
                </a:solidFill>
              </a:rPr>
              <a:t>rivate</a:t>
            </a:r>
            <a:r>
              <a:rPr lang="en-US" dirty="0" smtClean="0"/>
              <a:t> </a:t>
            </a:r>
            <a:r>
              <a:rPr lang="en-US" dirty="0"/>
              <a:t>can be used in inner classes ONLY!</a:t>
            </a:r>
          </a:p>
          <a:p>
            <a:pPr lvl="1"/>
            <a:endParaRPr lang="en-US" dirty="0"/>
          </a:p>
        </p:txBody>
      </p:sp>
    </p:spTree>
    <p:extLst>
      <p:ext uri="{BB962C8B-B14F-4D97-AF65-F5344CB8AC3E}">
        <p14:creationId xmlns:p14="http://schemas.microsoft.com/office/powerpoint/2010/main" val="41641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Classes</a:t>
            </a:r>
            <a:endParaRPr lang="en-US" dirty="0"/>
          </a:p>
        </p:txBody>
      </p:sp>
      <p:sp>
        <p:nvSpPr>
          <p:cNvPr id="5" name="Content Placeholder 4"/>
          <p:cNvSpPr>
            <a:spLocks noGrp="1"/>
          </p:cNvSpPr>
          <p:nvPr>
            <p:ph idx="1"/>
          </p:nvPr>
        </p:nvSpPr>
        <p:spPr/>
        <p:txBody>
          <a:bodyPr/>
          <a:lstStyle/>
          <a:p>
            <a:r>
              <a:rPr lang="en-US" dirty="0"/>
              <a:t>A class declaration with the public keyword gives all classes from all packages access to the public class</a:t>
            </a:r>
          </a:p>
          <a:p>
            <a:r>
              <a:rPr lang="en-US" dirty="0">
                <a:solidFill>
                  <a:srgbClr val="FF0000"/>
                </a:solidFill>
              </a:rPr>
              <a:t>NOTE</a:t>
            </a:r>
            <a:r>
              <a:rPr lang="en-US" dirty="0"/>
              <a:t>: Do not forget the </a:t>
            </a:r>
            <a:r>
              <a:rPr lang="en-US" dirty="0">
                <a:solidFill>
                  <a:schemeClr val="tx2"/>
                </a:solidFill>
              </a:rPr>
              <a:t>import statement </a:t>
            </a:r>
            <a:r>
              <a:rPr lang="en-US" dirty="0"/>
              <a:t>if a class belonging to another package wants to access a public class.</a:t>
            </a:r>
          </a:p>
          <a:p>
            <a:endParaRPr lang="en-US" dirty="0"/>
          </a:p>
        </p:txBody>
      </p:sp>
    </p:spTree>
    <p:extLst>
      <p:ext uri="{BB962C8B-B14F-4D97-AF65-F5344CB8AC3E}">
        <p14:creationId xmlns:p14="http://schemas.microsoft.com/office/powerpoint/2010/main" val="381819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Default Classes</a:t>
            </a:r>
            <a:endParaRPr lang="en-US" dirty="0"/>
          </a:p>
        </p:txBody>
      </p:sp>
      <p:sp>
        <p:nvSpPr>
          <p:cNvPr id="5" name="Content Placeholder 4"/>
          <p:cNvSpPr>
            <a:spLocks noGrp="1"/>
          </p:cNvSpPr>
          <p:nvPr>
            <p:ph idx="1"/>
          </p:nvPr>
        </p:nvSpPr>
        <p:spPr/>
        <p:txBody>
          <a:bodyPr/>
          <a:lstStyle/>
          <a:p>
            <a:r>
              <a:rPr lang="en-US" dirty="0"/>
              <a:t>A class with default access has no modifier preceding it in the declaration</a:t>
            </a:r>
          </a:p>
          <a:p>
            <a:r>
              <a:rPr lang="en-US" dirty="0"/>
              <a:t>A class with default access can only be seen only by classes within the same package</a:t>
            </a:r>
          </a:p>
          <a:p>
            <a:r>
              <a:rPr lang="en-US" dirty="0"/>
              <a:t>Also knows as “package level access”</a:t>
            </a:r>
          </a:p>
          <a:p>
            <a:endParaRPr lang="en-US" dirty="0"/>
          </a:p>
        </p:txBody>
      </p:sp>
    </p:spTree>
    <p:extLst>
      <p:ext uri="{BB962C8B-B14F-4D97-AF65-F5344CB8AC3E}">
        <p14:creationId xmlns:p14="http://schemas.microsoft.com/office/powerpoint/2010/main" val="357921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Classes</a:t>
            </a:r>
            <a:endParaRPr lang="en-US" dirty="0"/>
          </a:p>
        </p:txBody>
      </p:sp>
      <p:sp>
        <p:nvSpPr>
          <p:cNvPr id="5" name="Content Placeholder 4"/>
          <p:cNvSpPr>
            <a:spLocks noGrp="1"/>
          </p:cNvSpPr>
          <p:nvPr>
            <p:ph idx="1"/>
          </p:nvPr>
        </p:nvSpPr>
        <p:spPr/>
        <p:txBody>
          <a:bodyPr/>
          <a:lstStyle/>
          <a:p>
            <a:r>
              <a:rPr lang="en-US" dirty="0"/>
              <a:t>This is only valid if we have a special type of class called inner classes (i.e. we will discuss inner class later)</a:t>
            </a:r>
          </a:p>
          <a:p>
            <a:r>
              <a:rPr lang="en-US" dirty="0"/>
              <a:t>Used during design pattern implementation</a:t>
            </a:r>
          </a:p>
          <a:p>
            <a:endParaRPr lang="en-US" dirty="0"/>
          </a:p>
        </p:txBody>
      </p:sp>
    </p:spTree>
    <p:extLst>
      <p:ext uri="{BB962C8B-B14F-4D97-AF65-F5344CB8AC3E}">
        <p14:creationId xmlns:p14="http://schemas.microsoft.com/office/powerpoint/2010/main" val="19702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Non-Access Modifiers</a:t>
            </a:r>
            <a:endParaRPr lang="en-US" dirty="0"/>
          </a:p>
        </p:txBody>
      </p:sp>
      <p:sp>
        <p:nvSpPr>
          <p:cNvPr id="5" name="Content Placeholder 4"/>
          <p:cNvSpPr>
            <a:spLocks noGrp="1"/>
          </p:cNvSpPr>
          <p:nvPr>
            <p:ph idx="1"/>
          </p:nvPr>
        </p:nvSpPr>
        <p:spPr/>
        <p:txBody>
          <a:bodyPr/>
          <a:lstStyle/>
          <a:p>
            <a:r>
              <a:rPr lang="en-US" dirty="0"/>
              <a:t>final</a:t>
            </a:r>
          </a:p>
          <a:p>
            <a:r>
              <a:rPr lang="en-US" dirty="0"/>
              <a:t>abstract</a:t>
            </a:r>
          </a:p>
          <a:p>
            <a:r>
              <a:rPr lang="en-US" dirty="0" err="1"/>
              <a:t>strictfp</a:t>
            </a:r>
            <a:endParaRPr lang="en-US" dirty="0"/>
          </a:p>
          <a:p>
            <a:endParaRPr lang="en-US" dirty="0"/>
          </a:p>
        </p:txBody>
      </p:sp>
    </p:spTree>
    <p:extLst>
      <p:ext uri="{BB962C8B-B14F-4D97-AF65-F5344CB8AC3E}">
        <p14:creationId xmlns:p14="http://schemas.microsoft.com/office/powerpoint/2010/main" val="366985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Classes</a:t>
            </a:r>
            <a:endParaRPr lang="en-US" dirty="0"/>
          </a:p>
        </p:txBody>
      </p:sp>
      <p:sp>
        <p:nvSpPr>
          <p:cNvPr id="5" name="Content Placeholder 4"/>
          <p:cNvSpPr>
            <a:spLocks noGrp="1"/>
          </p:cNvSpPr>
          <p:nvPr>
            <p:ph idx="1"/>
          </p:nvPr>
        </p:nvSpPr>
        <p:spPr/>
        <p:txBody>
          <a:bodyPr/>
          <a:lstStyle/>
          <a:p>
            <a:r>
              <a:rPr lang="en-US" dirty="0"/>
              <a:t>When used in a class declaration, the final keyword means that the class can’t be sub-classed</a:t>
            </a:r>
          </a:p>
          <a:p>
            <a:r>
              <a:rPr lang="en-US" dirty="0"/>
              <a:t>Needed only if there is a guarantee that none of the methods of that class will be overridden</a:t>
            </a:r>
          </a:p>
          <a:p>
            <a:r>
              <a:rPr lang="en-US" dirty="0"/>
              <a:t>Usually used for API Core Library development</a:t>
            </a:r>
          </a:p>
          <a:p>
            <a:endParaRPr lang="en-US" dirty="0"/>
          </a:p>
          <a:p>
            <a:endParaRPr lang="en-US" dirty="0"/>
          </a:p>
        </p:txBody>
      </p:sp>
    </p:spTree>
    <p:extLst>
      <p:ext uri="{BB962C8B-B14F-4D97-AF65-F5344CB8AC3E}">
        <p14:creationId xmlns:p14="http://schemas.microsoft.com/office/powerpoint/2010/main" val="37895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Classes</a:t>
            </a:r>
            <a:endParaRPr lang="en-US" dirty="0"/>
          </a:p>
        </p:txBody>
      </p:sp>
      <p:sp>
        <p:nvSpPr>
          <p:cNvPr id="5" name="Content Placeholder 4"/>
          <p:cNvSpPr>
            <a:spLocks noGrp="1"/>
          </p:cNvSpPr>
          <p:nvPr>
            <p:ph idx="1"/>
          </p:nvPr>
        </p:nvSpPr>
        <p:spPr/>
        <p:txBody>
          <a:bodyPr/>
          <a:lstStyle/>
          <a:p>
            <a:r>
              <a:rPr lang="en-US" dirty="0"/>
              <a:t>Can never be instantiated</a:t>
            </a:r>
          </a:p>
          <a:p>
            <a:r>
              <a:rPr lang="en-US" dirty="0"/>
              <a:t>Sole purpose is </a:t>
            </a:r>
            <a:r>
              <a:rPr lang="en-US" dirty="0" smtClean="0"/>
              <a:t>to for it to </a:t>
            </a:r>
            <a:r>
              <a:rPr lang="en-US" dirty="0"/>
              <a:t>be sub-classed (extended)</a:t>
            </a:r>
          </a:p>
          <a:p>
            <a:endParaRPr lang="en-US" dirty="0"/>
          </a:p>
        </p:txBody>
      </p:sp>
    </p:spTree>
    <p:extLst>
      <p:ext uri="{BB962C8B-B14F-4D97-AF65-F5344CB8AC3E}">
        <p14:creationId xmlns:p14="http://schemas.microsoft.com/office/powerpoint/2010/main" val="284903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Install Directories</a:t>
            </a:r>
            <a:endParaRPr lang="en-US" dirty="0"/>
          </a:p>
        </p:txBody>
      </p:sp>
      <p:sp>
        <p:nvSpPr>
          <p:cNvPr id="5" name="Content Placeholder 4"/>
          <p:cNvSpPr>
            <a:spLocks noGrp="1"/>
          </p:cNvSpPr>
          <p:nvPr>
            <p:ph idx="1"/>
          </p:nvPr>
        </p:nvSpPr>
        <p:spPr/>
        <p:txBody>
          <a:bodyPr>
            <a:normAutofit lnSpcReduction="10000"/>
          </a:bodyPr>
          <a:lstStyle/>
          <a:p>
            <a:pPr lvl="0"/>
            <a:r>
              <a:rPr lang="en-US" dirty="0" smtClean="0"/>
              <a:t>bin</a:t>
            </a:r>
          </a:p>
          <a:p>
            <a:pPr lvl="1"/>
            <a:r>
              <a:rPr lang="en-US" dirty="0" smtClean="0"/>
              <a:t>the </a:t>
            </a:r>
            <a:r>
              <a:rPr lang="en-US" dirty="0"/>
              <a:t>Java development tools and commands</a:t>
            </a:r>
          </a:p>
          <a:p>
            <a:pPr lvl="0"/>
            <a:r>
              <a:rPr lang="en-US" dirty="0" err="1" smtClean="0"/>
              <a:t>jre</a:t>
            </a:r>
            <a:endParaRPr lang="en-US" dirty="0" smtClean="0"/>
          </a:p>
          <a:p>
            <a:pPr lvl="1"/>
            <a:r>
              <a:rPr lang="en-US" dirty="0" smtClean="0"/>
              <a:t>the </a:t>
            </a:r>
            <a:r>
              <a:rPr lang="en-US" dirty="0"/>
              <a:t>root directory for the Java Runtime Environment (JRE)</a:t>
            </a:r>
          </a:p>
          <a:p>
            <a:pPr lvl="0"/>
            <a:r>
              <a:rPr lang="en-US" dirty="0" smtClean="0"/>
              <a:t>lib</a:t>
            </a:r>
          </a:p>
          <a:p>
            <a:pPr lvl="1"/>
            <a:r>
              <a:rPr lang="en-US" dirty="0" smtClean="0"/>
              <a:t>additional </a:t>
            </a:r>
            <a:r>
              <a:rPr lang="en-US" dirty="0"/>
              <a:t>libraries of code that are required by the development tools</a:t>
            </a:r>
          </a:p>
          <a:p>
            <a:r>
              <a:rPr lang="en-US" dirty="0" smtClean="0"/>
              <a:t>include</a:t>
            </a:r>
          </a:p>
          <a:p>
            <a:pPr lvl="1"/>
            <a:r>
              <a:rPr lang="en-US" dirty="0" smtClean="0"/>
              <a:t>additional </a:t>
            </a:r>
            <a:r>
              <a:rPr lang="en-US" dirty="0"/>
              <a:t>plug-ins for Java-based tools</a:t>
            </a:r>
          </a:p>
          <a:p>
            <a:endParaRPr lang="en-US" dirty="0"/>
          </a:p>
        </p:txBody>
      </p:sp>
    </p:spTree>
    <p:extLst>
      <p:ext uri="{BB962C8B-B14F-4D97-AF65-F5344CB8AC3E}">
        <p14:creationId xmlns:p14="http://schemas.microsoft.com/office/powerpoint/2010/main" val="304899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Strictfp</a:t>
            </a:r>
            <a:r>
              <a:rPr lang="en-US" dirty="0" smtClean="0"/>
              <a:t> Classes</a:t>
            </a:r>
            <a:endParaRPr lang="en-US" dirty="0"/>
          </a:p>
        </p:txBody>
      </p:sp>
      <p:sp>
        <p:nvSpPr>
          <p:cNvPr id="5" name="Content Placeholder 4"/>
          <p:cNvSpPr>
            <a:spLocks noGrp="1"/>
          </p:cNvSpPr>
          <p:nvPr>
            <p:ph idx="1"/>
          </p:nvPr>
        </p:nvSpPr>
        <p:spPr/>
        <p:txBody>
          <a:bodyPr/>
          <a:lstStyle/>
          <a:p>
            <a:r>
              <a:rPr lang="en-US" dirty="0"/>
              <a:t>The effect of the </a:t>
            </a:r>
            <a:r>
              <a:rPr lang="en-US" dirty="0" err="1"/>
              <a:t>strictfp</a:t>
            </a:r>
            <a:r>
              <a:rPr lang="en-US" dirty="0"/>
              <a:t> modifier is to make all float or double expressions within the class declaration be explicitly Floating Point-strict</a:t>
            </a:r>
          </a:p>
          <a:p>
            <a:r>
              <a:rPr lang="en-US" dirty="0"/>
              <a:t>This implies that all methods declared in the class, and all nested types declared in the class, are implicitly </a:t>
            </a:r>
            <a:r>
              <a:rPr lang="en-US" dirty="0" err="1"/>
              <a:t>strictfp</a:t>
            </a:r>
            <a:endParaRPr lang="en-US" dirty="0"/>
          </a:p>
          <a:p>
            <a:endParaRPr lang="en-US" dirty="0"/>
          </a:p>
        </p:txBody>
      </p:sp>
    </p:spTree>
    <p:extLst>
      <p:ext uri="{BB962C8B-B14F-4D97-AF65-F5344CB8AC3E}">
        <p14:creationId xmlns:p14="http://schemas.microsoft.com/office/powerpoint/2010/main" val="196344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Abstract Classes</a:t>
            </a:r>
            <a:endParaRPr lang="en-US" dirty="0"/>
          </a:p>
        </p:txBody>
      </p:sp>
      <p:sp>
        <p:nvSpPr>
          <p:cNvPr id="5" name="Content Placeholder 4"/>
          <p:cNvSpPr>
            <a:spLocks noGrp="1"/>
          </p:cNvSpPr>
          <p:nvPr>
            <p:ph idx="1"/>
          </p:nvPr>
        </p:nvSpPr>
        <p:spPr/>
        <p:txBody>
          <a:bodyPr/>
          <a:lstStyle/>
          <a:p>
            <a:r>
              <a:rPr lang="en-US" dirty="0"/>
              <a:t>An abstract class can have both “template methods” and implemented methods</a:t>
            </a:r>
          </a:p>
          <a:p>
            <a:r>
              <a:rPr lang="en-US" dirty="0"/>
              <a:t>An abstract class can extend another abstract class</a:t>
            </a:r>
          </a:p>
          <a:p>
            <a:r>
              <a:rPr lang="en-US" dirty="0"/>
              <a:t>An abstract class can implement one or more interfaces</a:t>
            </a:r>
          </a:p>
          <a:p>
            <a:r>
              <a:rPr lang="en-US" dirty="0"/>
              <a:t>An abstract class can have both constant(s) and variable(s)</a:t>
            </a:r>
          </a:p>
          <a:p>
            <a:endParaRPr lang="en-US" dirty="0"/>
          </a:p>
        </p:txBody>
      </p:sp>
    </p:spTree>
    <p:extLst>
      <p:ext uri="{BB962C8B-B14F-4D97-AF65-F5344CB8AC3E}">
        <p14:creationId xmlns:p14="http://schemas.microsoft.com/office/powerpoint/2010/main" val="336706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a:t>
            </a:r>
            <a:endParaRPr lang="en-US" dirty="0"/>
          </a:p>
        </p:txBody>
      </p:sp>
      <p:sp>
        <p:nvSpPr>
          <p:cNvPr id="5" name="Content Placeholder 4"/>
          <p:cNvSpPr>
            <a:spLocks noGrp="1"/>
          </p:cNvSpPr>
          <p:nvPr>
            <p:ph idx="1"/>
          </p:nvPr>
        </p:nvSpPr>
        <p:spPr/>
        <p:txBody>
          <a:bodyPr/>
          <a:lstStyle/>
          <a:p>
            <a:r>
              <a:rPr lang="en-US" dirty="0"/>
              <a:t>An interface is a contract that’s tells a class what to do</a:t>
            </a:r>
          </a:p>
          <a:p>
            <a:r>
              <a:rPr lang="en-US" dirty="0"/>
              <a:t>In any inheritance tree a valid interface can be implemented by any class</a:t>
            </a:r>
          </a:p>
          <a:p>
            <a:r>
              <a:rPr lang="en-US" dirty="0"/>
              <a:t>An interface is a template without any implementation</a:t>
            </a:r>
          </a:p>
          <a:p>
            <a:r>
              <a:rPr lang="en-US" dirty="0"/>
              <a:t>Is a special kind of an abstract class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963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Declaring Interfaces</a:t>
            </a:r>
            <a:endParaRPr lang="en-US" dirty="0"/>
          </a:p>
        </p:txBody>
      </p:sp>
      <p:sp>
        <p:nvSpPr>
          <p:cNvPr id="5" name="Content Placeholder 4"/>
          <p:cNvSpPr>
            <a:spLocks noGrp="1"/>
          </p:cNvSpPr>
          <p:nvPr>
            <p:ph idx="1"/>
          </p:nvPr>
        </p:nvSpPr>
        <p:spPr/>
        <p:txBody>
          <a:bodyPr/>
          <a:lstStyle/>
          <a:p>
            <a:r>
              <a:rPr lang="en-US" dirty="0"/>
              <a:t>All interface methods are implicitly public and abstract</a:t>
            </a:r>
          </a:p>
          <a:p>
            <a:r>
              <a:rPr lang="en-US" dirty="0"/>
              <a:t>All variables must be public, static and final (constants)</a:t>
            </a:r>
          </a:p>
          <a:p>
            <a:r>
              <a:rPr lang="en-US" dirty="0"/>
              <a:t>Interface methods must not be static</a:t>
            </a:r>
          </a:p>
          <a:p>
            <a:r>
              <a:rPr lang="en-US" dirty="0"/>
              <a:t>Because interface methods are abstract, they cannot be marked final</a:t>
            </a:r>
          </a:p>
          <a:p>
            <a:r>
              <a:rPr lang="en-US" dirty="0"/>
              <a:t>Interface can extend at least one interfaces</a:t>
            </a:r>
          </a:p>
          <a:p>
            <a:endParaRPr lang="en-US" dirty="0"/>
          </a:p>
          <a:p>
            <a:endParaRPr lang="en-US" dirty="0"/>
          </a:p>
          <a:p>
            <a:endParaRPr lang="en-US" dirty="0"/>
          </a:p>
        </p:txBody>
      </p:sp>
    </p:spTree>
    <p:extLst>
      <p:ext uri="{BB962C8B-B14F-4D97-AF65-F5344CB8AC3E}">
        <p14:creationId xmlns:p14="http://schemas.microsoft.com/office/powerpoint/2010/main" val="40852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Interfaces…</a:t>
            </a:r>
            <a:endParaRPr lang="en-US" dirty="0"/>
          </a:p>
        </p:txBody>
      </p:sp>
      <p:sp>
        <p:nvSpPr>
          <p:cNvPr id="5" name="Content Placeholder 4"/>
          <p:cNvSpPr>
            <a:spLocks noGrp="1"/>
          </p:cNvSpPr>
          <p:nvPr>
            <p:ph idx="1"/>
          </p:nvPr>
        </p:nvSpPr>
        <p:spPr/>
        <p:txBody>
          <a:bodyPr/>
          <a:lstStyle/>
          <a:p>
            <a:r>
              <a:rPr lang="en-US" dirty="0"/>
              <a:t>Interface cannot extend anything but an interface</a:t>
            </a:r>
          </a:p>
          <a:p>
            <a:r>
              <a:rPr lang="en-US" dirty="0"/>
              <a:t>An interface cannot implement another interface or class</a:t>
            </a:r>
          </a:p>
          <a:p>
            <a:r>
              <a:rPr lang="en-US" dirty="0"/>
              <a:t>Interface must be declared with the keyword interface</a:t>
            </a:r>
          </a:p>
          <a:p>
            <a:r>
              <a:rPr lang="en-US" dirty="0"/>
              <a:t>Interface types can used </a:t>
            </a:r>
            <a:r>
              <a:rPr lang="en-US" dirty="0" err="1"/>
              <a:t>polymorphically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57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Member Modifiers</a:t>
            </a:r>
            <a:endParaRPr lang="en-US" dirty="0"/>
          </a:p>
        </p:txBody>
      </p:sp>
      <p:sp>
        <p:nvSpPr>
          <p:cNvPr id="5" name="Text Placeholder 4"/>
          <p:cNvSpPr>
            <a:spLocks noGrp="1"/>
          </p:cNvSpPr>
          <p:nvPr>
            <p:ph type="body" idx="1"/>
          </p:nvPr>
        </p:nvSpPr>
        <p:spPr/>
        <p:txBody>
          <a:bodyPr/>
          <a:lstStyle/>
          <a:p>
            <a:r>
              <a:rPr lang="en-US" dirty="0" smtClean="0"/>
              <a:t>Data and Module Accessibility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and Method Access Modifiers </a:t>
            </a:r>
            <a:endParaRPr lang="en-US" dirty="0"/>
          </a:p>
        </p:txBody>
      </p:sp>
      <p:sp>
        <p:nvSpPr>
          <p:cNvPr id="5" name="Content Placeholder 4"/>
          <p:cNvSpPr>
            <a:spLocks noGrp="1"/>
          </p:cNvSpPr>
          <p:nvPr>
            <p:ph idx="1"/>
          </p:nvPr>
        </p:nvSpPr>
        <p:spPr/>
        <p:txBody>
          <a:bodyPr/>
          <a:lstStyle/>
          <a:p>
            <a:r>
              <a:rPr lang="en-US" dirty="0" smtClean="0"/>
              <a:t>Class members can use four of the class modifiers:</a:t>
            </a:r>
          </a:p>
          <a:p>
            <a:pPr lvl="1"/>
            <a:r>
              <a:rPr lang="en-US" dirty="0" smtClean="0"/>
              <a:t>public</a:t>
            </a:r>
          </a:p>
          <a:p>
            <a:pPr lvl="1"/>
            <a:r>
              <a:rPr lang="en-US" dirty="0" smtClean="0"/>
              <a:t>protected</a:t>
            </a:r>
          </a:p>
          <a:p>
            <a:pPr lvl="1"/>
            <a:r>
              <a:rPr lang="en-US" dirty="0" smtClean="0"/>
              <a:t>default</a:t>
            </a:r>
          </a:p>
          <a:p>
            <a:pPr lvl="1"/>
            <a:r>
              <a:rPr lang="en-US" dirty="0" smtClean="0"/>
              <a:t>private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members</a:t>
            </a:r>
            <a:endParaRPr lang="en-US" dirty="0"/>
          </a:p>
        </p:txBody>
      </p:sp>
      <p:sp>
        <p:nvSpPr>
          <p:cNvPr id="5" name="Content Placeholder 4"/>
          <p:cNvSpPr>
            <a:spLocks noGrp="1"/>
          </p:cNvSpPr>
          <p:nvPr>
            <p:ph idx="1"/>
          </p:nvPr>
        </p:nvSpPr>
        <p:spPr/>
        <p:txBody>
          <a:bodyPr/>
          <a:lstStyle/>
          <a:p>
            <a:r>
              <a:rPr lang="en-US" dirty="0" smtClean="0"/>
              <a:t>A method or variable member is declared public, it means all other accessible classes regardless of the package they belong to, can access the member</a:t>
            </a:r>
          </a:p>
          <a:p>
            <a:r>
              <a:rPr lang="en-US" dirty="0" smtClean="0"/>
              <a:t>Three ways to access a public method:</a:t>
            </a:r>
          </a:p>
          <a:p>
            <a:pPr lvl="1"/>
            <a:r>
              <a:rPr lang="en-US" dirty="0" smtClean="0"/>
              <a:t>Invoking a method declared in the same class</a:t>
            </a:r>
          </a:p>
          <a:p>
            <a:pPr lvl="1"/>
            <a:r>
              <a:rPr lang="en-US" dirty="0" smtClean="0"/>
              <a:t>Invoking a method using a reference of the class</a:t>
            </a:r>
          </a:p>
          <a:p>
            <a:pPr lvl="1"/>
            <a:r>
              <a:rPr lang="en-US" dirty="0" smtClean="0"/>
              <a:t>Invoking an inherited method</a:t>
            </a:r>
          </a:p>
          <a:p>
            <a:r>
              <a:rPr lang="en-US" dirty="0" smtClean="0">
                <a:solidFill>
                  <a:srgbClr val="FF0000"/>
                </a:solidFill>
              </a:rPr>
              <a:t>Note</a:t>
            </a:r>
            <a:r>
              <a:rPr lang="en-US" dirty="0" smtClean="0"/>
              <a:t>: The class must be accessible </a:t>
            </a:r>
            <a:r>
              <a:rPr lang="en-US" dirty="0" smtClean="0">
                <a:sym typeface="Wingdings" pitchFamily="2" charset="2"/>
              </a:rPr>
              <a:t></a:t>
            </a:r>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members</a:t>
            </a:r>
            <a:endParaRPr lang="en-US" dirty="0"/>
          </a:p>
        </p:txBody>
      </p:sp>
      <p:sp>
        <p:nvSpPr>
          <p:cNvPr id="7" name="Content Placeholder 6"/>
          <p:cNvSpPr>
            <a:spLocks noGrp="1"/>
          </p:cNvSpPr>
          <p:nvPr>
            <p:ph idx="1"/>
          </p:nvPr>
        </p:nvSpPr>
        <p:spPr/>
        <p:txBody>
          <a:bodyPr/>
          <a:lstStyle/>
          <a:p>
            <a:r>
              <a:rPr lang="en-US" dirty="0" smtClean="0"/>
              <a:t>Default member may be accessed only if the class accessing the member belongs to the same package</a:t>
            </a:r>
          </a:p>
          <a:p>
            <a:r>
              <a:rPr lang="en-US" dirty="0" smtClean="0"/>
              <a:t>The mode of access my be typical subclass access or inheritance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members</a:t>
            </a:r>
            <a:endParaRPr lang="en-US" dirty="0"/>
          </a:p>
        </p:txBody>
      </p:sp>
      <p:sp>
        <p:nvSpPr>
          <p:cNvPr id="5" name="Content Placeholder 4"/>
          <p:cNvSpPr>
            <a:spLocks noGrp="1"/>
          </p:cNvSpPr>
          <p:nvPr>
            <p:ph idx="1"/>
          </p:nvPr>
        </p:nvSpPr>
        <p:spPr/>
        <p:txBody>
          <a:bodyPr/>
          <a:lstStyle/>
          <a:p>
            <a:r>
              <a:rPr lang="en-US" dirty="0" smtClean="0"/>
              <a:t>Members marked private can’t be accessed by code in any class other than the class in which the private was declared</a:t>
            </a:r>
          </a:p>
          <a:p>
            <a:r>
              <a:rPr lang="en-US" dirty="0" smtClean="0"/>
              <a:t>A subclass can’t inherit private members</a:t>
            </a:r>
          </a:p>
          <a:p>
            <a:r>
              <a:rPr lang="en-US" dirty="0" smtClean="0"/>
              <a:t>A private is invisible to any code outside the member’s own class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JRE, the virtual memory engine</a:t>
            </a:r>
            <a:endParaRPr lang="en-US" dirty="0"/>
          </a:p>
        </p:txBody>
      </p:sp>
      <p:sp>
        <p:nvSpPr>
          <p:cNvPr id="5" name="Content Placeholder 4"/>
          <p:cNvSpPr>
            <a:spLocks noGrp="1"/>
          </p:cNvSpPr>
          <p:nvPr>
            <p:ph idx="1"/>
          </p:nvPr>
        </p:nvSpPr>
        <p:spPr/>
        <p:txBody>
          <a:bodyPr/>
          <a:lstStyle/>
          <a:p>
            <a:pPr lvl="0"/>
            <a:r>
              <a:rPr lang="en-US" dirty="0"/>
              <a:t>The Java interpreter that allows you to run Java compiled programs</a:t>
            </a:r>
          </a:p>
          <a:p>
            <a:pPr lvl="0"/>
            <a:r>
              <a:rPr lang="en-US" dirty="0" smtClean="0"/>
              <a:t>You </a:t>
            </a:r>
            <a:r>
              <a:rPr lang="en-US" dirty="0"/>
              <a:t>can also download a standalone version of the JRE for computers that don’t have the JDK installed in </a:t>
            </a:r>
            <a:r>
              <a:rPr lang="en-US" dirty="0" smtClean="0"/>
              <a:t>them</a:t>
            </a:r>
          </a:p>
          <a:p>
            <a:pPr lvl="0"/>
            <a:r>
              <a:rPr lang="en-US" dirty="0" smtClean="0"/>
              <a:t>There are 2 JRE folders:</a:t>
            </a:r>
          </a:p>
          <a:p>
            <a:pPr lvl="1"/>
            <a:r>
              <a:rPr lang="en-US" dirty="0" smtClean="0"/>
              <a:t>the one found in the </a:t>
            </a:r>
            <a:r>
              <a:rPr lang="en-US" dirty="0" smtClean="0">
                <a:solidFill>
                  <a:srgbClr val="FF0000"/>
                </a:solidFill>
              </a:rPr>
              <a:t>Program Files </a:t>
            </a:r>
            <a:r>
              <a:rPr lang="en-US" dirty="0" smtClean="0"/>
              <a:t>is for software applications</a:t>
            </a:r>
          </a:p>
          <a:p>
            <a:pPr lvl="1"/>
            <a:r>
              <a:rPr lang="en-US" dirty="0" smtClean="0"/>
              <a:t>the one found inside </a:t>
            </a:r>
            <a:r>
              <a:rPr lang="en-US" dirty="0" smtClean="0">
                <a:solidFill>
                  <a:srgbClr val="FF0000"/>
                </a:solidFill>
              </a:rPr>
              <a:t>the installation folder </a:t>
            </a:r>
            <a:r>
              <a:rPr lang="en-US" dirty="0" smtClean="0"/>
              <a:t>is for development</a:t>
            </a:r>
          </a:p>
          <a:p>
            <a:endParaRPr lang="en-US" dirty="0"/>
          </a:p>
          <a:p>
            <a:endParaRPr lang="en-US" dirty="0"/>
          </a:p>
        </p:txBody>
      </p:sp>
    </p:spTree>
    <p:extLst>
      <p:ext uri="{BB962C8B-B14F-4D97-AF65-F5344CB8AC3E}">
        <p14:creationId xmlns:p14="http://schemas.microsoft.com/office/powerpoint/2010/main" val="225094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Protected members</a:t>
            </a:r>
            <a:endParaRPr lang="en-US" dirty="0"/>
          </a:p>
        </p:txBody>
      </p:sp>
      <p:sp>
        <p:nvSpPr>
          <p:cNvPr id="5" name="Content Placeholder 4"/>
          <p:cNvSpPr>
            <a:spLocks noGrp="1"/>
          </p:cNvSpPr>
          <p:nvPr>
            <p:ph idx="1"/>
          </p:nvPr>
        </p:nvSpPr>
        <p:spPr/>
        <p:txBody>
          <a:bodyPr/>
          <a:lstStyle/>
          <a:p>
            <a:r>
              <a:rPr lang="en-US" dirty="0" smtClean="0"/>
              <a:t>Protected members can be accessed through inheritance by a subclass even if the subclass belongs in a different package</a:t>
            </a:r>
          </a:p>
          <a:p>
            <a:r>
              <a:rPr lang="en-US" dirty="0" smtClean="0"/>
              <a:t>The subclass can see the protected member only through inheritances</a:t>
            </a:r>
          </a:p>
          <a:p>
            <a:r>
              <a:rPr lang="en-US" dirty="0" smtClean="0"/>
              <a:t>Protected = inheritance</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Non-Access Modifiers for Variables and Methods</a:t>
            </a:r>
            <a:endParaRPr lang="en-US" sz="3600" dirty="0"/>
          </a:p>
        </p:txBody>
      </p:sp>
      <p:sp>
        <p:nvSpPr>
          <p:cNvPr id="5" name="Content Placeholder 4"/>
          <p:cNvSpPr>
            <a:spLocks noGrp="1"/>
          </p:cNvSpPr>
          <p:nvPr>
            <p:ph idx="1"/>
          </p:nvPr>
        </p:nvSpPr>
        <p:spPr/>
        <p:txBody>
          <a:bodyPr>
            <a:normAutofit lnSpcReduction="10000"/>
          </a:bodyPr>
          <a:lstStyle/>
          <a:p>
            <a:r>
              <a:rPr lang="en-US" dirty="0" smtClean="0"/>
              <a:t>final</a:t>
            </a:r>
          </a:p>
          <a:p>
            <a:r>
              <a:rPr lang="en-US" dirty="0" smtClean="0"/>
              <a:t>abstract</a:t>
            </a:r>
          </a:p>
          <a:p>
            <a:r>
              <a:rPr lang="en-US" dirty="0" smtClean="0"/>
              <a:t>transient</a:t>
            </a:r>
          </a:p>
          <a:p>
            <a:r>
              <a:rPr lang="en-US" dirty="0" smtClean="0"/>
              <a:t>synchronized</a:t>
            </a:r>
          </a:p>
          <a:p>
            <a:r>
              <a:rPr lang="en-US" dirty="0" smtClean="0"/>
              <a:t>native</a:t>
            </a:r>
          </a:p>
          <a:p>
            <a:r>
              <a:rPr lang="en-US" dirty="0" err="1" smtClean="0"/>
              <a:t>strictfp</a:t>
            </a:r>
            <a:endParaRPr lang="en-US" dirty="0" smtClean="0"/>
          </a:p>
          <a:p>
            <a:r>
              <a:rPr lang="en-US" dirty="0" smtClean="0"/>
              <a:t>static</a:t>
            </a:r>
          </a:p>
          <a:p>
            <a:r>
              <a:rPr lang="en-US" dirty="0" smtClean="0"/>
              <a:t>volatile</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members</a:t>
            </a:r>
            <a:endParaRPr lang="en-US" dirty="0"/>
          </a:p>
        </p:txBody>
      </p:sp>
      <p:sp>
        <p:nvSpPr>
          <p:cNvPr id="5" name="Content Placeholder 4"/>
          <p:cNvSpPr>
            <a:spLocks noGrp="1"/>
          </p:cNvSpPr>
          <p:nvPr>
            <p:ph idx="1"/>
          </p:nvPr>
        </p:nvSpPr>
        <p:spPr/>
        <p:txBody>
          <a:bodyPr/>
          <a:lstStyle/>
          <a:p>
            <a:r>
              <a:rPr lang="fil-PH" dirty="0" smtClean="0"/>
              <a:t>Final variables are not ought to be re-initialized once it has been initialized with an explicit value (constant)</a:t>
            </a:r>
          </a:p>
          <a:p>
            <a:r>
              <a:rPr lang="fil-PH" dirty="0" smtClean="0"/>
              <a:t>Final methods are not ought to be overriden</a:t>
            </a:r>
          </a:p>
          <a:p>
            <a:r>
              <a:rPr lang="fil-PH" dirty="0" smtClean="0"/>
              <a:t>References variable marked final can’t be reassigned to refer to a different object but the data within the object can be redefined</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methods</a:t>
            </a:r>
            <a:endParaRPr lang="en-US" dirty="0"/>
          </a:p>
        </p:txBody>
      </p:sp>
      <p:sp>
        <p:nvSpPr>
          <p:cNvPr id="5" name="Content Placeholder 4"/>
          <p:cNvSpPr>
            <a:spLocks noGrp="1"/>
          </p:cNvSpPr>
          <p:nvPr>
            <p:ph idx="1"/>
          </p:nvPr>
        </p:nvSpPr>
        <p:spPr/>
        <p:txBody>
          <a:bodyPr/>
          <a:lstStyle/>
          <a:p>
            <a:r>
              <a:rPr lang="fil-PH" dirty="0" smtClean="0"/>
              <a:t>An abstract method is a method that has not been declared but not yet implemented</a:t>
            </a:r>
          </a:p>
          <a:p>
            <a:r>
              <a:rPr lang="fil-PH" dirty="0" smtClean="0"/>
              <a:t>Abstract methods contain no functional entities</a:t>
            </a:r>
          </a:p>
          <a:p>
            <a:r>
              <a:rPr lang="fil-PH" dirty="0" smtClean="0"/>
              <a:t>It has no curly braces </a:t>
            </a:r>
          </a:p>
          <a:p>
            <a:pPr>
              <a:buNone/>
            </a:pPr>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Strictfp</a:t>
            </a:r>
            <a:r>
              <a:rPr lang="en-US" dirty="0" smtClean="0"/>
              <a:t> methods</a:t>
            </a:r>
            <a:endParaRPr lang="en-US" dirty="0"/>
          </a:p>
        </p:txBody>
      </p:sp>
      <p:sp>
        <p:nvSpPr>
          <p:cNvPr id="5" name="Content Placeholder 4"/>
          <p:cNvSpPr>
            <a:spLocks noGrp="1"/>
          </p:cNvSpPr>
          <p:nvPr>
            <p:ph idx="1"/>
          </p:nvPr>
        </p:nvSpPr>
        <p:spPr/>
        <p:txBody>
          <a:bodyPr/>
          <a:lstStyle/>
          <a:p>
            <a:r>
              <a:rPr lang="fil-PH" dirty="0" smtClean="0"/>
              <a:t>Forces floating points and floating point-related trabsaction to adhere IEEE 754 standards</a:t>
            </a:r>
          </a:p>
          <a:p>
            <a:r>
              <a:rPr lang="fil-PH" dirty="0" smtClean="0"/>
              <a:t>Performance depends on underlying platform (OS) where the JVM is running</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Native methods</a:t>
            </a:r>
            <a:endParaRPr lang="en-US" dirty="0"/>
          </a:p>
        </p:txBody>
      </p:sp>
      <p:sp>
        <p:nvSpPr>
          <p:cNvPr id="5" name="Content Placeholder 4"/>
          <p:cNvSpPr>
            <a:spLocks noGrp="1"/>
          </p:cNvSpPr>
          <p:nvPr>
            <p:ph idx="1"/>
          </p:nvPr>
        </p:nvSpPr>
        <p:spPr/>
        <p:txBody>
          <a:bodyPr/>
          <a:lstStyle/>
          <a:p>
            <a:r>
              <a:rPr lang="en-US" dirty="0" smtClean="0"/>
              <a:t>The native keyword informs the Java compiler that the implementation for this method is provided in another language</a:t>
            </a:r>
          </a:p>
          <a:p>
            <a:r>
              <a:rPr lang="fil-PH" dirty="0" smtClean="0"/>
              <a:t>A native methods body must be a semicolon just like an abstract method</a:t>
            </a:r>
          </a:p>
          <a:p>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Native methods…</a:t>
            </a:r>
            <a:endParaRPr lang="en-US" dirty="0"/>
          </a:p>
        </p:txBody>
      </p:sp>
      <p:sp>
        <p:nvSpPr>
          <p:cNvPr id="5" name="Content Placeholder 4"/>
          <p:cNvSpPr>
            <a:spLocks noGrp="1"/>
          </p:cNvSpPr>
          <p:nvPr>
            <p:ph idx="1"/>
          </p:nvPr>
        </p:nvSpPr>
        <p:spPr/>
        <p:txBody>
          <a:bodyPr/>
          <a:lstStyle/>
          <a:p>
            <a:r>
              <a:rPr lang="en-US" dirty="0" smtClean="0"/>
              <a:t>After generating the JNI-header file, native method names are concatenated from the following components:</a:t>
            </a:r>
          </a:p>
          <a:p>
            <a:pPr lvl="1"/>
            <a:r>
              <a:rPr lang="en-US" dirty="0" smtClean="0"/>
              <a:t>the prefix Java_</a:t>
            </a:r>
          </a:p>
          <a:p>
            <a:pPr lvl="1"/>
            <a:r>
              <a:rPr lang="en-US" dirty="0" smtClean="0"/>
              <a:t>the fully qualified class name</a:t>
            </a:r>
          </a:p>
          <a:p>
            <a:pPr lvl="1"/>
            <a:r>
              <a:rPr lang="en-US" dirty="0" smtClean="0"/>
              <a:t>an underscore "_" separator</a:t>
            </a:r>
          </a:p>
          <a:p>
            <a:pPr lvl="1"/>
            <a:r>
              <a:rPr lang="en-US" dirty="0" smtClean="0"/>
              <a:t>the method name</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Transient variable</a:t>
            </a:r>
            <a:endParaRPr lang="en-US" dirty="0"/>
          </a:p>
        </p:txBody>
      </p:sp>
      <p:sp>
        <p:nvSpPr>
          <p:cNvPr id="5" name="Content Placeholder 4"/>
          <p:cNvSpPr>
            <a:spLocks noGrp="1"/>
          </p:cNvSpPr>
          <p:nvPr>
            <p:ph idx="1"/>
          </p:nvPr>
        </p:nvSpPr>
        <p:spPr/>
        <p:txBody>
          <a:bodyPr/>
          <a:lstStyle/>
          <a:p>
            <a:r>
              <a:rPr lang="fil-PH" dirty="0" smtClean="0"/>
              <a:t>Cannot be serialized or “saved”</a:t>
            </a:r>
          </a:p>
          <a:p>
            <a:r>
              <a:rPr lang="fil-PH" dirty="0" smtClean="0"/>
              <a:t>If part of a serialized class, the variables declared transient will contain NULL after the class has undergone serialization</a:t>
            </a:r>
          </a:p>
          <a:p>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Volatile variables</a:t>
            </a:r>
            <a:endParaRPr lang="en-US" dirty="0"/>
          </a:p>
        </p:txBody>
      </p:sp>
      <p:sp>
        <p:nvSpPr>
          <p:cNvPr id="7" name="Content Placeholder 6"/>
          <p:cNvSpPr>
            <a:spLocks noGrp="1"/>
          </p:cNvSpPr>
          <p:nvPr>
            <p:ph idx="1"/>
          </p:nvPr>
        </p:nvSpPr>
        <p:spPr/>
        <p:txBody>
          <a:bodyPr/>
          <a:lstStyle/>
          <a:p>
            <a:r>
              <a:rPr lang="en-US" dirty="0" smtClean="0"/>
              <a:t>The value of this variable will never be cached thread-locally: all reads and writes will not go straight to “main memory”</a:t>
            </a:r>
          </a:p>
          <a:p>
            <a:r>
              <a:rPr lang="en-US" dirty="0" smtClean="0"/>
              <a:t>Access to the variable acts as though it is enclosed in a synchronized block, synchronized on itself</a:t>
            </a:r>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Synchronized methods</a:t>
            </a:r>
            <a:endParaRPr lang="en-US" dirty="0"/>
          </a:p>
        </p:txBody>
      </p:sp>
      <p:sp>
        <p:nvSpPr>
          <p:cNvPr id="5" name="Content Placeholder 4"/>
          <p:cNvSpPr>
            <a:spLocks noGrp="1"/>
          </p:cNvSpPr>
          <p:nvPr>
            <p:ph idx="1"/>
          </p:nvPr>
        </p:nvSpPr>
        <p:spPr/>
        <p:txBody>
          <a:bodyPr/>
          <a:lstStyle/>
          <a:p>
            <a:r>
              <a:rPr lang="fil-PH" dirty="0" smtClean="0"/>
              <a:t>The synchronized keyword indicates that a method can be accessed by only one thread at a time</a:t>
            </a:r>
          </a:p>
          <a:p>
            <a:r>
              <a:rPr lang="fil-PH" dirty="0" smtClean="0"/>
              <a:t>Synchronized can be matched with the 4 access control levels (public, private, default, and protected)</a:t>
            </a:r>
          </a:p>
          <a:p>
            <a:r>
              <a:rPr lang="fil-PH" dirty="0" smtClean="0"/>
              <a:t>Sample:</a:t>
            </a:r>
          </a:p>
          <a:p>
            <a:pPr>
              <a:buNone/>
            </a:pPr>
            <a:r>
              <a:rPr lang="fil-PH" sz="2800" dirty="0" smtClean="0"/>
              <a:t>           public synchronized String getLocation() { }</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the Classpath (Windows)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Needed if development are done using command line</a:t>
            </a:r>
          </a:p>
          <a:p>
            <a:r>
              <a:rPr lang="en-US" dirty="0" smtClean="0"/>
              <a:t>Setting the bin folder in the classpath makes all the .EXE available system-wide</a:t>
            </a:r>
          </a:p>
          <a:p>
            <a:r>
              <a:rPr lang="en-US" dirty="0"/>
              <a:t>To configure Windows, register bin directory of Java in the PATH environment variable:</a:t>
            </a:r>
          </a:p>
          <a:p>
            <a:pPr lvl="1"/>
            <a:r>
              <a:rPr lang="en-US" dirty="0" smtClean="0"/>
              <a:t>Open </a:t>
            </a:r>
            <a:r>
              <a:rPr lang="en-US" dirty="0"/>
              <a:t>the </a:t>
            </a:r>
            <a:r>
              <a:rPr lang="en-US" dirty="0">
                <a:solidFill>
                  <a:srgbClr val="FF0000"/>
                </a:solidFill>
              </a:rPr>
              <a:t>System Section of the Control Panel</a:t>
            </a:r>
          </a:p>
          <a:p>
            <a:pPr lvl="1"/>
            <a:r>
              <a:rPr lang="en-US" dirty="0"/>
              <a:t>Select </a:t>
            </a:r>
            <a:r>
              <a:rPr lang="en-US" dirty="0">
                <a:solidFill>
                  <a:srgbClr val="FF0000"/>
                </a:solidFill>
              </a:rPr>
              <a:t>Advanced System Settings</a:t>
            </a:r>
            <a:r>
              <a:rPr lang="en-US" dirty="0"/>
              <a:t> link. Windows 7 will prompt you with a </a:t>
            </a:r>
            <a:r>
              <a:rPr lang="en-US" dirty="0">
                <a:solidFill>
                  <a:srgbClr val="FF0000"/>
                </a:solidFill>
              </a:rPr>
              <a:t>User Account Control </a:t>
            </a:r>
            <a:r>
              <a:rPr lang="en-US" dirty="0"/>
              <a:t>dialog box if you are not an Administrator</a:t>
            </a:r>
          </a:p>
          <a:p>
            <a:pPr lvl="1"/>
            <a:r>
              <a:rPr lang="en-US" dirty="0"/>
              <a:t>Create a system variable </a:t>
            </a:r>
            <a:r>
              <a:rPr lang="en-US" b="1" dirty="0">
                <a:solidFill>
                  <a:srgbClr val="FF0000"/>
                </a:solidFill>
              </a:rPr>
              <a:t>JAVA_HOME</a:t>
            </a:r>
            <a:r>
              <a:rPr lang="en-US" dirty="0"/>
              <a:t> and assign the location of the JDK directory to </a:t>
            </a:r>
            <a:r>
              <a:rPr lang="en-US" dirty="0" smtClean="0"/>
              <a:t>it</a:t>
            </a:r>
          </a:p>
          <a:p>
            <a:pPr lvl="1"/>
            <a:endParaRPr lang="en-US" dirty="0"/>
          </a:p>
        </p:txBody>
      </p:sp>
    </p:spTree>
    <p:extLst>
      <p:ext uri="{BB962C8B-B14F-4D97-AF65-F5344CB8AC3E}">
        <p14:creationId xmlns:p14="http://schemas.microsoft.com/office/powerpoint/2010/main" val="389200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members</a:t>
            </a:r>
            <a:endParaRPr lang="en-US" dirty="0"/>
          </a:p>
        </p:txBody>
      </p:sp>
      <p:sp>
        <p:nvSpPr>
          <p:cNvPr id="5" name="Content Placeholder 4"/>
          <p:cNvSpPr>
            <a:spLocks noGrp="1"/>
          </p:cNvSpPr>
          <p:nvPr>
            <p:ph idx="1"/>
          </p:nvPr>
        </p:nvSpPr>
        <p:spPr/>
        <p:txBody>
          <a:bodyPr/>
          <a:lstStyle/>
          <a:p>
            <a:r>
              <a:rPr lang="fil-PH" dirty="0" smtClean="0"/>
              <a:t>Exist independently of any instances created for the class</a:t>
            </a:r>
          </a:p>
          <a:p>
            <a:r>
              <a:rPr lang="fil-PH" dirty="0" smtClean="0"/>
              <a:t>One copy of the static member regardless of the number of instances of that class</a:t>
            </a:r>
          </a:p>
          <a:p>
            <a:r>
              <a:rPr lang="fil-PH" dirty="0" smtClean="0"/>
              <a:t>Things you can mark static:</a:t>
            </a:r>
          </a:p>
          <a:p>
            <a:pPr lvl="1"/>
            <a:r>
              <a:rPr lang="fil-PH" dirty="0" smtClean="0"/>
              <a:t>Variables</a:t>
            </a:r>
          </a:p>
          <a:p>
            <a:pPr lvl="1"/>
            <a:r>
              <a:rPr lang="fil-PH" dirty="0" smtClean="0"/>
              <a:t>Methods</a:t>
            </a:r>
          </a:p>
          <a:p>
            <a:pPr lvl="1"/>
            <a:r>
              <a:rPr lang="fil-PH" dirty="0" smtClean="0"/>
              <a:t>A class nested within another class, but not within the method</a:t>
            </a:r>
          </a:p>
          <a:p>
            <a:pPr lvl="1"/>
            <a:r>
              <a:rPr lang="fil-PH" dirty="0" smtClean="0"/>
              <a:t>Initialization blocks</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members…</a:t>
            </a:r>
            <a:endParaRPr lang="en-US" dirty="0"/>
          </a:p>
        </p:txBody>
      </p:sp>
      <p:sp>
        <p:nvSpPr>
          <p:cNvPr id="5" name="Content Placeholder 4"/>
          <p:cNvSpPr>
            <a:spLocks noGrp="1"/>
          </p:cNvSpPr>
          <p:nvPr>
            <p:ph idx="1"/>
          </p:nvPr>
        </p:nvSpPr>
        <p:spPr/>
        <p:txBody>
          <a:bodyPr/>
          <a:lstStyle/>
          <a:p>
            <a:r>
              <a:rPr lang="fil-PH" dirty="0" smtClean="0"/>
              <a:t>Things you cannot mark static:</a:t>
            </a:r>
          </a:p>
          <a:p>
            <a:pPr lvl="1"/>
            <a:r>
              <a:rPr lang="fil-PH" dirty="0" smtClean="0"/>
              <a:t>Constructors</a:t>
            </a:r>
          </a:p>
          <a:p>
            <a:pPr lvl="1"/>
            <a:r>
              <a:rPr lang="fil-PH" dirty="0" smtClean="0"/>
              <a:t>Classes (unless they are nested)</a:t>
            </a:r>
          </a:p>
          <a:p>
            <a:pPr lvl="1"/>
            <a:r>
              <a:rPr lang="fil-PH" dirty="0" smtClean="0"/>
              <a:t>Interfaces</a:t>
            </a:r>
          </a:p>
          <a:p>
            <a:pPr lvl="1"/>
            <a:r>
              <a:rPr lang="fil-PH" dirty="0" smtClean="0"/>
              <a:t>Method local inner classes</a:t>
            </a:r>
          </a:p>
          <a:p>
            <a:pPr lvl="1"/>
            <a:r>
              <a:rPr lang="fil-PH" dirty="0" smtClean="0"/>
              <a:t>Inner class methods and instance variables</a:t>
            </a:r>
          </a:p>
          <a:p>
            <a:pPr lvl="1"/>
            <a:r>
              <a:rPr lang="fil-PH" dirty="0" smtClean="0"/>
              <a:t>Local variables</a:t>
            </a:r>
          </a:p>
          <a:p>
            <a:pPr lvl="1"/>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Java API Packages</a:t>
            </a:r>
            <a:endParaRPr lang="en-US" dirty="0"/>
          </a:p>
        </p:txBody>
      </p:sp>
      <p:sp>
        <p:nvSpPr>
          <p:cNvPr id="7" name="Text Placeholder 6"/>
          <p:cNvSpPr>
            <a:spLocks noGrp="1"/>
          </p:cNvSpPr>
          <p:nvPr>
            <p:ph type="body" idx="1"/>
          </p:nvPr>
        </p:nvSpPr>
        <p:spPr/>
        <p:txBody>
          <a:bodyPr/>
          <a:lstStyle/>
          <a:p>
            <a:r>
              <a:rPr lang="en-US" dirty="0" smtClean="0"/>
              <a:t>Widely used APIs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API and Utilities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JDK API is huge and consists of many packages (refer to JDK API specification)</a:t>
            </a:r>
          </a:p>
          <a:p>
            <a:r>
              <a:rPr lang="en-US" dirty="0" smtClean="0"/>
              <a:t>These are the frequently-used packages:</a:t>
            </a:r>
          </a:p>
          <a:p>
            <a:pPr lvl="1"/>
            <a:r>
              <a:rPr lang="en-US" dirty="0" err="1" smtClean="0"/>
              <a:t>java.lang</a:t>
            </a:r>
            <a:r>
              <a:rPr lang="en-US" dirty="0" smtClean="0"/>
              <a:t> (the core package) - contains classes that are core to the language itself, e.g., Object, System, String, Math, etc.</a:t>
            </a:r>
          </a:p>
          <a:p>
            <a:pPr lvl="1"/>
            <a:r>
              <a:rPr lang="en-US" dirty="0" err="1" smtClean="0"/>
              <a:t>java.util</a:t>
            </a:r>
            <a:r>
              <a:rPr lang="en-US" dirty="0" smtClean="0"/>
              <a:t> - contains utilities such as Date, </a:t>
            </a:r>
            <a:r>
              <a:rPr lang="en-US" dirty="0" err="1" smtClean="0"/>
              <a:t>ArrayList</a:t>
            </a:r>
            <a:r>
              <a:rPr lang="en-US" dirty="0" smtClean="0"/>
              <a:t>, Vector, </a:t>
            </a:r>
            <a:r>
              <a:rPr lang="en-US" dirty="0" err="1" smtClean="0"/>
              <a:t>Hashtable</a:t>
            </a:r>
            <a:endParaRPr lang="en-US" dirty="0" smtClean="0"/>
          </a:p>
          <a:p>
            <a:pPr lvl="1"/>
            <a:r>
              <a:rPr lang="en-US" dirty="0" smtClean="0"/>
              <a:t>java.io - contains input and output classes for reading files and I/O streams</a:t>
            </a:r>
          </a:p>
          <a:p>
            <a:pPr lvl="1"/>
            <a:r>
              <a:rPr lang="en-US" dirty="0" err="1" smtClean="0"/>
              <a:t>java.nio</a:t>
            </a:r>
            <a:r>
              <a:rPr lang="en-US" dirty="0" smtClean="0"/>
              <a:t> = New IO API Classes</a:t>
            </a:r>
          </a:p>
          <a:p>
            <a:pPr lvl="1"/>
            <a:r>
              <a:rPr lang="en-US" dirty="0" smtClean="0"/>
              <a:t>java.net - contains networking support, such as Socket and URL</a:t>
            </a:r>
          </a:p>
          <a:p>
            <a:endParaRPr lang="en-US" dirty="0" smtClean="0"/>
          </a:p>
          <a:p>
            <a:endParaRPr lang="en-US" dirty="0"/>
          </a:p>
        </p:txBody>
      </p:sp>
    </p:spTree>
    <p:extLst>
      <p:ext uri="{BB962C8B-B14F-4D97-AF65-F5344CB8AC3E}">
        <p14:creationId xmlns:p14="http://schemas.microsoft.com/office/powerpoint/2010/main" val="27855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java.awt (Abstract Windowing Toolkit) - contains classes for implementing a graphical user interface, including classes like Frame, Button, </a:t>
            </a:r>
            <a:r>
              <a:rPr lang="en-US" dirty="0" err="1" smtClean="0"/>
              <a:t>CheckBox</a:t>
            </a:r>
            <a:r>
              <a:rPr lang="en-US" dirty="0" smtClean="0"/>
              <a:t>.</a:t>
            </a:r>
          </a:p>
          <a:p>
            <a:pPr lvl="1"/>
            <a:r>
              <a:rPr lang="en-US" dirty="0" err="1" smtClean="0"/>
              <a:t>java.awt.event</a:t>
            </a:r>
            <a:r>
              <a:rPr lang="en-US" dirty="0" smtClean="0"/>
              <a:t> - contains event handling classes, such as key-press, mouse-click etc.</a:t>
            </a:r>
          </a:p>
          <a:p>
            <a:pPr lvl="1"/>
            <a:r>
              <a:rPr lang="en-US" dirty="0" err="1" smtClean="0"/>
              <a:t>java.swing</a:t>
            </a:r>
            <a:r>
              <a:rPr lang="en-US" dirty="0" smtClean="0"/>
              <a:t> - Advanced GUI classes, e.g., </a:t>
            </a:r>
            <a:r>
              <a:rPr lang="en-US" dirty="0" err="1" smtClean="0"/>
              <a:t>JFrame</a:t>
            </a:r>
            <a:r>
              <a:rPr lang="en-US" dirty="0" smtClean="0"/>
              <a:t>, </a:t>
            </a:r>
            <a:r>
              <a:rPr lang="en-US" dirty="0" err="1" smtClean="0"/>
              <a:t>JApplet</a:t>
            </a:r>
            <a:r>
              <a:rPr lang="en-US" dirty="0" smtClean="0"/>
              <a:t> etc.</a:t>
            </a:r>
          </a:p>
          <a:p>
            <a:pPr lvl="1"/>
            <a:r>
              <a:rPr lang="en-US" dirty="0" err="1" smtClean="0"/>
              <a:t>java.sql</a:t>
            </a:r>
            <a:r>
              <a:rPr lang="en-US" dirty="0" smtClean="0"/>
              <a:t> - contains classes for database programming, such as Connection, Statement, </a:t>
            </a:r>
            <a:r>
              <a:rPr lang="en-US" dirty="0" err="1" smtClean="0"/>
              <a:t>ResultSet</a:t>
            </a:r>
            <a:r>
              <a:rPr lang="en-US" dirty="0" smtClean="0"/>
              <a:t>.</a:t>
            </a:r>
          </a:p>
          <a:p>
            <a:pPr lvl="1"/>
            <a:r>
              <a:rPr lang="en-US" dirty="0" err="1" smtClean="0"/>
              <a:t>java.math</a:t>
            </a:r>
            <a:r>
              <a:rPr lang="en-US" dirty="0" smtClean="0"/>
              <a:t> – Mathematical transactions</a:t>
            </a:r>
          </a:p>
          <a:p>
            <a:pPr lvl="1"/>
            <a:r>
              <a:rPr lang="en-US" dirty="0" err="1" smtClean="0"/>
              <a:t>java.text</a:t>
            </a:r>
            <a:r>
              <a:rPr lang="en-US" dirty="0" smtClean="0"/>
              <a:t> – formatting transactions</a:t>
            </a:r>
          </a:p>
          <a:p>
            <a:endParaRPr lang="en-US" dirty="0"/>
          </a:p>
        </p:txBody>
      </p:sp>
    </p:spTree>
    <p:extLst>
      <p:ext uri="{BB962C8B-B14F-4D97-AF65-F5344CB8AC3E}">
        <p14:creationId xmlns:p14="http://schemas.microsoft.com/office/powerpoint/2010/main" val="34014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Popular API Classes</a:t>
            </a:r>
            <a:endParaRPr lang="en-US" dirty="0"/>
          </a:p>
        </p:txBody>
      </p:sp>
      <p:sp>
        <p:nvSpPr>
          <p:cNvPr id="5" name="Content Placeholder 4"/>
          <p:cNvSpPr>
            <a:spLocks noGrp="1"/>
          </p:cNvSpPr>
          <p:nvPr>
            <p:ph idx="1"/>
          </p:nvPr>
        </p:nvSpPr>
        <p:spPr/>
        <p:txBody>
          <a:bodyPr>
            <a:normAutofit lnSpcReduction="10000"/>
          </a:bodyPr>
          <a:lstStyle/>
          <a:p>
            <a:r>
              <a:rPr lang="en-US" dirty="0" smtClean="0"/>
              <a:t>String and variants – </a:t>
            </a:r>
            <a:r>
              <a:rPr lang="en-US" dirty="0" err="1" smtClean="0">
                <a:solidFill>
                  <a:schemeClr val="accent2">
                    <a:lumMod val="75000"/>
                  </a:schemeClr>
                </a:solidFill>
              </a:rPr>
              <a:t>java.lang</a:t>
            </a:r>
            <a:endParaRPr lang="en-US" dirty="0" smtClean="0">
              <a:solidFill>
                <a:schemeClr val="accent2">
                  <a:lumMod val="75000"/>
                </a:schemeClr>
              </a:solidFill>
            </a:endParaRPr>
          </a:p>
          <a:p>
            <a:r>
              <a:rPr lang="en-US" dirty="0" smtClean="0"/>
              <a:t>Data Wrappers – </a:t>
            </a:r>
            <a:r>
              <a:rPr lang="en-US" dirty="0" err="1" smtClean="0">
                <a:solidFill>
                  <a:schemeClr val="accent2">
                    <a:lumMod val="75000"/>
                  </a:schemeClr>
                </a:solidFill>
              </a:rPr>
              <a:t>java.lang</a:t>
            </a:r>
            <a:endParaRPr lang="en-US" dirty="0" smtClean="0">
              <a:solidFill>
                <a:schemeClr val="accent2">
                  <a:lumMod val="75000"/>
                </a:schemeClr>
              </a:solidFill>
            </a:endParaRPr>
          </a:p>
          <a:p>
            <a:r>
              <a:rPr lang="en-US" dirty="0" smtClean="0"/>
              <a:t>Scanner </a:t>
            </a:r>
            <a:r>
              <a:rPr lang="en-US" dirty="0"/>
              <a:t>– </a:t>
            </a:r>
            <a:r>
              <a:rPr lang="en-US" dirty="0" err="1">
                <a:solidFill>
                  <a:schemeClr val="accent2">
                    <a:lumMod val="75000"/>
                  </a:schemeClr>
                </a:solidFill>
              </a:rPr>
              <a:t>java.util</a:t>
            </a:r>
            <a:endParaRPr lang="en-US" dirty="0">
              <a:solidFill>
                <a:schemeClr val="accent2">
                  <a:lumMod val="75000"/>
                </a:schemeClr>
              </a:solidFill>
            </a:endParaRPr>
          </a:p>
          <a:p>
            <a:r>
              <a:rPr lang="en-US" dirty="0"/>
              <a:t>Date and Calendar– </a:t>
            </a:r>
            <a:r>
              <a:rPr lang="en-US" dirty="0" err="1">
                <a:solidFill>
                  <a:schemeClr val="accent2">
                    <a:lumMod val="75000"/>
                  </a:schemeClr>
                </a:solidFill>
              </a:rPr>
              <a:t>java.util</a:t>
            </a:r>
            <a:endParaRPr lang="en-US" dirty="0">
              <a:solidFill>
                <a:schemeClr val="accent2">
                  <a:lumMod val="75000"/>
                </a:schemeClr>
              </a:solidFill>
            </a:endParaRPr>
          </a:p>
          <a:p>
            <a:r>
              <a:rPr lang="en-US" dirty="0" err="1"/>
              <a:t>DateFormat</a:t>
            </a:r>
            <a:r>
              <a:rPr lang="en-US" dirty="0"/>
              <a:t> and </a:t>
            </a:r>
            <a:r>
              <a:rPr lang="en-US" dirty="0" err="1"/>
              <a:t>SimpleDateFormat</a:t>
            </a:r>
            <a:r>
              <a:rPr lang="en-US" dirty="0"/>
              <a:t> – </a:t>
            </a:r>
            <a:r>
              <a:rPr lang="en-US" dirty="0" err="1">
                <a:solidFill>
                  <a:schemeClr val="accent2">
                    <a:lumMod val="75000"/>
                  </a:schemeClr>
                </a:solidFill>
              </a:rPr>
              <a:t>java.text</a:t>
            </a:r>
            <a:endParaRPr lang="en-US" dirty="0">
              <a:solidFill>
                <a:schemeClr val="accent2">
                  <a:lumMod val="75000"/>
                </a:schemeClr>
              </a:solidFill>
            </a:endParaRPr>
          </a:p>
          <a:p>
            <a:r>
              <a:rPr lang="en-US" dirty="0" err="1"/>
              <a:t>BigInteger</a:t>
            </a:r>
            <a:r>
              <a:rPr lang="en-US" dirty="0"/>
              <a:t> and </a:t>
            </a:r>
            <a:r>
              <a:rPr lang="en-US" dirty="0" err="1"/>
              <a:t>BigDecimal</a:t>
            </a:r>
            <a:r>
              <a:rPr lang="en-US" dirty="0"/>
              <a:t> – </a:t>
            </a:r>
            <a:r>
              <a:rPr lang="en-US" dirty="0" err="1">
                <a:solidFill>
                  <a:schemeClr val="accent2">
                    <a:lumMod val="75000"/>
                  </a:schemeClr>
                </a:solidFill>
              </a:rPr>
              <a:t>java.math</a:t>
            </a:r>
            <a:endParaRPr lang="en-US" dirty="0">
              <a:solidFill>
                <a:schemeClr val="accent2">
                  <a:lumMod val="75000"/>
                </a:schemeClr>
              </a:solidFill>
            </a:endParaRPr>
          </a:p>
          <a:p>
            <a:r>
              <a:rPr lang="en-US" dirty="0" err="1"/>
              <a:t>NumberFormat</a:t>
            </a:r>
            <a:r>
              <a:rPr lang="en-US" dirty="0"/>
              <a:t> and </a:t>
            </a:r>
            <a:r>
              <a:rPr lang="en-US" dirty="0" err="1"/>
              <a:t>DecimalFormat</a:t>
            </a:r>
            <a:r>
              <a:rPr lang="en-US" dirty="0"/>
              <a:t>  </a:t>
            </a:r>
            <a:r>
              <a:rPr lang="en-US" dirty="0" smtClean="0"/>
              <a:t>- </a:t>
            </a:r>
            <a:r>
              <a:rPr lang="en-US" dirty="0" err="1" smtClean="0">
                <a:solidFill>
                  <a:schemeClr val="accent2">
                    <a:lumMod val="75000"/>
                  </a:schemeClr>
                </a:solidFill>
              </a:rPr>
              <a:t>java.text</a:t>
            </a:r>
            <a:endParaRPr lang="en-US" dirty="0">
              <a:solidFill>
                <a:schemeClr val="accent2">
                  <a:lumMod val="75000"/>
                </a:schemeClr>
              </a:solidFill>
            </a:endParaRPr>
          </a:p>
          <a:p>
            <a:r>
              <a:rPr lang="en-US" dirty="0"/>
              <a:t>Internationalization (Locale) – </a:t>
            </a:r>
            <a:r>
              <a:rPr lang="en-US" dirty="0" err="1">
                <a:solidFill>
                  <a:schemeClr val="accent2">
                    <a:lumMod val="75000"/>
                  </a:schemeClr>
                </a:solidFill>
              </a:rPr>
              <a:t>java.util</a:t>
            </a:r>
            <a:endParaRPr lang="en-US" dirty="0">
              <a:solidFill>
                <a:schemeClr val="accent2">
                  <a:lumMod val="75000"/>
                </a:schemeClr>
              </a:solidFill>
            </a:endParaRPr>
          </a:p>
          <a:p>
            <a:endParaRPr lang="en-US" dirty="0"/>
          </a:p>
          <a:p>
            <a:endParaRPr lang="en-US" dirty="0"/>
          </a:p>
        </p:txBody>
      </p:sp>
    </p:spTree>
    <p:extLst>
      <p:ext uri="{BB962C8B-B14F-4D97-AF65-F5344CB8AC3E}">
        <p14:creationId xmlns:p14="http://schemas.microsoft.com/office/powerpoint/2010/main" val="63019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Popular API Classes…</a:t>
            </a:r>
            <a:endParaRPr lang="en-US" dirty="0"/>
          </a:p>
        </p:txBody>
      </p:sp>
      <p:sp>
        <p:nvSpPr>
          <p:cNvPr id="5" name="Content Placeholder 4"/>
          <p:cNvSpPr>
            <a:spLocks noGrp="1"/>
          </p:cNvSpPr>
          <p:nvPr>
            <p:ph idx="1"/>
          </p:nvPr>
        </p:nvSpPr>
        <p:spPr/>
        <p:txBody>
          <a:bodyPr/>
          <a:lstStyle/>
          <a:p>
            <a:r>
              <a:rPr lang="en-US" dirty="0"/>
              <a:t>Properties – </a:t>
            </a:r>
            <a:r>
              <a:rPr lang="en-US" dirty="0" err="1" smtClean="0">
                <a:solidFill>
                  <a:schemeClr val="accent2">
                    <a:lumMod val="75000"/>
                  </a:schemeClr>
                </a:solidFill>
              </a:rPr>
              <a:t>java.util</a:t>
            </a:r>
            <a:endParaRPr lang="en-US" dirty="0">
              <a:solidFill>
                <a:schemeClr val="accent2">
                  <a:lumMod val="75000"/>
                </a:schemeClr>
              </a:solidFill>
            </a:endParaRPr>
          </a:p>
          <a:p>
            <a:r>
              <a:rPr lang="en-US" dirty="0"/>
              <a:t>System – </a:t>
            </a:r>
            <a:r>
              <a:rPr lang="en-US" dirty="0" err="1">
                <a:solidFill>
                  <a:schemeClr val="accent2">
                    <a:lumMod val="75000"/>
                  </a:schemeClr>
                </a:solidFill>
              </a:rPr>
              <a:t>java.lang</a:t>
            </a:r>
            <a:endParaRPr lang="en-US" dirty="0">
              <a:solidFill>
                <a:schemeClr val="accent2">
                  <a:lumMod val="75000"/>
                </a:schemeClr>
              </a:solidFill>
            </a:endParaRPr>
          </a:p>
          <a:p>
            <a:r>
              <a:rPr lang="en-US" dirty="0" err="1"/>
              <a:t>StringTokenizer</a:t>
            </a:r>
            <a:r>
              <a:rPr lang="en-US" dirty="0"/>
              <a:t> – </a:t>
            </a:r>
            <a:r>
              <a:rPr lang="en-US" dirty="0" err="1">
                <a:solidFill>
                  <a:schemeClr val="accent2">
                    <a:lumMod val="75000"/>
                  </a:schemeClr>
                </a:solidFill>
              </a:rPr>
              <a:t>java.util</a:t>
            </a:r>
            <a:endParaRPr lang="en-US" dirty="0">
              <a:solidFill>
                <a:schemeClr val="accent2">
                  <a:lumMod val="75000"/>
                </a:schemeClr>
              </a:solidFill>
            </a:endParaRPr>
          </a:p>
          <a:p>
            <a:r>
              <a:rPr lang="en-US" dirty="0"/>
              <a:t>Process and Runtime – </a:t>
            </a:r>
            <a:r>
              <a:rPr lang="en-US" dirty="0" err="1">
                <a:solidFill>
                  <a:schemeClr val="accent2">
                    <a:lumMod val="75000"/>
                  </a:schemeClr>
                </a:solidFill>
              </a:rPr>
              <a:t>java.lang</a:t>
            </a:r>
            <a:endParaRPr lang="en-US" dirty="0">
              <a:solidFill>
                <a:schemeClr val="accent2">
                  <a:lumMod val="75000"/>
                </a:schemeClr>
              </a:solidFill>
            </a:endParaRPr>
          </a:p>
          <a:p>
            <a:r>
              <a:rPr lang="en-US" dirty="0"/>
              <a:t>Iterator – </a:t>
            </a:r>
            <a:r>
              <a:rPr lang="en-US" dirty="0" err="1">
                <a:solidFill>
                  <a:schemeClr val="accent2">
                    <a:lumMod val="75000"/>
                  </a:schemeClr>
                </a:solidFill>
              </a:rPr>
              <a:t>java.util</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390421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Strings</a:t>
            </a:r>
            <a:endParaRPr lang="en-US" dirty="0"/>
          </a:p>
        </p:txBody>
      </p:sp>
      <p:sp>
        <p:nvSpPr>
          <p:cNvPr id="5" name="Content Placeholder 4"/>
          <p:cNvSpPr>
            <a:spLocks noGrp="1"/>
          </p:cNvSpPr>
          <p:nvPr>
            <p:ph idx="1"/>
          </p:nvPr>
        </p:nvSpPr>
        <p:spPr/>
        <p:txBody>
          <a:bodyPr/>
          <a:lstStyle/>
          <a:p>
            <a:r>
              <a:rPr lang="en-US" dirty="0" smtClean="0"/>
              <a:t>String</a:t>
            </a:r>
          </a:p>
          <a:p>
            <a:r>
              <a:rPr lang="en-US" dirty="0" err="1" smtClean="0"/>
              <a:t>StringBuffer</a:t>
            </a:r>
            <a:endParaRPr lang="en-US" dirty="0" smtClean="0"/>
          </a:p>
          <a:p>
            <a:r>
              <a:rPr lang="en-US" dirty="0" smtClean="0"/>
              <a:t>StringBuilder</a:t>
            </a:r>
            <a:endParaRPr lang="en-US" dirty="0"/>
          </a:p>
        </p:txBody>
      </p:sp>
    </p:spTree>
    <p:extLst>
      <p:ext uri="{BB962C8B-B14F-4D97-AF65-F5344CB8AC3E}">
        <p14:creationId xmlns:p14="http://schemas.microsoft.com/office/powerpoint/2010/main" val="43594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 Class</a:t>
            </a:r>
            <a:endParaRPr lang="en-US" dirty="0"/>
          </a:p>
        </p:txBody>
      </p:sp>
      <p:sp>
        <p:nvSpPr>
          <p:cNvPr id="5" name="Content Placeholder 4"/>
          <p:cNvSpPr>
            <a:spLocks noGrp="1"/>
          </p:cNvSpPr>
          <p:nvPr>
            <p:ph idx="1"/>
          </p:nvPr>
        </p:nvSpPr>
        <p:spPr/>
        <p:txBody>
          <a:bodyPr/>
          <a:lstStyle/>
          <a:p>
            <a:r>
              <a:rPr lang="en-US" dirty="0"/>
              <a:t>Sequence of Unicode characters which is </a:t>
            </a:r>
            <a:r>
              <a:rPr lang="en-US" dirty="0" smtClean="0">
                <a:solidFill>
                  <a:schemeClr val="accent2">
                    <a:lumMod val="75000"/>
                  </a:schemeClr>
                </a:solidFill>
              </a:rPr>
              <a:t>immutable</a:t>
            </a:r>
            <a:r>
              <a:rPr lang="en-US" dirty="0" smtClean="0"/>
              <a:t> and </a:t>
            </a:r>
            <a:r>
              <a:rPr lang="en-US" dirty="0" smtClean="0">
                <a:solidFill>
                  <a:schemeClr val="accent2">
                    <a:lumMod val="75000"/>
                  </a:schemeClr>
                </a:solidFill>
              </a:rPr>
              <a:t>unsynchronized</a:t>
            </a:r>
            <a:endParaRPr lang="en-US" dirty="0">
              <a:solidFill>
                <a:schemeClr val="accent2">
                  <a:lumMod val="75000"/>
                </a:schemeClr>
              </a:solidFill>
            </a:endParaRPr>
          </a:p>
          <a:p>
            <a:r>
              <a:rPr lang="en-US" dirty="0"/>
              <a:t>Predefined class in Java (</a:t>
            </a:r>
            <a:r>
              <a:rPr lang="en-US" dirty="0" err="1"/>
              <a:t>java.lang.String</a:t>
            </a:r>
            <a:r>
              <a:rPr lang="en-US" dirty="0"/>
              <a:t>)</a:t>
            </a:r>
          </a:p>
          <a:p>
            <a:r>
              <a:rPr lang="en-US" dirty="0"/>
              <a:t>Can be a single character string</a:t>
            </a:r>
          </a:p>
          <a:p>
            <a:r>
              <a:rPr lang="en-US" dirty="0"/>
              <a:t>Can be an empty string</a:t>
            </a:r>
          </a:p>
          <a:p>
            <a:r>
              <a:rPr lang="en-US" dirty="0"/>
              <a:t>Can be a null string</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50191" y="5029199"/>
            <a:ext cx="6838950" cy="1494431"/>
          </a:xfrm>
          <a:prstGeom prst="rect">
            <a:avLst/>
          </a:prstGeom>
          <a:noFill/>
          <a:ln w="9525">
            <a:noFill/>
            <a:miter lim="800000"/>
            <a:headEnd/>
            <a:tailEnd/>
          </a:ln>
        </p:spPr>
      </p:pic>
    </p:spTree>
    <p:extLst>
      <p:ext uri="{BB962C8B-B14F-4D97-AF65-F5344CB8AC3E}">
        <p14:creationId xmlns:p14="http://schemas.microsoft.com/office/powerpoint/2010/main" val="33617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Immutability</a:t>
            </a:r>
            <a:endParaRPr lang="en-US" dirty="0"/>
          </a:p>
        </p:txBody>
      </p:sp>
      <p:sp>
        <p:nvSpPr>
          <p:cNvPr id="5" name="Content Placeholder 4"/>
          <p:cNvSpPr>
            <a:spLocks noGrp="1"/>
          </p:cNvSpPr>
          <p:nvPr>
            <p:ph idx="1"/>
          </p:nvPr>
        </p:nvSpPr>
        <p:spPr/>
        <p:txBody>
          <a:bodyPr/>
          <a:lstStyle/>
          <a:p>
            <a:r>
              <a:rPr lang="en-US" dirty="0"/>
              <a:t>An immutable object is an object whose state cannot be modified after it is created</a:t>
            </a:r>
          </a:p>
          <a:p>
            <a:r>
              <a:rPr lang="en-US" dirty="0"/>
              <a:t>Immutable objects are inherently thread-safe</a:t>
            </a:r>
          </a:p>
          <a:p>
            <a:endParaRPr lang="en-US" dirty="0"/>
          </a:p>
        </p:txBody>
      </p:sp>
    </p:spTree>
    <p:extLst>
      <p:ext uri="{BB962C8B-B14F-4D97-AF65-F5344CB8AC3E}">
        <p14:creationId xmlns:p14="http://schemas.microsoft.com/office/powerpoint/2010/main" val="22374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the Classpath…</a:t>
            </a:r>
            <a:endParaRPr lang="en-US" dirty="0"/>
          </a:p>
        </p:txBody>
      </p:sp>
      <p:sp>
        <p:nvSpPr>
          <p:cNvPr id="5" name="Content Placeholder 4"/>
          <p:cNvSpPr>
            <a:spLocks noGrp="1"/>
          </p:cNvSpPr>
          <p:nvPr>
            <p:ph idx="1"/>
          </p:nvPr>
        </p:nvSpPr>
        <p:spPr/>
        <p:txBody>
          <a:bodyPr/>
          <a:lstStyle/>
          <a:p>
            <a:pPr lvl="1"/>
            <a:r>
              <a:rPr lang="en-US" dirty="0"/>
              <a:t>Look for the </a:t>
            </a:r>
            <a:r>
              <a:rPr lang="en-US" b="1" dirty="0">
                <a:solidFill>
                  <a:srgbClr val="FF0000"/>
                </a:solidFill>
              </a:rPr>
              <a:t>Path</a:t>
            </a:r>
            <a:r>
              <a:rPr lang="en-US" dirty="0"/>
              <a:t> system variable and append the following line: </a:t>
            </a:r>
            <a:r>
              <a:rPr lang="en-US" b="1" dirty="0">
                <a:solidFill>
                  <a:srgbClr val="FF0000"/>
                </a:solidFill>
              </a:rPr>
              <a:t>;%JAVA_HOME%\bin;</a:t>
            </a:r>
          </a:p>
          <a:p>
            <a:pPr lvl="1"/>
            <a:r>
              <a:rPr lang="en-US" dirty="0"/>
              <a:t>Test the setup by opening any terminal console. Type the command </a:t>
            </a:r>
            <a:r>
              <a:rPr lang="en-US" b="1" dirty="0" err="1">
                <a:solidFill>
                  <a:srgbClr val="FF0000"/>
                </a:solidFill>
              </a:rPr>
              <a:t>javac</a:t>
            </a:r>
            <a:endParaRPr lang="en-US" b="1" dirty="0">
              <a:solidFill>
                <a:srgbClr val="FF0000"/>
              </a:solidFill>
            </a:endParaRPr>
          </a:p>
          <a:p>
            <a:pPr lvl="1"/>
            <a:endParaRPr lang="en-US" dirty="0"/>
          </a:p>
        </p:txBody>
      </p:sp>
    </p:spTree>
    <p:extLst>
      <p:ext uri="{BB962C8B-B14F-4D97-AF65-F5344CB8AC3E}">
        <p14:creationId xmlns:p14="http://schemas.microsoft.com/office/powerpoint/2010/main" val="211978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r>
              <a:rPr lang="en-US" dirty="0"/>
              <a:t>Share common methods with String class but is not </a:t>
            </a:r>
            <a:r>
              <a:rPr lang="en-US" dirty="0" smtClean="0"/>
              <a:t>immutable</a:t>
            </a:r>
          </a:p>
          <a:p>
            <a:r>
              <a:rPr lang="en-US" dirty="0" smtClean="0"/>
              <a:t>Synchronized methods are present</a:t>
            </a:r>
            <a:endParaRPr lang="en-US" dirty="0"/>
          </a:p>
          <a:p>
            <a:r>
              <a:rPr lang="en-US" dirty="0"/>
              <a:t>Just like String but its values can be  modified</a:t>
            </a:r>
          </a:p>
          <a:p>
            <a:r>
              <a:rPr lang="en-US" dirty="0"/>
              <a:t>Slightly less efficient in building strings because all methods are synchronized</a:t>
            </a:r>
          </a:p>
          <a:p>
            <a:r>
              <a:rPr lang="en-US" dirty="0"/>
              <a:t>String buffers are safe for use by multiple threads (thread-safe)</a:t>
            </a:r>
          </a:p>
          <a:p>
            <a:endParaRPr lang="en-US" dirty="0"/>
          </a:p>
          <a:p>
            <a:endParaRPr lang="en-US" dirty="0"/>
          </a:p>
        </p:txBody>
      </p:sp>
    </p:spTree>
    <p:extLst>
      <p:ext uri="{BB962C8B-B14F-4D97-AF65-F5344CB8AC3E}">
        <p14:creationId xmlns:p14="http://schemas.microsoft.com/office/powerpoint/2010/main" val="22771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r>
              <a:rPr lang="en-US" dirty="0" smtClean="0"/>
              <a:t>Popular Methods:</a:t>
            </a:r>
          </a:p>
          <a:p>
            <a:pPr lvl="1"/>
            <a:r>
              <a:rPr lang="en-US" dirty="0"/>
              <a:t>append(…) – methods to append boolean, strings, characters, double, float, integer, or other objects</a:t>
            </a:r>
          </a:p>
          <a:p>
            <a:pPr lvl="1"/>
            <a:r>
              <a:rPr lang="en-US" dirty="0"/>
              <a:t>capacity() – returns the capacity of the current </a:t>
            </a:r>
            <a:r>
              <a:rPr lang="en-US" dirty="0" err="1"/>
              <a:t>StringBuffer</a:t>
            </a:r>
            <a:endParaRPr lang="en-US" dirty="0"/>
          </a:p>
          <a:p>
            <a:pPr lvl="1"/>
            <a:r>
              <a:rPr lang="en-US" dirty="0" err="1"/>
              <a:t>charAt</a:t>
            </a:r>
            <a:r>
              <a:rPr lang="en-US" dirty="0"/>
              <a:t>(…), </a:t>
            </a:r>
            <a:r>
              <a:rPr lang="en-US" dirty="0" err="1"/>
              <a:t>deleteCharAt</a:t>
            </a:r>
            <a:r>
              <a:rPr lang="en-US" dirty="0"/>
              <a:t>(…), </a:t>
            </a:r>
            <a:r>
              <a:rPr lang="en-US" dirty="0" err="1"/>
              <a:t>setCharAt</a:t>
            </a:r>
            <a:r>
              <a:rPr lang="en-US" dirty="0"/>
              <a:t>(…) – manipulate characters </a:t>
            </a:r>
          </a:p>
          <a:p>
            <a:pPr lvl="1"/>
            <a:r>
              <a:rPr lang="en-US" dirty="0" err="1"/>
              <a:t>ensureCapacity</a:t>
            </a:r>
            <a:r>
              <a:rPr lang="en-US" dirty="0"/>
              <a:t>(…) – manages the minimum capacity</a:t>
            </a:r>
          </a:p>
          <a:p>
            <a:pPr lvl="1"/>
            <a:endParaRPr lang="en-US" dirty="0"/>
          </a:p>
        </p:txBody>
      </p:sp>
    </p:spTree>
    <p:extLst>
      <p:ext uri="{BB962C8B-B14F-4D97-AF65-F5344CB8AC3E}">
        <p14:creationId xmlns:p14="http://schemas.microsoft.com/office/powerpoint/2010/main" val="93439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pPr lvl="1"/>
            <a:r>
              <a:rPr lang="en-US" dirty="0"/>
              <a:t>Insert(…) – inserts characters anywhere in the value</a:t>
            </a:r>
          </a:p>
          <a:p>
            <a:pPr lvl="1"/>
            <a:r>
              <a:rPr lang="en-US" dirty="0"/>
              <a:t>Length(), </a:t>
            </a:r>
            <a:r>
              <a:rPr lang="en-US" dirty="0" err="1"/>
              <a:t>setLength</a:t>
            </a:r>
            <a:r>
              <a:rPr lang="en-US" dirty="0"/>
              <a:t>(…) – gets the length and sets the length of the value, respectively</a:t>
            </a:r>
          </a:p>
          <a:p>
            <a:pPr lvl="1"/>
            <a:r>
              <a:rPr lang="en-US" dirty="0" err="1"/>
              <a:t>getChars</a:t>
            </a:r>
            <a:r>
              <a:rPr lang="en-US" dirty="0"/>
              <a:t>(…) – copies part or the whole value to a character array destination</a:t>
            </a:r>
          </a:p>
          <a:p>
            <a:pPr lvl="1"/>
            <a:r>
              <a:rPr lang="en-US" dirty="0"/>
              <a:t>replace(…)</a:t>
            </a:r>
          </a:p>
          <a:p>
            <a:pPr lvl="1"/>
            <a:r>
              <a:rPr lang="en-US" dirty="0"/>
              <a:t>reverse ()</a:t>
            </a:r>
          </a:p>
          <a:p>
            <a:pPr lvl="1"/>
            <a:r>
              <a:rPr lang="en-US" dirty="0"/>
              <a:t>substring(…)</a:t>
            </a:r>
          </a:p>
          <a:p>
            <a:pPr lvl="1"/>
            <a:r>
              <a:rPr lang="en-US" dirty="0" err="1"/>
              <a:t>toString</a:t>
            </a:r>
            <a:r>
              <a:rPr lang="en-US" dirty="0"/>
              <a:t>()</a:t>
            </a:r>
          </a:p>
          <a:p>
            <a:pPr lvl="1"/>
            <a:endParaRPr lang="en-US" dirty="0"/>
          </a:p>
          <a:p>
            <a:endParaRPr lang="en-US" dirty="0"/>
          </a:p>
        </p:txBody>
      </p:sp>
    </p:spTree>
    <p:extLst>
      <p:ext uri="{BB962C8B-B14F-4D97-AF65-F5344CB8AC3E}">
        <p14:creationId xmlns:p14="http://schemas.microsoft.com/office/powerpoint/2010/main" val="183782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StringBuilder Class</a:t>
            </a:r>
            <a:endParaRPr lang="en-US" dirty="0"/>
          </a:p>
        </p:txBody>
      </p:sp>
      <p:sp>
        <p:nvSpPr>
          <p:cNvPr id="5" name="Content Placeholder 4"/>
          <p:cNvSpPr>
            <a:spLocks noGrp="1"/>
          </p:cNvSpPr>
          <p:nvPr>
            <p:ph idx="1"/>
          </p:nvPr>
        </p:nvSpPr>
        <p:spPr/>
        <p:txBody>
          <a:bodyPr/>
          <a:lstStyle/>
          <a:p>
            <a:r>
              <a:rPr lang="en-US" dirty="0"/>
              <a:t>Introduced in Java 5.0</a:t>
            </a:r>
          </a:p>
          <a:p>
            <a:r>
              <a:rPr lang="en-US" dirty="0"/>
              <a:t>Not immutable object</a:t>
            </a:r>
          </a:p>
          <a:p>
            <a:r>
              <a:rPr lang="en-US" dirty="0"/>
              <a:t>Similar to </a:t>
            </a:r>
            <a:r>
              <a:rPr lang="en-US" dirty="0" err="1"/>
              <a:t>StringBuffer</a:t>
            </a:r>
            <a:r>
              <a:rPr lang="en-US" dirty="0"/>
              <a:t> when it comes to methods and functionality but no synchronization</a:t>
            </a:r>
          </a:p>
          <a:p>
            <a:r>
              <a:rPr lang="en-US" dirty="0"/>
              <a:t>Non-thread safe</a:t>
            </a:r>
          </a:p>
          <a:p>
            <a:r>
              <a:rPr lang="en-US" dirty="0"/>
              <a:t>Used on single-threaded application</a:t>
            </a:r>
          </a:p>
          <a:p>
            <a:endParaRPr lang="en-US" dirty="0"/>
          </a:p>
          <a:p>
            <a:endParaRPr lang="en-US" dirty="0"/>
          </a:p>
          <a:p>
            <a:endParaRPr lang="en-US" dirty="0"/>
          </a:p>
        </p:txBody>
      </p:sp>
    </p:spTree>
    <p:extLst>
      <p:ext uri="{BB962C8B-B14F-4D97-AF65-F5344CB8AC3E}">
        <p14:creationId xmlns:p14="http://schemas.microsoft.com/office/powerpoint/2010/main" val="295710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StringBuilder Class…</a:t>
            </a:r>
            <a:endParaRPr lang="en-US" dirty="0"/>
          </a:p>
        </p:txBody>
      </p:sp>
      <p:sp>
        <p:nvSpPr>
          <p:cNvPr id="5" name="Content Placeholder 4"/>
          <p:cNvSpPr>
            <a:spLocks noGrp="1"/>
          </p:cNvSpPr>
          <p:nvPr>
            <p:ph idx="1"/>
          </p:nvPr>
        </p:nvSpPr>
        <p:spPr/>
        <p:txBody>
          <a:bodyPr/>
          <a:lstStyle/>
          <a:p>
            <a:r>
              <a:rPr lang="en-US" dirty="0"/>
              <a:t>All methods are just similar to </a:t>
            </a:r>
            <a:r>
              <a:rPr lang="en-US" dirty="0" err="1"/>
              <a:t>StringBuffer</a:t>
            </a:r>
            <a:endParaRPr lang="en-US" dirty="0"/>
          </a:p>
          <a:p>
            <a:r>
              <a:rPr lang="en-US" dirty="0"/>
              <a:t>These methods are </a:t>
            </a:r>
            <a:r>
              <a:rPr lang="en-US" dirty="0" smtClean="0"/>
              <a:t>exclusive for StringBuilder</a:t>
            </a:r>
            <a:r>
              <a:rPr lang="en-US" dirty="0"/>
              <a:t>:</a:t>
            </a:r>
          </a:p>
          <a:p>
            <a:pPr lvl="1"/>
            <a:r>
              <a:rPr lang="en-US" dirty="0" err="1"/>
              <a:t>appendCodePoint</a:t>
            </a:r>
            <a:r>
              <a:rPr lang="en-US" dirty="0"/>
              <a:t>(…)</a:t>
            </a:r>
          </a:p>
          <a:p>
            <a:pPr lvl="1"/>
            <a:r>
              <a:rPr lang="en-US" dirty="0" err="1"/>
              <a:t>codePointAt</a:t>
            </a:r>
            <a:r>
              <a:rPr lang="en-US" dirty="0"/>
              <a:t>(…), </a:t>
            </a:r>
            <a:r>
              <a:rPr lang="en-US" dirty="0" err="1"/>
              <a:t>codePointBefore</a:t>
            </a:r>
            <a:r>
              <a:rPr lang="en-US" dirty="0"/>
              <a:t>(…), </a:t>
            </a:r>
            <a:r>
              <a:rPr lang="en-US" dirty="0" err="1"/>
              <a:t>codePointCount</a:t>
            </a:r>
            <a:r>
              <a:rPr lang="en-US" dirty="0"/>
              <a:t>(…)</a:t>
            </a:r>
          </a:p>
          <a:p>
            <a:pPr lvl="1"/>
            <a:r>
              <a:rPr lang="en-US" dirty="0" err="1"/>
              <a:t>offsetByCodePoints</a:t>
            </a:r>
            <a:r>
              <a:rPr lang="en-US" dirty="0"/>
              <a:t>(…)</a:t>
            </a:r>
          </a:p>
          <a:p>
            <a:pPr lvl="1"/>
            <a:r>
              <a:rPr lang="en-US" dirty="0" err="1"/>
              <a:t>trimToSize</a:t>
            </a:r>
            <a:r>
              <a:rPr lang="en-US" dirty="0"/>
              <a:t>()</a:t>
            </a:r>
          </a:p>
          <a:p>
            <a:pPr lvl="1"/>
            <a:endParaRPr lang="en-US" dirty="0"/>
          </a:p>
          <a:p>
            <a:endParaRPr lang="en-US" dirty="0"/>
          </a:p>
        </p:txBody>
      </p:sp>
    </p:spTree>
    <p:extLst>
      <p:ext uri="{BB962C8B-B14F-4D97-AF65-F5344CB8AC3E}">
        <p14:creationId xmlns:p14="http://schemas.microsoft.com/office/powerpoint/2010/main" val="308961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for String variants</a:t>
            </a:r>
            <a:endParaRPr lang="en-US" dirty="0"/>
          </a:p>
        </p:txBody>
      </p:sp>
      <p:sp>
        <p:nvSpPr>
          <p:cNvPr id="5" name="Content Placeholder 4"/>
          <p:cNvSpPr>
            <a:spLocks noGrp="1"/>
          </p:cNvSpPr>
          <p:nvPr>
            <p:ph idx="1"/>
          </p:nvPr>
        </p:nvSpPr>
        <p:spPr/>
        <p:txBody>
          <a:bodyPr>
            <a:normAutofit fontScale="92500" lnSpcReduction="10000"/>
          </a:bodyPr>
          <a:lstStyle/>
          <a:p>
            <a:r>
              <a:rPr lang="en-US" dirty="0"/>
              <a:t>If the string is not going to change, use the </a:t>
            </a:r>
            <a:r>
              <a:rPr lang="en-US" dirty="0">
                <a:solidFill>
                  <a:schemeClr val="accent2">
                    <a:lumMod val="75000"/>
                  </a:schemeClr>
                </a:solidFill>
              </a:rPr>
              <a:t>String</a:t>
            </a:r>
            <a:r>
              <a:rPr lang="en-US" dirty="0"/>
              <a:t> class:</a:t>
            </a:r>
          </a:p>
          <a:p>
            <a:pPr lvl="1"/>
            <a:r>
              <a:rPr lang="en-US" dirty="0" smtClean="0"/>
              <a:t>As </a:t>
            </a:r>
            <a:r>
              <a:rPr lang="en-US" dirty="0"/>
              <a:t>it is immutable it is safe for sharing </a:t>
            </a:r>
            <a:r>
              <a:rPr lang="en-US" dirty="0" smtClean="0"/>
              <a:t>between multiple </a:t>
            </a:r>
            <a:r>
              <a:rPr lang="en-US" dirty="0"/>
              <a:t>threads</a:t>
            </a:r>
          </a:p>
          <a:p>
            <a:pPr lvl="1"/>
            <a:r>
              <a:rPr lang="en-US" dirty="0" smtClean="0"/>
              <a:t>The </a:t>
            </a:r>
            <a:r>
              <a:rPr lang="en-US" dirty="0"/>
              <a:t>threads will only read them, which is normally a </a:t>
            </a:r>
            <a:r>
              <a:rPr lang="en-US" dirty="0" smtClean="0"/>
              <a:t>thread safe </a:t>
            </a:r>
            <a:r>
              <a:rPr lang="en-US" dirty="0"/>
              <a:t>operation</a:t>
            </a:r>
            <a:r>
              <a:rPr lang="en-US" dirty="0" smtClean="0"/>
              <a:t>.</a:t>
            </a:r>
          </a:p>
          <a:p>
            <a:r>
              <a:rPr lang="en-US" dirty="0"/>
              <a:t>If the string is going to change and it will be shared </a:t>
            </a:r>
            <a:r>
              <a:rPr lang="en-US" dirty="0" smtClean="0"/>
              <a:t>between threads</a:t>
            </a:r>
            <a:r>
              <a:rPr lang="en-US" dirty="0"/>
              <a:t>, then use the </a:t>
            </a:r>
            <a:r>
              <a:rPr lang="en-US" dirty="0" err="1">
                <a:solidFill>
                  <a:schemeClr val="accent2">
                    <a:lumMod val="75000"/>
                  </a:schemeClr>
                </a:solidFill>
              </a:rPr>
              <a:t>StringBuffer</a:t>
            </a:r>
            <a:r>
              <a:rPr lang="en-US" dirty="0">
                <a:solidFill>
                  <a:schemeClr val="accent2">
                    <a:lumMod val="75000"/>
                  </a:schemeClr>
                </a:solidFill>
              </a:rPr>
              <a:t> </a:t>
            </a:r>
            <a:r>
              <a:rPr lang="en-US" dirty="0"/>
              <a:t>class:</a:t>
            </a:r>
          </a:p>
          <a:p>
            <a:pPr lvl="1"/>
            <a:r>
              <a:rPr lang="en-US" dirty="0" smtClean="0"/>
              <a:t>This </a:t>
            </a:r>
            <a:r>
              <a:rPr lang="en-US" dirty="0"/>
              <a:t>class is designed for just this </a:t>
            </a:r>
            <a:r>
              <a:rPr lang="en-US" dirty="0" smtClean="0"/>
              <a:t>situation </a:t>
            </a:r>
          </a:p>
          <a:p>
            <a:pPr lvl="1"/>
            <a:r>
              <a:rPr lang="en-US" dirty="0" smtClean="0"/>
              <a:t>Using </a:t>
            </a:r>
            <a:r>
              <a:rPr lang="en-US" dirty="0"/>
              <a:t>this class in this situation will insure that the string </a:t>
            </a:r>
            <a:r>
              <a:rPr lang="en-US" dirty="0" smtClean="0"/>
              <a:t>is updated </a:t>
            </a:r>
            <a:r>
              <a:rPr lang="en-US" dirty="0"/>
              <a:t>correctly</a:t>
            </a:r>
          </a:p>
          <a:p>
            <a:pPr lvl="1"/>
            <a:r>
              <a:rPr lang="en-US" dirty="0" smtClean="0"/>
              <a:t>The </a:t>
            </a:r>
            <a:r>
              <a:rPr lang="en-US" dirty="0"/>
              <a:t>chief drawback is that the methods may execute slower</a:t>
            </a:r>
          </a:p>
        </p:txBody>
      </p:sp>
    </p:spTree>
    <p:extLst>
      <p:ext uri="{BB962C8B-B14F-4D97-AF65-F5344CB8AC3E}">
        <p14:creationId xmlns:p14="http://schemas.microsoft.com/office/powerpoint/2010/main" val="325112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to String variants…</a:t>
            </a:r>
            <a:endParaRPr lang="en-US" dirty="0"/>
          </a:p>
        </p:txBody>
      </p:sp>
      <p:sp>
        <p:nvSpPr>
          <p:cNvPr id="5" name="Content Placeholder 4"/>
          <p:cNvSpPr>
            <a:spLocks noGrp="1"/>
          </p:cNvSpPr>
          <p:nvPr>
            <p:ph idx="1"/>
          </p:nvPr>
        </p:nvSpPr>
        <p:spPr/>
        <p:txBody>
          <a:bodyPr>
            <a:normAutofit/>
          </a:bodyPr>
          <a:lstStyle/>
          <a:p>
            <a:r>
              <a:rPr lang="en-US" dirty="0"/>
              <a:t>If the string is to change but will not be shared between the </a:t>
            </a:r>
            <a:r>
              <a:rPr lang="en-US" dirty="0" smtClean="0"/>
              <a:t>threads, use </a:t>
            </a:r>
            <a:r>
              <a:rPr lang="en-US" dirty="0"/>
              <a:t>the </a:t>
            </a:r>
            <a:r>
              <a:rPr lang="en-US" dirty="0">
                <a:solidFill>
                  <a:schemeClr val="accent2">
                    <a:lumMod val="75000"/>
                  </a:schemeClr>
                </a:solidFill>
              </a:rPr>
              <a:t>StringBuilder</a:t>
            </a:r>
            <a:r>
              <a:rPr lang="en-US" dirty="0"/>
              <a:t> class:</a:t>
            </a:r>
          </a:p>
          <a:p>
            <a:pPr lvl="1"/>
            <a:r>
              <a:rPr lang="en-US" dirty="0" smtClean="0"/>
              <a:t>It </a:t>
            </a:r>
            <a:r>
              <a:rPr lang="en-US" dirty="0"/>
              <a:t>allows modification of the strings but does not incur </a:t>
            </a:r>
            <a:r>
              <a:rPr lang="en-US" dirty="0" smtClean="0"/>
              <a:t>the overhead </a:t>
            </a:r>
            <a:r>
              <a:rPr lang="en-US" dirty="0"/>
              <a:t>of synchronization</a:t>
            </a:r>
          </a:p>
          <a:p>
            <a:pPr lvl="1"/>
            <a:r>
              <a:rPr lang="en-US" dirty="0" smtClean="0"/>
              <a:t>The </a:t>
            </a:r>
            <a:r>
              <a:rPr lang="en-US" dirty="0"/>
              <a:t>methods of this class will execute as fast as, or </a:t>
            </a:r>
            <a:r>
              <a:rPr lang="en-US" dirty="0" smtClean="0"/>
              <a:t>faster, than </a:t>
            </a:r>
            <a:r>
              <a:rPr lang="en-US" dirty="0"/>
              <a:t>those of the </a:t>
            </a:r>
            <a:r>
              <a:rPr lang="en-US" dirty="0" err="1"/>
              <a:t>StringBuffer</a:t>
            </a:r>
            <a:r>
              <a:rPr lang="en-US" dirty="0"/>
              <a:t> class</a:t>
            </a:r>
          </a:p>
        </p:txBody>
      </p:sp>
    </p:spTree>
    <p:extLst>
      <p:ext uri="{BB962C8B-B14F-4D97-AF65-F5344CB8AC3E}">
        <p14:creationId xmlns:p14="http://schemas.microsoft.com/office/powerpoint/2010/main" val="420178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Classes</a:t>
            </a:r>
            <a:endParaRPr lang="en-US" dirty="0"/>
          </a:p>
        </p:txBody>
      </p:sp>
      <p:sp>
        <p:nvSpPr>
          <p:cNvPr id="5" name="Content Placeholder 4"/>
          <p:cNvSpPr>
            <a:spLocks noGrp="1"/>
          </p:cNvSpPr>
          <p:nvPr>
            <p:ph idx="1"/>
          </p:nvPr>
        </p:nvSpPr>
        <p:spPr/>
        <p:txBody>
          <a:bodyPr/>
          <a:lstStyle/>
          <a:p>
            <a:r>
              <a:rPr lang="en-US" dirty="0"/>
              <a:t>Wrapper classes are needed instead of its primitive type equivalent when:</a:t>
            </a:r>
          </a:p>
          <a:p>
            <a:pPr lvl="1"/>
            <a:r>
              <a:rPr lang="en-US" dirty="0"/>
              <a:t>Data structure only stores objects and not primitives and also evaluate itself</a:t>
            </a:r>
          </a:p>
          <a:p>
            <a:pPr lvl="1"/>
            <a:r>
              <a:rPr lang="en-US" dirty="0"/>
              <a:t>Objects are only needed due to modification and object passing</a:t>
            </a:r>
          </a:p>
          <a:p>
            <a:pPr lvl="1"/>
            <a:r>
              <a:rPr lang="en-US" dirty="0"/>
              <a:t>For synchronization and multi-threading</a:t>
            </a:r>
          </a:p>
          <a:p>
            <a:pPr lvl="1"/>
            <a:endParaRPr lang="en-US" dirty="0"/>
          </a:p>
          <a:p>
            <a:endParaRPr lang="en-US" dirty="0"/>
          </a:p>
          <a:p>
            <a:endParaRPr lang="en-US" dirty="0"/>
          </a:p>
        </p:txBody>
      </p:sp>
      <p:pic>
        <p:nvPicPr>
          <p:cNvPr id="6" name="Picture 5" descr="http://www3.ntu.edu.sg/home/ehchua/programming/java/images/OOP-wrapper-class.gif"/>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372436" y="4753970"/>
            <a:ext cx="7543800" cy="1371600"/>
          </a:xfrm>
          <a:prstGeom prst="rect">
            <a:avLst/>
          </a:prstGeom>
          <a:noFill/>
          <a:ln w="9525">
            <a:noFill/>
            <a:miter lim="800000"/>
            <a:headEnd/>
            <a:tailEnd/>
          </a:ln>
        </p:spPr>
      </p:pic>
    </p:spTree>
    <p:extLst>
      <p:ext uri="{BB962C8B-B14F-4D97-AF65-F5344CB8AC3E}">
        <p14:creationId xmlns:p14="http://schemas.microsoft.com/office/powerpoint/2010/main" val="1223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and Primitive Types</a:t>
            </a:r>
            <a:endParaRPr lang="en-US" dirty="0"/>
          </a:p>
        </p:txBody>
      </p:sp>
      <p:sp>
        <p:nvSpPr>
          <p:cNvPr id="5" name="Content Placeholder 4"/>
          <p:cNvSpPr>
            <a:spLocks noGrp="1"/>
          </p:cNvSpPr>
          <p:nvPr>
            <p:ph idx="1"/>
          </p:nvPr>
        </p:nvSpPr>
        <p:spPr/>
        <p:txBody>
          <a:bodyPr>
            <a:normAutofit lnSpcReduction="10000"/>
          </a:bodyPr>
          <a:lstStyle/>
          <a:p>
            <a:r>
              <a:rPr lang="en-US" dirty="0"/>
              <a:t>Some samples are:</a:t>
            </a:r>
          </a:p>
          <a:p>
            <a:pPr lvl="1"/>
            <a:r>
              <a:rPr lang="en-US" dirty="0"/>
              <a:t>Integer </a:t>
            </a:r>
            <a:r>
              <a:rPr lang="en-US" dirty="0" err="1"/>
              <a:t>aIntObj</a:t>
            </a:r>
            <a:r>
              <a:rPr lang="en-US" dirty="0"/>
              <a:t> = new Integer(5566)</a:t>
            </a:r>
          </a:p>
          <a:p>
            <a:pPr lvl="1"/>
            <a:r>
              <a:rPr lang="en-US" dirty="0"/>
              <a:t>Double </a:t>
            </a:r>
            <a:r>
              <a:rPr lang="en-US" dirty="0" err="1"/>
              <a:t>aDoubleObj</a:t>
            </a:r>
            <a:r>
              <a:rPr lang="en-US" dirty="0"/>
              <a:t> = new Double(55.66)</a:t>
            </a:r>
          </a:p>
          <a:p>
            <a:pPr lvl="1"/>
            <a:r>
              <a:rPr lang="en-US" dirty="0"/>
              <a:t>Character </a:t>
            </a:r>
            <a:r>
              <a:rPr lang="en-US" dirty="0" err="1"/>
              <a:t>aCharObj</a:t>
            </a:r>
            <a:r>
              <a:rPr lang="en-US" dirty="0"/>
              <a:t> = new Character('z');</a:t>
            </a:r>
          </a:p>
          <a:p>
            <a:pPr lvl="1"/>
            <a:r>
              <a:rPr lang="en-US" dirty="0"/>
              <a:t>Boolean </a:t>
            </a:r>
            <a:r>
              <a:rPr lang="en-US" dirty="0" err="1"/>
              <a:t>aBooleanObj</a:t>
            </a:r>
            <a:r>
              <a:rPr lang="en-US" dirty="0"/>
              <a:t> = new Boolean(true);</a:t>
            </a:r>
          </a:p>
          <a:p>
            <a:r>
              <a:rPr lang="en-US" dirty="0"/>
              <a:t>All wrapper classes contain the following constants :</a:t>
            </a:r>
          </a:p>
          <a:p>
            <a:pPr lvl="1"/>
            <a:r>
              <a:rPr lang="en-US" dirty="0"/>
              <a:t>MIN_VALUE</a:t>
            </a:r>
            <a:endParaRPr lang="en-US" sz="3600" dirty="0"/>
          </a:p>
          <a:p>
            <a:pPr lvl="1"/>
            <a:r>
              <a:rPr lang="en-US" dirty="0"/>
              <a:t>MAX_VALUE</a:t>
            </a:r>
            <a:endParaRPr lang="en-US" sz="3600" dirty="0"/>
          </a:p>
          <a:p>
            <a:pPr lvl="1"/>
            <a:r>
              <a:rPr lang="en-US" dirty="0"/>
              <a:t>SIZE</a:t>
            </a:r>
            <a:endParaRPr lang="en-US" sz="3600" dirty="0"/>
          </a:p>
          <a:p>
            <a:pPr lvl="1"/>
            <a:endParaRPr lang="en-US" dirty="0"/>
          </a:p>
          <a:p>
            <a:endParaRPr lang="en-US" dirty="0"/>
          </a:p>
          <a:p>
            <a:endParaRPr lang="en-US" dirty="0"/>
          </a:p>
        </p:txBody>
      </p:sp>
    </p:spTree>
    <p:extLst>
      <p:ext uri="{BB962C8B-B14F-4D97-AF65-F5344CB8AC3E}">
        <p14:creationId xmlns:p14="http://schemas.microsoft.com/office/powerpoint/2010/main" val="19737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and Strings</a:t>
            </a:r>
            <a:endParaRPr lang="en-US" dirty="0"/>
          </a:p>
        </p:txBody>
      </p:sp>
      <p:sp>
        <p:nvSpPr>
          <p:cNvPr id="5" name="Content Placeholder 4"/>
          <p:cNvSpPr>
            <a:spLocks noGrp="1"/>
          </p:cNvSpPr>
          <p:nvPr>
            <p:ph idx="1"/>
          </p:nvPr>
        </p:nvSpPr>
        <p:spPr/>
        <p:txBody>
          <a:bodyPr>
            <a:normAutofit fontScale="85000" lnSpcReduction="10000"/>
          </a:bodyPr>
          <a:lstStyle/>
          <a:p>
            <a:r>
              <a:rPr lang="en-US" dirty="0"/>
              <a:t>The wrapper classes contain public static method to parse a String into respective primitive value:</a:t>
            </a:r>
          </a:p>
          <a:p>
            <a:pPr lvl="1"/>
            <a:r>
              <a:rPr lang="en-US" dirty="0"/>
              <a:t>public static byte </a:t>
            </a:r>
            <a:r>
              <a:rPr lang="en-US" dirty="0" err="1"/>
              <a:t>parseByte</a:t>
            </a:r>
            <a:r>
              <a:rPr lang="en-US" dirty="0"/>
              <a:t>(String s) throws </a:t>
            </a:r>
            <a:r>
              <a:rPr lang="en-US" dirty="0" err="1"/>
              <a:t>NumberFormatException</a:t>
            </a:r>
            <a:endParaRPr lang="en-US" sz="3600" dirty="0"/>
          </a:p>
          <a:p>
            <a:pPr lvl="1"/>
            <a:r>
              <a:rPr lang="en-US" dirty="0"/>
              <a:t>public static short </a:t>
            </a:r>
            <a:r>
              <a:rPr lang="en-US" dirty="0" err="1"/>
              <a:t>parseShort</a:t>
            </a:r>
            <a:r>
              <a:rPr lang="en-US" dirty="0"/>
              <a:t>(String s) throws </a:t>
            </a:r>
            <a:r>
              <a:rPr lang="en-US" dirty="0" err="1"/>
              <a:t>NumberFormatException</a:t>
            </a:r>
            <a:endParaRPr lang="en-US" sz="3600" dirty="0"/>
          </a:p>
          <a:p>
            <a:pPr lvl="1"/>
            <a:r>
              <a:rPr lang="en-US" dirty="0"/>
              <a:t>public static </a:t>
            </a:r>
            <a:r>
              <a:rPr lang="en-US" dirty="0" err="1"/>
              <a:t>int</a:t>
            </a:r>
            <a:r>
              <a:rPr lang="en-US" dirty="0"/>
              <a:t> </a:t>
            </a:r>
            <a:r>
              <a:rPr lang="en-US" dirty="0" err="1"/>
              <a:t>parseInt</a:t>
            </a:r>
            <a:r>
              <a:rPr lang="en-US" dirty="0"/>
              <a:t>(String s) throws </a:t>
            </a:r>
            <a:r>
              <a:rPr lang="en-US" dirty="0" err="1"/>
              <a:t>NumberFormatException</a:t>
            </a:r>
            <a:endParaRPr lang="en-US" sz="3600" dirty="0"/>
          </a:p>
          <a:p>
            <a:pPr lvl="1"/>
            <a:r>
              <a:rPr lang="en-US" dirty="0"/>
              <a:t>public static long </a:t>
            </a:r>
            <a:r>
              <a:rPr lang="en-US" dirty="0" err="1"/>
              <a:t>parseLong</a:t>
            </a:r>
            <a:r>
              <a:rPr lang="en-US" dirty="0"/>
              <a:t>(String s) throws </a:t>
            </a:r>
            <a:r>
              <a:rPr lang="en-US" dirty="0" err="1"/>
              <a:t>NumberFormatException</a:t>
            </a:r>
            <a:endParaRPr lang="en-US" sz="3600" dirty="0"/>
          </a:p>
          <a:p>
            <a:pPr lvl="1"/>
            <a:r>
              <a:rPr lang="en-US" dirty="0"/>
              <a:t>public static float </a:t>
            </a:r>
            <a:r>
              <a:rPr lang="en-US" dirty="0" err="1"/>
              <a:t>parseFloat</a:t>
            </a:r>
            <a:r>
              <a:rPr lang="en-US" dirty="0"/>
              <a:t>(String s) throws </a:t>
            </a:r>
            <a:r>
              <a:rPr lang="en-US" dirty="0" err="1"/>
              <a:t>NumberFormatException</a:t>
            </a:r>
            <a:endParaRPr lang="en-US" sz="3600" dirty="0"/>
          </a:p>
          <a:p>
            <a:pPr lvl="1"/>
            <a:r>
              <a:rPr lang="en-US" dirty="0"/>
              <a:t>public static double </a:t>
            </a:r>
            <a:r>
              <a:rPr lang="en-US" dirty="0" err="1"/>
              <a:t>parseDouble</a:t>
            </a:r>
            <a:r>
              <a:rPr lang="en-US" dirty="0"/>
              <a:t>(String s) throws </a:t>
            </a:r>
            <a:r>
              <a:rPr lang="en-US" dirty="0" err="1"/>
              <a:t>NumberFormatException</a:t>
            </a:r>
            <a:endParaRPr lang="en-US" sz="3600" dirty="0"/>
          </a:p>
          <a:p>
            <a:pPr lvl="1"/>
            <a:r>
              <a:rPr lang="en-US" dirty="0"/>
              <a:t>public static boolean </a:t>
            </a:r>
            <a:r>
              <a:rPr lang="en-US" dirty="0" err="1"/>
              <a:t>parseBoolean</a:t>
            </a:r>
            <a:r>
              <a:rPr lang="en-US" dirty="0"/>
              <a:t>(String s)</a:t>
            </a:r>
            <a:endParaRPr lang="en-US" sz="3600" dirty="0"/>
          </a:p>
          <a:p>
            <a:endParaRPr lang="en-US" dirty="0"/>
          </a:p>
        </p:txBody>
      </p:sp>
    </p:spTree>
    <p:extLst>
      <p:ext uri="{BB962C8B-B14F-4D97-AF65-F5344CB8AC3E}">
        <p14:creationId xmlns:p14="http://schemas.microsoft.com/office/powerpoint/2010/main" val="24299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lstStyle/>
          <a:p>
            <a:r>
              <a:rPr lang="en-US" dirty="0"/>
              <a:t>Configure manually your Java JDK installation to work as a Windows service.</a:t>
            </a:r>
          </a:p>
          <a:p>
            <a:r>
              <a:rPr lang="en-US" dirty="0"/>
              <a:t>Follow the previous instructions to finish the setup correctly.</a:t>
            </a:r>
          </a:p>
        </p:txBody>
      </p:sp>
    </p:spTree>
    <p:extLst>
      <p:ext uri="{BB962C8B-B14F-4D97-AF65-F5344CB8AC3E}">
        <p14:creationId xmlns:p14="http://schemas.microsoft.com/office/powerpoint/2010/main" val="35823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Auto-boxing and Auto-unboxing</a:t>
            </a:r>
          </a:p>
        </p:txBody>
      </p:sp>
      <p:sp>
        <p:nvSpPr>
          <p:cNvPr id="5" name="Content Placeholder 4"/>
          <p:cNvSpPr>
            <a:spLocks noGrp="1"/>
          </p:cNvSpPr>
          <p:nvPr>
            <p:ph idx="1"/>
          </p:nvPr>
        </p:nvSpPr>
        <p:spPr/>
        <p:txBody>
          <a:bodyPr/>
          <a:lstStyle/>
          <a:p>
            <a:r>
              <a:rPr lang="en-US" dirty="0"/>
              <a:t>Prior to JDK 1.5, the programmers have to explicitly wrap a primitive value into an object, and explicitly unwrap an object to get a primitive value</a:t>
            </a:r>
          </a:p>
          <a:p>
            <a:r>
              <a:rPr lang="en-US" dirty="0"/>
              <a:t>JDK 1.5 introduces a new feature called auto-boxing</a:t>
            </a:r>
            <a:r>
              <a:rPr lang="en-US" i="1" dirty="0"/>
              <a:t> and auto-</a:t>
            </a:r>
            <a:r>
              <a:rPr lang="en-US" dirty="0"/>
              <a:t>unboxing, where the compiler could do the wrapping and unwrapping automatically for you based on their contexts</a:t>
            </a:r>
          </a:p>
          <a:p>
            <a:endParaRPr lang="en-US" dirty="0"/>
          </a:p>
          <a:p>
            <a:endParaRPr lang="en-US" dirty="0"/>
          </a:p>
        </p:txBody>
      </p:sp>
    </p:spTree>
    <p:extLst>
      <p:ext uri="{BB962C8B-B14F-4D97-AF65-F5344CB8AC3E}">
        <p14:creationId xmlns:p14="http://schemas.microsoft.com/office/powerpoint/2010/main" val="344435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Auto-boxing and </a:t>
            </a:r>
            <a:r>
              <a:rPr lang="en-US" dirty="0" smtClean="0"/>
              <a:t>Auto-unboxing…</a:t>
            </a:r>
            <a:endParaRPr lang="en-US" dirty="0"/>
          </a:p>
        </p:txBody>
      </p:sp>
      <p:sp>
        <p:nvSpPr>
          <p:cNvPr id="5" name="Content Placeholder 4"/>
          <p:cNvSpPr>
            <a:spLocks noGrp="1"/>
          </p:cNvSpPr>
          <p:nvPr>
            <p:ph idx="1"/>
          </p:nvPr>
        </p:nvSpPr>
        <p:spPr/>
        <p:txBody>
          <a:bodyPr/>
          <a:lstStyle/>
          <a:p>
            <a:r>
              <a:rPr lang="en-US" dirty="0"/>
              <a:t>Samples:</a:t>
            </a:r>
          </a:p>
          <a:p>
            <a:pPr lvl="1"/>
            <a:r>
              <a:rPr lang="en-US" dirty="0"/>
              <a:t>Integer </a:t>
            </a:r>
            <a:r>
              <a:rPr lang="en-US" dirty="0" err="1"/>
              <a:t>intObj</a:t>
            </a:r>
            <a:r>
              <a:rPr lang="en-US" dirty="0"/>
              <a:t> = 5566;    // </a:t>
            </a:r>
            <a:r>
              <a:rPr lang="en-US" dirty="0" err="1"/>
              <a:t>autobox</a:t>
            </a:r>
            <a:r>
              <a:rPr lang="en-US" dirty="0"/>
              <a:t> from </a:t>
            </a:r>
            <a:r>
              <a:rPr lang="en-US" dirty="0" err="1"/>
              <a:t>int</a:t>
            </a:r>
            <a:r>
              <a:rPr lang="en-US" dirty="0"/>
              <a:t> to Integer</a:t>
            </a:r>
          </a:p>
          <a:p>
            <a:pPr lvl="1"/>
            <a:r>
              <a:rPr lang="en-US" dirty="0" err="1"/>
              <a:t>int</a:t>
            </a:r>
            <a:r>
              <a:rPr lang="en-US" dirty="0"/>
              <a:t> </a:t>
            </a:r>
            <a:r>
              <a:rPr lang="en-US" dirty="0" err="1"/>
              <a:t>i</a:t>
            </a:r>
            <a:r>
              <a:rPr lang="en-US" dirty="0"/>
              <a:t> = </a:t>
            </a:r>
            <a:r>
              <a:rPr lang="en-US" dirty="0" err="1"/>
              <a:t>intObj</a:t>
            </a:r>
            <a:r>
              <a:rPr lang="en-US" dirty="0"/>
              <a:t>;                   // auto-unbox from Integer to </a:t>
            </a:r>
            <a:r>
              <a:rPr lang="en-US" dirty="0" err="1"/>
              <a:t>int</a:t>
            </a:r>
            <a:endParaRPr lang="en-US" dirty="0"/>
          </a:p>
          <a:p>
            <a:pPr lvl="1"/>
            <a:r>
              <a:rPr lang="en-US" dirty="0"/>
              <a:t> </a:t>
            </a:r>
          </a:p>
          <a:p>
            <a:pPr lvl="1"/>
            <a:r>
              <a:rPr lang="en-US" dirty="0"/>
              <a:t>Double </a:t>
            </a:r>
            <a:r>
              <a:rPr lang="en-US" dirty="0" err="1"/>
              <a:t>doubleObj</a:t>
            </a:r>
            <a:r>
              <a:rPr lang="en-US" dirty="0"/>
              <a:t> = 55.66; // </a:t>
            </a:r>
            <a:r>
              <a:rPr lang="en-US" dirty="0" err="1"/>
              <a:t>autoboxing</a:t>
            </a:r>
            <a:r>
              <a:rPr lang="en-US" dirty="0"/>
              <a:t> from double to 				        // Double</a:t>
            </a:r>
          </a:p>
          <a:p>
            <a:pPr lvl="1"/>
            <a:r>
              <a:rPr lang="en-US" dirty="0"/>
              <a:t>double d = </a:t>
            </a:r>
            <a:r>
              <a:rPr lang="en-US" dirty="0" err="1"/>
              <a:t>doubleObj</a:t>
            </a:r>
            <a:r>
              <a:rPr lang="en-US" dirty="0"/>
              <a:t>;        // </a:t>
            </a:r>
            <a:r>
              <a:rPr lang="en-US" dirty="0" err="1"/>
              <a:t>atuo</a:t>
            </a:r>
            <a:r>
              <a:rPr lang="en-US" dirty="0"/>
              <a:t>-unbox from Double to 				      // double</a:t>
            </a:r>
          </a:p>
          <a:p>
            <a:pPr>
              <a:buNone/>
            </a:pPr>
            <a:endParaRPr lang="en-US" sz="2800" dirty="0"/>
          </a:p>
          <a:p>
            <a:pPr lvl="1"/>
            <a:endParaRPr lang="en-US" dirty="0"/>
          </a:p>
          <a:p>
            <a:endParaRPr lang="en-US" dirty="0"/>
          </a:p>
        </p:txBody>
      </p:sp>
    </p:spTree>
    <p:extLst>
      <p:ext uri="{BB962C8B-B14F-4D97-AF65-F5344CB8AC3E}">
        <p14:creationId xmlns:p14="http://schemas.microsoft.com/office/powerpoint/2010/main" val="153237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Characters</a:t>
            </a:r>
            <a:endParaRPr lang="en-US" dirty="0"/>
          </a:p>
        </p:txBody>
      </p:sp>
      <p:sp>
        <p:nvSpPr>
          <p:cNvPr id="5" name="Content Placeholder 4"/>
          <p:cNvSpPr>
            <a:spLocks noGrp="1"/>
          </p:cNvSpPr>
          <p:nvPr>
            <p:ph idx="1"/>
          </p:nvPr>
        </p:nvSpPr>
        <p:spPr/>
        <p:txBody>
          <a:bodyPr>
            <a:normAutofit/>
          </a:bodyPr>
          <a:lstStyle/>
          <a:p>
            <a:r>
              <a:rPr lang="en-US" dirty="0" smtClean="0"/>
              <a:t>Character</a:t>
            </a:r>
          </a:p>
          <a:p>
            <a:pPr lvl="1"/>
            <a:r>
              <a:rPr lang="en-US" dirty="0" smtClean="0"/>
              <a:t>This </a:t>
            </a:r>
            <a:r>
              <a:rPr lang="en-US" dirty="0"/>
              <a:t>deals with the manipulation of character data</a:t>
            </a:r>
          </a:p>
          <a:p>
            <a:r>
              <a:rPr lang="en-US" dirty="0" smtClean="0"/>
              <a:t>Charset</a:t>
            </a:r>
          </a:p>
          <a:p>
            <a:pPr lvl="1"/>
            <a:r>
              <a:rPr lang="en-US" dirty="0" smtClean="0"/>
              <a:t>This </a:t>
            </a:r>
            <a:r>
              <a:rPr lang="en-US" dirty="0"/>
              <a:t>defines a mapping between Unicode characters and </a:t>
            </a:r>
            <a:r>
              <a:rPr lang="en-US" dirty="0" smtClean="0"/>
              <a:t>a sequence </a:t>
            </a:r>
            <a:r>
              <a:rPr lang="en-US" dirty="0"/>
              <a:t>of bytes</a:t>
            </a:r>
          </a:p>
          <a:p>
            <a:r>
              <a:rPr lang="en-US" dirty="0" err="1" smtClean="0"/>
              <a:t>CharSequence</a:t>
            </a:r>
            <a:endParaRPr lang="en-US" dirty="0" smtClean="0"/>
          </a:p>
          <a:p>
            <a:pPr lvl="1"/>
            <a:r>
              <a:rPr lang="en-US" dirty="0" smtClean="0"/>
              <a:t>An </a:t>
            </a:r>
            <a:r>
              <a:rPr lang="en-US" dirty="0"/>
              <a:t>interface  </a:t>
            </a:r>
            <a:r>
              <a:rPr lang="en-US" dirty="0" smtClean="0"/>
              <a:t>implemented by  </a:t>
            </a:r>
            <a:r>
              <a:rPr lang="en-US" dirty="0"/>
              <a:t>the </a:t>
            </a:r>
            <a:r>
              <a:rPr lang="en-US" dirty="0" smtClean="0"/>
              <a:t>String, </a:t>
            </a:r>
            <a:r>
              <a:rPr lang="en-US" dirty="0" err="1" smtClean="0"/>
              <a:t>StringBuffer</a:t>
            </a:r>
            <a:r>
              <a:rPr lang="en-US" dirty="0" smtClean="0"/>
              <a:t> </a:t>
            </a:r>
            <a:r>
              <a:rPr lang="en-US" dirty="0"/>
              <a:t>and StringBuilder classes defining common methods</a:t>
            </a:r>
          </a:p>
          <a:p>
            <a:endParaRPr lang="en-US" dirty="0"/>
          </a:p>
        </p:txBody>
      </p:sp>
    </p:spTree>
    <p:extLst>
      <p:ext uri="{BB962C8B-B14F-4D97-AF65-F5344CB8AC3E}">
        <p14:creationId xmlns:p14="http://schemas.microsoft.com/office/powerpoint/2010/main" val="4790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Characters…</a:t>
            </a:r>
            <a:endParaRPr lang="en-US" dirty="0"/>
          </a:p>
        </p:txBody>
      </p:sp>
      <p:sp>
        <p:nvSpPr>
          <p:cNvPr id="5" name="Content Placeholder 4"/>
          <p:cNvSpPr>
            <a:spLocks noGrp="1"/>
          </p:cNvSpPr>
          <p:nvPr>
            <p:ph idx="1"/>
          </p:nvPr>
        </p:nvSpPr>
        <p:spPr/>
        <p:txBody>
          <a:bodyPr/>
          <a:lstStyle/>
          <a:p>
            <a:r>
              <a:rPr lang="en-US" dirty="0" err="1"/>
              <a:t>StringTokenizer</a:t>
            </a:r>
            <a:endParaRPr lang="en-US" dirty="0"/>
          </a:p>
          <a:p>
            <a:pPr lvl="1"/>
            <a:r>
              <a:rPr lang="en-US" dirty="0"/>
              <a:t>This is used for tokenizing text</a:t>
            </a:r>
          </a:p>
          <a:p>
            <a:r>
              <a:rPr lang="en-US" dirty="0" err="1"/>
              <a:t>StreamTokenizer</a:t>
            </a:r>
            <a:endParaRPr lang="en-US" dirty="0"/>
          </a:p>
          <a:p>
            <a:pPr lvl="1"/>
            <a:r>
              <a:rPr lang="en-US" dirty="0"/>
              <a:t>This is used for tokenizing text from stream like files </a:t>
            </a:r>
          </a:p>
          <a:p>
            <a:pPr lvl="1"/>
            <a:r>
              <a:rPr lang="en-US" dirty="0"/>
              <a:t>Capable of recognizing identifiers, numbers, quoted strings, and various comment styles. </a:t>
            </a:r>
          </a:p>
          <a:p>
            <a:r>
              <a:rPr lang="en-US" dirty="0"/>
              <a:t>Collator</a:t>
            </a:r>
          </a:p>
          <a:p>
            <a:pPr lvl="1"/>
            <a:r>
              <a:rPr lang="en-US" dirty="0"/>
              <a:t>This is used to support operations on locale specific strings</a:t>
            </a:r>
          </a:p>
        </p:txBody>
      </p:sp>
    </p:spTree>
    <p:extLst>
      <p:ext uri="{BB962C8B-B14F-4D97-AF65-F5344CB8AC3E}">
        <p14:creationId xmlns:p14="http://schemas.microsoft.com/office/powerpoint/2010/main" val="30854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Properties are configuration values managed as </a:t>
            </a:r>
            <a:r>
              <a:rPr lang="en-US" dirty="0">
                <a:solidFill>
                  <a:schemeClr val="accent2">
                    <a:lumMod val="75000"/>
                  </a:schemeClr>
                </a:solidFill>
              </a:rPr>
              <a:t>key/value</a:t>
            </a:r>
            <a:r>
              <a:rPr lang="en-US" i="1" dirty="0"/>
              <a:t> </a:t>
            </a:r>
            <a:r>
              <a:rPr lang="en-US" dirty="0"/>
              <a:t>pairs</a:t>
            </a:r>
          </a:p>
          <a:p>
            <a:r>
              <a:rPr lang="en-US" dirty="0"/>
              <a:t> In each pair, the key and value are both String values</a:t>
            </a:r>
          </a:p>
          <a:p>
            <a:r>
              <a:rPr lang="en-US" dirty="0"/>
              <a:t>The key identifies, and is used to retrieve, the value, much as a variable name is used to retrieve the variable's value</a:t>
            </a:r>
          </a:p>
          <a:p>
            <a:r>
              <a:rPr lang="en-US" dirty="0"/>
              <a:t>The key must be unique</a:t>
            </a:r>
          </a:p>
          <a:p>
            <a:endParaRPr lang="en-US" dirty="0"/>
          </a:p>
        </p:txBody>
      </p:sp>
    </p:spTree>
    <p:extLst>
      <p:ext uri="{BB962C8B-B14F-4D97-AF65-F5344CB8AC3E}">
        <p14:creationId xmlns:p14="http://schemas.microsoft.com/office/powerpoint/2010/main" val="429360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How to input key/value pairs into the configuration file:</a:t>
            </a:r>
          </a:p>
          <a:p>
            <a:pPr lvl="1"/>
            <a:r>
              <a:rPr lang="en-US" dirty="0"/>
              <a:t>Sample:</a:t>
            </a:r>
          </a:p>
          <a:p>
            <a:pPr lvl="2"/>
            <a:r>
              <a:rPr lang="en-US" dirty="0" err="1"/>
              <a:t>prop.setProperty</a:t>
            </a:r>
            <a:r>
              <a:rPr lang="en-US" dirty="0"/>
              <a:t>("database", "</a:t>
            </a:r>
            <a:r>
              <a:rPr lang="en-US" dirty="0" err="1"/>
              <a:t>localhost</a:t>
            </a:r>
            <a:r>
              <a:rPr lang="en-US" dirty="0"/>
              <a:t>"); </a:t>
            </a:r>
            <a:r>
              <a:rPr lang="en-US" dirty="0" err="1"/>
              <a:t>prop.setProperty</a:t>
            </a:r>
            <a:r>
              <a:rPr lang="en-US" dirty="0"/>
              <a:t>("</a:t>
            </a:r>
            <a:r>
              <a:rPr lang="en-US" dirty="0" err="1"/>
              <a:t>dbuser</a:t>
            </a:r>
            <a:r>
              <a:rPr lang="en-US" dirty="0"/>
              <a:t>", "</a:t>
            </a:r>
            <a:r>
              <a:rPr lang="en-US" dirty="0" err="1"/>
              <a:t>mkyong</a:t>
            </a:r>
            <a:r>
              <a:rPr lang="en-US" dirty="0"/>
              <a:t>"); </a:t>
            </a:r>
            <a:r>
              <a:rPr lang="en-US" dirty="0" err="1"/>
              <a:t>prop.setProperty</a:t>
            </a:r>
            <a:r>
              <a:rPr lang="en-US" dirty="0"/>
              <a:t>("</a:t>
            </a:r>
            <a:r>
              <a:rPr lang="en-US" dirty="0" err="1"/>
              <a:t>dbpassword</a:t>
            </a:r>
            <a:r>
              <a:rPr lang="en-US" dirty="0"/>
              <a:t>", "password");   </a:t>
            </a:r>
          </a:p>
          <a:p>
            <a:pPr lvl="2">
              <a:buNone/>
            </a:pPr>
            <a:r>
              <a:rPr lang="en-US" dirty="0"/>
              <a:t>    </a:t>
            </a:r>
            <a:r>
              <a:rPr lang="en-US" dirty="0" err="1"/>
              <a:t>prop.store</a:t>
            </a:r>
            <a:r>
              <a:rPr lang="en-US" dirty="0"/>
              <a:t>(</a:t>
            </a:r>
            <a:r>
              <a:rPr lang="en-US" b="1" dirty="0"/>
              <a:t>new</a:t>
            </a:r>
            <a:r>
              <a:rPr lang="en-US" dirty="0"/>
              <a:t> </a:t>
            </a:r>
            <a:r>
              <a:rPr lang="en-US" dirty="0" err="1"/>
              <a:t>FileOutputStream</a:t>
            </a:r>
            <a:r>
              <a:rPr lang="en-US" dirty="0"/>
              <a:t>("</a:t>
            </a:r>
            <a:r>
              <a:rPr lang="en-US" dirty="0" err="1"/>
              <a:t>config.properties</a:t>
            </a:r>
            <a:r>
              <a:rPr lang="en-US" dirty="0"/>
              <a:t>"), </a:t>
            </a:r>
            <a:r>
              <a:rPr lang="en-US" b="1" dirty="0"/>
              <a:t>null</a:t>
            </a:r>
            <a:r>
              <a:rPr lang="en-US" dirty="0"/>
              <a:t>);  </a:t>
            </a:r>
          </a:p>
          <a:p>
            <a:endParaRPr lang="en-US" dirty="0"/>
          </a:p>
        </p:txBody>
      </p:sp>
    </p:spTree>
    <p:extLst>
      <p:ext uri="{BB962C8B-B14F-4D97-AF65-F5344CB8AC3E}">
        <p14:creationId xmlns:p14="http://schemas.microsoft.com/office/powerpoint/2010/main" val="5974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How to retrieve key/values from the configuration file:</a:t>
            </a:r>
          </a:p>
          <a:p>
            <a:pPr lvl="1"/>
            <a:r>
              <a:rPr lang="en-US" dirty="0"/>
              <a:t>Sample:</a:t>
            </a:r>
          </a:p>
          <a:p>
            <a:pPr lvl="2"/>
            <a:r>
              <a:rPr lang="en-US" dirty="0" err="1"/>
              <a:t>prop.load</a:t>
            </a:r>
            <a:r>
              <a:rPr lang="en-US" dirty="0"/>
              <a:t>(</a:t>
            </a:r>
            <a:r>
              <a:rPr lang="en-US" b="1" dirty="0"/>
              <a:t>new</a:t>
            </a:r>
            <a:r>
              <a:rPr lang="en-US" dirty="0"/>
              <a:t> </a:t>
            </a:r>
            <a:r>
              <a:rPr lang="en-US" dirty="0" err="1"/>
              <a:t>FileInputStream</a:t>
            </a:r>
            <a:r>
              <a:rPr lang="en-US" dirty="0"/>
              <a:t>("</a:t>
            </a:r>
            <a:r>
              <a:rPr lang="en-US" dirty="0" err="1"/>
              <a:t>config.properties</a:t>
            </a:r>
            <a:r>
              <a:rPr lang="en-US" dirty="0"/>
              <a:t>"));   </a:t>
            </a:r>
          </a:p>
          <a:p>
            <a:pPr lvl="2">
              <a:buNone/>
            </a:pPr>
            <a:r>
              <a:rPr lang="en-US" dirty="0"/>
              <a:t>	</a:t>
            </a:r>
            <a:r>
              <a:rPr lang="en-US" dirty="0" err="1"/>
              <a:t>System.out.println</a:t>
            </a:r>
            <a:r>
              <a:rPr lang="en-US" dirty="0"/>
              <a:t>(</a:t>
            </a:r>
            <a:r>
              <a:rPr lang="en-US" dirty="0" err="1"/>
              <a:t>prop.getProperty</a:t>
            </a:r>
            <a:r>
              <a:rPr lang="en-US" dirty="0"/>
              <a:t>("database")); </a:t>
            </a:r>
            <a:r>
              <a:rPr lang="en-US" dirty="0" err="1"/>
              <a:t>System.out.println</a:t>
            </a:r>
            <a:r>
              <a:rPr lang="en-US" dirty="0"/>
              <a:t>(</a:t>
            </a:r>
            <a:r>
              <a:rPr lang="en-US" dirty="0" err="1"/>
              <a:t>prop.getProperty</a:t>
            </a:r>
            <a:r>
              <a:rPr lang="en-US" dirty="0"/>
              <a:t>("</a:t>
            </a:r>
            <a:r>
              <a:rPr lang="en-US" dirty="0" err="1"/>
              <a:t>dbuser</a:t>
            </a:r>
            <a:r>
              <a:rPr lang="en-US" dirty="0"/>
              <a:t>")); </a:t>
            </a:r>
            <a:r>
              <a:rPr lang="en-US" dirty="0" err="1"/>
              <a:t>System.out.println</a:t>
            </a:r>
            <a:r>
              <a:rPr lang="en-US" dirty="0"/>
              <a:t>(</a:t>
            </a:r>
            <a:r>
              <a:rPr lang="en-US" dirty="0" err="1"/>
              <a:t>prop.getProperty</a:t>
            </a:r>
            <a:r>
              <a:rPr lang="en-US" dirty="0"/>
              <a:t>("</a:t>
            </a:r>
            <a:r>
              <a:rPr lang="en-US" dirty="0" err="1"/>
              <a:t>dbpassword</a:t>
            </a:r>
            <a:r>
              <a:rPr lang="en-US" dirty="0"/>
              <a:t>"));</a:t>
            </a:r>
          </a:p>
          <a:p>
            <a:endParaRPr lang="en-US" dirty="0"/>
          </a:p>
        </p:txBody>
      </p:sp>
    </p:spTree>
    <p:extLst>
      <p:ext uri="{BB962C8B-B14F-4D97-AF65-F5344CB8AC3E}">
        <p14:creationId xmlns:p14="http://schemas.microsoft.com/office/powerpoint/2010/main" val="31981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Scanner Class</a:t>
            </a:r>
            <a:endParaRPr lang="en-US" dirty="0"/>
          </a:p>
        </p:txBody>
      </p:sp>
      <p:sp>
        <p:nvSpPr>
          <p:cNvPr id="5" name="Content Placeholder 4"/>
          <p:cNvSpPr>
            <a:spLocks noGrp="1"/>
          </p:cNvSpPr>
          <p:nvPr>
            <p:ph idx="1"/>
          </p:nvPr>
        </p:nvSpPr>
        <p:spPr/>
        <p:txBody>
          <a:bodyPr/>
          <a:lstStyle/>
          <a:p>
            <a:r>
              <a:rPr lang="en-US" dirty="0"/>
              <a:t>Accepts I/O classes on its initialization</a:t>
            </a:r>
          </a:p>
          <a:p>
            <a:pPr lvl="1"/>
            <a:r>
              <a:rPr lang="en-US" dirty="0"/>
              <a:t>Scanner </a:t>
            </a:r>
            <a:r>
              <a:rPr lang="en-US" dirty="0" err="1"/>
              <a:t>sc</a:t>
            </a:r>
            <a:r>
              <a:rPr lang="en-US" dirty="0"/>
              <a:t> = new Scanner(new File(“io.txt”));</a:t>
            </a:r>
          </a:p>
          <a:p>
            <a:pPr lvl="1"/>
            <a:r>
              <a:rPr lang="en-US" dirty="0"/>
              <a:t>Scanner </a:t>
            </a:r>
            <a:r>
              <a:rPr lang="en-US" dirty="0" err="1"/>
              <a:t>sc</a:t>
            </a:r>
            <a:r>
              <a:rPr lang="en-US" dirty="0"/>
              <a:t> = new Scanner(System.in);</a:t>
            </a:r>
          </a:p>
          <a:p>
            <a:r>
              <a:rPr lang="en-US" dirty="0"/>
              <a:t>Popular methods:</a:t>
            </a:r>
          </a:p>
          <a:p>
            <a:pPr lvl="1"/>
            <a:r>
              <a:rPr lang="en-US" dirty="0"/>
              <a:t>next()</a:t>
            </a:r>
          </a:p>
          <a:p>
            <a:pPr lvl="1"/>
            <a:r>
              <a:rPr lang="en-US" dirty="0" err="1"/>
              <a:t>nextInt</a:t>
            </a:r>
            <a:r>
              <a:rPr lang="en-US" dirty="0"/>
              <a:t>()</a:t>
            </a:r>
          </a:p>
          <a:p>
            <a:pPr lvl="1"/>
            <a:r>
              <a:rPr lang="en-US" dirty="0" err="1"/>
              <a:t>nextLong</a:t>
            </a:r>
            <a:r>
              <a:rPr lang="en-US" dirty="0"/>
              <a:t>()</a:t>
            </a:r>
          </a:p>
          <a:p>
            <a:pPr lvl="1"/>
            <a:r>
              <a:rPr lang="en-US" dirty="0" err="1"/>
              <a:t>nextDouble</a:t>
            </a:r>
            <a:r>
              <a:rPr lang="en-US" dirty="0"/>
              <a:t>()</a:t>
            </a:r>
          </a:p>
          <a:p>
            <a:endParaRPr lang="en-US" dirty="0"/>
          </a:p>
        </p:txBody>
      </p:sp>
    </p:spTree>
    <p:extLst>
      <p:ext uri="{BB962C8B-B14F-4D97-AF65-F5344CB8AC3E}">
        <p14:creationId xmlns:p14="http://schemas.microsoft.com/office/powerpoint/2010/main" val="3848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StringTokenizer</a:t>
            </a:r>
            <a:r>
              <a:rPr lang="en-US" dirty="0" smtClean="0"/>
              <a:t> Class</a:t>
            </a:r>
            <a:endParaRPr lang="en-US" dirty="0"/>
          </a:p>
        </p:txBody>
      </p:sp>
      <p:sp>
        <p:nvSpPr>
          <p:cNvPr id="5" name="Content Placeholder 4"/>
          <p:cNvSpPr>
            <a:spLocks noGrp="1"/>
          </p:cNvSpPr>
          <p:nvPr>
            <p:ph idx="1"/>
          </p:nvPr>
        </p:nvSpPr>
        <p:spPr/>
        <p:txBody>
          <a:bodyPr/>
          <a:lstStyle/>
          <a:p>
            <a:r>
              <a:rPr lang="en-US" dirty="0"/>
              <a:t>Allows Java applications to break or split strings into several tokens</a:t>
            </a:r>
          </a:p>
          <a:p>
            <a:r>
              <a:rPr lang="en-US" dirty="0"/>
              <a:t>All methods in the class does not distinguish one token from the other</a:t>
            </a:r>
          </a:p>
          <a:p>
            <a:r>
              <a:rPr lang="en-US" dirty="0"/>
              <a:t>The set of delimiters (the characters that separate tokens) may be specified either at creation time or on a per-token basis</a:t>
            </a:r>
          </a:p>
          <a:p>
            <a:endParaRPr lang="en-US" dirty="0"/>
          </a:p>
        </p:txBody>
      </p:sp>
    </p:spTree>
    <p:extLst>
      <p:ext uri="{BB962C8B-B14F-4D97-AF65-F5344CB8AC3E}">
        <p14:creationId xmlns:p14="http://schemas.microsoft.com/office/powerpoint/2010/main" val="336824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StringTokenizer</a:t>
            </a:r>
            <a:r>
              <a:rPr lang="en-US" dirty="0" smtClean="0"/>
              <a:t> Class…</a:t>
            </a:r>
            <a:endParaRPr lang="en-US" dirty="0"/>
          </a:p>
        </p:txBody>
      </p:sp>
      <p:sp>
        <p:nvSpPr>
          <p:cNvPr id="5" name="Content Placeholder 4"/>
          <p:cNvSpPr>
            <a:spLocks noGrp="1"/>
          </p:cNvSpPr>
          <p:nvPr>
            <p:ph idx="1"/>
          </p:nvPr>
        </p:nvSpPr>
        <p:spPr/>
        <p:txBody>
          <a:bodyPr/>
          <a:lstStyle/>
          <a:p>
            <a:r>
              <a:rPr lang="en-US" dirty="0"/>
              <a:t>Behavior:</a:t>
            </a:r>
          </a:p>
          <a:p>
            <a:pPr lvl="1"/>
            <a:r>
              <a:rPr lang="en-US" dirty="0"/>
              <a:t>By default, the delimiter is whitespace</a:t>
            </a:r>
          </a:p>
          <a:p>
            <a:pPr lvl="1"/>
            <a:r>
              <a:rPr lang="en-US" dirty="0"/>
              <a:t>Can have a </a:t>
            </a:r>
            <a:r>
              <a:rPr lang="en-US" dirty="0" err="1"/>
              <a:t>returnDelim</a:t>
            </a:r>
            <a:r>
              <a:rPr lang="en-US" dirty="0"/>
              <a:t> parameter:</a:t>
            </a:r>
          </a:p>
          <a:p>
            <a:pPr lvl="2"/>
            <a:r>
              <a:rPr lang="en-US" dirty="0"/>
              <a:t>If </a:t>
            </a:r>
            <a:r>
              <a:rPr lang="en-US" b="1" dirty="0" err="1"/>
              <a:t>returnDelim</a:t>
            </a:r>
            <a:r>
              <a:rPr lang="en-US" dirty="0"/>
              <a:t> is false, the delimiter serves to separate the strings into tokens</a:t>
            </a:r>
          </a:p>
          <a:p>
            <a:pPr lvl="2"/>
            <a:r>
              <a:rPr lang="en-US" dirty="0"/>
              <a:t>If </a:t>
            </a:r>
            <a:r>
              <a:rPr lang="en-US" b="1" dirty="0" err="1"/>
              <a:t>returnDelim</a:t>
            </a:r>
            <a:r>
              <a:rPr lang="en-US" dirty="0"/>
              <a:t> is true, delimiter is part of the tokens</a:t>
            </a:r>
          </a:p>
          <a:p>
            <a:pPr lvl="1"/>
            <a:r>
              <a:rPr lang="en-US" dirty="0"/>
              <a:t>You can set delimiter at runtime via </a:t>
            </a:r>
            <a:r>
              <a:rPr lang="en-US" dirty="0" err="1"/>
              <a:t>nextToken</a:t>
            </a:r>
            <a:r>
              <a:rPr lang="en-US" dirty="0"/>
              <a:t>(String delimiter)</a:t>
            </a:r>
          </a:p>
          <a:p>
            <a:pPr lvl="1"/>
            <a:r>
              <a:rPr lang="en-US" dirty="0"/>
              <a:t>You can have more than one delimiter</a:t>
            </a:r>
          </a:p>
          <a:p>
            <a:endParaRPr lang="en-US" dirty="0"/>
          </a:p>
        </p:txBody>
      </p:sp>
    </p:spTree>
    <p:extLst>
      <p:ext uri="{BB962C8B-B14F-4D97-AF65-F5344CB8AC3E}">
        <p14:creationId xmlns:p14="http://schemas.microsoft.com/office/powerpoint/2010/main" val="19796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Java SDK Module</a:t>
            </a:r>
            <a:endParaRPr lang="en-US" dirty="0"/>
          </a:p>
        </p:txBody>
      </p:sp>
      <p:sp>
        <p:nvSpPr>
          <p:cNvPr id="5" name="Text Placeholder 4"/>
          <p:cNvSpPr>
            <a:spLocks noGrp="1"/>
          </p:cNvSpPr>
          <p:nvPr>
            <p:ph type="body" idx="1"/>
          </p:nvPr>
        </p:nvSpPr>
        <p:spPr/>
        <p:txBody>
          <a:bodyPr/>
          <a:lstStyle/>
          <a:p>
            <a:r>
              <a:rPr lang="en-US" dirty="0" smtClean="0"/>
              <a:t>Introduction to Java Development</a:t>
            </a:r>
            <a:endParaRPr lang="en-US" dirty="0"/>
          </a:p>
        </p:txBody>
      </p:sp>
    </p:spTree>
    <p:extLst>
      <p:ext uri="{BB962C8B-B14F-4D97-AF65-F5344CB8AC3E}">
        <p14:creationId xmlns:p14="http://schemas.microsoft.com/office/powerpoint/2010/main" val="36622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Operations</a:t>
            </a:r>
            <a:endParaRPr lang="en-US" dirty="0"/>
          </a:p>
        </p:txBody>
      </p:sp>
      <p:sp>
        <p:nvSpPr>
          <p:cNvPr id="5" name="Content Placeholder 4"/>
          <p:cNvSpPr>
            <a:spLocks noGrp="1"/>
          </p:cNvSpPr>
          <p:nvPr>
            <p:ph idx="1"/>
          </p:nvPr>
        </p:nvSpPr>
        <p:spPr/>
        <p:txBody>
          <a:bodyPr>
            <a:normAutofit lnSpcReduction="10000"/>
          </a:bodyPr>
          <a:lstStyle/>
          <a:p>
            <a:r>
              <a:rPr lang="en-US" dirty="0" smtClean="0"/>
              <a:t>Operating System commands</a:t>
            </a:r>
          </a:p>
          <a:p>
            <a:pPr lvl="1"/>
            <a:r>
              <a:rPr lang="en-US" dirty="0" smtClean="0"/>
              <a:t>cd </a:t>
            </a:r>
            <a:r>
              <a:rPr lang="en-US" dirty="0"/>
              <a:t>– means change directory</a:t>
            </a:r>
          </a:p>
          <a:p>
            <a:pPr lvl="1"/>
            <a:r>
              <a:rPr lang="en-US" dirty="0"/>
              <a:t>cd.. – to exit from a current directory</a:t>
            </a:r>
          </a:p>
          <a:p>
            <a:pPr lvl="1"/>
            <a:r>
              <a:rPr lang="en-US" dirty="0" err="1"/>
              <a:t>mkdir</a:t>
            </a:r>
            <a:r>
              <a:rPr lang="en-US" dirty="0"/>
              <a:t> – to create a new directory</a:t>
            </a:r>
          </a:p>
          <a:p>
            <a:pPr lvl="1"/>
            <a:r>
              <a:rPr lang="en-US" dirty="0" err="1"/>
              <a:t>rmdir</a:t>
            </a:r>
            <a:r>
              <a:rPr lang="en-US" dirty="0"/>
              <a:t> – to remove a directory</a:t>
            </a:r>
          </a:p>
          <a:p>
            <a:pPr lvl="1"/>
            <a:r>
              <a:rPr lang="en-US" dirty="0" err="1"/>
              <a:t>rm</a:t>
            </a:r>
            <a:r>
              <a:rPr lang="en-US" dirty="0"/>
              <a:t> or del – variations or </a:t>
            </a:r>
            <a:r>
              <a:rPr lang="en-US" dirty="0" err="1"/>
              <a:t>rmdir</a:t>
            </a:r>
            <a:endParaRPr lang="en-US" dirty="0"/>
          </a:p>
          <a:p>
            <a:r>
              <a:rPr lang="en-US" dirty="0" smtClean="0"/>
              <a:t>Java SDK commands</a:t>
            </a:r>
          </a:p>
          <a:p>
            <a:pPr lvl="1"/>
            <a:r>
              <a:rPr lang="en-US" dirty="0" err="1" smtClean="0"/>
              <a:t>javac</a:t>
            </a:r>
            <a:r>
              <a:rPr lang="en-US" dirty="0" smtClean="0"/>
              <a:t> </a:t>
            </a:r>
            <a:r>
              <a:rPr lang="en-US" dirty="0"/>
              <a:t>– command to compile Java source(s)</a:t>
            </a:r>
          </a:p>
          <a:p>
            <a:pPr lvl="1"/>
            <a:r>
              <a:rPr lang="en-US" dirty="0"/>
              <a:t>java – to run Java </a:t>
            </a:r>
            <a:r>
              <a:rPr lang="en-US" dirty="0" err="1"/>
              <a:t>bytecodes</a:t>
            </a:r>
            <a:endParaRPr lang="en-US" dirty="0"/>
          </a:p>
          <a:p>
            <a:endParaRPr lang="en-US" dirty="0"/>
          </a:p>
        </p:txBody>
      </p:sp>
    </p:spTree>
    <p:extLst>
      <p:ext uri="{BB962C8B-B14F-4D97-AF65-F5344CB8AC3E}">
        <p14:creationId xmlns:p14="http://schemas.microsoft.com/office/powerpoint/2010/main" val="311281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a:t>
            </a:r>
            <a:r>
              <a:rPr lang="en-US" dirty="0"/>
              <a:t>Class </a:t>
            </a:r>
            <a:r>
              <a:rPr lang="en-US" dirty="0" smtClean="0"/>
              <a:t>…</a:t>
            </a:r>
            <a:endParaRPr lang="en-US" dirty="0"/>
          </a:p>
        </p:txBody>
      </p:sp>
      <p:sp>
        <p:nvSpPr>
          <p:cNvPr id="5" name="Content Placeholder 4"/>
          <p:cNvSpPr>
            <a:spLocks noGrp="1"/>
          </p:cNvSpPr>
          <p:nvPr>
            <p:ph idx="1"/>
          </p:nvPr>
        </p:nvSpPr>
        <p:spPr/>
        <p:txBody>
          <a:bodyPr>
            <a:normAutofit fontScale="92500" lnSpcReduction="20000"/>
          </a:bodyPr>
          <a:lstStyle/>
          <a:p>
            <a:r>
              <a:rPr lang="en-US" dirty="0"/>
              <a:t>All comments are ignored by the stream tokenizer.</a:t>
            </a:r>
          </a:p>
          <a:p>
            <a:r>
              <a:rPr lang="en-US" dirty="0"/>
              <a:t>Characters such as </a:t>
            </a:r>
            <a:r>
              <a:rPr lang="en-US" dirty="0">
                <a:solidFill>
                  <a:schemeClr val="tx2"/>
                </a:solidFill>
              </a:rPr>
              <a:t>*, ;, (, ), {, }, [, ], = and + </a:t>
            </a:r>
            <a:r>
              <a:rPr lang="en-US" dirty="0"/>
              <a:t>are tokens in their own right but do not have a specific </a:t>
            </a:r>
            <a:r>
              <a:rPr lang="en-US" dirty="0" err="1"/>
              <a:t>ttype</a:t>
            </a:r>
            <a:r>
              <a:rPr lang="en-US" dirty="0"/>
              <a:t> (their </a:t>
            </a:r>
            <a:r>
              <a:rPr lang="en-US" dirty="0" err="1"/>
              <a:t>ttype</a:t>
            </a:r>
            <a:r>
              <a:rPr lang="en-US" dirty="0"/>
              <a:t> value is there ASCII value</a:t>
            </a:r>
            <a:r>
              <a:rPr lang="en-US" dirty="0" smtClean="0"/>
              <a:t>)</a:t>
            </a:r>
            <a:endParaRPr lang="en-US" dirty="0"/>
          </a:p>
          <a:p>
            <a:r>
              <a:rPr lang="en-US" dirty="0"/>
              <a:t>Strings are output as strings without the double quotes and with carriage returns (\n) if encountered. The </a:t>
            </a:r>
            <a:r>
              <a:rPr lang="en-US" dirty="0" err="1"/>
              <a:t>ttype</a:t>
            </a:r>
            <a:r>
              <a:rPr lang="en-US" dirty="0"/>
              <a:t> value for a string is</a:t>
            </a:r>
          </a:p>
          <a:p>
            <a:r>
              <a:rPr lang="en-US" dirty="0"/>
              <a:t>34, which is the ASCII value for a double quote.</a:t>
            </a:r>
          </a:p>
          <a:p>
            <a:r>
              <a:rPr lang="en-US" dirty="0"/>
              <a:t>End of line carriage returns are not considered to be tokens (we have no tokens of type TT_EOL).</a:t>
            </a:r>
          </a:p>
        </p:txBody>
      </p:sp>
    </p:spTree>
    <p:extLst>
      <p:ext uri="{BB962C8B-B14F-4D97-AF65-F5344CB8AC3E}">
        <p14:creationId xmlns:p14="http://schemas.microsoft.com/office/powerpoint/2010/main" val="359004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Class…</a:t>
            </a:r>
            <a:endParaRPr lang="en-US" dirty="0"/>
          </a:p>
        </p:txBody>
      </p:sp>
      <p:sp>
        <p:nvSpPr>
          <p:cNvPr id="5" name="Content Placeholder 4"/>
          <p:cNvSpPr>
            <a:spLocks noGrp="1"/>
          </p:cNvSpPr>
          <p:nvPr>
            <p:ph idx="1"/>
          </p:nvPr>
        </p:nvSpPr>
        <p:spPr/>
        <p:txBody>
          <a:bodyPr>
            <a:normAutofit fontScale="92500" lnSpcReduction="20000"/>
          </a:bodyPr>
          <a:lstStyle/>
          <a:p>
            <a:r>
              <a:rPr lang="en-US" dirty="0"/>
              <a:t>A stream tokenizer takes an input stream and parses it into tokens, allowing the tokens to be read one at a </a:t>
            </a:r>
            <a:r>
              <a:rPr lang="en-US" dirty="0" smtClean="0"/>
              <a:t>time</a:t>
            </a:r>
          </a:p>
          <a:p>
            <a:r>
              <a:rPr lang="en-US" dirty="0" smtClean="0"/>
              <a:t>Stream can be input streams or files</a:t>
            </a:r>
          </a:p>
          <a:p>
            <a:r>
              <a:rPr lang="en-US" dirty="0" smtClean="0"/>
              <a:t>Use for parsing files</a:t>
            </a:r>
          </a:p>
          <a:p>
            <a:r>
              <a:rPr lang="en-US" dirty="0" smtClean="0"/>
              <a:t>Process:</a:t>
            </a:r>
          </a:p>
          <a:p>
            <a:pPr lvl="1"/>
            <a:r>
              <a:rPr lang="en-US" dirty="0"/>
              <a:t>Create a new </a:t>
            </a:r>
            <a:r>
              <a:rPr lang="en-US" dirty="0" err="1"/>
              <a:t>FileReader</a:t>
            </a:r>
            <a:r>
              <a:rPr lang="en-US" dirty="0"/>
              <a:t>.</a:t>
            </a:r>
          </a:p>
          <a:p>
            <a:pPr lvl="1"/>
            <a:r>
              <a:rPr lang="en-US" dirty="0"/>
              <a:t>Create a new </a:t>
            </a:r>
            <a:r>
              <a:rPr lang="en-US" dirty="0" err="1"/>
              <a:t>StreamTokenizer</a:t>
            </a:r>
            <a:r>
              <a:rPr lang="en-US" dirty="0"/>
              <a:t> that parses the given </a:t>
            </a:r>
            <a:r>
              <a:rPr lang="en-US" dirty="0" err="1"/>
              <a:t>fileReader</a:t>
            </a:r>
            <a:r>
              <a:rPr lang="en-US" dirty="0"/>
              <a:t>.</a:t>
            </a:r>
          </a:p>
          <a:p>
            <a:pPr lvl="1"/>
            <a:r>
              <a:rPr lang="en-US" dirty="0"/>
              <a:t>Iterate over the tokens of the tokenizer and print their values, using </a:t>
            </a:r>
            <a:r>
              <a:rPr lang="en-US" dirty="0" err="1"/>
              <a:t>sval</a:t>
            </a:r>
            <a:r>
              <a:rPr lang="en-US" dirty="0"/>
              <a:t> method of </a:t>
            </a:r>
            <a:r>
              <a:rPr lang="en-US" dirty="0" err="1"/>
              <a:t>StreamTokenizer</a:t>
            </a:r>
            <a:r>
              <a:rPr lang="en-US" dirty="0"/>
              <a:t> that contains a string giving the characters of the word token.</a:t>
            </a:r>
          </a:p>
          <a:p>
            <a:pPr lvl="1"/>
            <a:r>
              <a:rPr lang="en-US" dirty="0"/>
              <a:t>Close the </a:t>
            </a:r>
            <a:r>
              <a:rPr lang="en-US" dirty="0" err="1"/>
              <a:t>fileReader</a:t>
            </a:r>
            <a:r>
              <a:rPr lang="en-US" dirty="0"/>
              <a:t>.</a:t>
            </a:r>
          </a:p>
        </p:txBody>
      </p:sp>
    </p:spTree>
    <p:extLst>
      <p:ext uri="{BB962C8B-B14F-4D97-AF65-F5344CB8AC3E}">
        <p14:creationId xmlns:p14="http://schemas.microsoft.com/office/powerpoint/2010/main" val="286264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a:t>
            </a:r>
            <a:r>
              <a:rPr lang="en-US" dirty="0"/>
              <a:t>Class </a:t>
            </a:r>
            <a:r>
              <a:rPr lang="en-US" dirty="0" smtClean="0"/>
              <a:t>…</a:t>
            </a:r>
            <a:endParaRPr lang="en-US" dirty="0"/>
          </a:p>
        </p:txBody>
      </p:sp>
      <p:sp>
        <p:nvSpPr>
          <p:cNvPr id="5" name="Content Placeholder 4"/>
          <p:cNvSpPr>
            <a:spLocks noGrp="1"/>
          </p:cNvSpPr>
          <p:nvPr>
            <p:ph idx="1"/>
          </p:nvPr>
        </p:nvSpPr>
        <p:spPr/>
        <p:txBody>
          <a:bodyPr/>
          <a:lstStyle/>
          <a:p>
            <a:r>
              <a:rPr lang="en-US" dirty="0" smtClean="0"/>
              <a:t>Four possible predefined types:</a:t>
            </a:r>
          </a:p>
          <a:p>
            <a:pPr lvl="1"/>
            <a:r>
              <a:rPr lang="en-US" dirty="0" smtClean="0"/>
              <a:t>TT_EOF</a:t>
            </a:r>
          </a:p>
          <a:p>
            <a:pPr lvl="1"/>
            <a:r>
              <a:rPr lang="en-US" dirty="0" smtClean="0"/>
              <a:t>TT_EOL</a:t>
            </a:r>
          </a:p>
          <a:p>
            <a:pPr lvl="1"/>
            <a:r>
              <a:rPr lang="en-US" dirty="0" err="1" smtClean="0"/>
              <a:t>TT_Number</a:t>
            </a:r>
            <a:endParaRPr lang="en-US" dirty="0"/>
          </a:p>
          <a:p>
            <a:pPr lvl="1"/>
            <a:r>
              <a:rPr lang="en-US" dirty="0" smtClean="0"/>
              <a:t>Word</a:t>
            </a:r>
          </a:p>
        </p:txBody>
      </p:sp>
    </p:spTree>
    <p:extLst>
      <p:ext uri="{BB962C8B-B14F-4D97-AF65-F5344CB8AC3E}">
        <p14:creationId xmlns:p14="http://schemas.microsoft.com/office/powerpoint/2010/main" val="324619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BigInteger</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r>
              <a:rPr lang="en-US" dirty="0"/>
              <a:t>Immutable arbitrary-precision integers</a:t>
            </a:r>
          </a:p>
          <a:p>
            <a:r>
              <a:rPr lang="en-US" dirty="0"/>
              <a:t>Its operators behave just like operators of the primitive types</a:t>
            </a:r>
          </a:p>
          <a:p>
            <a:r>
              <a:rPr lang="en-US" dirty="0"/>
              <a:t>Popular methods:</a:t>
            </a:r>
          </a:p>
          <a:p>
            <a:pPr lvl="1"/>
            <a:r>
              <a:rPr lang="en-US" dirty="0"/>
              <a:t>abs()</a:t>
            </a:r>
          </a:p>
          <a:p>
            <a:pPr lvl="1"/>
            <a:r>
              <a:rPr lang="en-US" dirty="0"/>
              <a:t>add(</a:t>
            </a:r>
            <a:r>
              <a:rPr lang="en-US" dirty="0" err="1"/>
              <a:t>BigInteger</a:t>
            </a:r>
            <a:r>
              <a:rPr lang="en-US" dirty="0"/>
              <a:t> b)</a:t>
            </a:r>
          </a:p>
          <a:p>
            <a:pPr lvl="1"/>
            <a:r>
              <a:rPr lang="en-US" dirty="0"/>
              <a:t>and(</a:t>
            </a:r>
            <a:r>
              <a:rPr lang="en-US" dirty="0" err="1"/>
              <a:t>BigInteger</a:t>
            </a:r>
            <a:r>
              <a:rPr lang="en-US" dirty="0"/>
              <a:t> b)</a:t>
            </a:r>
          </a:p>
          <a:p>
            <a:pPr lvl="1"/>
            <a:r>
              <a:rPr lang="en-US" dirty="0" err="1"/>
              <a:t>andNot</a:t>
            </a:r>
            <a:r>
              <a:rPr lang="en-US" dirty="0"/>
              <a:t>(</a:t>
            </a:r>
            <a:r>
              <a:rPr lang="en-US" dirty="0" err="1"/>
              <a:t>BigInteger</a:t>
            </a:r>
            <a:r>
              <a:rPr lang="en-US" dirty="0"/>
              <a:t> b)</a:t>
            </a:r>
          </a:p>
          <a:p>
            <a:pPr lvl="1"/>
            <a:r>
              <a:rPr lang="en-US" dirty="0" err="1"/>
              <a:t>compareTo</a:t>
            </a:r>
            <a:r>
              <a:rPr lang="en-US" dirty="0"/>
              <a:t>(</a:t>
            </a:r>
            <a:r>
              <a:rPr lang="en-US" dirty="0" err="1"/>
              <a:t>BigInteger</a:t>
            </a:r>
            <a:r>
              <a:rPr lang="en-US" dirty="0"/>
              <a:t> b)</a:t>
            </a:r>
          </a:p>
          <a:p>
            <a:endParaRPr lang="en-US" dirty="0"/>
          </a:p>
        </p:txBody>
      </p:sp>
    </p:spTree>
    <p:extLst>
      <p:ext uri="{BB962C8B-B14F-4D97-AF65-F5344CB8AC3E}">
        <p14:creationId xmlns:p14="http://schemas.microsoft.com/office/powerpoint/2010/main" val="17359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BigInteger</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pPr lvl="1"/>
            <a:r>
              <a:rPr lang="en-US" dirty="0"/>
              <a:t>divide(</a:t>
            </a:r>
            <a:r>
              <a:rPr lang="en-US" dirty="0" err="1"/>
              <a:t>BigInteger</a:t>
            </a:r>
            <a:r>
              <a:rPr lang="en-US" dirty="0"/>
              <a:t> b)</a:t>
            </a:r>
          </a:p>
          <a:p>
            <a:pPr lvl="1"/>
            <a:r>
              <a:rPr lang="en-US" dirty="0" err="1"/>
              <a:t>divideAndRemainder</a:t>
            </a:r>
            <a:r>
              <a:rPr lang="en-US" dirty="0"/>
              <a:t>(</a:t>
            </a:r>
            <a:r>
              <a:rPr lang="en-US" dirty="0" err="1"/>
              <a:t>BigInteger</a:t>
            </a:r>
            <a:r>
              <a:rPr lang="en-US" dirty="0"/>
              <a:t> b)</a:t>
            </a:r>
          </a:p>
          <a:p>
            <a:pPr lvl="1"/>
            <a:r>
              <a:rPr lang="en-US" dirty="0" err="1"/>
              <a:t>doubleValue</a:t>
            </a:r>
            <a:r>
              <a:rPr lang="en-US" dirty="0"/>
              <a:t>()</a:t>
            </a:r>
          </a:p>
          <a:p>
            <a:pPr lvl="1"/>
            <a:r>
              <a:rPr lang="en-US" dirty="0"/>
              <a:t>pow(</a:t>
            </a:r>
            <a:r>
              <a:rPr lang="en-US" dirty="0" err="1"/>
              <a:t>int</a:t>
            </a:r>
            <a:r>
              <a:rPr lang="en-US" dirty="0"/>
              <a:t> x)</a:t>
            </a:r>
          </a:p>
          <a:p>
            <a:pPr lvl="1"/>
            <a:r>
              <a:rPr lang="en-US" dirty="0"/>
              <a:t>multiply(</a:t>
            </a:r>
            <a:r>
              <a:rPr lang="en-US" dirty="0" err="1"/>
              <a:t>BigInteger</a:t>
            </a:r>
            <a:r>
              <a:rPr lang="en-US" dirty="0"/>
              <a:t> b)</a:t>
            </a:r>
          </a:p>
          <a:p>
            <a:pPr lvl="1"/>
            <a:r>
              <a:rPr lang="en-US" dirty="0"/>
              <a:t>subtract(</a:t>
            </a:r>
            <a:r>
              <a:rPr lang="en-US" dirty="0" err="1"/>
              <a:t>BigInteger</a:t>
            </a:r>
            <a:r>
              <a:rPr lang="en-US" dirty="0"/>
              <a:t> b)</a:t>
            </a:r>
          </a:p>
          <a:p>
            <a:pPr lvl="1"/>
            <a:r>
              <a:rPr lang="en-US" dirty="0" err="1"/>
              <a:t>longValue</a:t>
            </a:r>
            <a:r>
              <a:rPr lang="en-US" dirty="0"/>
              <a:t>()</a:t>
            </a:r>
          </a:p>
          <a:p>
            <a:pPr lvl="1"/>
            <a:r>
              <a:rPr lang="en-US" dirty="0" err="1"/>
              <a:t>floatValue</a:t>
            </a:r>
            <a:endParaRPr lang="en-US" dirty="0"/>
          </a:p>
          <a:p>
            <a:pPr lvl="1"/>
            <a:r>
              <a:rPr lang="en-US" dirty="0" err="1"/>
              <a:t>shiftLeft</a:t>
            </a:r>
            <a:r>
              <a:rPr lang="en-US" dirty="0"/>
              <a:t>()</a:t>
            </a:r>
          </a:p>
          <a:p>
            <a:endParaRPr lang="en-US" dirty="0"/>
          </a:p>
          <a:p>
            <a:endParaRPr lang="en-US" dirty="0"/>
          </a:p>
        </p:txBody>
      </p:sp>
    </p:spTree>
    <p:extLst>
      <p:ext uri="{BB962C8B-B14F-4D97-AF65-F5344CB8AC3E}">
        <p14:creationId xmlns:p14="http://schemas.microsoft.com/office/powerpoint/2010/main" val="124153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BigDecimal</a:t>
            </a:r>
            <a:r>
              <a:rPr lang="en-US" dirty="0" smtClean="0"/>
              <a:t> Class</a:t>
            </a:r>
            <a:endParaRPr lang="en-US" dirty="0"/>
          </a:p>
        </p:txBody>
      </p:sp>
      <p:sp>
        <p:nvSpPr>
          <p:cNvPr id="5" name="Content Placeholder 4"/>
          <p:cNvSpPr>
            <a:spLocks noGrp="1"/>
          </p:cNvSpPr>
          <p:nvPr>
            <p:ph idx="1"/>
          </p:nvPr>
        </p:nvSpPr>
        <p:spPr/>
        <p:txBody>
          <a:bodyPr/>
          <a:lstStyle/>
          <a:p>
            <a:r>
              <a:rPr lang="en-US" dirty="0" smtClean="0"/>
              <a:t>Purpose of use is same with </a:t>
            </a:r>
            <a:r>
              <a:rPr lang="en-US" dirty="0" err="1" smtClean="0"/>
              <a:t>BigInteger</a:t>
            </a:r>
            <a:r>
              <a:rPr lang="en-US" dirty="0" smtClean="0"/>
              <a:t> but only applied to double or float numbers.</a:t>
            </a:r>
          </a:p>
          <a:p>
            <a:r>
              <a:rPr lang="en-US" dirty="0" smtClean="0">
                <a:solidFill>
                  <a:srgbClr val="FF0000"/>
                </a:solidFill>
              </a:rPr>
              <a:t>Note</a:t>
            </a:r>
            <a:r>
              <a:rPr lang="en-US" dirty="0" smtClean="0"/>
              <a:t>:</a:t>
            </a:r>
          </a:p>
          <a:p>
            <a:pPr lvl="1"/>
            <a:r>
              <a:rPr lang="en-US" dirty="0" smtClean="0"/>
              <a:t>Do not use </a:t>
            </a:r>
            <a:r>
              <a:rPr lang="en-US" dirty="0" err="1" smtClean="0"/>
              <a:t>BigInteger</a:t>
            </a:r>
            <a:r>
              <a:rPr lang="en-US" dirty="0" smtClean="0"/>
              <a:t> and </a:t>
            </a:r>
            <a:r>
              <a:rPr lang="en-US" dirty="0" err="1" smtClean="0"/>
              <a:t>BigDecimal</a:t>
            </a:r>
            <a:r>
              <a:rPr lang="en-US" dirty="0" smtClean="0"/>
              <a:t> together in an expression</a:t>
            </a:r>
            <a:endParaRPr lang="en-US" dirty="0"/>
          </a:p>
        </p:txBody>
      </p:sp>
    </p:spTree>
    <p:extLst>
      <p:ext uri="{BB962C8B-B14F-4D97-AF65-F5344CB8AC3E}">
        <p14:creationId xmlns:p14="http://schemas.microsoft.com/office/powerpoint/2010/main" val="28900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Date Class</a:t>
            </a:r>
            <a:endParaRPr lang="en-US" dirty="0"/>
          </a:p>
        </p:txBody>
      </p:sp>
      <p:sp>
        <p:nvSpPr>
          <p:cNvPr id="5" name="Content Placeholder 4"/>
          <p:cNvSpPr>
            <a:spLocks noGrp="1"/>
          </p:cNvSpPr>
          <p:nvPr>
            <p:ph idx="1"/>
          </p:nvPr>
        </p:nvSpPr>
        <p:spPr/>
        <p:txBody>
          <a:bodyPr/>
          <a:lstStyle/>
          <a:p>
            <a:r>
              <a:rPr lang="en-US" dirty="0"/>
              <a:t>Class to get the Date and Time</a:t>
            </a:r>
          </a:p>
          <a:p>
            <a:r>
              <a:rPr lang="en-US" dirty="0"/>
              <a:t>Samples:</a:t>
            </a:r>
          </a:p>
          <a:p>
            <a:pPr lvl="1"/>
            <a:r>
              <a:rPr lang="en-US" dirty="0"/>
              <a:t>Date </a:t>
            </a:r>
            <a:r>
              <a:rPr lang="en-US" dirty="0" err="1"/>
              <a:t>currentDate</a:t>
            </a:r>
            <a:r>
              <a:rPr lang="en-US" dirty="0"/>
              <a:t> = new Date();</a:t>
            </a:r>
          </a:p>
          <a:p>
            <a:pPr lvl="1"/>
            <a:r>
              <a:rPr lang="en-US" dirty="0"/>
              <a:t>Date </a:t>
            </a:r>
            <a:r>
              <a:rPr lang="en-US" dirty="0" err="1"/>
              <a:t>manualdate</a:t>
            </a:r>
            <a:r>
              <a:rPr lang="en-US" dirty="0"/>
              <a:t> = new Date(111,9,19);</a:t>
            </a:r>
          </a:p>
          <a:p>
            <a:r>
              <a:rPr lang="en-US" dirty="0"/>
              <a:t>Popular methods:</a:t>
            </a:r>
          </a:p>
          <a:p>
            <a:pPr lvl="1"/>
            <a:r>
              <a:rPr lang="en-US" dirty="0" err="1"/>
              <a:t>getDate</a:t>
            </a:r>
            <a:r>
              <a:rPr lang="en-US" dirty="0"/>
              <a:t>() – returns day of the month</a:t>
            </a:r>
          </a:p>
          <a:p>
            <a:pPr lvl="1"/>
            <a:r>
              <a:rPr lang="en-US" dirty="0" err="1"/>
              <a:t>getDay</a:t>
            </a:r>
            <a:r>
              <a:rPr lang="en-US" dirty="0"/>
              <a:t>() – returns day of the week</a:t>
            </a:r>
          </a:p>
          <a:p>
            <a:pPr lvl="1"/>
            <a:r>
              <a:rPr lang="en-US" dirty="0" err="1"/>
              <a:t>getMonth</a:t>
            </a:r>
            <a:r>
              <a:rPr lang="en-US" dirty="0"/>
              <a:t>() – returns month</a:t>
            </a:r>
          </a:p>
          <a:p>
            <a:pPr lvl="1">
              <a:buNone/>
            </a:pPr>
            <a:endParaRPr lang="en-US" dirty="0"/>
          </a:p>
          <a:p>
            <a:endParaRPr lang="en-US" dirty="0"/>
          </a:p>
        </p:txBody>
      </p:sp>
    </p:spTree>
    <p:extLst>
      <p:ext uri="{BB962C8B-B14F-4D97-AF65-F5344CB8AC3E}">
        <p14:creationId xmlns:p14="http://schemas.microsoft.com/office/powerpoint/2010/main" val="349285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Date Class…</a:t>
            </a:r>
            <a:endParaRPr lang="en-US" dirty="0"/>
          </a:p>
        </p:txBody>
      </p:sp>
      <p:sp>
        <p:nvSpPr>
          <p:cNvPr id="5" name="Content Placeholder 4"/>
          <p:cNvSpPr>
            <a:spLocks noGrp="1"/>
          </p:cNvSpPr>
          <p:nvPr>
            <p:ph idx="1"/>
          </p:nvPr>
        </p:nvSpPr>
        <p:spPr/>
        <p:txBody>
          <a:bodyPr/>
          <a:lstStyle/>
          <a:p>
            <a:pPr lvl="1"/>
            <a:r>
              <a:rPr lang="en-US" dirty="0" err="1"/>
              <a:t>getYear</a:t>
            </a:r>
            <a:r>
              <a:rPr lang="en-US" dirty="0"/>
              <a:t>() – returns the year</a:t>
            </a:r>
          </a:p>
          <a:p>
            <a:pPr lvl="1"/>
            <a:r>
              <a:rPr lang="en-US" dirty="0" err="1"/>
              <a:t>getHours</a:t>
            </a:r>
            <a:r>
              <a:rPr lang="en-US" dirty="0"/>
              <a:t>() – returns hour of the time</a:t>
            </a:r>
          </a:p>
          <a:p>
            <a:pPr lvl="1"/>
            <a:r>
              <a:rPr lang="en-US" dirty="0" err="1"/>
              <a:t>getMinutes</a:t>
            </a:r>
            <a:r>
              <a:rPr lang="en-US" dirty="0"/>
              <a:t>() – returns minutes of the time</a:t>
            </a:r>
          </a:p>
          <a:p>
            <a:pPr lvl="1"/>
            <a:r>
              <a:rPr lang="en-US" dirty="0" err="1"/>
              <a:t>getTime</a:t>
            </a:r>
            <a:r>
              <a:rPr lang="en-US" dirty="0"/>
              <a:t>() – returns time in milliseconds</a:t>
            </a:r>
          </a:p>
          <a:p>
            <a:pPr lvl="1"/>
            <a:r>
              <a:rPr lang="en-US" dirty="0" err="1"/>
              <a:t>setYear</a:t>
            </a:r>
            <a:r>
              <a:rPr lang="en-US" dirty="0"/>
              <a:t>(…), </a:t>
            </a:r>
            <a:r>
              <a:rPr lang="en-US" dirty="0" err="1"/>
              <a:t>setMonth</a:t>
            </a:r>
            <a:r>
              <a:rPr lang="en-US" dirty="0"/>
              <a:t>(…), </a:t>
            </a:r>
            <a:r>
              <a:rPr lang="en-US" dirty="0" err="1"/>
              <a:t>setDate</a:t>
            </a:r>
            <a:r>
              <a:rPr lang="en-US" dirty="0"/>
              <a:t>(…)</a:t>
            </a:r>
          </a:p>
          <a:p>
            <a:pPr lvl="1"/>
            <a:r>
              <a:rPr lang="en-US" dirty="0"/>
              <a:t>parse(String) – evaluates the string and returns the time value</a:t>
            </a:r>
          </a:p>
          <a:p>
            <a:endParaRPr lang="en-US" dirty="0"/>
          </a:p>
        </p:txBody>
      </p:sp>
    </p:spTree>
    <p:extLst>
      <p:ext uri="{BB962C8B-B14F-4D97-AF65-F5344CB8AC3E}">
        <p14:creationId xmlns:p14="http://schemas.microsoft.com/office/powerpoint/2010/main" val="16504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Calendar Class</a:t>
            </a:r>
            <a:endParaRPr lang="en-US" dirty="0"/>
          </a:p>
        </p:txBody>
      </p:sp>
      <p:sp>
        <p:nvSpPr>
          <p:cNvPr id="5" name="Content Placeholder 4"/>
          <p:cNvSpPr>
            <a:spLocks noGrp="1"/>
          </p:cNvSpPr>
          <p:nvPr>
            <p:ph idx="1"/>
          </p:nvPr>
        </p:nvSpPr>
        <p:spPr/>
        <p:txBody>
          <a:bodyPr/>
          <a:lstStyle/>
          <a:p>
            <a:r>
              <a:rPr lang="en-US" dirty="0"/>
              <a:t>Is an abstract class that can be used to convert instant of time and some calendar constants for manipulating calendar fields</a:t>
            </a:r>
          </a:p>
          <a:p>
            <a:r>
              <a:rPr lang="en-US" dirty="0"/>
              <a:t>To get all the calendar values we create Calendar object via:</a:t>
            </a:r>
          </a:p>
          <a:p>
            <a:pPr lvl="1"/>
            <a:r>
              <a:rPr lang="en-US" dirty="0"/>
              <a:t>Calendar c = </a:t>
            </a:r>
            <a:r>
              <a:rPr lang="en-US" dirty="0" err="1"/>
              <a:t>Calendar.getInstance</a:t>
            </a:r>
            <a:r>
              <a:rPr lang="en-US" dirty="0"/>
              <a:t>();</a:t>
            </a:r>
          </a:p>
          <a:p>
            <a:r>
              <a:rPr lang="en-US" dirty="0"/>
              <a:t>The base calendar epoch is always January 1, 1970</a:t>
            </a:r>
          </a:p>
          <a:p>
            <a:endParaRPr lang="en-US" dirty="0"/>
          </a:p>
        </p:txBody>
      </p:sp>
    </p:spTree>
    <p:extLst>
      <p:ext uri="{BB962C8B-B14F-4D97-AF65-F5344CB8AC3E}">
        <p14:creationId xmlns:p14="http://schemas.microsoft.com/office/powerpoint/2010/main" val="111078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Is an abstract class for date and/or time formatting subclasses which formats and parses dates or time in a language-independent manner</a:t>
            </a:r>
          </a:p>
          <a:p>
            <a:r>
              <a:rPr lang="en-US" dirty="0"/>
              <a:t>To create </a:t>
            </a:r>
            <a:r>
              <a:rPr lang="en-US" dirty="0" err="1"/>
              <a:t>DateFormat</a:t>
            </a:r>
            <a:r>
              <a:rPr lang="en-US" dirty="0"/>
              <a:t> instance:</a:t>
            </a:r>
          </a:p>
          <a:p>
            <a:pPr lvl="1"/>
            <a:r>
              <a:rPr lang="en-US" dirty="0" err="1"/>
              <a:t>DateFormat</a:t>
            </a:r>
            <a:r>
              <a:rPr lang="en-US" dirty="0"/>
              <a:t> </a:t>
            </a:r>
            <a:r>
              <a:rPr lang="en-US" dirty="0" err="1"/>
              <a:t>df</a:t>
            </a:r>
            <a:r>
              <a:rPr lang="en-US" dirty="0"/>
              <a:t> = </a:t>
            </a:r>
            <a:r>
              <a:rPr lang="en-US" dirty="0" err="1"/>
              <a:t>DateFormat.getInstance</a:t>
            </a:r>
            <a:r>
              <a:rPr lang="en-US" dirty="0"/>
              <a:t>()</a:t>
            </a:r>
          </a:p>
          <a:p>
            <a:pPr lvl="1"/>
            <a:r>
              <a:rPr lang="en-US" dirty="0" err="1"/>
              <a:t>DateFormat</a:t>
            </a:r>
            <a:r>
              <a:rPr lang="en-US" dirty="0"/>
              <a:t> </a:t>
            </a:r>
            <a:r>
              <a:rPr lang="en-US" dirty="0" err="1"/>
              <a:t>df</a:t>
            </a:r>
            <a:r>
              <a:rPr lang="en-US" dirty="0"/>
              <a:t> = </a:t>
            </a:r>
            <a:r>
              <a:rPr lang="en-US" dirty="0" err="1"/>
              <a:t>DateFormat.getDateInstance</a:t>
            </a:r>
            <a:r>
              <a:rPr lang="en-US" dirty="0"/>
              <a:t>(…)</a:t>
            </a:r>
          </a:p>
          <a:p>
            <a:pPr lvl="1"/>
            <a:r>
              <a:rPr lang="en-US" dirty="0" err="1"/>
              <a:t>DateFormat</a:t>
            </a:r>
            <a:r>
              <a:rPr lang="en-US" dirty="0"/>
              <a:t> </a:t>
            </a:r>
            <a:r>
              <a:rPr lang="en-US" dirty="0" err="1"/>
              <a:t>df</a:t>
            </a:r>
            <a:r>
              <a:rPr lang="en-US" dirty="0"/>
              <a:t> = </a:t>
            </a:r>
            <a:r>
              <a:rPr lang="en-US" dirty="0" err="1"/>
              <a:t>DateFormat.getTimeInstance</a:t>
            </a:r>
            <a:r>
              <a:rPr lang="en-US" dirty="0"/>
              <a:t>(…)</a:t>
            </a:r>
          </a:p>
          <a:p>
            <a:pPr lvl="1"/>
            <a:r>
              <a:rPr lang="en-US" dirty="0" err="1"/>
              <a:t>DateFormat</a:t>
            </a:r>
            <a:r>
              <a:rPr lang="en-US" dirty="0"/>
              <a:t> </a:t>
            </a:r>
            <a:r>
              <a:rPr lang="en-US" dirty="0" err="1"/>
              <a:t>df</a:t>
            </a:r>
            <a:r>
              <a:rPr lang="en-US" dirty="0"/>
              <a:t> = </a:t>
            </a:r>
            <a:r>
              <a:rPr lang="en-US" dirty="0" err="1"/>
              <a:t>DateFormat.getDateTimeInstance</a:t>
            </a:r>
            <a:r>
              <a:rPr lang="en-US" dirty="0"/>
              <a:t>(…)</a:t>
            </a:r>
          </a:p>
          <a:p>
            <a:endParaRPr lang="en-US" dirty="0"/>
          </a:p>
        </p:txBody>
      </p:sp>
    </p:spTree>
    <p:extLst>
      <p:ext uri="{BB962C8B-B14F-4D97-AF65-F5344CB8AC3E}">
        <p14:creationId xmlns:p14="http://schemas.microsoft.com/office/powerpoint/2010/main" val="305623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 (IDE)</a:t>
            </a:r>
            <a:endParaRPr lang="en-US" dirty="0"/>
          </a:p>
        </p:txBody>
      </p:sp>
      <p:sp>
        <p:nvSpPr>
          <p:cNvPr id="3" name="Content Placeholder 2"/>
          <p:cNvSpPr>
            <a:spLocks noGrp="1"/>
          </p:cNvSpPr>
          <p:nvPr>
            <p:ph idx="1"/>
          </p:nvPr>
        </p:nvSpPr>
        <p:spPr/>
        <p:txBody>
          <a:bodyPr/>
          <a:lstStyle/>
          <a:p>
            <a:r>
              <a:rPr lang="en-US" dirty="0" smtClean="0"/>
              <a:t>IBM Eclipse </a:t>
            </a:r>
          </a:p>
          <a:p>
            <a:r>
              <a:rPr lang="en-US" dirty="0" smtClean="0"/>
              <a:t>Oracle </a:t>
            </a:r>
            <a:r>
              <a:rPr lang="en-US" dirty="0" err="1" smtClean="0"/>
              <a:t>Netbeans</a:t>
            </a:r>
            <a:endParaRPr lang="en-US" dirty="0" smtClean="0"/>
          </a:p>
          <a:p>
            <a:r>
              <a:rPr lang="en-US" dirty="0" err="1" smtClean="0"/>
              <a:t>IntelliJ</a:t>
            </a:r>
            <a:r>
              <a:rPr lang="en-US" dirty="0" smtClean="0"/>
              <a:t> </a:t>
            </a:r>
            <a:r>
              <a:rPr lang="en-US" dirty="0" err="1" smtClean="0"/>
              <a:t>IDEa</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57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r>
              <a:rPr lang="en-US" dirty="0" err="1"/>
              <a:t>DateFormat</a:t>
            </a:r>
            <a:r>
              <a:rPr lang="en-US" dirty="0"/>
              <a:t> formatting styles:</a:t>
            </a:r>
          </a:p>
          <a:p>
            <a:pPr lvl="1"/>
            <a:r>
              <a:rPr lang="en-US" dirty="0"/>
              <a:t>FULL</a:t>
            </a:r>
          </a:p>
          <a:p>
            <a:pPr lvl="2"/>
            <a:r>
              <a:rPr lang="en-US" dirty="0"/>
              <a:t>is pretty completely specified, such as Tuesday, April 12, 1952 AD or 3:30:42pm PST</a:t>
            </a:r>
          </a:p>
          <a:p>
            <a:pPr lvl="1"/>
            <a:r>
              <a:rPr lang="en-US" dirty="0"/>
              <a:t>LONG</a:t>
            </a:r>
          </a:p>
          <a:p>
            <a:pPr lvl="2"/>
            <a:r>
              <a:rPr lang="en-US" dirty="0"/>
              <a:t>longer, such as January 12, 1952 or </a:t>
            </a:r>
            <a:r>
              <a:rPr lang="en-US" dirty="0" smtClean="0"/>
              <a:t>3:30:32pm PST</a:t>
            </a:r>
            <a:endParaRPr lang="en-US" dirty="0"/>
          </a:p>
          <a:p>
            <a:pPr lvl="1"/>
            <a:r>
              <a:rPr lang="en-US" dirty="0"/>
              <a:t>MEDIUM</a:t>
            </a:r>
          </a:p>
          <a:p>
            <a:pPr lvl="2"/>
            <a:r>
              <a:rPr lang="en-US" dirty="0"/>
              <a:t>longer, such as Jan 12, </a:t>
            </a:r>
            <a:r>
              <a:rPr lang="en-US" dirty="0" smtClean="0"/>
              <a:t>1952 or #:30:32 PM</a:t>
            </a:r>
            <a:endParaRPr lang="en-US" dirty="0"/>
          </a:p>
          <a:p>
            <a:pPr lvl="1"/>
            <a:r>
              <a:rPr lang="en-US" dirty="0"/>
              <a:t>SHORT</a:t>
            </a:r>
          </a:p>
          <a:p>
            <a:pPr lvl="2"/>
            <a:r>
              <a:rPr lang="en-US" dirty="0"/>
              <a:t>completely numeric, such </a:t>
            </a:r>
            <a:r>
              <a:rPr lang="en-US"/>
              <a:t>as </a:t>
            </a:r>
            <a:r>
              <a:rPr lang="en-US" smtClean="0"/>
              <a:t>12/13/52 </a:t>
            </a:r>
            <a:r>
              <a:rPr lang="en-US" dirty="0"/>
              <a:t>or 3:30pm</a:t>
            </a:r>
          </a:p>
          <a:p>
            <a:endParaRPr lang="en-US" dirty="0"/>
          </a:p>
        </p:txBody>
      </p:sp>
    </p:spTree>
    <p:extLst>
      <p:ext uri="{BB962C8B-B14F-4D97-AF65-F5344CB8AC3E}">
        <p14:creationId xmlns:p14="http://schemas.microsoft.com/office/powerpoint/2010/main" val="68351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To format a </a:t>
            </a:r>
            <a:r>
              <a:rPr lang="en-US" dirty="0" smtClean="0"/>
              <a:t>date, the output is ALWAYS Strings:</a:t>
            </a:r>
            <a:endParaRPr lang="en-US" dirty="0"/>
          </a:p>
          <a:p>
            <a:pPr lvl="1"/>
            <a:r>
              <a:rPr lang="en-US" dirty="0" err="1"/>
              <a:t>df.format</a:t>
            </a:r>
            <a:r>
              <a:rPr lang="en-US" dirty="0"/>
              <a:t>(Date date);</a:t>
            </a:r>
          </a:p>
          <a:p>
            <a:endParaRPr lang="en-US" dirty="0"/>
          </a:p>
        </p:txBody>
      </p:sp>
    </p:spTree>
    <p:extLst>
      <p:ext uri="{BB962C8B-B14F-4D97-AF65-F5344CB8AC3E}">
        <p14:creationId xmlns:p14="http://schemas.microsoft.com/office/powerpoint/2010/main" val="1092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SimpleDateFormat</a:t>
            </a:r>
            <a:endParaRPr lang="en-US" dirty="0"/>
          </a:p>
        </p:txBody>
      </p:sp>
      <p:sp>
        <p:nvSpPr>
          <p:cNvPr id="5" name="Content Placeholder 4"/>
          <p:cNvSpPr>
            <a:spLocks noGrp="1"/>
          </p:cNvSpPr>
          <p:nvPr>
            <p:ph idx="1"/>
          </p:nvPr>
        </p:nvSpPr>
        <p:spPr/>
        <p:txBody>
          <a:bodyPr/>
          <a:lstStyle/>
          <a:p>
            <a:r>
              <a:rPr lang="en-US" dirty="0" err="1"/>
              <a:t>SimpleDateFormat</a:t>
            </a:r>
            <a:r>
              <a:rPr lang="en-US" dirty="0"/>
              <a:t> is a concrete class for formatting and parsing dates in a locale-sensitive manner</a:t>
            </a:r>
          </a:p>
          <a:p>
            <a:r>
              <a:rPr lang="en-US" dirty="0" err="1"/>
              <a:t>SimpleDateFormat</a:t>
            </a:r>
            <a:r>
              <a:rPr lang="en-US" dirty="0"/>
              <a:t> allows you to start by choosing any user-defined patterns for date-time formatting</a:t>
            </a:r>
          </a:p>
          <a:p>
            <a:endParaRPr lang="en-US" dirty="0"/>
          </a:p>
        </p:txBody>
      </p:sp>
    </p:spTree>
    <p:extLst>
      <p:ext uri="{BB962C8B-B14F-4D97-AF65-F5344CB8AC3E}">
        <p14:creationId xmlns:p14="http://schemas.microsoft.com/office/powerpoint/2010/main" val="15745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SimpleDateFormat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To create instance of the </a:t>
            </a:r>
            <a:r>
              <a:rPr lang="en-US" dirty="0" err="1"/>
              <a:t>SimpleDateFormat</a:t>
            </a:r>
            <a:r>
              <a:rPr lang="en-US" dirty="0"/>
              <a:t>:</a:t>
            </a:r>
          </a:p>
          <a:p>
            <a:pPr lvl="1"/>
            <a:r>
              <a:rPr lang="en-US" dirty="0" err="1"/>
              <a:t>SimpleDateFormat</a:t>
            </a:r>
            <a:r>
              <a:rPr lang="en-US" dirty="0"/>
              <a:t> </a:t>
            </a:r>
            <a:r>
              <a:rPr lang="en-US" dirty="0" err="1"/>
              <a:t>sdf</a:t>
            </a:r>
            <a:r>
              <a:rPr lang="en-US" dirty="0"/>
              <a:t> = new </a:t>
            </a:r>
            <a:r>
              <a:rPr lang="en-US" dirty="0" err="1"/>
              <a:t>SimpleDateFormat</a:t>
            </a:r>
            <a:r>
              <a:rPr lang="en-US" dirty="0"/>
              <a:t>(“ </a:t>
            </a:r>
            <a:r>
              <a:rPr lang="en-US" dirty="0" err="1"/>
              <a:t>yyyy</a:t>
            </a:r>
            <a:r>
              <a:rPr lang="en-US" dirty="0"/>
              <a:t> MMM </a:t>
            </a:r>
            <a:r>
              <a:rPr lang="en-US" dirty="0" err="1"/>
              <a:t>dd</a:t>
            </a:r>
            <a:r>
              <a:rPr lang="en-US" dirty="0"/>
              <a:t>”);</a:t>
            </a:r>
          </a:p>
          <a:p>
            <a:r>
              <a:rPr lang="en-US" dirty="0"/>
              <a:t>To parse the date:</a:t>
            </a:r>
          </a:p>
          <a:p>
            <a:pPr lvl="1"/>
            <a:r>
              <a:rPr lang="en-US" dirty="0" err="1"/>
              <a:t>sdf.format</a:t>
            </a:r>
            <a:r>
              <a:rPr lang="en-US" dirty="0"/>
              <a:t>(date);</a:t>
            </a:r>
          </a:p>
          <a:p>
            <a:r>
              <a:rPr lang="en-US" dirty="0"/>
              <a:t>To output the new formatted date:</a:t>
            </a:r>
          </a:p>
          <a:p>
            <a:pPr lvl="1"/>
            <a:r>
              <a:rPr lang="en-US" dirty="0" err="1"/>
              <a:t>sdf.toString</a:t>
            </a:r>
            <a:r>
              <a:rPr lang="en-US" dirty="0"/>
              <a:t>();</a:t>
            </a:r>
          </a:p>
          <a:p>
            <a:endParaRPr lang="en-US" dirty="0"/>
          </a:p>
        </p:txBody>
      </p:sp>
    </p:spTree>
    <p:extLst>
      <p:ext uri="{BB962C8B-B14F-4D97-AF65-F5344CB8AC3E}">
        <p14:creationId xmlns:p14="http://schemas.microsoft.com/office/powerpoint/2010/main" val="122401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NumberFormat</a:t>
            </a:r>
            <a:endParaRPr lang="en-US" dirty="0"/>
          </a:p>
        </p:txBody>
      </p:sp>
      <p:sp>
        <p:nvSpPr>
          <p:cNvPr id="5" name="Content Placeholder 4"/>
          <p:cNvSpPr>
            <a:spLocks noGrp="1"/>
          </p:cNvSpPr>
          <p:nvPr>
            <p:ph idx="1"/>
          </p:nvPr>
        </p:nvSpPr>
        <p:spPr/>
        <p:txBody>
          <a:bodyPr/>
          <a:lstStyle/>
          <a:p>
            <a:r>
              <a:rPr lang="en-US" dirty="0"/>
              <a:t>An abstract base class for all number formats. This class provides the interface for formatting and parsing numbers</a:t>
            </a:r>
          </a:p>
          <a:p>
            <a:pPr lvl="1"/>
            <a:r>
              <a:rPr lang="en-US" dirty="0"/>
              <a:t>Sample:</a:t>
            </a:r>
          </a:p>
          <a:p>
            <a:pPr lvl="2"/>
            <a:r>
              <a:rPr lang="en-US" dirty="0" err="1"/>
              <a:t>NumberFormat</a:t>
            </a:r>
            <a:r>
              <a:rPr lang="en-US" dirty="0"/>
              <a:t> nf1 = </a:t>
            </a:r>
            <a:r>
              <a:rPr lang="en-US" dirty="0" err="1"/>
              <a:t>NumberFormat.getInstance</a:t>
            </a:r>
            <a:r>
              <a:rPr lang="en-US" dirty="0"/>
              <a:t>(); </a:t>
            </a:r>
            <a:r>
              <a:rPr lang="en-US" dirty="0" err="1"/>
              <a:t>System.out.println</a:t>
            </a:r>
            <a:r>
              <a:rPr lang="en-US" dirty="0"/>
              <a:t>(nf1.format(1234.56));</a:t>
            </a:r>
          </a:p>
          <a:p>
            <a:pPr lvl="2"/>
            <a:r>
              <a:rPr lang="en-US" dirty="0" err="1"/>
              <a:t>NumberFormat</a:t>
            </a:r>
            <a:r>
              <a:rPr lang="en-US" dirty="0"/>
              <a:t> nf2 = </a:t>
            </a:r>
            <a:r>
              <a:rPr lang="en-US" dirty="0" err="1"/>
              <a:t>NumberFormat.getInstance</a:t>
            </a:r>
            <a:r>
              <a:rPr lang="en-US" dirty="0"/>
              <a:t>(</a:t>
            </a:r>
            <a:r>
              <a:rPr lang="en-US" b="1" dirty="0" err="1"/>
              <a:t>Locale.GERMAN</a:t>
            </a:r>
            <a:r>
              <a:rPr lang="en-US" dirty="0"/>
              <a:t>); </a:t>
            </a:r>
            <a:r>
              <a:rPr lang="en-US" dirty="0" err="1"/>
              <a:t>System.out.println</a:t>
            </a:r>
            <a:r>
              <a:rPr lang="en-US" dirty="0"/>
              <a:t>(nf2.format(1234.56));</a:t>
            </a:r>
          </a:p>
          <a:p>
            <a:r>
              <a:rPr lang="en-US" dirty="0" smtClean="0"/>
              <a:t>Formatting focuses only on decimal places, percentage, and currency</a:t>
            </a:r>
            <a:endParaRPr lang="en-US" dirty="0"/>
          </a:p>
        </p:txBody>
      </p:sp>
    </p:spTree>
    <p:extLst>
      <p:ext uri="{BB962C8B-B14F-4D97-AF65-F5344CB8AC3E}">
        <p14:creationId xmlns:p14="http://schemas.microsoft.com/office/powerpoint/2010/main" val="18604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DecimalFormat</a:t>
            </a:r>
            <a:endParaRPr lang="en-US" dirty="0"/>
          </a:p>
        </p:txBody>
      </p:sp>
      <p:sp>
        <p:nvSpPr>
          <p:cNvPr id="5" name="Content Placeholder 4"/>
          <p:cNvSpPr>
            <a:spLocks noGrp="1"/>
          </p:cNvSpPr>
          <p:nvPr>
            <p:ph idx="1"/>
          </p:nvPr>
        </p:nvSpPr>
        <p:spPr/>
        <p:txBody>
          <a:bodyPr/>
          <a:lstStyle/>
          <a:p>
            <a:r>
              <a:rPr lang="en-US" dirty="0" err="1"/>
              <a:t>DecimalFormat</a:t>
            </a:r>
            <a:r>
              <a:rPr lang="en-US" dirty="0"/>
              <a:t> is a concrete subclass of </a:t>
            </a:r>
            <a:r>
              <a:rPr lang="en-US" dirty="0" err="1"/>
              <a:t>NumberFormat</a:t>
            </a:r>
            <a:r>
              <a:rPr lang="en-US" dirty="0"/>
              <a:t> that formats decimal numbers</a:t>
            </a:r>
          </a:p>
          <a:p>
            <a:r>
              <a:rPr lang="en-US" dirty="0"/>
              <a:t>It has huge Locale support for digits</a:t>
            </a:r>
          </a:p>
          <a:p>
            <a:pPr lvl="1"/>
            <a:r>
              <a:rPr lang="en-US" dirty="0"/>
              <a:t>Sample:</a:t>
            </a:r>
          </a:p>
          <a:p>
            <a:pPr lvl="2"/>
            <a:r>
              <a:rPr lang="en-US" dirty="0" err="1"/>
              <a:t>DecimalFormat</a:t>
            </a:r>
            <a:r>
              <a:rPr lang="en-US" dirty="0"/>
              <a:t> df1 = new </a:t>
            </a:r>
            <a:r>
              <a:rPr lang="en-US" dirty="0" err="1"/>
              <a:t>DecimalFormat</a:t>
            </a:r>
            <a:r>
              <a:rPr lang="en-US" dirty="0"/>
              <a:t>("####.000"); </a:t>
            </a:r>
            <a:r>
              <a:rPr lang="en-US" dirty="0" err="1"/>
              <a:t>System.out.println</a:t>
            </a:r>
            <a:r>
              <a:rPr lang="en-US" dirty="0"/>
              <a:t>(df1.format(1234.56));</a:t>
            </a:r>
          </a:p>
          <a:p>
            <a:pPr lvl="2"/>
            <a:r>
              <a:rPr lang="en-US" dirty="0" err="1"/>
              <a:t>Locale.setDefault</a:t>
            </a:r>
            <a:r>
              <a:rPr lang="en-US" dirty="0"/>
              <a:t>(</a:t>
            </a:r>
            <a:r>
              <a:rPr lang="en-US" b="1" dirty="0" err="1"/>
              <a:t>Locale.GERMAN</a:t>
            </a:r>
            <a:r>
              <a:rPr lang="en-US" dirty="0"/>
              <a:t>); </a:t>
            </a:r>
          </a:p>
          <a:p>
            <a:pPr lvl="2">
              <a:buNone/>
            </a:pPr>
            <a:r>
              <a:rPr lang="en-US" dirty="0"/>
              <a:t>	</a:t>
            </a:r>
            <a:r>
              <a:rPr lang="en-US" dirty="0" err="1"/>
              <a:t>DecimalFormat</a:t>
            </a:r>
            <a:r>
              <a:rPr lang="en-US" dirty="0"/>
              <a:t> df2 = new </a:t>
            </a:r>
            <a:r>
              <a:rPr lang="en-US" dirty="0" err="1"/>
              <a:t>DecimalFormat</a:t>
            </a:r>
            <a:r>
              <a:rPr lang="en-US" dirty="0"/>
              <a:t>("####.000"); </a:t>
            </a:r>
            <a:r>
              <a:rPr lang="en-US" dirty="0" err="1"/>
              <a:t>System.out.println</a:t>
            </a:r>
            <a:r>
              <a:rPr lang="en-US" dirty="0"/>
              <a:t>(df2.format(1234.56));</a:t>
            </a:r>
          </a:p>
          <a:p>
            <a:endParaRPr lang="en-US" dirty="0"/>
          </a:p>
        </p:txBody>
      </p:sp>
    </p:spTree>
    <p:extLst>
      <p:ext uri="{BB962C8B-B14F-4D97-AF65-F5344CB8AC3E}">
        <p14:creationId xmlns:p14="http://schemas.microsoft.com/office/powerpoint/2010/main" val="379931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Class</a:t>
            </a:r>
            <a:endParaRPr lang="en-US" dirty="0"/>
          </a:p>
        </p:txBody>
      </p:sp>
      <p:sp>
        <p:nvSpPr>
          <p:cNvPr id="5" name="Content Placeholder 4"/>
          <p:cNvSpPr>
            <a:spLocks noGrp="1"/>
          </p:cNvSpPr>
          <p:nvPr>
            <p:ph idx="1"/>
          </p:nvPr>
        </p:nvSpPr>
        <p:spPr/>
        <p:txBody>
          <a:bodyPr/>
          <a:lstStyle/>
          <a:p>
            <a:r>
              <a:rPr lang="en-US" dirty="0"/>
              <a:t>This class contains all the methods that will manage the system:</a:t>
            </a:r>
          </a:p>
          <a:p>
            <a:pPr lvl="1"/>
            <a:r>
              <a:rPr lang="en-US" dirty="0"/>
              <a:t>Contains input/output buffer</a:t>
            </a:r>
          </a:p>
          <a:p>
            <a:pPr lvl="1"/>
            <a:r>
              <a:rPr lang="en-US" dirty="0"/>
              <a:t>Contains Garbage Collection capability</a:t>
            </a:r>
          </a:p>
          <a:p>
            <a:pPr lvl="1"/>
            <a:r>
              <a:rPr lang="en-US" dirty="0"/>
              <a:t>Get all information of the system</a:t>
            </a:r>
          </a:p>
          <a:p>
            <a:endParaRPr lang="en-US" dirty="0"/>
          </a:p>
          <a:p>
            <a:endParaRPr lang="en-US" dirty="0"/>
          </a:p>
        </p:txBody>
      </p:sp>
    </p:spTree>
    <p:extLst>
      <p:ext uri="{BB962C8B-B14F-4D97-AF65-F5344CB8AC3E}">
        <p14:creationId xmlns:p14="http://schemas.microsoft.com/office/powerpoint/2010/main" val="226357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Class</a:t>
            </a:r>
            <a:endParaRPr lang="en-US" dirty="0"/>
          </a:p>
        </p:txBody>
      </p:sp>
      <p:sp>
        <p:nvSpPr>
          <p:cNvPr id="5" name="Content Placeholder 4"/>
          <p:cNvSpPr>
            <a:spLocks noGrp="1"/>
          </p:cNvSpPr>
          <p:nvPr>
            <p:ph idx="1"/>
          </p:nvPr>
        </p:nvSpPr>
        <p:spPr/>
        <p:txBody>
          <a:bodyPr/>
          <a:lstStyle/>
          <a:p>
            <a:r>
              <a:rPr lang="en-US" dirty="0"/>
              <a:t>Used to interface with the external environment</a:t>
            </a:r>
          </a:p>
          <a:p>
            <a:r>
              <a:rPr lang="en-US" dirty="0"/>
              <a:t>Can also have some System utilities</a:t>
            </a:r>
          </a:p>
          <a:p>
            <a:r>
              <a:rPr lang="en-US" dirty="0"/>
              <a:t>Safe and efficient when used together with Process:</a:t>
            </a:r>
          </a:p>
          <a:p>
            <a:pPr lvl="1"/>
            <a:r>
              <a:rPr lang="en-US" dirty="0"/>
              <a:t>Process class manages command processes invoked by Runtime class</a:t>
            </a:r>
          </a:p>
          <a:p>
            <a:endParaRPr lang="en-US" dirty="0"/>
          </a:p>
          <a:p>
            <a:endParaRPr lang="en-US" dirty="0"/>
          </a:p>
        </p:txBody>
      </p:sp>
    </p:spTree>
    <p:extLst>
      <p:ext uri="{BB962C8B-B14F-4D97-AF65-F5344CB8AC3E}">
        <p14:creationId xmlns:p14="http://schemas.microsoft.com/office/powerpoint/2010/main" val="37291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Assertion and Exceptions</a:t>
            </a:r>
            <a:endParaRPr lang="en-US" dirty="0"/>
          </a:p>
        </p:txBody>
      </p:sp>
      <p:sp>
        <p:nvSpPr>
          <p:cNvPr id="7" name="Text Placeholder 6"/>
          <p:cNvSpPr>
            <a:spLocks noGrp="1"/>
          </p:cNvSpPr>
          <p:nvPr>
            <p:ph type="body" idx="1"/>
          </p:nvPr>
        </p:nvSpPr>
        <p:spPr/>
        <p:txBody>
          <a:bodyPr/>
          <a:lstStyle/>
          <a:p>
            <a:r>
              <a:rPr lang="en-US" dirty="0" smtClean="0"/>
              <a:t>Handling Exceptions</a:t>
            </a:r>
            <a:endParaRPr lang="en-US" dirty="0"/>
          </a:p>
        </p:txBody>
      </p:sp>
    </p:spTree>
    <p:extLst>
      <p:ext uri="{BB962C8B-B14F-4D97-AF65-F5344CB8AC3E}">
        <p14:creationId xmlns:p14="http://schemas.microsoft.com/office/powerpoint/2010/main" val="60010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Throwable</a:t>
            </a:r>
            <a:r>
              <a:rPr lang="en-US" dirty="0" smtClean="0"/>
              <a:t> Family Tree</a:t>
            </a:r>
            <a:endParaRPr lang="en-US" dirty="0"/>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325" y="1981200"/>
            <a:ext cx="5718412" cy="3832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06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Eclipse (Summary)</a:t>
            </a:r>
            <a:endParaRPr lang="en-US" dirty="0"/>
          </a:p>
        </p:txBody>
      </p:sp>
      <p:sp>
        <p:nvSpPr>
          <p:cNvPr id="3" name="Content Placeholder 2"/>
          <p:cNvSpPr>
            <a:spLocks noGrp="1"/>
          </p:cNvSpPr>
          <p:nvPr>
            <p:ph idx="1"/>
          </p:nvPr>
        </p:nvSpPr>
        <p:spPr/>
        <p:txBody>
          <a:bodyPr/>
          <a:lstStyle/>
          <a:p>
            <a:r>
              <a:rPr lang="en-US" dirty="0" smtClean="0"/>
              <a:t>Open or create a workspace</a:t>
            </a:r>
          </a:p>
          <a:p>
            <a:r>
              <a:rPr lang="en-US" dirty="0" smtClean="0"/>
              <a:t>Inside the desired workspace, create projects</a:t>
            </a:r>
          </a:p>
          <a:p>
            <a:r>
              <a:rPr lang="en-US" dirty="0" smtClean="0"/>
              <a:t>Each project, always create packages</a:t>
            </a:r>
          </a:p>
          <a:p>
            <a:pPr lvl="1"/>
            <a:r>
              <a:rPr lang="en-US" dirty="0" smtClean="0">
                <a:solidFill>
                  <a:srgbClr val="FF0000"/>
                </a:solidFill>
                <a:effectLst>
                  <a:outerShdw blurRad="38100" dist="38100" dir="2700000" algn="tl">
                    <a:srgbClr val="000000">
                      <a:alpha val="43137"/>
                    </a:srgbClr>
                  </a:outerShdw>
                </a:effectLst>
              </a:rPr>
              <a:t>NOTE</a:t>
            </a:r>
            <a:r>
              <a:rPr lang="en-US" dirty="0" smtClean="0">
                <a:solidFill>
                  <a:srgbClr val="FF0000"/>
                </a:solidFill>
              </a:rPr>
              <a:t>:</a:t>
            </a:r>
            <a:r>
              <a:rPr lang="en-US" dirty="0" smtClean="0"/>
              <a:t> Do not create classes directly inside </a:t>
            </a:r>
            <a:r>
              <a:rPr lang="en-US" b="1" dirty="0" err="1" smtClean="0"/>
              <a:t>src</a:t>
            </a:r>
            <a:endParaRPr lang="en-US" b="1" dirty="0" smtClean="0"/>
          </a:p>
          <a:p>
            <a:r>
              <a:rPr lang="en-US" dirty="0" smtClean="0"/>
              <a:t>After creating packages, you can now start creating classes.</a:t>
            </a:r>
          </a:p>
          <a:p>
            <a:pPr lvl="1"/>
            <a:r>
              <a:rPr lang="en-US" dirty="0" smtClean="0">
                <a:solidFill>
                  <a:srgbClr val="FF0000"/>
                </a:solidFill>
                <a:effectLst>
                  <a:outerShdw blurRad="38100" dist="38100" dir="2700000" algn="tl">
                    <a:srgbClr val="000000">
                      <a:alpha val="43137"/>
                    </a:srgbClr>
                  </a:outerShdw>
                </a:effectLst>
              </a:rPr>
              <a:t>NOTE</a:t>
            </a:r>
            <a:r>
              <a:rPr lang="en-US" dirty="0" smtClean="0">
                <a:solidFill>
                  <a:srgbClr val="FF0000"/>
                </a:solidFill>
              </a:rPr>
              <a:t>:</a:t>
            </a:r>
            <a:r>
              <a:rPr lang="en-US" dirty="0" smtClean="0"/>
              <a:t> Refer to handout for all the features.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8224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Throwable</a:t>
            </a:r>
            <a:r>
              <a:rPr lang="en-US" dirty="0" smtClean="0"/>
              <a:t> Tree…</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www.artima.com/designtechniques/images/exceptFig1.gif"/>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8609" y="1787857"/>
            <a:ext cx="6469039" cy="409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0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Exceptions</a:t>
            </a:r>
            <a:endParaRPr lang="en-US" dirty="0"/>
          </a:p>
        </p:txBody>
      </p:sp>
      <p:sp>
        <p:nvSpPr>
          <p:cNvPr id="5" name="Content Placeholder 4"/>
          <p:cNvSpPr>
            <a:spLocks noGrp="1"/>
          </p:cNvSpPr>
          <p:nvPr>
            <p:ph idx="1"/>
          </p:nvPr>
        </p:nvSpPr>
        <p:spPr/>
        <p:txBody>
          <a:bodyPr/>
          <a:lstStyle/>
          <a:p>
            <a:r>
              <a:rPr lang="en-US" dirty="0"/>
              <a:t>Exceptions are the customary way in Java to indicate to a calling method that an abnormal condition has </a:t>
            </a:r>
            <a:r>
              <a:rPr lang="en-US" dirty="0" smtClean="0"/>
              <a:t>occurred</a:t>
            </a:r>
          </a:p>
          <a:p>
            <a:r>
              <a:rPr lang="en-US" dirty="0" smtClean="0"/>
              <a:t>Exceptions </a:t>
            </a:r>
            <a:r>
              <a:rPr lang="en-US" dirty="0"/>
              <a:t>are </a:t>
            </a:r>
            <a:r>
              <a:rPr lang="en-US" dirty="0" smtClean="0"/>
              <a:t>objects so when </a:t>
            </a:r>
            <a:r>
              <a:rPr lang="en-US" dirty="0"/>
              <a:t>you throw an exception, you throw an object. You can't throw just any object as an exception, however -- only those objects whose classes descend from </a:t>
            </a:r>
            <a:r>
              <a:rPr lang="en-US" dirty="0" err="1">
                <a:solidFill>
                  <a:schemeClr val="tx2"/>
                </a:solidFill>
              </a:rPr>
              <a:t>Throwable</a:t>
            </a:r>
            <a:r>
              <a:rPr lang="en-US" dirty="0"/>
              <a:t>. </a:t>
            </a:r>
            <a:endParaRPr lang="en-US" dirty="0" smtClean="0"/>
          </a:p>
          <a:p>
            <a:pPr lvl="1"/>
            <a:r>
              <a:rPr lang="en-US" b="1" dirty="0" smtClean="0">
                <a:solidFill>
                  <a:srgbClr val="FF0000"/>
                </a:solidFill>
              </a:rPr>
              <a:t>Note</a:t>
            </a:r>
            <a:r>
              <a:rPr lang="en-US" dirty="0" smtClean="0"/>
              <a:t>: </a:t>
            </a:r>
            <a:r>
              <a:rPr lang="en-US" b="1" dirty="0" err="1" smtClean="0">
                <a:solidFill>
                  <a:srgbClr val="FF0000"/>
                </a:solidFill>
              </a:rPr>
              <a:t>Throwable</a:t>
            </a:r>
            <a:r>
              <a:rPr lang="en-US" dirty="0" smtClean="0">
                <a:solidFill>
                  <a:srgbClr val="FF0000"/>
                </a:solidFill>
              </a:rPr>
              <a:t> </a:t>
            </a:r>
            <a:r>
              <a:rPr lang="en-US" dirty="0"/>
              <a:t>serves as the base class for an entire family of classes, declared in </a:t>
            </a:r>
            <a:r>
              <a:rPr lang="en-US" b="1" dirty="0" err="1">
                <a:solidFill>
                  <a:srgbClr val="FF0000"/>
                </a:solidFill>
              </a:rPr>
              <a:t>java.lang</a:t>
            </a:r>
            <a:r>
              <a:rPr lang="en-US" dirty="0"/>
              <a:t>, that your program can instantiate and throw</a:t>
            </a:r>
          </a:p>
        </p:txBody>
      </p:sp>
    </p:spTree>
    <p:extLst>
      <p:ext uri="{BB962C8B-B14F-4D97-AF65-F5344CB8AC3E}">
        <p14:creationId xmlns:p14="http://schemas.microsoft.com/office/powerpoint/2010/main" val="361045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 Handling vs Exception Handling</a:t>
            </a:r>
            <a:endParaRPr lang="en-US" dirty="0"/>
          </a:p>
        </p:txBody>
      </p:sp>
      <p:sp>
        <p:nvSpPr>
          <p:cNvPr id="5" name="Content Placeholder 4"/>
          <p:cNvSpPr>
            <a:spLocks noGrp="1"/>
          </p:cNvSpPr>
          <p:nvPr>
            <p:ph idx="1"/>
          </p:nvPr>
        </p:nvSpPr>
        <p:spPr/>
        <p:txBody>
          <a:bodyPr>
            <a:normAutofit fontScale="92500"/>
          </a:bodyPr>
          <a:lstStyle/>
          <a:p>
            <a:r>
              <a:rPr lang="en-US" dirty="0" smtClean="0"/>
              <a:t>Errors arises when there is:</a:t>
            </a:r>
          </a:p>
          <a:p>
            <a:pPr lvl="1"/>
            <a:r>
              <a:rPr lang="en-US" b="1" dirty="0" smtClean="0"/>
              <a:t>User </a:t>
            </a:r>
            <a:r>
              <a:rPr lang="en-US" b="1" dirty="0"/>
              <a:t>error </a:t>
            </a:r>
            <a:r>
              <a:rPr lang="en-US" dirty="0"/>
              <a:t>(for example, providing a bad file name or a poorly formatted input file). A good program should be written to anticipate these situations, and should deal with them. For example, given a bad file name, an interactive program could print an error message and prompt for a new name.</a:t>
            </a:r>
          </a:p>
          <a:p>
            <a:pPr lvl="1"/>
            <a:r>
              <a:rPr lang="en-US" b="1" dirty="0"/>
              <a:t>Programmer error </a:t>
            </a:r>
            <a:r>
              <a:rPr lang="en-US" dirty="0"/>
              <a:t>(i.e., a buggy program). These errors should be detected as early as possible to provide good feedback. For some programs it may be desirable to do some recovery after detecting this kind of error; for example, writing out current data</a:t>
            </a:r>
          </a:p>
        </p:txBody>
      </p:sp>
    </p:spTree>
    <p:extLst>
      <p:ext uri="{BB962C8B-B14F-4D97-AF65-F5344CB8AC3E}">
        <p14:creationId xmlns:p14="http://schemas.microsoft.com/office/powerpoint/2010/main" val="300790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normAutofit/>
          </a:bodyPr>
          <a:lstStyle/>
          <a:p>
            <a:r>
              <a:rPr lang="en-US" dirty="0" smtClean="0"/>
              <a:t>Error Handling Mechanism</a:t>
            </a:r>
          </a:p>
          <a:p>
            <a:pPr lvl="1"/>
            <a:r>
              <a:rPr lang="en-US" dirty="0"/>
              <a:t>Write an error message and quit. This doesn't provide any recovery.</a:t>
            </a:r>
          </a:p>
          <a:p>
            <a:pPr lvl="1"/>
            <a:r>
              <a:rPr lang="en-US" dirty="0"/>
              <a:t>Return a special value to indicate that an error occurred. This is the usual approach for C functions (which often return 0 or -1 to signal an error). However:</a:t>
            </a:r>
          </a:p>
          <a:p>
            <a:pPr lvl="2"/>
            <a:r>
              <a:rPr lang="en-US" dirty="0"/>
              <a:t>It doesn't work if the function also returns a value on normal completion and all values are possible (i.e., there is no special value that can be used to signal an error</a:t>
            </a:r>
            <a:r>
              <a:rPr lang="en-US" dirty="0" smtClean="0"/>
              <a:t>).</a:t>
            </a:r>
            <a:endParaRPr lang="en-US" dirty="0"/>
          </a:p>
        </p:txBody>
      </p:sp>
    </p:spTree>
    <p:extLst>
      <p:ext uri="{BB962C8B-B14F-4D97-AF65-F5344CB8AC3E}">
        <p14:creationId xmlns:p14="http://schemas.microsoft.com/office/powerpoint/2010/main" val="215540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normAutofit fontScale="85000" lnSpcReduction="20000"/>
          </a:bodyPr>
          <a:lstStyle/>
          <a:p>
            <a:pPr lvl="1"/>
            <a:r>
              <a:rPr lang="en-US" dirty="0"/>
              <a:t>It requires that calling code check for an error. This can reduce the efficiency of the code, and is often omitted by programmers out of laziness or carelessness.</a:t>
            </a:r>
          </a:p>
          <a:p>
            <a:pPr lvl="1"/>
            <a:r>
              <a:rPr lang="en-US" dirty="0"/>
              <a:t>It can sometimes make the code more clumsy. For example, if function g might return an error code, one would have to write something like:</a:t>
            </a:r>
          </a:p>
          <a:p>
            <a:pPr lvl="1"/>
            <a:r>
              <a:rPr lang="en-US" dirty="0"/>
              <a:t>	          ret = g(x);</a:t>
            </a:r>
          </a:p>
          <a:p>
            <a:pPr marL="320040" lvl="1" indent="0">
              <a:buNone/>
            </a:pPr>
            <a:r>
              <a:rPr lang="en-US" dirty="0"/>
              <a:t>		  if (ret == ERROR_CODE) { ... }</a:t>
            </a:r>
          </a:p>
          <a:p>
            <a:pPr marL="320040" lvl="1" indent="0">
              <a:buNone/>
            </a:pPr>
            <a:r>
              <a:rPr lang="en-US" dirty="0"/>
              <a:t>		  else f(ret);</a:t>
            </a:r>
          </a:p>
          <a:p>
            <a:pPr marL="320040" lvl="1" indent="0">
              <a:buNone/>
            </a:pPr>
            <a:r>
              <a:rPr lang="en-US" dirty="0"/>
              <a:t>	      </a:t>
            </a:r>
          </a:p>
          <a:p>
            <a:pPr lvl="1"/>
            <a:r>
              <a:rPr lang="en-US" dirty="0"/>
              <a:t>instead of just:</a:t>
            </a:r>
          </a:p>
          <a:p>
            <a:pPr marL="320040" lvl="1" indent="0">
              <a:buNone/>
            </a:pPr>
            <a:r>
              <a:rPr lang="en-US" dirty="0"/>
              <a:t>		  f(g(x));</a:t>
            </a:r>
          </a:p>
          <a:p>
            <a:pPr marL="320040" lvl="1" indent="0">
              <a:buNone/>
            </a:pPr>
            <a:r>
              <a:rPr lang="en-US" dirty="0"/>
              <a:t>	      </a:t>
            </a:r>
          </a:p>
          <a:p>
            <a:endParaRPr lang="en-US" dirty="0"/>
          </a:p>
        </p:txBody>
      </p:sp>
    </p:spTree>
    <p:extLst>
      <p:ext uri="{BB962C8B-B14F-4D97-AF65-F5344CB8AC3E}">
        <p14:creationId xmlns:p14="http://schemas.microsoft.com/office/powerpoint/2010/main" val="262283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lstStyle/>
          <a:p>
            <a:pPr lvl="1"/>
            <a:r>
              <a:rPr lang="en-US" dirty="0"/>
              <a:t>Use a reference parameter or a global variable to hold an error code. This solves the first problem of the previous approach, but not the second or third ones.</a:t>
            </a:r>
          </a:p>
          <a:p>
            <a:pPr lvl="1"/>
            <a:r>
              <a:rPr lang="en-US" b="1" dirty="0">
                <a:solidFill>
                  <a:srgbClr val="FF0000"/>
                </a:solidFill>
              </a:rPr>
              <a:t>Use exceptions</a:t>
            </a:r>
            <a:r>
              <a:rPr lang="en-US" dirty="0"/>
              <a:t>. This seems to be the method of choice for modern programming languages.</a:t>
            </a:r>
          </a:p>
          <a:p>
            <a:endParaRPr lang="en-US" dirty="0"/>
          </a:p>
        </p:txBody>
      </p:sp>
    </p:spTree>
    <p:extLst>
      <p:ext uri="{BB962C8B-B14F-4D97-AF65-F5344CB8AC3E}">
        <p14:creationId xmlns:p14="http://schemas.microsoft.com/office/powerpoint/2010/main" val="336872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Exception Handling</a:t>
            </a:r>
            <a:endParaRPr lang="en-US" dirty="0"/>
          </a:p>
        </p:txBody>
      </p:sp>
      <p:sp>
        <p:nvSpPr>
          <p:cNvPr id="5" name="Content Placeholder 4"/>
          <p:cNvSpPr>
            <a:spLocks noGrp="1"/>
          </p:cNvSpPr>
          <p:nvPr>
            <p:ph idx="1"/>
          </p:nvPr>
        </p:nvSpPr>
        <p:spPr/>
        <p:txBody>
          <a:bodyPr/>
          <a:lstStyle/>
          <a:p>
            <a:r>
              <a:rPr lang="en-US" dirty="0"/>
              <a:t>When an error is detected, an exception is </a:t>
            </a:r>
            <a:r>
              <a:rPr lang="en-US" dirty="0" smtClean="0"/>
              <a:t>thrown</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311021" y="2508914"/>
            <a:ext cx="6705600" cy="2895600"/>
          </a:xfrm>
          <a:prstGeom prst="rect">
            <a:avLst/>
          </a:prstGeom>
          <a:noFill/>
          <a:ln w="9525">
            <a:noFill/>
            <a:miter lim="800000"/>
            <a:headEnd/>
            <a:tailEnd/>
          </a:ln>
        </p:spPr>
      </p:pic>
    </p:spTree>
    <p:extLst>
      <p:ext uri="{BB962C8B-B14F-4D97-AF65-F5344CB8AC3E}">
        <p14:creationId xmlns:p14="http://schemas.microsoft.com/office/powerpoint/2010/main" val="24631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Exception Handling</a:t>
            </a:r>
          </a:p>
        </p:txBody>
      </p:sp>
      <p:sp>
        <p:nvSpPr>
          <p:cNvPr id="5" name="Content Placeholder 4"/>
          <p:cNvSpPr>
            <a:spLocks noGrp="1"/>
          </p:cNvSpPr>
          <p:nvPr>
            <p:ph idx="1"/>
          </p:nvPr>
        </p:nvSpPr>
        <p:spPr/>
        <p:txBody>
          <a:bodyPr>
            <a:normAutofit lnSpcReduction="10000"/>
          </a:bodyPr>
          <a:lstStyle/>
          <a:p>
            <a:r>
              <a:rPr lang="en-US" dirty="0" smtClean="0"/>
              <a:t>What really happens is:</a:t>
            </a:r>
          </a:p>
          <a:p>
            <a:pPr lvl="1"/>
            <a:r>
              <a:rPr lang="en-US" dirty="0" smtClean="0"/>
              <a:t>The </a:t>
            </a:r>
            <a:r>
              <a:rPr lang="en-US" dirty="0"/>
              <a:t>code that caused the error stops executing </a:t>
            </a:r>
            <a:r>
              <a:rPr lang="en-US" dirty="0" smtClean="0"/>
              <a:t>immediately</a:t>
            </a:r>
          </a:p>
          <a:p>
            <a:pPr lvl="1"/>
            <a:r>
              <a:rPr lang="en-US" dirty="0" smtClean="0"/>
              <a:t>The control </a:t>
            </a:r>
            <a:r>
              <a:rPr lang="en-US" dirty="0"/>
              <a:t>is transferred to the catch clause for that exception of the first enclosing try block that has such a </a:t>
            </a:r>
            <a:r>
              <a:rPr lang="en-US" dirty="0" smtClean="0"/>
              <a:t>clause</a:t>
            </a:r>
          </a:p>
          <a:p>
            <a:pPr lvl="1"/>
            <a:r>
              <a:rPr lang="en-US" dirty="0" smtClean="0"/>
              <a:t>The </a:t>
            </a:r>
            <a:r>
              <a:rPr lang="en-US" dirty="0"/>
              <a:t>try block might be in the current function (the one that caused the error), or it might be in some function that called the current function (i.e., if the current function is not prepared to handle the exception, it is "passed up" the call chain</a:t>
            </a:r>
            <a:r>
              <a:rPr lang="en-US" dirty="0" smtClean="0"/>
              <a:t>).</a:t>
            </a:r>
          </a:p>
          <a:p>
            <a:pPr lvl="1"/>
            <a:r>
              <a:rPr lang="en-US" dirty="0" smtClean="0"/>
              <a:t>If </a:t>
            </a:r>
            <a:r>
              <a:rPr lang="en-US" dirty="0"/>
              <a:t>no currently active function is prepared to catch the exception, an error message is printed and the program stops</a:t>
            </a:r>
          </a:p>
        </p:txBody>
      </p:sp>
    </p:spTree>
    <p:extLst>
      <p:ext uri="{BB962C8B-B14F-4D97-AF65-F5344CB8AC3E}">
        <p14:creationId xmlns:p14="http://schemas.microsoft.com/office/powerpoint/2010/main" val="13868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Try/Catch Block</a:t>
            </a:r>
            <a:endParaRPr lang="en-US" dirty="0"/>
          </a:p>
        </p:txBody>
      </p:sp>
      <p:sp>
        <p:nvSpPr>
          <p:cNvPr id="5" name="Content Placeholder 4"/>
          <p:cNvSpPr>
            <a:spLocks noGrp="1"/>
          </p:cNvSpPr>
          <p:nvPr>
            <p:ph idx="1"/>
          </p:nvPr>
        </p:nvSpPr>
        <p:spPr/>
        <p:txBody>
          <a:bodyPr/>
          <a:lstStyle/>
          <a:p>
            <a:r>
              <a:rPr lang="en-US" dirty="0"/>
              <a:t>This block tells the compiler that an exceptional things may happen in the method you are calling</a:t>
            </a:r>
          </a:p>
          <a:p>
            <a:r>
              <a:rPr lang="en-US" dirty="0"/>
              <a:t>Compiler does not care how you handle the exceptions</a:t>
            </a:r>
          </a:p>
          <a:p>
            <a:r>
              <a:rPr lang="en-US" dirty="0"/>
              <a:t>An exceptions is an object of type Exception</a:t>
            </a:r>
          </a:p>
          <a:p>
            <a:endParaRPr lang="en-US" dirty="0"/>
          </a:p>
        </p:txBody>
      </p:sp>
    </p:spTree>
    <p:extLst>
      <p:ext uri="{BB962C8B-B14F-4D97-AF65-F5344CB8AC3E}">
        <p14:creationId xmlns:p14="http://schemas.microsoft.com/office/powerpoint/2010/main" val="11196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Risky Methods</a:t>
            </a:r>
            <a:endParaRPr lang="en-US" dirty="0"/>
          </a:p>
        </p:txBody>
      </p:sp>
      <p:sp>
        <p:nvSpPr>
          <p:cNvPr id="5" name="Content Placeholder 4"/>
          <p:cNvSpPr>
            <a:spLocks noGrp="1"/>
          </p:cNvSpPr>
          <p:nvPr>
            <p:ph idx="1"/>
          </p:nvPr>
        </p:nvSpPr>
        <p:spPr/>
        <p:txBody>
          <a:bodyPr/>
          <a:lstStyle/>
          <a:p>
            <a:r>
              <a:rPr lang="en-US" dirty="0"/>
              <a:t>The try/catch block works only with the caller of the risky method</a:t>
            </a:r>
          </a:p>
          <a:p>
            <a:r>
              <a:rPr lang="en-US" dirty="0"/>
              <a:t>Risky method that has probable exception must throw those possible exceptions</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298209" y="3667835"/>
            <a:ext cx="6248400" cy="2514600"/>
          </a:xfrm>
          <a:prstGeom prst="rect">
            <a:avLst/>
          </a:prstGeom>
          <a:noFill/>
          <a:ln w="9525">
            <a:noFill/>
            <a:miter lim="800000"/>
            <a:headEnd/>
            <a:tailEnd/>
          </a:ln>
        </p:spPr>
      </p:pic>
    </p:spTree>
    <p:extLst>
      <p:ext uri="{BB962C8B-B14F-4D97-AF65-F5344CB8AC3E}">
        <p14:creationId xmlns:p14="http://schemas.microsoft.com/office/powerpoint/2010/main" val="9401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Be sure to create the </a:t>
            </a:r>
            <a:r>
              <a:rPr lang="en-US" b="1" dirty="0" smtClean="0">
                <a:solidFill>
                  <a:srgbClr val="FF0000"/>
                </a:solidFill>
              </a:rPr>
              <a:t>training folder structure </a:t>
            </a:r>
            <a:r>
              <a:rPr lang="en-US" dirty="0" smtClean="0"/>
              <a:t>as instructed.</a:t>
            </a:r>
          </a:p>
          <a:p>
            <a:r>
              <a:rPr lang="en-US" dirty="0" smtClean="0"/>
              <a:t>Create </a:t>
            </a:r>
            <a:r>
              <a:rPr lang="en-US" dirty="0"/>
              <a:t>a directory C:\</a:t>
            </a:r>
            <a:r>
              <a:rPr lang="en-US" dirty="0" smtClean="0"/>
              <a:t>Training\Demo\</a:t>
            </a:r>
            <a:r>
              <a:rPr lang="en-US" dirty="0" smtClean="0">
                <a:solidFill>
                  <a:srgbClr val="FF0000"/>
                </a:solidFill>
              </a:rPr>
              <a:t>src</a:t>
            </a:r>
            <a:endParaRPr lang="en-US" dirty="0" smtClean="0"/>
          </a:p>
          <a:p>
            <a:r>
              <a:rPr lang="en-US" dirty="0" smtClean="0"/>
              <a:t>Create a package named </a:t>
            </a:r>
            <a:r>
              <a:rPr lang="en-US" b="1" dirty="0" err="1" smtClean="0">
                <a:solidFill>
                  <a:srgbClr val="FF0000"/>
                </a:solidFill>
              </a:rPr>
              <a:t>org.acs.training.codes</a:t>
            </a:r>
            <a:endParaRPr lang="en-US" b="1" dirty="0">
              <a:solidFill>
                <a:srgbClr val="FF0000"/>
              </a:solidFill>
            </a:endParaRPr>
          </a:p>
          <a:p>
            <a:r>
              <a:rPr lang="en-US" dirty="0"/>
              <a:t>Create the following code in a </a:t>
            </a:r>
            <a:r>
              <a:rPr lang="en-US" dirty="0" smtClean="0"/>
              <a:t>notepad. Do not forget to attach packages.</a:t>
            </a:r>
            <a:endParaRPr lang="en-US" dirty="0"/>
          </a:p>
          <a:p>
            <a:pPr lvl="1">
              <a:buNone/>
            </a:pPr>
            <a:r>
              <a:rPr lang="en-US" dirty="0"/>
              <a:t>public class </a:t>
            </a:r>
            <a:r>
              <a:rPr lang="en-US" dirty="0" err="1"/>
              <a:t>HelloWorld</a:t>
            </a:r>
            <a:r>
              <a:rPr lang="en-US" dirty="0"/>
              <a:t>{</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(“Hello World”);</a:t>
            </a:r>
          </a:p>
          <a:p>
            <a:pPr lvl="1">
              <a:buNone/>
            </a:pPr>
            <a:r>
              <a:rPr lang="en-US" dirty="0"/>
              <a:t>      }</a:t>
            </a:r>
          </a:p>
          <a:p>
            <a:pPr lvl="1">
              <a:buNone/>
            </a:pPr>
            <a:r>
              <a:rPr lang="en-US" dirty="0"/>
              <a:t>}</a:t>
            </a:r>
          </a:p>
          <a:p>
            <a:r>
              <a:rPr lang="en-US" dirty="0"/>
              <a:t>Save the file in your </a:t>
            </a:r>
            <a:r>
              <a:rPr lang="en-US" dirty="0" err="1">
                <a:solidFill>
                  <a:srgbClr val="FF0000"/>
                </a:solidFill>
              </a:rPr>
              <a:t>src</a:t>
            </a:r>
            <a:r>
              <a:rPr lang="en-US" dirty="0">
                <a:solidFill>
                  <a:srgbClr val="FF0000"/>
                </a:solidFill>
              </a:rPr>
              <a:t> </a:t>
            </a:r>
            <a:r>
              <a:rPr lang="en-US" dirty="0"/>
              <a:t>directory. </a:t>
            </a:r>
            <a:endParaRPr lang="en-US" dirty="0" smtClean="0"/>
          </a:p>
          <a:p>
            <a:r>
              <a:rPr lang="en-US" dirty="0" smtClean="0"/>
              <a:t>Then</a:t>
            </a:r>
            <a:r>
              <a:rPr lang="en-US" dirty="0"/>
              <a:t>, compile using the correct Java commands.</a:t>
            </a:r>
          </a:p>
          <a:p>
            <a:endParaRPr lang="en-US" dirty="0"/>
          </a:p>
        </p:txBody>
      </p:sp>
    </p:spTree>
    <p:extLst>
      <p:ext uri="{BB962C8B-B14F-4D97-AF65-F5344CB8AC3E}">
        <p14:creationId xmlns:p14="http://schemas.microsoft.com/office/powerpoint/2010/main" val="262549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Exceptions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Checked Exceptions</a:t>
            </a:r>
          </a:p>
          <a:p>
            <a:pPr lvl="1"/>
            <a:r>
              <a:rPr lang="en-US" dirty="0" smtClean="0"/>
              <a:t>Exceptions </a:t>
            </a:r>
            <a:r>
              <a:rPr lang="en-US" dirty="0"/>
              <a:t>that are checked at compile </a:t>
            </a:r>
            <a:r>
              <a:rPr lang="en-US" dirty="0" smtClean="0"/>
              <a:t>time</a:t>
            </a:r>
          </a:p>
          <a:p>
            <a:pPr lvl="1"/>
            <a:r>
              <a:rPr lang="en-US" dirty="0" smtClean="0"/>
              <a:t>If </a:t>
            </a:r>
            <a:r>
              <a:rPr lang="en-US" dirty="0"/>
              <a:t>some code within a method throws a checked exception, then the method must either handle the exception or it must specify the exception using throws </a:t>
            </a:r>
            <a:r>
              <a:rPr lang="en-US" dirty="0" smtClean="0"/>
              <a:t>keyword</a:t>
            </a:r>
          </a:p>
          <a:p>
            <a:r>
              <a:rPr lang="en-US" dirty="0" smtClean="0"/>
              <a:t>Unchecked Exceptions</a:t>
            </a:r>
          </a:p>
          <a:p>
            <a:pPr lvl="1"/>
            <a:r>
              <a:rPr lang="en-US" dirty="0" smtClean="0"/>
              <a:t>Exceptions </a:t>
            </a:r>
            <a:r>
              <a:rPr lang="en-US" dirty="0"/>
              <a:t>that are not checked at compiled </a:t>
            </a:r>
            <a:r>
              <a:rPr lang="en-US" dirty="0" smtClean="0"/>
              <a:t>time</a:t>
            </a:r>
          </a:p>
          <a:p>
            <a:pPr lvl="1"/>
            <a:r>
              <a:rPr lang="en-US" dirty="0" smtClean="0"/>
              <a:t>In </a:t>
            </a:r>
            <a:r>
              <a:rPr lang="en-US" dirty="0"/>
              <a:t>C++, all exceptions are unchecked, so it is not forced by the compiler to either handle or specify the exception. It is up to the programmers to be civilized, and specify or catch the </a:t>
            </a:r>
            <a:r>
              <a:rPr lang="en-US" dirty="0" smtClean="0"/>
              <a:t>exceptions</a:t>
            </a:r>
            <a:endParaRPr lang="en-US" dirty="0"/>
          </a:p>
          <a:p>
            <a:pPr lvl="1"/>
            <a:r>
              <a:rPr lang="en-US" dirty="0"/>
              <a:t>In Java exceptions under </a:t>
            </a:r>
            <a:r>
              <a:rPr lang="en-US" b="1" dirty="0">
                <a:solidFill>
                  <a:srgbClr val="FF0000"/>
                </a:solidFill>
              </a:rPr>
              <a:t>Error</a:t>
            </a:r>
            <a:r>
              <a:rPr lang="en-US" dirty="0">
                <a:solidFill>
                  <a:srgbClr val="FF0000"/>
                </a:solidFill>
              </a:rPr>
              <a:t> </a:t>
            </a:r>
            <a:r>
              <a:rPr lang="en-US" dirty="0"/>
              <a:t>and </a:t>
            </a:r>
            <a:r>
              <a:rPr lang="en-US" b="1" dirty="0" err="1">
                <a:solidFill>
                  <a:srgbClr val="FF0000"/>
                </a:solidFill>
              </a:rPr>
              <a:t>RuntimeException</a:t>
            </a:r>
            <a:r>
              <a:rPr lang="en-US" dirty="0">
                <a:solidFill>
                  <a:srgbClr val="FF0000"/>
                </a:solidFill>
              </a:rPr>
              <a:t> </a:t>
            </a:r>
            <a:r>
              <a:rPr lang="en-US" dirty="0"/>
              <a:t>classes are unchecked exceptions, everything else under </a:t>
            </a:r>
            <a:r>
              <a:rPr lang="en-US" dirty="0" err="1" smtClean="0"/>
              <a:t>Throwable</a:t>
            </a:r>
            <a:r>
              <a:rPr lang="en-US" dirty="0" smtClean="0"/>
              <a:t> </a:t>
            </a:r>
            <a:r>
              <a:rPr lang="en-US" dirty="0"/>
              <a:t>is checked.</a:t>
            </a:r>
          </a:p>
        </p:txBody>
      </p:sp>
    </p:spTree>
    <p:extLst>
      <p:ext uri="{BB962C8B-B14F-4D97-AF65-F5344CB8AC3E}">
        <p14:creationId xmlns:p14="http://schemas.microsoft.com/office/powerpoint/2010/main" val="201983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Exception Handling</a:t>
            </a:r>
            <a:endParaRPr lang="en-US" dirty="0"/>
          </a:p>
        </p:txBody>
      </p:sp>
      <p:sp>
        <p:nvSpPr>
          <p:cNvPr id="5" name="Content Placeholder 4"/>
          <p:cNvSpPr>
            <a:spLocks noGrp="1"/>
          </p:cNvSpPr>
          <p:nvPr>
            <p:ph idx="1"/>
          </p:nvPr>
        </p:nvSpPr>
        <p:spPr/>
        <p:txBody>
          <a:bodyPr/>
          <a:lstStyle/>
          <a:p>
            <a:r>
              <a:rPr lang="en-US" dirty="0"/>
              <a:t>Simple </a:t>
            </a:r>
            <a:r>
              <a:rPr lang="en-US" dirty="0" smtClean="0"/>
              <a:t>try-catch block</a:t>
            </a:r>
          </a:p>
          <a:p>
            <a:r>
              <a:rPr lang="en-US" dirty="0" smtClean="0"/>
              <a:t>Using Exception Hierarchy (catch branching)</a:t>
            </a:r>
          </a:p>
          <a:p>
            <a:r>
              <a:rPr lang="en-US" dirty="0" smtClean="0"/>
              <a:t>Using multi-catch (Java 1.7)</a:t>
            </a:r>
            <a:endParaRPr lang="en-US" dirty="0"/>
          </a:p>
          <a:p>
            <a:r>
              <a:rPr lang="en-US" dirty="0" smtClean="0"/>
              <a:t>Throwing and Re-throwing Exceptions</a:t>
            </a:r>
          </a:p>
          <a:p>
            <a:r>
              <a:rPr lang="en-US" dirty="0" smtClean="0"/>
              <a:t>Using try-with-resource (Java 1.7)</a:t>
            </a:r>
            <a:endParaRPr lang="en-US" dirty="0"/>
          </a:p>
          <a:p>
            <a:endParaRPr lang="en-US" dirty="0"/>
          </a:p>
        </p:txBody>
      </p:sp>
    </p:spTree>
    <p:extLst>
      <p:ext uri="{BB962C8B-B14F-4D97-AF65-F5344CB8AC3E}">
        <p14:creationId xmlns:p14="http://schemas.microsoft.com/office/powerpoint/2010/main" val="320327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Clause</a:t>
            </a:r>
            <a:endParaRPr lang="en-US" dirty="0"/>
          </a:p>
        </p:txBody>
      </p:sp>
      <p:sp>
        <p:nvSpPr>
          <p:cNvPr id="5" name="Content Placeholder 4"/>
          <p:cNvSpPr>
            <a:spLocks noGrp="1"/>
          </p:cNvSpPr>
          <p:nvPr>
            <p:ph idx="1"/>
          </p:nvPr>
        </p:nvSpPr>
        <p:spPr/>
        <p:txBody>
          <a:bodyPr/>
          <a:lstStyle/>
          <a:p>
            <a:r>
              <a:rPr lang="en-US" dirty="0"/>
              <a:t>A finally clause is usually included to make sure that some clean-up (e.g., closing opened files) is done.</a:t>
            </a:r>
          </a:p>
          <a:p>
            <a:r>
              <a:rPr lang="en-US" dirty="0"/>
              <a:t>A finally clause always executes when its try block executes (whether or not there is an exception). </a:t>
            </a:r>
            <a:endParaRPr lang="en-US" dirty="0" smtClean="0"/>
          </a:p>
          <a:p>
            <a:pPr lvl="1"/>
            <a:r>
              <a:rPr lang="en-US" dirty="0" smtClean="0"/>
              <a:t>If </a:t>
            </a:r>
            <a:r>
              <a:rPr lang="en-US" dirty="0"/>
              <a:t>the finally clause includes a transfer of control statement (return, break, continue, throw) then that statement overrides any transfer of control initiated in the try or in a catch clause.</a:t>
            </a:r>
          </a:p>
        </p:txBody>
      </p:sp>
    </p:spTree>
    <p:extLst>
      <p:ext uri="{BB962C8B-B14F-4D97-AF65-F5344CB8AC3E}">
        <p14:creationId xmlns:p14="http://schemas.microsoft.com/office/powerpoint/2010/main" val="302519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Block…</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609298" y="2342297"/>
            <a:ext cx="4067175" cy="27432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308676" y="2266097"/>
            <a:ext cx="4267200" cy="2819400"/>
          </a:xfrm>
          <a:prstGeom prst="rect">
            <a:avLst/>
          </a:prstGeom>
          <a:noFill/>
          <a:ln w="9525">
            <a:noFill/>
            <a:miter lim="800000"/>
            <a:headEnd/>
            <a:tailEnd/>
          </a:ln>
        </p:spPr>
      </p:pic>
    </p:spTree>
    <p:extLst>
      <p:ext uri="{BB962C8B-B14F-4D97-AF65-F5344CB8AC3E}">
        <p14:creationId xmlns:p14="http://schemas.microsoft.com/office/powerpoint/2010/main" val="146262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Block…</a:t>
            </a:r>
            <a:endParaRPr lang="en-US" dirty="0"/>
          </a:p>
        </p:txBody>
      </p:sp>
      <p:sp>
        <p:nvSpPr>
          <p:cNvPr id="5" name="Content Placeholder 4"/>
          <p:cNvSpPr>
            <a:spLocks noGrp="1"/>
          </p:cNvSpPr>
          <p:nvPr>
            <p:ph idx="1"/>
          </p:nvPr>
        </p:nvSpPr>
        <p:spPr/>
        <p:txBody>
          <a:bodyPr>
            <a:normAutofit fontScale="77500" lnSpcReduction="20000"/>
          </a:bodyPr>
          <a:lstStyle/>
          <a:p>
            <a:pPr lvl="1"/>
            <a:r>
              <a:rPr lang="en-US" dirty="0" smtClean="0"/>
              <a:t>Issues on transfer of control vs finally block</a:t>
            </a:r>
          </a:p>
          <a:p>
            <a:pPr lvl="2"/>
            <a:r>
              <a:rPr lang="en-US" dirty="0"/>
              <a:t>No exception occurs during execution of the try, and no transfer of control is executed in the try. </a:t>
            </a:r>
          </a:p>
          <a:p>
            <a:pPr lvl="3"/>
            <a:r>
              <a:rPr lang="en-US" dirty="0" smtClean="0"/>
              <a:t>The </a:t>
            </a:r>
            <a:r>
              <a:rPr lang="en-US" dirty="0"/>
              <a:t>finally clause executes, then the statement following the try block.</a:t>
            </a:r>
          </a:p>
          <a:p>
            <a:pPr lvl="2"/>
            <a:r>
              <a:rPr lang="en-US" dirty="0"/>
              <a:t>No exception occurs during execution of the try, but it does execute a transfer of control. </a:t>
            </a:r>
          </a:p>
          <a:p>
            <a:pPr lvl="3"/>
            <a:r>
              <a:rPr lang="en-US" dirty="0" smtClean="0"/>
              <a:t>The </a:t>
            </a:r>
            <a:r>
              <a:rPr lang="en-US" dirty="0"/>
              <a:t>finally clause executes, then the transfer of control takes place.</a:t>
            </a:r>
          </a:p>
          <a:p>
            <a:pPr lvl="2"/>
            <a:r>
              <a:rPr lang="en-US" dirty="0"/>
              <a:t>An exception does occur during execution of the try, and there is no catch clause for that exception. </a:t>
            </a:r>
          </a:p>
          <a:p>
            <a:pPr lvl="3"/>
            <a:r>
              <a:rPr lang="en-US" dirty="0" smtClean="0"/>
              <a:t>The </a:t>
            </a:r>
            <a:r>
              <a:rPr lang="en-US" dirty="0"/>
              <a:t>finally clause executes, then the uncaught exception is "passed up" to the next enclosing try block, possibly in a calling function.</a:t>
            </a:r>
          </a:p>
          <a:p>
            <a:pPr lvl="2"/>
            <a:r>
              <a:rPr lang="en-US" dirty="0"/>
              <a:t>An exception does occur during execution of the try, and there is a catch clause for that exception. The catch clause does not execute a transfer of control. </a:t>
            </a:r>
          </a:p>
          <a:p>
            <a:pPr lvl="3"/>
            <a:r>
              <a:rPr lang="en-US" dirty="0" smtClean="0"/>
              <a:t>The </a:t>
            </a:r>
            <a:r>
              <a:rPr lang="en-US" dirty="0"/>
              <a:t>catch clause executes, then the finally clause, then the statement following the try block.</a:t>
            </a:r>
          </a:p>
          <a:p>
            <a:pPr lvl="2"/>
            <a:r>
              <a:rPr lang="en-US" dirty="0"/>
              <a:t>An exception does occur during execution of the try, there is a catch clause for that exception, and the catch clause does execute a transfer of control. </a:t>
            </a:r>
          </a:p>
          <a:p>
            <a:pPr lvl="3"/>
            <a:r>
              <a:rPr lang="en-US" dirty="0" smtClean="0"/>
              <a:t>The </a:t>
            </a:r>
            <a:r>
              <a:rPr lang="en-US" dirty="0"/>
              <a:t>catch clause executes, then the finally clause, then the transfer of control takes place.</a:t>
            </a:r>
          </a:p>
        </p:txBody>
      </p:sp>
    </p:spTree>
    <p:extLst>
      <p:ext uri="{BB962C8B-B14F-4D97-AF65-F5344CB8AC3E}">
        <p14:creationId xmlns:p14="http://schemas.microsoft.com/office/powerpoint/2010/main" val="375658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Custom Exceptions</a:t>
            </a:r>
            <a:endParaRPr lang="en-US" dirty="0"/>
          </a:p>
        </p:txBody>
      </p:sp>
      <p:sp>
        <p:nvSpPr>
          <p:cNvPr id="5" name="Content Placeholder 4"/>
          <p:cNvSpPr>
            <a:spLocks noGrp="1"/>
          </p:cNvSpPr>
          <p:nvPr>
            <p:ph idx="1"/>
          </p:nvPr>
        </p:nvSpPr>
        <p:spPr/>
        <p:txBody>
          <a:bodyPr>
            <a:normAutofit/>
          </a:bodyPr>
          <a:lstStyle/>
          <a:p>
            <a:r>
              <a:rPr lang="en-US" dirty="0"/>
              <a:t>Java exceptions are objects.</a:t>
            </a:r>
          </a:p>
          <a:p>
            <a:r>
              <a:rPr lang="en-US" dirty="0"/>
              <a:t>Define an exception by defining a class, for example:</a:t>
            </a:r>
          </a:p>
          <a:p>
            <a:pPr lvl="1"/>
            <a:r>
              <a:rPr lang="en-US" dirty="0"/>
              <a:t>public class </a:t>
            </a:r>
            <a:r>
              <a:rPr lang="en-US" dirty="0" err="1"/>
              <a:t>EmptyStackException</a:t>
            </a:r>
            <a:r>
              <a:rPr lang="en-US" dirty="0"/>
              <a:t> extends Exception { }</a:t>
            </a:r>
          </a:p>
          <a:p>
            <a:pPr lvl="1"/>
            <a:r>
              <a:rPr lang="en-US" b="1" dirty="0">
                <a:solidFill>
                  <a:srgbClr val="FF0000"/>
                </a:solidFill>
              </a:rPr>
              <a:t>Note</a:t>
            </a:r>
            <a:r>
              <a:rPr lang="en-US" dirty="0"/>
              <a:t>: New exceptions must be subclasses of </a:t>
            </a:r>
            <a:r>
              <a:rPr lang="en-US" b="1" dirty="0" err="1">
                <a:solidFill>
                  <a:srgbClr val="FF0000"/>
                </a:solidFill>
              </a:rPr>
              <a:t>Throwable</a:t>
            </a:r>
            <a:r>
              <a:rPr lang="en-US" dirty="0"/>
              <a:t>; as </a:t>
            </a:r>
            <a:r>
              <a:rPr lang="en-US" dirty="0" smtClean="0"/>
              <a:t>discussed, </a:t>
            </a:r>
            <a:r>
              <a:rPr lang="en-US" dirty="0"/>
              <a:t>they are usually subclasses of Exception (so that they are checked). The exceptions you define do not have to be public classes; however, remember that if you do not make them public, then they can only used in the package in which they are defined</a:t>
            </a:r>
            <a:r>
              <a:rPr lang="en-US" dirty="0" smtClean="0"/>
              <a:t>.</a:t>
            </a:r>
            <a:endParaRPr lang="en-US" dirty="0"/>
          </a:p>
        </p:txBody>
      </p:sp>
    </p:spTree>
    <p:extLst>
      <p:ext uri="{BB962C8B-B14F-4D97-AF65-F5344CB8AC3E}">
        <p14:creationId xmlns:p14="http://schemas.microsoft.com/office/powerpoint/2010/main" val="214080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Throwing Exceptions</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Throw an exception using a </a:t>
            </a:r>
            <a:r>
              <a:rPr lang="en-US" dirty="0">
                <a:solidFill>
                  <a:schemeClr val="tx2"/>
                </a:solidFill>
              </a:rPr>
              <a:t>throw</a:t>
            </a:r>
            <a:r>
              <a:rPr lang="en-US" dirty="0"/>
              <a:t> statement:</a:t>
            </a:r>
          </a:p>
          <a:p>
            <a:pPr marL="594360" lvl="2" indent="0">
              <a:buNone/>
            </a:pPr>
            <a:r>
              <a:rPr lang="en-US" dirty="0"/>
              <a:t>public class Stack {</a:t>
            </a:r>
          </a:p>
          <a:p>
            <a:pPr marL="594360" lvl="2" indent="0">
              <a:buNone/>
            </a:pPr>
            <a:r>
              <a:rPr lang="en-US" dirty="0"/>
              <a:t>...</a:t>
            </a:r>
          </a:p>
          <a:p>
            <a:pPr marL="594360" lvl="2" indent="0">
              <a:buNone/>
            </a:pPr>
            <a:r>
              <a:rPr lang="en-US" dirty="0"/>
              <a:t>public Object Pop() throws </a:t>
            </a:r>
            <a:r>
              <a:rPr lang="en-US" dirty="0" err="1"/>
              <a:t>EmptyStackException</a:t>
            </a:r>
            <a:r>
              <a:rPr lang="en-US" dirty="0"/>
              <a:t> {</a:t>
            </a:r>
          </a:p>
          <a:p>
            <a:pPr marL="594360" lvl="2" indent="0">
              <a:buNone/>
            </a:pPr>
            <a:r>
              <a:rPr lang="en-US" dirty="0"/>
              <a:t>if (Empty()) throw new </a:t>
            </a:r>
            <a:r>
              <a:rPr lang="en-US" dirty="0" err="1"/>
              <a:t>EmptyStackException</a:t>
            </a:r>
            <a:r>
              <a:rPr lang="en-US" dirty="0"/>
              <a:t>();</a:t>
            </a:r>
          </a:p>
          <a:p>
            <a:pPr marL="594360" lvl="2" indent="0">
              <a:buNone/>
            </a:pPr>
            <a:r>
              <a:rPr lang="en-US" dirty="0"/>
              <a:t>...</a:t>
            </a:r>
          </a:p>
          <a:p>
            <a:pPr marL="594360" lvl="2" indent="0">
              <a:buNone/>
            </a:pPr>
            <a:r>
              <a:rPr lang="en-US" dirty="0"/>
              <a:t>}</a:t>
            </a:r>
          </a:p>
          <a:p>
            <a:pPr marL="594360" lvl="2" indent="0">
              <a:buNone/>
            </a:pPr>
            <a:r>
              <a:rPr lang="en-US" dirty="0"/>
              <a:t>}</a:t>
            </a:r>
          </a:p>
          <a:p>
            <a:pPr lvl="1"/>
            <a:r>
              <a:rPr lang="en-US" b="1" dirty="0">
                <a:solidFill>
                  <a:srgbClr val="FF0000"/>
                </a:solidFill>
              </a:rPr>
              <a:t>Note</a:t>
            </a:r>
            <a:r>
              <a:rPr lang="en-US" dirty="0"/>
              <a:t>:</a:t>
            </a:r>
          </a:p>
          <a:p>
            <a:pPr lvl="2"/>
            <a:r>
              <a:rPr lang="en-US" dirty="0"/>
              <a:t>Exceptions are objects, so you cannot simply throw "</a:t>
            </a:r>
            <a:r>
              <a:rPr lang="en-US" dirty="0" err="1"/>
              <a:t>EmptyStackException</a:t>
            </a:r>
            <a:r>
              <a:rPr lang="en-US" dirty="0"/>
              <a:t>" -- you must use "new" to create an exception object.</a:t>
            </a:r>
          </a:p>
          <a:p>
            <a:pPr lvl="2"/>
            <a:r>
              <a:rPr lang="en-US" dirty="0"/>
              <a:t>Since the Pop method might throw the (checked) exception </a:t>
            </a:r>
            <a:r>
              <a:rPr lang="en-US" dirty="0" err="1"/>
              <a:t>EmptyStackException</a:t>
            </a:r>
            <a:r>
              <a:rPr lang="en-US" dirty="0"/>
              <a:t>, that must be included in Pop's throws clause.</a:t>
            </a:r>
          </a:p>
          <a:p>
            <a:endParaRPr lang="en-US" dirty="0"/>
          </a:p>
        </p:txBody>
      </p:sp>
    </p:spTree>
    <p:extLst>
      <p:ext uri="{BB962C8B-B14F-4D97-AF65-F5344CB8AC3E}">
        <p14:creationId xmlns:p14="http://schemas.microsoft.com/office/powerpoint/2010/main" val="24281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Assertions</a:t>
            </a:r>
            <a:endParaRPr lang="en-US" dirty="0"/>
          </a:p>
        </p:txBody>
      </p:sp>
      <p:sp>
        <p:nvSpPr>
          <p:cNvPr id="5" name="Content Placeholder 4"/>
          <p:cNvSpPr>
            <a:spLocks noGrp="1"/>
          </p:cNvSpPr>
          <p:nvPr>
            <p:ph idx="1"/>
          </p:nvPr>
        </p:nvSpPr>
        <p:spPr/>
        <p:txBody>
          <a:bodyPr>
            <a:normAutofit lnSpcReduction="10000"/>
          </a:bodyPr>
          <a:lstStyle/>
          <a:p>
            <a:r>
              <a:rPr lang="en-US" dirty="0"/>
              <a:t>Debugging your codes just like adding </a:t>
            </a:r>
            <a:r>
              <a:rPr lang="en-US" dirty="0" err="1"/>
              <a:t>System.out.println</a:t>
            </a:r>
            <a:r>
              <a:rPr lang="en-US" dirty="0"/>
              <a:t>() in your codes</a:t>
            </a:r>
          </a:p>
          <a:p>
            <a:r>
              <a:rPr lang="en-US" dirty="0"/>
              <a:t>Ignored by JVM during normal compilation</a:t>
            </a:r>
          </a:p>
          <a:p>
            <a:r>
              <a:rPr lang="en-US" dirty="0"/>
              <a:t>Enabled by default in Java 5.0</a:t>
            </a:r>
          </a:p>
          <a:p>
            <a:r>
              <a:rPr lang="en-US" dirty="0"/>
              <a:t>For JVM to recognize assertion statements, use java command line option </a:t>
            </a:r>
            <a:r>
              <a:rPr lang="en-US" dirty="0" smtClean="0"/>
              <a:t>–</a:t>
            </a:r>
            <a:r>
              <a:rPr lang="en-US" dirty="0" err="1" smtClean="0"/>
              <a:t>ea</a:t>
            </a:r>
            <a:endParaRPr lang="en-US" dirty="0" smtClean="0"/>
          </a:p>
          <a:p>
            <a:pPr lvl="1"/>
            <a:r>
              <a:rPr lang="en-US" dirty="0" smtClean="0"/>
              <a:t>Syntax: </a:t>
            </a:r>
          </a:p>
          <a:p>
            <a:pPr lvl="2"/>
            <a:r>
              <a:rPr lang="en-US" dirty="0" smtClean="0"/>
              <a:t>assert (boolean expression) ;</a:t>
            </a:r>
          </a:p>
          <a:p>
            <a:pPr lvl="2"/>
            <a:r>
              <a:rPr lang="en-US" dirty="0" smtClean="0"/>
              <a:t>assert (boolean expression) : “custom error message”:</a:t>
            </a:r>
            <a:endParaRPr lang="en-US" dirty="0"/>
          </a:p>
          <a:p>
            <a:endParaRPr lang="en-US" dirty="0"/>
          </a:p>
          <a:p>
            <a:endParaRPr lang="en-US" dirty="0"/>
          </a:p>
          <a:p>
            <a:endParaRPr lang="en-US" dirty="0"/>
          </a:p>
        </p:txBody>
      </p:sp>
      <p:pic>
        <p:nvPicPr>
          <p:cNvPr id="6" name="Picture 3"/>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7170761" y="4619767"/>
            <a:ext cx="4724400" cy="1295400"/>
          </a:xfrm>
          <a:prstGeom prst="rect">
            <a:avLst/>
          </a:prstGeom>
          <a:noFill/>
          <a:ln w="9525">
            <a:noFill/>
            <a:miter lim="800000"/>
            <a:headEnd/>
            <a:tailEnd/>
          </a:ln>
        </p:spPr>
      </p:pic>
    </p:spTree>
    <p:extLst>
      <p:ext uri="{BB962C8B-B14F-4D97-AF65-F5344CB8AC3E}">
        <p14:creationId xmlns:p14="http://schemas.microsoft.com/office/powerpoint/2010/main" val="12612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OOP</a:t>
            </a:r>
            <a:endParaRPr lang="en-US" dirty="0"/>
          </a:p>
        </p:txBody>
      </p:sp>
      <p:sp>
        <p:nvSpPr>
          <p:cNvPr id="5" name="Text Placeholder 4"/>
          <p:cNvSpPr>
            <a:spLocks noGrp="1"/>
          </p:cNvSpPr>
          <p:nvPr>
            <p:ph type="body" idx="1"/>
          </p:nvPr>
        </p:nvSpPr>
        <p:spPr/>
        <p:txBody>
          <a:bodyPr/>
          <a:lstStyle/>
          <a:p>
            <a:r>
              <a:rPr lang="en-US" dirty="0" smtClean="0"/>
              <a:t>Introduction </a:t>
            </a:r>
            <a:r>
              <a:rPr lang="en-US" smtClean="0"/>
              <a:t>to Principles of OOP</a:t>
            </a:r>
            <a:endParaRPr lang="en-US"/>
          </a:p>
        </p:txBody>
      </p:sp>
    </p:spTree>
    <p:extLst>
      <p:ext uri="{BB962C8B-B14F-4D97-AF65-F5344CB8AC3E}">
        <p14:creationId xmlns:p14="http://schemas.microsoft.com/office/powerpoint/2010/main" val="20692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of OOP</a:t>
            </a:r>
            <a:endParaRPr lang="en-US" dirty="0"/>
          </a:p>
        </p:txBody>
      </p:sp>
      <p:sp>
        <p:nvSpPr>
          <p:cNvPr id="5" name="Content Placeholder 4"/>
          <p:cNvSpPr>
            <a:spLocks noGrp="1"/>
          </p:cNvSpPr>
          <p:nvPr>
            <p:ph idx="1"/>
          </p:nvPr>
        </p:nvSpPr>
        <p:spPr/>
        <p:txBody>
          <a:bodyPr/>
          <a:lstStyle/>
          <a:p>
            <a:r>
              <a:rPr lang="en-US" dirty="0" smtClean="0"/>
              <a:t>4 Principles of OOP</a:t>
            </a:r>
          </a:p>
          <a:p>
            <a:pPr lvl="1"/>
            <a:r>
              <a:rPr lang="en-US" dirty="0" smtClean="0"/>
              <a:t>Core principles of Java/JEE Development</a:t>
            </a:r>
          </a:p>
          <a:p>
            <a:r>
              <a:rPr lang="en-US" dirty="0" smtClean="0"/>
              <a:t>11 Principles of OOD</a:t>
            </a:r>
          </a:p>
          <a:p>
            <a:pPr lvl="1"/>
            <a:r>
              <a:rPr lang="en-US" dirty="0" smtClean="0"/>
              <a:t>Core principles of Java Architecture</a:t>
            </a:r>
            <a:endParaRPr lang="en-US" dirty="0"/>
          </a:p>
        </p:txBody>
      </p:sp>
    </p:spTree>
    <p:extLst>
      <p:ext uri="{BB962C8B-B14F-4D97-AF65-F5344CB8AC3E}">
        <p14:creationId xmlns:p14="http://schemas.microsoft.com/office/powerpoint/2010/main" val="78979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Package</a:t>
            </a:r>
            <a:endParaRPr lang="en-US" dirty="0"/>
          </a:p>
        </p:txBody>
      </p:sp>
      <p:sp>
        <p:nvSpPr>
          <p:cNvPr id="5" name="Content Placeholder 4"/>
          <p:cNvSpPr>
            <a:spLocks noGrp="1"/>
          </p:cNvSpPr>
          <p:nvPr>
            <p:ph idx="1"/>
          </p:nvPr>
        </p:nvSpPr>
        <p:spPr/>
        <p:txBody>
          <a:bodyPr/>
          <a:lstStyle/>
          <a:p>
            <a:r>
              <a:rPr lang="en-US" dirty="0" smtClean="0"/>
              <a:t>physical organization of java sources</a:t>
            </a:r>
          </a:p>
          <a:p>
            <a:r>
              <a:rPr lang="en-US" dirty="0" smtClean="0"/>
              <a:t>virtual structure for java codes</a:t>
            </a:r>
            <a:endParaRPr lang="en-US" dirty="0"/>
          </a:p>
        </p:txBody>
      </p:sp>
    </p:spTree>
    <p:extLst>
      <p:ext uri="{BB962C8B-B14F-4D97-AF65-F5344CB8AC3E}">
        <p14:creationId xmlns:p14="http://schemas.microsoft.com/office/powerpoint/2010/main" val="400236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OOP</a:t>
            </a:r>
            <a:endParaRPr lang="en-US" dirty="0"/>
          </a:p>
        </p:txBody>
      </p:sp>
      <p:sp>
        <p:nvSpPr>
          <p:cNvPr id="5" name="Content Placeholder 4"/>
          <p:cNvSpPr>
            <a:spLocks noGrp="1"/>
          </p:cNvSpPr>
          <p:nvPr>
            <p:ph idx="1"/>
          </p:nvPr>
        </p:nvSpPr>
        <p:spPr/>
        <p:txBody>
          <a:bodyPr/>
          <a:lstStyle/>
          <a:p>
            <a:r>
              <a:rPr lang="fil-PH" dirty="0"/>
              <a:t>Abstraction</a:t>
            </a:r>
          </a:p>
          <a:p>
            <a:r>
              <a:rPr lang="fil-PH" dirty="0"/>
              <a:t>Encapsulation</a:t>
            </a:r>
          </a:p>
          <a:p>
            <a:r>
              <a:rPr lang="fil-PH" dirty="0"/>
              <a:t>Inheritance</a:t>
            </a:r>
          </a:p>
          <a:p>
            <a:r>
              <a:rPr lang="fil-PH" dirty="0"/>
              <a:t>Polymorphism</a:t>
            </a:r>
          </a:p>
          <a:p>
            <a:endParaRPr lang="en-US" dirty="0"/>
          </a:p>
          <a:p>
            <a:endParaRPr lang="en-US" dirty="0"/>
          </a:p>
          <a:p>
            <a:endParaRPr lang="en-US" dirty="0"/>
          </a:p>
        </p:txBody>
      </p:sp>
    </p:spTree>
    <p:extLst>
      <p:ext uri="{BB962C8B-B14F-4D97-AF65-F5344CB8AC3E}">
        <p14:creationId xmlns:p14="http://schemas.microsoft.com/office/powerpoint/2010/main" val="43260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OOD</a:t>
            </a:r>
            <a:endParaRPr lang="en-US" dirty="0"/>
          </a:p>
        </p:txBody>
      </p:sp>
      <p:sp>
        <p:nvSpPr>
          <p:cNvPr id="5" name="Content Placeholder 4"/>
          <p:cNvSpPr>
            <a:spLocks noGrp="1"/>
          </p:cNvSpPr>
          <p:nvPr>
            <p:ph idx="1"/>
          </p:nvPr>
        </p:nvSpPr>
        <p:spPr/>
        <p:txBody>
          <a:bodyPr>
            <a:normAutofit lnSpcReduction="10000"/>
          </a:bodyPr>
          <a:lstStyle/>
          <a:p>
            <a:r>
              <a:rPr lang="en-US" dirty="0"/>
              <a:t>(SRP) The </a:t>
            </a:r>
            <a:r>
              <a:rPr lang="en-US" dirty="0" err="1"/>
              <a:t>SingleResponsibilityPrinciple</a:t>
            </a:r>
            <a:endParaRPr lang="en-US" dirty="0"/>
          </a:p>
          <a:p>
            <a:r>
              <a:rPr lang="en-US" dirty="0"/>
              <a:t>(OCP) The </a:t>
            </a:r>
            <a:r>
              <a:rPr lang="en-US" dirty="0" err="1"/>
              <a:t>OpenClosedPrinciple</a:t>
            </a:r>
            <a:endParaRPr lang="en-US" dirty="0"/>
          </a:p>
          <a:p>
            <a:r>
              <a:rPr lang="en-US" dirty="0"/>
              <a:t>(LSP) The </a:t>
            </a:r>
            <a:r>
              <a:rPr lang="en-US" dirty="0" err="1"/>
              <a:t>LiskovSubstitutionPrinciple</a:t>
            </a:r>
            <a:endParaRPr lang="en-US" dirty="0"/>
          </a:p>
          <a:p>
            <a:r>
              <a:rPr lang="en-US" dirty="0"/>
              <a:t>(ISP) The </a:t>
            </a:r>
            <a:r>
              <a:rPr lang="en-US" dirty="0" err="1"/>
              <a:t>InterfaceSegregationPrinciple</a:t>
            </a:r>
            <a:endParaRPr lang="en-US" dirty="0"/>
          </a:p>
          <a:p>
            <a:r>
              <a:rPr lang="en-US" dirty="0"/>
              <a:t>(DIP) The </a:t>
            </a:r>
            <a:r>
              <a:rPr lang="en-US" dirty="0" err="1"/>
              <a:t>DependencyInversionPrinciple</a:t>
            </a:r>
            <a:endParaRPr lang="en-US" dirty="0"/>
          </a:p>
          <a:p>
            <a:r>
              <a:rPr lang="en-US" dirty="0"/>
              <a:t>(REP) The </a:t>
            </a:r>
            <a:r>
              <a:rPr lang="en-US" dirty="0" err="1"/>
              <a:t>ReuseReleaseEquivalencePrinciple</a:t>
            </a:r>
            <a:endParaRPr lang="en-US" dirty="0"/>
          </a:p>
          <a:p>
            <a:r>
              <a:rPr lang="en-US" dirty="0"/>
              <a:t>(CCP) The </a:t>
            </a:r>
            <a:r>
              <a:rPr lang="en-US" dirty="0" err="1"/>
              <a:t>CommonClosurePrinciple</a:t>
            </a:r>
            <a:endParaRPr lang="en-US" dirty="0"/>
          </a:p>
          <a:p>
            <a:r>
              <a:rPr lang="en-US" dirty="0"/>
              <a:t>(CRP) The </a:t>
            </a:r>
            <a:r>
              <a:rPr lang="en-US" dirty="0" err="1"/>
              <a:t>CommonReusePrinciple</a:t>
            </a:r>
            <a:endParaRPr lang="en-US" dirty="0"/>
          </a:p>
          <a:p>
            <a:endParaRPr lang="en-US" dirty="0"/>
          </a:p>
          <a:p>
            <a:endParaRPr lang="en-US" dirty="0"/>
          </a:p>
        </p:txBody>
      </p:sp>
    </p:spTree>
    <p:extLst>
      <p:ext uri="{BB962C8B-B14F-4D97-AF65-F5344CB8AC3E}">
        <p14:creationId xmlns:p14="http://schemas.microsoft.com/office/powerpoint/2010/main" val="386151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Principles of </a:t>
            </a:r>
            <a:r>
              <a:rPr lang="en-US" dirty="0" smtClean="0"/>
              <a:t>OOD…</a:t>
            </a:r>
            <a:endParaRPr lang="en-US" dirty="0"/>
          </a:p>
        </p:txBody>
      </p:sp>
      <p:sp>
        <p:nvSpPr>
          <p:cNvPr id="5" name="Content Placeholder 4"/>
          <p:cNvSpPr>
            <a:spLocks noGrp="1"/>
          </p:cNvSpPr>
          <p:nvPr>
            <p:ph idx="1"/>
          </p:nvPr>
        </p:nvSpPr>
        <p:spPr/>
        <p:txBody>
          <a:bodyPr/>
          <a:lstStyle/>
          <a:p>
            <a:r>
              <a:rPr lang="en-US" dirty="0"/>
              <a:t>(ADP) The </a:t>
            </a:r>
            <a:r>
              <a:rPr lang="en-US" dirty="0" err="1"/>
              <a:t>AcyclicDependenciesPrinciple</a:t>
            </a:r>
            <a:endParaRPr lang="en-US" dirty="0"/>
          </a:p>
          <a:p>
            <a:r>
              <a:rPr lang="en-US" dirty="0"/>
              <a:t>(SDP) The </a:t>
            </a:r>
            <a:r>
              <a:rPr lang="en-US" dirty="0" err="1"/>
              <a:t>StableDependenciesPrinciple</a:t>
            </a:r>
            <a:endParaRPr lang="en-US" dirty="0"/>
          </a:p>
          <a:p>
            <a:r>
              <a:rPr lang="en-US" dirty="0"/>
              <a:t>(SAP) The </a:t>
            </a:r>
            <a:r>
              <a:rPr lang="en-US" dirty="0" err="1"/>
              <a:t>StableAbstractionsPrinciple</a:t>
            </a:r>
            <a:endParaRPr lang="en-US" dirty="0"/>
          </a:p>
          <a:p>
            <a:endParaRPr lang="en-US" dirty="0"/>
          </a:p>
          <a:p>
            <a:endParaRPr lang="en-US" dirty="0"/>
          </a:p>
        </p:txBody>
      </p:sp>
    </p:spTree>
    <p:extLst>
      <p:ext uri="{BB962C8B-B14F-4D97-AF65-F5344CB8AC3E}">
        <p14:creationId xmlns:p14="http://schemas.microsoft.com/office/powerpoint/2010/main" val="193751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Abstraction</a:t>
            </a:r>
            <a:endParaRPr lang="en-US" dirty="0"/>
          </a:p>
        </p:txBody>
      </p:sp>
      <p:sp>
        <p:nvSpPr>
          <p:cNvPr id="5" name="Content Placeholder 4"/>
          <p:cNvSpPr>
            <a:spLocks noGrp="1"/>
          </p:cNvSpPr>
          <p:nvPr>
            <p:ph idx="1"/>
          </p:nvPr>
        </p:nvSpPr>
        <p:spPr/>
        <p:txBody>
          <a:bodyPr/>
          <a:lstStyle/>
          <a:p>
            <a:r>
              <a:rPr lang="fil-PH" dirty="0"/>
              <a:t>Defines conceptual boundaries of the class with respect to its implementation:</a:t>
            </a:r>
          </a:p>
          <a:p>
            <a:pPr lvl="1"/>
            <a:r>
              <a:rPr lang="fil-PH" dirty="0"/>
              <a:t>Assess the State</a:t>
            </a:r>
          </a:p>
          <a:p>
            <a:pPr lvl="1"/>
            <a:r>
              <a:rPr lang="fil-PH" dirty="0"/>
              <a:t>Consider the Behavior</a:t>
            </a:r>
          </a:p>
          <a:p>
            <a:pPr lvl="1"/>
            <a:r>
              <a:rPr lang="fil-PH" dirty="0"/>
              <a:t>Generate the Identity</a:t>
            </a:r>
          </a:p>
          <a:p>
            <a:r>
              <a:rPr lang="fil-PH" dirty="0"/>
              <a:t>Distinguishes the characteristcs, properties and the behavior of the objects </a:t>
            </a:r>
          </a:p>
          <a:p>
            <a:r>
              <a:rPr lang="fil-PH" dirty="0"/>
              <a:t>Creates templates or abstract blueprints</a:t>
            </a:r>
          </a:p>
          <a:p>
            <a:endParaRPr lang="fil-PH" dirty="0"/>
          </a:p>
          <a:p>
            <a:endParaRPr lang="en-US" dirty="0"/>
          </a:p>
          <a:p>
            <a:endParaRPr lang="en-US" dirty="0"/>
          </a:p>
          <a:p>
            <a:endParaRPr lang="en-US" dirty="0"/>
          </a:p>
        </p:txBody>
      </p:sp>
    </p:spTree>
    <p:extLst>
      <p:ext uri="{BB962C8B-B14F-4D97-AF65-F5344CB8AC3E}">
        <p14:creationId xmlns:p14="http://schemas.microsoft.com/office/powerpoint/2010/main" val="377204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p:txBody>
          <a:bodyPr/>
          <a:lstStyle/>
          <a:p>
            <a:r>
              <a:rPr lang="fil-PH" dirty="0"/>
              <a:t>Aims to avoid duplication in the code design</a:t>
            </a:r>
          </a:p>
          <a:p>
            <a:r>
              <a:rPr lang="fil-PH" dirty="0"/>
              <a:t>Provides security to some data or properties</a:t>
            </a:r>
          </a:p>
          <a:p>
            <a:r>
              <a:rPr lang="en-US" dirty="0"/>
              <a:t>Hides implementation details of the class from unnecessary </a:t>
            </a:r>
            <a:r>
              <a:rPr lang="en-US" dirty="0">
                <a:solidFill>
                  <a:srgbClr val="FF0000"/>
                </a:solidFill>
              </a:rPr>
              <a:t>CHANGES</a:t>
            </a:r>
          </a:p>
          <a:p>
            <a:r>
              <a:rPr lang="en-US" dirty="0"/>
              <a:t>Makes the code more maintainable by grouping together related properties</a:t>
            </a:r>
          </a:p>
          <a:p>
            <a:endParaRPr lang="en-US" dirty="0"/>
          </a:p>
          <a:p>
            <a:endParaRPr lang="en-US" dirty="0"/>
          </a:p>
          <a:p>
            <a:endParaRPr lang="en-US" dirty="0"/>
          </a:p>
        </p:txBody>
      </p:sp>
    </p:spTree>
    <p:extLst>
      <p:ext uri="{BB962C8B-B14F-4D97-AF65-F5344CB8AC3E}">
        <p14:creationId xmlns:p14="http://schemas.microsoft.com/office/powerpoint/2010/main" val="16859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p:txBody>
          <a:bodyPr/>
          <a:lstStyle/>
          <a:p>
            <a:r>
              <a:rPr lang="en-US" dirty="0"/>
              <a:t>To protect your data and implementation from unwanted modification:</a:t>
            </a:r>
          </a:p>
          <a:p>
            <a:pPr lvl="1"/>
            <a:r>
              <a:rPr lang="en-US" dirty="0"/>
              <a:t>Mark your instance variable private</a:t>
            </a:r>
          </a:p>
          <a:p>
            <a:pPr lvl="1"/>
            <a:r>
              <a:rPr lang="en-US" dirty="0"/>
              <a:t>Provide public getters and setters for access control</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201538" y="3812275"/>
            <a:ext cx="5334000" cy="1862137"/>
          </a:xfrm>
          <a:prstGeom prst="rect">
            <a:avLst/>
          </a:prstGeom>
          <a:noFill/>
          <a:ln w="9525">
            <a:noFill/>
            <a:miter lim="800000"/>
            <a:headEnd/>
            <a:tailEnd/>
          </a:ln>
        </p:spPr>
      </p:pic>
    </p:spTree>
    <p:extLst>
      <p:ext uri="{BB962C8B-B14F-4D97-AF65-F5344CB8AC3E}">
        <p14:creationId xmlns:p14="http://schemas.microsoft.com/office/powerpoint/2010/main" val="394147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Encapsulation</a:t>
            </a:r>
            <a:endParaRPr lang="en-US" dirty="0"/>
          </a:p>
        </p:txBody>
      </p:sp>
      <p:sp>
        <p:nvSpPr>
          <p:cNvPr id="5" name="Content Placeholder 4"/>
          <p:cNvSpPr>
            <a:spLocks noGrp="1"/>
          </p:cNvSpPr>
          <p:nvPr>
            <p:ph idx="1"/>
          </p:nvPr>
        </p:nvSpPr>
        <p:spPr/>
        <p:txBody>
          <a:bodyPr/>
          <a:lstStyle/>
          <a:p>
            <a:r>
              <a:rPr lang="en-US" dirty="0"/>
              <a:t>Secured and provide accessibility rules</a:t>
            </a:r>
          </a:p>
          <a:p>
            <a:r>
              <a:rPr lang="en-US" dirty="0"/>
              <a:t>Best protocol if creating huge enterprise projects</a:t>
            </a:r>
          </a:p>
          <a:p>
            <a:endParaRPr lang="en-US" dirty="0"/>
          </a:p>
        </p:txBody>
      </p:sp>
    </p:spTree>
    <p:extLst>
      <p:ext uri="{BB962C8B-B14F-4D97-AF65-F5344CB8AC3E}">
        <p14:creationId xmlns:p14="http://schemas.microsoft.com/office/powerpoint/2010/main" val="20744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a:t>Process by which one object acquires the properties of another object</a:t>
            </a:r>
          </a:p>
          <a:p>
            <a:r>
              <a:rPr lang="en-US" dirty="0"/>
              <a:t>Re-usability of classes in other classes</a:t>
            </a:r>
          </a:p>
          <a:p>
            <a:r>
              <a:rPr lang="en-US" dirty="0"/>
              <a:t>Concept of superclass and subclass</a:t>
            </a:r>
            <a:endParaRPr lang="fil-PH" dirty="0"/>
          </a:p>
          <a:p>
            <a:r>
              <a:rPr lang="en-US" dirty="0" smtClean="0"/>
              <a:t>Concerns more on the structural relationship among objects</a:t>
            </a:r>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664424" y="4503759"/>
            <a:ext cx="4495800" cy="1868037"/>
          </a:xfrm>
          <a:prstGeom prst="rect">
            <a:avLst/>
          </a:prstGeom>
          <a:noFill/>
          <a:ln w="9525">
            <a:noFill/>
            <a:miter lim="800000"/>
            <a:headEnd/>
            <a:tailEnd/>
          </a:ln>
        </p:spPr>
      </p:pic>
    </p:spTree>
    <p:extLst>
      <p:ext uri="{BB962C8B-B14F-4D97-AF65-F5344CB8AC3E}">
        <p14:creationId xmlns:p14="http://schemas.microsoft.com/office/powerpoint/2010/main" val="421113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Relationship</a:t>
            </a:r>
            <a:endParaRPr lang="en-US" dirty="0"/>
          </a:p>
        </p:txBody>
      </p:sp>
      <p:sp>
        <p:nvSpPr>
          <p:cNvPr id="5" name="Content Placeholder 4"/>
          <p:cNvSpPr>
            <a:spLocks noGrp="1"/>
          </p:cNvSpPr>
          <p:nvPr>
            <p:ph idx="1"/>
          </p:nvPr>
        </p:nvSpPr>
        <p:spPr/>
        <p:txBody>
          <a:bodyPr/>
          <a:lstStyle/>
          <a:p>
            <a:r>
              <a:rPr lang="en-US" dirty="0"/>
              <a:t>IS-A Relationship</a:t>
            </a:r>
          </a:p>
          <a:p>
            <a:r>
              <a:rPr lang="en-US" dirty="0"/>
              <a:t>HAS-A Relationship</a:t>
            </a:r>
          </a:p>
          <a:p>
            <a:endParaRPr lang="en-US" dirty="0"/>
          </a:p>
          <a:p>
            <a:endParaRPr lang="en-US" dirty="0"/>
          </a:p>
        </p:txBody>
      </p:sp>
    </p:spTree>
    <p:extLst>
      <p:ext uri="{BB962C8B-B14F-4D97-AF65-F5344CB8AC3E}">
        <p14:creationId xmlns:p14="http://schemas.microsoft.com/office/powerpoint/2010/main" val="283202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IS-A Relationship</a:t>
            </a:r>
            <a:endParaRPr lang="en-US" dirty="0"/>
          </a:p>
        </p:txBody>
      </p:sp>
      <p:sp>
        <p:nvSpPr>
          <p:cNvPr id="5" name="Content Placeholder 4"/>
          <p:cNvSpPr>
            <a:spLocks noGrp="1"/>
          </p:cNvSpPr>
          <p:nvPr>
            <p:ph idx="1"/>
          </p:nvPr>
        </p:nvSpPr>
        <p:spPr/>
        <p:txBody>
          <a:bodyPr/>
          <a:lstStyle/>
          <a:p>
            <a:r>
              <a:rPr lang="en-US" dirty="0"/>
              <a:t>“this thing is a type of that thing”</a:t>
            </a:r>
          </a:p>
          <a:p>
            <a:r>
              <a:rPr lang="en-US" dirty="0"/>
              <a:t>Creates an inheritance tree</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924869" y="2743200"/>
            <a:ext cx="3276600" cy="3429000"/>
          </a:xfrm>
          <a:prstGeom prst="rect">
            <a:avLst/>
          </a:prstGeom>
          <a:noFill/>
          <a:ln w="9525">
            <a:noFill/>
            <a:miter lim="800000"/>
            <a:headEnd/>
            <a:tailEnd/>
          </a:ln>
        </p:spPr>
      </p:pic>
    </p:spTree>
    <p:extLst>
      <p:ext uri="{BB962C8B-B14F-4D97-AF65-F5344CB8AC3E}">
        <p14:creationId xmlns:p14="http://schemas.microsoft.com/office/powerpoint/2010/main" val="209453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Compilation</a:t>
            </a:r>
            <a:endParaRPr lang="en-US" dirty="0"/>
          </a:p>
        </p:txBody>
      </p:sp>
      <p:sp>
        <p:nvSpPr>
          <p:cNvPr id="5" name="Content Placeholder 4"/>
          <p:cNvSpPr>
            <a:spLocks noGrp="1"/>
          </p:cNvSpPr>
          <p:nvPr>
            <p:ph idx="1"/>
          </p:nvPr>
        </p:nvSpPr>
        <p:spPr/>
        <p:txBody>
          <a:bodyPr/>
          <a:lstStyle/>
          <a:p>
            <a:r>
              <a:rPr lang="en-US" dirty="0" smtClean="0"/>
              <a:t>All compiled codes are stored inside the classes folder. Thus create </a:t>
            </a:r>
            <a:r>
              <a:rPr lang="en-US" dirty="0"/>
              <a:t>C:\</a:t>
            </a:r>
            <a:r>
              <a:rPr lang="en-US" dirty="0" smtClean="0"/>
              <a:t>Training\Demo\</a:t>
            </a:r>
            <a:r>
              <a:rPr lang="en-US" dirty="0" smtClean="0">
                <a:solidFill>
                  <a:srgbClr val="FF0000"/>
                </a:solidFill>
              </a:rPr>
              <a:t>classes.</a:t>
            </a:r>
            <a:endParaRPr lang="en-US" dirty="0" smtClean="0"/>
          </a:p>
          <a:p>
            <a:r>
              <a:rPr lang="en-US" dirty="0" smtClean="0"/>
              <a:t>Use </a:t>
            </a:r>
            <a:r>
              <a:rPr lang="en-US" dirty="0"/>
              <a:t>the following commands to compile Java sources codes saved in a package (i.e. we will define package later):</a:t>
            </a:r>
          </a:p>
          <a:p>
            <a:pPr lvl="1"/>
            <a:r>
              <a:rPr lang="en-US" dirty="0" err="1"/>
              <a:t>javac</a:t>
            </a:r>
            <a:r>
              <a:rPr lang="en-US" dirty="0"/>
              <a:t> –d </a:t>
            </a:r>
            <a:r>
              <a:rPr lang="en-US" dirty="0">
                <a:solidFill>
                  <a:srgbClr val="FF0000"/>
                </a:solidFill>
              </a:rPr>
              <a:t>classes</a:t>
            </a:r>
            <a:r>
              <a:rPr lang="en-US" dirty="0"/>
              <a:t> </a:t>
            </a:r>
            <a:r>
              <a:rPr lang="en-US" dirty="0" err="1">
                <a:solidFill>
                  <a:srgbClr val="FF0000"/>
                </a:solidFill>
              </a:rPr>
              <a:t>src</a:t>
            </a:r>
            <a:r>
              <a:rPr lang="en-US" dirty="0"/>
              <a:t>/org/</a:t>
            </a:r>
            <a:r>
              <a:rPr lang="en-US" dirty="0" err="1"/>
              <a:t>itm</a:t>
            </a:r>
            <a:r>
              <a:rPr lang="en-US" dirty="0"/>
              <a:t>/training/testing/P.java</a:t>
            </a:r>
          </a:p>
          <a:p>
            <a:pPr lvl="1"/>
            <a:r>
              <a:rPr lang="en-US" dirty="0" err="1"/>
              <a:t>javac</a:t>
            </a:r>
            <a:r>
              <a:rPr lang="en-US" dirty="0"/>
              <a:t> –d </a:t>
            </a:r>
            <a:r>
              <a:rPr lang="en-US" dirty="0">
                <a:solidFill>
                  <a:srgbClr val="FF0000"/>
                </a:solidFill>
              </a:rPr>
              <a:t>classes</a:t>
            </a:r>
            <a:r>
              <a:rPr lang="en-US" dirty="0"/>
              <a:t> </a:t>
            </a:r>
            <a:r>
              <a:rPr lang="en-US" dirty="0" err="1">
                <a:solidFill>
                  <a:srgbClr val="FF0000"/>
                </a:solidFill>
              </a:rPr>
              <a:t>src</a:t>
            </a:r>
            <a:r>
              <a:rPr lang="en-US" dirty="0"/>
              <a:t>/org/</a:t>
            </a:r>
            <a:r>
              <a:rPr lang="en-US" dirty="0" err="1"/>
              <a:t>itm</a:t>
            </a:r>
            <a:r>
              <a:rPr lang="en-US" dirty="0"/>
              <a:t>/training/testing/*.java</a:t>
            </a:r>
          </a:p>
          <a:p>
            <a:pPr lvl="1"/>
            <a:r>
              <a:rPr lang="en-US" dirty="0" err="1"/>
              <a:t>javac</a:t>
            </a:r>
            <a:r>
              <a:rPr lang="en-US" dirty="0"/>
              <a:t> –d </a:t>
            </a:r>
            <a:r>
              <a:rPr lang="en-US" dirty="0">
                <a:solidFill>
                  <a:srgbClr val="FF0000"/>
                </a:solidFill>
              </a:rPr>
              <a:t>classes</a:t>
            </a:r>
            <a:r>
              <a:rPr lang="en-US" dirty="0"/>
              <a:t> –classpath classes </a:t>
            </a:r>
            <a:r>
              <a:rPr lang="en-US" dirty="0" err="1">
                <a:solidFill>
                  <a:srgbClr val="FF0000"/>
                </a:solidFill>
              </a:rPr>
              <a:t>src</a:t>
            </a:r>
            <a:r>
              <a:rPr lang="en-US" dirty="0"/>
              <a:t>/org/training/testing/P.java</a:t>
            </a:r>
          </a:p>
          <a:p>
            <a:endParaRPr lang="en-US" dirty="0"/>
          </a:p>
        </p:txBody>
      </p:sp>
    </p:spTree>
    <p:extLst>
      <p:ext uri="{BB962C8B-B14F-4D97-AF65-F5344CB8AC3E}">
        <p14:creationId xmlns:p14="http://schemas.microsoft.com/office/powerpoint/2010/main" val="59784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HAS-A Relationship</a:t>
            </a:r>
            <a:endParaRPr lang="en-US" dirty="0"/>
          </a:p>
        </p:txBody>
      </p:sp>
      <p:sp>
        <p:nvSpPr>
          <p:cNvPr id="5" name="Content Placeholder 4"/>
          <p:cNvSpPr>
            <a:spLocks noGrp="1"/>
          </p:cNvSpPr>
          <p:nvPr>
            <p:ph idx="1"/>
          </p:nvPr>
        </p:nvSpPr>
        <p:spPr/>
        <p:txBody>
          <a:bodyPr/>
          <a:lstStyle/>
          <a:p>
            <a:r>
              <a:rPr lang="en-US" dirty="0"/>
              <a:t>Based on the usage rather than the inheritance</a:t>
            </a:r>
          </a:p>
          <a:p>
            <a:r>
              <a:rPr lang="en-US" dirty="0"/>
              <a:t>Class A HAS-A B if code in class A has a reference to an instance of class B</a:t>
            </a:r>
          </a:p>
          <a:p>
            <a:endParaRPr lang="en-US" dirty="0"/>
          </a:p>
          <a:p>
            <a:endParaRPr lang="en-US" dirty="0"/>
          </a:p>
          <a:p>
            <a:endParaRPr lang="en-US" dirty="0"/>
          </a:p>
        </p:txBody>
      </p:sp>
    </p:spTree>
    <p:extLst>
      <p:ext uri="{BB962C8B-B14F-4D97-AF65-F5344CB8AC3E}">
        <p14:creationId xmlns:p14="http://schemas.microsoft.com/office/powerpoint/2010/main" val="1563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Overloading Methods</a:t>
            </a:r>
            <a:endParaRPr lang="en-US" dirty="0"/>
          </a:p>
        </p:txBody>
      </p:sp>
      <p:sp>
        <p:nvSpPr>
          <p:cNvPr id="5" name="Content Placeholder 4"/>
          <p:cNvSpPr>
            <a:spLocks noGrp="1"/>
          </p:cNvSpPr>
          <p:nvPr>
            <p:ph idx="1"/>
          </p:nvPr>
        </p:nvSpPr>
        <p:spPr/>
        <p:txBody>
          <a:bodyPr/>
          <a:lstStyle/>
          <a:p>
            <a:r>
              <a:rPr lang="en-US" dirty="0"/>
              <a:t>Primary way of implementing polymorphism</a:t>
            </a:r>
          </a:p>
          <a:p>
            <a:r>
              <a:rPr lang="en-US" dirty="0"/>
              <a:t>The following are scenarios when doing method overloading:</a:t>
            </a:r>
          </a:p>
          <a:p>
            <a:pPr lvl="1"/>
            <a:r>
              <a:rPr lang="en-US" dirty="0"/>
              <a:t>appear in the same class or a subclass</a:t>
            </a:r>
          </a:p>
          <a:p>
            <a:pPr lvl="1"/>
            <a:r>
              <a:rPr lang="en-US" dirty="0"/>
              <a:t>have the </a:t>
            </a:r>
            <a:r>
              <a:rPr lang="en-US" b="1" dirty="0"/>
              <a:t>same name</a:t>
            </a:r>
            <a:r>
              <a:rPr lang="en-US" dirty="0"/>
              <a:t> but,</a:t>
            </a:r>
          </a:p>
          <a:p>
            <a:pPr lvl="1"/>
            <a:r>
              <a:rPr lang="en-US" dirty="0"/>
              <a:t>must have different </a:t>
            </a:r>
            <a:r>
              <a:rPr lang="en-US" b="1" dirty="0"/>
              <a:t>parameter lists</a:t>
            </a:r>
            <a:r>
              <a:rPr lang="en-US" dirty="0"/>
              <a:t>, and,</a:t>
            </a:r>
          </a:p>
          <a:p>
            <a:pPr lvl="1"/>
            <a:r>
              <a:rPr lang="en-US" dirty="0"/>
              <a:t>can have different </a:t>
            </a:r>
            <a:r>
              <a:rPr lang="en-US" b="1" dirty="0"/>
              <a:t>return types</a:t>
            </a:r>
            <a:endParaRPr lang="en-US" dirty="0"/>
          </a:p>
          <a:p>
            <a:pPr lvl="1"/>
            <a:endParaRPr lang="en-US" dirty="0"/>
          </a:p>
          <a:p>
            <a:endParaRPr lang="en-US" dirty="0"/>
          </a:p>
        </p:txBody>
      </p:sp>
    </p:spTree>
    <p:extLst>
      <p:ext uri="{BB962C8B-B14F-4D97-AF65-F5344CB8AC3E}">
        <p14:creationId xmlns:p14="http://schemas.microsoft.com/office/powerpoint/2010/main" val="34599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Methods</a:t>
            </a:r>
            <a:endParaRPr lang="en-US" dirty="0"/>
          </a:p>
        </p:txBody>
      </p:sp>
      <p:sp>
        <p:nvSpPr>
          <p:cNvPr id="5" name="Content Placeholder 4"/>
          <p:cNvSpPr>
            <a:spLocks noGrp="1"/>
          </p:cNvSpPr>
          <p:nvPr>
            <p:ph idx="1"/>
          </p:nvPr>
        </p:nvSpPr>
        <p:spPr/>
        <p:txBody>
          <a:bodyPr/>
          <a:lstStyle/>
          <a:p>
            <a:r>
              <a:rPr lang="en-US" dirty="0"/>
              <a:t>Overriding just means that a subclass redefines one of its inherited methods when it needs to change or extend the behavior of that method</a:t>
            </a:r>
          </a:p>
          <a:p>
            <a:endParaRPr lang="en-US" dirty="0"/>
          </a:p>
        </p:txBody>
      </p:sp>
      <p:pic>
        <p:nvPicPr>
          <p:cNvPr id="6" name="Picture 5"/>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660176" y="2988860"/>
            <a:ext cx="6858000" cy="3330053"/>
          </a:xfrm>
          <a:prstGeom prst="rect">
            <a:avLst/>
          </a:prstGeom>
          <a:noFill/>
          <a:ln w="9525">
            <a:noFill/>
            <a:miter lim="800000"/>
            <a:headEnd/>
            <a:tailEnd/>
          </a:ln>
        </p:spPr>
      </p:pic>
    </p:spTree>
    <p:extLst>
      <p:ext uri="{BB962C8B-B14F-4D97-AF65-F5344CB8AC3E}">
        <p14:creationId xmlns:p14="http://schemas.microsoft.com/office/powerpoint/2010/main" val="345362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Methods</a:t>
            </a:r>
            <a:endParaRPr lang="en-US" dirty="0"/>
          </a:p>
        </p:txBody>
      </p:sp>
      <p:sp>
        <p:nvSpPr>
          <p:cNvPr id="3" name="Content Placeholder 2"/>
          <p:cNvSpPr>
            <a:spLocks noGrp="1"/>
          </p:cNvSpPr>
          <p:nvPr>
            <p:ph idx="1"/>
          </p:nvPr>
        </p:nvSpPr>
        <p:spPr/>
        <p:txBody>
          <a:bodyPr/>
          <a:lstStyle/>
          <a:p>
            <a:r>
              <a:rPr lang="en-US" dirty="0" smtClean="0"/>
              <a:t>Types of methods that can be </a:t>
            </a:r>
            <a:r>
              <a:rPr lang="en-US" dirty="0" err="1" smtClean="0"/>
              <a:t>overriden</a:t>
            </a:r>
            <a:r>
              <a:rPr lang="en-US" dirty="0" smtClean="0"/>
              <a:t>:</a:t>
            </a:r>
          </a:p>
          <a:p>
            <a:pPr lvl="1"/>
            <a:r>
              <a:rPr lang="en-US" dirty="0" smtClean="0"/>
              <a:t>normal transactional methods</a:t>
            </a:r>
          </a:p>
          <a:p>
            <a:pPr lvl="2"/>
            <a:r>
              <a:rPr lang="en-US" dirty="0" smtClean="0"/>
              <a:t>public void </a:t>
            </a:r>
            <a:r>
              <a:rPr lang="en-US" dirty="0" err="1" smtClean="0"/>
              <a:t>sampleMethod</a:t>
            </a:r>
            <a:r>
              <a:rPr lang="en-US" dirty="0" smtClean="0"/>
              <a:t>(){  …  }</a:t>
            </a:r>
          </a:p>
          <a:p>
            <a:pPr lvl="1"/>
            <a:r>
              <a:rPr lang="en-US" dirty="0" smtClean="0"/>
              <a:t>abstract methods</a:t>
            </a:r>
          </a:p>
          <a:p>
            <a:pPr lvl="2"/>
            <a:r>
              <a:rPr lang="en-US" dirty="0" smtClean="0"/>
              <a:t>public </a:t>
            </a:r>
            <a:r>
              <a:rPr lang="en-US" dirty="0" smtClean="0">
                <a:solidFill>
                  <a:srgbClr val="FF0000"/>
                </a:solidFill>
                <a:effectLst>
                  <a:outerShdw blurRad="38100" dist="38100" dir="2700000" algn="tl">
                    <a:srgbClr val="000000">
                      <a:alpha val="43137"/>
                    </a:srgbClr>
                  </a:outerShdw>
                </a:effectLst>
              </a:rPr>
              <a:t>abstract</a:t>
            </a:r>
            <a:r>
              <a:rPr lang="en-US" dirty="0" smtClean="0">
                <a:effectLst>
                  <a:outerShdw blurRad="38100" dist="38100" dir="2700000" algn="tl">
                    <a:srgbClr val="000000">
                      <a:alpha val="43137"/>
                    </a:srgbClr>
                  </a:outerShdw>
                </a:effectLst>
              </a:rPr>
              <a:t> </a:t>
            </a:r>
            <a:r>
              <a:rPr lang="en-US" dirty="0" smtClean="0"/>
              <a:t>void </a:t>
            </a:r>
            <a:r>
              <a:rPr lang="en-US" dirty="0" err="1" smtClean="0"/>
              <a:t>deadMethod</a:t>
            </a:r>
            <a:r>
              <a:rPr lang="en-US" dirty="0" smtClean="0"/>
              <a:t>();</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253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29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Methods…</a:t>
            </a:r>
            <a:endParaRPr lang="en-US" dirty="0"/>
          </a:p>
        </p:txBody>
      </p:sp>
      <p:sp>
        <p:nvSpPr>
          <p:cNvPr id="5" name="Content Placeholder 4"/>
          <p:cNvSpPr>
            <a:spLocks noGrp="1"/>
          </p:cNvSpPr>
          <p:nvPr>
            <p:ph idx="1"/>
          </p:nvPr>
        </p:nvSpPr>
        <p:spPr/>
        <p:txBody>
          <a:bodyPr/>
          <a:lstStyle/>
          <a:p>
            <a:r>
              <a:rPr lang="en-US" dirty="0"/>
              <a:t>The following are scenarios when doing method overriding:</a:t>
            </a:r>
          </a:p>
          <a:p>
            <a:pPr lvl="1"/>
            <a:r>
              <a:rPr lang="en-US" dirty="0"/>
              <a:t>appear in subclasses</a:t>
            </a:r>
          </a:p>
          <a:p>
            <a:pPr lvl="1"/>
            <a:r>
              <a:rPr lang="en-US" dirty="0"/>
              <a:t>have the </a:t>
            </a:r>
            <a:r>
              <a:rPr lang="en-US" b="1" dirty="0"/>
              <a:t>same name</a:t>
            </a:r>
            <a:r>
              <a:rPr lang="en-US" dirty="0"/>
              <a:t> as a superclass method</a:t>
            </a:r>
          </a:p>
          <a:p>
            <a:pPr lvl="1"/>
            <a:r>
              <a:rPr lang="en-US" dirty="0"/>
              <a:t>have the </a:t>
            </a:r>
            <a:r>
              <a:rPr lang="en-US" b="1" dirty="0"/>
              <a:t>same parameter list</a:t>
            </a:r>
            <a:r>
              <a:rPr lang="en-US" dirty="0"/>
              <a:t> as a superclass method</a:t>
            </a:r>
          </a:p>
          <a:p>
            <a:pPr lvl="1"/>
            <a:r>
              <a:rPr lang="en-US" dirty="0"/>
              <a:t>have the </a:t>
            </a:r>
            <a:r>
              <a:rPr lang="en-US" b="1" dirty="0"/>
              <a:t>same return type</a:t>
            </a:r>
            <a:r>
              <a:rPr lang="en-US" dirty="0"/>
              <a:t> as a superclass method</a:t>
            </a:r>
          </a:p>
          <a:p>
            <a:pPr lvl="1"/>
            <a:r>
              <a:rPr lang="en-US" sz="2600" dirty="0"/>
              <a:t>The </a:t>
            </a:r>
            <a:r>
              <a:rPr lang="en-US" sz="2600" b="1" dirty="0"/>
              <a:t>throws</a:t>
            </a:r>
            <a:r>
              <a:rPr lang="en-US" sz="2600" dirty="0"/>
              <a:t> clause of the overriding method may only include exceptions that can be thrown by the superclass method, including it's subclasses</a:t>
            </a:r>
          </a:p>
          <a:p>
            <a:endParaRPr lang="en-US" dirty="0"/>
          </a:p>
          <a:p>
            <a:endParaRPr lang="en-US" dirty="0"/>
          </a:p>
        </p:txBody>
      </p:sp>
    </p:spTree>
    <p:extLst>
      <p:ext uri="{BB962C8B-B14F-4D97-AF65-F5344CB8AC3E}">
        <p14:creationId xmlns:p14="http://schemas.microsoft.com/office/powerpoint/2010/main" val="118578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the </a:t>
            </a:r>
            <a:r>
              <a:rPr lang="en-US" b="1" dirty="0" smtClean="0"/>
              <a:t>access modifier</a:t>
            </a:r>
            <a:r>
              <a:rPr lang="en-US" dirty="0" smtClean="0"/>
              <a:t> for the overriding method may not be more restrictive than the access modifier of the </a:t>
            </a:r>
            <a:r>
              <a:rPr lang="en-US" dirty="0" err="1" smtClean="0"/>
              <a:t>superclass</a:t>
            </a:r>
            <a:r>
              <a:rPr lang="en-US" dirty="0" smtClean="0"/>
              <a:t> method</a:t>
            </a:r>
          </a:p>
          <a:p>
            <a:pPr lvl="2"/>
            <a:r>
              <a:rPr lang="en-US" dirty="0" smtClean="0"/>
              <a:t>if the </a:t>
            </a:r>
            <a:r>
              <a:rPr lang="en-US" dirty="0" err="1" smtClean="0"/>
              <a:t>superclass</a:t>
            </a:r>
            <a:r>
              <a:rPr lang="en-US" dirty="0" smtClean="0"/>
              <a:t> method is </a:t>
            </a:r>
            <a:r>
              <a:rPr lang="en-US" b="1" dirty="0" smtClean="0"/>
              <a:t>public</a:t>
            </a:r>
            <a:r>
              <a:rPr lang="en-US" dirty="0" smtClean="0"/>
              <a:t>, the overriding method must be </a:t>
            </a:r>
            <a:r>
              <a:rPr lang="en-US" b="1" dirty="0" smtClean="0"/>
              <a:t>public</a:t>
            </a:r>
            <a:endParaRPr lang="en-US" dirty="0" smtClean="0"/>
          </a:p>
          <a:p>
            <a:pPr lvl="2"/>
            <a:r>
              <a:rPr lang="en-US" dirty="0" smtClean="0"/>
              <a:t>if the </a:t>
            </a:r>
            <a:r>
              <a:rPr lang="en-US" dirty="0" err="1" smtClean="0"/>
              <a:t>superclass</a:t>
            </a:r>
            <a:r>
              <a:rPr lang="en-US" dirty="0" smtClean="0"/>
              <a:t> method is </a:t>
            </a:r>
            <a:r>
              <a:rPr lang="en-US" b="1" dirty="0" smtClean="0"/>
              <a:t>protected</a:t>
            </a:r>
            <a:r>
              <a:rPr lang="en-US" dirty="0" smtClean="0"/>
              <a:t>, the overriding method may be </a:t>
            </a:r>
            <a:r>
              <a:rPr lang="en-US" b="1" dirty="0" smtClean="0"/>
              <a:t>protected</a:t>
            </a:r>
            <a:r>
              <a:rPr lang="en-US" dirty="0" smtClean="0"/>
              <a:t> or </a:t>
            </a:r>
            <a:r>
              <a:rPr lang="en-US" b="1" dirty="0" smtClean="0"/>
              <a:t>public</a:t>
            </a:r>
            <a:endParaRPr lang="en-US" dirty="0" smtClean="0"/>
          </a:p>
          <a:p>
            <a:pPr lvl="2"/>
            <a:r>
              <a:rPr lang="en-US" dirty="0" smtClean="0"/>
              <a:t>if the </a:t>
            </a:r>
            <a:r>
              <a:rPr lang="en-US" dirty="0" err="1" smtClean="0"/>
              <a:t>superclass</a:t>
            </a:r>
            <a:r>
              <a:rPr lang="en-US" dirty="0" smtClean="0"/>
              <a:t> method is </a:t>
            </a:r>
            <a:r>
              <a:rPr lang="en-US" b="1" dirty="0" smtClean="0"/>
              <a:t>default</a:t>
            </a:r>
            <a:r>
              <a:rPr lang="en-US" dirty="0" smtClean="0"/>
              <a:t>, the overriding method may be </a:t>
            </a:r>
            <a:r>
              <a:rPr lang="en-US" b="1" dirty="0" smtClean="0"/>
              <a:t>default</a:t>
            </a:r>
            <a:r>
              <a:rPr lang="en-US" dirty="0" smtClean="0"/>
              <a:t>, </a:t>
            </a:r>
            <a:r>
              <a:rPr lang="en-US" b="1" dirty="0" smtClean="0"/>
              <a:t>protected</a:t>
            </a:r>
            <a:r>
              <a:rPr lang="en-US" dirty="0" smtClean="0"/>
              <a:t>, or </a:t>
            </a:r>
            <a:r>
              <a:rPr lang="en-US" b="1" dirty="0" smtClean="0"/>
              <a:t>public</a:t>
            </a:r>
            <a:endParaRPr lang="en-US" dirty="0" smtClean="0"/>
          </a:p>
          <a:p>
            <a:pPr lvl="2"/>
            <a:r>
              <a:rPr lang="en-US" dirty="0" smtClean="0"/>
              <a:t>if the </a:t>
            </a:r>
            <a:r>
              <a:rPr lang="en-US" dirty="0" err="1" smtClean="0"/>
              <a:t>superclass</a:t>
            </a:r>
            <a:r>
              <a:rPr lang="en-US" dirty="0" smtClean="0"/>
              <a:t> methods is </a:t>
            </a:r>
            <a:r>
              <a:rPr lang="en-US" b="1" dirty="0" smtClean="0"/>
              <a:t>private</a:t>
            </a:r>
            <a:r>
              <a:rPr lang="en-US" dirty="0" smtClean="0"/>
              <a:t>, it is </a:t>
            </a:r>
            <a:r>
              <a:rPr lang="en-US" b="1" dirty="0" smtClean="0"/>
              <a:t>not inherited</a:t>
            </a:r>
            <a:r>
              <a:rPr lang="en-US" dirty="0" smtClean="0"/>
              <a:t> and overriding is not an issue</a:t>
            </a:r>
          </a:p>
          <a:p>
            <a:endParaRPr lang="en-US" dirty="0"/>
          </a:p>
        </p:txBody>
      </p:sp>
    </p:spTree>
    <p:extLst>
      <p:ext uri="{BB962C8B-B14F-4D97-AF65-F5344CB8AC3E}">
        <p14:creationId xmlns:p14="http://schemas.microsoft.com/office/powerpoint/2010/main" val="41892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Issues</a:t>
            </a:r>
            <a:endParaRPr lang="en-US" dirty="0"/>
          </a:p>
        </p:txBody>
      </p:sp>
      <p:sp>
        <p:nvSpPr>
          <p:cNvPr id="5" name="Content Placeholder 4"/>
          <p:cNvSpPr>
            <a:spLocks noGrp="1"/>
          </p:cNvSpPr>
          <p:nvPr>
            <p:ph idx="1"/>
          </p:nvPr>
        </p:nvSpPr>
        <p:spPr/>
        <p:txBody>
          <a:bodyPr/>
          <a:lstStyle/>
          <a:p>
            <a:r>
              <a:rPr lang="en-US" dirty="0"/>
              <a:t>A super class cannot utilize the properties of its subclasses (no turning back)</a:t>
            </a:r>
          </a:p>
          <a:p>
            <a:r>
              <a:rPr lang="en-US" dirty="0"/>
              <a:t>If a subclass needs to use both  superclass version and its own overriding subclass version, the keyword super is used to distinguish methods of superclass from the </a:t>
            </a:r>
            <a:r>
              <a:rPr lang="en-US" dirty="0" smtClean="0"/>
              <a:t>subclass</a:t>
            </a:r>
          </a:p>
          <a:p>
            <a:r>
              <a:rPr lang="en-US" dirty="0" smtClean="0"/>
              <a:t>Super classes can be normal transactional classes or abstract classes</a:t>
            </a:r>
          </a:p>
          <a:p>
            <a:pPr lvl="1"/>
            <a:r>
              <a:rPr lang="en-US" dirty="0" smtClean="0"/>
              <a:t>public </a:t>
            </a:r>
            <a:r>
              <a:rPr lang="en-US" dirty="0" smtClean="0">
                <a:solidFill>
                  <a:srgbClr val="FF0000"/>
                </a:solidFill>
                <a:effectLst>
                  <a:outerShdw blurRad="38100" dist="38100" dir="2700000" algn="tl">
                    <a:srgbClr val="000000">
                      <a:alpha val="43137"/>
                    </a:srgbClr>
                  </a:outerShdw>
                </a:effectLst>
              </a:rPr>
              <a:t>abstract</a:t>
            </a:r>
            <a:r>
              <a:rPr lang="en-US" dirty="0" smtClean="0">
                <a:effectLst>
                  <a:outerShdw blurRad="38100" dist="38100" dir="2700000" algn="tl">
                    <a:srgbClr val="000000">
                      <a:alpha val="43137"/>
                    </a:srgbClr>
                  </a:outerShdw>
                </a:effectLst>
              </a:rPr>
              <a:t> </a:t>
            </a:r>
            <a:r>
              <a:rPr lang="en-US" dirty="0" smtClean="0"/>
              <a:t>class </a:t>
            </a:r>
            <a:r>
              <a:rPr lang="en-US" dirty="0" err="1" smtClean="0"/>
              <a:t>SuperClass</a:t>
            </a:r>
            <a:r>
              <a:rPr lang="en-US" dirty="0" smtClean="0"/>
              <a:t>{ …. }</a:t>
            </a:r>
            <a:endParaRPr lang="en-US" dirty="0"/>
          </a:p>
          <a:p>
            <a:endParaRPr lang="en-US" dirty="0"/>
          </a:p>
          <a:p>
            <a:endParaRPr lang="en-US" dirty="0"/>
          </a:p>
        </p:txBody>
      </p:sp>
    </p:spTree>
    <p:extLst>
      <p:ext uri="{BB962C8B-B14F-4D97-AF65-F5344CB8AC3E}">
        <p14:creationId xmlns:p14="http://schemas.microsoft.com/office/powerpoint/2010/main" val="34267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of inheritance</a:t>
            </a:r>
          </a:p>
        </p:txBody>
      </p:sp>
      <p:sp>
        <p:nvSpPr>
          <p:cNvPr id="5" name="Content Placeholder 4"/>
          <p:cNvSpPr>
            <a:spLocks noGrp="1"/>
          </p:cNvSpPr>
          <p:nvPr>
            <p:ph idx="1"/>
          </p:nvPr>
        </p:nvSpPr>
        <p:spPr/>
        <p:txBody>
          <a:bodyPr/>
          <a:lstStyle/>
          <a:p>
            <a:r>
              <a:rPr lang="en-US" dirty="0"/>
              <a:t>In designing inheritance, you put common codes in a class and tell other more specific classes that this common class (more abstract) is their superclass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803477" y="3076432"/>
            <a:ext cx="5638800" cy="3201537"/>
          </a:xfrm>
          <a:prstGeom prst="rect">
            <a:avLst/>
          </a:prstGeom>
          <a:noFill/>
          <a:ln w="9525">
            <a:noFill/>
            <a:miter lim="800000"/>
            <a:headEnd/>
            <a:tailEnd/>
          </a:ln>
        </p:spPr>
      </p:pic>
    </p:spTree>
    <p:extLst>
      <p:ext uri="{BB962C8B-B14F-4D97-AF65-F5344CB8AC3E}">
        <p14:creationId xmlns:p14="http://schemas.microsoft.com/office/powerpoint/2010/main" val="365145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of Inheritance…</a:t>
            </a:r>
            <a:endParaRPr lang="en-US" dirty="0"/>
          </a:p>
        </p:txBody>
      </p:sp>
      <p:sp>
        <p:nvSpPr>
          <p:cNvPr id="5" name="Content Placeholder 4"/>
          <p:cNvSpPr>
            <a:spLocks noGrp="1"/>
          </p:cNvSpPr>
          <p:nvPr>
            <p:ph idx="1"/>
          </p:nvPr>
        </p:nvSpPr>
        <p:spPr/>
        <p:txBody>
          <a:bodyPr/>
          <a:lstStyle/>
          <a:p>
            <a:r>
              <a:rPr lang="en-US" dirty="0"/>
              <a:t>Abstract class are most preferred superclass design for almost all of the current projects</a:t>
            </a:r>
          </a:p>
          <a:p>
            <a:r>
              <a:rPr lang="en-US" dirty="0"/>
              <a:t>Ordinary classes can still be used as common classes or template</a:t>
            </a:r>
          </a:p>
          <a:p>
            <a:endParaRPr lang="en-US" dirty="0"/>
          </a:p>
          <a:p>
            <a:endParaRPr lang="en-US" dirty="0"/>
          </a:p>
        </p:txBody>
      </p:sp>
    </p:spTree>
    <p:extLst>
      <p:ext uri="{BB962C8B-B14F-4D97-AF65-F5344CB8AC3E}">
        <p14:creationId xmlns:p14="http://schemas.microsoft.com/office/powerpoint/2010/main" val="8694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to Inherit?</a:t>
            </a:r>
            <a:endParaRPr lang="en-US" dirty="0"/>
          </a:p>
        </p:txBody>
      </p:sp>
      <p:sp>
        <p:nvSpPr>
          <p:cNvPr id="5" name="Content Placeholder 4"/>
          <p:cNvSpPr>
            <a:spLocks noGrp="1"/>
          </p:cNvSpPr>
          <p:nvPr>
            <p:ph idx="1"/>
          </p:nvPr>
        </p:nvSpPr>
        <p:spPr/>
        <p:txBody>
          <a:bodyPr/>
          <a:lstStyle/>
          <a:p>
            <a:r>
              <a:rPr lang="en-US" dirty="0"/>
              <a:t>A subclass cannot inherit all members of the superclass</a:t>
            </a:r>
          </a:p>
          <a:p>
            <a:r>
              <a:rPr lang="en-US" dirty="0"/>
              <a:t>It depends on the member’s access level control</a:t>
            </a:r>
          </a:p>
          <a:p>
            <a:pPr lvl="1"/>
            <a:r>
              <a:rPr lang="en-US" dirty="0"/>
              <a:t>public</a:t>
            </a:r>
          </a:p>
          <a:p>
            <a:pPr lvl="1"/>
            <a:r>
              <a:rPr lang="en-US" dirty="0"/>
              <a:t>protected</a:t>
            </a:r>
          </a:p>
          <a:p>
            <a:pPr lvl="1"/>
            <a:r>
              <a:rPr lang="en-US" dirty="0"/>
              <a:t>default</a:t>
            </a:r>
          </a:p>
          <a:p>
            <a:endParaRPr lang="en-US" dirty="0"/>
          </a:p>
          <a:p>
            <a:endParaRPr lang="en-US" dirty="0"/>
          </a:p>
        </p:txBody>
      </p:sp>
    </p:spTree>
    <p:extLst>
      <p:ext uri="{BB962C8B-B14F-4D97-AF65-F5344CB8AC3E}">
        <p14:creationId xmlns:p14="http://schemas.microsoft.com/office/powerpoint/2010/main" val="149056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Compiled Codes</a:t>
            </a:r>
            <a:endParaRPr lang="en-US" dirty="0"/>
          </a:p>
        </p:txBody>
      </p:sp>
      <p:sp>
        <p:nvSpPr>
          <p:cNvPr id="5" name="Content Placeholder 4"/>
          <p:cNvSpPr>
            <a:spLocks noGrp="1"/>
          </p:cNvSpPr>
          <p:nvPr>
            <p:ph idx="1"/>
          </p:nvPr>
        </p:nvSpPr>
        <p:spPr/>
        <p:txBody>
          <a:bodyPr/>
          <a:lstStyle/>
          <a:p>
            <a:r>
              <a:rPr lang="en-US" dirty="0"/>
              <a:t>To run the compiled packaged </a:t>
            </a:r>
            <a:r>
              <a:rPr lang="en-US" dirty="0" smtClean="0"/>
              <a:t>sources inside </a:t>
            </a:r>
            <a:r>
              <a:rPr lang="en-US" dirty="0" smtClean="0">
                <a:solidFill>
                  <a:srgbClr val="FF0000"/>
                </a:solidFill>
              </a:rPr>
              <a:t>classes</a:t>
            </a:r>
            <a:r>
              <a:rPr lang="en-US" dirty="0" smtClean="0"/>
              <a:t>:</a:t>
            </a:r>
            <a:endParaRPr lang="en-US" dirty="0"/>
          </a:p>
          <a:p>
            <a:pPr lvl="1"/>
            <a:r>
              <a:rPr lang="en-US" dirty="0"/>
              <a:t>java –classpath </a:t>
            </a:r>
            <a:r>
              <a:rPr lang="en-US" dirty="0">
                <a:solidFill>
                  <a:srgbClr val="FF0000"/>
                </a:solidFill>
              </a:rPr>
              <a:t>classes</a:t>
            </a:r>
            <a:r>
              <a:rPr lang="en-US" dirty="0"/>
              <a:t> </a:t>
            </a:r>
            <a:r>
              <a:rPr lang="en-US" dirty="0" err="1"/>
              <a:t>org.itm.training.testing.P</a:t>
            </a:r>
            <a:endParaRPr lang="en-US" dirty="0"/>
          </a:p>
          <a:p>
            <a:endParaRPr lang="en-US" dirty="0"/>
          </a:p>
        </p:txBody>
      </p:sp>
    </p:spTree>
    <p:extLst>
      <p:ext uri="{BB962C8B-B14F-4D97-AF65-F5344CB8AC3E}">
        <p14:creationId xmlns:p14="http://schemas.microsoft.com/office/powerpoint/2010/main" val="322950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Inheritance</a:t>
            </a:r>
            <a:endParaRPr lang="en-US" dirty="0"/>
          </a:p>
        </p:txBody>
      </p:sp>
      <p:sp>
        <p:nvSpPr>
          <p:cNvPr id="5" name="Content Placeholder 4"/>
          <p:cNvSpPr>
            <a:spLocks noGrp="1"/>
          </p:cNvSpPr>
          <p:nvPr>
            <p:ph idx="1"/>
          </p:nvPr>
        </p:nvSpPr>
        <p:spPr/>
        <p:txBody>
          <a:bodyPr/>
          <a:lstStyle/>
          <a:p>
            <a:r>
              <a:rPr lang="en-US" dirty="0"/>
              <a:t>You can avoid duplication</a:t>
            </a:r>
          </a:p>
          <a:p>
            <a:r>
              <a:rPr lang="en-US" dirty="0"/>
              <a:t>You define common protocol for a set of classes</a:t>
            </a:r>
          </a:p>
          <a:p>
            <a:endParaRPr lang="en-US" dirty="0"/>
          </a:p>
          <a:p>
            <a:endParaRPr lang="en-US" dirty="0"/>
          </a:p>
          <a:p>
            <a:endParaRPr lang="en-US" dirty="0"/>
          </a:p>
        </p:txBody>
      </p:sp>
    </p:spTree>
    <p:extLst>
      <p:ext uri="{BB962C8B-B14F-4D97-AF65-F5344CB8AC3E}">
        <p14:creationId xmlns:p14="http://schemas.microsoft.com/office/powerpoint/2010/main" val="401825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Polymorphism</a:t>
            </a:r>
            <a:endParaRPr lang="en-US" dirty="0"/>
          </a:p>
        </p:txBody>
      </p:sp>
      <p:sp>
        <p:nvSpPr>
          <p:cNvPr id="5" name="Content Placeholder 4"/>
          <p:cNvSpPr>
            <a:spLocks noGrp="1"/>
          </p:cNvSpPr>
          <p:nvPr>
            <p:ph idx="1"/>
          </p:nvPr>
        </p:nvSpPr>
        <p:spPr/>
        <p:txBody>
          <a:bodyPr/>
          <a:lstStyle/>
          <a:p>
            <a:r>
              <a:rPr lang="en-US" dirty="0" smtClean="0"/>
              <a:t>Create </a:t>
            </a:r>
            <a:r>
              <a:rPr lang="en-US" dirty="0"/>
              <a:t>functions or reference variables which behaves differently in different programmatic </a:t>
            </a:r>
            <a:r>
              <a:rPr lang="en-US" dirty="0" smtClean="0"/>
              <a:t>context</a:t>
            </a:r>
          </a:p>
          <a:p>
            <a:r>
              <a:rPr lang="en-US" dirty="0" smtClean="0"/>
              <a:t>Deals </a:t>
            </a:r>
            <a:r>
              <a:rPr lang="en-US" dirty="0"/>
              <a:t>with how the program decides which methods it should use, depending on what type of thing it </a:t>
            </a:r>
            <a:r>
              <a:rPr lang="en-US" dirty="0" smtClean="0"/>
              <a:t>has</a:t>
            </a:r>
          </a:p>
          <a:p>
            <a:r>
              <a:rPr lang="en-US" dirty="0"/>
              <a:t>The reference type is the superclass of the object </a:t>
            </a:r>
            <a:r>
              <a:rPr lang="en-US" dirty="0" smtClean="0"/>
              <a:t>type</a:t>
            </a:r>
          </a:p>
          <a:p>
            <a:r>
              <a:rPr lang="en-US" dirty="0" smtClean="0"/>
              <a:t>Main objective:</a:t>
            </a:r>
          </a:p>
          <a:p>
            <a:pPr lvl="1"/>
            <a:r>
              <a:rPr lang="en-US" dirty="0" smtClean="0"/>
              <a:t>create classes of different forms with </a:t>
            </a:r>
            <a:r>
              <a:rPr lang="en-US" smtClean="0"/>
              <a:t>different purposes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6237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Polymorphic relationship</a:t>
            </a:r>
            <a:endParaRPr lang="en-US" dirty="0"/>
          </a:p>
        </p:txBody>
      </p:sp>
      <p:sp>
        <p:nvSpPr>
          <p:cNvPr id="5" name="Content Placeholder 4"/>
          <p:cNvSpPr>
            <a:spLocks noGrp="1"/>
          </p:cNvSpPr>
          <p:nvPr>
            <p:ph idx="1"/>
          </p:nvPr>
        </p:nvSpPr>
        <p:spPr/>
        <p:txBody>
          <a:bodyPr/>
          <a:lstStyle/>
          <a:p>
            <a:r>
              <a:rPr lang="en-US" dirty="0" smtClean="0"/>
              <a:t>A class that contains all the methods is the base class</a:t>
            </a:r>
          </a:p>
          <a:p>
            <a:r>
              <a:rPr lang="en-US" dirty="0"/>
              <a:t>D</a:t>
            </a:r>
            <a:r>
              <a:rPr lang="en-US" dirty="0" smtClean="0"/>
              <a:t>erived classes borrows the methods of the base class</a:t>
            </a:r>
            <a:endParaRPr lang="en-US" dirty="0"/>
          </a:p>
        </p:txBody>
      </p:sp>
    </p:spTree>
    <p:extLst>
      <p:ext uri="{BB962C8B-B14F-4D97-AF65-F5344CB8AC3E}">
        <p14:creationId xmlns:p14="http://schemas.microsoft.com/office/powerpoint/2010/main" val="12875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Strict Polymorphism</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5">
                <a:tint val="45000"/>
                <a:satMod val="400000"/>
              </a:schemeClr>
            </a:duotone>
          </a:blip>
          <a:srcRect/>
          <a:stretch>
            <a:fillRect/>
          </a:stretch>
        </p:blipFill>
        <p:spPr bwMode="auto">
          <a:xfrm>
            <a:off x="2535072" y="2209800"/>
            <a:ext cx="4191000" cy="2209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a:off x="6802272" y="2362200"/>
            <a:ext cx="3324225" cy="27432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154072" y="4302075"/>
            <a:ext cx="4800600" cy="1946325"/>
          </a:xfrm>
          <a:prstGeom prst="rect">
            <a:avLst/>
          </a:prstGeom>
          <a:noFill/>
          <a:ln w="9525">
            <a:noFill/>
            <a:miter lim="800000"/>
            <a:headEnd/>
            <a:tailEnd/>
          </a:ln>
        </p:spPr>
      </p:pic>
    </p:spTree>
    <p:extLst>
      <p:ext uri="{BB962C8B-B14F-4D97-AF65-F5344CB8AC3E}">
        <p14:creationId xmlns:p14="http://schemas.microsoft.com/office/powerpoint/2010/main" val="131372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Strict Polymorphism…</a:t>
            </a:r>
            <a:endParaRPr lang="en-US" dirty="0"/>
          </a:p>
        </p:txBody>
      </p:sp>
      <p:sp>
        <p:nvSpPr>
          <p:cNvPr id="5" name="Content Placeholder 4"/>
          <p:cNvSpPr>
            <a:spLocks noGrp="1"/>
          </p:cNvSpPr>
          <p:nvPr>
            <p:ph idx="1"/>
          </p:nvPr>
        </p:nvSpPr>
        <p:spPr/>
        <p:txBody>
          <a:bodyPr/>
          <a:lstStyle/>
          <a:p>
            <a:r>
              <a:rPr lang="en-US" dirty="0"/>
              <a:t>Sometimes designing polymorphism will lead to a subclass that gets all needed methods from two or more </a:t>
            </a:r>
            <a:r>
              <a:rPr lang="en-US" dirty="0" smtClean="0"/>
              <a:t>super classes </a:t>
            </a:r>
            <a:r>
              <a:rPr lang="en-US" dirty="0"/>
              <a:t>(multiple inheritance)</a:t>
            </a:r>
          </a:p>
          <a:p>
            <a:r>
              <a:rPr lang="en-US" dirty="0"/>
              <a:t>To avoid this impossible design in Java, we can use interfaces</a:t>
            </a:r>
          </a:p>
          <a:p>
            <a:endParaRPr lang="en-US" dirty="0"/>
          </a:p>
          <a:p>
            <a:endParaRPr lang="en-US" dirty="0"/>
          </a:p>
        </p:txBody>
      </p:sp>
    </p:spTree>
    <p:extLst>
      <p:ext uri="{BB962C8B-B14F-4D97-AF65-F5344CB8AC3E}">
        <p14:creationId xmlns:p14="http://schemas.microsoft.com/office/powerpoint/2010/main" val="305968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Polymorphism</a:t>
            </a:r>
            <a:endParaRPr lang="en-US" dirty="0"/>
          </a:p>
        </p:txBody>
      </p:sp>
      <p:sp>
        <p:nvSpPr>
          <p:cNvPr id="5" name="Content Placeholder 4"/>
          <p:cNvSpPr>
            <a:spLocks noGrp="1"/>
          </p:cNvSpPr>
          <p:nvPr>
            <p:ph idx="1"/>
          </p:nvPr>
        </p:nvSpPr>
        <p:spPr/>
        <p:txBody>
          <a:bodyPr/>
          <a:lstStyle/>
          <a:p>
            <a:r>
              <a:rPr lang="en-US" dirty="0" smtClean="0"/>
              <a:t>Single Polymorphism</a:t>
            </a:r>
          </a:p>
          <a:p>
            <a:r>
              <a:rPr lang="en-US" dirty="0" smtClean="0"/>
              <a:t>Multiple Polymorphism</a:t>
            </a:r>
            <a:endParaRPr lang="en-US" dirty="0"/>
          </a:p>
        </p:txBody>
      </p:sp>
    </p:spTree>
    <p:extLst>
      <p:ext uri="{BB962C8B-B14F-4D97-AF65-F5344CB8AC3E}">
        <p14:creationId xmlns:p14="http://schemas.microsoft.com/office/powerpoint/2010/main" val="346434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Polymorphism</a:t>
            </a:r>
            <a:endParaRPr lang="en-US" dirty="0"/>
          </a:p>
        </p:txBody>
      </p:sp>
      <p:sp>
        <p:nvSpPr>
          <p:cNvPr id="5" name="Content Placeholder 4"/>
          <p:cNvSpPr>
            <a:spLocks noGrp="1"/>
          </p:cNvSpPr>
          <p:nvPr>
            <p:ph idx="1"/>
          </p:nvPr>
        </p:nvSpPr>
        <p:spPr/>
        <p:txBody>
          <a:bodyPr/>
          <a:lstStyle/>
          <a:p>
            <a:r>
              <a:rPr lang="en-US" dirty="0" smtClean="0"/>
              <a:t>Maintainability and for ease of design</a:t>
            </a:r>
          </a:p>
          <a:p>
            <a:r>
              <a:rPr lang="en-US" dirty="0" smtClean="0"/>
              <a:t>To </a:t>
            </a:r>
            <a:r>
              <a:rPr lang="en-US" dirty="0"/>
              <a:t>put constraint on what “type” or “group” of objects to create:</a:t>
            </a:r>
          </a:p>
          <a:p>
            <a:pPr lvl="1"/>
            <a:r>
              <a:rPr lang="en-US" dirty="0"/>
              <a:t>List list1 = new </a:t>
            </a:r>
            <a:r>
              <a:rPr lang="en-US" dirty="0" err="1"/>
              <a:t>ArrayList</a:t>
            </a:r>
            <a:r>
              <a:rPr lang="en-US" dirty="0"/>
              <a:t>(); list1 = new Vector()</a:t>
            </a:r>
          </a:p>
          <a:p>
            <a:pPr lvl="1"/>
            <a:r>
              <a:rPr lang="en-US" dirty="0"/>
              <a:t>List list2 = new </a:t>
            </a:r>
            <a:r>
              <a:rPr lang="en-US" dirty="0" err="1"/>
              <a:t>LinkedList</a:t>
            </a:r>
            <a:r>
              <a:rPr lang="en-US" dirty="0"/>
              <a:t>(); list2 = new Vector();</a:t>
            </a:r>
          </a:p>
          <a:p>
            <a:pPr lvl="1"/>
            <a:r>
              <a:rPr lang="en-US" dirty="0"/>
              <a:t>Set set1 = new </a:t>
            </a:r>
            <a:r>
              <a:rPr lang="en-US" dirty="0" err="1"/>
              <a:t>HashSet</a:t>
            </a:r>
            <a:r>
              <a:rPr lang="en-US" dirty="0"/>
              <a:t>(); set1 = new </a:t>
            </a:r>
            <a:r>
              <a:rPr lang="en-US" dirty="0" err="1"/>
              <a:t>TreeSet</a:t>
            </a:r>
            <a:r>
              <a:rPr lang="en-US" dirty="0"/>
              <a:t>();</a:t>
            </a:r>
          </a:p>
          <a:p>
            <a:r>
              <a:rPr lang="en-US" dirty="0"/>
              <a:t>To create objects having common methods or processes</a:t>
            </a:r>
          </a:p>
          <a:p>
            <a:endParaRPr lang="en-US" dirty="0"/>
          </a:p>
        </p:txBody>
      </p:sp>
    </p:spTree>
    <p:extLst>
      <p:ext uri="{BB962C8B-B14F-4D97-AF65-F5344CB8AC3E}">
        <p14:creationId xmlns:p14="http://schemas.microsoft.com/office/powerpoint/2010/main" val="333567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Collections Framework</a:t>
            </a:r>
            <a:endParaRPr lang="en-US" dirty="0"/>
          </a:p>
        </p:txBody>
      </p:sp>
      <p:sp>
        <p:nvSpPr>
          <p:cNvPr id="7" name="Text Placeholder 6"/>
          <p:cNvSpPr>
            <a:spLocks noGrp="1"/>
          </p:cNvSpPr>
          <p:nvPr>
            <p:ph type="body" idx="1"/>
          </p:nvPr>
        </p:nvSpPr>
        <p:spPr/>
        <p:txBody>
          <a:bodyPr/>
          <a:lstStyle/>
          <a:p>
            <a:r>
              <a:rPr lang="en-US" dirty="0" smtClean="0"/>
              <a:t>Introduction to Java Data Structures</a:t>
            </a:r>
            <a:endParaRPr lang="en-US" dirty="0"/>
          </a:p>
        </p:txBody>
      </p:sp>
    </p:spTree>
    <p:extLst>
      <p:ext uri="{BB962C8B-B14F-4D97-AF65-F5344CB8AC3E}">
        <p14:creationId xmlns:p14="http://schemas.microsoft.com/office/powerpoint/2010/main" val="130214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on Arrays</a:t>
            </a:r>
            <a:endParaRPr lang="en-US" dirty="0"/>
          </a:p>
        </p:txBody>
      </p:sp>
      <p:sp>
        <p:nvSpPr>
          <p:cNvPr id="5" name="Content Placeholder 4"/>
          <p:cNvSpPr>
            <a:spLocks noGrp="1"/>
          </p:cNvSpPr>
          <p:nvPr>
            <p:ph idx="1"/>
          </p:nvPr>
        </p:nvSpPr>
        <p:spPr/>
        <p:txBody>
          <a:bodyPr>
            <a:normAutofit fontScale="92500" lnSpcReduction="10000"/>
          </a:bodyPr>
          <a:lstStyle/>
          <a:p>
            <a:r>
              <a:rPr lang="en-US" dirty="0"/>
              <a:t>Array indexes start at 0</a:t>
            </a:r>
          </a:p>
          <a:p>
            <a:r>
              <a:rPr lang="en-US" dirty="0" smtClean="0"/>
              <a:t>Indexes </a:t>
            </a:r>
            <a:r>
              <a:rPr lang="en-US" dirty="0"/>
              <a:t>have to be integers</a:t>
            </a:r>
          </a:p>
          <a:p>
            <a:r>
              <a:rPr lang="en-US" dirty="0" smtClean="0"/>
              <a:t>An </a:t>
            </a:r>
            <a:r>
              <a:rPr lang="en-US" dirty="0"/>
              <a:t>array can hold primitive data types or objects</a:t>
            </a:r>
          </a:p>
          <a:p>
            <a:r>
              <a:rPr lang="en-US" dirty="0" smtClean="0"/>
              <a:t>Arrays </a:t>
            </a:r>
            <a:r>
              <a:rPr lang="en-US" dirty="0"/>
              <a:t>provide constant time random access which is an efficient way </a:t>
            </a:r>
            <a:r>
              <a:rPr lang="en-US" dirty="0" smtClean="0"/>
              <a:t>of accessing </a:t>
            </a:r>
            <a:r>
              <a:rPr lang="en-US" dirty="0"/>
              <a:t>data</a:t>
            </a:r>
          </a:p>
          <a:p>
            <a:r>
              <a:rPr lang="en-US" dirty="0" smtClean="0"/>
              <a:t>Arrays </a:t>
            </a:r>
            <a:r>
              <a:rPr lang="en-US" dirty="0"/>
              <a:t>provide good locality of reference</a:t>
            </a:r>
          </a:p>
          <a:p>
            <a:r>
              <a:rPr lang="en-US" dirty="0" smtClean="0"/>
              <a:t>Arrays </a:t>
            </a:r>
            <a:r>
              <a:rPr lang="en-US" dirty="0"/>
              <a:t>are more difficult to insert or remove elements than </a:t>
            </a:r>
            <a:r>
              <a:rPr lang="en-US" dirty="0" smtClean="0"/>
              <a:t>other data </a:t>
            </a:r>
            <a:r>
              <a:rPr lang="en-US" dirty="0"/>
              <a:t>structures</a:t>
            </a:r>
          </a:p>
          <a:p>
            <a:r>
              <a:rPr lang="en-US" dirty="0" smtClean="0"/>
              <a:t>An </a:t>
            </a:r>
            <a:r>
              <a:rPr lang="en-US" dirty="0"/>
              <a:t>index to an invalid element is possible</a:t>
            </a:r>
          </a:p>
        </p:txBody>
      </p:sp>
    </p:spTree>
    <p:extLst>
      <p:ext uri="{BB962C8B-B14F-4D97-AF65-F5344CB8AC3E}">
        <p14:creationId xmlns:p14="http://schemas.microsoft.com/office/powerpoint/2010/main" val="15221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Framework</a:t>
            </a:r>
            <a:endParaRPr lang="en-US" dirty="0"/>
          </a:p>
        </p:txBody>
      </p:sp>
      <p:sp>
        <p:nvSpPr>
          <p:cNvPr id="5" name="Content Placeholder 4"/>
          <p:cNvSpPr>
            <a:spLocks noGrp="1"/>
          </p:cNvSpPr>
          <p:nvPr>
            <p:ph idx="1"/>
          </p:nvPr>
        </p:nvSpPr>
        <p:spPr/>
        <p:txBody>
          <a:bodyPr/>
          <a:lstStyle/>
          <a:p>
            <a:r>
              <a:rPr lang="en-US" dirty="0"/>
              <a:t>Collection Framework mandates the common behaviors of all the </a:t>
            </a:r>
            <a:r>
              <a:rPr lang="en-US" dirty="0" smtClean="0"/>
              <a:t>classes</a:t>
            </a:r>
          </a:p>
          <a:p>
            <a:r>
              <a:rPr lang="en-US" dirty="0" smtClean="0"/>
              <a:t>Consists of series of interfaces and </a:t>
            </a:r>
          </a:p>
          <a:p>
            <a:pPr marL="0" indent="0">
              <a:buNone/>
            </a:pPr>
            <a:r>
              <a:rPr lang="en-US" dirty="0" smtClean="0"/>
              <a:t>  classes together responsible </a:t>
            </a:r>
          </a:p>
          <a:p>
            <a:pPr marL="0" indent="0">
              <a:buNone/>
            </a:pPr>
            <a:r>
              <a:rPr lang="en-US" dirty="0" smtClean="0"/>
              <a:t>  for data management at runtime</a:t>
            </a:r>
            <a:endParaRPr lang="en-US" dirty="0"/>
          </a:p>
          <a:p>
            <a:r>
              <a:rPr lang="en-US" dirty="0"/>
              <a:t>Dynamically allocate data</a:t>
            </a:r>
          </a:p>
          <a:p>
            <a:endParaRPr lang="en-US" dirty="0"/>
          </a:p>
        </p:txBody>
      </p:sp>
      <p:pic>
        <p:nvPicPr>
          <p:cNvPr id="1026"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75198" y="2256040"/>
            <a:ext cx="3393387" cy="355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10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Clincher</a:t>
            </a:r>
            <a:endParaRPr lang="en-US" dirty="0"/>
          </a:p>
        </p:txBody>
      </p:sp>
      <p:sp>
        <p:nvSpPr>
          <p:cNvPr id="5" name="Content Placeholder 4"/>
          <p:cNvSpPr>
            <a:spLocks noGrp="1"/>
          </p:cNvSpPr>
          <p:nvPr>
            <p:ph idx="1"/>
          </p:nvPr>
        </p:nvSpPr>
        <p:spPr/>
        <p:txBody>
          <a:bodyPr>
            <a:normAutofit fontScale="85000" lnSpcReduction="20000"/>
          </a:bodyPr>
          <a:lstStyle/>
          <a:p>
            <a:r>
              <a:rPr lang="en-US" dirty="0"/>
              <a:t>Inside your </a:t>
            </a:r>
            <a:r>
              <a:rPr lang="en-US" dirty="0" err="1"/>
              <a:t>src</a:t>
            </a:r>
            <a:r>
              <a:rPr lang="en-US" dirty="0"/>
              <a:t> folder create the following directory paths:</a:t>
            </a:r>
          </a:p>
          <a:p>
            <a:pPr lvl="1"/>
            <a:r>
              <a:rPr lang="en-US" dirty="0" smtClean="0"/>
              <a:t>org/</a:t>
            </a:r>
            <a:r>
              <a:rPr lang="en-US" dirty="0" err="1" smtClean="0"/>
              <a:t>orion</a:t>
            </a:r>
            <a:r>
              <a:rPr lang="en-US" dirty="0" smtClean="0"/>
              <a:t>/training/codes </a:t>
            </a:r>
            <a:endParaRPr lang="en-US" dirty="0"/>
          </a:p>
          <a:p>
            <a:pPr lvl="1"/>
            <a:r>
              <a:rPr lang="en-US" dirty="0" smtClean="0"/>
              <a:t>org/</a:t>
            </a:r>
            <a:r>
              <a:rPr lang="en-US" dirty="0" err="1" smtClean="0"/>
              <a:t>orion</a:t>
            </a:r>
            <a:r>
              <a:rPr lang="en-US" dirty="0" smtClean="0"/>
              <a:t>/training/docs</a:t>
            </a:r>
            <a:endParaRPr lang="en-US" dirty="0"/>
          </a:p>
          <a:p>
            <a:r>
              <a:rPr lang="en-US" dirty="0"/>
              <a:t>Create the class inside the folder </a:t>
            </a:r>
            <a:r>
              <a:rPr lang="en-US" dirty="0" err="1" smtClean="0"/>
              <a:t>orion</a:t>
            </a:r>
            <a:r>
              <a:rPr lang="en-US" dirty="0" smtClean="0"/>
              <a:t>/training/codes</a:t>
            </a:r>
            <a:r>
              <a:rPr lang="en-US" dirty="0"/>
              <a:t>:</a:t>
            </a:r>
          </a:p>
          <a:p>
            <a:pPr lvl="1">
              <a:buNone/>
            </a:pPr>
            <a:r>
              <a:rPr lang="en-US" dirty="0"/>
              <a:t>package </a:t>
            </a:r>
            <a:r>
              <a:rPr lang="en-US" dirty="0" err="1" smtClean="0"/>
              <a:t>org.orion.training.codes</a:t>
            </a:r>
            <a:r>
              <a:rPr lang="en-US" dirty="0"/>
              <a:t>;</a:t>
            </a:r>
          </a:p>
          <a:p>
            <a:pPr lvl="1">
              <a:buNone/>
            </a:pPr>
            <a:r>
              <a:rPr lang="en-US" dirty="0"/>
              <a:t>public class Easy{</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(“Easy”);</a:t>
            </a:r>
          </a:p>
          <a:p>
            <a:pPr lvl="1">
              <a:buNone/>
            </a:pPr>
            <a:r>
              <a:rPr lang="en-US" dirty="0"/>
              <a:t>        }</a:t>
            </a:r>
          </a:p>
          <a:p>
            <a:pPr lvl="1">
              <a:buNone/>
            </a:pPr>
            <a:r>
              <a:rPr lang="en-US" dirty="0" smtClean="0"/>
              <a:t>}</a:t>
            </a:r>
          </a:p>
          <a:p>
            <a:r>
              <a:rPr lang="en-US" dirty="0"/>
              <a:t>Save it in </a:t>
            </a:r>
            <a:r>
              <a:rPr lang="en-US" dirty="0" smtClean="0">
                <a:solidFill>
                  <a:srgbClr val="FF0000"/>
                </a:solidFill>
              </a:rPr>
              <a:t>Easy.java</a:t>
            </a:r>
            <a:r>
              <a:rPr lang="en-US" dirty="0" smtClean="0"/>
              <a:t> </a:t>
            </a:r>
            <a:r>
              <a:rPr lang="en-US" dirty="0"/>
              <a:t>file.</a:t>
            </a:r>
          </a:p>
          <a:p>
            <a:pPr lvl="1">
              <a:buNone/>
            </a:pPr>
            <a:endParaRPr lang="en-US" dirty="0"/>
          </a:p>
          <a:p>
            <a:endParaRPr lang="en-US" dirty="0"/>
          </a:p>
        </p:txBody>
      </p:sp>
    </p:spTree>
    <p:extLst>
      <p:ext uri="{BB962C8B-B14F-4D97-AF65-F5344CB8AC3E}">
        <p14:creationId xmlns:p14="http://schemas.microsoft.com/office/powerpoint/2010/main" val="7534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Collections</a:t>
            </a:r>
            <a:endParaRPr lang="en-US" dirty="0"/>
          </a:p>
        </p:txBody>
      </p:sp>
      <p:sp>
        <p:nvSpPr>
          <p:cNvPr id="5" name="Content Placeholder 4"/>
          <p:cNvSpPr>
            <a:spLocks noGrp="1"/>
          </p:cNvSpPr>
          <p:nvPr>
            <p:ph idx="1"/>
          </p:nvPr>
        </p:nvSpPr>
        <p:spPr/>
        <p:txBody>
          <a:bodyPr/>
          <a:lstStyle/>
          <a:p>
            <a:r>
              <a:rPr lang="en-US" dirty="0"/>
              <a:t>Data structure which is index-related</a:t>
            </a:r>
          </a:p>
          <a:p>
            <a:r>
              <a:rPr lang="en-US" dirty="0"/>
              <a:t>Implementations of List:</a:t>
            </a:r>
          </a:p>
          <a:p>
            <a:pPr lvl="1"/>
            <a:r>
              <a:rPr lang="en-US" dirty="0" err="1"/>
              <a:t>ArrayList</a:t>
            </a:r>
            <a:endParaRPr lang="en-US" dirty="0"/>
          </a:p>
          <a:p>
            <a:pPr lvl="1"/>
            <a:r>
              <a:rPr lang="en-US" dirty="0"/>
              <a:t>Vector</a:t>
            </a:r>
          </a:p>
          <a:p>
            <a:pPr lvl="1"/>
            <a:r>
              <a:rPr lang="en-US" dirty="0" err="1"/>
              <a:t>LinkedList</a:t>
            </a:r>
            <a:endParaRPr lang="en-US" dirty="0"/>
          </a:p>
          <a:p>
            <a:endParaRPr lang="en-US" dirty="0"/>
          </a:p>
        </p:txBody>
      </p:sp>
    </p:spTree>
    <p:extLst>
      <p:ext uri="{BB962C8B-B14F-4D97-AF65-F5344CB8AC3E}">
        <p14:creationId xmlns:p14="http://schemas.microsoft.com/office/powerpoint/2010/main" val="316269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ArrayList</a:t>
            </a:r>
            <a:endParaRPr lang="en-US" dirty="0"/>
          </a:p>
        </p:txBody>
      </p:sp>
      <p:sp>
        <p:nvSpPr>
          <p:cNvPr id="5" name="Content Placeholder 4"/>
          <p:cNvSpPr>
            <a:spLocks noGrp="1"/>
          </p:cNvSpPr>
          <p:nvPr>
            <p:ph idx="1"/>
          </p:nvPr>
        </p:nvSpPr>
        <p:spPr/>
        <p:txBody>
          <a:bodyPr/>
          <a:lstStyle/>
          <a:p>
            <a:r>
              <a:rPr lang="en-US" dirty="0"/>
              <a:t>It is flexible</a:t>
            </a:r>
          </a:p>
          <a:p>
            <a:r>
              <a:rPr lang="en-US" dirty="0" smtClean="0"/>
              <a:t>Grows </a:t>
            </a:r>
            <a:r>
              <a:rPr lang="en-US" dirty="0"/>
              <a:t>as needed</a:t>
            </a:r>
          </a:p>
          <a:p>
            <a:r>
              <a:rPr lang="en-US" dirty="0" smtClean="0"/>
              <a:t>Possesses </a:t>
            </a:r>
            <a:r>
              <a:rPr lang="en-US" dirty="0"/>
              <a:t>many useful methods</a:t>
            </a:r>
          </a:p>
          <a:p>
            <a:r>
              <a:rPr lang="en-US" dirty="0" smtClean="0"/>
              <a:t>Access </a:t>
            </a:r>
            <a:r>
              <a:rPr lang="en-US" dirty="0"/>
              <a:t>is performed in constant time</a:t>
            </a:r>
          </a:p>
          <a:p>
            <a:r>
              <a:rPr lang="en-US" dirty="0" smtClean="0"/>
              <a:t>Insertion/deletion </a:t>
            </a:r>
            <a:r>
              <a:rPr lang="en-US" dirty="0"/>
              <a:t>is performed in linear time</a:t>
            </a:r>
          </a:p>
          <a:p>
            <a:r>
              <a:rPr lang="en-US" dirty="0" smtClean="0"/>
              <a:t>Can </a:t>
            </a:r>
            <a:r>
              <a:rPr lang="en-US" dirty="0"/>
              <a:t>be traversed with indexes, for-each loops, or iterators</a:t>
            </a:r>
          </a:p>
        </p:txBody>
      </p:sp>
    </p:spTree>
    <p:extLst>
      <p:ext uri="{BB962C8B-B14F-4D97-AF65-F5344CB8AC3E}">
        <p14:creationId xmlns:p14="http://schemas.microsoft.com/office/powerpoint/2010/main" val="127846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t>
            </a:r>
            <a:r>
              <a:rPr lang="en-US" dirty="0" err="1" smtClean="0"/>
              <a:t>ArrayList</a:t>
            </a:r>
            <a:endParaRPr lang="en-US" dirty="0"/>
          </a:p>
        </p:txBody>
      </p:sp>
      <p:sp>
        <p:nvSpPr>
          <p:cNvPr id="5" name="Content Placeholder 4"/>
          <p:cNvSpPr>
            <a:spLocks noGrp="1"/>
          </p:cNvSpPr>
          <p:nvPr>
            <p:ph idx="1"/>
          </p:nvPr>
        </p:nvSpPr>
        <p:spPr/>
        <p:txBody>
          <a:bodyPr/>
          <a:lstStyle/>
          <a:p>
            <a:r>
              <a:rPr lang="en-US" dirty="0"/>
              <a:t>A default constructor</a:t>
            </a:r>
          </a:p>
          <a:p>
            <a:r>
              <a:rPr lang="en-US" dirty="0" smtClean="0"/>
              <a:t>One </a:t>
            </a:r>
            <a:r>
              <a:rPr lang="en-US" dirty="0"/>
              <a:t>that accepts a Collection object</a:t>
            </a:r>
          </a:p>
          <a:p>
            <a:r>
              <a:rPr lang="en-US" dirty="0" smtClean="0"/>
              <a:t>One </a:t>
            </a:r>
            <a:r>
              <a:rPr lang="en-US" dirty="0"/>
              <a:t>that accepts an initial capacity</a:t>
            </a:r>
          </a:p>
        </p:txBody>
      </p:sp>
      <p:pic>
        <p:nvPicPr>
          <p:cNvPr id="2050"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893323" y="3683473"/>
            <a:ext cx="6114197" cy="1284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1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Inserting An Object</a:t>
            </a:r>
            <a:endParaRPr lang="en-US" dirty="0"/>
          </a:p>
        </p:txBody>
      </p:sp>
      <p:sp>
        <p:nvSpPr>
          <p:cNvPr id="5" name="Content Placeholder 4"/>
          <p:cNvSpPr>
            <a:spLocks noGrp="1"/>
          </p:cNvSpPr>
          <p:nvPr>
            <p:ph idx="1"/>
          </p:nvPr>
        </p:nvSpPr>
        <p:spPr/>
        <p:txBody>
          <a:bodyPr/>
          <a:lstStyle/>
          <a:p>
            <a:r>
              <a:rPr lang="en-US" dirty="0" smtClean="0"/>
              <a:t>add( ) and its overloads</a:t>
            </a:r>
          </a:p>
          <a:p>
            <a:r>
              <a:rPr lang="en-US" dirty="0" err="1" smtClean="0"/>
              <a:t>addAll</a:t>
            </a:r>
            <a:r>
              <a:rPr lang="en-US" dirty="0" smtClean="0"/>
              <a:t>( )</a:t>
            </a:r>
          </a:p>
          <a:p>
            <a:r>
              <a:rPr lang="en-US" b="1" dirty="0" smtClean="0">
                <a:solidFill>
                  <a:srgbClr val="FF0000"/>
                </a:solidFill>
              </a:rPr>
              <a:t>Note</a:t>
            </a:r>
            <a:r>
              <a:rPr lang="en-US" dirty="0" smtClean="0"/>
              <a:t>: Replacing object is done by using </a:t>
            </a:r>
            <a:r>
              <a:rPr lang="en-US" b="1" dirty="0" smtClean="0">
                <a:solidFill>
                  <a:srgbClr val="FF0000"/>
                </a:solidFill>
              </a:rPr>
              <a:t>set ( ) </a:t>
            </a:r>
            <a:endParaRPr lang="en-US" b="1" dirty="0">
              <a:solidFill>
                <a:srgbClr val="FF0000"/>
              </a:solidFill>
            </a:endParaRPr>
          </a:p>
        </p:txBody>
      </p:sp>
    </p:spTree>
    <p:extLst>
      <p:ext uri="{BB962C8B-B14F-4D97-AF65-F5344CB8AC3E}">
        <p14:creationId xmlns:p14="http://schemas.microsoft.com/office/powerpoint/2010/main" val="95861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Retrieving Object</a:t>
            </a:r>
            <a:endParaRPr lang="en-US" dirty="0"/>
          </a:p>
        </p:txBody>
      </p:sp>
      <p:sp>
        <p:nvSpPr>
          <p:cNvPr id="5" name="Content Placeholder 4"/>
          <p:cNvSpPr>
            <a:spLocks noGrp="1"/>
          </p:cNvSpPr>
          <p:nvPr>
            <p:ph idx="1"/>
          </p:nvPr>
        </p:nvSpPr>
        <p:spPr/>
        <p:txBody>
          <a:bodyPr/>
          <a:lstStyle/>
          <a:p>
            <a:r>
              <a:rPr lang="en-US" dirty="0" smtClean="0"/>
              <a:t>get( )</a:t>
            </a:r>
          </a:p>
          <a:p>
            <a:r>
              <a:rPr lang="en-US" dirty="0" err="1" smtClean="0"/>
              <a:t>indexOf</a:t>
            </a:r>
            <a:r>
              <a:rPr lang="en-US" dirty="0" smtClean="0"/>
              <a:t>( )</a:t>
            </a:r>
          </a:p>
          <a:p>
            <a:r>
              <a:rPr lang="en-US" dirty="0" err="1" smtClean="0"/>
              <a:t>lastIndexOf</a:t>
            </a:r>
            <a:r>
              <a:rPr lang="en-US" dirty="0" smtClean="0"/>
              <a:t>( )</a:t>
            </a:r>
            <a:endParaRPr lang="en-US" dirty="0"/>
          </a:p>
        </p:txBody>
      </p:sp>
    </p:spTree>
    <p:extLst>
      <p:ext uri="{BB962C8B-B14F-4D97-AF65-F5344CB8AC3E}">
        <p14:creationId xmlns:p14="http://schemas.microsoft.com/office/powerpoint/2010/main" val="15286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Traversal</a:t>
            </a:r>
            <a:endParaRPr lang="en-US" dirty="0"/>
          </a:p>
        </p:txBody>
      </p:sp>
      <p:sp>
        <p:nvSpPr>
          <p:cNvPr id="5" name="Content Placeholder 4"/>
          <p:cNvSpPr>
            <a:spLocks noGrp="1"/>
          </p:cNvSpPr>
          <p:nvPr>
            <p:ph idx="1"/>
          </p:nvPr>
        </p:nvSpPr>
        <p:spPr/>
        <p:txBody>
          <a:bodyPr/>
          <a:lstStyle/>
          <a:p>
            <a:r>
              <a:rPr lang="en-US" dirty="0"/>
              <a:t>T</a:t>
            </a:r>
            <a:r>
              <a:rPr lang="en-US" dirty="0" smtClean="0"/>
              <a:t>ypical for-loop</a:t>
            </a:r>
          </a:p>
          <a:p>
            <a:r>
              <a:rPr lang="en-US" dirty="0" smtClean="0"/>
              <a:t>For-each loop</a:t>
            </a:r>
          </a:p>
          <a:p>
            <a:r>
              <a:rPr lang="en-US" dirty="0" smtClean="0"/>
              <a:t>Using Iterator class</a:t>
            </a:r>
          </a:p>
          <a:p>
            <a:r>
              <a:rPr lang="en-US" dirty="0" smtClean="0"/>
              <a:t>Using ListIterator class</a:t>
            </a:r>
            <a:endParaRPr lang="en-US" dirty="0"/>
          </a:p>
        </p:txBody>
      </p:sp>
    </p:spTree>
    <p:extLst>
      <p:ext uri="{BB962C8B-B14F-4D97-AF65-F5344CB8AC3E}">
        <p14:creationId xmlns:p14="http://schemas.microsoft.com/office/powerpoint/2010/main" val="41069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Arranging </a:t>
            </a:r>
            <a:r>
              <a:rPr lang="en-US" dirty="0" err="1" smtClean="0"/>
              <a:t>ArrayList</a:t>
            </a:r>
            <a:r>
              <a:rPr lang="en-US" dirty="0" smtClean="0"/>
              <a:t> Elements</a:t>
            </a:r>
            <a:endParaRPr lang="en-US" dirty="0"/>
          </a:p>
        </p:txBody>
      </p:sp>
      <p:sp>
        <p:nvSpPr>
          <p:cNvPr id="5" name="Content Placeholder 4"/>
          <p:cNvSpPr>
            <a:spLocks noGrp="1"/>
          </p:cNvSpPr>
          <p:nvPr>
            <p:ph idx="1"/>
          </p:nvPr>
        </p:nvSpPr>
        <p:spPr/>
        <p:txBody>
          <a:bodyPr/>
          <a:lstStyle/>
          <a:p>
            <a:r>
              <a:rPr lang="en-US" dirty="0" smtClean="0"/>
              <a:t>sort( )</a:t>
            </a:r>
          </a:p>
          <a:p>
            <a:r>
              <a:rPr lang="en-US" dirty="0" smtClean="0"/>
              <a:t>reverse ( )</a:t>
            </a:r>
          </a:p>
          <a:p>
            <a:r>
              <a:rPr lang="en-US" dirty="0" smtClean="0"/>
              <a:t>shuffle ( )</a:t>
            </a:r>
            <a:endParaRPr lang="en-US" dirty="0"/>
          </a:p>
        </p:txBody>
      </p:sp>
    </p:spTree>
    <p:extLst>
      <p:ext uri="{BB962C8B-B14F-4D97-AF65-F5344CB8AC3E}">
        <p14:creationId xmlns:p14="http://schemas.microsoft.com/office/powerpoint/2010/main" val="63882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Removing Data</a:t>
            </a:r>
            <a:endParaRPr lang="en-US" dirty="0"/>
          </a:p>
        </p:txBody>
      </p:sp>
      <p:sp>
        <p:nvSpPr>
          <p:cNvPr id="7" name="Content Placeholder 6"/>
          <p:cNvSpPr>
            <a:spLocks noGrp="1"/>
          </p:cNvSpPr>
          <p:nvPr>
            <p:ph idx="1"/>
          </p:nvPr>
        </p:nvSpPr>
        <p:spPr/>
        <p:txBody>
          <a:bodyPr/>
          <a:lstStyle/>
          <a:p>
            <a:r>
              <a:rPr lang="en-US" dirty="0" smtClean="0"/>
              <a:t>clear( )</a:t>
            </a:r>
          </a:p>
          <a:p>
            <a:pPr lvl="1"/>
            <a:r>
              <a:rPr lang="en-US" dirty="0" smtClean="0"/>
              <a:t>removes all elements from the list</a:t>
            </a:r>
          </a:p>
          <a:p>
            <a:r>
              <a:rPr lang="en-US" dirty="0" smtClean="0"/>
              <a:t>remove ( )</a:t>
            </a:r>
          </a:p>
          <a:p>
            <a:pPr lvl="1"/>
            <a:r>
              <a:rPr lang="en-US" dirty="0" smtClean="0"/>
              <a:t>removes individual method from the list</a:t>
            </a:r>
          </a:p>
          <a:p>
            <a:r>
              <a:rPr lang="en-US" dirty="0" err="1" smtClean="0"/>
              <a:t>removeAll</a:t>
            </a:r>
            <a:r>
              <a:rPr lang="en-US" dirty="0" smtClean="0"/>
              <a:t>( )</a:t>
            </a:r>
          </a:p>
          <a:p>
            <a:pPr lvl="1"/>
            <a:r>
              <a:rPr lang="en-US" dirty="0" smtClean="0"/>
              <a:t>remove a certain list objects from the list</a:t>
            </a:r>
            <a:endParaRPr lang="en-US" dirty="0"/>
          </a:p>
        </p:txBody>
      </p:sp>
    </p:spTree>
    <p:extLst>
      <p:ext uri="{BB962C8B-B14F-4D97-AF65-F5344CB8AC3E}">
        <p14:creationId xmlns:p14="http://schemas.microsoft.com/office/powerpoint/2010/main" val="373079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use arrays?</a:t>
            </a:r>
            <a:endParaRPr lang="en-US" dirty="0"/>
          </a:p>
        </p:txBody>
      </p:sp>
      <p:sp>
        <p:nvSpPr>
          <p:cNvPr id="5" name="Content Placeholder 4"/>
          <p:cNvSpPr>
            <a:spLocks noGrp="1"/>
          </p:cNvSpPr>
          <p:nvPr>
            <p:ph idx="1"/>
          </p:nvPr>
        </p:nvSpPr>
        <p:spPr/>
        <p:txBody>
          <a:bodyPr/>
          <a:lstStyle/>
          <a:p>
            <a:r>
              <a:rPr lang="en-US" dirty="0"/>
              <a:t>There is </a:t>
            </a:r>
            <a:r>
              <a:rPr lang="en-US" dirty="0" smtClean="0"/>
              <a:t>a known </a:t>
            </a:r>
            <a:r>
              <a:rPr lang="en-US" dirty="0"/>
              <a:t>number of elements</a:t>
            </a:r>
          </a:p>
          <a:p>
            <a:r>
              <a:rPr lang="en-US" dirty="0" smtClean="0"/>
              <a:t>It </a:t>
            </a:r>
            <a:r>
              <a:rPr lang="en-US" dirty="0"/>
              <a:t>has a small fixed upper bound</a:t>
            </a:r>
          </a:p>
          <a:p>
            <a:r>
              <a:rPr lang="en-US" dirty="0" smtClean="0"/>
              <a:t>Primitive </a:t>
            </a:r>
            <a:r>
              <a:rPr lang="en-US" dirty="0"/>
              <a:t>data types are needed for efficiency</a:t>
            </a:r>
          </a:p>
          <a:p>
            <a:r>
              <a:rPr lang="en-US" dirty="0" smtClean="0"/>
              <a:t>No </a:t>
            </a:r>
            <a:r>
              <a:rPr lang="en-US" dirty="0"/>
              <a:t>elements need to be inserted</a:t>
            </a:r>
          </a:p>
        </p:txBody>
      </p:sp>
    </p:spTree>
    <p:extLst>
      <p:ext uri="{BB962C8B-B14F-4D97-AF65-F5344CB8AC3E}">
        <p14:creationId xmlns:p14="http://schemas.microsoft.com/office/powerpoint/2010/main" val="62528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a:t>
            </a:r>
            <a:endParaRPr lang="en-US" dirty="0"/>
          </a:p>
        </p:txBody>
      </p:sp>
      <p:sp>
        <p:nvSpPr>
          <p:cNvPr id="5" name="Content Placeholder 4"/>
          <p:cNvSpPr>
            <a:spLocks noGrp="1"/>
          </p:cNvSpPr>
          <p:nvPr>
            <p:ph idx="1"/>
          </p:nvPr>
        </p:nvSpPr>
        <p:spPr/>
        <p:txBody>
          <a:bodyPr/>
          <a:lstStyle/>
          <a:p>
            <a:r>
              <a:rPr lang="en-US" dirty="0" smtClean="0"/>
              <a:t>Always encapsulate your </a:t>
            </a:r>
            <a:r>
              <a:rPr lang="en-US" dirty="0" err="1" smtClean="0"/>
              <a:t>ArrayList</a:t>
            </a:r>
            <a:endParaRPr lang="en-US" dirty="0"/>
          </a:p>
        </p:txBody>
      </p:sp>
      <p:pic>
        <p:nvPicPr>
          <p:cNvPr id="3074"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347416" y="2088107"/>
            <a:ext cx="7342494" cy="4053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Clincher…</a:t>
            </a:r>
            <a:endParaRPr lang="en-US" dirty="0"/>
          </a:p>
        </p:txBody>
      </p:sp>
      <p:sp>
        <p:nvSpPr>
          <p:cNvPr id="5" name="Content Placeholder 4"/>
          <p:cNvSpPr>
            <a:spLocks noGrp="1"/>
          </p:cNvSpPr>
          <p:nvPr>
            <p:ph idx="1"/>
          </p:nvPr>
        </p:nvSpPr>
        <p:spPr/>
        <p:txBody>
          <a:bodyPr>
            <a:normAutofit fontScale="85000" lnSpcReduction="20000"/>
          </a:bodyPr>
          <a:lstStyle/>
          <a:p>
            <a:r>
              <a:rPr lang="en-US" dirty="0"/>
              <a:t>Create the following class inside the folder </a:t>
            </a:r>
            <a:r>
              <a:rPr lang="en-US" dirty="0" err="1" smtClean="0"/>
              <a:t>orion</a:t>
            </a:r>
            <a:r>
              <a:rPr lang="en-US" dirty="0" smtClean="0"/>
              <a:t>/training/docs:</a:t>
            </a:r>
          </a:p>
          <a:p>
            <a:pPr marL="0" lvl="1" indent="0">
              <a:spcBef>
                <a:spcPts val="1800"/>
              </a:spcBef>
              <a:buNone/>
            </a:pPr>
            <a:r>
              <a:rPr lang="en-US" dirty="0" smtClean="0"/>
              <a:t>    package </a:t>
            </a:r>
            <a:r>
              <a:rPr lang="en-US" dirty="0" err="1" smtClean="0"/>
              <a:t>org.orion.training.docs</a:t>
            </a:r>
            <a:r>
              <a:rPr lang="en-US" dirty="0" smtClean="0"/>
              <a:t>;</a:t>
            </a:r>
            <a:endParaRPr lang="en-US" dirty="0"/>
          </a:p>
          <a:p>
            <a:pPr lvl="1">
              <a:buNone/>
            </a:pPr>
            <a:r>
              <a:rPr lang="en-US" dirty="0" smtClean="0"/>
              <a:t>public </a:t>
            </a:r>
            <a:r>
              <a:rPr lang="en-US" dirty="0"/>
              <a:t>class Average{</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(“Average”);</a:t>
            </a:r>
          </a:p>
          <a:p>
            <a:pPr lvl="1">
              <a:buNone/>
            </a:pPr>
            <a:r>
              <a:rPr lang="en-US" dirty="0"/>
              <a:t>        }</a:t>
            </a:r>
          </a:p>
          <a:p>
            <a:pPr lvl="1">
              <a:buNone/>
            </a:pPr>
            <a:r>
              <a:rPr lang="en-US" dirty="0" smtClean="0"/>
              <a:t>}</a:t>
            </a:r>
          </a:p>
          <a:p>
            <a:r>
              <a:rPr lang="en-US" dirty="0" smtClean="0"/>
              <a:t>Save it in </a:t>
            </a:r>
            <a:r>
              <a:rPr lang="en-US" dirty="0" smtClean="0">
                <a:solidFill>
                  <a:srgbClr val="FF0000"/>
                </a:solidFill>
              </a:rPr>
              <a:t>Average.java</a:t>
            </a:r>
            <a:r>
              <a:rPr lang="en-US" dirty="0" smtClean="0"/>
              <a:t> file.</a:t>
            </a:r>
            <a:endParaRPr lang="en-US" dirty="0"/>
          </a:p>
          <a:p>
            <a:r>
              <a:rPr lang="en-US" dirty="0"/>
              <a:t>Compile each Java source codes and store all classes in “classes” directory</a:t>
            </a:r>
          </a:p>
          <a:p>
            <a:r>
              <a:rPr lang="en-US" dirty="0"/>
              <a:t>Run each of the class.</a:t>
            </a:r>
          </a:p>
          <a:p>
            <a:endParaRPr lang="en-US" dirty="0"/>
          </a:p>
          <a:p>
            <a:endParaRPr lang="en-US" dirty="0"/>
          </a:p>
        </p:txBody>
      </p:sp>
    </p:spTree>
    <p:extLst>
      <p:ext uri="{BB962C8B-B14F-4D97-AF65-F5344CB8AC3E}">
        <p14:creationId xmlns:p14="http://schemas.microsoft.com/office/powerpoint/2010/main" val="88765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Vector</a:t>
            </a:r>
            <a:endParaRPr lang="en-US" dirty="0"/>
          </a:p>
        </p:txBody>
      </p:sp>
      <p:sp>
        <p:nvSpPr>
          <p:cNvPr id="5" name="Content Placeholder 4"/>
          <p:cNvSpPr>
            <a:spLocks noGrp="1"/>
          </p:cNvSpPr>
          <p:nvPr>
            <p:ph idx="1"/>
          </p:nvPr>
        </p:nvSpPr>
        <p:spPr/>
        <p:txBody>
          <a:bodyPr/>
          <a:lstStyle/>
          <a:p>
            <a:r>
              <a:rPr lang="en-US" dirty="0"/>
              <a:t>One of the oldest Collection classes</a:t>
            </a:r>
          </a:p>
          <a:p>
            <a:r>
              <a:rPr lang="en-US" dirty="0"/>
              <a:t>Basically same as </a:t>
            </a:r>
            <a:r>
              <a:rPr lang="en-US" dirty="0" err="1"/>
              <a:t>ArrayList</a:t>
            </a:r>
            <a:r>
              <a:rPr lang="en-US" dirty="0"/>
              <a:t> but methods are synchronized for thread safety which add more overhead to its </a:t>
            </a:r>
            <a:r>
              <a:rPr lang="en-US" dirty="0" smtClean="0"/>
              <a:t>performance</a:t>
            </a:r>
          </a:p>
          <a:p>
            <a:r>
              <a:rPr lang="en-US" dirty="0" smtClean="0"/>
              <a:t>Used only in mobile and batch processing </a:t>
            </a:r>
            <a:r>
              <a:rPr lang="en-US" smtClean="0"/>
              <a:t>(concurrent applications</a:t>
            </a:r>
            <a:r>
              <a:rPr lang="en-US" dirty="0" smtClean="0"/>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21723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LinkedList</a:t>
            </a:r>
            <a:endParaRPr lang="en-US" dirty="0"/>
          </a:p>
        </p:txBody>
      </p:sp>
      <p:sp>
        <p:nvSpPr>
          <p:cNvPr id="5" name="Content Placeholder 4"/>
          <p:cNvSpPr>
            <a:spLocks noGrp="1"/>
          </p:cNvSpPr>
          <p:nvPr>
            <p:ph idx="1"/>
          </p:nvPr>
        </p:nvSpPr>
        <p:spPr/>
        <p:txBody>
          <a:bodyPr/>
          <a:lstStyle/>
          <a:p>
            <a:r>
              <a:rPr lang="en-US" dirty="0"/>
              <a:t>Ordered by index position like </a:t>
            </a:r>
            <a:r>
              <a:rPr lang="en-US" dirty="0" err="1"/>
              <a:t>ArrayList</a:t>
            </a:r>
            <a:r>
              <a:rPr lang="en-US" dirty="0"/>
              <a:t> except that the elements are doubly-linked list to one another</a:t>
            </a:r>
          </a:p>
          <a:p>
            <a:r>
              <a:rPr lang="en-US" dirty="0"/>
              <a:t>Contains method that deletes element at the front and end of the list</a:t>
            </a:r>
          </a:p>
          <a:p>
            <a:r>
              <a:rPr lang="en-US" dirty="0" smtClean="0"/>
              <a:t>Used for transactions with too much deletion and insertion overhead</a:t>
            </a:r>
            <a:endParaRPr lang="en-US" dirty="0"/>
          </a:p>
          <a:p>
            <a:r>
              <a:rPr lang="en-US" dirty="0"/>
              <a:t>Iterate more slowly than </a:t>
            </a:r>
            <a:r>
              <a:rPr lang="en-US" dirty="0" err="1"/>
              <a:t>ArrayList</a:t>
            </a:r>
            <a:endParaRPr lang="en-US" dirty="0"/>
          </a:p>
          <a:p>
            <a:endParaRPr lang="en-US" dirty="0"/>
          </a:p>
          <a:p>
            <a:endParaRPr lang="en-US" dirty="0"/>
          </a:p>
        </p:txBody>
      </p:sp>
    </p:spTree>
    <p:extLst>
      <p:ext uri="{BB962C8B-B14F-4D97-AF65-F5344CB8AC3E}">
        <p14:creationId xmlns:p14="http://schemas.microsoft.com/office/powerpoint/2010/main" val="137523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 Collections</a:t>
            </a:r>
            <a:endParaRPr lang="en-US" dirty="0"/>
          </a:p>
        </p:txBody>
      </p:sp>
      <p:sp>
        <p:nvSpPr>
          <p:cNvPr id="5" name="Content Placeholder 4"/>
          <p:cNvSpPr>
            <a:spLocks noGrp="1"/>
          </p:cNvSpPr>
          <p:nvPr>
            <p:ph idx="1"/>
          </p:nvPr>
        </p:nvSpPr>
        <p:spPr/>
        <p:txBody>
          <a:bodyPr/>
          <a:lstStyle/>
          <a:p>
            <a:r>
              <a:rPr lang="en-US" dirty="0"/>
              <a:t>Data structure which gives importance to uniqueness</a:t>
            </a:r>
          </a:p>
          <a:p>
            <a:r>
              <a:rPr lang="en-US" dirty="0"/>
              <a:t>Does not allow duplicates</a:t>
            </a:r>
          </a:p>
          <a:p>
            <a:r>
              <a:rPr lang="en-US" dirty="0"/>
              <a:t>Some implementations are:</a:t>
            </a:r>
          </a:p>
          <a:p>
            <a:pPr lvl="1"/>
            <a:r>
              <a:rPr lang="en-US" dirty="0" err="1"/>
              <a:t>HashSet</a:t>
            </a:r>
            <a:endParaRPr lang="en-US" dirty="0"/>
          </a:p>
          <a:p>
            <a:pPr lvl="1"/>
            <a:r>
              <a:rPr lang="en-US" dirty="0" err="1"/>
              <a:t>LinkedHashSet</a:t>
            </a:r>
            <a:endParaRPr lang="en-US" dirty="0"/>
          </a:p>
          <a:p>
            <a:pPr lvl="1"/>
            <a:r>
              <a:rPr lang="en-US" dirty="0" err="1"/>
              <a:t>TreeSet</a:t>
            </a:r>
            <a:endParaRPr lang="en-US" dirty="0"/>
          </a:p>
          <a:p>
            <a:pPr lvl="1">
              <a:buNone/>
            </a:pPr>
            <a:endParaRPr lang="en-US" dirty="0"/>
          </a:p>
          <a:p>
            <a:endParaRPr lang="en-US" dirty="0"/>
          </a:p>
          <a:p>
            <a:endParaRPr lang="en-US" dirty="0"/>
          </a:p>
        </p:txBody>
      </p:sp>
    </p:spTree>
    <p:extLst>
      <p:ext uri="{BB962C8B-B14F-4D97-AF65-F5344CB8AC3E}">
        <p14:creationId xmlns:p14="http://schemas.microsoft.com/office/powerpoint/2010/main" val="2722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HashSet</a:t>
            </a:r>
            <a:endParaRPr lang="en-US" dirty="0"/>
          </a:p>
        </p:txBody>
      </p:sp>
      <p:sp>
        <p:nvSpPr>
          <p:cNvPr id="5" name="Content Placeholder 4"/>
          <p:cNvSpPr>
            <a:spLocks noGrp="1"/>
          </p:cNvSpPr>
          <p:nvPr>
            <p:ph idx="1"/>
          </p:nvPr>
        </p:nvSpPr>
        <p:spPr/>
        <p:txBody>
          <a:bodyPr/>
          <a:lstStyle/>
          <a:p>
            <a:r>
              <a:rPr lang="en-US" dirty="0"/>
              <a:t>It is an unordered, unsorted Set</a:t>
            </a:r>
          </a:p>
          <a:p>
            <a:r>
              <a:rPr lang="en-US" dirty="0"/>
              <a:t>Uses </a:t>
            </a:r>
            <a:r>
              <a:rPr lang="en-US" dirty="0" err="1"/>
              <a:t>hashcode</a:t>
            </a:r>
            <a:r>
              <a:rPr lang="en-US" dirty="0"/>
              <a:t> of the object being inserted</a:t>
            </a:r>
          </a:p>
          <a:p>
            <a:r>
              <a:rPr lang="en-US" dirty="0"/>
              <a:t>Use this when you don’t want duplicates and you don’t care about the order of the iterations of all the elements</a:t>
            </a:r>
          </a:p>
          <a:p>
            <a:endParaRPr lang="en-US" dirty="0"/>
          </a:p>
          <a:p>
            <a:endParaRPr lang="en-US" dirty="0"/>
          </a:p>
          <a:p>
            <a:endParaRPr lang="en-US" dirty="0"/>
          </a:p>
        </p:txBody>
      </p:sp>
    </p:spTree>
    <p:extLst>
      <p:ext uri="{BB962C8B-B14F-4D97-AF65-F5344CB8AC3E}">
        <p14:creationId xmlns:p14="http://schemas.microsoft.com/office/powerpoint/2010/main" val="261003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LinkedHashSet</a:t>
            </a:r>
            <a:endParaRPr lang="en-US" dirty="0"/>
          </a:p>
        </p:txBody>
      </p:sp>
      <p:sp>
        <p:nvSpPr>
          <p:cNvPr id="5" name="Content Placeholder 4"/>
          <p:cNvSpPr>
            <a:spLocks noGrp="1"/>
          </p:cNvSpPr>
          <p:nvPr>
            <p:ph idx="1"/>
          </p:nvPr>
        </p:nvSpPr>
        <p:spPr/>
        <p:txBody>
          <a:bodyPr/>
          <a:lstStyle/>
          <a:p>
            <a:r>
              <a:rPr lang="en-US" dirty="0"/>
              <a:t>It is an ordered version of </a:t>
            </a:r>
            <a:r>
              <a:rPr lang="en-US" dirty="0" err="1"/>
              <a:t>HashSet</a:t>
            </a:r>
            <a:r>
              <a:rPr lang="en-US" dirty="0"/>
              <a:t> that maintains a doubly-linked List across all elements</a:t>
            </a:r>
          </a:p>
          <a:p>
            <a:r>
              <a:rPr lang="en-US" dirty="0"/>
              <a:t>Use this when you care about the order of </a:t>
            </a:r>
            <a:r>
              <a:rPr lang="en-US" dirty="0" smtClean="0"/>
              <a:t>data entry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7409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TreeSet</a:t>
            </a:r>
            <a:endParaRPr lang="en-US" dirty="0"/>
          </a:p>
        </p:txBody>
      </p:sp>
      <p:sp>
        <p:nvSpPr>
          <p:cNvPr id="5" name="Content Placeholder 4"/>
          <p:cNvSpPr>
            <a:spLocks noGrp="1"/>
          </p:cNvSpPr>
          <p:nvPr>
            <p:ph idx="1"/>
          </p:nvPr>
        </p:nvSpPr>
        <p:spPr/>
        <p:txBody>
          <a:bodyPr/>
          <a:lstStyle/>
          <a:p>
            <a:r>
              <a:rPr lang="en-US" dirty="0"/>
              <a:t>One of the sorted collections (the other one is </a:t>
            </a:r>
            <a:r>
              <a:rPr lang="en-US" dirty="0" err="1"/>
              <a:t>TreeMap</a:t>
            </a:r>
            <a:r>
              <a:rPr lang="en-US" dirty="0"/>
              <a:t>)</a:t>
            </a:r>
          </a:p>
          <a:p>
            <a:r>
              <a:rPr lang="en-US" dirty="0"/>
              <a:t>It used Red-Black tree structure and guarantees that the elements will be in ascending order</a:t>
            </a:r>
          </a:p>
          <a:p>
            <a:pPr>
              <a:buNone/>
            </a:pPr>
            <a:endParaRPr lang="en-US" dirty="0"/>
          </a:p>
          <a:p>
            <a:endParaRPr lang="en-US" dirty="0"/>
          </a:p>
          <a:p>
            <a:endParaRPr lang="en-US" dirty="0"/>
          </a:p>
        </p:txBody>
      </p:sp>
    </p:spTree>
    <p:extLst>
      <p:ext uri="{BB962C8B-B14F-4D97-AF65-F5344CB8AC3E}">
        <p14:creationId xmlns:p14="http://schemas.microsoft.com/office/powerpoint/2010/main" val="6449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Collections</a:t>
            </a:r>
            <a:endParaRPr lang="en-US" dirty="0"/>
          </a:p>
        </p:txBody>
      </p:sp>
      <p:sp>
        <p:nvSpPr>
          <p:cNvPr id="5" name="Content Placeholder 4"/>
          <p:cNvSpPr>
            <a:spLocks noGrp="1"/>
          </p:cNvSpPr>
          <p:nvPr>
            <p:ph idx="1"/>
          </p:nvPr>
        </p:nvSpPr>
        <p:spPr/>
        <p:txBody>
          <a:bodyPr/>
          <a:lstStyle/>
          <a:p>
            <a:r>
              <a:rPr lang="en-US" dirty="0"/>
              <a:t>It gives importance on unique identifiers</a:t>
            </a:r>
          </a:p>
          <a:p>
            <a:r>
              <a:rPr lang="en-US" dirty="0"/>
              <a:t>Maps unique key to a specific value</a:t>
            </a:r>
          </a:p>
          <a:p>
            <a:r>
              <a:rPr lang="en-US" dirty="0"/>
              <a:t>Both keys and its values are objects</a:t>
            </a:r>
          </a:p>
          <a:p>
            <a:r>
              <a:rPr lang="en-US" dirty="0"/>
              <a:t>Some specific implementations:</a:t>
            </a:r>
          </a:p>
          <a:p>
            <a:pPr lvl="1"/>
            <a:r>
              <a:rPr lang="en-US" dirty="0" err="1"/>
              <a:t>HashMap</a:t>
            </a:r>
            <a:endParaRPr lang="en-US" dirty="0"/>
          </a:p>
          <a:p>
            <a:pPr lvl="1"/>
            <a:r>
              <a:rPr lang="en-US" dirty="0" err="1"/>
              <a:t>Hashtable</a:t>
            </a:r>
            <a:endParaRPr lang="en-US" dirty="0"/>
          </a:p>
          <a:p>
            <a:pPr lvl="1"/>
            <a:r>
              <a:rPr lang="en-US" dirty="0" err="1"/>
              <a:t>LinkedHashMap</a:t>
            </a:r>
            <a:endParaRPr lang="en-US" dirty="0"/>
          </a:p>
          <a:p>
            <a:pPr lvl="1"/>
            <a:r>
              <a:rPr lang="en-US" dirty="0" err="1"/>
              <a:t>TreeMap</a:t>
            </a:r>
            <a:endParaRPr lang="en-US" dirty="0"/>
          </a:p>
          <a:p>
            <a:endParaRPr lang="en-US" dirty="0"/>
          </a:p>
          <a:p>
            <a:endParaRPr lang="en-US" dirty="0"/>
          </a:p>
        </p:txBody>
      </p:sp>
    </p:spTree>
    <p:extLst>
      <p:ext uri="{BB962C8B-B14F-4D97-AF65-F5344CB8AC3E}">
        <p14:creationId xmlns:p14="http://schemas.microsoft.com/office/powerpoint/2010/main" val="6990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HashMap</a:t>
            </a:r>
            <a:endParaRPr lang="en-US" dirty="0"/>
          </a:p>
        </p:txBody>
      </p:sp>
      <p:sp>
        <p:nvSpPr>
          <p:cNvPr id="5" name="Content Placeholder 4"/>
          <p:cNvSpPr>
            <a:spLocks noGrp="1"/>
          </p:cNvSpPr>
          <p:nvPr>
            <p:ph idx="1"/>
          </p:nvPr>
        </p:nvSpPr>
        <p:spPr/>
        <p:txBody>
          <a:bodyPr/>
          <a:lstStyle/>
          <a:p>
            <a:r>
              <a:rPr lang="en-US" dirty="0"/>
              <a:t>It gives an unsorted, unordered Map</a:t>
            </a:r>
          </a:p>
          <a:p>
            <a:r>
              <a:rPr lang="en-US" dirty="0"/>
              <a:t>Use this when you need a Map data structure that gives no priority to the order of the element</a:t>
            </a:r>
          </a:p>
          <a:p>
            <a:endParaRPr lang="en-US" dirty="0"/>
          </a:p>
          <a:p>
            <a:endParaRPr lang="en-US" dirty="0"/>
          </a:p>
        </p:txBody>
      </p:sp>
    </p:spTree>
    <p:extLst>
      <p:ext uri="{BB962C8B-B14F-4D97-AF65-F5344CB8AC3E}">
        <p14:creationId xmlns:p14="http://schemas.microsoft.com/office/powerpoint/2010/main" val="425939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LinkedHashMap</a:t>
            </a:r>
            <a:endParaRPr lang="en-US" dirty="0"/>
          </a:p>
        </p:txBody>
      </p:sp>
      <p:sp>
        <p:nvSpPr>
          <p:cNvPr id="5" name="Content Placeholder 4"/>
          <p:cNvSpPr>
            <a:spLocks noGrp="1"/>
          </p:cNvSpPr>
          <p:nvPr>
            <p:ph idx="1"/>
          </p:nvPr>
        </p:nvSpPr>
        <p:spPr/>
        <p:txBody>
          <a:bodyPr/>
          <a:lstStyle/>
          <a:p>
            <a:r>
              <a:rPr lang="en-US" dirty="0"/>
              <a:t>It is a Map that maintains insertion order</a:t>
            </a:r>
          </a:p>
          <a:p>
            <a:endParaRPr lang="en-US" dirty="0"/>
          </a:p>
          <a:p>
            <a:endParaRPr lang="en-US" dirty="0"/>
          </a:p>
        </p:txBody>
      </p:sp>
    </p:spTree>
    <p:extLst>
      <p:ext uri="{BB962C8B-B14F-4D97-AF65-F5344CB8AC3E}">
        <p14:creationId xmlns:p14="http://schemas.microsoft.com/office/powerpoint/2010/main" val="32321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Hashtable</a:t>
            </a:r>
            <a:endParaRPr lang="en-US" dirty="0"/>
          </a:p>
        </p:txBody>
      </p:sp>
      <p:sp>
        <p:nvSpPr>
          <p:cNvPr id="5" name="Content Placeholder 4"/>
          <p:cNvSpPr>
            <a:spLocks noGrp="1"/>
          </p:cNvSpPr>
          <p:nvPr>
            <p:ph idx="1"/>
          </p:nvPr>
        </p:nvSpPr>
        <p:spPr/>
        <p:txBody>
          <a:bodyPr/>
          <a:lstStyle/>
          <a:p>
            <a:r>
              <a:rPr lang="en-US" dirty="0"/>
              <a:t>Prehistoric data structure</a:t>
            </a:r>
          </a:p>
          <a:p>
            <a:r>
              <a:rPr lang="en-US" dirty="0"/>
              <a:t>A synchronized </a:t>
            </a:r>
            <a:r>
              <a:rPr lang="en-US" dirty="0" err="1"/>
              <a:t>HashMap</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2495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Compilation with switches</a:t>
            </a:r>
            <a:endParaRPr lang="en-US" dirty="0"/>
          </a:p>
        </p:txBody>
      </p:sp>
      <p:sp>
        <p:nvSpPr>
          <p:cNvPr id="5" name="Content Placeholder 4"/>
          <p:cNvSpPr>
            <a:spLocks noGrp="1"/>
          </p:cNvSpPr>
          <p:nvPr>
            <p:ph idx="1"/>
          </p:nvPr>
        </p:nvSpPr>
        <p:spPr/>
        <p:txBody>
          <a:bodyPr/>
          <a:lstStyle/>
          <a:p>
            <a:r>
              <a:rPr lang="en-US" dirty="0"/>
              <a:t>To use a switches:</a:t>
            </a:r>
          </a:p>
          <a:p>
            <a:pPr lvl="1"/>
            <a:r>
              <a:rPr lang="en-US" dirty="0" err="1"/>
              <a:t>javac</a:t>
            </a:r>
            <a:r>
              <a:rPr lang="en-US" dirty="0"/>
              <a:t> P.java –switch1 [ –switch2 ]</a:t>
            </a:r>
          </a:p>
          <a:p>
            <a:r>
              <a:rPr lang="en-US" dirty="0"/>
              <a:t>There are two </a:t>
            </a:r>
            <a:r>
              <a:rPr lang="en-US" dirty="0" err="1"/>
              <a:t>javac</a:t>
            </a:r>
            <a:r>
              <a:rPr lang="en-US" dirty="0"/>
              <a:t> switches:</a:t>
            </a:r>
          </a:p>
          <a:p>
            <a:pPr lvl="1"/>
            <a:r>
              <a:rPr lang="en-US" dirty="0"/>
              <a:t>deprecation – you can use this switch to get any additional information about any </a:t>
            </a:r>
            <a:r>
              <a:rPr lang="en-US" dirty="0" err="1"/>
              <a:t>any</a:t>
            </a:r>
            <a:r>
              <a:rPr lang="en-US" dirty="0"/>
              <a:t> deprecated features that your source code uses</a:t>
            </a:r>
            <a:endParaRPr lang="en-US" sz="3600" dirty="0"/>
          </a:p>
          <a:p>
            <a:pPr lvl="1"/>
            <a:r>
              <a:rPr lang="en-US" dirty="0"/>
              <a:t>source – you can switch this switch followed by the version number (1.3 or 1.4) to compile the codes that works with older version of Java</a:t>
            </a:r>
            <a:endParaRPr lang="en-US" sz="3600" dirty="0"/>
          </a:p>
          <a:p>
            <a:endParaRPr lang="en-US" dirty="0"/>
          </a:p>
        </p:txBody>
      </p:sp>
    </p:spTree>
    <p:extLst>
      <p:ext uri="{BB962C8B-B14F-4D97-AF65-F5344CB8AC3E}">
        <p14:creationId xmlns:p14="http://schemas.microsoft.com/office/powerpoint/2010/main" val="364514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TreeMap</a:t>
            </a:r>
            <a:endParaRPr lang="en-US" dirty="0"/>
          </a:p>
        </p:txBody>
      </p:sp>
      <p:sp>
        <p:nvSpPr>
          <p:cNvPr id="5" name="Content Placeholder 4"/>
          <p:cNvSpPr>
            <a:spLocks noGrp="1"/>
          </p:cNvSpPr>
          <p:nvPr>
            <p:ph idx="1"/>
          </p:nvPr>
        </p:nvSpPr>
        <p:spPr/>
        <p:txBody>
          <a:bodyPr/>
          <a:lstStyle/>
          <a:p>
            <a:r>
              <a:rPr lang="en-US" dirty="0"/>
              <a:t>It is a sorted Map</a:t>
            </a:r>
          </a:p>
          <a:p>
            <a:r>
              <a:rPr lang="en-US" dirty="0"/>
              <a:t>Sorted by natural order of the elements</a:t>
            </a:r>
          </a:p>
          <a:p>
            <a:endParaRPr lang="en-US" dirty="0"/>
          </a:p>
        </p:txBody>
      </p:sp>
    </p:spTree>
    <p:extLst>
      <p:ext uri="{BB962C8B-B14F-4D97-AF65-F5344CB8AC3E}">
        <p14:creationId xmlns:p14="http://schemas.microsoft.com/office/powerpoint/2010/main" val="13291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a:bodyPr>
          <a:lstStyle/>
          <a:p>
            <a:r>
              <a:rPr lang="en-US" dirty="0" smtClean="0"/>
              <a:t>A unique kind of Collections</a:t>
            </a:r>
          </a:p>
          <a:p>
            <a:r>
              <a:rPr lang="en-US" dirty="0" smtClean="0"/>
              <a:t>Mainly used for multiprocessing and time-slicing</a:t>
            </a:r>
          </a:p>
          <a:p>
            <a:r>
              <a:rPr lang="en-US" dirty="0" smtClean="0"/>
              <a:t>Also a data structure which is though of as FIFO</a:t>
            </a:r>
          </a:p>
          <a:p>
            <a:r>
              <a:rPr lang="en-US" dirty="0" smtClean="0"/>
              <a:t>Uses methods like:</a:t>
            </a:r>
          </a:p>
          <a:p>
            <a:pPr lvl="1"/>
            <a:r>
              <a:rPr lang="en-US" dirty="0" smtClean="0"/>
              <a:t>peek() and element()</a:t>
            </a:r>
          </a:p>
          <a:p>
            <a:pPr lvl="1"/>
            <a:r>
              <a:rPr lang="en-US" dirty="0" smtClean="0"/>
              <a:t>poll() and remove()</a:t>
            </a:r>
          </a:p>
          <a:p>
            <a:pPr lvl="1"/>
            <a:r>
              <a:rPr lang="en-US" dirty="0" smtClean="0"/>
              <a:t>offer() and add();</a:t>
            </a:r>
            <a:endParaRPr lang="en-US" dirty="0"/>
          </a:p>
        </p:txBody>
      </p:sp>
    </p:spTree>
    <p:extLst>
      <p:ext uri="{BB962C8B-B14F-4D97-AF65-F5344CB8AC3E}">
        <p14:creationId xmlns:p14="http://schemas.microsoft.com/office/powerpoint/2010/main" val="9176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Queue</a:t>
            </a:r>
            <a:endParaRPr lang="en-US" dirty="0"/>
          </a:p>
        </p:txBody>
      </p:sp>
      <p:sp>
        <p:nvSpPr>
          <p:cNvPr id="3" name="Content Placeholder 2"/>
          <p:cNvSpPr>
            <a:spLocks noGrp="1"/>
          </p:cNvSpPr>
          <p:nvPr>
            <p:ph idx="1"/>
          </p:nvPr>
        </p:nvSpPr>
        <p:spPr/>
        <p:txBody>
          <a:bodyPr/>
          <a:lstStyle/>
          <a:p>
            <a:r>
              <a:rPr lang="en-US" dirty="0" smtClean="0"/>
              <a:t>As a collections here are some common and rare Queue types:</a:t>
            </a:r>
          </a:p>
          <a:p>
            <a:pPr lvl="1"/>
            <a:r>
              <a:rPr lang="en-US" dirty="0" err="1" smtClean="0"/>
              <a:t>PriorityQueue</a:t>
            </a:r>
            <a:r>
              <a:rPr lang="en-US" dirty="0" smtClean="0"/>
              <a:t> – FIFO with sorting</a:t>
            </a:r>
          </a:p>
          <a:p>
            <a:pPr lvl="1"/>
            <a:r>
              <a:rPr lang="en-US" dirty="0" err="1" smtClean="0"/>
              <a:t>BlockingQueue</a:t>
            </a:r>
            <a:endParaRPr lang="en-US" dirty="0" smtClean="0"/>
          </a:p>
          <a:p>
            <a:pPr lvl="2"/>
            <a:r>
              <a:rPr lang="en-US" dirty="0" err="1" smtClean="0"/>
              <a:t>ArrayBlockingQueue</a:t>
            </a:r>
            <a:endParaRPr lang="en-US" dirty="0" smtClean="0"/>
          </a:p>
          <a:p>
            <a:pPr lvl="2"/>
            <a:r>
              <a:rPr lang="en-US" dirty="0" err="1" smtClean="0"/>
              <a:t>LinkedBlockingQueue</a:t>
            </a:r>
            <a:endParaRPr lang="en-US" dirty="0" smtClean="0"/>
          </a:p>
          <a:p>
            <a:pPr lvl="1"/>
            <a:r>
              <a:rPr lang="en-US" dirty="0" err="1" smtClean="0"/>
              <a:t>PriorityQueue</a:t>
            </a:r>
            <a:endParaRPr lang="en-US" dirty="0" smtClean="0"/>
          </a:p>
          <a:p>
            <a:pPr lvl="2"/>
            <a:r>
              <a:rPr lang="en-US" dirty="0" err="1" smtClean="0"/>
              <a:t>PriorityBlockingQueue</a:t>
            </a:r>
            <a:endParaRPr lang="en-US" dirty="0" smtClean="0"/>
          </a:p>
          <a:p>
            <a:pPr lvl="2"/>
            <a:endParaRPr lang="en-US" dirty="0" smtClean="0"/>
          </a:p>
          <a:p>
            <a:endParaRPr lang="en-US" dirty="0"/>
          </a:p>
        </p:txBody>
      </p:sp>
    </p:spTree>
    <p:extLst>
      <p:ext uri="{BB962C8B-B14F-4D97-AF65-F5344CB8AC3E}">
        <p14:creationId xmlns:p14="http://schemas.microsoft.com/office/powerpoint/2010/main" val="4049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pPr lvl="1"/>
            <a:r>
              <a:rPr lang="en-US" dirty="0" err="1" smtClean="0"/>
              <a:t>DelayQueue</a:t>
            </a:r>
            <a:endParaRPr lang="en-US" dirty="0" smtClean="0"/>
          </a:p>
          <a:p>
            <a:pPr lvl="1"/>
            <a:r>
              <a:rPr lang="en-US" dirty="0" err="1" smtClean="0"/>
              <a:t>SynchronousQueue</a:t>
            </a:r>
            <a:endParaRPr lang="en-US" dirty="0"/>
          </a:p>
        </p:txBody>
      </p:sp>
    </p:spTree>
    <p:extLst>
      <p:ext uri="{BB962C8B-B14F-4D97-AF65-F5344CB8AC3E}">
        <p14:creationId xmlns:p14="http://schemas.microsoft.com/office/powerpoint/2010/main" val="321133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ADTs</a:t>
            </a:r>
            <a:endParaRPr lang="en-US" dirty="0"/>
          </a:p>
        </p:txBody>
      </p:sp>
      <p:sp>
        <p:nvSpPr>
          <p:cNvPr id="5" name="Text Placeholder 4"/>
          <p:cNvSpPr>
            <a:spLocks noGrp="1"/>
          </p:cNvSpPr>
          <p:nvPr>
            <p:ph type="body" idx="1"/>
          </p:nvPr>
        </p:nvSpPr>
        <p:spPr/>
        <p:txBody>
          <a:bodyPr/>
          <a:lstStyle/>
          <a:p>
            <a:r>
              <a:rPr lang="en-US" dirty="0" smtClean="0"/>
              <a:t>Primitive Data Structures</a:t>
            </a:r>
            <a:endParaRPr lang="en-US" dirty="0"/>
          </a:p>
        </p:txBody>
      </p:sp>
    </p:spTree>
    <p:extLst>
      <p:ext uri="{BB962C8B-B14F-4D97-AF65-F5344CB8AC3E}">
        <p14:creationId xmlns:p14="http://schemas.microsoft.com/office/powerpoint/2010/main" val="59180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Abstract Data Types (ADTs)</a:t>
            </a:r>
          </a:p>
        </p:txBody>
      </p:sp>
      <p:sp>
        <p:nvSpPr>
          <p:cNvPr id="5" name="Content Placeholder 4"/>
          <p:cNvSpPr>
            <a:spLocks noGrp="1"/>
          </p:cNvSpPr>
          <p:nvPr>
            <p:ph idx="1"/>
          </p:nvPr>
        </p:nvSpPr>
        <p:spPr/>
        <p:txBody>
          <a:bodyPr/>
          <a:lstStyle/>
          <a:p>
            <a:r>
              <a:rPr lang="en-US" dirty="0"/>
              <a:t>Concept is similar to </a:t>
            </a:r>
            <a:r>
              <a:rPr lang="en-US" dirty="0" err="1"/>
              <a:t>struct</a:t>
            </a:r>
            <a:r>
              <a:rPr lang="en-US" dirty="0"/>
              <a:t> in C/C++</a:t>
            </a:r>
          </a:p>
          <a:p>
            <a:r>
              <a:rPr lang="en-US" dirty="0"/>
              <a:t>Already an API class so just use them:</a:t>
            </a:r>
          </a:p>
          <a:p>
            <a:pPr lvl="1"/>
            <a:r>
              <a:rPr lang="en-US" dirty="0"/>
              <a:t>Stack</a:t>
            </a:r>
          </a:p>
          <a:p>
            <a:pPr lvl="1"/>
            <a:r>
              <a:rPr lang="en-US" dirty="0"/>
              <a:t>Queue</a:t>
            </a:r>
          </a:p>
          <a:p>
            <a:endParaRPr lang="en-US" dirty="0"/>
          </a:p>
        </p:txBody>
      </p:sp>
    </p:spTree>
    <p:extLst>
      <p:ext uri="{BB962C8B-B14F-4D97-AF65-F5344CB8AC3E}">
        <p14:creationId xmlns:p14="http://schemas.microsoft.com/office/powerpoint/2010/main" val="357504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Stack ADT</a:t>
            </a:r>
            <a:endParaRPr lang="en-US" dirty="0"/>
          </a:p>
        </p:txBody>
      </p:sp>
      <p:sp>
        <p:nvSpPr>
          <p:cNvPr id="5" name="Content Placeholder 4"/>
          <p:cNvSpPr>
            <a:spLocks noGrp="1"/>
          </p:cNvSpPr>
          <p:nvPr>
            <p:ph idx="1"/>
          </p:nvPr>
        </p:nvSpPr>
        <p:spPr/>
        <p:txBody>
          <a:bodyPr/>
          <a:lstStyle/>
          <a:p>
            <a:r>
              <a:rPr lang="en-US" dirty="0"/>
              <a:t>Linear collection whose elements are added and removed from the same end</a:t>
            </a:r>
          </a:p>
          <a:p>
            <a:r>
              <a:rPr lang="en-US" dirty="0"/>
              <a:t>Processed in a </a:t>
            </a:r>
            <a:r>
              <a:rPr lang="en-US" i="1" dirty="0"/>
              <a:t>last in, first out (LIFO) manner</a:t>
            </a:r>
          </a:p>
          <a:p>
            <a:endParaRPr lang="en-US" dirty="0"/>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3343701" y="3276599"/>
            <a:ext cx="4899547" cy="3110553"/>
          </a:xfrm>
          <a:prstGeom prst="rect">
            <a:avLst/>
          </a:prstGeom>
          <a:noFill/>
          <a:ln w="9525">
            <a:noFill/>
            <a:miter lim="800000"/>
            <a:headEnd/>
            <a:tailEnd/>
          </a:ln>
        </p:spPr>
      </p:pic>
    </p:spTree>
    <p:extLst>
      <p:ext uri="{BB962C8B-B14F-4D97-AF65-F5344CB8AC3E}">
        <p14:creationId xmlns:p14="http://schemas.microsoft.com/office/powerpoint/2010/main" val="10760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Stack Operations</a:t>
            </a:r>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1569493" y="1676400"/>
            <a:ext cx="9171295" cy="4615218"/>
          </a:xfrm>
          <a:prstGeom prst="rect">
            <a:avLst/>
          </a:prstGeom>
          <a:noFill/>
          <a:ln w="9525">
            <a:noFill/>
            <a:miter lim="800000"/>
            <a:headEnd/>
            <a:tailEnd/>
          </a:ln>
        </p:spPr>
      </p:pic>
    </p:spTree>
    <p:extLst>
      <p:ext uri="{BB962C8B-B14F-4D97-AF65-F5344CB8AC3E}">
        <p14:creationId xmlns:p14="http://schemas.microsoft.com/office/powerpoint/2010/main" val="309668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ADT</a:t>
            </a:r>
          </a:p>
        </p:txBody>
      </p:sp>
      <p:sp>
        <p:nvSpPr>
          <p:cNvPr id="5" name="Content Placeholder 4"/>
          <p:cNvSpPr>
            <a:spLocks noGrp="1"/>
          </p:cNvSpPr>
          <p:nvPr>
            <p:ph idx="1"/>
          </p:nvPr>
        </p:nvSpPr>
        <p:spPr/>
        <p:txBody>
          <a:bodyPr/>
          <a:lstStyle/>
          <a:p>
            <a:r>
              <a:rPr lang="en-US" dirty="0"/>
              <a:t>Similar to its Collection side, it is FIFO</a:t>
            </a:r>
          </a:p>
          <a:p>
            <a:r>
              <a:rPr lang="en-US" dirty="0"/>
              <a:t>Come into 2 types:</a:t>
            </a:r>
          </a:p>
          <a:p>
            <a:pPr lvl="1"/>
            <a:r>
              <a:rPr lang="en-US" dirty="0"/>
              <a:t>Singly-Linked List Queue</a:t>
            </a:r>
          </a:p>
          <a:p>
            <a:pPr lvl="2"/>
            <a:r>
              <a:rPr lang="en-US" dirty="0"/>
              <a:t>Uses </a:t>
            </a:r>
            <a:r>
              <a:rPr lang="en-US" dirty="0" err="1"/>
              <a:t>LinkedList</a:t>
            </a:r>
            <a:r>
              <a:rPr lang="en-US" dirty="0"/>
              <a:t> of the </a:t>
            </a:r>
            <a:r>
              <a:rPr lang="en-US" dirty="0" smtClean="0"/>
              <a:t>List</a:t>
            </a:r>
          </a:p>
          <a:p>
            <a:pPr marL="914400" lvl="2" indent="0">
              <a:buNone/>
            </a:pPr>
            <a:r>
              <a:rPr lang="en-US" dirty="0" smtClean="0"/>
              <a:t>    </a:t>
            </a:r>
            <a:r>
              <a:rPr lang="en-US" dirty="0"/>
              <a:t>interface</a:t>
            </a:r>
          </a:p>
          <a:p>
            <a:pPr lvl="1"/>
            <a:r>
              <a:rPr lang="en-US" dirty="0"/>
              <a:t>Double-Linked List Queue</a:t>
            </a:r>
          </a:p>
          <a:p>
            <a:pPr lvl="2"/>
            <a:r>
              <a:rPr lang="en-US" dirty="0"/>
              <a:t>Used </a:t>
            </a:r>
            <a:r>
              <a:rPr lang="en-US" dirty="0" err="1"/>
              <a:t>Dequeue</a:t>
            </a:r>
            <a:r>
              <a:rPr lang="en-US" dirty="0"/>
              <a:t> </a:t>
            </a:r>
            <a:r>
              <a:rPr lang="en-US" dirty="0" smtClean="0"/>
              <a:t> and </a:t>
            </a:r>
            <a:r>
              <a:rPr lang="en-US" dirty="0" err="1" smtClean="0"/>
              <a:t>LinkedList</a:t>
            </a:r>
            <a:r>
              <a:rPr lang="en-US" dirty="0" smtClean="0"/>
              <a:t> </a:t>
            </a:r>
          </a:p>
          <a:p>
            <a:pPr marL="914400" lvl="2" indent="0">
              <a:buNone/>
            </a:pPr>
            <a:r>
              <a:rPr lang="en-US" dirty="0"/>
              <a:t> </a:t>
            </a:r>
            <a:r>
              <a:rPr lang="en-US" dirty="0" smtClean="0"/>
              <a:t>  API </a:t>
            </a:r>
            <a:r>
              <a:rPr lang="en-US" dirty="0"/>
              <a:t>class</a:t>
            </a:r>
          </a:p>
          <a:p>
            <a:endParaRPr lang="en-US" dirty="0"/>
          </a:p>
          <a:p>
            <a:endParaRPr lang="en-US" dirty="0"/>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5894853" y="2298510"/>
            <a:ext cx="5024493" cy="3256129"/>
          </a:xfrm>
          <a:prstGeom prst="rect">
            <a:avLst/>
          </a:prstGeom>
          <a:noFill/>
          <a:ln w="9525">
            <a:noFill/>
            <a:miter lim="800000"/>
            <a:headEnd/>
            <a:tailEnd/>
          </a:ln>
        </p:spPr>
      </p:pic>
    </p:spTree>
    <p:extLst>
      <p:ext uri="{BB962C8B-B14F-4D97-AF65-F5344CB8AC3E}">
        <p14:creationId xmlns:p14="http://schemas.microsoft.com/office/powerpoint/2010/main" val="41239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Polymorphism</a:t>
            </a:r>
            <a:endParaRPr lang="en-US" dirty="0"/>
          </a:p>
        </p:txBody>
      </p:sp>
      <p:sp>
        <p:nvSpPr>
          <p:cNvPr id="5" name="Content Placeholder 4"/>
          <p:cNvSpPr>
            <a:spLocks noGrp="1"/>
          </p:cNvSpPr>
          <p:nvPr>
            <p:ph idx="1"/>
          </p:nvPr>
        </p:nvSpPr>
        <p:spPr/>
        <p:txBody>
          <a:bodyPr/>
          <a:lstStyle/>
          <a:p>
            <a:r>
              <a:rPr lang="en-US" dirty="0"/>
              <a:t>In API development, one can customize their own collections using the following interfaces:</a:t>
            </a:r>
          </a:p>
          <a:p>
            <a:pPr lvl="1"/>
            <a:r>
              <a:rPr lang="en-US" dirty="0" err="1"/>
              <a:t>AbstractCollection</a:t>
            </a:r>
            <a:endParaRPr lang="en-US" dirty="0"/>
          </a:p>
          <a:p>
            <a:pPr lvl="1"/>
            <a:r>
              <a:rPr lang="en-US" dirty="0" err="1"/>
              <a:t>AbstractList</a:t>
            </a:r>
            <a:endParaRPr lang="en-US" dirty="0"/>
          </a:p>
          <a:p>
            <a:pPr lvl="1"/>
            <a:r>
              <a:rPr lang="en-US" dirty="0" err="1"/>
              <a:t>AbstractSet</a:t>
            </a:r>
            <a:endParaRPr lang="en-US" dirty="0"/>
          </a:p>
          <a:p>
            <a:pPr lvl="1"/>
            <a:r>
              <a:rPr lang="en-US" dirty="0" err="1"/>
              <a:t>AbstractMap</a:t>
            </a:r>
            <a:endParaRPr lang="en-US" dirty="0"/>
          </a:p>
          <a:p>
            <a:pPr lvl="1"/>
            <a:r>
              <a:rPr lang="en-US" dirty="0" err="1"/>
              <a:t>AbstractQueue</a:t>
            </a:r>
            <a:endParaRPr lang="en-US" dirty="0"/>
          </a:p>
          <a:p>
            <a:endParaRPr lang="en-US" dirty="0"/>
          </a:p>
        </p:txBody>
      </p:sp>
    </p:spTree>
    <p:extLst>
      <p:ext uri="{BB962C8B-B14F-4D97-AF65-F5344CB8AC3E}">
        <p14:creationId xmlns:p14="http://schemas.microsoft.com/office/powerpoint/2010/main" val="168265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An OOP Language</a:t>
            </a:r>
            <a:endParaRPr lang="en-US" dirty="0"/>
          </a:p>
        </p:txBody>
      </p:sp>
      <p:sp>
        <p:nvSpPr>
          <p:cNvPr id="5" name="Text Placeholder 4"/>
          <p:cNvSpPr>
            <a:spLocks noGrp="1"/>
          </p:cNvSpPr>
          <p:nvPr>
            <p:ph type="body"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93351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Class</a:t>
            </a:r>
            <a:endParaRPr lang="en-US" dirty="0"/>
          </a:p>
        </p:txBody>
      </p:sp>
      <p:sp>
        <p:nvSpPr>
          <p:cNvPr id="6" name="Content Placeholder 5"/>
          <p:cNvSpPr>
            <a:spLocks noGrp="1"/>
          </p:cNvSpPr>
          <p:nvPr>
            <p:ph sz="half" idx="1"/>
          </p:nvPr>
        </p:nvSpPr>
        <p:spPr/>
        <p:txBody>
          <a:bodyPr>
            <a:normAutofit/>
          </a:bodyPr>
          <a:lstStyle/>
          <a:p>
            <a:endParaRPr lang="en-US"/>
          </a:p>
        </p:txBody>
      </p:sp>
      <p:sp>
        <p:nvSpPr>
          <p:cNvPr id="9" name="Content Placeholder 8"/>
          <p:cNvSpPr>
            <a:spLocks noGrp="1"/>
          </p:cNvSpPr>
          <p:nvPr>
            <p:ph sz="half" idx="2"/>
          </p:nvPr>
        </p:nvSpPr>
        <p:spPr/>
        <p:txBody>
          <a:bodyPr>
            <a:normAutofit/>
          </a:bodyPr>
          <a:lstStyle/>
          <a:p>
            <a:endParaRPr lang="en-US"/>
          </a:p>
        </p:txBody>
      </p:sp>
      <p:pic>
        <p:nvPicPr>
          <p:cNvPr id="8" name="Content Placeholder 6" descr="default.png"/>
          <p:cNvPicPr>
            <a:picLocks noChangeAspect="1"/>
          </p:cNvPicPr>
          <p:nvPr/>
        </p:nvPicPr>
        <p:blipFill>
          <a:blip r:embed="rId2" cstate="print">
            <a:duotone>
              <a:prstClr val="black"/>
              <a:schemeClr val="accent1">
                <a:tint val="45000"/>
                <a:satMod val="400000"/>
              </a:schemeClr>
            </a:duotone>
          </a:blip>
          <a:stretch>
            <a:fillRect/>
          </a:stretch>
        </p:blipFill>
        <p:spPr>
          <a:xfrm>
            <a:off x="1866332" y="2086971"/>
            <a:ext cx="2743199" cy="3918044"/>
          </a:xfrm>
          <a:prstGeom prst="rect">
            <a:avLst/>
          </a:prstGeom>
        </p:spPr>
      </p:pic>
      <p:pic>
        <p:nvPicPr>
          <p:cNvPr id="4098" name="Picture 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250675" y="1596787"/>
            <a:ext cx="4817659" cy="485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98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  List Collections</a:t>
            </a:r>
          </a:p>
        </p:txBody>
      </p:sp>
      <p:sp>
        <p:nvSpPr>
          <p:cNvPr id="5" name="Content Placeholder 4"/>
          <p:cNvSpPr>
            <a:spLocks noGrp="1"/>
          </p:cNvSpPr>
          <p:nvPr>
            <p:ph idx="1"/>
          </p:nvPr>
        </p:nvSpPr>
        <p:spPr/>
        <p:txBody>
          <a:bodyPr/>
          <a:lstStyle/>
          <a:p>
            <a:r>
              <a:rPr lang="en-US" dirty="0"/>
              <a:t>Three ways:</a:t>
            </a:r>
          </a:p>
          <a:p>
            <a:pPr lvl="1"/>
            <a:r>
              <a:rPr lang="en-US" dirty="0"/>
              <a:t>Normal </a:t>
            </a:r>
            <a:r>
              <a:rPr lang="en-US" dirty="0" err="1"/>
              <a:t>Collections.sort</a:t>
            </a:r>
            <a:r>
              <a:rPr lang="en-US" dirty="0" smtClean="0"/>
              <a:t>() and </a:t>
            </a:r>
            <a:r>
              <a:rPr lang="en-US" dirty="0" err="1" smtClean="0"/>
              <a:t>Collections.reverse</a:t>
            </a:r>
            <a:r>
              <a:rPr lang="en-US" dirty="0" smtClean="0"/>
              <a:t>()</a:t>
            </a:r>
            <a:endParaRPr lang="en-US" dirty="0"/>
          </a:p>
          <a:p>
            <a:pPr lvl="1"/>
            <a:r>
              <a:rPr lang="en-US" dirty="0"/>
              <a:t>Using Comparable</a:t>
            </a:r>
          </a:p>
          <a:p>
            <a:pPr lvl="1"/>
            <a:r>
              <a:rPr lang="en-US" dirty="0"/>
              <a:t>Using Comparator</a:t>
            </a:r>
          </a:p>
          <a:p>
            <a:endParaRPr lang="en-US" dirty="0"/>
          </a:p>
        </p:txBody>
      </p:sp>
    </p:spTree>
    <p:extLst>
      <p:ext uri="{BB962C8B-B14F-4D97-AF65-F5344CB8AC3E}">
        <p14:creationId xmlns:p14="http://schemas.microsoft.com/office/powerpoint/2010/main" val="418993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Comparable</a:t>
            </a:r>
            <a:endParaRPr lang="en-US" dirty="0"/>
          </a:p>
        </p:txBody>
      </p:sp>
      <p:sp>
        <p:nvSpPr>
          <p:cNvPr id="5" name="Content Placeholder 4"/>
          <p:cNvSpPr>
            <a:spLocks noGrp="1"/>
          </p:cNvSpPr>
          <p:nvPr>
            <p:ph idx="1"/>
          </p:nvPr>
        </p:nvSpPr>
        <p:spPr/>
        <p:txBody>
          <a:bodyPr/>
          <a:lstStyle/>
          <a:p>
            <a:r>
              <a:rPr lang="en-US" dirty="0"/>
              <a:t>A comparable object is capable of comparing itself with another object</a:t>
            </a:r>
          </a:p>
          <a:p>
            <a:r>
              <a:rPr lang="en-US" dirty="0"/>
              <a:t>The class itself must implements the </a:t>
            </a:r>
            <a:r>
              <a:rPr lang="en-US" sz="2800" dirty="0" err="1"/>
              <a:t>java.lang.Comparable</a:t>
            </a:r>
            <a:r>
              <a:rPr lang="en-US" dirty="0"/>
              <a:t> interface in order to be able to compare its instances</a:t>
            </a:r>
          </a:p>
          <a:p>
            <a:endParaRPr lang="en-US" dirty="0"/>
          </a:p>
        </p:txBody>
      </p:sp>
    </p:spTree>
    <p:extLst>
      <p:ext uri="{BB962C8B-B14F-4D97-AF65-F5344CB8AC3E}">
        <p14:creationId xmlns:p14="http://schemas.microsoft.com/office/powerpoint/2010/main" val="313681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Comparable</a:t>
            </a:r>
            <a:endParaRPr lang="en-US" dirty="0"/>
          </a:p>
        </p:txBody>
      </p:sp>
      <p:sp>
        <p:nvSpPr>
          <p:cNvPr id="5" name="Content Placeholder 4"/>
          <p:cNvSpPr>
            <a:spLocks noGrp="1"/>
          </p:cNvSpPr>
          <p:nvPr>
            <p:ph idx="1"/>
          </p:nvPr>
        </p:nvSpPr>
        <p:spPr/>
        <p:txBody>
          <a:bodyPr/>
          <a:lstStyle/>
          <a:p>
            <a:r>
              <a:rPr lang="en-US" dirty="0"/>
              <a:t>Needs to override </a:t>
            </a:r>
            <a:r>
              <a:rPr lang="en-US" sz="2800" dirty="0" err="1"/>
              <a:t>compareTo</a:t>
            </a:r>
            <a:r>
              <a:rPr lang="en-US" sz="2800" dirty="0"/>
              <a:t>(Object </a:t>
            </a:r>
            <a:r>
              <a:rPr lang="en-US" sz="2800" dirty="0" err="1"/>
              <a:t>obj</a:t>
            </a:r>
            <a:r>
              <a:rPr lang="en-US" sz="2800" dirty="0"/>
              <a:t>) </a:t>
            </a:r>
            <a:r>
              <a:rPr lang="en-US" dirty="0"/>
              <a:t>method:	</a:t>
            </a:r>
          </a:p>
          <a:p>
            <a:pPr lvl="1"/>
            <a:r>
              <a:rPr lang="en-US" dirty="0"/>
              <a:t>How this method works:</a:t>
            </a:r>
          </a:p>
          <a:p>
            <a:pPr lvl="2"/>
            <a:r>
              <a:rPr lang="en-US" dirty="0"/>
              <a:t>This method compares this object with </a:t>
            </a:r>
            <a:r>
              <a:rPr lang="en-US" dirty="0" err="1"/>
              <a:t>obj</a:t>
            </a:r>
            <a:r>
              <a:rPr lang="en-US" dirty="0"/>
              <a:t> object. Returned </a:t>
            </a:r>
            <a:r>
              <a:rPr lang="en-US" dirty="0" err="1"/>
              <a:t>int</a:t>
            </a:r>
            <a:r>
              <a:rPr lang="en-US" dirty="0"/>
              <a:t> value has the following meanings:</a:t>
            </a:r>
          </a:p>
          <a:p>
            <a:pPr lvl="3"/>
            <a:r>
              <a:rPr lang="en-US" dirty="0"/>
              <a:t>positive – this object is greater than </a:t>
            </a:r>
            <a:r>
              <a:rPr lang="en-US" dirty="0" err="1"/>
              <a:t>obj</a:t>
            </a:r>
            <a:endParaRPr lang="en-US" dirty="0"/>
          </a:p>
          <a:p>
            <a:pPr lvl="3"/>
            <a:r>
              <a:rPr lang="en-US" dirty="0"/>
              <a:t>zero – this object equals to </a:t>
            </a:r>
            <a:r>
              <a:rPr lang="en-US" dirty="0" err="1"/>
              <a:t>obj</a:t>
            </a:r>
            <a:endParaRPr lang="en-US" dirty="0"/>
          </a:p>
          <a:p>
            <a:pPr lvl="3"/>
            <a:r>
              <a:rPr lang="en-US" dirty="0"/>
              <a:t>negative – this object is less than </a:t>
            </a:r>
            <a:r>
              <a:rPr lang="en-US" dirty="0" err="1"/>
              <a:t>obj</a:t>
            </a:r>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35942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Comparator</a:t>
            </a:r>
            <a:endParaRPr lang="en-US" dirty="0"/>
          </a:p>
        </p:txBody>
      </p:sp>
      <p:sp>
        <p:nvSpPr>
          <p:cNvPr id="5" name="Content Placeholder 4"/>
          <p:cNvSpPr>
            <a:spLocks noGrp="1"/>
          </p:cNvSpPr>
          <p:nvPr>
            <p:ph idx="1"/>
          </p:nvPr>
        </p:nvSpPr>
        <p:spPr/>
        <p:txBody>
          <a:bodyPr/>
          <a:lstStyle/>
          <a:p>
            <a:r>
              <a:rPr lang="en-US" dirty="0"/>
              <a:t>A comparator object is capable of comparing two different objects</a:t>
            </a:r>
          </a:p>
          <a:p>
            <a:r>
              <a:rPr lang="en-US" dirty="0"/>
              <a:t>The class is not comparing its instances, but some other class’s instances</a:t>
            </a:r>
          </a:p>
          <a:p>
            <a:r>
              <a:rPr lang="en-US" dirty="0"/>
              <a:t>This comparator class must implement the </a:t>
            </a:r>
            <a:r>
              <a:rPr lang="en-US" sz="2800" dirty="0" err="1"/>
              <a:t>java.util.Comparator</a:t>
            </a:r>
            <a:r>
              <a:rPr lang="en-US" dirty="0"/>
              <a:t> interface</a:t>
            </a:r>
          </a:p>
          <a:p>
            <a:endParaRPr lang="en-US" dirty="0"/>
          </a:p>
        </p:txBody>
      </p:sp>
    </p:spTree>
    <p:extLst>
      <p:ext uri="{BB962C8B-B14F-4D97-AF65-F5344CB8AC3E}">
        <p14:creationId xmlns:p14="http://schemas.microsoft.com/office/powerpoint/2010/main" val="9667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Comparator Rules</a:t>
            </a:r>
            <a:endParaRPr lang="en-US" dirty="0"/>
          </a:p>
        </p:txBody>
      </p:sp>
      <p:sp>
        <p:nvSpPr>
          <p:cNvPr id="5" name="Content Placeholder 4"/>
          <p:cNvSpPr>
            <a:spLocks noGrp="1"/>
          </p:cNvSpPr>
          <p:nvPr>
            <p:ph idx="1"/>
          </p:nvPr>
        </p:nvSpPr>
        <p:spPr/>
        <p:txBody>
          <a:bodyPr/>
          <a:lstStyle/>
          <a:p>
            <a:r>
              <a:rPr lang="en-US" dirty="0"/>
              <a:t>The method to override is compare(Object obj1, Object obj2)</a:t>
            </a:r>
          </a:p>
          <a:p>
            <a:pPr lvl="1"/>
            <a:r>
              <a:rPr lang="en-US" dirty="0"/>
              <a:t>This method compares obj1 and obj2 objects. Returned </a:t>
            </a:r>
            <a:r>
              <a:rPr lang="en-US" dirty="0" err="1"/>
              <a:t>int</a:t>
            </a:r>
            <a:r>
              <a:rPr lang="en-US" dirty="0"/>
              <a:t> value has the following meanings:</a:t>
            </a:r>
          </a:p>
          <a:p>
            <a:pPr lvl="2"/>
            <a:r>
              <a:rPr lang="en-US" dirty="0"/>
              <a:t>positive – o1 is greater than o2</a:t>
            </a:r>
          </a:p>
          <a:p>
            <a:pPr lvl="2"/>
            <a:r>
              <a:rPr lang="en-US" dirty="0"/>
              <a:t>zero – o1 equals to o2</a:t>
            </a:r>
          </a:p>
          <a:p>
            <a:pPr lvl="2"/>
            <a:r>
              <a:rPr lang="en-US" dirty="0"/>
              <a:t>negative – o1 is less than o2</a:t>
            </a:r>
          </a:p>
          <a:p>
            <a:pPr lvl="1"/>
            <a:endParaRPr lang="en-US" dirty="0"/>
          </a:p>
          <a:p>
            <a:endParaRPr lang="en-US" dirty="0"/>
          </a:p>
        </p:txBody>
      </p:sp>
    </p:spTree>
    <p:extLst>
      <p:ext uri="{BB962C8B-B14F-4D97-AF65-F5344CB8AC3E}">
        <p14:creationId xmlns:p14="http://schemas.microsoft.com/office/powerpoint/2010/main" val="214685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Traversal</a:t>
            </a:r>
            <a:endParaRPr lang="en-US" dirty="0"/>
          </a:p>
        </p:txBody>
      </p:sp>
      <p:sp>
        <p:nvSpPr>
          <p:cNvPr id="5" name="Text Placeholder 4"/>
          <p:cNvSpPr>
            <a:spLocks noGrp="1"/>
          </p:cNvSpPr>
          <p:nvPr>
            <p:ph type="body" idx="1"/>
          </p:nvPr>
        </p:nvSpPr>
        <p:spPr/>
        <p:txBody>
          <a:bodyPr/>
          <a:lstStyle/>
          <a:p>
            <a:r>
              <a:rPr lang="en-US" dirty="0" smtClean="0"/>
              <a:t>Old and New Techniques</a:t>
            </a:r>
            <a:endParaRPr lang="en-US" dirty="0"/>
          </a:p>
        </p:txBody>
      </p:sp>
    </p:spTree>
    <p:extLst>
      <p:ext uri="{BB962C8B-B14F-4D97-AF65-F5344CB8AC3E}">
        <p14:creationId xmlns:p14="http://schemas.microsoft.com/office/powerpoint/2010/main" val="9208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Content Placeholder 4"/>
          <p:cNvSpPr>
            <a:spLocks noGrp="1"/>
          </p:cNvSpPr>
          <p:nvPr>
            <p:ph idx="1"/>
          </p:nvPr>
        </p:nvSpPr>
        <p:spPr/>
        <p:txBody>
          <a:bodyPr/>
          <a:lstStyle/>
          <a:p>
            <a:r>
              <a:rPr lang="en-US" dirty="0"/>
              <a:t>Advantage: Using loops to iterate a collections is the easiest way to do</a:t>
            </a:r>
          </a:p>
          <a:p>
            <a:pPr lvl="1"/>
            <a:r>
              <a:rPr lang="en-US" dirty="0"/>
              <a:t>Sample:</a:t>
            </a:r>
          </a:p>
          <a:p>
            <a:pPr lvl="2">
              <a:buNone/>
            </a:pPr>
            <a:r>
              <a:rPr lang="en-US" dirty="0"/>
              <a:t>List </a:t>
            </a:r>
            <a:r>
              <a:rPr lang="en-US" dirty="0" err="1"/>
              <a:t>linkedList</a:t>
            </a:r>
            <a:r>
              <a:rPr lang="en-US" dirty="0"/>
              <a:t> = new </a:t>
            </a:r>
            <a:r>
              <a:rPr lang="en-US" dirty="0" err="1"/>
              <a:t>LinkedList</a:t>
            </a:r>
            <a:r>
              <a:rPr lang="en-US" dirty="0"/>
              <a:t>();</a:t>
            </a:r>
          </a:p>
          <a:p>
            <a:pPr lvl="2">
              <a:buNone/>
            </a:pPr>
            <a:r>
              <a:rPr lang="en-US" dirty="0"/>
              <a:t>Object </a:t>
            </a:r>
            <a:r>
              <a:rPr lang="en-US" dirty="0" err="1"/>
              <a:t>objArr</a:t>
            </a:r>
            <a:r>
              <a:rPr lang="en-US" dirty="0"/>
              <a:t>[] = </a:t>
            </a:r>
            <a:r>
              <a:rPr lang="en-US" dirty="0" err="1"/>
              <a:t>linkedList.toArray</a:t>
            </a:r>
            <a:r>
              <a:rPr lang="en-US" dirty="0"/>
              <a:t>();</a:t>
            </a:r>
          </a:p>
          <a:p>
            <a:pPr lvl="2">
              <a:buNone/>
            </a:pPr>
            <a:r>
              <a:rPr lang="en-US" dirty="0"/>
              <a:t>for (Object </a:t>
            </a:r>
            <a:r>
              <a:rPr lang="en-US" dirty="0" err="1"/>
              <a:t>obj</a:t>
            </a:r>
            <a:r>
              <a:rPr lang="en-US" dirty="0"/>
              <a:t> : </a:t>
            </a:r>
            <a:r>
              <a:rPr lang="en-US" dirty="0" err="1"/>
              <a:t>objArr</a:t>
            </a:r>
            <a:r>
              <a:rPr lang="en-US" dirty="0"/>
              <a:t>){</a:t>
            </a:r>
          </a:p>
          <a:p>
            <a:pPr lvl="2">
              <a:buNone/>
            </a:pPr>
            <a:r>
              <a:rPr lang="en-US" dirty="0"/>
              <a:t>    </a:t>
            </a:r>
            <a:r>
              <a:rPr lang="en-US" dirty="0" err="1"/>
              <a:t>System.out.println</a:t>
            </a:r>
            <a:r>
              <a:rPr lang="en-US" dirty="0"/>
              <a:t>(</a:t>
            </a:r>
            <a:r>
              <a:rPr lang="en-US" dirty="0" err="1"/>
              <a:t>obj</a:t>
            </a:r>
            <a:r>
              <a:rPr lang="en-US" dirty="0"/>
              <a:t>);</a:t>
            </a:r>
          </a:p>
          <a:p>
            <a:pPr lvl="2">
              <a:buNone/>
            </a:pPr>
            <a:r>
              <a:rPr lang="en-US" dirty="0"/>
              <a:t>}</a:t>
            </a:r>
          </a:p>
          <a:p>
            <a:pPr lvl="2"/>
            <a:endParaRPr lang="en-US" dirty="0"/>
          </a:p>
          <a:p>
            <a:endParaRPr lang="en-US" dirty="0"/>
          </a:p>
        </p:txBody>
      </p:sp>
    </p:spTree>
    <p:extLst>
      <p:ext uri="{BB962C8B-B14F-4D97-AF65-F5344CB8AC3E}">
        <p14:creationId xmlns:p14="http://schemas.microsoft.com/office/powerpoint/2010/main" val="29536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Content Placeholder 4"/>
          <p:cNvSpPr>
            <a:spLocks noGrp="1"/>
          </p:cNvSpPr>
          <p:nvPr>
            <p:ph idx="1"/>
          </p:nvPr>
        </p:nvSpPr>
        <p:spPr/>
        <p:txBody>
          <a:bodyPr/>
          <a:lstStyle/>
          <a:p>
            <a:r>
              <a:rPr lang="en-US" dirty="0"/>
              <a:t>Disadvantage: For loops are expensive to the processor when the collection reaches large sizes, as many operations are done just to compute the lines</a:t>
            </a:r>
          </a:p>
          <a:p>
            <a:pPr lvl="1"/>
            <a:r>
              <a:rPr lang="en-US" dirty="0"/>
              <a:t>Sample:</a:t>
            </a:r>
          </a:p>
          <a:p>
            <a:pPr lvl="2">
              <a:buNone/>
            </a:pPr>
            <a:r>
              <a:rPr lang="en-US" dirty="0"/>
              <a:t>Conversion to array = more than </a:t>
            </a:r>
            <a:r>
              <a:rPr lang="en-US" dirty="0">
                <a:solidFill>
                  <a:srgbClr val="FF0000"/>
                </a:solidFill>
              </a:rPr>
              <a:t>n</a:t>
            </a:r>
            <a:r>
              <a:rPr lang="en-US" dirty="0"/>
              <a:t> times</a:t>
            </a:r>
          </a:p>
          <a:p>
            <a:pPr lvl="2">
              <a:buNone/>
            </a:pPr>
            <a:r>
              <a:rPr lang="en-US" dirty="0"/>
              <a:t>Lookup traversal = </a:t>
            </a:r>
            <a:r>
              <a:rPr lang="en-US" dirty="0">
                <a:solidFill>
                  <a:srgbClr val="FF0000"/>
                </a:solidFill>
              </a:rPr>
              <a:t>n</a:t>
            </a:r>
            <a:r>
              <a:rPr lang="en-US" dirty="0"/>
              <a:t> times</a:t>
            </a:r>
          </a:p>
          <a:p>
            <a:pPr lvl="2">
              <a:buNone/>
            </a:pPr>
            <a:r>
              <a:rPr lang="en-US" dirty="0">
                <a:solidFill>
                  <a:srgbClr val="FF0000"/>
                </a:solidFill>
              </a:rPr>
              <a:t>Total: 2n times</a:t>
            </a:r>
          </a:p>
          <a:p>
            <a:pPr lvl="2"/>
            <a:endParaRPr lang="en-US" dirty="0"/>
          </a:p>
          <a:p>
            <a:pPr lvl="2"/>
            <a:endParaRPr lang="en-US" dirty="0"/>
          </a:p>
          <a:p>
            <a:endParaRPr lang="en-US" dirty="0"/>
          </a:p>
        </p:txBody>
      </p:sp>
    </p:spTree>
    <p:extLst>
      <p:ext uri="{BB962C8B-B14F-4D97-AF65-F5344CB8AC3E}">
        <p14:creationId xmlns:p14="http://schemas.microsoft.com/office/powerpoint/2010/main" val="11903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Iterator, ListIterator, and Enumerator</a:t>
            </a:r>
            <a:endParaRPr lang="en-US" dirty="0"/>
          </a:p>
        </p:txBody>
      </p:sp>
      <p:sp>
        <p:nvSpPr>
          <p:cNvPr id="5" name="Content Placeholder 4"/>
          <p:cNvSpPr>
            <a:spLocks noGrp="1"/>
          </p:cNvSpPr>
          <p:nvPr>
            <p:ph idx="1"/>
          </p:nvPr>
        </p:nvSpPr>
        <p:spPr/>
        <p:txBody>
          <a:bodyPr/>
          <a:lstStyle/>
          <a:p>
            <a:r>
              <a:rPr lang="en-US" dirty="0"/>
              <a:t>Better than the loops</a:t>
            </a:r>
          </a:p>
          <a:p>
            <a:r>
              <a:rPr lang="en-US" dirty="0"/>
              <a:t>Efficient when it comes to processing time</a:t>
            </a:r>
          </a:p>
          <a:p>
            <a:pPr lvl="1"/>
            <a:r>
              <a:rPr lang="en-US" dirty="0"/>
              <a:t>No conversion to array of Objects</a:t>
            </a:r>
          </a:p>
          <a:p>
            <a:pPr lvl="1"/>
            <a:r>
              <a:rPr lang="en-US" dirty="0"/>
              <a:t>Linear traversal: </a:t>
            </a:r>
            <a:r>
              <a:rPr lang="en-US" dirty="0">
                <a:solidFill>
                  <a:srgbClr val="FF0000"/>
                </a:solidFill>
              </a:rPr>
              <a:t>n</a:t>
            </a:r>
            <a:r>
              <a:rPr lang="en-US" dirty="0"/>
              <a:t> times</a:t>
            </a:r>
          </a:p>
          <a:p>
            <a:pPr lvl="1"/>
            <a:r>
              <a:rPr lang="en-US" dirty="0">
                <a:solidFill>
                  <a:srgbClr val="FF0000"/>
                </a:solidFill>
              </a:rPr>
              <a:t>Total: n times</a:t>
            </a:r>
          </a:p>
          <a:p>
            <a:pPr lvl="1"/>
            <a:endParaRPr lang="en-US" dirty="0"/>
          </a:p>
          <a:p>
            <a:endParaRPr lang="en-US" dirty="0"/>
          </a:p>
        </p:txBody>
      </p:sp>
    </p:spTree>
    <p:extLst>
      <p:ext uri="{BB962C8B-B14F-4D97-AF65-F5344CB8AC3E}">
        <p14:creationId xmlns:p14="http://schemas.microsoft.com/office/powerpoint/2010/main" val="4191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Enumeration</a:t>
            </a:r>
            <a:endParaRPr lang="en-US" dirty="0"/>
          </a:p>
        </p:txBody>
      </p:sp>
      <p:sp>
        <p:nvSpPr>
          <p:cNvPr id="5" name="Content Placeholder 4"/>
          <p:cNvSpPr>
            <a:spLocks noGrp="1"/>
          </p:cNvSpPr>
          <p:nvPr>
            <p:ph idx="1"/>
          </p:nvPr>
        </p:nvSpPr>
        <p:spPr/>
        <p:txBody>
          <a:bodyPr/>
          <a:lstStyle/>
          <a:p>
            <a:r>
              <a:rPr lang="en-US" dirty="0"/>
              <a:t>An object that generates elements one at a time, used for passing through a collection, usually of unknown size</a:t>
            </a:r>
          </a:p>
          <a:p>
            <a:r>
              <a:rPr lang="en-US" dirty="0"/>
              <a:t>The traversing of elements can only be done once per creation</a:t>
            </a:r>
          </a:p>
          <a:p>
            <a:r>
              <a:rPr lang="en-US" dirty="0"/>
              <a:t>Can use 2 major methods:</a:t>
            </a:r>
          </a:p>
          <a:p>
            <a:pPr lvl="1"/>
            <a:r>
              <a:rPr lang="en-US" dirty="0" err="1"/>
              <a:t>nextElement</a:t>
            </a:r>
            <a:r>
              <a:rPr lang="en-US" dirty="0"/>
              <a:t>(): which returns the next object in the collection</a:t>
            </a:r>
          </a:p>
          <a:p>
            <a:pPr lvl="1"/>
            <a:r>
              <a:rPr lang="en-US" dirty="0" err="1"/>
              <a:t>hasMoreElements</a:t>
            </a:r>
            <a:r>
              <a:rPr lang="en-US" dirty="0"/>
              <a:t>(): which returns true, until the last object has been returned by </a:t>
            </a:r>
            <a:r>
              <a:rPr lang="en-US" dirty="0" err="1"/>
              <a:t>nextElement</a:t>
            </a:r>
            <a:r>
              <a:rPr lang="en-US" dirty="0"/>
              <a:t>()</a:t>
            </a:r>
          </a:p>
          <a:p>
            <a:endParaRPr lang="en-US" dirty="0"/>
          </a:p>
        </p:txBody>
      </p:sp>
    </p:spTree>
    <p:extLst>
      <p:ext uri="{BB962C8B-B14F-4D97-AF65-F5344CB8AC3E}">
        <p14:creationId xmlns:p14="http://schemas.microsoft.com/office/powerpoint/2010/main" val="74483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Coding Standard</a:t>
            </a:r>
            <a:endParaRPr lang="en-US" dirty="0"/>
          </a:p>
        </p:txBody>
      </p:sp>
      <p:sp>
        <p:nvSpPr>
          <p:cNvPr id="5" name="Content Placeholder 4"/>
          <p:cNvSpPr>
            <a:spLocks noGrp="1"/>
          </p:cNvSpPr>
          <p:nvPr>
            <p:ph idx="1"/>
          </p:nvPr>
        </p:nvSpPr>
        <p:spPr/>
        <p:txBody>
          <a:bodyPr>
            <a:normAutofit fontScale="92500" lnSpcReduction="20000"/>
          </a:bodyPr>
          <a:lstStyle/>
          <a:p>
            <a:r>
              <a:rPr lang="en-US" dirty="0"/>
              <a:t>Java Coding Standards is a set of rules on how to write Java codes at the enterprise level</a:t>
            </a:r>
          </a:p>
          <a:p>
            <a:r>
              <a:rPr lang="en-US" dirty="0"/>
              <a:t>Some of the basic rules:</a:t>
            </a:r>
          </a:p>
          <a:p>
            <a:pPr lvl="1"/>
            <a:r>
              <a:rPr lang="en-US" dirty="0"/>
              <a:t>Java source is composed of statement. Each statement directs operation for the application</a:t>
            </a:r>
          </a:p>
          <a:p>
            <a:pPr lvl="1"/>
            <a:r>
              <a:rPr lang="en-US" dirty="0" smtClean="0"/>
              <a:t>When </a:t>
            </a:r>
            <a:r>
              <a:rPr lang="en-US" dirty="0"/>
              <a:t>you code a statement, you can start anywhere in a coding line, you can continue it from one line to another and you can code one or more spaces anywhere a single space is valid</a:t>
            </a:r>
          </a:p>
          <a:p>
            <a:pPr lvl="1"/>
            <a:r>
              <a:rPr lang="en-US" dirty="0"/>
              <a:t>To end </a:t>
            </a:r>
            <a:r>
              <a:rPr lang="en-US" b="1" dirty="0"/>
              <a:t>most</a:t>
            </a:r>
            <a:r>
              <a:rPr lang="en-US" dirty="0"/>
              <a:t> of the statements, you use a semicolon (;)</a:t>
            </a:r>
          </a:p>
          <a:p>
            <a:pPr lvl="1"/>
            <a:r>
              <a:rPr lang="en-US" dirty="0"/>
              <a:t>When a statement needs braces { }, it always end up with a closing brace (}). The statements within a brace is a </a:t>
            </a:r>
            <a:r>
              <a:rPr lang="en-US" b="1" dirty="0"/>
              <a:t>block of code</a:t>
            </a:r>
            <a:endParaRPr lang="en-US" dirty="0"/>
          </a:p>
          <a:p>
            <a:endParaRPr lang="en-US" dirty="0"/>
          </a:p>
        </p:txBody>
      </p:sp>
    </p:spTree>
    <p:extLst>
      <p:ext uri="{BB962C8B-B14F-4D97-AF65-F5344CB8AC3E}">
        <p14:creationId xmlns:p14="http://schemas.microsoft.com/office/powerpoint/2010/main" val="317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Iterator</a:t>
            </a:r>
            <a:endParaRPr lang="en-US" dirty="0"/>
          </a:p>
        </p:txBody>
      </p:sp>
      <p:sp>
        <p:nvSpPr>
          <p:cNvPr id="7" name="Content Placeholder 6"/>
          <p:cNvSpPr>
            <a:spLocks noGrp="1"/>
          </p:cNvSpPr>
          <p:nvPr>
            <p:ph idx="1"/>
          </p:nvPr>
        </p:nvSpPr>
        <p:spPr/>
        <p:txBody>
          <a:bodyPr/>
          <a:lstStyle/>
          <a:p>
            <a:r>
              <a:rPr lang="en-US" dirty="0"/>
              <a:t>It can be used with arrays </a:t>
            </a:r>
            <a:r>
              <a:rPr lang="en-US" dirty="0" smtClean="0"/>
              <a:t>and various </a:t>
            </a:r>
            <a:r>
              <a:rPr lang="en-US" dirty="0"/>
              <a:t>classes in the Collection </a:t>
            </a:r>
            <a:r>
              <a:rPr lang="en-US" dirty="0" smtClean="0"/>
              <a:t>Framework</a:t>
            </a:r>
          </a:p>
          <a:p>
            <a:r>
              <a:rPr lang="en-US" dirty="0"/>
              <a:t>Since Enumeration cannot modify the collection traversed, thus the Iterators are used</a:t>
            </a:r>
          </a:p>
          <a:p>
            <a:r>
              <a:rPr lang="en-US" dirty="0"/>
              <a:t>Can use 3 major methods:</a:t>
            </a:r>
          </a:p>
          <a:p>
            <a:pPr lvl="1"/>
            <a:r>
              <a:rPr lang="en-US" dirty="0" err="1"/>
              <a:t>hasNext</a:t>
            </a:r>
            <a:r>
              <a:rPr lang="en-US" dirty="0"/>
              <a:t>(): returns true if there is another element in the collection</a:t>
            </a:r>
          </a:p>
          <a:p>
            <a:pPr lvl="1"/>
            <a:r>
              <a:rPr lang="en-US" dirty="0"/>
              <a:t>next(): </a:t>
            </a:r>
            <a:r>
              <a:rPr lang="en-US" dirty="0" err="1"/>
              <a:t>hich</a:t>
            </a:r>
            <a:r>
              <a:rPr lang="en-US" dirty="0"/>
              <a:t> returns the next object</a:t>
            </a:r>
          </a:p>
          <a:p>
            <a:pPr lvl="1"/>
            <a:r>
              <a:rPr lang="en-US" dirty="0">
                <a:solidFill>
                  <a:srgbClr val="FF0000"/>
                </a:solidFill>
              </a:rPr>
              <a:t>remove()</a:t>
            </a:r>
            <a:r>
              <a:rPr lang="en-US" dirty="0"/>
              <a:t>: which removes the last object taken using next()</a:t>
            </a:r>
          </a:p>
          <a:p>
            <a:endParaRPr lang="en-US" dirty="0"/>
          </a:p>
        </p:txBody>
      </p:sp>
    </p:spTree>
    <p:extLst>
      <p:ext uri="{BB962C8B-B14F-4D97-AF65-F5344CB8AC3E}">
        <p14:creationId xmlns:p14="http://schemas.microsoft.com/office/powerpoint/2010/main" val="13305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lstStyle/>
          <a:p>
            <a:r>
              <a:rPr lang="en-US" dirty="0" smtClean="0"/>
              <a:t>An </a:t>
            </a:r>
            <a:r>
              <a:rPr lang="en-US" dirty="0"/>
              <a:t>alternative to the </a:t>
            </a:r>
            <a:r>
              <a:rPr lang="en-US" dirty="0" smtClean="0"/>
              <a:t>Iterator interface and uses the same common methods</a:t>
            </a:r>
          </a:p>
          <a:p>
            <a:r>
              <a:rPr lang="en-US" dirty="0" smtClean="0"/>
              <a:t>Additional properties:</a:t>
            </a:r>
          </a:p>
          <a:p>
            <a:pPr lvl="1"/>
            <a:r>
              <a:rPr lang="en-US" dirty="0"/>
              <a:t>Traversal of the list in either direction</a:t>
            </a:r>
          </a:p>
          <a:p>
            <a:pPr lvl="1"/>
            <a:r>
              <a:rPr lang="en-US" dirty="0" smtClean="0"/>
              <a:t>Modification </a:t>
            </a:r>
            <a:r>
              <a:rPr lang="en-US" dirty="0"/>
              <a:t>of its elements</a:t>
            </a:r>
          </a:p>
          <a:p>
            <a:pPr lvl="1"/>
            <a:r>
              <a:rPr lang="en-US" dirty="0" smtClean="0"/>
              <a:t>Access </a:t>
            </a:r>
            <a:r>
              <a:rPr lang="en-US" dirty="0"/>
              <a:t>to the element's position</a:t>
            </a:r>
          </a:p>
        </p:txBody>
      </p:sp>
    </p:spTree>
    <p:extLst>
      <p:ext uri="{BB962C8B-B14F-4D97-AF65-F5344CB8AC3E}">
        <p14:creationId xmlns:p14="http://schemas.microsoft.com/office/powerpoint/2010/main" val="42755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normAutofit/>
          </a:bodyPr>
          <a:lstStyle/>
          <a:p>
            <a:r>
              <a:rPr lang="en-US" dirty="0" smtClean="0"/>
              <a:t>Here its methods:</a:t>
            </a:r>
          </a:p>
          <a:p>
            <a:pPr lvl="1"/>
            <a:r>
              <a:rPr lang="en-US" b="1" dirty="0">
                <a:solidFill>
                  <a:srgbClr val="FF0000"/>
                </a:solidFill>
              </a:rPr>
              <a:t>next</a:t>
            </a:r>
            <a:r>
              <a:rPr lang="en-US" dirty="0"/>
              <a:t>: This method returns the next element</a:t>
            </a:r>
          </a:p>
          <a:p>
            <a:pPr lvl="1"/>
            <a:r>
              <a:rPr lang="en-US" b="1" dirty="0" smtClean="0">
                <a:solidFill>
                  <a:srgbClr val="FF0000"/>
                </a:solidFill>
              </a:rPr>
              <a:t>previous</a:t>
            </a:r>
            <a:r>
              <a:rPr lang="en-US" dirty="0"/>
              <a:t>: This method returns the previous element</a:t>
            </a:r>
          </a:p>
          <a:p>
            <a:pPr lvl="1"/>
            <a:r>
              <a:rPr lang="en-US" b="1" dirty="0" err="1" smtClean="0">
                <a:solidFill>
                  <a:srgbClr val="FF0000"/>
                </a:solidFill>
              </a:rPr>
              <a:t>hasNext</a:t>
            </a:r>
            <a:r>
              <a:rPr lang="en-US" dirty="0"/>
              <a:t>: This method returns true if there are additional elements </a:t>
            </a:r>
            <a:r>
              <a:rPr lang="en-US" dirty="0" smtClean="0"/>
              <a:t>that follow </a:t>
            </a:r>
            <a:r>
              <a:rPr lang="en-US" dirty="0"/>
              <a:t>the current one</a:t>
            </a:r>
          </a:p>
          <a:p>
            <a:pPr lvl="1"/>
            <a:r>
              <a:rPr lang="en-US" b="1" dirty="0" err="1" smtClean="0">
                <a:solidFill>
                  <a:srgbClr val="FF0000"/>
                </a:solidFill>
              </a:rPr>
              <a:t>hasPrevious</a:t>
            </a:r>
            <a:r>
              <a:rPr lang="en-US" dirty="0"/>
              <a:t>: This method returns true if there are additional elements </a:t>
            </a:r>
            <a:r>
              <a:rPr lang="en-US" dirty="0" smtClean="0"/>
              <a:t>that precede </a:t>
            </a:r>
            <a:r>
              <a:rPr lang="en-US" dirty="0"/>
              <a:t>the current one</a:t>
            </a:r>
          </a:p>
          <a:p>
            <a:pPr lvl="1"/>
            <a:r>
              <a:rPr lang="en-US" b="1" dirty="0" err="1" smtClean="0">
                <a:solidFill>
                  <a:srgbClr val="FF0000"/>
                </a:solidFill>
              </a:rPr>
              <a:t>nextIndex</a:t>
            </a:r>
            <a:r>
              <a:rPr lang="en-US" dirty="0"/>
              <a:t>: This method returns the index of the next element to be </a:t>
            </a:r>
            <a:r>
              <a:rPr lang="en-US" dirty="0" smtClean="0"/>
              <a:t>returned by </a:t>
            </a:r>
            <a:r>
              <a:rPr lang="en-US" dirty="0"/>
              <a:t>the next method</a:t>
            </a:r>
          </a:p>
        </p:txBody>
      </p:sp>
    </p:spTree>
    <p:extLst>
      <p:ext uri="{BB962C8B-B14F-4D97-AF65-F5344CB8AC3E}">
        <p14:creationId xmlns:p14="http://schemas.microsoft.com/office/powerpoint/2010/main" val="7371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lstStyle/>
          <a:p>
            <a:pPr lvl="1"/>
            <a:r>
              <a:rPr lang="en-US" b="1" dirty="0" err="1">
                <a:solidFill>
                  <a:srgbClr val="FF0000"/>
                </a:solidFill>
              </a:rPr>
              <a:t>previousIndex</a:t>
            </a:r>
            <a:r>
              <a:rPr lang="en-US" dirty="0"/>
              <a:t>: This method returns the index of the previous element to </a:t>
            </a:r>
            <a:r>
              <a:rPr lang="en-US" dirty="0" smtClean="0"/>
              <a:t>be returned </a:t>
            </a:r>
            <a:r>
              <a:rPr lang="en-US" dirty="0"/>
              <a:t>by the previous method</a:t>
            </a:r>
          </a:p>
          <a:p>
            <a:pPr lvl="1"/>
            <a:r>
              <a:rPr lang="en-US" b="1" dirty="0" smtClean="0">
                <a:solidFill>
                  <a:srgbClr val="FF0000"/>
                </a:solidFill>
              </a:rPr>
              <a:t>add</a:t>
            </a:r>
            <a:r>
              <a:rPr lang="en-US" dirty="0"/>
              <a:t>: This method inserts an element into the list (optional)</a:t>
            </a:r>
          </a:p>
          <a:p>
            <a:pPr lvl="1"/>
            <a:r>
              <a:rPr lang="en-US" b="1" dirty="0" smtClean="0">
                <a:solidFill>
                  <a:srgbClr val="FF0000"/>
                </a:solidFill>
              </a:rPr>
              <a:t>remove</a:t>
            </a:r>
            <a:r>
              <a:rPr lang="en-US" dirty="0"/>
              <a:t>: This method removes the element from the list (optional)</a:t>
            </a:r>
          </a:p>
          <a:p>
            <a:pPr lvl="1"/>
            <a:r>
              <a:rPr lang="en-US" b="1" dirty="0" smtClean="0">
                <a:solidFill>
                  <a:srgbClr val="FF0000"/>
                </a:solidFill>
              </a:rPr>
              <a:t>set</a:t>
            </a:r>
            <a:r>
              <a:rPr lang="en-US" dirty="0"/>
              <a:t>: This method replaces an element in the list (optional)</a:t>
            </a:r>
          </a:p>
        </p:txBody>
      </p:sp>
    </p:spTree>
    <p:extLst>
      <p:ext uri="{BB962C8B-B14F-4D97-AF65-F5344CB8AC3E}">
        <p14:creationId xmlns:p14="http://schemas.microsoft.com/office/powerpoint/2010/main" val="170744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Generics</a:t>
            </a:r>
            <a:endParaRPr lang="en-US" dirty="0"/>
          </a:p>
        </p:txBody>
      </p:sp>
      <p:sp>
        <p:nvSpPr>
          <p:cNvPr id="7" name="Text Placeholder 6"/>
          <p:cNvSpPr>
            <a:spLocks noGrp="1"/>
          </p:cNvSpPr>
          <p:nvPr>
            <p:ph type="body" idx="1"/>
          </p:nvPr>
        </p:nvSpPr>
        <p:spPr/>
        <p:txBody>
          <a:bodyPr/>
          <a:lstStyle/>
          <a:p>
            <a:r>
              <a:rPr lang="en-US" dirty="0" smtClean="0"/>
              <a:t>Collections at its Specific</a:t>
            </a:r>
            <a:endParaRPr lang="en-US" dirty="0"/>
          </a:p>
        </p:txBody>
      </p:sp>
    </p:spTree>
    <p:extLst>
      <p:ext uri="{BB962C8B-B14F-4D97-AF65-F5344CB8AC3E}">
        <p14:creationId xmlns:p14="http://schemas.microsoft.com/office/powerpoint/2010/main" val="312208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Generics</a:t>
            </a:r>
            <a:endParaRPr lang="en-US" dirty="0"/>
          </a:p>
        </p:txBody>
      </p:sp>
      <p:sp>
        <p:nvSpPr>
          <p:cNvPr id="5" name="Content Placeholder 4"/>
          <p:cNvSpPr>
            <a:spLocks noGrp="1"/>
          </p:cNvSpPr>
          <p:nvPr>
            <p:ph idx="1"/>
          </p:nvPr>
        </p:nvSpPr>
        <p:spPr/>
        <p:txBody>
          <a:bodyPr/>
          <a:lstStyle/>
          <a:p>
            <a:r>
              <a:rPr lang="en-US" dirty="0"/>
              <a:t>Generics allows you to abstract over types</a:t>
            </a:r>
          </a:p>
          <a:p>
            <a:r>
              <a:rPr lang="en-US" dirty="0"/>
              <a:t>Generics means more type-safety</a:t>
            </a:r>
          </a:p>
          <a:p>
            <a:r>
              <a:rPr lang="en-US" dirty="0"/>
              <a:t>The purpose of generics is to write a type-safe collections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676099" y="3429000"/>
            <a:ext cx="6477000" cy="2914650"/>
          </a:xfrm>
          <a:prstGeom prst="rect">
            <a:avLst/>
          </a:prstGeom>
          <a:noFill/>
          <a:ln w="9525">
            <a:noFill/>
            <a:miter lim="800000"/>
            <a:headEnd/>
            <a:tailEnd/>
          </a:ln>
        </p:spPr>
      </p:pic>
    </p:spTree>
    <p:extLst>
      <p:ext uri="{BB962C8B-B14F-4D97-AF65-F5344CB8AC3E}">
        <p14:creationId xmlns:p14="http://schemas.microsoft.com/office/powerpoint/2010/main" val="191361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Instantiation with Generics</a:t>
            </a:r>
            <a:endParaRPr lang="en-US" dirty="0"/>
          </a:p>
        </p:txBody>
      </p:sp>
      <p:sp>
        <p:nvSpPr>
          <p:cNvPr id="5" name="Content Placeholder 4"/>
          <p:cNvSpPr>
            <a:spLocks noGrp="1"/>
          </p:cNvSpPr>
          <p:nvPr>
            <p:ph idx="1"/>
          </p:nvPr>
        </p:nvSpPr>
        <p:spPr/>
        <p:txBody>
          <a:bodyPr/>
          <a:lstStyle/>
          <a:p>
            <a:pPr marL="342900" lvl="1" indent="-342900">
              <a:buFont typeface="Courier New" pitchFamily="49" charset="0"/>
              <a:buChar char="o"/>
            </a:pPr>
            <a:r>
              <a:rPr lang="en-US" dirty="0"/>
              <a:t>Declaring and assigning variables of generic types</a:t>
            </a:r>
          </a:p>
          <a:p>
            <a:pPr marL="342900" lvl="1" indent="-342900">
              <a:buFont typeface="Courier New" pitchFamily="49" charset="0"/>
              <a:buChar char="o"/>
            </a:pPr>
            <a:endParaRPr lang="en-US" dirty="0"/>
          </a:p>
          <a:p>
            <a:pPr marL="342900" lvl="1" indent="-342900">
              <a:buFont typeface="Courier New" pitchFamily="49" charset="0"/>
              <a:buChar char="o"/>
            </a:pPr>
            <a:endParaRPr lang="en-US" dirty="0"/>
          </a:p>
          <a:p>
            <a:pPr marL="342900" lvl="1" indent="-342900">
              <a:buFont typeface="Courier New" pitchFamily="49" charset="0"/>
              <a:buChar char="o"/>
            </a:pPr>
            <a:r>
              <a:rPr lang="en-US" dirty="0"/>
              <a:t>Creating instances of </a:t>
            </a:r>
            <a:r>
              <a:rPr lang="en-US" dirty="0" err="1"/>
              <a:t>generified</a:t>
            </a:r>
            <a:r>
              <a:rPr lang="en-US" dirty="0"/>
              <a:t> classes</a:t>
            </a:r>
          </a:p>
          <a:p>
            <a:pPr marL="342900" lvl="1" indent="-342900">
              <a:buFont typeface="Courier New" pitchFamily="49" charset="0"/>
              <a:buChar char="o"/>
            </a:pPr>
            <a:endParaRPr lang="en-US" dirty="0"/>
          </a:p>
          <a:p>
            <a:pPr marL="342900" lvl="1" indent="-342900">
              <a:buFont typeface="Courier New" pitchFamily="49" charset="0"/>
              <a:buChar char="o"/>
            </a:pPr>
            <a:r>
              <a:rPr lang="en-US" dirty="0"/>
              <a:t>Declaring and invoking methods that take generic types</a:t>
            </a:r>
          </a:p>
          <a:p>
            <a:endParaRPr lang="en-US" dirty="0"/>
          </a:p>
          <a:p>
            <a:endParaRPr lang="en-US" dirty="0"/>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397155" y="3581400"/>
            <a:ext cx="4114800" cy="552450"/>
          </a:xfrm>
          <a:prstGeom prst="rect">
            <a:avLst/>
          </a:prstGeom>
          <a:noFill/>
          <a:ln w="9525">
            <a:noFill/>
            <a:miter lim="800000"/>
            <a:headEnd/>
            <a:tailEnd/>
          </a:ln>
        </p:spPr>
      </p:pic>
      <p:pic>
        <p:nvPicPr>
          <p:cNvPr id="7" name="Picture 5"/>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39955" y="1981200"/>
            <a:ext cx="5105400" cy="914400"/>
          </a:xfrm>
          <a:prstGeom prst="rect">
            <a:avLst/>
          </a:prstGeom>
          <a:noFill/>
          <a:ln w="9525">
            <a:noFill/>
            <a:miter lim="800000"/>
            <a:headEnd/>
            <a:tailEnd/>
          </a:ln>
        </p:spPr>
      </p:pic>
      <p:pic>
        <p:nvPicPr>
          <p:cNvPr id="8" name="Picture 6"/>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320955" y="4953000"/>
            <a:ext cx="5334000" cy="914400"/>
          </a:xfrm>
          <a:prstGeom prst="rect">
            <a:avLst/>
          </a:prstGeom>
          <a:noFill/>
          <a:ln w="9525">
            <a:noFill/>
            <a:miter lim="800000"/>
            <a:headEnd/>
            <a:tailEnd/>
          </a:ln>
        </p:spPr>
      </p:pic>
    </p:spTree>
    <p:extLst>
      <p:ext uri="{BB962C8B-B14F-4D97-AF65-F5344CB8AC3E}">
        <p14:creationId xmlns:p14="http://schemas.microsoft.com/office/powerpoint/2010/main" val="222649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Classes</a:t>
            </a:r>
            <a:endParaRPr lang="en-US" dirty="0"/>
          </a:p>
        </p:txBody>
      </p:sp>
      <p:sp>
        <p:nvSpPr>
          <p:cNvPr id="5" name="Content Placeholder 4"/>
          <p:cNvSpPr>
            <a:spLocks noGrp="1"/>
          </p:cNvSpPr>
          <p:nvPr>
            <p:ph idx="1"/>
          </p:nvPr>
        </p:nvSpPr>
        <p:spPr/>
        <p:txBody>
          <a:bodyPr/>
          <a:lstStyle/>
          <a:p>
            <a:r>
              <a:rPr lang="en-US" dirty="0"/>
              <a:t>By convention, use the key “E” which means any possible Element object</a:t>
            </a:r>
          </a:p>
          <a:p>
            <a:r>
              <a:rPr lang="en-US" dirty="0"/>
              <a:t>“E” is the placeholder of the real type you want to use</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713630" y="3452884"/>
            <a:ext cx="7696200" cy="2590800"/>
          </a:xfrm>
          <a:prstGeom prst="rect">
            <a:avLst/>
          </a:prstGeom>
          <a:noFill/>
          <a:ln w="9525">
            <a:noFill/>
            <a:miter lim="800000"/>
            <a:headEnd/>
            <a:tailEnd/>
          </a:ln>
        </p:spPr>
      </p:pic>
    </p:spTree>
    <p:extLst>
      <p:ext uri="{BB962C8B-B14F-4D97-AF65-F5344CB8AC3E}">
        <p14:creationId xmlns:p14="http://schemas.microsoft.com/office/powerpoint/2010/main" val="36684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Classes…</a:t>
            </a:r>
            <a:endParaRPr lang="en-US" dirty="0"/>
          </a:p>
        </p:txBody>
      </p:sp>
      <p:sp>
        <p:nvSpPr>
          <p:cNvPr id="5" name="Content Placeholder 4"/>
          <p:cNvSpPr>
            <a:spLocks noGrp="1"/>
          </p:cNvSpPr>
          <p:nvPr>
            <p:ph idx="1"/>
          </p:nvPr>
        </p:nvSpPr>
        <p:spPr/>
        <p:txBody>
          <a:bodyPr/>
          <a:lstStyle/>
          <a:p>
            <a:r>
              <a:rPr lang="en-US" dirty="0"/>
              <a:t>We can create Generic classes through Generic Declaration</a:t>
            </a:r>
          </a:p>
          <a:p>
            <a:pPr lvl="1"/>
            <a:r>
              <a:rPr lang="en-US" dirty="0"/>
              <a:t>Sample:</a:t>
            </a:r>
          </a:p>
          <a:p>
            <a:pPr lvl="2"/>
            <a:r>
              <a:rPr lang="en-US" dirty="0"/>
              <a:t>public class Hi&lt;E&gt;{ … }</a:t>
            </a:r>
          </a:p>
          <a:p>
            <a:pPr lvl="2"/>
            <a:r>
              <a:rPr lang="en-US" dirty="0"/>
              <a:t>interface </a:t>
            </a:r>
            <a:r>
              <a:rPr lang="en-US" dirty="0" err="1"/>
              <a:t>GetDataMethods</a:t>
            </a:r>
            <a:r>
              <a:rPr lang="en-US" dirty="0"/>
              <a:t>&lt;T&gt; { … }</a:t>
            </a:r>
          </a:p>
          <a:p>
            <a:r>
              <a:rPr lang="en-US" dirty="0"/>
              <a:t>We can create our own API through Generics</a:t>
            </a:r>
          </a:p>
          <a:p>
            <a:endParaRPr lang="en-US" dirty="0"/>
          </a:p>
        </p:txBody>
      </p:sp>
    </p:spTree>
    <p:extLst>
      <p:ext uri="{BB962C8B-B14F-4D97-AF65-F5344CB8AC3E}">
        <p14:creationId xmlns:p14="http://schemas.microsoft.com/office/powerpoint/2010/main" val="247960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Generic Methods</a:t>
            </a:r>
            <a:endParaRPr lang="en-US" dirty="0"/>
          </a:p>
        </p:txBody>
      </p:sp>
      <p:sp>
        <p:nvSpPr>
          <p:cNvPr id="7" name="Content Placeholder 6"/>
          <p:cNvSpPr>
            <a:spLocks noGrp="1"/>
          </p:cNvSpPr>
          <p:nvPr>
            <p:ph idx="1"/>
          </p:nvPr>
        </p:nvSpPr>
        <p:spPr/>
        <p:txBody>
          <a:bodyPr>
            <a:normAutofit fontScale="92500" lnSpcReduction="10000"/>
          </a:bodyPr>
          <a:lstStyle/>
          <a:p>
            <a:r>
              <a:rPr lang="en-US" dirty="0"/>
              <a:t>A generic method means that a method declaration uses a parameter type as its </a:t>
            </a:r>
            <a:r>
              <a:rPr lang="en-US" dirty="0" smtClean="0"/>
              <a:t>signature</a:t>
            </a:r>
          </a:p>
          <a:p>
            <a:pPr lvl="1"/>
            <a:r>
              <a:rPr lang="en-US" dirty="0" smtClean="0"/>
              <a:t>Sample:</a:t>
            </a:r>
          </a:p>
          <a:p>
            <a:pPr marL="594360" lvl="2" indent="0">
              <a:buNone/>
            </a:pPr>
            <a:r>
              <a:rPr lang="en-US" dirty="0" smtClean="0"/>
              <a:t>public </a:t>
            </a:r>
            <a:r>
              <a:rPr lang="en-US" b="1" dirty="0" smtClean="0">
                <a:solidFill>
                  <a:srgbClr val="FF0000"/>
                </a:solidFill>
              </a:rPr>
              <a:t>&lt;T&gt;</a:t>
            </a:r>
            <a:r>
              <a:rPr lang="en-US" dirty="0" smtClean="0"/>
              <a:t> </a:t>
            </a:r>
            <a:r>
              <a:rPr lang="en-US" b="1" dirty="0" smtClean="0">
                <a:solidFill>
                  <a:schemeClr val="tx2"/>
                </a:solidFill>
              </a:rPr>
              <a:t>T</a:t>
            </a:r>
            <a:r>
              <a:rPr lang="en-US" dirty="0" smtClean="0"/>
              <a:t> </a:t>
            </a:r>
            <a:r>
              <a:rPr lang="en-US" dirty="0" err="1" smtClean="0"/>
              <a:t>getName</a:t>
            </a:r>
            <a:r>
              <a:rPr lang="en-US" dirty="0" smtClean="0"/>
              <a:t>(</a:t>
            </a:r>
            <a:r>
              <a:rPr lang="en-US" b="1" dirty="0" smtClean="0">
                <a:solidFill>
                  <a:schemeClr val="tx2"/>
                </a:solidFill>
              </a:rPr>
              <a:t>T</a:t>
            </a:r>
            <a:r>
              <a:rPr lang="en-US" dirty="0" smtClean="0"/>
              <a:t> data){</a:t>
            </a:r>
          </a:p>
          <a:p>
            <a:pPr marL="594360" lvl="2" indent="0">
              <a:buNone/>
            </a:pPr>
            <a:r>
              <a:rPr lang="en-US" dirty="0" smtClean="0"/>
              <a:t>   if (</a:t>
            </a:r>
            <a:r>
              <a:rPr lang="en-US" b="1" dirty="0" smtClean="0">
                <a:solidFill>
                  <a:schemeClr val="tx2"/>
                </a:solidFill>
              </a:rPr>
              <a:t>T</a:t>
            </a:r>
            <a:r>
              <a:rPr lang="en-US" dirty="0" smtClean="0"/>
              <a:t> </a:t>
            </a:r>
            <a:r>
              <a:rPr lang="en-US" b="1" dirty="0" err="1" smtClean="0">
                <a:solidFill>
                  <a:srgbClr val="FF0000"/>
                </a:solidFill>
              </a:rPr>
              <a:t>instanceOf</a:t>
            </a:r>
            <a:r>
              <a:rPr lang="en-US" dirty="0" smtClean="0">
                <a:solidFill>
                  <a:srgbClr val="FF0000"/>
                </a:solidFill>
              </a:rPr>
              <a:t> </a:t>
            </a:r>
            <a:r>
              <a:rPr lang="en-US" dirty="0" smtClean="0"/>
              <a:t>String){</a:t>
            </a:r>
          </a:p>
          <a:p>
            <a:pPr marL="594360" lvl="2" indent="0">
              <a:buNone/>
            </a:pPr>
            <a:r>
              <a:rPr lang="en-US" dirty="0"/>
              <a:t> </a:t>
            </a:r>
            <a:r>
              <a:rPr lang="en-US" dirty="0" smtClean="0"/>
              <a:t>      return </a:t>
            </a:r>
            <a:r>
              <a:rPr lang="en-US" b="1" dirty="0" smtClean="0">
                <a:solidFill>
                  <a:schemeClr val="tx2"/>
                </a:solidFill>
              </a:rPr>
              <a:t>T</a:t>
            </a:r>
            <a:r>
              <a:rPr lang="en-US" dirty="0" smtClean="0"/>
              <a:t> + “ :String data”;</a:t>
            </a:r>
          </a:p>
          <a:p>
            <a:pPr marL="594360" lvl="2" indent="0">
              <a:buNone/>
            </a:pPr>
            <a:r>
              <a:rPr lang="en-US" dirty="0"/>
              <a:t> </a:t>
            </a:r>
            <a:r>
              <a:rPr lang="en-US" dirty="0" smtClean="0"/>
              <a:t>  }else if (</a:t>
            </a:r>
            <a:r>
              <a:rPr lang="en-US" b="1" dirty="0" smtClean="0">
                <a:solidFill>
                  <a:schemeClr val="tx2"/>
                </a:solidFill>
              </a:rPr>
              <a:t>T</a:t>
            </a:r>
            <a:r>
              <a:rPr lang="en-US" dirty="0" smtClean="0"/>
              <a:t> </a:t>
            </a:r>
            <a:r>
              <a:rPr lang="en-US" b="1" dirty="0" smtClean="0">
                <a:solidFill>
                  <a:srgbClr val="FF0000"/>
                </a:solidFill>
              </a:rPr>
              <a:t>instance</a:t>
            </a:r>
            <a:r>
              <a:rPr lang="en-US" dirty="0" smtClean="0"/>
              <a:t> of Integer){</a:t>
            </a:r>
          </a:p>
          <a:p>
            <a:pPr marL="594360" lvl="2" indent="0">
              <a:buNone/>
            </a:pPr>
            <a:r>
              <a:rPr lang="en-US" dirty="0"/>
              <a:t> </a:t>
            </a:r>
            <a:r>
              <a:rPr lang="en-US" dirty="0" smtClean="0"/>
              <a:t>      return </a:t>
            </a:r>
            <a:r>
              <a:rPr lang="en-US" b="1" dirty="0" smtClean="0">
                <a:solidFill>
                  <a:schemeClr val="tx2"/>
                </a:solidFill>
              </a:rPr>
              <a:t>T</a:t>
            </a:r>
            <a:r>
              <a:rPr lang="en-US" dirty="0" smtClean="0"/>
              <a:t>;</a:t>
            </a:r>
          </a:p>
          <a:p>
            <a:pPr marL="594360" lvl="2" indent="0">
              <a:buNone/>
            </a:pPr>
            <a:r>
              <a:rPr lang="en-US" dirty="0"/>
              <a:t> </a:t>
            </a:r>
            <a:r>
              <a:rPr lang="en-US" dirty="0" smtClean="0"/>
              <a:t>  } else{ …. }</a:t>
            </a:r>
            <a:endParaRPr lang="en-US" dirty="0"/>
          </a:p>
          <a:p>
            <a:pPr marL="594360" lvl="2" indent="0">
              <a:buNone/>
            </a:pPr>
            <a:r>
              <a:rPr lang="en-US" dirty="0" smtClean="0"/>
              <a:t>   return </a:t>
            </a:r>
            <a:r>
              <a:rPr lang="en-US" b="1" dirty="0" smtClean="0">
                <a:solidFill>
                  <a:schemeClr val="tx2"/>
                </a:solidFill>
              </a:rPr>
              <a:t>T</a:t>
            </a:r>
            <a:r>
              <a:rPr lang="en-US" dirty="0" smtClean="0"/>
              <a:t>;</a:t>
            </a:r>
          </a:p>
          <a:p>
            <a:pPr marL="594360" lvl="2" indent="0">
              <a:buNone/>
            </a:pPr>
            <a:r>
              <a:rPr lang="en-US" dirty="0"/>
              <a:t>}</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225492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Coding Standard…</a:t>
            </a:r>
            <a:endParaRPr lang="en-US" dirty="0"/>
          </a:p>
        </p:txBody>
      </p:sp>
      <p:sp>
        <p:nvSpPr>
          <p:cNvPr id="5" name="Content Placeholder 4"/>
          <p:cNvSpPr>
            <a:spLocks noGrp="1"/>
          </p:cNvSpPr>
          <p:nvPr>
            <p:ph idx="1"/>
          </p:nvPr>
        </p:nvSpPr>
        <p:spPr/>
        <p:txBody>
          <a:bodyPr/>
          <a:lstStyle/>
          <a:p>
            <a:pPr lvl="1"/>
            <a:r>
              <a:rPr lang="en-US" dirty="0"/>
              <a:t>For easier code reading, use indentations and spacing to align statements and blocks of codes</a:t>
            </a:r>
          </a:p>
          <a:p>
            <a:pPr lvl="1"/>
            <a:r>
              <a:rPr lang="en-US" dirty="0"/>
              <a:t>Always document your source codes (comments)</a:t>
            </a:r>
          </a:p>
          <a:p>
            <a:r>
              <a:rPr lang="en-US" dirty="0" smtClean="0"/>
              <a:t>Refer to Java Code Convention handout!</a:t>
            </a:r>
            <a:endParaRPr lang="en-US" dirty="0"/>
          </a:p>
        </p:txBody>
      </p:sp>
    </p:spTree>
    <p:extLst>
      <p:ext uri="{BB962C8B-B14F-4D97-AF65-F5344CB8AC3E}">
        <p14:creationId xmlns:p14="http://schemas.microsoft.com/office/powerpoint/2010/main" val="77286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Local Parameters</a:t>
            </a:r>
            <a:endParaRPr lang="en-US" dirty="0"/>
          </a:p>
        </p:txBody>
      </p:sp>
      <p:sp>
        <p:nvSpPr>
          <p:cNvPr id="5" name="Content Placeholder 4"/>
          <p:cNvSpPr>
            <a:spLocks noGrp="1"/>
          </p:cNvSpPr>
          <p:nvPr>
            <p:ph idx="1"/>
          </p:nvPr>
        </p:nvSpPr>
        <p:spPr/>
        <p:txBody>
          <a:bodyPr/>
          <a:lstStyle/>
          <a:p>
            <a:r>
              <a:rPr lang="en-US" dirty="0"/>
              <a:t>We can restrict the parameter passing through generics:</a:t>
            </a:r>
          </a:p>
          <a:p>
            <a:pPr lvl="1"/>
            <a:r>
              <a:rPr lang="en-US" dirty="0"/>
              <a:t>Sample:</a:t>
            </a:r>
          </a:p>
          <a:p>
            <a:pPr lvl="2"/>
            <a:r>
              <a:rPr lang="en-US" dirty="0"/>
              <a:t>public void </a:t>
            </a:r>
            <a:r>
              <a:rPr lang="en-US" dirty="0" err="1"/>
              <a:t>getName</a:t>
            </a:r>
            <a:r>
              <a:rPr lang="en-US" dirty="0"/>
              <a:t>(List&lt;String&gt; name){…}</a:t>
            </a:r>
          </a:p>
          <a:p>
            <a:pPr lvl="2"/>
            <a:r>
              <a:rPr lang="en-US" dirty="0"/>
              <a:t>public void </a:t>
            </a:r>
            <a:r>
              <a:rPr lang="en-US" dirty="0" err="1"/>
              <a:t>getFirstName</a:t>
            </a:r>
            <a:r>
              <a:rPr lang="en-US" dirty="0"/>
              <a:t>(List&lt;Employee&gt; </a:t>
            </a:r>
            <a:r>
              <a:rPr lang="en-US" dirty="0" err="1"/>
              <a:t>fName</a:t>
            </a:r>
            <a:r>
              <a:rPr lang="en-US" dirty="0"/>
              <a:t>){…}</a:t>
            </a:r>
          </a:p>
          <a:p>
            <a:r>
              <a:rPr lang="en-US" dirty="0"/>
              <a:t>We can use wildcards like ?</a:t>
            </a:r>
          </a:p>
          <a:p>
            <a:pPr lvl="1"/>
            <a:r>
              <a:rPr lang="en-US" dirty="0"/>
              <a:t>Sample:</a:t>
            </a:r>
          </a:p>
          <a:p>
            <a:pPr lvl="2"/>
            <a:r>
              <a:rPr lang="en-US" dirty="0"/>
              <a:t>public </a:t>
            </a:r>
            <a:r>
              <a:rPr lang="en-US" dirty="0" err="1"/>
              <a:t>getData</a:t>
            </a:r>
            <a:r>
              <a:rPr lang="en-US" dirty="0"/>
              <a:t>(List&lt;? extends Stats&gt; </a:t>
            </a:r>
            <a:r>
              <a:rPr lang="en-US" dirty="0" err="1"/>
              <a:t>statData</a:t>
            </a:r>
            <a:r>
              <a:rPr lang="en-US" dirty="0"/>
              <a:t>){…}</a:t>
            </a:r>
          </a:p>
          <a:p>
            <a:pPr lvl="2"/>
            <a:r>
              <a:rPr lang="en-US" dirty="0"/>
              <a:t>Public </a:t>
            </a:r>
            <a:r>
              <a:rPr lang="en-US" dirty="0" err="1"/>
              <a:t>getData</a:t>
            </a:r>
            <a:r>
              <a:rPr lang="en-US" dirty="0"/>
              <a:t>(List&lt;? super Stats&gt; </a:t>
            </a:r>
            <a:r>
              <a:rPr lang="en-US" dirty="0" err="1"/>
              <a:t>statData</a:t>
            </a:r>
            <a:r>
              <a:rPr lang="en-US" dirty="0"/>
              <a:t>){…}</a:t>
            </a:r>
          </a:p>
          <a:p>
            <a:endParaRPr lang="en-US" dirty="0"/>
          </a:p>
        </p:txBody>
      </p:sp>
    </p:spTree>
    <p:extLst>
      <p:ext uri="{BB962C8B-B14F-4D97-AF65-F5344CB8AC3E}">
        <p14:creationId xmlns:p14="http://schemas.microsoft.com/office/powerpoint/2010/main" val="300918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Generics and Inheritance</a:t>
            </a:r>
            <a:endParaRPr lang="en-US" dirty="0"/>
          </a:p>
        </p:txBody>
      </p:sp>
      <p:sp>
        <p:nvSpPr>
          <p:cNvPr id="5" name="Content Placeholder 4"/>
          <p:cNvSpPr>
            <a:spLocks noGrp="1"/>
          </p:cNvSpPr>
          <p:nvPr>
            <p:ph idx="1"/>
          </p:nvPr>
        </p:nvSpPr>
        <p:spPr/>
        <p:txBody>
          <a:bodyPr>
            <a:normAutofit/>
          </a:bodyPr>
          <a:lstStyle/>
          <a:p>
            <a:r>
              <a:rPr lang="en-US" dirty="0"/>
              <a:t>You can create a collection that contains all the subclasses of a certain superclass:</a:t>
            </a:r>
          </a:p>
          <a:p>
            <a:r>
              <a:rPr lang="en-US" smtClean="0"/>
              <a:t>In </a:t>
            </a:r>
            <a:r>
              <a:rPr lang="en-US" dirty="0"/>
              <a:t>passing </a:t>
            </a:r>
            <a:r>
              <a:rPr lang="en-US" dirty="0" err="1"/>
              <a:t>generified</a:t>
            </a:r>
            <a:r>
              <a:rPr lang="en-US" dirty="0"/>
              <a:t> objects, a collection argument data can be legally passed to a local parameter given that local parameter is a collection of the same type or of its </a:t>
            </a:r>
            <a:r>
              <a:rPr lang="en-US" dirty="0" smtClean="0"/>
              <a:t>subclasses</a:t>
            </a:r>
          </a:p>
          <a:p>
            <a:r>
              <a:rPr lang="en-US" dirty="0"/>
              <a:t>In implementing your own Collection API classes, always you apply Generics</a:t>
            </a:r>
          </a:p>
          <a:p>
            <a:endParaRPr lang="en-US" dirty="0"/>
          </a:p>
          <a:p>
            <a:endParaRPr lang="en-US" dirty="0"/>
          </a:p>
        </p:txBody>
      </p:sp>
    </p:spTree>
    <p:extLst>
      <p:ext uri="{BB962C8B-B14F-4D97-AF65-F5344CB8AC3E}">
        <p14:creationId xmlns:p14="http://schemas.microsoft.com/office/powerpoint/2010/main" val="17532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a:t>
            </a:r>
            <a:endParaRPr lang="en-US" dirty="0"/>
          </a:p>
        </p:txBody>
      </p:sp>
      <p:sp>
        <p:nvSpPr>
          <p:cNvPr id="3" name="Text Placeholder 2"/>
          <p:cNvSpPr>
            <a:spLocks noGrp="1"/>
          </p:cNvSpPr>
          <p:nvPr>
            <p:ph type="body" idx="1"/>
          </p:nvPr>
        </p:nvSpPr>
        <p:spPr/>
        <p:txBody>
          <a:bodyPr/>
          <a:lstStyle/>
          <a:p>
            <a:r>
              <a:rPr lang="en-US" dirty="0" smtClean="0"/>
              <a:t>Art of Instantiation</a:t>
            </a:r>
            <a:endParaRPr lang="en-US" dirty="0"/>
          </a:p>
        </p:txBody>
      </p:sp>
    </p:spTree>
    <p:extLst>
      <p:ext uri="{BB962C8B-B14F-4D97-AF65-F5344CB8AC3E}">
        <p14:creationId xmlns:p14="http://schemas.microsoft.com/office/powerpoint/2010/main" val="40804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a:t>
            </a:r>
            <a:endParaRPr lang="en-US" dirty="0"/>
          </a:p>
        </p:txBody>
      </p:sp>
      <p:sp>
        <p:nvSpPr>
          <p:cNvPr id="7" name="Content Placeholder 6"/>
          <p:cNvSpPr>
            <a:spLocks noGrp="1"/>
          </p:cNvSpPr>
          <p:nvPr>
            <p:ph idx="1"/>
          </p:nvPr>
        </p:nvSpPr>
        <p:spPr/>
        <p:txBody>
          <a:bodyPr>
            <a:normAutofit lnSpcReduction="10000"/>
          </a:bodyPr>
          <a:lstStyle/>
          <a:p>
            <a:r>
              <a:rPr lang="en-US" dirty="0">
                <a:effectLst/>
              </a:rPr>
              <a:t>The root of the class hierarchy</a:t>
            </a:r>
          </a:p>
          <a:p>
            <a:r>
              <a:rPr lang="en-US" dirty="0">
                <a:effectLst/>
              </a:rPr>
              <a:t>Every class has </a:t>
            </a:r>
            <a:r>
              <a:rPr lang="en-US" dirty="0"/>
              <a:t>Object</a:t>
            </a:r>
            <a:r>
              <a:rPr lang="en-US" dirty="0">
                <a:effectLst/>
              </a:rPr>
              <a:t> as a superclass</a:t>
            </a:r>
          </a:p>
          <a:p>
            <a:r>
              <a:rPr lang="en-US" dirty="0">
                <a:effectLst/>
              </a:rPr>
              <a:t> All objects, including arrays, implement the methods of this class</a:t>
            </a:r>
          </a:p>
          <a:p>
            <a:r>
              <a:rPr lang="en-US" dirty="0">
                <a:effectLst/>
              </a:rPr>
              <a:t>Methods:</a:t>
            </a:r>
          </a:p>
          <a:p>
            <a:pPr lvl="1"/>
            <a:r>
              <a:rPr lang="en-US" dirty="0"/>
              <a:t>clone() – create the new object of the same class</a:t>
            </a:r>
          </a:p>
          <a:p>
            <a:pPr lvl="1"/>
            <a:r>
              <a:rPr lang="en-US" dirty="0"/>
              <a:t>equals() – compares 2 objects for equality</a:t>
            </a:r>
          </a:p>
          <a:p>
            <a:pPr lvl="1"/>
            <a:r>
              <a:rPr lang="en-US" dirty="0"/>
              <a:t>finalize() – for garbage collection</a:t>
            </a:r>
          </a:p>
          <a:p>
            <a:pPr lvl="1"/>
            <a:r>
              <a:rPr lang="en-US" dirty="0" err="1"/>
              <a:t>getClass</a:t>
            </a:r>
            <a:r>
              <a:rPr lang="en-US" dirty="0"/>
              <a:t>() – returns the runtime class of an object</a:t>
            </a:r>
          </a:p>
          <a:p>
            <a:pPr lvl="1"/>
            <a:endParaRPr lang="en-US" dirty="0"/>
          </a:p>
          <a:p>
            <a:pPr lvl="1"/>
            <a:endParaRPr lang="en-US" dirty="0">
              <a:effectLst/>
            </a:endParaRPr>
          </a:p>
          <a:p>
            <a:pPr lvl="1"/>
            <a:endParaRPr lang="en-US" dirty="0"/>
          </a:p>
          <a:p>
            <a:endParaRPr lang="en-US" dirty="0"/>
          </a:p>
        </p:txBody>
      </p:sp>
    </p:spTree>
    <p:extLst>
      <p:ext uri="{BB962C8B-B14F-4D97-AF65-F5344CB8AC3E}">
        <p14:creationId xmlns:p14="http://schemas.microsoft.com/office/powerpoint/2010/main" val="307767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a:t>
            </a:r>
            <a:endParaRPr lang="en-US" dirty="0"/>
          </a:p>
        </p:txBody>
      </p:sp>
      <p:sp>
        <p:nvSpPr>
          <p:cNvPr id="5" name="Content Placeholder 4"/>
          <p:cNvSpPr>
            <a:spLocks noGrp="1"/>
          </p:cNvSpPr>
          <p:nvPr>
            <p:ph idx="1"/>
          </p:nvPr>
        </p:nvSpPr>
        <p:spPr/>
        <p:txBody>
          <a:bodyPr/>
          <a:lstStyle/>
          <a:p>
            <a:pPr lvl="1"/>
            <a:r>
              <a:rPr lang="en-US" dirty="0"/>
              <a:t>hashCode() – returns the hashCode value of an object</a:t>
            </a:r>
          </a:p>
          <a:p>
            <a:pPr lvl="1"/>
            <a:r>
              <a:rPr lang="en-US" dirty="0">
                <a:solidFill>
                  <a:srgbClr val="FF0000"/>
                </a:solidFill>
              </a:rPr>
              <a:t>notify() </a:t>
            </a:r>
            <a:r>
              <a:rPr lang="en-US" dirty="0"/>
              <a:t>– wakes up a single thread</a:t>
            </a:r>
          </a:p>
          <a:p>
            <a:pPr lvl="1"/>
            <a:r>
              <a:rPr lang="en-US" dirty="0" err="1">
                <a:solidFill>
                  <a:srgbClr val="FF0000"/>
                </a:solidFill>
              </a:rPr>
              <a:t>notifyAll</a:t>
            </a:r>
            <a:r>
              <a:rPr lang="en-US" dirty="0">
                <a:solidFill>
                  <a:srgbClr val="FF0000"/>
                </a:solidFill>
              </a:rPr>
              <a:t>() </a:t>
            </a:r>
            <a:r>
              <a:rPr lang="en-US" dirty="0"/>
              <a:t>– wakes up all threads</a:t>
            </a:r>
          </a:p>
          <a:p>
            <a:pPr lvl="1"/>
            <a:r>
              <a:rPr lang="en-US" dirty="0" err="1"/>
              <a:t>toString</a:t>
            </a:r>
            <a:r>
              <a:rPr lang="en-US" dirty="0"/>
              <a:t>() – returns a String representation of an Object</a:t>
            </a:r>
          </a:p>
          <a:p>
            <a:pPr lvl="1"/>
            <a:r>
              <a:rPr lang="en-US" dirty="0">
                <a:solidFill>
                  <a:srgbClr val="FF0000"/>
                </a:solidFill>
              </a:rPr>
              <a:t>wait()</a:t>
            </a:r>
            <a:r>
              <a:rPr lang="en-US" dirty="0"/>
              <a:t>, </a:t>
            </a:r>
            <a:r>
              <a:rPr lang="en-US" dirty="0">
                <a:solidFill>
                  <a:srgbClr val="FF0000"/>
                </a:solidFill>
              </a:rPr>
              <a:t>wait(long)</a:t>
            </a:r>
            <a:r>
              <a:rPr lang="en-US" dirty="0"/>
              <a:t>, </a:t>
            </a:r>
            <a:r>
              <a:rPr lang="en-US" dirty="0">
                <a:solidFill>
                  <a:srgbClr val="FF0000"/>
                </a:solidFill>
              </a:rPr>
              <a:t>wait(long, </a:t>
            </a:r>
            <a:r>
              <a:rPr lang="en-US" dirty="0" err="1">
                <a:solidFill>
                  <a:srgbClr val="FF0000"/>
                </a:solidFill>
              </a:rPr>
              <a:t>int</a:t>
            </a:r>
            <a:r>
              <a:rPr lang="en-US" dirty="0">
                <a:solidFill>
                  <a:srgbClr val="FF0000"/>
                </a:solidFill>
              </a:rPr>
              <a:t>) </a:t>
            </a:r>
            <a:r>
              <a:rPr lang="en-US" dirty="0"/>
              <a:t>– waits to be notified by another thread</a:t>
            </a:r>
          </a:p>
          <a:p>
            <a:pPr lvl="1"/>
            <a:endParaRPr lang="en-US" dirty="0"/>
          </a:p>
          <a:p>
            <a:endParaRPr lang="en-US" dirty="0"/>
          </a:p>
        </p:txBody>
      </p:sp>
    </p:spTree>
    <p:extLst>
      <p:ext uri="{BB962C8B-B14F-4D97-AF65-F5344CB8AC3E}">
        <p14:creationId xmlns:p14="http://schemas.microsoft.com/office/powerpoint/2010/main" val="411964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Anatomy</a:t>
            </a:r>
            <a:endParaRPr lang="en-US" dirty="0"/>
          </a:p>
        </p:txBody>
      </p:sp>
      <p:sp>
        <p:nvSpPr>
          <p:cNvPr id="5" name="Content Placeholder 4"/>
          <p:cNvSpPr>
            <a:spLocks noGrp="1"/>
          </p:cNvSpPr>
          <p:nvPr>
            <p:ph idx="1"/>
          </p:nvPr>
        </p:nvSpPr>
        <p:spPr/>
        <p:txBody>
          <a:bodyPr/>
          <a:lstStyle/>
          <a:p>
            <a:r>
              <a:rPr lang="en-US" dirty="0"/>
              <a:t>All objects live on the garbage-collectible heap including its instance variables</a:t>
            </a:r>
          </a:p>
          <a:p>
            <a:r>
              <a:rPr lang="en-US" dirty="0"/>
              <a:t>Local variables and method parameters live on the stack</a:t>
            </a:r>
          </a:p>
          <a:p>
            <a:r>
              <a:rPr lang="en-US" dirty="0"/>
              <a:t>Methods live on the stack too</a:t>
            </a:r>
          </a:p>
          <a:p>
            <a:r>
              <a:rPr lang="en-US" dirty="0"/>
              <a:t>In the case of references objects that are local, only the local variables referencing to the object live on the stack (e.g. inner class)</a:t>
            </a:r>
          </a:p>
          <a:p>
            <a:endParaRPr lang="en-US" dirty="0"/>
          </a:p>
          <a:p>
            <a:endParaRPr lang="en-US" dirty="0"/>
          </a:p>
        </p:txBody>
      </p:sp>
    </p:spTree>
    <p:extLst>
      <p:ext uri="{BB962C8B-B14F-4D97-AF65-F5344CB8AC3E}">
        <p14:creationId xmlns:p14="http://schemas.microsoft.com/office/powerpoint/2010/main" val="310298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Creation</a:t>
            </a:r>
            <a:endParaRPr lang="en-US" dirty="0"/>
          </a:p>
        </p:txBody>
      </p:sp>
      <p:sp>
        <p:nvSpPr>
          <p:cNvPr id="5" name="Content Placeholder 4"/>
          <p:cNvSpPr>
            <a:spLocks noGrp="1"/>
          </p:cNvSpPr>
          <p:nvPr>
            <p:ph idx="1"/>
          </p:nvPr>
        </p:nvSpPr>
        <p:spPr/>
        <p:txBody>
          <a:bodyPr/>
          <a:lstStyle/>
          <a:p>
            <a:r>
              <a:rPr lang="en-US" dirty="0"/>
              <a:t>We all know that we create an object using </a:t>
            </a:r>
            <a:r>
              <a:rPr lang="en-US" dirty="0">
                <a:solidFill>
                  <a:srgbClr val="FF0000"/>
                </a:solidFill>
              </a:rPr>
              <a:t>new </a:t>
            </a:r>
            <a:r>
              <a:rPr lang="en-US" dirty="0"/>
              <a:t>keyword or </a:t>
            </a:r>
            <a:r>
              <a:rPr lang="en-US" dirty="0">
                <a:solidFill>
                  <a:srgbClr val="FF0000"/>
                </a:solidFill>
              </a:rPr>
              <a:t>extends</a:t>
            </a:r>
            <a:r>
              <a:rPr lang="en-US" dirty="0"/>
              <a:t> for super classes</a:t>
            </a:r>
          </a:p>
          <a:p>
            <a:r>
              <a:rPr lang="en-US" dirty="0"/>
              <a:t>Object creation does not mean we are calling the class rather we are calling its constructor</a:t>
            </a:r>
          </a:p>
          <a:p>
            <a:r>
              <a:rPr lang="en-US" dirty="0"/>
              <a:t>A constructor has the code that runs when we instantiate an object</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42230" y="4800600"/>
            <a:ext cx="6781800" cy="914400"/>
          </a:xfrm>
          <a:prstGeom prst="rect">
            <a:avLst/>
          </a:prstGeom>
          <a:noFill/>
          <a:ln w="9525">
            <a:noFill/>
            <a:miter lim="800000"/>
            <a:headEnd/>
            <a:tailEnd/>
          </a:ln>
        </p:spPr>
      </p:pic>
    </p:spTree>
    <p:extLst>
      <p:ext uri="{BB962C8B-B14F-4D97-AF65-F5344CB8AC3E}">
        <p14:creationId xmlns:p14="http://schemas.microsoft.com/office/powerpoint/2010/main" val="33439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Constructor</a:t>
            </a:r>
            <a:endParaRPr lang="en-US" dirty="0"/>
          </a:p>
        </p:txBody>
      </p:sp>
      <p:sp>
        <p:nvSpPr>
          <p:cNvPr id="5" name="Content Placeholder 4"/>
          <p:cNvSpPr>
            <a:spLocks noGrp="1"/>
          </p:cNvSpPr>
          <p:nvPr>
            <p:ph idx="1"/>
          </p:nvPr>
        </p:nvSpPr>
        <p:spPr/>
        <p:txBody>
          <a:bodyPr/>
          <a:lstStyle/>
          <a:p>
            <a:r>
              <a:rPr lang="en-US" dirty="0"/>
              <a:t>Each class has a constructor explicitly declared (by default)</a:t>
            </a:r>
          </a:p>
          <a:p>
            <a:r>
              <a:rPr lang="en-US" dirty="0"/>
              <a:t>Constructor has the same name with the class</a:t>
            </a:r>
          </a:p>
          <a:p>
            <a:r>
              <a:rPr lang="en-US" dirty="0"/>
              <a:t>Constructor does not give any return type</a:t>
            </a:r>
          </a:p>
          <a:p>
            <a:r>
              <a:rPr lang="en-US" dirty="0"/>
              <a:t>The best place to initialize</a:t>
            </a:r>
          </a:p>
          <a:p>
            <a:r>
              <a:rPr lang="en-US" dirty="0"/>
              <a:t>Constructor can be overloaded</a:t>
            </a:r>
          </a:p>
          <a:p>
            <a:endParaRPr lang="en-US" dirty="0"/>
          </a:p>
          <a:p>
            <a:endParaRPr lang="en-US" dirty="0"/>
          </a:p>
        </p:txBody>
      </p:sp>
    </p:spTree>
    <p:extLst>
      <p:ext uri="{BB962C8B-B14F-4D97-AF65-F5344CB8AC3E}">
        <p14:creationId xmlns:p14="http://schemas.microsoft.com/office/powerpoint/2010/main" val="137424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a:t>
            </a:r>
            <a:endParaRPr lang="en-US" dirty="0"/>
          </a:p>
        </p:txBody>
      </p:sp>
      <p:sp>
        <p:nvSpPr>
          <p:cNvPr id="5" name="Content Placeholder 4"/>
          <p:cNvSpPr>
            <a:spLocks noGrp="1"/>
          </p:cNvSpPr>
          <p:nvPr>
            <p:ph idx="1"/>
          </p:nvPr>
        </p:nvSpPr>
        <p:spPr/>
        <p:txBody>
          <a:bodyPr/>
          <a:lstStyle/>
          <a:p>
            <a:r>
              <a:rPr lang="en-US" dirty="0"/>
              <a:t>Depending on the purpose or design pattern, constructor can be:</a:t>
            </a:r>
          </a:p>
          <a:p>
            <a:pPr lvl="1"/>
            <a:r>
              <a:rPr lang="en-US" dirty="0"/>
              <a:t>private</a:t>
            </a:r>
          </a:p>
          <a:p>
            <a:pPr lvl="1"/>
            <a:r>
              <a:rPr lang="en-US" dirty="0"/>
              <a:t>default</a:t>
            </a:r>
          </a:p>
          <a:p>
            <a:pPr lvl="1"/>
            <a:r>
              <a:rPr lang="en-US" dirty="0"/>
              <a:t>Public</a:t>
            </a:r>
          </a:p>
          <a:p>
            <a:r>
              <a:rPr lang="en-US" dirty="0"/>
              <a:t>Private constructors are used for quantifying the number of objects</a:t>
            </a:r>
          </a:p>
          <a:p>
            <a:pPr lvl="1"/>
            <a:endParaRPr lang="en-US" dirty="0"/>
          </a:p>
          <a:p>
            <a:endParaRPr lang="en-US" dirty="0"/>
          </a:p>
        </p:txBody>
      </p:sp>
    </p:spTree>
    <p:extLst>
      <p:ext uri="{BB962C8B-B14F-4D97-AF65-F5344CB8AC3E}">
        <p14:creationId xmlns:p14="http://schemas.microsoft.com/office/powerpoint/2010/main" val="371768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Keywords</a:t>
            </a:r>
            <a:endParaRPr lang="en-US" dirty="0"/>
          </a:p>
        </p:txBody>
      </p:sp>
      <p:sp>
        <p:nvSpPr>
          <p:cNvPr id="3" name="Content Placeholder 2"/>
          <p:cNvSpPr>
            <a:spLocks noGrp="1"/>
          </p:cNvSpPr>
          <p:nvPr>
            <p:ph idx="1"/>
          </p:nvPr>
        </p:nvSpPr>
        <p:spPr/>
        <p:txBody>
          <a:bodyPr/>
          <a:lstStyle/>
          <a:p>
            <a:r>
              <a:rPr lang="en-US" dirty="0" smtClean="0"/>
              <a:t>this – pertains to the object itself</a:t>
            </a:r>
          </a:p>
          <a:p>
            <a:pPr lvl="1"/>
            <a:r>
              <a:rPr lang="en-US" dirty="0" smtClean="0"/>
              <a:t>used if there are identifiers or methods with same name but different levels</a:t>
            </a:r>
          </a:p>
          <a:p>
            <a:r>
              <a:rPr lang="en-US" dirty="0" smtClean="0"/>
              <a:t>super – pertains to the super class object</a:t>
            </a:r>
          </a:p>
          <a:p>
            <a:pPr lvl="1"/>
            <a:r>
              <a:rPr lang="en-US" dirty="0" smtClean="0"/>
              <a:t>used if there are identifiers or methods with same name with the super class</a:t>
            </a:r>
          </a:p>
          <a:p>
            <a:pPr lvl="1"/>
            <a:endParaRPr lang="en-US" dirty="0"/>
          </a:p>
        </p:txBody>
      </p:sp>
    </p:spTree>
    <p:extLst>
      <p:ext uri="{BB962C8B-B14F-4D97-AF65-F5344CB8AC3E}">
        <p14:creationId xmlns:p14="http://schemas.microsoft.com/office/powerpoint/2010/main" val="11350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Members</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1649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Super Class Constructor</a:t>
            </a:r>
            <a:endParaRPr lang="en-US" dirty="0"/>
          </a:p>
        </p:txBody>
      </p:sp>
      <p:sp>
        <p:nvSpPr>
          <p:cNvPr id="5" name="Content Placeholder 4"/>
          <p:cNvSpPr>
            <a:spLocks noGrp="1"/>
          </p:cNvSpPr>
          <p:nvPr>
            <p:ph idx="1"/>
          </p:nvPr>
        </p:nvSpPr>
        <p:spPr/>
        <p:txBody>
          <a:bodyPr/>
          <a:lstStyle/>
          <a:p>
            <a:r>
              <a:rPr lang="en-US" dirty="0"/>
              <a:t>We all know that all constructors in an object inheritance tree must run when you make an object (chain-reaction)</a:t>
            </a:r>
          </a:p>
          <a:p>
            <a:r>
              <a:rPr lang="en-US" dirty="0"/>
              <a:t>We can explicitly run the superclass constructor through the </a:t>
            </a:r>
          </a:p>
          <a:p>
            <a:pPr>
              <a:buNone/>
            </a:pPr>
            <a:r>
              <a:rPr lang="en-US" dirty="0"/>
              <a:t>    use of super()  without </a:t>
            </a:r>
          </a:p>
          <a:p>
            <a:pPr>
              <a:buNone/>
            </a:pPr>
            <a:r>
              <a:rPr lang="en-US" dirty="0"/>
              <a:t>    an argument</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6075529" y="3778724"/>
            <a:ext cx="4191000" cy="2362200"/>
          </a:xfrm>
          <a:prstGeom prst="rect">
            <a:avLst/>
          </a:prstGeom>
          <a:noFill/>
          <a:ln w="9525">
            <a:noFill/>
            <a:miter lim="800000"/>
            <a:headEnd/>
            <a:tailEnd/>
          </a:ln>
        </p:spPr>
      </p:pic>
    </p:spTree>
    <p:extLst>
      <p:ext uri="{BB962C8B-B14F-4D97-AF65-F5344CB8AC3E}">
        <p14:creationId xmlns:p14="http://schemas.microsoft.com/office/powerpoint/2010/main" val="29227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Super Class…</a:t>
            </a:r>
            <a:endParaRPr lang="en-US" dirty="0"/>
          </a:p>
        </p:txBody>
      </p:sp>
      <p:sp>
        <p:nvSpPr>
          <p:cNvPr id="5" name="Content Placeholder 4"/>
          <p:cNvSpPr>
            <a:spLocks noGrp="1"/>
          </p:cNvSpPr>
          <p:nvPr>
            <p:ph idx="1"/>
          </p:nvPr>
        </p:nvSpPr>
        <p:spPr/>
        <p:txBody>
          <a:bodyPr/>
          <a:lstStyle/>
          <a:p>
            <a:r>
              <a:rPr lang="en-US" dirty="0"/>
              <a:t>By default, if a superclass has overloaded constructors, only the superclass that has no-</a:t>
            </a:r>
            <a:r>
              <a:rPr lang="en-US" dirty="0" err="1"/>
              <a:t>args</a:t>
            </a:r>
            <a:r>
              <a:rPr lang="en-US" dirty="0"/>
              <a:t> will be called by the compiler</a:t>
            </a:r>
          </a:p>
          <a:p>
            <a:r>
              <a:rPr lang="en-US" dirty="0"/>
              <a:t>The call to super() must be the first statement in the constructor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515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Overloaded Constructors</a:t>
            </a:r>
            <a:endParaRPr lang="en-US" dirty="0"/>
          </a:p>
        </p:txBody>
      </p:sp>
      <p:sp>
        <p:nvSpPr>
          <p:cNvPr id="5" name="Content Placeholder 4"/>
          <p:cNvSpPr>
            <a:spLocks noGrp="1"/>
          </p:cNvSpPr>
          <p:nvPr>
            <p:ph idx="1"/>
          </p:nvPr>
        </p:nvSpPr>
        <p:spPr/>
        <p:txBody>
          <a:bodyPr/>
          <a:lstStyle/>
          <a:p>
            <a:r>
              <a:rPr lang="en-US" dirty="0"/>
              <a:t>Constructors just like any methods, can be overloaded</a:t>
            </a:r>
          </a:p>
          <a:p>
            <a:r>
              <a:rPr lang="en-US" dirty="0"/>
              <a:t>To invoke overloaded constructor to another, use this() method</a:t>
            </a:r>
          </a:p>
          <a:p>
            <a:r>
              <a:rPr lang="en-US" dirty="0"/>
              <a:t>The method this() is only used by a constructor within a class </a:t>
            </a:r>
          </a:p>
          <a:p>
            <a:endParaRPr lang="en-US" dirty="0"/>
          </a:p>
          <a:p>
            <a:endParaRPr lang="en-US" dirty="0"/>
          </a:p>
        </p:txBody>
      </p:sp>
    </p:spTree>
    <p:extLst>
      <p:ext uri="{BB962C8B-B14F-4D97-AF65-F5344CB8AC3E}">
        <p14:creationId xmlns:p14="http://schemas.microsoft.com/office/powerpoint/2010/main" val="356408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Scoping</a:t>
            </a:r>
            <a:endParaRPr lang="en-US" dirty="0"/>
          </a:p>
        </p:txBody>
      </p:sp>
      <p:sp>
        <p:nvSpPr>
          <p:cNvPr id="5" name="Content Placeholder 4"/>
          <p:cNvSpPr>
            <a:spLocks noGrp="1"/>
          </p:cNvSpPr>
          <p:nvPr>
            <p:ph idx="1"/>
          </p:nvPr>
        </p:nvSpPr>
        <p:spPr/>
        <p:txBody>
          <a:bodyPr>
            <a:normAutofit fontScale="70000" lnSpcReduction="20000"/>
          </a:bodyPr>
          <a:lstStyle/>
          <a:p>
            <a:pPr>
              <a:buNone/>
            </a:pPr>
            <a:r>
              <a:rPr lang="fil-PH" dirty="0">
                <a:latin typeface="Courier New" pitchFamily="49" charset="0"/>
                <a:cs typeface="Courier New" pitchFamily="49" charset="0"/>
              </a:rPr>
              <a:t>Class Layout{				 // class </a:t>
            </a:r>
          </a:p>
          <a:p>
            <a:pPr>
              <a:buNone/>
            </a:pPr>
            <a:r>
              <a:rPr lang="fil-PH" dirty="0">
                <a:latin typeface="Courier New" pitchFamily="49" charset="0"/>
                <a:cs typeface="Courier New" pitchFamily="49" charset="0"/>
              </a:rPr>
              <a:t>   static int s = 343;		         // static </a:t>
            </a:r>
            <a:r>
              <a:rPr lang="fil-PH" dirty="0" smtClean="0">
                <a:latin typeface="Courier New" pitchFamily="49" charset="0"/>
                <a:cs typeface="Courier New" pitchFamily="49" charset="0"/>
              </a:rPr>
              <a:t>variable</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int x;				 // instance variable</a:t>
            </a:r>
          </a:p>
          <a:p>
            <a:pPr>
              <a:buNone/>
            </a:pPr>
            <a:r>
              <a:rPr lang="fil-PH" dirty="0" smtClean="0">
                <a:latin typeface="Courier New" pitchFamily="49" charset="0"/>
                <a:cs typeface="Courier New" pitchFamily="49" charset="0"/>
              </a:rPr>
              <a:t>   </a:t>
            </a:r>
            <a:r>
              <a:rPr lang="fil-PH" dirty="0">
                <a:latin typeface="Courier New" pitchFamily="49" charset="0"/>
                <a:cs typeface="Courier New" pitchFamily="49" charset="0"/>
              </a:rPr>
              <a:t>{ x = 7; int x2 = 5; }	         // initialization </a:t>
            </a:r>
            <a:r>
              <a:rPr lang="fil-PH" dirty="0" smtClean="0">
                <a:latin typeface="Courier New" pitchFamily="49" charset="0"/>
                <a:cs typeface="Courier New" pitchFamily="49" charset="0"/>
              </a:rPr>
              <a:t>block</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Layout(){ x += 8; int x3 = 6; }       // </a:t>
            </a:r>
            <a:r>
              <a:rPr lang="fil-PH" dirty="0" smtClean="0">
                <a:latin typeface="Courier New" pitchFamily="49" charset="0"/>
                <a:cs typeface="Courier New" pitchFamily="49" charset="0"/>
              </a:rPr>
              <a:t>constructor</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void doStuffs(){			 // method</a:t>
            </a:r>
          </a:p>
          <a:p>
            <a:pPr>
              <a:buNone/>
            </a:pPr>
            <a:r>
              <a:rPr lang="fil-PH" dirty="0">
                <a:latin typeface="Courier New" pitchFamily="49" charset="0"/>
                <a:cs typeface="Courier New" pitchFamily="49" charset="0"/>
              </a:rPr>
              <a:t>       int y = 0;			 // local variable		</a:t>
            </a:r>
          </a:p>
          <a:p>
            <a:pPr>
              <a:buNone/>
            </a:pPr>
            <a:r>
              <a:rPr lang="fil-PH" dirty="0">
                <a:latin typeface="Courier New" pitchFamily="49" charset="0"/>
                <a:cs typeface="Courier New" pitchFamily="49" charset="0"/>
              </a:rPr>
              <a:t>       for(int z = 0; z &lt; 4; z++){ </a:t>
            </a:r>
            <a:r>
              <a:rPr lang="fil-PH" dirty="0" smtClean="0">
                <a:latin typeface="Courier New" pitchFamily="49" charset="0"/>
                <a:cs typeface="Courier New" pitchFamily="49" charset="0"/>
              </a:rPr>
              <a:t>      // </a:t>
            </a:r>
            <a:r>
              <a:rPr lang="fil-PH" dirty="0">
                <a:latin typeface="Courier New" pitchFamily="49" charset="0"/>
                <a:cs typeface="Courier New" pitchFamily="49" charset="0"/>
              </a:rPr>
              <a:t>code block (for-loop)</a:t>
            </a:r>
          </a:p>
          <a:p>
            <a:pPr>
              <a:buNone/>
            </a:pPr>
            <a:r>
              <a:rPr lang="fil-PH" dirty="0">
                <a:latin typeface="Courier New" pitchFamily="49" charset="0"/>
                <a:cs typeface="Courier New" pitchFamily="49" charset="0"/>
              </a:rPr>
              <a:t>             y += z + x;		 // z is a block variable</a:t>
            </a:r>
          </a:p>
          <a:p>
            <a:pPr>
              <a:buNone/>
            </a:pPr>
            <a:r>
              <a:rPr lang="fil-PH" dirty="0">
                <a:latin typeface="Courier New" pitchFamily="49" charset="0"/>
                <a:cs typeface="Courier New" pitchFamily="49" charset="0"/>
              </a:rPr>
              <a:t>       }</a:t>
            </a:r>
          </a:p>
          <a:p>
            <a:pPr>
              <a:buNone/>
            </a:pPr>
            <a:r>
              <a:rPr lang="fil-PH" dirty="0">
                <a:latin typeface="Courier New" pitchFamily="49" charset="0"/>
                <a:cs typeface="Courier New" pitchFamily="49" charset="0"/>
              </a:rPr>
              <a:t>   }</a:t>
            </a:r>
          </a:p>
          <a:p>
            <a:pPr>
              <a:buNone/>
            </a:pPr>
            <a:r>
              <a:rPr lang="fil-PH" dirty="0">
                <a:latin typeface="Courier New" pitchFamily="49" charset="0"/>
                <a:cs typeface="Courier New" pitchFamily="49" charset="0"/>
              </a:rPr>
              <a:t>}</a:t>
            </a:r>
            <a:endParaRPr lang="en-US" dirty="0"/>
          </a:p>
          <a:p>
            <a:endParaRPr lang="en-US" dirty="0"/>
          </a:p>
          <a:p>
            <a:endParaRPr lang="en-US" dirty="0"/>
          </a:p>
        </p:txBody>
      </p:sp>
    </p:spTree>
    <p:extLst>
      <p:ext uri="{BB962C8B-B14F-4D97-AF65-F5344CB8AC3E}">
        <p14:creationId xmlns:p14="http://schemas.microsoft.com/office/powerpoint/2010/main" val="224474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Initialization Blocks</a:t>
            </a:r>
            <a:endParaRPr lang="en-US" dirty="0"/>
          </a:p>
        </p:txBody>
      </p:sp>
      <p:sp>
        <p:nvSpPr>
          <p:cNvPr id="5" name="Content Placeholder 4"/>
          <p:cNvSpPr>
            <a:spLocks noGrp="1"/>
          </p:cNvSpPr>
          <p:nvPr>
            <p:ph idx="1"/>
          </p:nvPr>
        </p:nvSpPr>
        <p:spPr/>
        <p:txBody>
          <a:bodyPr/>
          <a:lstStyle/>
          <a:p>
            <a:r>
              <a:rPr lang="en-US" dirty="0"/>
              <a:t>Third place where operations can be performed. The were methods and constructors that was discussed in the previous slides.</a:t>
            </a:r>
          </a:p>
          <a:p>
            <a:r>
              <a:rPr lang="en-US" dirty="0" smtClean="0"/>
              <a:t>Types:</a:t>
            </a:r>
          </a:p>
          <a:p>
            <a:pPr lvl="1"/>
            <a:r>
              <a:rPr lang="en-US" dirty="0" smtClean="0"/>
              <a:t>Runs </a:t>
            </a:r>
            <a:r>
              <a:rPr lang="en-US" dirty="0"/>
              <a:t>where the class is first loaded (static) </a:t>
            </a:r>
            <a:endParaRPr lang="en-US" dirty="0" smtClean="0"/>
          </a:p>
          <a:p>
            <a:pPr lvl="1"/>
            <a:r>
              <a:rPr lang="en-US" dirty="0" smtClean="0"/>
              <a:t>Runs when an instance </a:t>
            </a:r>
            <a:r>
              <a:rPr lang="en-US" dirty="0"/>
              <a:t>is first created (instance)</a:t>
            </a:r>
          </a:p>
          <a:p>
            <a:r>
              <a:rPr lang="en-US" dirty="0"/>
              <a:t>JVM returns </a:t>
            </a:r>
            <a:r>
              <a:rPr lang="en-US" dirty="0" err="1">
                <a:solidFill>
                  <a:srgbClr val="FF0000"/>
                </a:solidFill>
              </a:rPr>
              <a:t>ExceptionInInitializationError</a:t>
            </a:r>
            <a:r>
              <a:rPr lang="en-US" dirty="0"/>
              <a:t> once syntax error is encountered.</a:t>
            </a:r>
          </a:p>
          <a:p>
            <a:endParaRPr lang="en-US" dirty="0"/>
          </a:p>
          <a:p>
            <a:endParaRPr lang="en-US" dirty="0"/>
          </a:p>
          <a:p>
            <a:endParaRPr lang="en-US" dirty="0"/>
          </a:p>
        </p:txBody>
      </p:sp>
    </p:spTree>
    <p:extLst>
      <p:ext uri="{BB962C8B-B14F-4D97-AF65-F5344CB8AC3E}">
        <p14:creationId xmlns:p14="http://schemas.microsoft.com/office/powerpoint/2010/main" val="166468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Classes</a:t>
            </a:r>
            <a:endParaRPr lang="en-US" dirty="0"/>
          </a:p>
        </p:txBody>
      </p:sp>
      <p:sp>
        <p:nvSpPr>
          <p:cNvPr id="5" name="Text Placeholder 4"/>
          <p:cNvSpPr>
            <a:spLocks noGrp="1"/>
          </p:cNvSpPr>
          <p:nvPr>
            <p:ph type="body" idx="1"/>
          </p:nvPr>
        </p:nvSpPr>
        <p:spPr/>
        <p:txBody>
          <a:bodyPr/>
          <a:lstStyle/>
          <a:p>
            <a:r>
              <a:rPr lang="en-US" dirty="0" smtClean="0"/>
              <a:t>Constant Objects</a:t>
            </a:r>
            <a:endParaRPr lang="en-US" dirty="0"/>
          </a:p>
        </p:txBody>
      </p:sp>
    </p:spTree>
    <p:extLst>
      <p:ext uri="{BB962C8B-B14F-4D97-AF65-F5344CB8AC3E}">
        <p14:creationId xmlns:p14="http://schemas.microsoft.com/office/powerpoint/2010/main" val="47950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Problems with Class/Static variables</a:t>
            </a:r>
            <a:endParaRPr lang="en-US" dirty="0"/>
          </a:p>
        </p:txBody>
      </p:sp>
      <p:sp>
        <p:nvSpPr>
          <p:cNvPr id="5" name="Content Placeholder 4"/>
          <p:cNvSpPr>
            <a:spLocks noGrp="1"/>
          </p:cNvSpPr>
          <p:nvPr>
            <p:ph idx="1"/>
          </p:nvPr>
        </p:nvSpPr>
        <p:spPr/>
        <p:txBody>
          <a:bodyPr/>
          <a:lstStyle/>
          <a:p>
            <a:r>
              <a:rPr lang="en-US" dirty="0"/>
              <a:t>Class variables are static and mostly used to represent a global value like e, PI, etc…</a:t>
            </a:r>
          </a:p>
          <a:p>
            <a:r>
              <a:rPr lang="en-US" dirty="0"/>
              <a:t>Problems once these variables are used as representation:</a:t>
            </a:r>
          </a:p>
          <a:p>
            <a:pPr lvl="1"/>
            <a:r>
              <a:rPr lang="en-US" dirty="0"/>
              <a:t>Non-</a:t>
            </a:r>
            <a:r>
              <a:rPr lang="en-US" dirty="0" err="1"/>
              <a:t>typesafe</a:t>
            </a:r>
            <a:r>
              <a:rPr lang="en-US" dirty="0"/>
              <a:t> – these are </a:t>
            </a:r>
            <a:r>
              <a:rPr lang="en-US" dirty="0" err="1"/>
              <a:t>int</a:t>
            </a:r>
            <a:r>
              <a:rPr lang="en-US" dirty="0"/>
              <a:t> and whenever someone adds value to it as long as valid, representation will not hold true</a:t>
            </a:r>
          </a:p>
          <a:p>
            <a:pPr marL="457200" lvl="1" indent="0">
              <a:buNone/>
            </a:pPr>
            <a:endParaRPr lang="en-US" dirty="0"/>
          </a:p>
          <a:p>
            <a:endParaRPr lang="en-US" dirty="0"/>
          </a:p>
        </p:txBody>
      </p:sp>
    </p:spTree>
    <p:extLst>
      <p:ext uri="{BB962C8B-B14F-4D97-AF65-F5344CB8AC3E}">
        <p14:creationId xmlns:p14="http://schemas.microsoft.com/office/powerpoint/2010/main" val="360006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Representation</a:t>
            </a:r>
            <a:endParaRPr lang="en-US" dirty="0"/>
          </a:p>
        </p:txBody>
      </p:sp>
      <p:sp>
        <p:nvSpPr>
          <p:cNvPr id="5" name="Content Placeholder 4"/>
          <p:cNvSpPr>
            <a:spLocks noGrp="1"/>
          </p:cNvSpPr>
          <p:nvPr>
            <p:ph idx="1"/>
          </p:nvPr>
        </p:nvSpPr>
        <p:spPr/>
        <p:txBody>
          <a:bodyPr/>
          <a:lstStyle/>
          <a:p>
            <a:pPr lvl="1"/>
            <a:r>
              <a:rPr lang="en-US" dirty="0"/>
              <a:t>No namespace – usually they just follow business convention like using prefix tag_, item_, DISCOUNT_, </a:t>
            </a:r>
            <a:r>
              <a:rPr lang="en-US" dirty="0" err="1"/>
              <a:t>etc</a:t>
            </a:r>
            <a:endParaRPr lang="en-US" dirty="0"/>
          </a:p>
          <a:p>
            <a:pPr lvl="1"/>
            <a:r>
              <a:rPr lang="en-US" dirty="0"/>
              <a:t>Brittle – the set of tags might be true only for a particular snapshot; there are times these are changed because they are just individual data</a:t>
            </a:r>
          </a:p>
          <a:p>
            <a:pPr lvl="1"/>
            <a:r>
              <a:rPr lang="en-US" dirty="0"/>
              <a:t>Printed values are non-informative – the data are just mere values they do not have supporting descriptions and characteristics</a:t>
            </a:r>
          </a:p>
          <a:p>
            <a:pPr lvl="2"/>
            <a:endParaRPr lang="en-US" dirty="0"/>
          </a:p>
          <a:p>
            <a:endParaRPr lang="en-US" dirty="0"/>
          </a:p>
        </p:txBody>
      </p:sp>
    </p:spTree>
    <p:extLst>
      <p:ext uri="{BB962C8B-B14F-4D97-AF65-F5344CB8AC3E}">
        <p14:creationId xmlns:p14="http://schemas.microsoft.com/office/powerpoint/2010/main" val="239439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lstStyle/>
          <a:p>
            <a:r>
              <a:rPr lang="en-US" dirty="0"/>
              <a:t>Java Enum classes</a:t>
            </a:r>
          </a:p>
          <a:p>
            <a:pPr lvl="1"/>
            <a:r>
              <a:rPr lang="en-US" dirty="0">
                <a:solidFill>
                  <a:srgbClr val="FF0000"/>
                </a:solidFill>
              </a:rPr>
              <a:t>Note: Not the enum in PHP/VB/C </a:t>
            </a:r>
            <a:r>
              <a:rPr lang="en-US" dirty="0">
                <a:solidFill>
                  <a:srgbClr val="FF0000"/>
                </a:solidFill>
                <a:sym typeface="Wingdings" pitchFamily="2" charset="2"/>
              </a:rPr>
              <a:t></a:t>
            </a:r>
            <a:endParaRPr lang="en-US" dirty="0">
              <a:solidFill>
                <a:srgbClr val="FF0000"/>
              </a:solidFill>
            </a:endParaRPr>
          </a:p>
          <a:p>
            <a:endParaRPr lang="en-US" dirty="0"/>
          </a:p>
        </p:txBody>
      </p:sp>
    </p:spTree>
    <p:extLst>
      <p:ext uri="{BB962C8B-B14F-4D97-AF65-F5344CB8AC3E}">
        <p14:creationId xmlns:p14="http://schemas.microsoft.com/office/powerpoint/2010/main" val="285558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classes</a:t>
            </a:r>
            <a:endParaRPr lang="en-US" dirty="0"/>
          </a:p>
        </p:txBody>
      </p:sp>
      <p:sp>
        <p:nvSpPr>
          <p:cNvPr id="5" name="Content Placeholder 4"/>
          <p:cNvSpPr>
            <a:spLocks noGrp="1"/>
          </p:cNvSpPr>
          <p:nvPr>
            <p:ph idx="1"/>
          </p:nvPr>
        </p:nvSpPr>
        <p:spPr/>
        <p:txBody>
          <a:bodyPr/>
          <a:lstStyle/>
          <a:p>
            <a:r>
              <a:rPr lang="en-US" dirty="0"/>
              <a:t>Creating an Enum is creating a new class implicitly extending </a:t>
            </a:r>
            <a:r>
              <a:rPr lang="en-US" dirty="0" err="1"/>
              <a:t>java.lang.Enum</a:t>
            </a:r>
            <a:endParaRPr lang="en-US" dirty="0"/>
          </a:p>
          <a:p>
            <a:r>
              <a:rPr lang="en-US" dirty="0"/>
              <a:t>Enum is declared as a standalone class in its own source file or as a member of another class</a:t>
            </a:r>
          </a:p>
          <a:p>
            <a:r>
              <a:rPr lang="en-US" dirty="0"/>
              <a:t>All item in enum are static and final objects are which enum instances</a:t>
            </a:r>
          </a:p>
          <a:p>
            <a:endParaRPr lang="en-US" dirty="0"/>
          </a:p>
          <a:p>
            <a:endParaRPr lang="en-US" dirty="0"/>
          </a:p>
        </p:txBody>
      </p:sp>
    </p:spTree>
    <p:extLst>
      <p:ext uri="{BB962C8B-B14F-4D97-AF65-F5344CB8AC3E}">
        <p14:creationId xmlns:p14="http://schemas.microsoft.com/office/powerpoint/2010/main" val="378776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A capsule</a:t>
            </a:r>
            <a:endParaRPr lang="en-US" dirty="0"/>
          </a:p>
        </p:txBody>
      </p:sp>
      <p:sp>
        <p:nvSpPr>
          <p:cNvPr id="7" name="Content Placeholder 6"/>
          <p:cNvSpPr>
            <a:spLocks noGrp="1"/>
          </p:cNvSpPr>
          <p:nvPr>
            <p:ph idx="1"/>
          </p:nvPr>
        </p:nvSpPr>
        <p:spPr/>
        <p:txBody>
          <a:bodyPr/>
          <a:lstStyle/>
          <a:p>
            <a:r>
              <a:rPr lang="en-US" dirty="0" smtClean="0"/>
              <a:t>Class is a capsule containing two members:</a:t>
            </a:r>
          </a:p>
          <a:p>
            <a:pPr lvl="1"/>
            <a:r>
              <a:rPr lang="en-US" dirty="0" smtClean="0"/>
              <a:t>data</a:t>
            </a:r>
          </a:p>
          <a:p>
            <a:pPr lvl="1"/>
            <a:r>
              <a:rPr lang="en-US" dirty="0" smtClean="0"/>
              <a:t>transactions</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6554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Characteristics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Enum </a:t>
            </a:r>
            <a:r>
              <a:rPr lang="en-US" dirty="0"/>
              <a:t>in Java are reference </a:t>
            </a:r>
            <a:r>
              <a:rPr lang="en-US" dirty="0" smtClean="0"/>
              <a:t>type</a:t>
            </a:r>
          </a:p>
          <a:p>
            <a:r>
              <a:rPr lang="en-US" dirty="0" err="1"/>
              <a:t>Enums</a:t>
            </a:r>
            <a:r>
              <a:rPr lang="en-US" dirty="0"/>
              <a:t> in Java are type-safe </a:t>
            </a:r>
          </a:p>
          <a:p>
            <a:r>
              <a:rPr lang="en-US" dirty="0" smtClean="0"/>
              <a:t>You </a:t>
            </a:r>
            <a:r>
              <a:rPr lang="en-US" dirty="0"/>
              <a:t>can specify values of enum constants at the creation time </a:t>
            </a:r>
          </a:p>
          <a:p>
            <a:r>
              <a:rPr lang="en-US" dirty="0"/>
              <a:t>Enum constants are implicitly </a:t>
            </a:r>
            <a:r>
              <a:rPr lang="en-US" dirty="0" smtClean="0">
                <a:solidFill>
                  <a:schemeClr val="tx2"/>
                </a:solidFill>
              </a:rPr>
              <a:t>static</a:t>
            </a:r>
            <a:r>
              <a:rPr lang="en-US" dirty="0" smtClean="0"/>
              <a:t> </a:t>
            </a:r>
            <a:r>
              <a:rPr lang="en-US" dirty="0"/>
              <a:t>and </a:t>
            </a:r>
            <a:r>
              <a:rPr lang="en-US" dirty="0">
                <a:solidFill>
                  <a:schemeClr val="tx2"/>
                </a:solidFill>
              </a:rPr>
              <a:t>final</a:t>
            </a:r>
            <a:r>
              <a:rPr lang="en-US" dirty="0"/>
              <a:t> and can not be changed once created</a:t>
            </a:r>
          </a:p>
          <a:p>
            <a:r>
              <a:rPr lang="en-US" dirty="0"/>
              <a:t>Can be used with switch </a:t>
            </a:r>
            <a:r>
              <a:rPr lang="en-US" dirty="0" smtClean="0"/>
              <a:t>statements (atomic)</a:t>
            </a:r>
            <a:endParaRPr lang="en-US" dirty="0"/>
          </a:p>
          <a:p>
            <a:r>
              <a:rPr lang="en-US" dirty="0"/>
              <a:t>Since constants defined inside Enum in Java are final you can safely compare them using "==" </a:t>
            </a:r>
          </a:p>
          <a:p>
            <a:r>
              <a:rPr lang="en-US" dirty="0"/>
              <a:t>Java compiler automatically generates static values() method for every enum in java</a:t>
            </a:r>
          </a:p>
          <a:p>
            <a:endParaRPr lang="en-US" dirty="0"/>
          </a:p>
        </p:txBody>
      </p:sp>
    </p:spTree>
    <p:extLst>
      <p:ext uri="{BB962C8B-B14F-4D97-AF65-F5344CB8AC3E}">
        <p14:creationId xmlns:p14="http://schemas.microsoft.com/office/powerpoint/2010/main" val="204983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Characteristics…</a:t>
            </a:r>
            <a:endParaRPr lang="en-US" dirty="0"/>
          </a:p>
        </p:txBody>
      </p:sp>
      <p:sp>
        <p:nvSpPr>
          <p:cNvPr id="5" name="Content Placeholder 4"/>
          <p:cNvSpPr>
            <a:spLocks noGrp="1"/>
          </p:cNvSpPr>
          <p:nvPr>
            <p:ph idx="1"/>
          </p:nvPr>
        </p:nvSpPr>
        <p:spPr/>
        <p:txBody>
          <a:bodyPr>
            <a:normAutofit lnSpcReduction="10000"/>
          </a:bodyPr>
          <a:lstStyle/>
          <a:p>
            <a:r>
              <a:rPr lang="en-US" dirty="0"/>
              <a:t>In Enum, not all methods can be </a:t>
            </a:r>
            <a:r>
              <a:rPr lang="en-US" dirty="0" err="1"/>
              <a:t>overriden</a:t>
            </a:r>
            <a:r>
              <a:rPr lang="en-US" dirty="0"/>
              <a:t>. </a:t>
            </a:r>
          </a:p>
          <a:p>
            <a:pPr lvl="1"/>
            <a:r>
              <a:rPr lang="en-US" dirty="0"/>
              <a:t>All instance variables of enum has instant setter/getter</a:t>
            </a:r>
          </a:p>
          <a:p>
            <a:r>
              <a:rPr lang="en-US" dirty="0"/>
              <a:t>Has own collections: </a:t>
            </a:r>
            <a:r>
              <a:rPr lang="en-US" dirty="0" err="1"/>
              <a:t>EnumMap</a:t>
            </a:r>
            <a:r>
              <a:rPr lang="en-US" dirty="0"/>
              <a:t> and </a:t>
            </a:r>
            <a:r>
              <a:rPr lang="en-US" dirty="0" err="1"/>
              <a:t>EnumSet</a:t>
            </a:r>
            <a:r>
              <a:rPr lang="en-US" dirty="0"/>
              <a:t> Cannot create Enum using new operator</a:t>
            </a:r>
          </a:p>
          <a:p>
            <a:pPr lvl="1"/>
            <a:r>
              <a:rPr lang="en-US" dirty="0"/>
              <a:t>Instance of Enum in Java is created when any Enum constants are first called or referenced in code</a:t>
            </a:r>
          </a:p>
          <a:p>
            <a:r>
              <a:rPr lang="en-US" dirty="0"/>
              <a:t>Can implement interface and override methods just like a normal class</a:t>
            </a:r>
          </a:p>
          <a:p>
            <a:r>
              <a:rPr lang="en-US" dirty="0"/>
              <a:t>Can implement abstract methods inside Enum</a:t>
            </a:r>
          </a:p>
          <a:p>
            <a:endParaRPr lang="en-US" dirty="0"/>
          </a:p>
        </p:txBody>
      </p:sp>
    </p:spTree>
    <p:extLst>
      <p:ext uri="{BB962C8B-B14F-4D97-AF65-F5344CB8AC3E}">
        <p14:creationId xmlns:p14="http://schemas.microsoft.com/office/powerpoint/2010/main" val="352834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Declaration and Instantiation</a:t>
            </a:r>
            <a:endParaRPr lang="en-US" dirty="0"/>
          </a:p>
        </p:txBody>
      </p:sp>
      <p:sp>
        <p:nvSpPr>
          <p:cNvPr id="5" name="Content Placeholder 4"/>
          <p:cNvSpPr>
            <a:spLocks noGrp="1"/>
          </p:cNvSpPr>
          <p:nvPr>
            <p:ph idx="1"/>
          </p:nvPr>
        </p:nvSpPr>
        <p:spPr/>
        <p:txBody>
          <a:bodyPr/>
          <a:lstStyle/>
          <a:p>
            <a:r>
              <a:rPr lang="en-US" dirty="0"/>
              <a:t>Since an enum is static and final, the whole package must have unique enum names</a:t>
            </a:r>
          </a:p>
          <a:p>
            <a:pPr lvl="1"/>
            <a:r>
              <a:rPr lang="en-US" dirty="0"/>
              <a:t>Sample:</a:t>
            </a:r>
          </a:p>
          <a:p>
            <a:pPr lvl="2"/>
            <a:r>
              <a:rPr lang="en-US" dirty="0"/>
              <a:t>e</a:t>
            </a:r>
            <a:r>
              <a:rPr lang="en-US" dirty="0" smtClean="0"/>
              <a:t>num  </a:t>
            </a:r>
            <a:r>
              <a:rPr lang="en-US" dirty="0"/>
              <a:t>Cards {SPADE, CLOVER, HEARTS, DIAMONDS} </a:t>
            </a:r>
          </a:p>
          <a:p>
            <a:pPr lvl="2"/>
            <a:r>
              <a:rPr lang="en-US" dirty="0" smtClean="0"/>
              <a:t>Cards </a:t>
            </a:r>
            <a:r>
              <a:rPr lang="en-US" dirty="0" err="1" smtClean="0"/>
              <a:t>ChooseCard</a:t>
            </a:r>
            <a:r>
              <a:rPr lang="en-US" dirty="0" smtClean="0"/>
              <a:t> </a:t>
            </a:r>
            <a:r>
              <a:rPr lang="en-US" dirty="0"/>
              <a:t>= </a:t>
            </a:r>
            <a:r>
              <a:rPr lang="en-US" dirty="0" err="1"/>
              <a:t>Cards.CLOVER</a:t>
            </a:r>
            <a:r>
              <a:rPr lang="en-US" dirty="0"/>
              <a:t>;</a:t>
            </a:r>
          </a:p>
          <a:p>
            <a:r>
              <a:rPr lang="en-US" dirty="0"/>
              <a:t>We do not use new keyword</a:t>
            </a:r>
          </a:p>
          <a:p>
            <a:r>
              <a:rPr lang="en-US" dirty="0"/>
              <a:t>We cannot declare enum inside any methods</a:t>
            </a:r>
          </a:p>
          <a:p>
            <a:endParaRPr lang="en-US" dirty="0"/>
          </a:p>
        </p:txBody>
      </p:sp>
    </p:spTree>
    <p:extLst>
      <p:ext uri="{BB962C8B-B14F-4D97-AF65-F5344CB8AC3E}">
        <p14:creationId xmlns:p14="http://schemas.microsoft.com/office/powerpoint/2010/main" val="293772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methods</a:t>
            </a:r>
            <a:endParaRPr lang="en-US" dirty="0"/>
          </a:p>
        </p:txBody>
      </p:sp>
      <p:sp>
        <p:nvSpPr>
          <p:cNvPr id="5" name="Content Placeholder 4"/>
          <p:cNvSpPr>
            <a:spLocks noGrp="1"/>
          </p:cNvSpPr>
          <p:nvPr>
            <p:ph idx="1"/>
          </p:nvPr>
        </p:nvSpPr>
        <p:spPr/>
        <p:txBody>
          <a:bodyPr/>
          <a:lstStyle/>
          <a:p>
            <a:r>
              <a:rPr lang="en-US" dirty="0"/>
              <a:t>These are some popular methods inside an Enumeration:</a:t>
            </a:r>
          </a:p>
          <a:p>
            <a:pPr lvl="1"/>
            <a:r>
              <a:rPr lang="en-US" dirty="0"/>
              <a:t>values() – get all the values used in for loops</a:t>
            </a:r>
          </a:p>
          <a:p>
            <a:pPr lvl="1"/>
            <a:r>
              <a:rPr lang="en-US" dirty="0" err="1"/>
              <a:t>compareTo</a:t>
            </a:r>
            <a:r>
              <a:rPr lang="en-US" dirty="0"/>
              <a:t>(…), equals(…) – compare an enum element to another enum element</a:t>
            </a:r>
          </a:p>
          <a:p>
            <a:pPr lvl="1"/>
            <a:r>
              <a:rPr lang="en-US" dirty="0"/>
              <a:t>ordinal() – get the sequence value of the enum element</a:t>
            </a:r>
          </a:p>
          <a:p>
            <a:pPr lvl="1"/>
            <a:r>
              <a:rPr lang="en-US" dirty="0"/>
              <a:t>name() – get the name of the enum element</a:t>
            </a:r>
          </a:p>
          <a:p>
            <a:pPr lvl="1"/>
            <a:endParaRPr lang="en-US" dirty="0"/>
          </a:p>
          <a:p>
            <a:pPr lvl="1"/>
            <a:endParaRPr lang="en-US" dirty="0"/>
          </a:p>
          <a:p>
            <a:endParaRPr lang="en-US" dirty="0"/>
          </a:p>
        </p:txBody>
      </p:sp>
    </p:spTree>
    <p:extLst>
      <p:ext uri="{BB962C8B-B14F-4D97-AF65-F5344CB8AC3E}">
        <p14:creationId xmlns:p14="http://schemas.microsoft.com/office/powerpoint/2010/main" val="201968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Enum classes</a:t>
            </a:r>
            <a:endParaRPr lang="en-US" dirty="0"/>
          </a:p>
        </p:txBody>
      </p:sp>
      <p:sp>
        <p:nvSpPr>
          <p:cNvPr id="5" name="Content Placeholder 4"/>
          <p:cNvSpPr>
            <a:spLocks noGrp="1"/>
          </p:cNvSpPr>
          <p:nvPr>
            <p:ph idx="1"/>
          </p:nvPr>
        </p:nvSpPr>
        <p:spPr/>
        <p:txBody>
          <a:bodyPr>
            <a:normAutofit fontScale="92500"/>
          </a:bodyPr>
          <a:lstStyle/>
          <a:p>
            <a:r>
              <a:rPr lang="en-US" dirty="0"/>
              <a:t>All the methods of enum can be accessed inside the enum class</a:t>
            </a:r>
          </a:p>
          <a:p>
            <a:r>
              <a:rPr lang="en-US" dirty="0"/>
              <a:t>An enum class is just a class so we can add custom methods to it</a:t>
            </a:r>
          </a:p>
          <a:p>
            <a:r>
              <a:rPr lang="en-US" dirty="0"/>
              <a:t>If you need to customize your enumeration classes, the sequence of the enum instances must be ended up with a semicolon</a:t>
            </a:r>
          </a:p>
          <a:p>
            <a:r>
              <a:rPr lang="en-US" dirty="0"/>
              <a:t>Constructor must be private and must have local parameter corresponding to the values in each enum instances</a:t>
            </a:r>
          </a:p>
          <a:p>
            <a:endParaRPr lang="en-US" dirty="0"/>
          </a:p>
        </p:txBody>
      </p:sp>
    </p:spTree>
    <p:extLst>
      <p:ext uri="{BB962C8B-B14F-4D97-AF65-F5344CB8AC3E}">
        <p14:creationId xmlns:p14="http://schemas.microsoft.com/office/powerpoint/2010/main" val="88830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Structures</a:t>
            </a:r>
            <a:endParaRPr lang="en-US" dirty="0"/>
          </a:p>
        </p:txBody>
      </p:sp>
      <p:sp>
        <p:nvSpPr>
          <p:cNvPr id="5" name="Content Placeholder 4"/>
          <p:cNvSpPr>
            <a:spLocks noGrp="1"/>
          </p:cNvSpPr>
          <p:nvPr>
            <p:ph idx="1"/>
          </p:nvPr>
        </p:nvSpPr>
        <p:spPr/>
        <p:txBody>
          <a:bodyPr/>
          <a:lstStyle/>
          <a:p>
            <a:r>
              <a:rPr lang="en-US" dirty="0"/>
              <a:t>Inheritance is not allowed in enumeration classes; polymorphism is allowed</a:t>
            </a:r>
          </a:p>
          <a:p>
            <a:r>
              <a:rPr lang="en-US" dirty="0"/>
              <a:t>Uses interfaces to organize hierarchy of enumeration</a:t>
            </a:r>
          </a:p>
          <a:p>
            <a:endParaRPr lang="en-US" dirty="0"/>
          </a:p>
        </p:txBody>
      </p:sp>
    </p:spTree>
    <p:extLst>
      <p:ext uri="{BB962C8B-B14F-4D97-AF65-F5344CB8AC3E}">
        <p14:creationId xmlns:p14="http://schemas.microsoft.com/office/powerpoint/2010/main" val="38697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r>
              <a:rPr lang="en-US" dirty="0" err="1"/>
              <a:t>EnumSet</a:t>
            </a:r>
            <a:r>
              <a:rPr lang="en-US" dirty="0"/>
              <a:t> – to keep track of enum values</a:t>
            </a:r>
          </a:p>
          <a:p>
            <a:pPr lvl="1"/>
            <a:r>
              <a:rPr lang="en-US" dirty="0"/>
              <a:t>Set sample&lt;Color&gt; </a:t>
            </a:r>
            <a:r>
              <a:rPr lang="en-US" dirty="0" err="1"/>
              <a:t>enumSet</a:t>
            </a:r>
            <a:r>
              <a:rPr lang="en-US" dirty="0"/>
              <a:t> = </a:t>
            </a:r>
            <a:r>
              <a:rPr lang="en-US" dirty="0" err="1"/>
              <a:t>EnumSet.noneOf</a:t>
            </a:r>
            <a:r>
              <a:rPr lang="en-US" dirty="0"/>
              <a:t>(</a:t>
            </a:r>
            <a:r>
              <a:rPr lang="en-US" dirty="0" err="1"/>
              <a:t>Color.class</a:t>
            </a:r>
            <a:r>
              <a:rPr lang="en-US" dirty="0"/>
              <a:t>);</a:t>
            </a:r>
          </a:p>
          <a:p>
            <a:r>
              <a:rPr lang="en-US" dirty="0" err="1"/>
              <a:t>EnumMap</a:t>
            </a:r>
            <a:r>
              <a:rPr lang="en-US" dirty="0"/>
              <a:t> – serves as a Map where the key must be an element of the enum</a:t>
            </a:r>
          </a:p>
          <a:p>
            <a:pPr lvl="1"/>
            <a:r>
              <a:rPr lang="en-US" dirty="0"/>
              <a:t>Map sample&lt;Color, String&gt;  </a:t>
            </a:r>
            <a:r>
              <a:rPr lang="en-US" dirty="0" err="1"/>
              <a:t>enumMap</a:t>
            </a:r>
            <a:r>
              <a:rPr lang="en-US" dirty="0"/>
              <a:t> = new </a:t>
            </a:r>
            <a:r>
              <a:rPr lang="en-US" dirty="0" err="1"/>
              <a:t>EnumMap</a:t>
            </a:r>
            <a:r>
              <a:rPr lang="en-US" dirty="0"/>
              <a:t>&lt;Color, String&gt;(</a:t>
            </a:r>
            <a:r>
              <a:rPr lang="en-US" dirty="0" err="1"/>
              <a:t>Color.class</a:t>
            </a:r>
            <a:r>
              <a:rPr lang="en-US" dirty="0"/>
              <a:t>)</a:t>
            </a:r>
          </a:p>
          <a:p>
            <a:pPr>
              <a:buNone/>
            </a:pPr>
            <a:endParaRPr lang="en-US" dirty="0"/>
          </a:p>
          <a:p>
            <a:endParaRPr lang="en-US" dirty="0"/>
          </a:p>
        </p:txBody>
      </p:sp>
    </p:spTree>
    <p:extLst>
      <p:ext uri="{BB962C8B-B14F-4D97-AF65-F5344CB8AC3E}">
        <p14:creationId xmlns:p14="http://schemas.microsoft.com/office/powerpoint/2010/main" val="239962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Garbage Collections</a:t>
            </a:r>
            <a:endParaRPr lang="en-US" dirty="0"/>
          </a:p>
        </p:txBody>
      </p:sp>
      <p:sp>
        <p:nvSpPr>
          <p:cNvPr id="6" name="Text Placeholder 5"/>
          <p:cNvSpPr>
            <a:spLocks noGrp="1"/>
          </p:cNvSpPr>
          <p:nvPr>
            <p:ph type="body" idx="1"/>
          </p:nvPr>
        </p:nvSpPr>
        <p:spPr/>
        <p:txBody>
          <a:bodyPr/>
          <a:lstStyle/>
          <a:p>
            <a:r>
              <a:rPr lang="en-US" dirty="0" smtClean="0"/>
              <a:t>Housekeeping JVM</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094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to GC?</a:t>
            </a:r>
            <a:endParaRPr lang="en-US" dirty="0"/>
          </a:p>
        </p:txBody>
      </p:sp>
      <p:sp>
        <p:nvSpPr>
          <p:cNvPr id="6" name="Content Placeholder 5"/>
          <p:cNvSpPr>
            <a:spLocks noGrp="1"/>
          </p:cNvSpPr>
          <p:nvPr>
            <p:ph idx="1"/>
          </p:nvPr>
        </p:nvSpPr>
        <p:spPr/>
        <p:txBody>
          <a:bodyPr/>
          <a:lstStyle/>
          <a:p>
            <a:r>
              <a:rPr lang="en-US" dirty="0" smtClean="0"/>
              <a:t>Last task to be done after development or deployment</a:t>
            </a:r>
          </a:p>
          <a:p>
            <a:r>
              <a:rPr lang="en-US" dirty="0" smtClean="0"/>
              <a:t>The concept of “stop-the-world” occurs when calling GC (e.g. </a:t>
            </a:r>
            <a:r>
              <a:rPr lang="en-US" dirty="0" err="1" smtClean="0"/>
              <a:t>System.gc</a:t>
            </a:r>
            <a:r>
              <a:rPr lang="en-US" dirty="0" smtClean="0"/>
              <a:t>())</a:t>
            </a:r>
          </a:p>
          <a:p>
            <a:pPr lvl="1"/>
            <a:r>
              <a:rPr lang="en-US" dirty="0" smtClean="0"/>
              <a:t>All threads halt except for the threads needed by GC! </a:t>
            </a:r>
            <a:r>
              <a:rPr lang="en-US" dirty="0" smtClean="0">
                <a:sym typeface="Wingdings" panose="05000000000000000000" pitchFamily="2" charset="2"/>
              </a:rPr>
              <a:t></a:t>
            </a:r>
          </a:p>
          <a:p>
            <a:pPr lvl="1"/>
            <a:r>
              <a:rPr lang="en-US" dirty="0" smtClean="0">
                <a:sym typeface="Wingdings" panose="05000000000000000000" pitchFamily="2" charset="2"/>
              </a:rPr>
              <a:t>GC will drastically change the environment leading to some unwanted expectations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348</a:t>
            </a:fld>
            <a:endParaRPr lang="en-US"/>
          </a:p>
        </p:txBody>
      </p:sp>
    </p:spTree>
    <p:extLst>
      <p:ext uri="{BB962C8B-B14F-4D97-AF65-F5344CB8AC3E}">
        <p14:creationId xmlns:p14="http://schemas.microsoft.com/office/powerpoint/2010/main" val="408675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GC?</a:t>
            </a:r>
            <a:endParaRPr lang="en-US" dirty="0"/>
          </a:p>
        </p:txBody>
      </p:sp>
      <p:sp>
        <p:nvSpPr>
          <p:cNvPr id="3" name="Content Placeholder 2"/>
          <p:cNvSpPr>
            <a:spLocks noGrp="1"/>
          </p:cNvSpPr>
          <p:nvPr>
            <p:ph idx="1"/>
          </p:nvPr>
        </p:nvSpPr>
        <p:spPr/>
        <p:txBody>
          <a:bodyPr/>
          <a:lstStyle/>
          <a:p>
            <a:r>
              <a:rPr lang="en-US" dirty="0" smtClean="0"/>
              <a:t>Do GC only if you have </a:t>
            </a:r>
            <a:r>
              <a:rPr lang="en-US" b="1" dirty="0" smtClean="0">
                <a:solidFill>
                  <a:srgbClr val="FF0000"/>
                </a:solidFill>
              </a:rPr>
              <a:t>NOT</a:t>
            </a:r>
            <a:r>
              <a:rPr lang="en-US" dirty="0" smtClean="0"/>
              <a:t> done the following:</a:t>
            </a:r>
          </a:p>
          <a:p>
            <a:pPr lvl="1" fontAlgn="base"/>
            <a:r>
              <a:rPr lang="en-US" dirty="0">
                <a:effectLst/>
              </a:rPr>
              <a:t>The memory size has been specified using -</a:t>
            </a:r>
            <a:r>
              <a:rPr lang="en-US" dirty="0" err="1">
                <a:effectLst/>
              </a:rPr>
              <a:t>Xms</a:t>
            </a:r>
            <a:r>
              <a:rPr lang="en-US" dirty="0">
                <a:effectLst/>
              </a:rPr>
              <a:t> and –</a:t>
            </a:r>
            <a:r>
              <a:rPr lang="en-US" dirty="0" err="1">
                <a:effectLst/>
              </a:rPr>
              <a:t>Xmx</a:t>
            </a:r>
            <a:r>
              <a:rPr lang="en-US" dirty="0">
                <a:effectLst/>
              </a:rPr>
              <a:t> </a:t>
            </a:r>
            <a:r>
              <a:rPr lang="en-US" dirty="0" smtClean="0">
                <a:effectLst/>
              </a:rPr>
              <a:t>options</a:t>
            </a:r>
            <a:endParaRPr lang="en-US" dirty="0">
              <a:effectLst/>
            </a:endParaRPr>
          </a:p>
          <a:p>
            <a:pPr lvl="1" fontAlgn="base"/>
            <a:r>
              <a:rPr lang="en-US" dirty="0">
                <a:effectLst/>
              </a:rPr>
              <a:t>The -server option is </a:t>
            </a:r>
            <a:r>
              <a:rPr lang="en-US" dirty="0" smtClean="0">
                <a:effectLst/>
              </a:rPr>
              <a:t>included</a:t>
            </a:r>
            <a:endParaRPr lang="en-US" dirty="0">
              <a:effectLst/>
            </a:endParaRPr>
          </a:p>
          <a:p>
            <a:pPr lvl="1" fontAlgn="base"/>
            <a:r>
              <a:rPr lang="en-US" dirty="0">
                <a:effectLst/>
              </a:rPr>
              <a:t>Logs such as </a:t>
            </a:r>
            <a:r>
              <a:rPr lang="en-US" i="1" dirty="0">
                <a:effectLst/>
              </a:rPr>
              <a:t>Timeout log</a:t>
            </a:r>
            <a:r>
              <a:rPr lang="en-US" dirty="0">
                <a:effectLst/>
              </a:rPr>
              <a:t> are not left in the </a:t>
            </a:r>
            <a:r>
              <a:rPr lang="en-US" dirty="0" smtClean="0">
                <a:effectLst/>
              </a:rPr>
              <a:t>system</a:t>
            </a:r>
            <a:endParaRPr lang="en-US" dirty="0">
              <a:effectLst/>
            </a:endParaRPr>
          </a:p>
          <a:p>
            <a:pPr lvl="2"/>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4511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Legal Identifiers</a:t>
            </a:r>
            <a:endParaRPr lang="en-US" dirty="0"/>
          </a:p>
        </p:txBody>
      </p:sp>
      <p:sp>
        <p:nvSpPr>
          <p:cNvPr id="7" name="Content Placeholder 6"/>
          <p:cNvSpPr>
            <a:spLocks noGrp="1"/>
          </p:cNvSpPr>
          <p:nvPr>
            <p:ph idx="1"/>
          </p:nvPr>
        </p:nvSpPr>
        <p:spPr/>
        <p:txBody>
          <a:bodyPr>
            <a:normAutofit fontScale="92500" lnSpcReduction="20000"/>
          </a:bodyPr>
          <a:lstStyle/>
          <a:p>
            <a:r>
              <a:rPr lang="fil-PH" dirty="0"/>
              <a:t>Must start with a letter, a currency character ($), or a connecting character such as underscore(_)</a:t>
            </a:r>
          </a:p>
          <a:p>
            <a:r>
              <a:rPr lang="fil-PH" dirty="0"/>
              <a:t>Cannot start with a number</a:t>
            </a:r>
          </a:p>
          <a:p>
            <a:r>
              <a:rPr lang="fil-PH" dirty="0"/>
              <a:t>After the first character, identifiers can contain any combinations of letters, currency characters, connecting characters or numbers</a:t>
            </a:r>
          </a:p>
          <a:p>
            <a:r>
              <a:rPr lang="fil-PH" dirty="0"/>
              <a:t>No limit to the number of characters</a:t>
            </a:r>
          </a:p>
          <a:p>
            <a:r>
              <a:rPr lang="fil-PH" dirty="0"/>
              <a:t>Don’t use Java keyword</a:t>
            </a:r>
          </a:p>
          <a:p>
            <a:r>
              <a:rPr lang="fil-PH" dirty="0"/>
              <a:t>Case-sensitive</a:t>
            </a:r>
          </a:p>
          <a:p>
            <a:r>
              <a:rPr lang="fil-PH" dirty="0"/>
              <a:t>Use meaningful and clear indentifiers</a:t>
            </a:r>
            <a:endParaRPr lang="en-US" dirty="0"/>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8385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Garbage Collection</a:t>
            </a:r>
            <a:endParaRPr lang="en-US" dirty="0"/>
          </a:p>
        </p:txBody>
      </p:sp>
      <p:sp>
        <p:nvSpPr>
          <p:cNvPr id="6" name="Content Placeholder 5"/>
          <p:cNvSpPr>
            <a:spLocks noGrp="1"/>
          </p:cNvSpPr>
          <p:nvPr>
            <p:ph idx="1"/>
          </p:nvPr>
        </p:nvSpPr>
        <p:spPr/>
        <p:txBody>
          <a:bodyPr>
            <a:normAutofit fontScale="85000" lnSpcReduction="20000"/>
          </a:bodyPr>
          <a:lstStyle/>
          <a:p>
            <a:r>
              <a:rPr lang="en-US" dirty="0"/>
              <a:t>The problem always encountered in JVM is the memory leak problem</a:t>
            </a:r>
          </a:p>
          <a:p>
            <a:pPr lvl="1"/>
            <a:r>
              <a:rPr lang="en-US" dirty="0"/>
              <a:t>Infinite loops</a:t>
            </a:r>
          </a:p>
          <a:p>
            <a:pPr lvl="1"/>
            <a:r>
              <a:rPr lang="en-US" dirty="0"/>
              <a:t>Declaring class names that are API classes</a:t>
            </a:r>
          </a:p>
          <a:p>
            <a:pPr lvl="1"/>
            <a:r>
              <a:rPr lang="en-US" dirty="0"/>
              <a:t>Using static collections:</a:t>
            </a:r>
          </a:p>
          <a:p>
            <a:pPr lvl="2"/>
            <a:r>
              <a:rPr lang="en-US" dirty="0"/>
              <a:t>public class Leaker { </a:t>
            </a:r>
          </a:p>
          <a:p>
            <a:pPr marL="914400" lvl="2" indent="0">
              <a:buNone/>
            </a:pPr>
            <a:r>
              <a:rPr lang="en-US" dirty="0"/>
              <a:t>      private static final Map&lt;String, Object&gt; CACHE = new </a:t>
            </a:r>
            <a:r>
              <a:rPr lang="en-US" dirty="0" err="1"/>
              <a:t>HashMap</a:t>
            </a:r>
            <a:r>
              <a:rPr lang="en-US" dirty="0"/>
              <a:t>&lt;String, Object&gt;(); </a:t>
            </a:r>
          </a:p>
          <a:p>
            <a:pPr marL="914400" lvl="2" indent="0">
              <a:buNone/>
            </a:pPr>
            <a:r>
              <a:rPr lang="en-US" dirty="0"/>
              <a:t>// Keep adding until failure. </a:t>
            </a:r>
          </a:p>
          <a:p>
            <a:pPr marL="914400" lvl="2" indent="0">
              <a:buNone/>
            </a:pPr>
            <a:r>
              <a:rPr lang="en-US" dirty="0"/>
              <a:t>public static void </a:t>
            </a:r>
            <a:r>
              <a:rPr lang="en-US" dirty="0" err="1"/>
              <a:t>addToCache</a:t>
            </a:r>
            <a:r>
              <a:rPr lang="en-US" dirty="0"/>
              <a:t>(String key, Object </a:t>
            </a:r>
          </a:p>
          <a:p>
            <a:pPr marL="914400" lvl="2" indent="0">
              <a:buNone/>
            </a:pPr>
            <a:r>
              <a:rPr lang="en-US" dirty="0"/>
              <a:t>                                                           value){</a:t>
            </a:r>
          </a:p>
          <a:p>
            <a:pPr marL="914400" lvl="2" indent="0">
              <a:buNone/>
            </a:pPr>
            <a:r>
              <a:rPr lang="en-US" dirty="0"/>
              <a:t>          </a:t>
            </a:r>
            <a:r>
              <a:rPr lang="en-US" dirty="0" err="1"/>
              <a:t>Leaker.CACHE.put</a:t>
            </a:r>
            <a:r>
              <a:rPr lang="en-US" dirty="0"/>
              <a:t>(key, value); </a:t>
            </a:r>
          </a:p>
          <a:p>
            <a:pPr marL="914400" lvl="2" indent="0">
              <a:buNone/>
            </a:pPr>
            <a:r>
              <a:rPr lang="en-US" dirty="0"/>
              <a:t>   } </a:t>
            </a:r>
          </a:p>
          <a:p>
            <a:pPr marL="914400" lvl="2" indent="0">
              <a:buNone/>
            </a:pPr>
            <a:r>
              <a:rPr lang="en-US" dirty="0"/>
              <a:t>}</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350</a:t>
            </a:fld>
            <a:endParaRPr lang="en-US"/>
          </a:p>
        </p:txBody>
      </p:sp>
    </p:spTree>
    <p:extLst>
      <p:ext uri="{BB962C8B-B14F-4D97-AF65-F5344CB8AC3E}">
        <p14:creationId xmlns:p14="http://schemas.microsoft.com/office/powerpoint/2010/main" val="186097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p:txBody>
          <a:bodyPr/>
          <a:lstStyle/>
          <a:p>
            <a:pPr lvl="1"/>
            <a:r>
              <a:rPr lang="en-US" dirty="0"/>
              <a:t>Abusing Strings:</a:t>
            </a:r>
          </a:p>
          <a:p>
            <a:pPr marL="1371600" lvl="3" indent="0">
              <a:buNone/>
            </a:pPr>
            <a:r>
              <a:rPr lang="en-US" dirty="0"/>
              <a:t>public class </a:t>
            </a:r>
            <a:r>
              <a:rPr lang="en-US" dirty="0" err="1"/>
              <a:t>StringLeaker</a:t>
            </a:r>
            <a:r>
              <a:rPr lang="en-US" dirty="0"/>
              <a:t> { </a:t>
            </a:r>
          </a:p>
          <a:p>
            <a:pPr marL="1371600" lvl="3" indent="0">
              <a:buNone/>
            </a:pPr>
            <a:r>
              <a:rPr lang="en-US" dirty="0"/>
              <a:t>        private String </a:t>
            </a:r>
            <a:r>
              <a:rPr lang="en-US" dirty="0" err="1"/>
              <a:t>muchSmallerString</a:t>
            </a:r>
            <a:r>
              <a:rPr lang="en-US" dirty="0"/>
              <a:t>; </a:t>
            </a:r>
          </a:p>
          <a:p>
            <a:pPr marL="1371600" lvl="3" indent="0">
              <a:buNone/>
            </a:pPr>
            <a:r>
              <a:rPr lang="en-US" dirty="0"/>
              <a:t>        public </a:t>
            </a:r>
            <a:r>
              <a:rPr lang="en-US" dirty="0" err="1"/>
              <a:t>StringLeaker</a:t>
            </a:r>
            <a:r>
              <a:rPr lang="en-US" dirty="0"/>
              <a:t>() { </a:t>
            </a:r>
          </a:p>
          <a:p>
            <a:pPr marL="1371600" lvl="3" indent="0">
              <a:buNone/>
            </a:pPr>
            <a:r>
              <a:rPr lang="en-US" dirty="0"/>
              <a:t>     // Imagine the whole Declaration of Independence here </a:t>
            </a:r>
          </a:p>
          <a:p>
            <a:pPr marL="1371600" lvl="3" indent="0">
              <a:buNone/>
            </a:pPr>
            <a:r>
              <a:rPr lang="en-US" dirty="0"/>
              <a:t>            String </a:t>
            </a:r>
            <a:r>
              <a:rPr lang="en-US" dirty="0" err="1"/>
              <a:t>veryLongString</a:t>
            </a:r>
            <a:r>
              <a:rPr lang="en-US" dirty="0"/>
              <a:t> = "We hold these truths to be self-evident..."; </a:t>
            </a:r>
          </a:p>
          <a:p>
            <a:pPr marL="1371600" lvl="3" indent="0">
              <a:buNone/>
            </a:pPr>
            <a:r>
              <a:rPr lang="en-US" dirty="0"/>
              <a:t>// The substring here maintains a reference to the internal //char[] </a:t>
            </a:r>
          </a:p>
          <a:p>
            <a:pPr marL="1371600" lvl="3" indent="0">
              <a:buNone/>
            </a:pPr>
            <a:r>
              <a:rPr lang="en-US" dirty="0"/>
              <a:t>// representation of the original string.      </a:t>
            </a:r>
          </a:p>
          <a:p>
            <a:pPr marL="1371600" lvl="3" indent="0">
              <a:buNone/>
            </a:pPr>
            <a:r>
              <a:rPr lang="en-US" dirty="0"/>
              <a:t>      </a:t>
            </a:r>
            <a:r>
              <a:rPr lang="en-US" dirty="0" err="1"/>
              <a:t>this.muchSmallerString</a:t>
            </a:r>
            <a:r>
              <a:rPr lang="en-US" dirty="0"/>
              <a:t> = </a:t>
            </a:r>
            <a:r>
              <a:rPr lang="en-US" dirty="0" err="1"/>
              <a:t>veryLongString.substring</a:t>
            </a:r>
            <a:r>
              <a:rPr lang="en-US" dirty="0"/>
              <a:t>(0, 1); </a:t>
            </a:r>
          </a:p>
          <a:p>
            <a:pPr marL="1371600" lvl="3" indent="0">
              <a:buNone/>
            </a:pPr>
            <a:r>
              <a:rPr lang="en-US" dirty="0"/>
              <a:t>   } </a:t>
            </a:r>
          </a:p>
          <a:p>
            <a:pPr marL="1371600" lvl="3" indent="0">
              <a:buNone/>
            </a:pPr>
            <a:r>
              <a:rPr lang="en-US" dirty="0"/>
              <a:t>}</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974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Leak (</a:t>
            </a:r>
            <a:r>
              <a:rPr lang="en-US" dirty="0" err="1" smtClean="0"/>
              <a:t>OutOfMemoryError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JVM will throw </a:t>
            </a:r>
            <a:r>
              <a:rPr lang="en-US" dirty="0" err="1"/>
              <a:t>java.lang.OutOfMemoryError</a:t>
            </a:r>
            <a:endParaRPr lang="en-US" dirty="0"/>
          </a:p>
          <a:p>
            <a:r>
              <a:rPr lang="en-US" dirty="0"/>
              <a:t>When to make your objects eligible for GC:</a:t>
            </a:r>
          </a:p>
          <a:p>
            <a:pPr lvl="1"/>
            <a:r>
              <a:rPr lang="en-US" dirty="0"/>
              <a:t>All references of that object explicitly set to null</a:t>
            </a:r>
          </a:p>
          <a:p>
            <a:pPr lvl="1"/>
            <a:r>
              <a:rPr lang="en-US" dirty="0"/>
              <a:t>Object is created inside a block and reference goes out scope once control exit that block</a:t>
            </a:r>
          </a:p>
          <a:p>
            <a:pPr lvl="1"/>
            <a:r>
              <a:rPr lang="en-US" dirty="0"/>
              <a:t>Parent object set to null, if an object holds reference of another object and when you set container object's reference null, child or contained object automatically becomes eligible for garbage collection</a:t>
            </a:r>
          </a:p>
          <a:p>
            <a:pPr lvl="1"/>
            <a:r>
              <a:rPr lang="en-US" dirty="0"/>
              <a:t>If an object has only live references via </a:t>
            </a:r>
            <a:r>
              <a:rPr lang="en-US" b="1" dirty="0" err="1">
                <a:solidFill>
                  <a:srgbClr val="FF0000"/>
                </a:solidFill>
              </a:rPr>
              <a:t>WeakHashMap</a:t>
            </a:r>
            <a:r>
              <a:rPr lang="en-US" dirty="0">
                <a:solidFill>
                  <a:srgbClr val="FF0000"/>
                </a:solidFill>
              </a:rPr>
              <a:t> </a:t>
            </a:r>
            <a:r>
              <a:rPr lang="en-US" dirty="0"/>
              <a:t>it will be eligible for garbage collection. To learn more about </a:t>
            </a:r>
            <a:r>
              <a:rPr lang="en-US" dirty="0" err="1"/>
              <a:t>HashMap</a:t>
            </a:r>
            <a:r>
              <a:rPr lang="en-US" dirty="0"/>
              <a:t> see here How </a:t>
            </a:r>
            <a:r>
              <a:rPr lang="en-US" dirty="0" err="1"/>
              <a:t>HashMap</a:t>
            </a:r>
            <a:r>
              <a:rPr lang="en-US" dirty="0"/>
              <a:t> works in Java</a:t>
            </a:r>
          </a:p>
          <a:p>
            <a:endParaRPr lang="en-US" dirty="0"/>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6825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Solutions</a:t>
            </a:r>
            <a:endParaRPr lang="en-US" dirty="0"/>
          </a:p>
        </p:txBody>
      </p:sp>
      <p:sp>
        <p:nvSpPr>
          <p:cNvPr id="3" name="Content Placeholder 2"/>
          <p:cNvSpPr>
            <a:spLocks noGrp="1"/>
          </p:cNvSpPr>
          <p:nvPr>
            <p:ph idx="1"/>
          </p:nvPr>
        </p:nvSpPr>
        <p:spPr/>
        <p:txBody>
          <a:bodyPr/>
          <a:lstStyle/>
          <a:p>
            <a:r>
              <a:rPr lang="en-US" dirty="0"/>
              <a:t>Implement Finalization:</a:t>
            </a:r>
          </a:p>
          <a:p>
            <a:pPr lvl="1"/>
            <a:r>
              <a:rPr lang="en-US" dirty="0"/>
              <a:t>create </a:t>
            </a:r>
            <a:r>
              <a:rPr lang="en-US" dirty="0" err="1"/>
              <a:t>finalizer</a:t>
            </a:r>
            <a:r>
              <a:rPr lang="en-US" dirty="0"/>
              <a:t> in each class();</a:t>
            </a:r>
          </a:p>
          <a:p>
            <a:pPr lvl="1"/>
            <a:r>
              <a:rPr lang="en-US" dirty="0"/>
              <a:t>Run </a:t>
            </a:r>
            <a:r>
              <a:rPr lang="en-US" dirty="0" err="1"/>
              <a:t>runFinalization</a:t>
            </a:r>
            <a:r>
              <a:rPr lang="en-US" dirty="0"/>
              <a:t>() and </a:t>
            </a:r>
            <a:r>
              <a:rPr lang="en-US" dirty="0" err="1"/>
              <a:t>runFinalizationOnExit</a:t>
            </a:r>
            <a:r>
              <a:rPr lang="en-US" dirty="0"/>
              <a:t>() at the end of the day</a:t>
            </a:r>
          </a:p>
          <a:p>
            <a:r>
              <a:rPr lang="en-US" dirty="0"/>
              <a:t>Using Runtime or System GC but not always effective</a:t>
            </a:r>
          </a:p>
          <a:p>
            <a:r>
              <a:rPr lang="en-US" dirty="0"/>
              <a:t>Overriding finalize() method for each object that will undergo GC but do not abuse</a:t>
            </a:r>
          </a:p>
          <a:p>
            <a:pPr lvl="1"/>
            <a:r>
              <a:rPr lang="en-US" dirty="0"/>
              <a:t>Is being called once the </a:t>
            </a:r>
            <a:r>
              <a:rPr lang="en-US" dirty="0" err="1"/>
              <a:t>runFinalization</a:t>
            </a:r>
            <a:r>
              <a:rPr lang="en-US" dirty="0"/>
              <a:t>() or any </a:t>
            </a:r>
            <a:r>
              <a:rPr lang="en-US" dirty="0" err="1"/>
              <a:t>finalizers</a:t>
            </a:r>
            <a:r>
              <a:rPr lang="en-US" dirty="0"/>
              <a:t> are called</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7260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 Options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2381" y="1473960"/>
            <a:ext cx="6428097" cy="3493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173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OutOfMemoryError</a:t>
            </a:r>
            <a:endParaRPr lang="en-US" dirty="0"/>
          </a:p>
        </p:txBody>
      </p:sp>
      <p:sp>
        <p:nvSpPr>
          <p:cNvPr id="3" name="Content Placeholder 2"/>
          <p:cNvSpPr>
            <a:spLocks noGrp="1"/>
          </p:cNvSpPr>
          <p:nvPr>
            <p:ph idx="1"/>
          </p:nvPr>
        </p:nvSpPr>
        <p:spPr/>
        <p:txBody>
          <a:bodyPr/>
          <a:lstStyle/>
          <a:p>
            <a:r>
              <a:rPr lang="en-US" dirty="0">
                <a:effectLst/>
              </a:rPr>
              <a:t>You can set the Perm area size with the -</a:t>
            </a:r>
            <a:r>
              <a:rPr lang="en-US" dirty="0" err="1">
                <a:effectLst/>
              </a:rPr>
              <a:t>XX:PermSize</a:t>
            </a:r>
            <a:r>
              <a:rPr lang="en-US" dirty="0">
                <a:effectLst/>
              </a:rPr>
              <a:t> and -</a:t>
            </a:r>
            <a:r>
              <a:rPr lang="en-US" dirty="0" err="1">
                <a:effectLst/>
              </a:rPr>
              <a:t>XX:MaxPermSize</a:t>
            </a:r>
            <a:r>
              <a:rPr lang="en-US" dirty="0">
                <a:effectLst/>
              </a:rPr>
              <a:t> options but only when </a:t>
            </a:r>
            <a:r>
              <a:rPr lang="en-US" dirty="0" err="1">
                <a:effectLst/>
              </a:rPr>
              <a:t>OutOfMemoryError</a:t>
            </a:r>
            <a:r>
              <a:rPr lang="en-US" dirty="0">
                <a:effectLst/>
              </a:rPr>
              <a:t> occurs and the cause is the Perm area </a:t>
            </a:r>
            <a:r>
              <a:rPr lang="en-US" dirty="0" smtClean="0">
                <a:effectLst/>
              </a:rPr>
              <a:t>size</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1041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Types (Java 1.7)</a:t>
            </a:r>
            <a:endParaRPr lang="en-US" dirty="0"/>
          </a:p>
        </p:txBody>
      </p:sp>
      <p:sp>
        <p:nvSpPr>
          <p:cNvPr id="3" name="Content Placeholder 2"/>
          <p:cNvSpPr>
            <a:spLocks noGrp="1"/>
          </p:cNvSpPr>
          <p:nvPr>
            <p:ph idx="1"/>
          </p:nvPr>
        </p:nvSpPr>
        <p:spPr/>
        <p:txBody>
          <a:bodyPr/>
          <a:lstStyle/>
          <a:p>
            <a:r>
              <a:rPr lang="en-US" dirty="0">
                <a:effectLst/>
              </a:rPr>
              <a:t>Serial GC</a:t>
            </a:r>
          </a:p>
          <a:p>
            <a:r>
              <a:rPr lang="en-US" dirty="0">
                <a:effectLst/>
              </a:rPr>
              <a:t>Parallel GC</a:t>
            </a:r>
          </a:p>
          <a:p>
            <a:r>
              <a:rPr lang="en-US" dirty="0">
                <a:effectLst/>
              </a:rPr>
              <a:t>Parallel Old GC (Parallel Compacting GC)</a:t>
            </a:r>
          </a:p>
          <a:p>
            <a:r>
              <a:rPr lang="en-US" dirty="0">
                <a:effectLst/>
              </a:rPr>
              <a:t>Concurrent Mark &amp; Sweep GC  (or "CMS")</a:t>
            </a:r>
          </a:p>
          <a:p>
            <a:r>
              <a:rPr lang="en-US" dirty="0">
                <a:effectLst/>
              </a:rPr>
              <a:t>Garbage First (G1) GC</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4714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Serial GC (-XX:+</a:t>
            </a:r>
            <a:r>
              <a:rPr lang="en-US" dirty="0" err="1">
                <a:effectLst/>
              </a:rPr>
              <a:t>UseSerialGC</a:t>
            </a:r>
            <a:r>
              <a:rPr lang="en-US" dirty="0">
                <a:effectLst/>
              </a:rPr>
              <a:t>)</a:t>
            </a:r>
          </a:p>
        </p:txBody>
      </p:sp>
      <p:sp>
        <p:nvSpPr>
          <p:cNvPr id="3" name="Content Placeholder 2"/>
          <p:cNvSpPr>
            <a:spLocks noGrp="1"/>
          </p:cNvSpPr>
          <p:nvPr>
            <p:ph idx="1"/>
          </p:nvPr>
        </p:nvSpPr>
        <p:spPr/>
        <p:txBody>
          <a:bodyPr>
            <a:normAutofit fontScale="92500" lnSpcReduction="20000"/>
          </a:bodyPr>
          <a:lstStyle/>
          <a:p>
            <a:r>
              <a:rPr lang="en-US" dirty="0"/>
              <a:t>The GC in the young generation uses the type we explained in the previous paragraph. The GC in the old generation uses an algorithm called "mark-sweep-compact."</a:t>
            </a:r>
          </a:p>
          <a:p>
            <a:pPr lvl="1"/>
            <a:r>
              <a:rPr lang="en-US" dirty="0"/>
              <a:t>The first step of this algorithm is to mark the surviving objects in the old generation.</a:t>
            </a:r>
          </a:p>
          <a:p>
            <a:pPr lvl="1"/>
            <a:r>
              <a:rPr lang="en-US" dirty="0"/>
              <a:t>Then, it checks the heap from the front and leaves only the surviving ones behind (sweep).</a:t>
            </a:r>
          </a:p>
          <a:p>
            <a:pPr lvl="1"/>
            <a:r>
              <a:rPr lang="en-US" dirty="0"/>
              <a:t>In the last step, it fills up the heap from the front with the objects so that the objects are piled up consecutively, and divides the heap into two parts: one with objects and one without objects (compact).</a:t>
            </a:r>
          </a:p>
          <a:p>
            <a:pPr lvl="1"/>
            <a:r>
              <a:rPr lang="en-US" dirty="0"/>
              <a:t>The serial GC is suitable for a small memory and a small number of CPU cores.</a:t>
            </a:r>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10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Parallel GC (-XX:+</a:t>
            </a:r>
            <a:r>
              <a:rPr lang="en-US" dirty="0" err="1">
                <a:effectLst/>
              </a:rPr>
              <a:t>UseParallelGC</a:t>
            </a:r>
            <a:r>
              <a:rPr lang="en-US" dirty="0" smtClean="0">
                <a:effectLst/>
              </a:rPr>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074" name="Picture 2" descr="Figure 4: Difference between the Serial GC and Parallel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63" y="1746913"/>
            <a:ext cx="9212238" cy="416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4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the picture, you can easily see the difference between the serial GC and parallel GC. </a:t>
            </a:r>
            <a:endParaRPr lang="en-US" dirty="0" smtClean="0"/>
          </a:p>
          <a:p>
            <a:pPr lvl="1"/>
            <a:r>
              <a:rPr lang="en-US" dirty="0" smtClean="0"/>
              <a:t>While </a:t>
            </a:r>
            <a:r>
              <a:rPr lang="en-US" dirty="0"/>
              <a:t>the serial GC uses only one thread to process a GC, the parallel GC uses several threads to process a GC, and therefore, faster. This GC is useful when there is enough memory and a large number of cores. It is also called the "throughput GC." </a:t>
            </a:r>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961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pPr lvl="0"/>
            <a:r>
              <a:rPr lang="en-US" dirty="0" smtClean="0"/>
              <a:t>Declared using the following format:</a:t>
            </a:r>
          </a:p>
          <a:p>
            <a:pPr lvl="1"/>
            <a:r>
              <a:rPr lang="en-US" dirty="0" smtClean="0"/>
              <a:t>&lt;access </a:t>
            </a:r>
            <a:r>
              <a:rPr lang="en-US" dirty="0" err="1" smtClean="0"/>
              <a:t>modifer</a:t>
            </a:r>
            <a:r>
              <a:rPr lang="en-US" dirty="0" smtClean="0"/>
              <a:t>&gt; [non-access modifier] &lt;type&gt; </a:t>
            </a:r>
            <a:r>
              <a:rPr lang="en-US" dirty="0" err="1" smtClean="0"/>
              <a:t>var</a:t>
            </a:r>
            <a:r>
              <a:rPr lang="en-US" dirty="0" smtClean="0"/>
              <a:t>  [= &lt;literal&gt;];</a:t>
            </a:r>
          </a:p>
          <a:p>
            <a:pPr lvl="0"/>
            <a:r>
              <a:rPr lang="en-US" dirty="0" smtClean="0"/>
              <a:t>Used </a:t>
            </a:r>
            <a:r>
              <a:rPr lang="en-US" dirty="0"/>
              <a:t>to store a value that can change as the program executes</a:t>
            </a:r>
          </a:p>
          <a:p>
            <a:pPr lvl="0"/>
            <a:r>
              <a:rPr lang="en-US" dirty="0"/>
              <a:t>Before you can use a variable, you must declare its data type and name, and assign a value to initialize it</a:t>
            </a:r>
          </a:p>
          <a:p>
            <a:pPr lvl="0"/>
            <a:r>
              <a:rPr lang="en-US" dirty="0"/>
              <a:t> Camel notation – variable naming convention where the first letter is capitalized</a:t>
            </a:r>
          </a:p>
          <a:p>
            <a:endParaRPr lang="en-US" dirty="0"/>
          </a:p>
        </p:txBody>
      </p:sp>
    </p:spTree>
    <p:extLst>
      <p:ext uri="{BB962C8B-B14F-4D97-AF65-F5344CB8AC3E}">
        <p14:creationId xmlns:p14="http://schemas.microsoft.com/office/powerpoint/2010/main" val="39141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effectLst/>
              </a:rPr>
              <a:t>Parallel Old GC(-XX:+</a:t>
            </a:r>
            <a:r>
              <a:rPr lang="en-US" sz="3600" dirty="0" err="1" smtClean="0">
                <a:effectLst/>
              </a:rPr>
              <a:t>UseParallelOldGC</a:t>
            </a:r>
            <a:r>
              <a:rPr lang="en-US" sz="3600" dirty="0" smtClean="0">
                <a:effectLst/>
              </a:rPr>
              <a:t>)</a:t>
            </a:r>
            <a:endParaRPr lang="en-US" sz="3600" dirty="0"/>
          </a:p>
        </p:txBody>
      </p:sp>
      <p:sp>
        <p:nvSpPr>
          <p:cNvPr id="3" name="Content Placeholder 2"/>
          <p:cNvSpPr>
            <a:spLocks noGrp="1"/>
          </p:cNvSpPr>
          <p:nvPr>
            <p:ph idx="1"/>
          </p:nvPr>
        </p:nvSpPr>
        <p:spPr/>
        <p:txBody>
          <a:bodyPr>
            <a:normAutofit/>
          </a:bodyPr>
          <a:lstStyle/>
          <a:p>
            <a:r>
              <a:rPr lang="en-US" dirty="0">
                <a:effectLst/>
              </a:rPr>
              <a:t>Parallel Old GC was supported since JDK 5 update. Compared to the parallel GC, the only difference is the GC algorithm for the old generation. It goes through three steps: </a:t>
            </a:r>
            <a:r>
              <a:rPr lang="en-US" i="1" dirty="0">
                <a:effectLst/>
              </a:rPr>
              <a:t>mark – summary – compaction</a:t>
            </a:r>
            <a:r>
              <a:rPr lang="en-US" dirty="0">
                <a:effectLst/>
              </a:rPr>
              <a:t>. </a:t>
            </a:r>
            <a:endParaRPr lang="en-US" dirty="0" smtClean="0">
              <a:effectLst/>
            </a:endParaRPr>
          </a:p>
          <a:p>
            <a:pPr lvl="1"/>
            <a:r>
              <a:rPr lang="en-US" dirty="0" smtClean="0">
                <a:effectLst/>
              </a:rPr>
              <a:t>The </a:t>
            </a:r>
            <a:r>
              <a:rPr lang="en-US" dirty="0">
                <a:effectLst/>
              </a:rPr>
              <a:t>summary step identifies the surviving objects separately for the areas that the GC have previously performed, and thus different from the sweep step of the mark-sweep-compact algorithm. It goes through a little more complicated steps.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360</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910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CMS GC (-XX:+</a:t>
            </a:r>
            <a:r>
              <a:rPr lang="en-US" sz="3600" dirty="0" err="1">
                <a:effectLst/>
              </a:rPr>
              <a:t>UseConcMarkSweepGC</a:t>
            </a:r>
            <a:r>
              <a:rPr lang="en-US" sz="3600" dirty="0" smtClean="0">
                <a:effectLst/>
              </a:rPr>
              <a:t>)</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098" name="Picture 2" descr="Figure 5: Serial GC &amp; CMS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864" y="1897039"/>
            <a:ext cx="6505575" cy="409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86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endParaRPr lang="en-US" dirty="0"/>
          </a:p>
        </p:txBody>
      </p:sp>
      <p:sp>
        <p:nvSpPr>
          <p:cNvPr id="3" name="Content Placeholder 2"/>
          <p:cNvSpPr>
            <a:spLocks noGrp="1"/>
          </p:cNvSpPr>
          <p:nvPr>
            <p:ph idx="1"/>
          </p:nvPr>
        </p:nvSpPr>
        <p:spPr/>
        <p:txBody>
          <a:bodyPr>
            <a:normAutofit fontScale="70000" lnSpcReduction="20000"/>
          </a:bodyPr>
          <a:lstStyle/>
          <a:p>
            <a:r>
              <a:rPr lang="en-US" dirty="0">
                <a:effectLst/>
              </a:rPr>
              <a:t> Concurrent Mark-Sweep GC is much more complicated than any other GC types </a:t>
            </a:r>
            <a:endParaRPr lang="en-US" dirty="0" smtClean="0">
              <a:effectLst/>
            </a:endParaRPr>
          </a:p>
          <a:p>
            <a:pPr lvl="1"/>
            <a:r>
              <a:rPr lang="en-US" dirty="0" smtClean="0">
                <a:effectLst/>
              </a:rPr>
              <a:t>The </a:t>
            </a:r>
            <a:r>
              <a:rPr lang="en-US" dirty="0">
                <a:effectLst/>
              </a:rPr>
              <a:t>early </a:t>
            </a:r>
            <a:r>
              <a:rPr lang="en-US" i="1" dirty="0">
                <a:effectLst/>
              </a:rPr>
              <a:t>initial mark</a:t>
            </a:r>
            <a:r>
              <a:rPr lang="en-US" dirty="0">
                <a:effectLst/>
              </a:rPr>
              <a:t> step is simple. The surviving objects among the objects the closest to the </a:t>
            </a:r>
            <a:r>
              <a:rPr lang="en-US" dirty="0" err="1">
                <a:effectLst/>
              </a:rPr>
              <a:t>classloader</a:t>
            </a:r>
            <a:r>
              <a:rPr lang="en-US" dirty="0">
                <a:effectLst/>
              </a:rPr>
              <a:t> are searched. </a:t>
            </a:r>
            <a:r>
              <a:rPr lang="en-US" dirty="0" smtClean="0">
                <a:effectLst/>
              </a:rPr>
              <a:t>So</a:t>
            </a:r>
            <a:r>
              <a:rPr lang="en-US" dirty="0">
                <a:effectLst/>
              </a:rPr>
              <a:t>, the pausing time is very short. </a:t>
            </a:r>
            <a:endParaRPr lang="en-US" dirty="0" smtClean="0">
              <a:effectLst/>
            </a:endParaRPr>
          </a:p>
          <a:p>
            <a:pPr lvl="1"/>
            <a:r>
              <a:rPr lang="en-US" dirty="0" smtClean="0">
                <a:effectLst/>
              </a:rPr>
              <a:t>In </a:t>
            </a:r>
            <a:r>
              <a:rPr lang="en-US" dirty="0">
                <a:effectLst/>
              </a:rPr>
              <a:t>the </a:t>
            </a:r>
            <a:r>
              <a:rPr lang="en-US" i="1" dirty="0">
                <a:effectLst/>
              </a:rPr>
              <a:t>concurrent mark</a:t>
            </a:r>
            <a:r>
              <a:rPr lang="en-US" dirty="0">
                <a:effectLst/>
              </a:rPr>
              <a:t> step, the objects referenced by the surviving objects that have just been confirmed are tracked and checked. The difference of this step is that it proceeds while other threads are processed at the same time. </a:t>
            </a:r>
            <a:endParaRPr lang="en-US" dirty="0" smtClean="0">
              <a:effectLst/>
            </a:endParaRPr>
          </a:p>
          <a:p>
            <a:pPr lvl="1"/>
            <a:r>
              <a:rPr lang="en-US" dirty="0" smtClean="0">
                <a:effectLst/>
              </a:rPr>
              <a:t>In </a:t>
            </a:r>
            <a:r>
              <a:rPr lang="en-US" dirty="0">
                <a:effectLst/>
              </a:rPr>
              <a:t>the </a:t>
            </a:r>
            <a:r>
              <a:rPr lang="en-US" i="1" dirty="0" smtClean="0">
                <a:effectLst/>
              </a:rPr>
              <a:t>remark </a:t>
            </a:r>
            <a:r>
              <a:rPr lang="en-US" dirty="0" smtClean="0">
                <a:effectLst/>
              </a:rPr>
              <a:t>step</a:t>
            </a:r>
            <a:r>
              <a:rPr lang="en-US" dirty="0">
                <a:effectLst/>
              </a:rPr>
              <a:t>, the objects that were newly added or stopped being referenced in the concurrent mark step are checked. </a:t>
            </a:r>
            <a:endParaRPr lang="en-US" dirty="0" smtClean="0">
              <a:effectLst/>
            </a:endParaRPr>
          </a:p>
          <a:p>
            <a:pPr lvl="1"/>
            <a:r>
              <a:rPr lang="en-US" dirty="0" smtClean="0">
                <a:effectLst/>
              </a:rPr>
              <a:t>Lastly</a:t>
            </a:r>
            <a:r>
              <a:rPr lang="en-US" dirty="0">
                <a:effectLst/>
              </a:rPr>
              <a:t>, in the </a:t>
            </a:r>
            <a:r>
              <a:rPr lang="en-US" i="1" dirty="0">
                <a:effectLst/>
              </a:rPr>
              <a:t>concurrent sweep</a:t>
            </a:r>
            <a:r>
              <a:rPr lang="en-US" dirty="0">
                <a:effectLst/>
              </a:rPr>
              <a:t> step, the garbage collection procedure takes place. </a:t>
            </a:r>
            <a:endParaRPr lang="en-US" dirty="0" smtClean="0">
              <a:effectLst/>
            </a:endParaRPr>
          </a:p>
          <a:p>
            <a:r>
              <a:rPr lang="en-US" dirty="0" smtClean="0">
                <a:effectLst/>
              </a:rPr>
              <a:t>The </a:t>
            </a:r>
            <a:r>
              <a:rPr lang="en-US" dirty="0">
                <a:effectLst/>
              </a:rPr>
              <a:t>garbage collection is carried out while other threads are still being processed. Since this GC type is performed in this manner, the pausing time for GC is very short. The CMS GC is also called the low latency GC, and is </a:t>
            </a:r>
            <a:r>
              <a:rPr lang="en-US" b="1" dirty="0">
                <a:effectLst/>
              </a:rPr>
              <a:t>used when the response time from all applications is crucial</a:t>
            </a:r>
            <a:r>
              <a:rPr lang="en-US" dirty="0">
                <a:effectLst/>
              </a:rPr>
              <a:t>.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894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a:effectLst/>
              </a:rPr>
              <a:t>It uses more memory and CPU than other GC types.</a:t>
            </a:r>
          </a:p>
          <a:p>
            <a:pPr lvl="1"/>
            <a:r>
              <a:rPr lang="en-US" dirty="0">
                <a:effectLst/>
              </a:rPr>
              <a:t>The compaction step is not provided by default.</a:t>
            </a:r>
          </a:p>
          <a:p>
            <a:pPr lvl="1"/>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5189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G1 </a:t>
            </a:r>
            <a:r>
              <a:rPr lang="en-US" dirty="0" smtClean="0">
                <a:effectLst/>
              </a:rPr>
              <a:t>GC</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If you want to understand G1 GC, forget everything you know about the young generation and the old generation. </a:t>
            </a:r>
            <a:endParaRPr lang="en-US" dirty="0" smtClean="0">
              <a:effectLst/>
            </a:endParaRPr>
          </a:p>
          <a:p>
            <a:pPr lvl="1"/>
            <a:r>
              <a:rPr lang="en-US" dirty="0" smtClean="0">
                <a:effectLst/>
              </a:rPr>
              <a:t>As </a:t>
            </a:r>
            <a:r>
              <a:rPr lang="en-US" dirty="0">
                <a:effectLst/>
              </a:rPr>
              <a:t>you can see in the picture, one object is allocated to each grid, and then a GC is executed. </a:t>
            </a:r>
            <a:endParaRPr lang="en-US" dirty="0" smtClean="0">
              <a:effectLst/>
            </a:endParaRPr>
          </a:p>
          <a:p>
            <a:pPr lvl="1"/>
            <a:r>
              <a:rPr lang="en-US" dirty="0" smtClean="0">
                <a:effectLst/>
              </a:rPr>
              <a:t>Then</a:t>
            </a:r>
            <a:r>
              <a:rPr lang="en-US" dirty="0">
                <a:effectLst/>
              </a:rPr>
              <a:t>, once one area is full, the objects are allocated to another area, and then a GC is executed. </a:t>
            </a:r>
            <a:endParaRPr lang="en-US" dirty="0" smtClean="0">
              <a:effectLst/>
            </a:endParaRPr>
          </a:p>
          <a:p>
            <a:pPr lvl="1"/>
            <a:r>
              <a:rPr lang="en-US" dirty="0" smtClean="0">
                <a:effectLst/>
              </a:rPr>
              <a:t>The </a:t>
            </a:r>
            <a:r>
              <a:rPr lang="en-US" dirty="0">
                <a:effectLst/>
              </a:rPr>
              <a:t>steps where the data moves from the three spaces of the young generation to the old generation cannot be found in this GC type. This type was created to replace the CMS GC, which has causes a lot of issues and complaints in the long term.</a:t>
            </a:r>
          </a:p>
          <a:p>
            <a:r>
              <a:rPr lang="en-US" dirty="0">
                <a:effectLst/>
              </a:rPr>
              <a:t>The biggest advantage of the G1 GC is its </a:t>
            </a:r>
            <a:r>
              <a:rPr lang="en-US" b="1" dirty="0">
                <a:effectLst/>
              </a:rPr>
              <a:t>performance</a:t>
            </a:r>
            <a:r>
              <a:rPr lang="en-US" dirty="0">
                <a:effectLst/>
              </a:rPr>
              <a:t>. It is faster than any other GC types that we have discussed so far</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718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GC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122" name="Picture 2" descr="Figure 6:&amp;nbsp;Layout of G1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28" y="1986908"/>
            <a:ext cx="3353511" cy="370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Collectors</a:t>
            </a:r>
            <a:endParaRPr lang="en-US" dirty="0"/>
          </a:p>
        </p:txBody>
      </p:sp>
      <p:sp>
        <p:nvSpPr>
          <p:cNvPr id="3" name="Content Placeholder 2"/>
          <p:cNvSpPr>
            <a:spLocks noGrp="1"/>
          </p:cNvSpPr>
          <p:nvPr>
            <p:ph idx="1"/>
          </p:nvPr>
        </p:nvSpPr>
        <p:spPr/>
        <p:txBody>
          <a:bodyPr/>
          <a:lstStyle/>
          <a:p>
            <a:r>
              <a:rPr lang="en-US" dirty="0"/>
              <a:t>Throughput garbage collector</a:t>
            </a:r>
          </a:p>
          <a:p>
            <a:pPr lvl="1"/>
            <a:r>
              <a:rPr lang="en-US" dirty="0"/>
              <a:t>Running java command with</a:t>
            </a:r>
            <a:r>
              <a:rPr lang="en-US" i="1" dirty="0"/>
              <a:t>-XX:+</a:t>
            </a:r>
            <a:r>
              <a:rPr lang="en-US" i="1" dirty="0" err="1"/>
              <a:t>UseParallelGC</a:t>
            </a:r>
            <a:r>
              <a:rPr lang="en-US" dirty="0"/>
              <a:t>  option </a:t>
            </a:r>
          </a:p>
          <a:p>
            <a:r>
              <a:rPr lang="en-US" dirty="0"/>
              <a:t>Concurrent low pause collector</a:t>
            </a:r>
          </a:p>
          <a:p>
            <a:pPr lvl="1"/>
            <a:r>
              <a:rPr lang="en-US" dirty="0"/>
              <a:t>Running java with command -</a:t>
            </a:r>
            <a:r>
              <a:rPr lang="en-US" dirty="0" err="1"/>
              <a:t>Xingc</a:t>
            </a:r>
            <a:r>
              <a:rPr lang="en-US" dirty="0"/>
              <a:t> or </a:t>
            </a:r>
            <a:r>
              <a:rPr lang="en-US" b="1" dirty="0"/>
              <a:t>-XX:+</a:t>
            </a:r>
            <a:r>
              <a:rPr lang="en-US" b="1" dirty="0" err="1"/>
              <a:t>UseConcMarkSweepGC</a:t>
            </a:r>
            <a:r>
              <a:rPr lang="en-US" dirty="0"/>
              <a:t> </a:t>
            </a:r>
          </a:p>
          <a:p>
            <a:r>
              <a:rPr lang="en-US" dirty="0"/>
              <a:t>Incremental low pause collector</a:t>
            </a:r>
          </a:p>
          <a:p>
            <a:pPr lvl="1"/>
            <a:r>
              <a:rPr lang="en-US" dirty="0"/>
              <a:t>Running java command with -</a:t>
            </a:r>
            <a:r>
              <a:rPr lang="en-US" b="1" dirty="0"/>
              <a:t>XX:+</a:t>
            </a:r>
            <a:r>
              <a:rPr lang="en-US" b="1" dirty="0" err="1"/>
              <a:t>UseTrainGC</a:t>
            </a:r>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37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Type Options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72" y="1785938"/>
            <a:ext cx="9335068" cy="4287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1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Classes</a:t>
            </a:r>
            <a:endParaRPr lang="en-US" dirty="0"/>
          </a:p>
        </p:txBody>
      </p:sp>
      <p:sp>
        <p:nvSpPr>
          <p:cNvPr id="5" name="Text Placeholder 4"/>
          <p:cNvSpPr>
            <a:spLocks noGrp="1"/>
          </p:cNvSpPr>
          <p:nvPr>
            <p:ph type="body" idx="1"/>
          </p:nvPr>
        </p:nvSpPr>
        <p:spPr/>
        <p:txBody>
          <a:bodyPr/>
          <a:lstStyle/>
          <a:p>
            <a:r>
              <a:rPr lang="en-US" dirty="0" smtClean="0"/>
              <a:t>Design-oriented Classes</a:t>
            </a:r>
            <a:endParaRPr lang="en-US" dirty="0"/>
          </a:p>
        </p:txBody>
      </p:sp>
    </p:spTree>
    <p:extLst>
      <p:ext uri="{BB962C8B-B14F-4D97-AF65-F5344CB8AC3E}">
        <p14:creationId xmlns:p14="http://schemas.microsoft.com/office/powerpoint/2010/main" val="88977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Classes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Classes </a:t>
            </a:r>
            <a:r>
              <a:rPr lang="en-US" dirty="0"/>
              <a:t>that are defined inside another </a:t>
            </a:r>
            <a:r>
              <a:rPr lang="en-US" dirty="0" smtClean="0"/>
              <a:t>class called the </a:t>
            </a:r>
            <a:r>
              <a:rPr lang="en-US" dirty="0" smtClean="0">
                <a:solidFill>
                  <a:schemeClr val="tx2"/>
                </a:solidFill>
              </a:rPr>
              <a:t>nested class</a:t>
            </a:r>
            <a:endParaRPr lang="en-US" dirty="0">
              <a:solidFill>
                <a:schemeClr val="tx2"/>
              </a:solidFill>
            </a:endParaRPr>
          </a:p>
          <a:p>
            <a:r>
              <a:rPr lang="en-US" dirty="0" smtClean="0"/>
              <a:t>Objective: </a:t>
            </a:r>
          </a:p>
          <a:p>
            <a:pPr lvl="1"/>
            <a:r>
              <a:rPr lang="en-US" dirty="0" smtClean="0"/>
              <a:t>To </a:t>
            </a:r>
            <a:r>
              <a:rPr lang="en-US" dirty="0"/>
              <a:t>clearly group the nested class with its surrounding class, signaling that these two classes are to be used </a:t>
            </a:r>
            <a:r>
              <a:rPr lang="en-US" dirty="0" smtClean="0"/>
              <a:t>together</a:t>
            </a:r>
            <a:endParaRPr lang="en-US" dirty="0"/>
          </a:p>
          <a:p>
            <a:r>
              <a:rPr lang="en-US" dirty="0"/>
              <a:t>Nested classes are considered members of their enclosing class. </a:t>
            </a:r>
            <a:endParaRPr lang="en-US" dirty="0" smtClean="0"/>
          </a:p>
          <a:p>
            <a:r>
              <a:rPr lang="en-US" dirty="0" smtClean="0"/>
              <a:t>Nested </a:t>
            </a:r>
            <a:r>
              <a:rPr lang="en-US" dirty="0"/>
              <a:t>class can be </a:t>
            </a:r>
            <a:r>
              <a:rPr lang="en-US" dirty="0" smtClean="0"/>
              <a:t>declared:</a:t>
            </a:r>
          </a:p>
          <a:p>
            <a:pPr lvl="1"/>
            <a:r>
              <a:rPr lang="en-US" dirty="0" smtClean="0"/>
              <a:t>public</a:t>
            </a:r>
            <a:r>
              <a:rPr lang="en-US" dirty="0"/>
              <a:t>, </a:t>
            </a:r>
            <a:r>
              <a:rPr lang="en-US" dirty="0" smtClean="0"/>
              <a:t>default, protected </a:t>
            </a:r>
            <a:r>
              <a:rPr lang="en-US" dirty="0"/>
              <a:t>and private </a:t>
            </a:r>
          </a:p>
          <a:p>
            <a:r>
              <a:rPr lang="en-US" dirty="0" smtClean="0"/>
              <a:t>Sometimes called inner or member classes</a:t>
            </a:r>
            <a:endParaRPr lang="en-US" dirty="0"/>
          </a:p>
        </p:txBody>
      </p:sp>
    </p:spTree>
    <p:extLst>
      <p:ext uri="{BB962C8B-B14F-4D97-AF65-F5344CB8AC3E}">
        <p14:creationId xmlns:p14="http://schemas.microsoft.com/office/powerpoint/2010/main" val="83271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Naming Recommendations for Variables</a:t>
            </a:r>
          </a:p>
        </p:txBody>
      </p:sp>
      <p:sp>
        <p:nvSpPr>
          <p:cNvPr id="5" name="Content Placeholder 4"/>
          <p:cNvSpPr>
            <a:spLocks noGrp="1"/>
          </p:cNvSpPr>
          <p:nvPr>
            <p:ph idx="1"/>
          </p:nvPr>
        </p:nvSpPr>
        <p:spPr/>
        <p:txBody>
          <a:bodyPr/>
          <a:lstStyle/>
          <a:p>
            <a:pPr lvl="0"/>
            <a:r>
              <a:rPr lang="en-US" dirty="0"/>
              <a:t>Start variable name with a lower case letter and capitalize the first letter for all words after the first word</a:t>
            </a:r>
          </a:p>
          <a:p>
            <a:pPr lvl="0"/>
            <a:r>
              <a:rPr lang="en-US" dirty="0"/>
              <a:t>Choose meaningful names and easy to remember</a:t>
            </a:r>
          </a:p>
          <a:p>
            <a:pPr lvl="0"/>
            <a:r>
              <a:rPr lang="en-US" dirty="0"/>
              <a:t>Each variable should be a noun or a noun preceded by one or more adjectives</a:t>
            </a:r>
          </a:p>
          <a:p>
            <a:endParaRPr lang="en-US" dirty="0"/>
          </a:p>
        </p:txBody>
      </p:sp>
    </p:spTree>
    <p:extLst>
      <p:ext uri="{BB962C8B-B14F-4D97-AF65-F5344CB8AC3E}">
        <p14:creationId xmlns:p14="http://schemas.microsoft.com/office/powerpoint/2010/main" val="384999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endParaRPr lang="en-US" dirty="0"/>
          </a:p>
        </p:txBody>
      </p:sp>
      <p:sp>
        <p:nvSpPr>
          <p:cNvPr id="5" name="Content Placeholder 4"/>
          <p:cNvSpPr>
            <a:spLocks noGrp="1"/>
          </p:cNvSpPr>
          <p:nvPr>
            <p:ph idx="1"/>
          </p:nvPr>
        </p:nvSpPr>
        <p:spPr/>
        <p:txBody>
          <a:bodyPr/>
          <a:lstStyle/>
          <a:p>
            <a:r>
              <a:rPr lang="en-US" dirty="0"/>
              <a:t>An inner class can use all the methods and variables of the outer class even the private members</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905000" y="2593075"/>
            <a:ext cx="7361830" cy="3521121"/>
          </a:xfrm>
          <a:prstGeom prst="rect">
            <a:avLst/>
          </a:prstGeom>
          <a:noFill/>
          <a:ln w="9525">
            <a:noFill/>
            <a:miter lim="800000"/>
            <a:headEnd/>
            <a:tailEnd/>
          </a:ln>
        </p:spPr>
      </p:pic>
    </p:spTree>
    <p:extLst>
      <p:ext uri="{BB962C8B-B14F-4D97-AF65-F5344CB8AC3E}">
        <p14:creationId xmlns:p14="http://schemas.microsoft.com/office/powerpoint/2010/main" val="346046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5" name="Content Placeholder 4"/>
          <p:cNvSpPr>
            <a:spLocks noGrp="1"/>
          </p:cNvSpPr>
          <p:nvPr>
            <p:ph idx="1"/>
          </p:nvPr>
        </p:nvSpPr>
        <p:spPr/>
        <p:txBody>
          <a:bodyPr/>
          <a:lstStyle/>
          <a:p>
            <a:r>
              <a:rPr lang="en-US" dirty="0" smtClean="0"/>
              <a:t>All properties and methods of the outer class is accessible to the nested classes</a:t>
            </a:r>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121925" y="2497540"/>
            <a:ext cx="6858000" cy="3790666"/>
          </a:xfrm>
          <a:prstGeom prst="rect">
            <a:avLst/>
          </a:prstGeom>
          <a:noFill/>
          <a:ln w="9525">
            <a:noFill/>
            <a:miter lim="800000"/>
            <a:headEnd/>
            <a:tailEnd/>
          </a:ln>
        </p:spPr>
      </p:pic>
    </p:spTree>
    <p:extLst>
      <p:ext uri="{BB962C8B-B14F-4D97-AF65-F5344CB8AC3E}">
        <p14:creationId xmlns:p14="http://schemas.microsoft.com/office/powerpoint/2010/main" val="9377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Objects Reference</a:t>
            </a:r>
            <a:endParaRPr lang="en-US" dirty="0"/>
          </a:p>
        </p:txBody>
      </p:sp>
      <p:sp>
        <p:nvSpPr>
          <p:cNvPr id="5" name="Content Placeholder 4"/>
          <p:cNvSpPr>
            <a:spLocks noGrp="1"/>
          </p:cNvSpPr>
          <p:nvPr>
            <p:ph idx="1"/>
          </p:nvPr>
        </p:nvSpPr>
        <p:spPr/>
        <p:txBody>
          <a:bodyPr/>
          <a:lstStyle/>
          <a:p>
            <a:r>
              <a:rPr lang="en-US" dirty="0"/>
              <a:t>An inner object must be tied to a specific outer object on the heap.</a:t>
            </a:r>
          </a:p>
          <a:p>
            <a:pPr lvl="1"/>
            <a:r>
              <a:rPr lang="en-US" dirty="0"/>
              <a:t>An arbitrary instance of an inner class cannot access all the methods and variables of the outer class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747837" y="3657600"/>
            <a:ext cx="2581275" cy="130492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110037" y="3886200"/>
            <a:ext cx="2828925" cy="13716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6853237" y="3962400"/>
            <a:ext cx="3200400" cy="1952625"/>
          </a:xfrm>
          <a:prstGeom prst="rect">
            <a:avLst/>
          </a:prstGeom>
          <a:noFill/>
          <a:ln w="9525">
            <a:noFill/>
            <a:miter lim="800000"/>
            <a:headEnd/>
            <a:tailEnd/>
          </a:ln>
        </p:spPr>
      </p:pic>
    </p:spTree>
    <p:extLst>
      <p:ext uri="{BB962C8B-B14F-4D97-AF65-F5344CB8AC3E}">
        <p14:creationId xmlns:p14="http://schemas.microsoft.com/office/powerpoint/2010/main" val="218389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Nested Classes</a:t>
            </a:r>
            <a:endParaRPr lang="en-US" dirty="0"/>
          </a:p>
        </p:txBody>
      </p:sp>
      <p:sp>
        <p:nvSpPr>
          <p:cNvPr id="5" name="Content Placeholder 4"/>
          <p:cNvSpPr>
            <a:spLocks noGrp="1"/>
          </p:cNvSpPr>
          <p:nvPr>
            <p:ph idx="1"/>
          </p:nvPr>
        </p:nvSpPr>
        <p:spPr/>
        <p:txBody>
          <a:bodyPr/>
          <a:lstStyle/>
          <a:p>
            <a:r>
              <a:rPr lang="en-US" dirty="0" smtClean="0"/>
              <a:t>You can instantiate nested classes in two ways:</a:t>
            </a:r>
          </a:p>
          <a:p>
            <a:pPr lvl="1"/>
            <a:r>
              <a:rPr lang="en-US" dirty="0" smtClean="0"/>
              <a:t>within the outer class</a:t>
            </a:r>
          </a:p>
          <a:p>
            <a:pPr lvl="1"/>
            <a:r>
              <a:rPr lang="en-US" dirty="0" smtClean="0"/>
              <a:t>outside the outer class</a:t>
            </a:r>
            <a:endParaRPr lang="en-US" dirty="0"/>
          </a:p>
        </p:txBody>
      </p:sp>
    </p:spTree>
    <p:extLst>
      <p:ext uri="{BB962C8B-B14F-4D97-AF65-F5344CB8AC3E}">
        <p14:creationId xmlns:p14="http://schemas.microsoft.com/office/powerpoint/2010/main" val="82024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Nested Classes</a:t>
            </a:r>
            <a:endParaRPr lang="en-US" dirty="0"/>
          </a:p>
        </p:txBody>
      </p:sp>
      <p:sp>
        <p:nvSpPr>
          <p:cNvPr id="5" name="Content Placeholder 4"/>
          <p:cNvSpPr>
            <a:spLocks noGrp="1"/>
          </p:cNvSpPr>
          <p:nvPr>
            <p:ph idx="1"/>
          </p:nvPr>
        </p:nvSpPr>
        <p:spPr/>
        <p:txBody>
          <a:bodyPr/>
          <a:lstStyle/>
          <a:p>
            <a:r>
              <a:rPr lang="en-US" dirty="0" smtClean="0"/>
              <a:t>Non-static or inner classes</a:t>
            </a:r>
          </a:p>
          <a:p>
            <a:r>
              <a:rPr lang="en-US" dirty="0" smtClean="0"/>
              <a:t>Static inner classes</a:t>
            </a:r>
          </a:p>
          <a:p>
            <a:r>
              <a:rPr lang="en-US" smtClean="0"/>
              <a:t>Local inner classes</a:t>
            </a:r>
            <a:endParaRPr lang="en-US" dirty="0" smtClean="0"/>
          </a:p>
          <a:p>
            <a:r>
              <a:rPr lang="en-US" dirty="0" smtClean="0"/>
              <a:t>Anonymous inner classes</a:t>
            </a:r>
            <a:endParaRPr lang="en-US" dirty="0"/>
          </a:p>
        </p:txBody>
      </p:sp>
    </p:spTree>
    <p:extLst>
      <p:ext uri="{BB962C8B-B14F-4D97-AF65-F5344CB8AC3E}">
        <p14:creationId xmlns:p14="http://schemas.microsoft.com/office/powerpoint/2010/main" val="404779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Non-static or inner classes</a:t>
            </a:r>
            <a:endParaRPr lang="en-US" dirty="0"/>
          </a:p>
        </p:txBody>
      </p:sp>
      <p:sp>
        <p:nvSpPr>
          <p:cNvPr id="5" name="Content Placeholder 4"/>
          <p:cNvSpPr>
            <a:spLocks noGrp="1"/>
          </p:cNvSpPr>
          <p:nvPr>
            <p:ph idx="1"/>
          </p:nvPr>
        </p:nvSpPr>
        <p:spPr/>
        <p:txBody>
          <a:bodyPr/>
          <a:lstStyle/>
          <a:p>
            <a:r>
              <a:rPr lang="en-US" dirty="0"/>
              <a:t>Non-static nested classes are also called inner </a:t>
            </a:r>
            <a:r>
              <a:rPr lang="en-US" dirty="0" smtClean="0"/>
              <a:t>classes</a:t>
            </a:r>
          </a:p>
          <a:p>
            <a:r>
              <a:rPr lang="en-US" dirty="0" smtClean="0"/>
              <a:t>Inner </a:t>
            </a:r>
            <a:r>
              <a:rPr lang="en-US" dirty="0"/>
              <a:t>classes are associated with an instance of the enclosing class. Thus, you must first create an instance of the enclosing class to create an instance of an inner class.</a:t>
            </a:r>
          </a:p>
        </p:txBody>
      </p:sp>
    </p:spTree>
    <p:extLst>
      <p:ext uri="{BB962C8B-B14F-4D97-AF65-F5344CB8AC3E}">
        <p14:creationId xmlns:p14="http://schemas.microsoft.com/office/powerpoint/2010/main" val="408585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Shadowing</a:t>
            </a:r>
            <a:endParaRPr lang="en-US" dirty="0"/>
          </a:p>
        </p:txBody>
      </p:sp>
      <p:sp>
        <p:nvSpPr>
          <p:cNvPr id="5" name="Content Placeholder 4"/>
          <p:cNvSpPr>
            <a:spLocks noGrp="1"/>
          </p:cNvSpPr>
          <p:nvPr>
            <p:ph idx="1"/>
          </p:nvPr>
        </p:nvSpPr>
        <p:spPr/>
        <p:txBody>
          <a:bodyPr/>
          <a:lstStyle/>
          <a:p>
            <a:r>
              <a:rPr lang="en-US" dirty="0"/>
              <a:t>If an inner class declares fields or methods with the same names as field or methods in its enclosing class, the inner fields or methods are said to </a:t>
            </a:r>
            <a:r>
              <a:rPr lang="en-US" dirty="0">
                <a:solidFill>
                  <a:schemeClr val="tx2"/>
                </a:solidFill>
              </a:rPr>
              <a:t>shadow</a:t>
            </a:r>
            <a:r>
              <a:rPr lang="en-US" dirty="0"/>
              <a:t> over the outer fields or methods.</a:t>
            </a:r>
          </a:p>
        </p:txBody>
      </p:sp>
    </p:spTree>
    <p:extLst>
      <p:ext uri="{BB962C8B-B14F-4D97-AF65-F5344CB8AC3E}">
        <p14:creationId xmlns:p14="http://schemas.microsoft.com/office/powerpoint/2010/main" val="63308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Nested Classes</a:t>
            </a:r>
            <a:endParaRPr lang="en-US" dirty="0"/>
          </a:p>
        </p:txBody>
      </p:sp>
      <p:sp>
        <p:nvSpPr>
          <p:cNvPr id="5" name="Content Placeholder 4"/>
          <p:cNvSpPr>
            <a:spLocks noGrp="1"/>
          </p:cNvSpPr>
          <p:nvPr>
            <p:ph idx="1"/>
          </p:nvPr>
        </p:nvSpPr>
        <p:spPr/>
        <p:txBody>
          <a:bodyPr/>
          <a:lstStyle/>
          <a:p>
            <a:r>
              <a:rPr lang="en-US" dirty="0"/>
              <a:t>A static nested class is essentially a normal class that has just been nested inside another </a:t>
            </a:r>
            <a:r>
              <a:rPr lang="en-US" dirty="0" smtClean="0"/>
              <a:t>class</a:t>
            </a:r>
          </a:p>
          <a:p>
            <a:r>
              <a:rPr lang="en-US" dirty="0" smtClean="0"/>
              <a:t>It </a:t>
            </a:r>
            <a:r>
              <a:rPr lang="en-US" dirty="0"/>
              <a:t>interacts with its enclosing class in the same way</a:t>
            </a:r>
            <a:r>
              <a:rPr lang="en-US" dirty="0" smtClean="0"/>
              <a:t>.</a:t>
            </a:r>
          </a:p>
          <a:p>
            <a:r>
              <a:rPr lang="en-US" dirty="0" smtClean="0"/>
              <a:t> </a:t>
            </a:r>
            <a:r>
              <a:rPr lang="en-US" dirty="0"/>
              <a:t>Being static, a static nested class can only access instance variables of the enclosing class via a reference to an instance of the enclosing class</a:t>
            </a:r>
          </a:p>
        </p:txBody>
      </p:sp>
    </p:spTree>
    <p:extLst>
      <p:ext uri="{BB962C8B-B14F-4D97-AF65-F5344CB8AC3E}">
        <p14:creationId xmlns:p14="http://schemas.microsoft.com/office/powerpoint/2010/main" val="151973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Inner Classes</a:t>
            </a:r>
            <a:endParaRPr lang="en-US" dirty="0"/>
          </a:p>
        </p:txBody>
      </p:sp>
      <p:sp>
        <p:nvSpPr>
          <p:cNvPr id="7" name="Content Placeholder 6"/>
          <p:cNvSpPr>
            <a:spLocks noGrp="1"/>
          </p:cNvSpPr>
          <p:nvPr>
            <p:ph idx="1"/>
          </p:nvPr>
        </p:nvSpPr>
        <p:spPr/>
        <p:txBody>
          <a:bodyPr>
            <a:normAutofit fontScale="92500" lnSpcReduction="20000"/>
          </a:bodyPr>
          <a:lstStyle/>
          <a:p>
            <a:r>
              <a:rPr lang="en-US" dirty="0" smtClean="0"/>
              <a:t>Sometimes called Method-local inner classes</a:t>
            </a:r>
          </a:p>
          <a:p>
            <a:r>
              <a:rPr lang="en-US" dirty="0"/>
              <a:t>Local classes are like inner (non-static nested) classes that are defined inside a method or scope block ({ ... }) inside a </a:t>
            </a:r>
            <a:r>
              <a:rPr lang="en-US" dirty="0" smtClean="0"/>
              <a:t>method</a:t>
            </a:r>
          </a:p>
          <a:p>
            <a:r>
              <a:rPr lang="en-US" dirty="0"/>
              <a:t>Local classes can only be accessed from inside the method or scope block in which they are defined.</a:t>
            </a:r>
          </a:p>
          <a:p>
            <a:r>
              <a:rPr lang="en-US" dirty="0"/>
              <a:t>Local classes can access members (fields and methods) of its enclosing class just like regular inner classes.</a:t>
            </a:r>
          </a:p>
          <a:p>
            <a:r>
              <a:rPr lang="en-US" dirty="0"/>
              <a:t>Local classes can also access local variables inside the same method or scope block, provided these variables are declared final.</a:t>
            </a:r>
          </a:p>
        </p:txBody>
      </p:sp>
    </p:spTree>
    <p:extLst>
      <p:ext uri="{BB962C8B-B14F-4D97-AF65-F5344CB8AC3E}">
        <p14:creationId xmlns:p14="http://schemas.microsoft.com/office/powerpoint/2010/main" val="402274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Inner Classes…</a:t>
            </a:r>
            <a:endParaRPr lang="en-US" dirty="0"/>
          </a:p>
        </p:txBody>
      </p:sp>
      <p:sp>
        <p:nvSpPr>
          <p:cNvPr id="5" name="Content Placeholder 4"/>
          <p:cNvSpPr>
            <a:spLocks noGrp="1"/>
          </p:cNvSpPr>
          <p:nvPr>
            <p:ph idx="1"/>
          </p:nvPr>
        </p:nvSpPr>
        <p:spPr/>
        <p:txBody>
          <a:bodyPr/>
          <a:lstStyle/>
          <a:p>
            <a:r>
              <a:rPr lang="en-US" dirty="0"/>
              <a:t>Local classes can also be declared inside static methods. In that case the local class only has access to the static parts of the enclosing class. </a:t>
            </a:r>
            <a:endParaRPr lang="en-US" dirty="0" smtClean="0"/>
          </a:p>
          <a:p>
            <a:r>
              <a:rPr lang="en-US" dirty="0" smtClean="0"/>
              <a:t>Local </a:t>
            </a:r>
            <a:r>
              <a:rPr lang="en-US" dirty="0"/>
              <a:t>classes cannot contain all kinds of static declarations (constants are allowed - variables declared static final), because they are non-static in nature - even if declared inside a static method.</a:t>
            </a:r>
          </a:p>
        </p:txBody>
      </p:sp>
    </p:spTree>
    <p:extLst>
      <p:ext uri="{BB962C8B-B14F-4D97-AF65-F5344CB8AC3E}">
        <p14:creationId xmlns:p14="http://schemas.microsoft.com/office/powerpoint/2010/main" val="285435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Keywords</a:t>
            </a:r>
            <a:endParaRPr lang="en-US" dirty="0"/>
          </a:p>
        </p:txBody>
      </p:sp>
      <p:sp>
        <p:nvSpPr>
          <p:cNvPr id="5" name="Content Placeholder 4"/>
          <p:cNvSpPr>
            <a:spLocks noGrp="1"/>
          </p:cNvSpPr>
          <p:nvPr>
            <p:ph idx="1"/>
          </p:nvPr>
        </p:nvSpPr>
        <p:spPr/>
        <p:txBody>
          <a:bodyPr/>
          <a:lstStyle/>
          <a:p>
            <a:r>
              <a:rPr lang="en-US" dirty="0"/>
              <a:t>Do not memorize all the reserved words below </a:t>
            </a:r>
            <a:r>
              <a:rPr lang="en-US" dirty="0">
                <a:sym typeface="Wingdings" pitchFamily="2" charset="2"/>
              </a:rPr>
              <a:t></a:t>
            </a:r>
            <a:endParaRPr lang="en-US" dirty="0"/>
          </a:p>
          <a:p>
            <a:endParaRPr lang="en-US" dirty="0"/>
          </a:p>
        </p:txBody>
      </p:sp>
      <p:pic>
        <p:nvPicPr>
          <p:cNvPr id="6" name="Picture 5"/>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119115" y="2175680"/>
            <a:ext cx="10044753" cy="4102290"/>
          </a:xfrm>
          <a:prstGeom prst="rect">
            <a:avLst/>
          </a:prstGeom>
          <a:noFill/>
          <a:ln w="9525">
            <a:noFill/>
            <a:miter lim="800000"/>
            <a:headEnd/>
            <a:tailEnd/>
          </a:ln>
        </p:spPr>
      </p:pic>
    </p:spTree>
    <p:extLst>
      <p:ext uri="{BB962C8B-B14F-4D97-AF65-F5344CB8AC3E}">
        <p14:creationId xmlns:p14="http://schemas.microsoft.com/office/powerpoint/2010/main" val="148342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Inner Classes</a:t>
            </a:r>
            <a:endParaRPr lang="en-US" dirty="0"/>
          </a:p>
        </p:txBody>
      </p:sp>
      <p:sp>
        <p:nvSpPr>
          <p:cNvPr id="5" name="Content Placeholder 4"/>
          <p:cNvSpPr>
            <a:spLocks noGrp="1"/>
          </p:cNvSpPr>
          <p:nvPr>
            <p:ph idx="1"/>
          </p:nvPr>
        </p:nvSpPr>
        <p:spPr/>
        <p:txBody>
          <a:bodyPr/>
          <a:lstStyle/>
          <a:p>
            <a:r>
              <a:rPr lang="en-US" dirty="0"/>
              <a:t>Anonymous classes are classed without a class name. They are typically declared as either subclasses of an existing class, or as implementations of some interface.</a:t>
            </a:r>
          </a:p>
          <a:p>
            <a:r>
              <a:rPr lang="en-US" dirty="0"/>
              <a:t>Anonymous classes are defined when they are instantiated</a:t>
            </a:r>
            <a:r>
              <a:rPr lang="en-US" dirty="0" smtClean="0"/>
              <a:t>.</a:t>
            </a:r>
          </a:p>
          <a:p>
            <a:r>
              <a:rPr lang="en-US" dirty="0"/>
              <a:t>Anonymous classes can also implement an interface instead of extending a class</a:t>
            </a:r>
          </a:p>
        </p:txBody>
      </p:sp>
    </p:spTree>
    <p:extLst>
      <p:ext uri="{BB962C8B-B14F-4D97-AF65-F5344CB8AC3E}">
        <p14:creationId xmlns:p14="http://schemas.microsoft.com/office/powerpoint/2010/main" val="181369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Inner Classes…</a:t>
            </a:r>
            <a:endParaRPr lang="en-US" dirty="0"/>
          </a:p>
        </p:txBody>
      </p:sp>
      <p:sp>
        <p:nvSpPr>
          <p:cNvPr id="5" name="Content Placeholder 4"/>
          <p:cNvSpPr>
            <a:spLocks noGrp="1"/>
          </p:cNvSpPr>
          <p:nvPr>
            <p:ph idx="1"/>
          </p:nvPr>
        </p:nvSpPr>
        <p:spPr/>
        <p:txBody>
          <a:bodyPr/>
          <a:lstStyle/>
          <a:p>
            <a:r>
              <a:rPr lang="en-US" dirty="0"/>
              <a:t>An anonymous class can access members of the enclosing class. It can also access local variables which are declared final or effectively final.</a:t>
            </a:r>
          </a:p>
          <a:p>
            <a:r>
              <a:rPr lang="en-US" dirty="0"/>
              <a:t>You can declare fields and methods inside an anonymous class, but you cannot declare a constructor. You can declare a static initializer instead, though.</a:t>
            </a:r>
          </a:p>
        </p:txBody>
      </p:sp>
    </p:spTree>
    <p:extLst>
      <p:ext uri="{BB962C8B-B14F-4D97-AF65-F5344CB8AC3E}">
        <p14:creationId xmlns:p14="http://schemas.microsoft.com/office/powerpoint/2010/main" val="364556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Input/Output</a:t>
            </a:r>
            <a:r>
              <a:rPr lang="en-US" dirty="0" smtClean="0"/>
              <a:t> Transactions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6234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 Transactions</a:t>
            </a:r>
            <a:endParaRPr lang="en-US" dirty="0"/>
          </a:p>
        </p:txBody>
      </p:sp>
      <p:sp>
        <p:nvSpPr>
          <p:cNvPr id="5" name="Content Placeholder 4"/>
          <p:cNvSpPr>
            <a:spLocks noGrp="1"/>
          </p:cNvSpPr>
          <p:nvPr>
            <p:ph idx="1"/>
          </p:nvPr>
        </p:nvSpPr>
        <p:spPr/>
        <p:txBody>
          <a:bodyPr/>
          <a:lstStyle/>
          <a:p>
            <a:r>
              <a:rPr lang="en-US" dirty="0" smtClean="0"/>
              <a:t>File Management</a:t>
            </a:r>
          </a:p>
          <a:p>
            <a:pPr lvl="1"/>
            <a:r>
              <a:rPr lang="en-US" dirty="0" err="1" smtClean="0"/>
              <a:t>RandomAccessFile</a:t>
            </a:r>
            <a:endParaRPr lang="en-US" dirty="0" smtClean="0"/>
          </a:p>
          <a:p>
            <a:r>
              <a:rPr lang="en-US" dirty="0" smtClean="0"/>
              <a:t>Stream Management</a:t>
            </a:r>
          </a:p>
          <a:p>
            <a:r>
              <a:rPr lang="en-US" dirty="0" smtClean="0"/>
              <a:t>Serialization Process</a:t>
            </a:r>
          </a:p>
          <a:p>
            <a:r>
              <a:rPr lang="en-US" dirty="0" smtClean="0"/>
              <a:t>Android and Large Media</a:t>
            </a:r>
            <a:endParaRPr lang="en-US" dirty="0"/>
          </a:p>
        </p:txBody>
      </p:sp>
    </p:spTree>
    <p:extLst>
      <p:ext uri="{BB962C8B-B14F-4D97-AF65-F5344CB8AC3E}">
        <p14:creationId xmlns:p14="http://schemas.microsoft.com/office/powerpoint/2010/main" val="11682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Transactions</a:t>
            </a:r>
            <a:endParaRPr lang="en-US" dirty="0"/>
          </a:p>
        </p:txBody>
      </p:sp>
      <p:sp>
        <p:nvSpPr>
          <p:cNvPr id="5" name="Content Placeholder 4"/>
          <p:cNvSpPr>
            <a:spLocks noGrp="1"/>
          </p:cNvSpPr>
          <p:nvPr>
            <p:ph idx="1"/>
          </p:nvPr>
        </p:nvSpPr>
        <p:spPr/>
        <p:txBody>
          <a:bodyPr/>
          <a:lstStyle/>
          <a:p>
            <a:r>
              <a:rPr lang="en-US" dirty="0">
                <a:solidFill>
                  <a:schemeClr val="tx2"/>
                </a:solidFill>
              </a:rPr>
              <a:t>File management </a:t>
            </a:r>
            <a:r>
              <a:rPr lang="en-US" dirty="0"/>
              <a:t>is the manner in which files are monitored and controlled for standard I/O </a:t>
            </a:r>
            <a:r>
              <a:rPr lang="en-US" dirty="0" smtClean="0"/>
              <a:t>access</a:t>
            </a:r>
            <a:endParaRPr lang="en-US" dirty="0"/>
          </a:p>
          <a:p>
            <a:r>
              <a:rPr lang="en-US" dirty="0"/>
              <a:t>The </a:t>
            </a:r>
            <a:r>
              <a:rPr lang="en-US" dirty="0">
                <a:solidFill>
                  <a:schemeClr val="tx2"/>
                </a:solidFill>
              </a:rPr>
              <a:t>File</a:t>
            </a:r>
            <a:r>
              <a:rPr lang="en-US" dirty="0"/>
              <a:t> class provides a constructor to create a file </a:t>
            </a:r>
            <a:r>
              <a:rPr lang="en-US" dirty="0" smtClean="0"/>
              <a:t>handle</a:t>
            </a:r>
            <a:endParaRPr lang="en-US" dirty="0"/>
          </a:p>
          <a:p>
            <a:r>
              <a:rPr lang="en-US" dirty="0"/>
              <a:t>This </a:t>
            </a:r>
            <a:r>
              <a:rPr lang="en-US" dirty="0" smtClean="0">
                <a:solidFill>
                  <a:schemeClr val="tx2"/>
                </a:solidFill>
              </a:rPr>
              <a:t>File</a:t>
            </a:r>
            <a:r>
              <a:rPr lang="en-US" i="1" dirty="0" smtClean="0"/>
              <a:t> </a:t>
            </a:r>
            <a:r>
              <a:rPr lang="en-US" dirty="0"/>
              <a:t>handle is then used by various </a:t>
            </a:r>
            <a:r>
              <a:rPr lang="en-US" dirty="0" smtClean="0">
                <a:solidFill>
                  <a:schemeClr val="tx2"/>
                </a:solidFill>
              </a:rPr>
              <a:t>File</a:t>
            </a:r>
            <a:r>
              <a:rPr lang="en-US" i="1" dirty="0" smtClean="0"/>
              <a:t> </a:t>
            </a:r>
            <a:r>
              <a:rPr lang="en-US" dirty="0" smtClean="0"/>
              <a:t>class </a:t>
            </a:r>
            <a:r>
              <a:rPr lang="en-US" dirty="0"/>
              <a:t>methods to access the properties of a specific file or by </a:t>
            </a:r>
            <a:r>
              <a:rPr lang="en-US" dirty="0" smtClean="0">
                <a:solidFill>
                  <a:schemeClr val="tx2"/>
                </a:solidFill>
              </a:rPr>
              <a:t>File </a:t>
            </a:r>
            <a:r>
              <a:rPr lang="en-US" dirty="0" smtClean="0"/>
              <a:t>stream </a:t>
            </a:r>
            <a:r>
              <a:rPr lang="en-US" dirty="0"/>
              <a:t>constructors to open </a:t>
            </a:r>
            <a:r>
              <a:rPr lang="en-US" dirty="0" smtClean="0"/>
              <a:t>files</a:t>
            </a:r>
            <a:endParaRPr lang="fil-PH" dirty="0"/>
          </a:p>
          <a:p>
            <a:endParaRPr lang="en-US" dirty="0"/>
          </a:p>
        </p:txBody>
      </p:sp>
    </p:spTree>
    <p:extLst>
      <p:ext uri="{BB962C8B-B14F-4D97-AF65-F5344CB8AC3E}">
        <p14:creationId xmlns:p14="http://schemas.microsoft.com/office/powerpoint/2010/main" val="20869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Creation</a:t>
            </a:r>
            <a:endParaRPr lang="en-US" dirty="0"/>
          </a:p>
        </p:txBody>
      </p:sp>
      <p:sp>
        <p:nvSpPr>
          <p:cNvPr id="5" name="Content Placeholder 4"/>
          <p:cNvSpPr>
            <a:spLocks noGrp="1"/>
          </p:cNvSpPr>
          <p:nvPr>
            <p:ph idx="1"/>
          </p:nvPr>
        </p:nvSpPr>
        <p:spPr/>
        <p:txBody>
          <a:bodyPr/>
          <a:lstStyle/>
          <a:p>
            <a:r>
              <a:rPr lang="en-US" dirty="0" smtClean="0"/>
              <a:t>Can create physical files </a:t>
            </a:r>
          </a:p>
          <a:p>
            <a:pPr lvl="1"/>
            <a:r>
              <a:rPr lang="en-US" dirty="0"/>
              <a:t>File simple=new File("sample.dat"); </a:t>
            </a:r>
          </a:p>
          <a:p>
            <a:pPr lvl="1"/>
            <a:r>
              <a:rPr lang="en-US" dirty="0" smtClean="0"/>
              <a:t>File </a:t>
            </a:r>
            <a:r>
              <a:rPr lang="en-US" dirty="0"/>
              <a:t>y = new File("subfolder/sample.dat"); </a:t>
            </a:r>
          </a:p>
          <a:p>
            <a:pPr lvl="1"/>
            <a:r>
              <a:rPr lang="en-US" dirty="0"/>
              <a:t> </a:t>
            </a:r>
            <a:r>
              <a:rPr lang="en-US" dirty="0" smtClean="0"/>
              <a:t>File </a:t>
            </a:r>
            <a:r>
              <a:rPr lang="en-US" dirty="0"/>
              <a:t>soft=new File(</a:t>
            </a:r>
            <a:r>
              <a:rPr lang="en-US" dirty="0" err="1"/>
              <a:t>args</a:t>
            </a:r>
            <a:r>
              <a:rPr lang="en-US" dirty="0"/>
              <a:t>[0]);  </a:t>
            </a:r>
          </a:p>
          <a:p>
            <a:r>
              <a:rPr lang="en-US" dirty="0" smtClean="0"/>
              <a:t>Can create folder structures</a:t>
            </a:r>
          </a:p>
          <a:p>
            <a:pPr lvl="1"/>
            <a:r>
              <a:rPr lang="en-US" dirty="0" err="1" smtClean="0"/>
              <a:t>mkdir</a:t>
            </a:r>
            <a:r>
              <a:rPr lang="en-US" dirty="0" smtClean="0"/>
              <a:t>() method</a:t>
            </a:r>
            <a:endParaRPr lang="en-US" dirty="0"/>
          </a:p>
        </p:txBody>
      </p:sp>
    </p:spTree>
    <p:extLst>
      <p:ext uri="{BB962C8B-B14F-4D97-AF65-F5344CB8AC3E}">
        <p14:creationId xmlns:p14="http://schemas.microsoft.com/office/powerpoint/2010/main" val="221813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Object</a:t>
            </a:r>
            <a:endParaRPr lang="en-US" dirty="0"/>
          </a:p>
        </p:txBody>
      </p:sp>
      <p:sp>
        <p:nvSpPr>
          <p:cNvPr id="5" name="Content Placeholder 4"/>
          <p:cNvSpPr>
            <a:spLocks noGrp="1"/>
          </p:cNvSpPr>
          <p:nvPr>
            <p:ph idx="1"/>
          </p:nvPr>
        </p:nvSpPr>
        <p:spPr/>
        <p:txBody>
          <a:bodyPr/>
          <a:lstStyle/>
          <a:p>
            <a:r>
              <a:rPr lang="en-US" dirty="0"/>
              <a:t>Objects of type File are used to represent the actual files (but not the data in the files) or directories that exist on a computer's physical disk</a:t>
            </a:r>
          </a:p>
          <a:p>
            <a:r>
              <a:rPr lang="en-US" dirty="0"/>
              <a:t>Initializing a File object (No File Yet)</a:t>
            </a:r>
          </a:p>
          <a:p>
            <a:pPr>
              <a:buNone/>
            </a:pPr>
            <a:r>
              <a:rPr lang="en-US" sz="1800" dirty="0">
                <a:latin typeface="Courier New" pitchFamily="49" charset="0"/>
                <a:cs typeface="Courier New" pitchFamily="49" charset="0"/>
              </a:rPr>
              <a:t>	import java.io.*; </a:t>
            </a:r>
          </a:p>
          <a:p>
            <a:pPr>
              <a:buNone/>
            </a:pPr>
            <a:r>
              <a:rPr lang="fil-PH" sz="1800" dirty="0">
                <a:latin typeface="Courier New" pitchFamily="49" charset="0"/>
                <a:cs typeface="Courier New" pitchFamily="49" charset="0"/>
              </a:rPr>
              <a:t>	class Writer1 {</a:t>
            </a:r>
          </a:p>
          <a:p>
            <a:pPr>
              <a:buNone/>
            </a:pPr>
            <a:r>
              <a:rPr lang="en-US" sz="1800" dirty="0">
                <a:latin typeface="Courier New" pitchFamily="49" charset="0"/>
                <a:cs typeface="Courier New" pitchFamily="49" charset="0"/>
              </a:rPr>
              <a:t>		public static void main(String []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File </a:t>
            </a:r>
            <a:r>
              <a:rPr lang="en-US" sz="1800" dirty="0" err="1">
                <a:latin typeface="Courier New" pitchFamily="49" charset="0"/>
                <a:cs typeface="Courier New" pitchFamily="49" charset="0"/>
              </a:rPr>
              <a:t>file</a:t>
            </a:r>
            <a:r>
              <a:rPr lang="en-US" sz="1800" dirty="0">
                <a:latin typeface="Courier New" pitchFamily="49" charset="0"/>
                <a:cs typeface="Courier New" pitchFamily="49" charset="0"/>
              </a:rPr>
              <a:t> = new File("fileWrite1.txt");</a:t>
            </a:r>
            <a:r>
              <a:rPr lang="fil-PH" sz="1800" dirty="0">
                <a:latin typeface="Courier New" pitchFamily="49" charset="0"/>
                <a:cs typeface="Courier New" pitchFamily="49" charset="0"/>
              </a:rPr>
              <a:t>} </a:t>
            </a:r>
          </a:p>
          <a:p>
            <a:pPr>
              <a:buNone/>
            </a:pPr>
            <a:r>
              <a:rPr lang="fil-PH" sz="1800" dirty="0">
                <a:latin typeface="Courier New" pitchFamily="49" charset="0"/>
                <a:cs typeface="Courier New" pitchFamily="49" charset="0"/>
              </a:rPr>
              <a:t>	}</a:t>
            </a:r>
            <a:endParaRPr lang="en-US" sz="1800" dirty="0">
              <a:latin typeface="Courier New" pitchFamily="49" charset="0"/>
              <a:cs typeface="Courier New" pitchFamily="49" charset="0"/>
            </a:endParaRPr>
          </a:p>
          <a:p>
            <a:pPr>
              <a:buNone/>
            </a:pPr>
            <a:endParaRPr lang="fil-PH" dirty="0"/>
          </a:p>
          <a:p>
            <a:endParaRPr lang="en-US" dirty="0"/>
          </a:p>
          <a:p>
            <a:endParaRPr lang="en-US" dirty="0"/>
          </a:p>
        </p:txBody>
      </p:sp>
    </p:spTree>
    <p:extLst>
      <p:ext uri="{BB962C8B-B14F-4D97-AF65-F5344CB8AC3E}">
        <p14:creationId xmlns:p14="http://schemas.microsoft.com/office/powerpoint/2010/main" val="177298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70000" lnSpcReduction="20000"/>
          </a:bodyPr>
          <a:lstStyle/>
          <a:p>
            <a:pPr>
              <a:buNone/>
            </a:pPr>
            <a:r>
              <a:rPr lang="fil-PH" dirty="0">
                <a:effectLst/>
                <a:latin typeface="Courier New" pitchFamily="49" charset="0"/>
                <a:cs typeface="Courier New" pitchFamily="49" charset="0"/>
              </a:rPr>
              <a:t>import java.io.*;</a:t>
            </a:r>
          </a:p>
          <a:p>
            <a:pPr>
              <a:buNone/>
            </a:pPr>
            <a:r>
              <a:rPr lang="fil-PH" dirty="0">
                <a:effectLst/>
                <a:latin typeface="Courier New" pitchFamily="49" charset="0"/>
                <a:cs typeface="Courier New" pitchFamily="49" charset="0"/>
              </a:rPr>
              <a:t>class Writer1 {</a:t>
            </a:r>
          </a:p>
          <a:p>
            <a:pPr>
              <a:buNone/>
            </a:pPr>
            <a:r>
              <a:rPr lang="en-US" dirty="0">
                <a:effectLst/>
                <a:latin typeface="Courier New" pitchFamily="49" charset="0"/>
                <a:cs typeface="Courier New" pitchFamily="49" charset="0"/>
              </a:rPr>
              <a:t>	public static void main(String [] </a:t>
            </a:r>
            <a:r>
              <a:rPr lang="en-US" dirty="0" err="1">
                <a:effectLst/>
                <a:latin typeface="Courier New" pitchFamily="49" charset="0"/>
                <a:cs typeface="Courier New" pitchFamily="49" charset="0"/>
              </a:rPr>
              <a:t>args</a:t>
            </a:r>
            <a:r>
              <a:rPr lang="en-US"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		try { </a:t>
            </a:r>
          </a:p>
          <a:p>
            <a:pPr>
              <a:buNone/>
            </a:pPr>
            <a:r>
              <a:rPr lang="fil-PH" dirty="0">
                <a:effectLst/>
                <a:latin typeface="Courier New" pitchFamily="49" charset="0"/>
                <a:cs typeface="Courier New" pitchFamily="49" charset="0"/>
              </a:rPr>
              <a:t>			boolean newFile = false;</a:t>
            </a:r>
          </a:p>
          <a:p>
            <a:pPr>
              <a:buNone/>
            </a:pPr>
            <a:r>
              <a:rPr lang="en-US" dirty="0">
                <a:effectLst/>
                <a:latin typeface="Courier New" pitchFamily="49" charset="0"/>
                <a:cs typeface="Courier New" pitchFamily="49" charset="0"/>
              </a:rPr>
              <a:t>			File </a:t>
            </a:r>
            <a:r>
              <a:rPr lang="en-US" dirty="0" err="1">
                <a:effectLst/>
                <a:latin typeface="Courier New" pitchFamily="49" charset="0"/>
                <a:cs typeface="Courier New" pitchFamily="49" charset="0"/>
              </a:rPr>
              <a:t>file</a:t>
            </a:r>
            <a:r>
              <a:rPr lang="en-US" dirty="0">
                <a:effectLst/>
                <a:latin typeface="Courier New" pitchFamily="49" charset="0"/>
                <a:cs typeface="Courier New" pitchFamily="49" charset="0"/>
              </a:rPr>
              <a:t> = new File </a:t>
            </a:r>
            <a:endParaRPr lang="en-US" dirty="0" smtClean="0">
              <a:effectLst/>
              <a:latin typeface="Courier New" pitchFamily="49" charset="0"/>
              <a:cs typeface="Courier New" pitchFamily="49" charset="0"/>
            </a:endParaRPr>
          </a:p>
          <a:p>
            <a:pPr>
              <a:buNone/>
            </a:pPr>
            <a:r>
              <a:rPr lang="en-US" dirty="0">
                <a:effectLst/>
                <a:latin typeface="Courier New" pitchFamily="49" charset="0"/>
                <a:cs typeface="Courier New" pitchFamily="49" charset="0"/>
              </a:rPr>
              <a:t>				</a:t>
            </a:r>
            <a:r>
              <a:rPr lang="en-US" dirty="0" smtClean="0">
                <a:effectLst/>
                <a:latin typeface="Courier New" pitchFamily="49" charset="0"/>
                <a:cs typeface="Courier New" pitchFamily="49" charset="0"/>
              </a:rPr>
              <a:t>     </a:t>
            </a:r>
            <a:r>
              <a:rPr lang="en-US" dirty="0" err="1" smtClean="0">
                <a:effectLst/>
                <a:latin typeface="Courier New" pitchFamily="49" charset="0"/>
                <a:cs typeface="Courier New" pitchFamily="49" charset="0"/>
              </a:rPr>
              <a:t>System.out.println</a:t>
            </a:r>
            <a:r>
              <a:rPr lang="en-US" dirty="0" smtClean="0">
                <a:effectLst/>
                <a:latin typeface="Courier New" pitchFamily="49" charset="0"/>
                <a:cs typeface="Courier New" pitchFamily="49" charset="0"/>
              </a:rPr>
              <a:t>(</a:t>
            </a:r>
            <a:r>
              <a:rPr lang="en-US" dirty="0" err="1" smtClean="0">
                <a:effectLst/>
                <a:latin typeface="Courier New" pitchFamily="49" charset="0"/>
                <a:cs typeface="Courier New" pitchFamily="49" charset="0"/>
              </a:rPr>
              <a:t>file.exists</a:t>
            </a:r>
            <a:r>
              <a:rPr lang="en-US" dirty="0">
                <a:effectLst/>
                <a:latin typeface="Courier New" pitchFamily="49" charset="0"/>
                <a:cs typeface="Courier New" pitchFamily="49" charset="0"/>
              </a:rPr>
              <a:t>()); </a:t>
            </a:r>
          </a:p>
          <a:p>
            <a:pPr>
              <a:buNone/>
            </a:pPr>
            <a:r>
              <a:rPr lang="en-US" dirty="0">
                <a:effectLst/>
                <a:latin typeface="Courier New" pitchFamily="49" charset="0"/>
                <a:cs typeface="Courier New" pitchFamily="49" charset="0"/>
              </a:rPr>
              <a:t>			</a:t>
            </a:r>
            <a:r>
              <a:rPr lang="en-US" dirty="0" err="1">
                <a:effectLst/>
                <a:latin typeface="Courier New" pitchFamily="49" charset="0"/>
                <a:cs typeface="Courier New" pitchFamily="49" charset="0"/>
              </a:rPr>
              <a:t>newFile</a:t>
            </a:r>
            <a:r>
              <a:rPr lang="en-US" dirty="0">
                <a:effectLst/>
                <a:latin typeface="Courier New" pitchFamily="49" charset="0"/>
                <a:cs typeface="Courier New" pitchFamily="49" charset="0"/>
              </a:rPr>
              <a:t> = </a:t>
            </a:r>
            <a:r>
              <a:rPr lang="en-US" dirty="0" err="1">
                <a:effectLst/>
                <a:latin typeface="Courier New" pitchFamily="49" charset="0"/>
                <a:cs typeface="Courier New" pitchFamily="49" charset="0"/>
              </a:rPr>
              <a:t>file.createNewFile</a:t>
            </a:r>
            <a:r>
              <a:rPr lang="en-US"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			System.out.println(newFile); </a:t>
            </a:r>
          </a:p>
          <a:p>
            <a:pPr>
              <a:buNone/>
            </a:pPr>
            <a:r>
              <a:rPr lang="fil-PH" dirty="0">
                <a:effectLst/>
                <a:latin typeface="Courier New" pitchFamily="49" charset="0"/>
                <a:cs typeface="Courier New" pitchFamily="49" charset="0"/>
              </a:rPr>
              <a:t>			System.out.println(file.exists()); </a:t>
            </a:r>
          </a:p>
          <a:p>
            <a:pPr>
              <a:buNone/>
            </a:pPr>
            <a:r>
              <a:rPr lang="fil-PH" dirty="0">
                <a:effectLst/>
                <a:latin typeface="Courier New" pitchFamily="49" charset="0"/>
                <a:cs typeface="Courier New" pitchFamily="49" charset="0"/>
              </a:rPr>
              <a:t>		} catch(IOException e) { }</a:t>
            </a:r>
          </a:p>
          <a:p>
            <a:pPr>
              <a:buNone/>
            </a:pPr>
            <a:r>
              <a:rPr lang="fil-PH"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a:t>
            </a:r>
          </a:p>
          <a:p>
            <a:endParaRPr lang="en-US" dirty="0"/>
          </a:p>
          <a:p>
            <a:endParaRPr lang="en-US" dirty="0"/>
          </a:p>
        </p:txBody>
      </p:sp>
    </p:spTree>
    <p:extLst>
      <p:ext uri="{BB962C8B-B14F-4D97-AF65-F5344CB8AC3E}">
        <p14:creationId xmlns:p14="http://schemas.microsoft.com/office/powerpoint/2010/main" val="44942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methods</a:t>
            </a:r>
            <a:endParaRPr lang="en-US" dirty="0"/>
          </a:p>
        </p:txBody>
      </p:sp>
      <p:sp>
        <p:nvSpPr>
          <p:cNvPr id="5" name="Content Placeholder 4"/>
          <p:cNvSpPr>
            <a:spLocks noGrp="1"/>
          </p:cNvSpPr>
          <p:nvPr>
            <p:ph idx="1"/>
          </p:nvPr>
        </p:nvSpPr>
        <p:spPr/>
        <p:txBody>
          <a:bodyPr>
            <a:normAutofit fontScale="92500" lnSpcReduction="10000"/>
          </a:bodyPr>
          <a:lstStyle/>
          <a:p>
            <a:r>
              <a:rPr lang="fil-PH" dirty="0" smtClean="0"/>
              <a:t>Accessors</a:t>
            </a:r>
            <a:r>
              <a:rPr lang="fil-PH" i="1" dirty="0" smtClean="0"/>
              <a:t>:</a:t>
            </a:r>
            <a:r>
              <a:rPr lang="fil-PH" dirty="0" smtClean="0"/>
              <a:t> </a:t>
            </a:r>
          </a:p>
          <a:p>
            <a:pPr lvl="1"/>
            <a:r>
              <a:rPr lang="fil-PH" dirty="0" smtClean="0"/>
              <a:t>getAbsolutePath</a:t>
            </a:r>
            <a:r>
              <a:rPr lang="fil-PH" dirty="0"/>
              <a:t>(), getCanonicalPath(), getName(), getPath(), getParent(), lastModified(), length(), list() {returns array of String}, listFiles() {returns array of File objects}.</a:t>
            </a:r>
          </a:p>
          <a:p>
            <a:r>
              <a:rPr lang="fil-PH" dirty="0" smtClean="0"/>
              <a:t>Mutators</a:t>
            </a:r>
            <a:r>
              <a:rPr lang="fil-PH" i="1" dirty="0" smtClean="0"/>
              <a:t>:</a:t>
            </a:r>
            <a:r>
              <a:rPr lang="fil-PH" dirty="0" smtClean="0"/>
              <a:t> </a:t>
            </a:r>
          </a:p>
          <a:p>
            <a:pPr lvl="1"/>
            <a:r>
              <a:rPr lang="fil-PH" dirty="0" smtClean="0"/>
              <a:t>delete</a:t>
            </a:r>
            <a:r>
              <a:rPr lang="fil-PH" dirty="0"/>
              <a:t>(), deleteOnExit(), mkdir(), mkdirs(), renameTo(), setLastModified(), setReadOnly().</a:t>
            </a:r>
          </a:p>
          <a:p>
            <a:r>
              <a:rPr lang="fil-PH" dirty="0" smtClean="0"/>
              <a:t>Boolean methods</a:t>
            </a:r>
            <a:r>
              <a:rPr lang="fil-PH" i="1" dirty="0" smtClean="0"/>
              <a:t>:</a:t>
            </a:r>
            <a:r>
              <a:rPr lang="fil-PH" dirty="0" smtClean="0"/>
              <a:t> </a:t>
            </a:r>
          </a:p>
          <a:p>
            <a:pPr lvl="1"/>
            <a:r>
              <a:rPr lang="fil-PH" dirty="0" smtClean="0"/>
              <a:t>canRead</a:t>
            </a:r>
            <a:r>
              <a:rPr lang="fil-PH" dirty="0"/>
              <a:t>(), canWrite(), compareTo(), exists(), isAbsolute(), isDirectory(), isFile(), isHidden().</a:t>
            </a:r>
          </a:p>
          <a:p>
            <a:endParaRPr lang="fil-PH" dirty="0"/>
          </a:p>
          <a:p>
            <a:endParaRPr lang="en-US" dirty="0"/>
          </a:p>
          <a:p>
            <a:endParaRPr lang="en-US" dirty="0"/>
          </a:p>
        </p:txBody>
      </p:sp>
    </p:spTree>
    <p:extLst>
      <p:ext uri="{BB962C8B-B14F-4D97-AF65-F5344CB8AC3E}">
        <p14:creationId xmlns:p14="http://schemas.microsoft.com/office/powerpoint/2010/main" val="82457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Streams</a:t>
            </a:r>
            <a:endParaRPr lang="en-US" dirty="0"/>
          </a:p>
        </p:txBody>
      </p:sp>
      <p:sp>
        <p:nvSpPr>
          <p:cNvPr id="5" name="Content Placeholder 4"/>
          <p:cNvSpPr>
            <a:spLocks noGrp="1"/>
          </p:cNvSpPr>
          <p:nvPr>
            <p:ph idx="1"/>
          </p:nvPr>
        </p:nvSpPr>
        <p:spPr/>
        <p:txBody>
          <a:bodyPr/>
          <a:lstStyle/>
          <a:p>
            <a:r>
              <a:rPr lang="en-US" dirty="0"/>
              <a:t>File streams are primitive streams whose sources or destinations are </a:t>
            </a:r>
            <a:r>
              <a:rPr lang="en-US" dirty="0" smtClean="0"/>
              <a:t>files</a:t>
            </a:r>
            <a:endParaRPr lang="en-US" dirty="0"/>
          </a:p>
          <a:p>
            <a:r>
              <a:rPr lang="en-US" dirty="0"/>
              <a:t>Overwrites the files</a:t>
            </a:r>
          </a:p>
          <a:p>
            <a:r>
              <a:rPr lang="en-US" dirty="0"/>
              <a:t>Always throws exception</a:t>
            </a:r>
          </a:p>
          <a:p>
            <a:endParaRPr lang="en-US" dirty="0"/>
          </a:p>
          <a:p>
            <a:endParaRPr lang="en-US" dirty="0"/>
          </a:p>
        </p:txBody>
      </p:sp>
    </p:spTree>
    <p:extLst>
      <p:ext uri="{BB962C8B-B14F-4D97-AF65-F5344CB8AC3E}">
        <p14:creationId xmlns:p14="http://schemas.microsoft.com/office/powerpoint/2010/main" val="34642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Types</a:t>
            </a:r>
            <a:endParaRPr lang="en-US" dirty="0"/>
          </a:p>
        </p:txBody>
      </p:sp>
      <p:sp>
        <p:nvSpPr>
          <p:cNvPr id="5" name="Content Placeholder 4"/>
          <p:cNvSpPr>
            <a:spLocks noGrp="1"/>
          </p:cNvSpPr>
          <p:nvPr>
            <p:ph idx="1"/>
          </p:nvPr>
        </p:nvSpPr>
        <p:spPr/>
        <p:txBody>
          <a:bodyPr/>
          <a:lstStyle/>
          <a:p>
            <a:r>
              <a:rPr lang="en-US" dirty="0"/>
              <a:t>There are two types of variables in Java:</a:t>
            </a:r>
          </a:p>
          <a:p>
            <a:pPr lvl="1"/>
            <a:r>
              <a:rPr lang="en-US" dirty="0"/>
              <a:t>Primitive</a:t>
            </a:r>
          </a:p>
          <a:p>
            <a:pPr lvl="1"/>
            <a:r>
              <a:rPr lang="en-US" dirty="0"/>
              <a:t>References</a:t>
            </a:r>
          </a:p>
          <a:p>
            <a:r>
              <a:rPr lang="en-US" dirty="0"/>
              <a:t>Java cares about types; variables must have types</a:t>
            </a:r>
          </a:p>
          <a:p>
            <a:r>
              <a:rPr lang="en-US" dirty="0"/>
              <a:t>Variables must have names</a:t>
            </a:r>
          </a:p>
          <a:p>
            <a:r>
              <a:rPr lang="en-US" dirty="0"/>
              <a:t>Java is a strongly typed language</a:t>
            </a:r>
          </a:p>
          <a:p>
            <a:endParaRPr lang="en-US" dirty="0"/>
          </a:p>
        </p:txBody>
      </p:sp>
    </p:spTree>
    <p:extLst>
      <p:ext uri="{BB962C8B-B14F-4D97-AF65-F5344CB8AC3E}">
        <p14:creationId xmlns:p14="http://schemas.microsoft.com/office/powerpoint/2010/main" val="42539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Bytes</a:t>
            </a:r>
            <a:endParaRPr lang="en-US" dirty="0"/>
          </a:p>
        </p:txBody>
      </p:sp>
      <p:sp>
        <p:nvSpPr>
          <p:cNvPr id="5" name="Content Placeholder 4"/>
          <p:cNvSpPr>
            <a:spLocks noGrp="1"/>
          </p:cNvSpPr>
          <p:nvPr>
            <p:ph idx="1"/>
          </p:nvPr>
        </p:nvSpPr>
        <p:spPr/>
        <p:txBody>
          <a:bodyPr/>
          <a:lstStyle/>
          <a:p>
            <a:r>
              <a:rPr lang="en-US" dirty="0"/>
              <a:t>Read/Write byte at a time:</a:t>
            </a:r>
          </a:p>
          <a:p>
            <a:pPr lvl="1"/>
            <a:r>
              <a:rPr lang="fil-PH" i="1" dirty="0"/>
              <a:t>FileInputStream </a:t>
            </a:r>
          </a:p>
          <a:p>
            <a:pPr lvl="1"/>
            <a:r>
              <a:rPr lang="fil-PH" i="1" dirty="0"/>
              <a:t>FileOutputStream</a:t>
            </a:r>
            <a:endParaRPr lang="en-US" dirty="0"/>
          </a:p>
          <a:p>
            <a:r>
              <a:rPr lang="en-US" dirty="0"/>
              <a:t>Read/Write character at a time</a:t>
            </a:r>
          </a:p>
          <a:p>
            <a:pPr lvl="1"/>
            <a:r>
              <a:rPr lang="fil-PH" i="1" dirty="0"/>
              <a:t>FileReader </a:t>
            </a:r>
          </a:p>
          <a:p>
            <a:pPr lvl="1"/>
            <a:r>
              <a:rPr lang="fil-PH" i="1" dirty="0"/>
              <a:t>FileWriter</a:t>
            </a:r>
            <a:endParaRPr lang="fil-PH" dirty="0"/>
          </a:p>
          <a:p>
            <a:endParaRPr lang="en-US" dirty="0"/>
          </a:p>
          <a:p>
            <a:endParaRPr lang="en-US" dirty="0"/>
          </a:p>
        </p:txBody>
      </p:sp>
    </p:spTree>
    <p:extLst>
      <p:ext uri="{BB962C8B-B14F-4D97-AF65-F5344CB8AC3E}">
        <p14:creationId xmlns:p14="http://schemas.microsoft.com/office/powerpoint/2010/main" val="1537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Character</a:t>
            </a:r>
            <a:endParaRPr lang="en-US" dirty="0"/>
          </a:p>
        </p:txBody>
      </p:sp>
      <p:sp>
        <p:nvSpPr>
          <p:cNvPr id="5" name="Content Placeholder 4"/>
          <p:cNvSpPr>
            <a:spLocks noGrp="1"/>
          </p:cNvSpPr>
          <p:nvPr>
            <p:ph idx="1"/>
          </p:nvPr>
        </p:nvSpPr>
        <p:spPr/>
        <p:txBody>
          <a:bodyPr/>
          <a:lstStyle/>
          <a:p>
            <a:r>
              <a:rPr lang="fil-PH" dirty="0"/>
              <a:t>FileWriter </a:t>
            </a:r>
          </a:p>
          <a:p>
            <a:pPr lvl="1"/>
            <a:r>
              <a:rPr lang="fil-PH" dirty="0"/>
              <a:t>Opens the file for writing</a:t>
            </a:r>
          </a:p>
          <a:p>
            <a:pPr lvl="1"/>
            <a:r>
              <a:rPr lang="fil-PH" dirty="0"/>
              <a:t>Creates a an actual file</a:t>
            </a:r>
          </a:p>
          <a:p>
            <a:pPr lvl="1"/>
            <a:r>
              <a:rPr lang="fil-PH" dirty="0"/>
              <a:t>Flushed last data input</a:t>
            </a:r>
          </a:p>
          <a:p>
            <a:pPr lvl="1"/>
            <a:r>
              <a:rPr lang="fil-PH" dirty="0"/>
              <a:t>Closes file for reading</a:t>
            </a:r>
          </a:p>
          <a:p>
            <a:r>
              <a:rPr lang="fil-PH" dirty="0"/>
              <a:t>FileReader</a:t>
            </a:r>
          </a:p>
          <a:p>
            <a:pPr lvl="1"/>
            <a:r>
              <a:rPr lang="fil-PH" dirty="0"/>
              <a:t>Opens the file for reading</a:t>
            </a:r>
          </a:p>
          <a:p>
            <a:pPr lvl="1"/>
            <a:r>
              <a:rPr lang="fil-PH" dirty="0"/>
              <a:t>Read bytes from file</a:t>
            </a:r>
          </a:p>
          <a:p>
            <a:endParaRPr lang="fil-PH" dirty="0"/>
          </a:p>
          <a:p>
            <a:endParaRPr lang="fil-PH" dirty="0"/>
          </a:p>
          <a:p>
            <a:endParaRPr lang="en-US" dirty="0"/>
          </a:p>
          <a:p>
            <a:endParaRPr lang="en-US" dirty="0"/>
          </a:p>
        </p:txBody>
      </p:sp>
    </p:spTree>
    <p:extLst>
      <p:ext uri="{BB962C8B-B14F-4D97-AF65-F5344CB8AC3E}">
        <p14:creationId xmlns:p14="http://schemas.microsoft.com/office/powerpoint/2010/main" val="21508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String</a:t>
            </a:r>
            <a:endParaRPr lang="en-US" dirty="0"/>
          </a:p>
        </p:txBody>
      </p:sp>
      <p:sp>
        <p:nvSpPr>
          <p:cNvPr id="5" name="Content Placeholder 4"/>
          <p:cNvSpPr>
            <a:spLocks noGrp="1"/>
          </p:cNvSpPr>
          <p:nvPr>
            <p:ph idx="1"/>
          </p:nvPr>
        </p:nvSpPr>
        <p:spPr/>
        <p:txBody>
          <a:bodyPr/>
          <a:lstStyle/>
          <a:p>
            <a:r>
              <a:rPr lang="en-US" dirty="0" err="1"/>
              <a:t>PrintWriter</a:t>
            </a:r>
            <a:endParaRPr lang="en-US" dirty="0"/>
          </a:p>
          <a:p>
            <a:r>
              <a:rPr lang="en-US" dirty="0" err="1"/>
              <a:t>BufferedReader</a:t>
            </a:r>
            <a:endParaRPr lang="en-US" dirty="0"/>
          </a:p>
          <a:p>
            <a:endParaRPr lang="en-US" dirty="0"/>
          </a:p>
        </p:txBody>
      </p:sp>
    </p:spTree>
    <p:extLst>
      <p:ext uri="{BB962C8B-B14F-4D97-AF65-F5344CB8AC3E}">
        <p14:creationId xmlns:p14="http://schemas.microsoft.com/office/powerpoint/2010/main" val="369548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Stream I/O</a:t>
            </a:r>
            <a:endParaRPr lang="en-US" dirty="0"/>
          </a:p>
        </p:txBody>
      </p:sp>
      <p:sp>
        <p:nvSpPr>
          <p:cNvPr id="5" name="Content Placeholder 4"/>
          <p:cNvSpPr>
            <a:spLocks noGrp="1"/>
          </p:cNvSpPr>
          <p:nvPr>
            <p:ph idx="1"/>
          </p:nvPr>
        </p:nvSpPr>
        <p:spPr/>
        <p:txBody>
          <a:bodyPr/>
          <a:lstStyle/>
          <a:p>
            <a:r>
              <a:rPr lang="en-US" dirty="0"/>
              <a:t>Data Streams are streams whose sources and destinations are other streams (not files)</a:t>
            </a:r>
          </a:p>
          <a:p>
            <a:r>
              <a:rPr lang="en-US" dirty="0"/>
              <a:t>They are known as </a:t>
            </a:r>
            <a:r>
              <a:rPr lang="en-US" i="1" dirty="0"/>
              <a:t>wrappers</a:t>
            </a:r>
            <a:r>
              <a:rPr lang="en-US" dirty="0"/>
              <a:t> because they wrap the primitive file stream object mechanism inside a more powerful one. </a:t>
            </a:r>
          </a:p>
          <a:p>
            <a:r>
              <a:rPr lang="en-US" dirty="0"/>
              <a:t>Stream objects</a:t>
            </a:r>
          </a:p>
          <a:p>
            <a:pPr lvl="1"/>
            <a:r>
              <a:rPr lang="en-US" dirty="0"/>
              <a:t>System.in – read data from the keyboard</a:t>
            </a:r>
          </a:p>
          <a:p>
            <a:pPr lvl="1"/>
            <a:r>
              <a:rPr lang="en-US" dirty="0" err="1"/>
              <a:t>System.out</a:t>
            </a:r>
            <a:r>
              <a:rPr lang="en-US" dirty="0"/>
              <a:t> – outputs to the computer screen</a:t>
            </a:r>
          </a:p>
          <a:p>
            <a:endParaRPr lang="en-US" dirty="0"/>
          </a:p>
          <a:p>
            <a:endParaRPr lang="en-US" dirty="0"/>
          </a:p>
        </p:txBody>
      </p:sp>
    </p:spTree>
    <p:extLst>
      <p:ext uri="{BB962C8B-B14F-4D97-AF65-F5344CB8AC3E}">
        <p14:creationId xmlns:p14="http://schemas.microsoft.com/office/powerpoint/2010/main" val="345639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Streams</a:t>
            </a:r>
            <a:endParaRPr lang="en-US" dirty="0"/>
          </a:p>
        </p:txBody>
      </p:sp>
      <p:sp>
        <p:nvSpPr>
          <p:cNvPr id="5" name="Content Placeholder 4"/>
          <p:cNvSpPr>
            <a:spLocks noGrp="1"/>
          </p:cNvSpPr>
          <p:nvPr>
            <p:ph idx="1"/>
          </p:nvPr>
        </p:nvSpPr>
        <p:spPr/>
        <p:txBody>
          <a:bodyPr>
            <a:normAutofit fontScale="92500" lnSpcReduction="20000"/>
          </a:bodyPr>
          <a:lstStyle/>
          <a:p>
            <a:r>
              <a:rPr lang="en-US" dirty="0"/>
              <a:t>Data streams are </a:t>
            </a:r>
            <a:r>
              <a:rPr lang="en-US" i="1" dirty="0"/>
              <a:t>buffered</a:t>
            </a:r>
            <a:r>
              <a:rPr lang="en-US" dirty="0"/>
              <a:t> so that more than a single 8/16 bit quantity is processed at a time.</a:t>
            </a:r>
          </a:p>
          <a:p>
            <a:r>
              <a:rPr lang="en-US" dirty="0"/>
              <a:t> The basic buffered streams:</a:t>
            </a:r>
          </a:p>
          <a:p>
            <a:pPr lvl="1"/>
            <a:r>
              <a:rPr lang="en-US" dirty="0" err="1"/>
              <a:t>BufferedInputStream</a:t>
            </a:r>
            <a:r>
              <a:rPr lang="en-US" dirty="0"/>
              <a:t>()</a:t>
            </a:r>
          </a:p>
          <a:p>
            <a:pPr lvl="1"/>
            <a:r>
              <a:rPr lang="en-US" dirty="0" err="1"/>
              <a:t>BufferedOutputStream</a:t>
            </a:r>
            <a:r>
              <a:rPr lang="en-US" dirty="0"/>
              <a:t>()</a:t>
            </a:r>
          </a:p>
          <a:p>
            <a:pPr lvl="1"/>
            <a:r>
              <a:rPr lang="en-US" dirty="0" err="1"/>
              <a:t>DataInputStream</a:t>
            </a:r>
            <a:r>
              <a:rPr lang="en-US" dirty="0"/>
              <a:t>()</a:t>
            </a:r>
          </a:p>
          <a:p>
            <a:pPr lvl="1"/>
            <a:r>
              <a:rPr lang="en-US" dirty="0" err="1"/>
              <a:t>DataOutputStream</a:t>
            </a:r>
            <a:r>
              <a:rPr lang="en-US" dirty="0"/>
              <a:t>()</a:t>
            </a:r>
          </a:p>
          <a:p>
            <a:pPr lvl="1"/>
            <a:r>
              <a:rPr lang="en-US" dirty="0" err="1"/>
              <a:t>InputStreamReader</a:t>
            </a:r>
            <a:r>
              <a:rPr lang="en-US" dirty="0"/>
              <a:t>()</a:t>
            </a:r>
          </a:p>
          <a:p>
            <a:pPr lvl="1"/>
            <a:r>
              <a:rPr lang="en-US" dirty="0" err="1"/>
              <a:t>OutputStreamReader</a:t>
            </a:r>
            <a:r>
              <a:rPr lang="en-US" dirty="0"/>
              <a:t>()</a:t>
            </a:r>
          </a:p>
          <a:p>
            <a:pPr lvl="1"/>
            <a:r>
              <a:rPr lang="en-US" dirty="0" err="1"/>
              <a:t>BufferedReader</a:t>
            </a:r>
            <a:r>
              <a:rPr lang="en-US" dirty="0"/>
              <a:t>() </a:t>
            </a:r>
          </a:p>
          <a:p>
            <a:pPr lvl="1"/>
            <a:r>
              <a:rPr lang="en-US" dirty="0" err="1"/>
              <a:t>BufferedWriter</a:t>
            </a:r>
            <a:r>
              <a:rPr lang="en-US" dirty="0"/>
              <a:t>()</a:t>
            </a:r>
            <a:endParaRPr lang="fil-PH" dirty="0"/>
          </a:p>
          <a:p>
            <a:endParaRPr lang="fil-PH" dirty="0"/>
          </a:p>
          <a:p>
            <a:endParaRPr lang="en-US" dirty="0"/>
          </a:p>
          <a:p>
            <a:endParaRPr lang="en-US" dirty="0"/>
          </a:p>
        </p:txBody>
      </p:sp>
    </p:spTree>
    <p:extLst>
      <p:ext uri="{BB962C8B-B14F-4D97-AF65-F5344CB8AC3E}">
        <p14:creationId xmlns:p14="http://schemas.microsoft.com/office/powerpoint/2010/main" val="293442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Binary Files</a:t>
            </a:r>
            <a:endParaRPr lang="en-US" dirty="0"/>
          </a:p>
        </p:txBody>
      </p:sp>
      <p:sp>
        <p:nvSpPr>
          <p:cNvPr id="5" name="Content Placeholder 4"/>
          <p:cNvSpPr>
            <a:spLocks noGrp="1"/>
          </p:cNvSpPr>
          <p:nvPr>
            <p:ph idx="1"/>
          </p:nvPr>
        </p:nvSpPr>
        <p:spPr/>
        <p:txBody>
          <a:bodyPr/>
          <a:lstStyle/>
          <a:p>
            <a:r>
              <a:rPr lang="en-US" dirty="0"/>
              <a:t>Binary Files</a:t>
            </a:r>
          </a:p>
          <a:p>
            <a:pPr lvl="1"/>
            <a:r>
              <a:rPr lang="en-US" dirty="0" err="1"/>
              <a:t>DataInputStream</a:t>
            </a:r>
            <a:r>
              <a:rPr lang="en-US" dirty="0" smtClean="0"/>
              <a:t>()</a:t>
            </a:r>
          </a:p>
          <a:p>
            <a:pPr lvl="2"/>
            <a:r>
              <a:rPr lang="en-US" dirty="0" err="1" smtClean="0"/>
              <a:t>writeUTF</a:t>
            </a:r>
            <a:r>
              <a:rPr lang="en-US" dirty="0" smtClean="0"/>
              <a:t>()</a:t>
            </a:r>
            <a:endParaRPr lang="en-US" dirty="0"/>
          </a:p>
          <a:p>
            <a:pPr lvl="1"/>
            <a:r>
              <a:rPr lang="en-US" dirty="0" err="1"/>
              <a:t>DataOutputStream</a:t>
            </a:r>
            <a:r>
              <a:rPr lang="en-US" dirty="0" smtClean="0"/>
              <a:t>()</a:t>
            </a:r>
          </a:p>
          <a:p>
            <a:pPr lvl="2"/>
            <a:r>
              <a:rPr lang="en-US" dirty="0" err="1" smtClean="0"/>
              <a:t>readUTF</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7594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Randomized Access</a:t>
            </a:r>
            <a:endParaRPr lang="en-US" dirty="0"/>
          </a:p>
        </p:txBody>
      </p:sp>
      <p:sp>
        <p:nvSpPr>
          <p:cNvPr id="5" name="Content Placeholder 4"/>
          <p:cNvSpPr>
            <a:spLocks noGrp="1"/>
          </p:cNvSpPr>
          <p:nvPr>
            <p:ph idx="1"/>
          </p:nvPr>
        </p:nvSpPr>
        <p:spPr/>
        <p:txBody>
          <a:bodyPr>
            <a:normAutofit fontScale="92500" lnSpcReduction="10000"/>
          </a:bodyPr>
          <a:lstStyle/>
          <a:p>
            <a:r>
              <a:rPr lang="en-US" dirty="0" err="1" smtClean="0"/>
              <a:t>RandomAccessFile</a:t>
            </a:r>
            <a:endParaRPr lang="en-US" dirty="0" smtClean="0"/>
          </a:p>
          <a:p>
            <a:pPr lvl="1"/>
            <a:r>
              <a:rPr lang="en-US" dirty="0"/>
              <a:t>T</a:t>
            </a:r>
            <a:r>
              <a:rPr lang="en-US" dirty="0" smtClean="0"/>
              <a:t>reats </a:t>
            </a:r>
            <a:r>
              <a:rPr lang="en-US" dirty="0"/>
              <a:t>the file as an array of </a:t>
            </a:r>
            <a:r>
              <a:rPr lang="en-US" dirty="0" smtClean="0"/>
              <a:t>Bytes</a:t>
            </a:r>
          </a:p>
          <a:p>
            <a:pPr lvl="1"/>
            <a:r>
              <a:rPr lang="en-US" dirty="0" smtClean="0"/>
              <a:t>And </a:t>
            </a:r>
            <a:r>
              <a:rPr lang="en-US" dirty="0"/>
              <a:t>you can write your data in any position of the </a:t>
            </a:r>
            <a:r>
              <a:rPr lang="en-US" dirty="0" smtClean="0"/>
              <a:t>Array.</a:t>
            </a:r>
          </a:p>
          <a:p>
            <a:pPr lvl="2"/>
            <a:r>
              <a:rPr lang="en-US" dirty="0" smtClean="0"/>
              <a:t>To </a:t>
            </a:r>
            <a:r>
              <a:rPr lang="en-US" dirty="0"/>
              <a:t>do that, it uses a pointer that holds the current position </a:t>
            </a:r>
            <a:endParaRPr lang="en-US" dirty="0" smtClean="0"/>
          </a:p>
          <a:p>
            <a:pPr lvl="1"/>
            <a:r>
              <a:rPr lang="en-US" dirty="0" smtClean="0"/>
              <a:t>Methods:</a:t>
            </a:r>
          </a:p>
          <a:p>
            <a:pPr lvl="2"/>
            <a:r>
              <a:rPr lang="en-US" dirty="0" err="1"/>
              <a:t>getFilePointer</a:t>
            </a:r>
            <a:r>
              <a:rPr lang="en-US" dirty="0"/>
              <a:t>() to get the current position of the pointer</a:t>
            </a:r>
          </a:p>
          <a:p>
            <a:pPr lvl="2"/>
            <a:r>
              <a:rPr lang="en-US" dirty="0"/>
              <a:t>seek(</a:t>
            </a:r>
            <a:r>
              <a:rPr lang="en-US" dirty="0" err="1"/>
              <a:t>int</a:t>
            </a:r>
            <a:r>
              <a:rPr lang="en-US" dirty="0"/>
              <a:t> )to set the position of the pointer</a:t>
            </a:r>
          </a:p>
          <a:p>
            <a:pPr lvl="2"/>
            <a:r>
              <a:rPr lang="en-US" dirty="0"/>
              <a:t>read(byte[] b) to reads up to </a:t>
            </a:r>
            <a:r>
              <a:rPr lang="en-US" dirty="0" err="1"/>
              <a:t>b.length</a:t>
            </a:r>
            <a:r>
              <a:rPr lang="en-US" dirty="0"/>
              <a:t> bytes of data from the file into an array of bytes</a:t>
            </a:r>
          </a:p>
          <a:p>
            <a:pPr lvl="2"/>
            <a:r>
              <a:rPr lang="en-US" dirty="0"/>
              <a:t>write(byte[] b) to write </a:t>
            </a:r>
            <a:r>
              <a:rPr lang="en-US" dirty="0" err="1"/>
              <a:t>b.length</a:t>
            </a:r>
            <a:r>
              <a:rPr lang="en-US" dirty="0"/>
              <a:t> bytes from the specified byte array to the file, starting at the current file pointer</a:t>
            </a:r>
          </a:p>
        </p:txBody>
      </p:sp>
    </p:spTree>
    <p:extLst>
      <p:ext uri="{BB962C8B-B14F-4D97-AF65-F5344CB8AC3E}">
        <p14:creationId xmlns:p14="http://schemas.microsoft.com/office/powerpoint/2010/main" val="185817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Serialization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Process that persists </a:t>
            </a:r>
            <a:r>
              <a:rPr lang="en-US" dirty="0"/>
              <a:t>java objects in a form of ordered or sequence of bytes that includes the object’s data as well as information about the object’s type and the types of data stored in the object. </a:t>
            </a:r>
            <a:endParaRPr lang="en-US" dirty="0" smtClean="0"/>
          </a:p>
          <a:p>
            <a:pPr lvl="1"/>
            <a:r>
              <a:rPr lang="en-US" dirty="0" smtClean="0"/>
              <a:t>Note: So </a:t>
            </a:r>
            <a:r>
              <a:rPr lang="en-US" dirty="0"/>
              <a:t>if we have serialize any object then it can be read and </a:t>
            </a:r>
            <a:r>
              <a:rPr lang="en-US" dirty="0" smtClean="0"/>
              <a:t>de-serialize </a:t>
            </a:r>
            <a:r>
              <a:rPr lang="en-US" dirty="0"/>
              <a:t>it using object’s type and other information so we can retrieve original </a:t>
            </a:r>
            <a:r>
              <a:rPr lang="en-US" dirty="0" smtClean="0"/>
              <a:t>object</a:t>
            </a:r>
          </a:p>
          <a:p>
            <a:r>
              <a:rPr lang="en-US" dirty="0" smtClean="0"/>
              <a:t>Uses </a:t>
            </a:r>
          </a:p>
          <a:p>
            <a:pPr lvl="1"/>
            <a:r>
              <a:rPr lang="en-US" dirty="0" err="1" smtClean="0"/>
              <a:t>ObjectInputStream</a:t>
            </a:r>
            <a:endParaRPr lang="en-US" dirty="0" smtClean="0"/>
          </a:p>
          <a:p>
            <a:pPr lvl="2"/>
            <a:r>
              <a:rPr lang="en-US" dirty="0" err="1" smtClean="0"/>
              <a:t>writeObject</a:t>
            </a:r>
            <a:r>
              <a:rPr lang="en-US" dirty="0" smtClean="0"/>
              <a:t>()</a:t>
            </a:r>
            <a:endParaRPr lang="en-US" dirty="0"/>
          </a:p>
          <a:p>
            <a:pPr lvl="1"/>
            <a:r>
              <a:rPr lang="en-US" dirty="0" err="1" smtClean="0"/>
              <a:t>ObjectOutputStream</a:t>
            </a:r>
            <a:endParaRPr lang="en-US" dirty="0" smtClean="0"/>
          </a:p>
          <a:p>
            <a:pPr lvl="2"/>
            <a:r>
              <a:rPr lang="en-US" dirty="0" err="1" smtClean="0"/>
              <a:t>readObject</a:t>
            </a:r>
            <a:r>
              <a:rPr lang="en-US" dirty="0" smtClean="0"/>
              <a:t>()</a:t>
            </a:r>
            <a:endParaRPr lang="en-US" dirty="0"/>
          </a:p>
          <a:p>
            <a:pPr lvl="1"/>
            <a:endParaRPr lang="en-US" dirty="0"/>
          </a:p>
        </p:txBody>
      </p:sp>
    </p:spTree>
    <p:extLst>
      <p:ext uri="{BB962C8B-B14F-4D97-AF65-F5344CB8AC3E}">
        <p14:creationId xmlns:p14="http://schemas.microsoft.com/office/powerpoint/2010/main" val="12602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Non-Stream</a:t>
            </a:r>
            <a:endParaRPr lang="en-US" dirty="0"/>
          </a:p>
        </p:txBody>
      </p:sp>
      <p:sp>
        <p:nvSpPr>
          <p:cNvPr id="5" name="Content Placeholder 4"/>
          <p:cNvSpPr>
            <a:spLocks noGrp="1"/>
          </p:cNvSpPr>
          <p:nvPr>
            <p:ph idx="1"/>
          </p:nvPr>
        </p:nvSpPr>
        <p:spPr/>
        <p:txBody>
          <a:bodyPr/>
          <a:lstStyle/>
          <a:p>
            <a:r>
              <a:rPr lang="en-US" dirty="0"/>
              <a:t>Using </a:t>
            </a:r>
            <a:r>
              <a:rPr lang="en-US" dirty="0" smtClean="0"/>
              <a:t>NIO 1.0 and 2.0</a:t>
            </a:r>
            <a:endParaRPr lang="en-US" dirty="0"/>
          </a:p>
          <a:p>
            <a:pPr lvl="1"/>
            <a:r>
              <a:rPr lang="en-US" dirty="0"/>
              <a:t>Buffered based</a:t>
            </a:r>
          </a:p>
          <a:p>
            <a:r>
              <a:rPr lang="en-US" dirty="0"/>
              <a:t>Uses Channel instead of </a:t>
            </a:r>
            <a:r>
              <a:rPr lang="en-US" dirty="0" smtClean="0"/>
              <a:t>Streams</a:t>
            </a:r>
          </a:p>
          <a:p>
            <a:r>
              <a:rPr lang="en-US" dirty="0" smtClean="0"/>
              <a:t>Purpose</a:t>
            </a:r>
          </a:p>
          <a:p>
            <a:pPr lvl="1"/>
            <a:r>
              <a:rPr lang="en-US" dirty="0" smtClean="0"/>
              <a:t>large media storage</a:t>
            </a:r>
          </a:p>
          <a:p>
            <a:pPr lvl="1"/>
            <a:r>
              <a:rPr lang="en-US" dirty="0" smtClean="0"/>
              <a:t>frequent I/O like mobile apps</a:t>
            </a:r>
            <a:endParaRPr lang="en-US" dirty="0"/>
          </a:p>
          <a:p>
            <a:endParaRPr lang="en-US" dirty="0"/>
          </a:p>
        </p:txBody>
      </p:sp>
    </p:spTree>
    <p:extLst>
      <p:ext uri="{BB962C8B-B14F-4D97-AF65-F5344CB8AC3E}">
        <p14:creationId xmlns:p14="http://schemas.microsoft.com/office/powerpoint/2010/main" val="393158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Buffer</a:t>
            </a:r>
            <a:endParaRPr lang="en-US" dirty="0"/>
          </a:p>
        </p:txBody>
      </p:sp>
      <p:sp>
        <p:nvSpPr>
          <p:cNvPr id="5" name="Content Placeholder 4"/>
          <p:cNvSpPr>
            <a:spLocks noGrp="1"/>
          </p:cNvSpPr>
          <p:nvPr>
            <p:ph idx="1"/>
          </p:nvPr>
        </p:nvSpPr>
        <p:spPr/>
        <p:txBody>
          <a:bodyPr>
            <a:normAutofit fontScale="92500" lnSpcReduction="10000"/>
          </a:bodyPr>
          <a:lstStyle/>
          <a:p>
            <a:r>
              <a:rPr lang="en-US" dirty="0"/>
              <a:t>A Buffer is an object, which holds some data, that is to be written to or that has just been read from</a:t>
            </a:r>
          </a:p>
          <a:p>
            <a:r>
              <a:rPr lang="en-US" dirty="0"/>
              <a:t>Types:</a:t>
            </a:r>
          </a:p>
          <a:p>
            <a:pPr lvl="1"/>
            <a:r>
              <a:rPr lang="en-US" dirty="0" err="1"/>
              <a:t>ByteBuffer</a:t>
            </a:r>
            <a:endParaRPr lang="en-US" dirty="0"/>
          </a:p>
          <a:p>
            <a:pPr lvl="1"/>
            <a:r>
              <a:rPr lang="en-US" dirty="0" err="1"/>
              <a:t>CharBuffer</a:t>
            </a:r>
            <a:endParaRPr lang="en-US" dirty="0"/>
          </a:p>
          <a:p>
            <a:pPr lvl="1"/>
            <a:r>
              <a:rPr lang="en-US" dirty="0" err="1"/>
              <a:t>ShortBuffer</a:t>
            </a:r>
            <a:endParaRPr lang="en-US" dirty="0"/>
          </a:p>
          <a:p>
            <a:pPr lvl="1"/>
            <a:r>
              <a:rPr lang="en-US" dirty="0" err="1"/>
              <a:t>IntBuffer</a:t>
            </a:r>
            <a:endParaRPr lang="en-US" dirty="0"/>
          </a:p>
          <a:p>
            <a:pPr lvl="1"/>
            <a:r>
              <a:rPr lang="en-US" dirty="0" err="1"/>
              <a:t>LongBuffer</a:t>
            </a:r>
            <a:endParaRPr lang="en-US" dirty="0"/>
          </a:p>
          <a:p>
            <a:pPr lvl="1"/>
            <a:r>
              <a:rPr lang="en-US" dirty="0" err="1"/>
              <a:t>FloatBuffer</a:t>
            </a:r>
            <a:endParaRPr lang="en-US" dirty="0"/>
          </a:p>
          <a:p>
            <a:pPr lvl="1"/>
            <a:r>
              <a:rPr lang="en-US" dirty="0" err="1"/>
              <a:t>DoubleBuffer</a:t>
            </a:r>
            <a:endParaRPr lang="en-US" dirty="0"/>
          </a:p>
          <a:p>
            <a:endParaRPr lang="en-US" dirty="0"/>
          </a:p>
        </p:txBody>
      </p:sp>
    </p:spTree>
    <p:extLst>
      <p:ext uri="{BB962C8B-B14F-4D97-AF65-F5344CB8AC3E}">
        <p14:creationId xmlns:p14="http://schemas.microsoft.com/office/powerpoint/2010/main" val="172646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 Languages</a:t>
            </a:r>
            <a:endParaRPr lang="en-US" dirty="0"/>
          </a:p>
        </p:txBody>
      </p:sp>
      <p:sp>
        <p:nvSpPr>
          <p:cNvPr id="5" name="Content Placeholder 4"/>
          <p:cNvSpPr>
            <a:spLocks noGrp="1"/>
          </p:cNvSpPr>
          <p:nvPr>
            <p:ph idx="1"/>
          </p:nvPr>
        </p:nvSpPr>
        <p:spPr/>
        <p:txBody>
          <a:bodyPr/>
          <a:lstStyle/>
          <a:p>
            <a:r>
              <a:rPr lang="en-US" dirty="0" err="1" smtClean="0"/>
              <a:t>SmallTalk</a:t>
            </a:r>
            <a:endParaRPr lang="en-US" dirty="0" smtClean="0"/>
          </a:p>
          <a:p>
            <a:r>
              <a:rPr lang="en-US" dirty="0" smtClean="0"/>
              <a:t>C++</a:t>
            </a:r>
          </a:p>
          <a:p>
            <a:r>
              <a:rPr lang="en-US" dirty="0" smtClean="0"/>
              <a:t>Java</a:t>
            </a:r>
          </a:p>
          <a:p>
            <a:r>
              <a:rPr lang="en-US" dirty="0" err="1" smtClean="0"/>
              <a:t>Csharp</a:t>
            </a:r>
            <a:endParaRPr lang="en-US" dirty="0" smtClean="0"/>
          </a:p>
        </p:txBody>
      </p:sp>
    </p:spTree>
    <p:extLst>
      <p:ext uri="{BB962C8B-B14F-4D97-AF65-F5344CB8AC3E}">
        <p14:creationId xmlns:p14="http://schemas.microsoft.com/office/powerpoint/2010/main" val="383297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Types</a:t>
            </a:r>
            <a:endParaRPr lang="en-US" dirty="0"/>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graphicFrame>
        <p:nvGraphicFramePr>
          <p:cNvPr id="9" name="Content Placeholder 7"/>
          <p:cNvGraphicFramePr>
            <a:graphicFrameLocks/>
          </p:cNvGraphicFramePr>
          <p:nvPr>
            <p:extLst>
              <p:ext uri="{D42A27DB-BD31-4B8C-83A1-F6EECF244321}">
                <p14:modId xmlns:p14="http://schemas.microsoft.com/office/powerpoint/2010/main" val="2064107217"/>
              </p:ext>
            </p:extLst>
          </p:nvPr>
        </p:nvGraphicFramePr>
        <p:xfrm>
          <a:off x="1187355" y="1723030"/>
          <a:ext cx="4804012" cy="2743202"/>
        </p:xfrm>
        <a:graphic>
          <a:graphicData uri="http://schemas.openxmlformats.org/drawingml/2006/table">
            <a:tbl>
              <a:tblPr firstRow="1" bandRow="1">
                <a:tableStyleId>{5C22544A-7EE6-4342-B048-85BDC9FD1C3A}</a:tableStyleId>
              </a:tblPr>
              <a:tblGrid>
                <a:gridCol w="1334448"/>
                <a:gridCol w="1868227"/>
                <a:gridCol w="1601337"/>
              </a:tblGrid>
              <a:tr h="391886">
                <a:tc>
                  <a:txBody>
                    <a:bodyPr/>
                    <a:lstStyle/>
                    <a:p>
                      <a:pPr algn="ctr"/>
                      <a:r>
                        <a:rPr lang="en-US" dirty="0" smtClean="0"/>
                        <a:t>Type</a:t>
                      </a:r>
                      <a:endParaRPr lang="en-US" dirty="0"/>
                    </a:p>
                  </a:txBody>
                  <a:tcPr/>
                </a:tc>
                <a:tc>
                  <a:txBody>
                    <a:bodyPr/>
                    <a:lstStyle/>
                    <a:p>
                      <a:pPr algn="ctr"/>
                      <a:r>
                        <a:rPr lang="en-US" dirty="0" smtClean="0"/>
                        <a:t>Bit Depth</a:t>
                      </a:r>
                      <a:endParaRPr lang="en-US" dirty="0"/>
                    </a:p>
                  </a:txBody>
                  <a:tcPr/>
                </a:tc>
                <a:tc>
                  <a:txBody>
                    <a:bodyPr/>
                    <a:lstStyle/>
                    <a:p>
                      <a:pPr algn="ctr"/>
                      <a:r>
                        <a:rPr lang="en-US" dirty="0" smtClean="0"/>
                        <a:t>Range</a:t>
                      </a:r>
                      <a:endParaRPr lang="en-US" dirty="0"/>
                    </a:p>
                  </a:txBody>
                  <a:tcPr/>
                </a:tc>
              </a:tr>
              <a:tr h="391886">
                <a:tc>
                  <a:txBody>
                    <a:bodyPr/>
                    <a:lstStyle/>
                    <a:p>
                      <a:r>
                        <a:rPr lang="en-US" dirty="0" smtClean="0">
                          <a:solidFill>
                            <a:schemeClr val="tx2">
                              <a:lumMod val="50000"/>
                            </a:schemeClr>
                          </a:solidFill>
                        </a:rPr>
                        <a:t>Char</a:t>
                      </a:r>
                      <a:endParaRPr lang="en-US" dirty="0">
                        <a:solidFill>
                          <a:schemeClr val="tx2">
                            <a:lumMod val="50000"/>
                          </a:schemeClr>
                        </a:solidFill>
                      </a:endParaRPr>
                    </a:p>
                  </a:txBody>
                  <a:tcPr/>
                </a:tc>
                <a:tc>
                  <a:txBody>
                    <a:bodyPr/>
                    <a:lstStyle/>
                    <a:p>
                      <a:r>
                        <a:rPr lang="en-US" dirty="0" smtClean="0">
                          <a:solidFill>
                            <a:schemeClr val="tx2">
                              <a:lumMod val="50000"/>
                            </a:schemeClr>
                          </a:solidFill>
                        </a:rPr>
                        <a:t>16</a:t>
                      </a:r>
                      <a:r>
                        <a:rPr lang="en-US" baseline="0" dirty="0" smtClean="0">
                          <a:solidFill>
                            <a:schemeClr val="tx2">
                              <a:lumMod val="50000"/>
                            </a:schemeClr>
                          </a:solidFill>
                        </a:rPr>
                        <a:t>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0</a:t>
                      </a:r>
                      <a:r>
                        <a:rPr lang="en-US" baseline="0" dirty="0" smtClean="0">
                          <a:solidFill>
                            <a:schemeClr val="tx2">
                              <a:lumMod val="50000"/>
                            </a:schemeClr>
                          </a:solidFill>
                        </a:rPr>
                        <a:t> to 2</a:t>
                      </a:r>
                      <a:r>
                        <a:rPr lang="en-US" baseline="30000" dirty="0" smtClean="0">
                          <a:solidFill>
                            <a:schemeClr val="tx2">
                              <a:lumMod val="50000"/>
                            </a:schemeClr>
                          </a:solidFill>
                        </a:rPr>
                        <a:t>16</a:t>
                      </a:r>
                      <a:r>
                        <a:rPr lang="en-US" baseline="0" dirty="0" smtClean="0">
                          <a:solidFill>
                            <a:schemeClr val="tx2">
                              <a:lumMod val="50000"/>
                            </a:schemeClr>
                          </a:solidFill>
                        </a:rPr>
                        <a:t>-1</a:t>
                      </a:r>
                      <a:endParaRPr lang="en-US" dirty="0">
                        <a:solidFill>
                          <a:schemeClr val="tx2">
                            <a:lumMod val="50000"/>
                          </a:schemeClr>
                        </a:solidFill>
                      </a:endParaRPr>
                    </a:p>
                  </a:txBody>
                  <a:tcPr/>
                </a:tc>
              </a:tr>
              <a:tr h="391886">
                <a:tc>
                  <a:txBody>
                    <a:bodyPr/>
                    <a:lstStyle/>
                    <a:p>
                      <a:r>
                        <a:rPr lang="en-US" dirty="0" smtClean="0">
                          <a:solidFill>
                            <a:schemeClr val="tx2">
                              <a:lumMod val="50000"/>
                            </a:schemeClr>
                          </a:solidFill>
                        </a:rPr>
                        <a:t>boolean</a:t>
                      </a:r>
                      <a:endParaRPr lang="en-US" dirty="0">
                        <a:solidFill>
                          <a:schemeClr val="tx2">
                            <a:lumMod val="50000"/>
                          </a:schemeClr>
                        </a:solidFill>
                      </a:endParaRPr>
                    </a:p>
                  </a:txBody>
                  <a:tcPr/>
                </a:tc>
                <a:tc>
                  <a:txBody>
                    <a:bodyPr/>
                    <a:lstStyle/>
                    <a:p>
                      <a:r>
                        <a:rPr lang="en-US" dirty="0" smtClean="0">
                          <a:solidFill>
                            <a:schemeClr val="tx2">
                              <a:lumMod val="50000"/>
                            </a:schemeClr>
                          </a:solidFill>
                        </a:rPr>
                        <a:t>JVM-Specific</a:t>
                      </a:r>
                      <a:endParaRPr lang="en-US" dirty="0">
                        <a:solidFill>
                          <a:schemeClr val="tx2">
                            <a:lumMod val="50000"/>
                          </a:schemeClr>
                        </a:solidFill>
                      </a:endParaRPr>
                    </a:p>
                  </a:txBody>
                  <a:tcPr/>
                </a:tc>
                <a:tc>
                  <a:txBody>
                    <a:bodyPr/>
                    <a:lstStyle/>
                    <a:p>
                      <a:r>
                        <a:rPr lang="en-US" dirty="0" smtClean="0">
                          <a:solidFill>
                            <a:schemeClr val="tx2">
                              <a:lumMod val="50000"/>
                            </a:schemeClr>
                          </a:solidFill>
                        </a:rPr>
                        <a:t>true or false</a:t>
                      </a:r>
                      <a:endParaRPr lang="en-US" dirty="0">
                        <a:solidFill>
                          <a:schemeClr val="tx2">
                            <a:lumMod val="50000"/>
                          </a:schemeClr>
                        </a:solidFill>
                      </a:endParaRPr>
                    </a:p>
                  </a:txBody>
                  <a:tcPr/>
                </a:tc>
              </a:tr>
              <a:tr h="391886">
                <a:tc>
                  <a:txBody>
                    <a:bodyPr/>
                    <a:lstStyle/>
                    <a:p>
                      <a:r>
                        <a:rPr lang="en-US" dirty="0" smtClean="0">
                          <a:solidFill>
                            <a:schemeClr val="tx2">
                              <a:lumMod val="50000"/>
                            </a:schemeClr>
                          </a:solidFill>
                        </a:rPr>
                        <a:t>byte</a:t>
                      </a:r>
                      <a:endParaRPr lang="en-US" dirty="0">
                        <a:solidFill>
                          <a:schemeClr val="tx2">
                            <a:lumMod val="50000"/>
                          </a:schemeClr>
                        </a:solidFill>
                      </a:endParaRPr>
                    </a:p>
                  </a:txBody>
                  <a:tcPr/>
                </a:tc>
                <a:tc>
                  <a:txBody>
                    <a:bodyPr/>
                    <a:lstStyle/>
                    <a:p>
                      <a:r>
                        <a:rPr lang="en-US" dirty="0" smtClean="0">
                          <a:solidFill>
                            <a:schemeClr val="tx2">
                              <a:lumMod val="50000"/>
                            </a:schemeClr>
                          </a:solidFill>
                        </a:rPr>
                        <a:t>8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8 </a:t>
                      </a:r>
                      <a:r>
                        <a:rPr lang="en-US" baseline="0" dirty="0" smtClean="0">
                          <a:solidFill>
                            <a:schemeClr val="tx2">
                              <a:lumMod val="50000"/>
                            </a:schemeClr>
                          </a:solidFill>
                        </a:rPr>
                        <a:t>to 2</a:t>
                      </a:r>
                      <a:r>
                        <a:rPr lang="en-US" baseline="30000" dirty="0" smtClean="0">
                          <a:solidFill>
                            <a:schemeClr val="tx2">
                              <a:lumMod val="50000"/>
                            </a:schemeClr>
                          </a:solidFill>
                        </a:rPr>
                        <a:t>8</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short</a:t>
                      </a:r>
                      <a:endParaRPr lang="en-US" dirty="0">
                        <a:solidFill>
                          <a:schemeClr val="tx2">
                            <a:lumMod val="50000"/>
                          </a:schemeClr>
                        </a:solidFill>
                      </a:endParaRPr>
                    </a:p>
                  </a:txBody>
                  <a:tcPr/>
                </a:tc>
                <a:tc>
                  <a:txBody>
                    <a:bodyPr/>
                    <a:lstStyle/>
                    <a:p>
                      <a:r>
                        <a:rPr lang="en-US" dirty="0" smtClean="0">
                          <a:solidFill>
                            <a:schemeClr val="tx2">
                              <a:lumMod val="50000"/>
                            </a:schemeClr>
                          </a:solidFill>
                        </a:rPr>
                        <a:t>16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16 </a:t>
                      </a:r>
                      <a:r>
                        <a:rPr lang="en-US" baseline="0" dirty="0" smtClean="0">
                          <a:solidFill>
                            <a:schemeClr val="tx2">
                              <a:lumMod val="50000"/>
                            </a:schemeClr>
                          </a:solidFill>
                        </a:rPr>
                        <a:t>to 2</a:t>
                      </a:r>
                      <a:r>
                        <a:rPr lang="en-US" baseline="30000" dirty="0" smtClean="0">
                          <a:solidFill>
                            <a:schemeClr val="tx2">
                              <a:lumMod val="50000"/>
                            </a:schemeClr>
                          </a:solidFill>
                        </a:rPr>
                        <a:t>16</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int</a:t>
                      </a:r>
                      <a:endParaRPr lang="en-US" dirty="0">
                        <a:solidFill>
                          <a:schemeClr val="tx2">
                            <a:lumMod val="50000"/>
                          </a:schemeClr>
                        </a:solidFill>
                      </a:endParaRPr>
                    </a:p>
                  </a:txBody>
                  <a:tcPr/>
                </a:tc>
                <a:tc>
                  <a:txBody>
                    <a:bodyPr/>
                    <a:lstStyle/>
                    <a:p>
                      <a:r>
                        <a:rPr lang="en-US" dirty="0" smtClean="0">
                          <a:solidFill>
                            <a:schemeClr val="tx2">
                              <a:lumMod val="50000"/>
                            </a:schemeClr>
                          </a:solidFill>
                        </a:rPr>
                        <a:t>32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32 </a:t>
                      </a:r>
                      <a:r>
                        <a:rPr lang="en-US" baseline="0" dirty="0" smtClean="0">
                          <a:solidFill>
                            <a:schemeClr val="tx2">
                              <a:lumMod val="50000"/>
                            </a:schemeClr>
                          </a:solidFill>
                        </a:rPr>
                        <a:t>to 2</a:t>
                      </a:r>
                      <a:r>
                        <a:rPr lang="en-US" baseline="30000" dirty="0" smtClean="0">
                          <a:solidFill>
                            <a:schemeClr val="tx2">
                              <a:lumMod val="50000"/>
                            </a:schemeClr>
                          </a:solidFill>
                        </a:rPr>
                        <a:t>32</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long</a:t>
                      </a:r>
                      <a:endParaRPr lang="en-US" dirty="0">
                        <a:solidFill>
                          <a:schemeClr val="tx2">
                            <a:lumMod val="50000"/>
                          </a:schemeClr>
                        </a:solidFill>
                      </a:endParaRPr>
                    </a:p>
                  </a:txBody>
                  <a:tcPr/>
                </a:tc>
                <a:tc>
                  <a:txBody>
                    <a:bodyPr/>
                    <a:lstStyle/>
                    <a:p>
                      <a:r>
                        <a:rPr lang="en-US" dirty="0" smtClean="0">
                          <a:solidFill>
                            <a:schemeClr val="tx2">
                              <a:lumMod val="50000"/>
                            </a:schemeClr>
                          </a:solidFill>
                        </a:rPr>
                        <a:t>64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64 </a:t>
                      </a:r>
                      <a:r>
                        <a:rPr lang="en-US" baseline="0" dirty="0" smtClean="0">
                          <a:solidFill>
                            <a:schemeClr val="tx2">
                              <a:lumMod val="50000"/>
                            </a:schemeClr>
                          </a:solidFill>
                        </a:rPr>
                        <a:t>to 2</a:t>
                      </a:r>
                      <a:r>
                        <a:rPr lang="en-US" baseline="30000" dirty="0" smtClean="0">
                          <a:solidFill>
                            <a:schemeClr val="tx2">
                              <a:lumMod val="50000"/>
                            </a:schemeClr>
                          </a:solidFill>
                        </a:rPr>
                        <a:t>64</a:t>
                      </a:r>
                      <a:r>
                        <a:rPr lang="en-US" baseline="0" dirty="0" smtClean="0">
                          <a:solidFill>
                            <a:schemeClr val="tx2">
                              <a:lumMod val="50000"/>
                            </a:schemeClr>
                          </a:solidFill>
                        </a:rPr>
                        <a:t>-1</a:t>
                      </a:r>
                      <a:endParaRPr lang="en-US" dirty="0" smtClean="0">
                        <a:solidFill>
                          <a:schemeClr val="tx2">
                            <a:lumMod val="50000"/>
                          </a:schemeClr>
                        </a:solidFill>
                      </a:endParaRPr>
                    </a:p>
                  </a:txBody>
                  <a:tcPr/>
                </a:tc>
              </a:tr>
            </a:tbl>
          </a:graphicData>
        </a:graphic>
      </p:graphicFrame>
      <p:graphicFrame>
        <p:nvGraphicFramePr>
          <p:cNvPr id="10" name="Content Placeholder 9"/>
          <p:cNvGraphicFramePr>
            <a:graphicFrameLocks/>
          </p:cNvGraphicFramePr>
          <p:nvPr>
            <p:extLst>
              <p:ext uri="{D42A27DB-BD31-4B8C-83A1-F6EECF244321}">
                <p14:modId xmlns:p14="http://schemas.microsoft.com/office/powerpoint/2010/main" val="3032247997"/>
              </p:ext>
            </p:extLst>
          </p:nvPr>
        </p:nvGraphicFramePr>
        <p:xfrm>
          <a:off x="6332561" y="1763973"/>
          <a:ext cx="4585647" cy="1371600"/>
        </p:xfrm>
        <a:graphic>
          <a:graphicData uri="http://schemas.openxmlformats.org/drawingml/2006/table">
            <a:tbl>
              <a:tblPr firstRow="1" bandRow="1">
                <a:tableStyleId>{5C22544A-7EE6-4342-B048-85BDC9FD1C3A}</a:tableStyleId>
              </a:tblPr>
              <a:tblGrid>
                <a:gridCol w="1528549"/>
                <a:gridCol w="1528549"/>
                <a:gridCol w="1528549"/>
              </a:tblGrid>
              <a:tr h="457200">
                <a:tc>
                  <a:txBody>
                    <a:bodyPr/>
                    <a:lstStyle/>
                    <a:p>
                      <a:pPr algn="ctr"/>
                      <a:r>
                        <a:rPr lang="en-US" dirty="0" smtClean="0"/>
                        <a:t>Type</a:t>
                      </a:r>
                      <a:endParaRPr lang="en-US" dirty="0"/>
                    </a:p>
                  </a:txBody>
                  <a:tcPr/>
                </a:tc>
                <a:tc>
                  <a:txBody>
                    <a:bodyPr/>
                    <a:lstStyle/>
                    <a:p>
                      <a:pPr algn="ctr"/>
                      <a:r>
                        <a:rPr lang="en-US" dirty="0" smtClean="0"/>
                        <a:t>Bit Depth</a:t>
                      </a:r>
                      <a:endParaRPr lang="en-US" dirty="0"/>
                    </a:p>
                  </a:txBody>
                  <a:tcPr/>
                </a:tc>
                <a:tc>
                  <a:txBody>
                    <a:bodyPr/>
                    <a:lstStyle/>
                    <a:p>
                      <a:pPr algn="ctr"/>
                      <a:r>
                        <a:rPr lang="en-US" dirty="0" smtClean="0"/>
                        <a:t>Range</a:t>
                      </a:r>
                      <a:endParaRPr lang="en-US" dirty="0"/>
                    </a:p>
                  </a:txBody>
                  <a:tcPr/>
                </a:tc>
              </a:tr>
              <a:tr h="457200">
                <a:tc>
                  <a:txBody>
                    <a:bodyPr/>
                    <a:lstStyle/>
                    <a:p>
                      <a:r>
                        <a:rPr lang="en-US" dirty="0" smtClean="0">
                          <a:solidFill>
                            <a:schemeClr val="tx2">
                              <a:lumMod val="50000"/>
                            </a:schemeClr>
                          </a:solidFill>
                        </a:rPr>
                        <a:t>float</a:t>
                      </a:r>
                      <a:endParaRPr lang="en-US" dirty="0">
                        <a:solidFill>
                          <a:schemeClr val="tx2">
                            <a:lumMod val="50000"/>
                          </a:schemeClr>
                        </a:solidFill>
                      </a:endParaRPr>
                    </a:p>
                  </a:txBody>
                  <a:tcPr/>
                </a:tc>
                <a:tc>
                  <a:txBody>
                    <a:bodyPr/>
                    <a:lstStyle/>
                    <a:p>
                      <a:r>
                        <a:rPr lang="en-US" dirty="0" smtClean="0">
                          <a:solidFill>
                            <a:schemeClr val="tx2">
                              <a:lumMod val="50000"/>
                            </a:schemeClr>
                          </a:solidFill>
                        </a:rPr>
                        <a:t>32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varies</a:t>
                      </a:r>
                      <a:endParaRPr lang="en-US" dirty="0">
                        <a:solidFill>
                          <a:schemeClr val="tx2">
                            <a:lumMod val="50000"/>
                          </a:schemeClr>
                        </a:solidFill>
                      </a:endParaRPr>
                    </a:p>
                  </a:txBody>
                  <a:tcPr/>
                </a:tc>
              </a:tr>
              <a:tr h="457200">
                <a:tc>
                  <a:txBody>
                    <a:bodyPr/>
                    <a:lstStyle/>
                    <a:p>
                      <a:r>
                        <a:rPr lang="en-US" dirty="0" smtClean="0">
                          <a:solidFill>
                            <a:schemeClr val="tx2">
                              <a:lumMod val="50000"/>
                            </a:schemeClr>
                          </a:solidFill>
                        </a:rPr>
                        <a:t>double</a:t>
                      </a:r>
                      <a:endParaRPr lang="en-US" dirty="0">
                        <a:solidFill>
                          <a:schemeClr val="tx2">
                            <a:lumMod val="50000"/>
                          </a:schemeClr>
                        </a:solidFill>
                      </a:endParaRPr>
                    </a:p>
                  </a:txBody>
                  <a:tcPr/>
                </a:tc>
                <a:tc>
                  <a:txBody>
                    <a:bodyPr/>
                    <a:lstStyle/>
                    <a:p>
                      <a:r>
                        <a:rPr lang="en-US" dirty="0" smtClean="0">
                          <a:solidFill>
                            <a:schemeClr val="tx2">
                              <a:lumMod val="50000"/>
                            </a:schemeClr>
                          </a:solidFill>
                        </a:rPr>
                        <a:t>64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varies</a:t>
                      </a:r>
                      <a:endParaRPr lang="en-US" dirty="0">
                        <a:solidFill>
                          <a:schemeClr val="tx2">
                            <a:lumMod val="50000"/>
                          </a:schemeClr>
                        </a:solidFill>
                      </a:endParaRPr>
                    </a:p>
                  </a:txBody>
                  <a:tcPr/>
                </a:tc>
              </a:tr>
            </a:tbl>
          </a:graphicData>
        </a:graphic>
      </p:graphicFrame>
      <p:pic>
        <p:nvPicPr>
          <p:cNvPr id="1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19900" y="3182203"/>
            <a:ext cx="3733800" cy="2971800"/>
          </a:xfrm>
          <a:prstGeom prst="rect">
            <a:avLst/>
          </a:prstGeom>
          <a:noFill/>
          <a:ln w="9525">
            <a:noFill/>
            <a:miter lim="800000"/>
            <a:headEnd/>
            <a:tailEnd/>
          </a:ln>
        </p:spPr>
      </p:pic>
    </p:spTree>
    <p:extLst>
      <p:ext uri="{BB962C8B-B14F-4D97-AF65-F5344CB8AC3E}">
        <p14:creationId xmlns:p14="http://schemas.microsoft.com/office/powerpoint/2010/main" val="282979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Chanel</a:t>
            </a:r>
            <a:endParaRPr lang="en-US" dirty="0"/>
          </a:p>
        </p:txBody>
      </p:sp>
      <p:sp>
        <p:nvSpPr>
          <p:cNvPr id="5" name="Content Placeholder 4"/>
          <p:cNvSpPr>
            <a:spLocks noGrp="1"/>
          </p:cNvSpPr>
          <p:nvPr>
            <p:ph idx="1"/>
          </p:nvPr>
        </p:nvSpPr>
        <p:spPr/>
        <p:txBody>
          <a:bodyPr/>
          <a:lstStyle/>
          <a:p>
            <a:r>
              <a:rPr lang="en-US" dirty="0"/>
              <a:t>A Channel is an object from which you can read data and to which you can write data</a:t>
            </a:r>
          </a:p>
          <a:p>
            <a:r>
              <a:rPr lang="en-US" dirty="0"/>
              <a:t>Types:</a:t>
            </a:r>
          </a:p>
          <a:p>
            <a:pPr lvl="1"/>
            <a:r>
              <a:rPr lang="en-US" dirty="0"/>
              <a:t>Any </a:t>
            </a:r>
            <a:r>
              <a:rPr lang="en-US" dirty="0" err="1"/>
              <a:t>InputStream</a:t>
            </a:r>
            <a:r>
              <a:rPr lang="en-US" dirty="0"/>
              <a:t> or </a:t>
            </a:r>
            <a:r>
              <a:rPr lang="en-US" dirty="0" err="1"/>
              <a:t>OutputStream</a:t>
            </a:r>
            <a:r>
              <a:rPr lang="en-US" dirty="0"/>
              <a:t> family</a:t>
            </a:r>
          </a:p>
          <a:p>
            <a:endParaRPr lang="en-US" dirty="0"/>
          </a:p>
        </p:txBody>
      </p:sp>
    </p:spTree>
    <p:extLst>
      <p:ext uri="{BB962C8B-B14F-4D97-AF65-F5344CB8AC3E}">
        <p14:creationId xmlns:p14="http://schemas.microsoft.com/office/powerpoint/2010/main" val="346701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Threading</a:t>
            </a:r>
            <a:endParaRPr lang="en-US" dirty="0"/>
          </a:p>
        </p:txBody>
      </p:sp>
      <p:sp>
        <p:nvSpPr>
          <p:cNvPr id="9" name="Text Placeholder 8"/>
          <p:cNvSpPr>
            <a:spLocks noGrp="1"/>
          </p:cNvSpPr>
          <p:nvPr>
            <p:ph type="body" idx="1"/>
          </p:nvPr>
        </p:nvSpPr>
        <p:spPr/>
        <p:txBody>
          <a:bodyPr/>
          <a:lstStyle/>
          <a:p>
            <a:r>
              <a:rPr lang="en-US" dirty="0" smtClean="0"/>
              <a:t>Introduction to Concurrency</a:t>
            </a:r>
            <a:endParaRPr lang="en-US" dirty="0"/>
          </a:p>
        </p:txBody>
      </p:sp>
    </p:spTree>
    <p:extLst>
      <p:ext uri="{BB962C8B-B14F-4D97-AF65-F5344CB8AC3E}">
        <p14:creationId xmlns:p14="http://schemas.microsoft.com/office/powerpoint/2010/main" val="18743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Threading</a:t>
            </a:r>
            <a:endParaRPr lang="en-US" dirty="0"/>
          </a:p>
        </p:txBody>
      </p:sp>
      <p:sp>
        <p:nvSpPr>
          <p:cNvPr id="5" name="Content Placeholder 4"/>
          <p:cNvSpPr>
            <a:spLocks noGrp="1"/>
          </p:cNvSpPr>
          <p:nvPr>
            <p:ph idx="1"/>
          </p:nvPr>
        </p:nvSpPr>
        <p:spPr/>
        <p:txBody>
          <a:bodyPr/>
          <a:lstStyle/>
          <a:p>
            <a:r>
              <a:rPr lang="en-US" dirty="0"/>
              <a:t>Multithreading refers to two or more tasks executing concurrently within a single program</a:t>
            </a:r>
          </a:p>
          <a:p>
            <a:r>
              <a:rPr lang="en-US" dirty="0"/>
              <a:t>A thread is an independent path of execution within a program</a:t>
            </a:r>
          </a:p>
          <a:p>
            <a:pPr lvl="1"/>
            <a:r>
              <a:rPr lang="en-US" dirty="0"/>
              <a:t>Many threads can run concurrently within an execution</a:t>
            </a:r>
          </a:p>
          <a:p>
            <a:pPr lvl="1"/>
            <a:r>
              <a:rPr lang="en-US" dirty="0"/>
              <a:t>Every thread in Java is created and controlled by </a:t>
            </a:r>
            <a:r>
              <a:rPr lang="en-US" b="1" dirty="0"/>
              <a:t>at least </a:t>
            </a:r>
            <a:r>
              <a:rPr lang="en-US" dirty="0"/>
              <a:t>the </a:t>
            </a:r>
            <a:r>
              <a:rPr lang="en-US" b="1" dirty="0" err="1"/>
              <a:t>java.lang.Thread</a:t>
            </a:r>
            <a:r>
              <a:rPr lang="en-US" b="1" dirty="0"/>
              <a:t> class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0886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Inter-object communication</a:t>
            </a:r>
            <a:endParaRPr lang="en-US" dirty="0"/>
          </a:p>
        </p:txBody>
      </p:sp>
      <p:sp>
        <p:nvSpPr>
          <p:cNvPr id="5" name="Content Placeholder 4"/>
          <p:cNvSpPr>
            <a:spLocks noGrp="1"/>
          </p:cNvSpPr>
          <p:nvPr>
            <p:ph idx="1"/>
          </p:nvPr>
        </p:nvSpPr>
        <p:spPr/>
        <p:txBody>
          <a:bodyPr/>
          <a:lstStyle/>
          <a:p>
            <a:endParaRPr lang="en-US"/>
          </a:p>
        </p:txBody>
      </p:sp>
      <p:pic>
        <p:nvPicPr>
          <p:cNvPr id="6" name="Picture 2" descr="http://www.javabeginner.com/images/table.JPG"/>
          <p:cNvPicPr>
            <a:picLocks noChangeAspect="1" noChangeArrowheads="1"/>
          </p:cNvPicPr>
          <p:nvPr/>
        </p:nvPicPr>
        <p:blipFill>
          <a:blip r:embed="rId2" cstate="print"/>
          <a:srcRect/>
          <a:stretch>
            <a:fillRect/>
          </a:stretch>
        </p:blipFill>
        <p:spPr bwMode="auto">
          <a:xfrm>
            <a:off x="2629468" y="2209800"/>
            <a:ext cx="6324600" cy="2743200"/>
          </a:xfrm>
          <a:prstGeom prst="rect">
            <a:avLst/>
          </a:prstGeom>
          <a:noFill/>
        </p:spPr>
      </p:pic>
    </p:spTree>
    <p:extLst>
      <p:ext uri="{BB962C8B-B14F-4D97-AF65-F5344CB8AC3E}">
        <p14:creationId xmlns:p14="http://schemas.microsoft.com/office/powerpoint/2010/main" val="26976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Threads</a:t>
            </a:r>
            <a:endParaRPr lang="en-US" dirty="0"/>
          </a:p>
        </p:txBody>
      </p:sp>
      <p:sp>
        <p:nvSpPr>
          <p:cNvPr id="5" name="Content Placeholder 4"/>
          <p:cNvSpPr>
            <a:spLocks noGrp="1"/>
          </p:cNvSpPr>
          <p:nvPr>
            <p:ph idx="1"/>
          </p:nvPr>
        </p:nvSpPr>
        <p:spPr/>
        <p:txBody>
          <a:bodyPr/>
          <a:lstStyle/>
          <a:p>
            <a:r>
              <a:rPr lang="en-US" dirty="0"/>
              <a:t>Extend </a:t>
            </a:r>
            <a:r>
              <a:rPr lang="en-US" dirty="0" err="1"/>
              <a:t>java.lang.Thread</a:t>
            </a:r>
            <a:r>
              <a:rPr lang="en-US" dirty="0"/>
              <a:t> class if you want to create several different types of threads</a:t>
            </a:r>
          </a:p>
          <a:p>
            <a:r>
              <a:rPr lang="en-US" dirty="0"/>
              <a:t>Implement Runnable interface if you want to create a process that can be executed by different threads</a:t>
            </a:r>
          </a:p>
          <a:p>
            <a:endParaRPr lang="en-US" dirty="0"/>
          </a:p>
        </p:txBody>
      </p:sp>
    </p:spTree>
    <p:extLst>
      <p:ext uri="{BB962C8B-B14F-4D97-AF65-F5344CB8AC3E}">
        <p14:creationId xmlns:p14="http://schemas.microsoft.com/office/powerpoint/2010/main" val="312826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Runnable version</a:t>
            </a:r>
            <a:endParaRPr lang="en-US" dirty="0"/>
          </a:p>
        </p:txBody>
      </p:sp>
      <p:sp>
        <p:nvSpPr>
          <p:cNvPr id="5" name="Content Placeholder 4"/>
          <p:cNvSpPr>
            <a:spLocks noGrp="1"/>
          </p:cNvSpPr>
          <p:nvPr>
            <p:ph idx="1"/>
          </p:nvPr>
        </p:nvSpPr>
        <p:spPr/>
        <p:txBody>
          <a:bodyPr/>
          <a:lstStyle/>
          <a:p>
            <a:r>
              <a:rPr lang="en-US" dirty="0"/>
              <a:t>Make a Runnable object (the thread’s job)</a:t>
            </a:r>
          </a:p>
          <a:p>
            <a:pPr>
              <a:buNone/>
            </a:pPr>
            <a:endParaRPr lang="en-US" dirty="0"/>
          </a:p>
          <a:p>
            <a:r>
              <a:rPr lang="en-US" dirty="0"/>
              <a:t>Make a Thread object (the worker) and give it a Runnable (its job)</a:t>
            </a:r>
          </a:p>
          <a:p>
            <a:pPr>
              <a:buNone/>
            </a:pPr>
            <a:endParaRPr lang="en-US" dirty="0"/>
          </a:p>
          <a:p>
            <a:r>
              <a:rPr lang="en-US" dirty="0"/>
              <a:t>Start the thread</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19400" y="2209800"/>
            <a:ext cx="5562600" cy="6096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19400" y="3886200"/>
            <a:ext cx="6096000" cy="5334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95600" y="4953000"/>
            <a:ext cx="2286000" cy="609600"/>
          </a:xfrm>
          <a:prstGeom prst="rect">
            <a:avLst/>
          </a:prstGeom>
          <a:noFill/>
          <a:ln w="9525">
            <a:noFill/>
            <a:miter lim="800000"/>
            <a:headEnd/>
            <a:tailEnd/>
          </a:ln>
        </p:spPr>
      </p:pic>
    </p:spTree>
    <p:extLst>
      <p:ext uri="{BB962C8B-B14F-4D97-AF65-F5344CB8AC3E}">
        <p14:creationId xmlns:p14="http://schemas.microsoft.com/office/powerpoint/2010/main" val="29837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Runnable version…</a:t>
            </a:r>
            <a:endParaRPr lang="en-US" dirty="0"/>
          </a:p>
        </p:txBody>
      </p:sp>
      <p:sp>
        <p:nvSpPr>
          <p:cNvPr id="5" name="Content Placeholder 4"/>
          <p:cNvSpPr>
            <a:spLocks noGrp="1"/>
          </p:cNvSpPr>
          <p:nvPr>
            <p:ph idx="1"/>
          </p:nvPr>
        </p:nvSpPr>
        <p:spPr/>
        <p:txBody>
          <a:bodyPr/>
          <a:lstStyle/>
          <a:p>
            <a:r>
              <a:rPr lang="en-US" dirty="0"/>
              <a:t>Implicitly declared because it is found in </a:t>
            </a:r>
            <a:r>
              <a:rPr lang="en-US" dirty="0" err="1"/>
              <a:t>java.lang</a:t>
            </a:r>
            <a:r>
              <a:rPr lang="en-US" dirty="0"/>
              <a:t> package</a:t>
            </a:r>
          </a:p>
          <a:p>
            <a:r>
              <a:rPr lang="en-US" dirty="0"/>
              <a:t>Implements the job for the threads</a:t>
            </a:r>
          </a:p>
          <a:p>
            <a:r>
              <a:rPr lang="en-US" dirty="0"/>
              <a:t>It has only one method to implement: </a:t>
            </a:r>
          </a:p>
          <a:p>
            <a:pPr lvl="1"/>
            <a:r>
              <a:rPr lang="en-US" dirty="0"/>
              <a:t>public void run()</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108278" y="3657600"/>
            <a:ext cx="7277100" cy="2762250"/>
          </a:xfrm>
          <a:prstGeom prst="rect">
            <a:avLst/>
          </a:prstGeom>
          <a:noFill/>
          <a:ln w="9525">
            <a:noFill/>
            <a:miter lim="800000"/>
            <a:headEnd/>
            <a:tailEnd/>
          </a:ln>
        </p:spPr>
      </p:pic>
    </p:spTree>
    <p:extLst>
      <p:ext uri="{BB962C8B-B14F-4D97-AF65-F5344CB8AC3E}">
        <p14:creationId xmlns:p14="http://schemas.microsoft.com/office/powerpoint/2010/main" val="252035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class</a:t>
            </a:r>
            <a:endParaRPr lang="en-US" dirty="0"/>
          </a:p>
        </p:txBody>
      </p:sp>
      <p:sp>
        <p:nvSpPr>
          <p:cNvPr id="5" name="Content Placeholder 4"/>
          <p:cNvSpPr>
            <a:spLocks noGrp="1"/>
          </p:cNvSpPr>
          <p:nvPr>
            <p:ph idx="1"/>
          </p:nvPr>
        </p:nvSpPr>
        <p:spPr/>
        <p:txBody>
          <a:bodyPr/>
          <a:lstStyle/>
          <a:p>
            <a:r>
              <a:rPr lang="en-US" dirty="0"/>
              <a:t>Aside from extending Thread class, we can implement this to represent the worker of the job</a:t>
            </a:r>
          </a:p>
          <a:p>
            <a:endParaRPr lang="en-US" dirty="0"/>
          </a:p>
        </p:txBody>
      </p:sp>
    </p:spTree>
    <p:extLst>
      <p:ext uri="{BB962C8B-B14F-4D97-AF65-F5344CB8AC3E}">
        <p14:creationId xmlns:p14="http://schemas.microsoft.com/office/powerpoint/2010/main" val="63935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processes</a:t>
            </a:r>
            <a:endParaRPr lang="en-US" dirty="0"/>
          </a:p>
        </p:txBody>
      </p:sp>
      <p:sp>
        <p:nvSpPr>
          <p:cNvPr id="5" name="Content Placeholder 4"/>
          <p:cNvSpPr>
            <a:spLocks noGrp="1"/>
          </p:cNvSpPr>
          <p:nvPr>
            <p:ph idx="1"/>
          </p:nvPr>
        </p:nvSpPr>
        <p:spPr/>
        <p:txBody>
          <a:bodyPr/>
          <a:lstStyle/>
          <a:p>
            <a:r>
              <a:rPr lang="en-US" dirty="0"/>
              <a:t>NEW state – once created</a:t>
            </a:r>
          </a:p>
          <a:p>
            <a:r>
              <a:rPr lang="en-US" dirty="0"/>
              <a:t>RUNNABLE state – once started</a:t>
            </a:r>
          </a:p>
          <a:p>
            <a:r>
              <a:rPr lang="en-US" dirty="0"/>
              <a:t>RUNNING state – thread has executed running on top of the stack</a:t>
            </a:r>
          </a:p>
          <a:p>
            <a:r>
              <a:rPr lang="en-US" dirty="0"/>
              <a:t>BLOCKED state </a:t>
            </a:r>
          </a:p>
          <a:p>
            <a:pPr lvl="1"/>
            <a:r>
              <a:rPr lang="en-US" dirty="0"/>
              <a:t>Waiting for a data input</a:t>
            </a:r>
          </a:p>
          <a:p>
            <a:pPr lvl="1"/>
            <a:r>
              <a:rPr lang="en-US" dirty="0"/>
              <a:t>Waiting for a call to locked methods</a:t>
            </a:r>
          </a:p>
          <a:p>
            <a:pPr lvl="1"/>
            <a:r>
              <a:rPr lang="en-US" dirty="0"/>
              <a:t>Put into sleep()</a:t>
            </a:r>
          </a:p>
          <a:p>
            <a:endParaRPr lang="en-US" dirty="0"/>
          </a:p>
          <a:p>
            <a:endParaRPr lang="en-US" dirty="0"/>
          </a:p>
        </p:txBody>
      </p:sp>
    </p:spTree>
    <p:extLst>
      <p:ext uri="{BB962C8B-B14F-4D97-AF65-F5344CB8AC3E}">
        <p14:creationId xmlns:p14="http://schemas.microsoft.com/office/powerpoint/2010/main" val="7641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a Thread</a:t>
            </a:r>
            <a:endParaRPr lang="en-US" dirty="0"/>
          </a:p>
        </p:txBody>
      </p:sp>
      <p:sp>
        <p:nvSpPr>
          <p:cNvPr id="5" name="Content Placeholder 4"/>
          <p:cNvSpPr>
            <a:spLocks noGrp="1"/>
          </p:cNvSpPr>
          <p:nvPr>
            <p:ph idx="1"/>
          </p:nvPr>
        </p:nvSpPr>
        <p:spPr/>
        <p:txBody>
          <a:bodyPr/>
          <a:lstStyle/>
          <a:p>
            <a:r>
              <a:rPr lang="en-US" dirty="0"/>
              <a:t>When start() method is invoked:</a:t>
            </a:r>
          </a:p>
          <a:p>
            <a:pPr lvl="1"/>
            <a:r>
              <a:rPr lang="en-US" dirty="0"/>
              <a:t>A new thread of execution starts (with a new call stack).</a:t>
            </a:r>
          </a:p>
          <a:p>
            <a:pPr lvl="1"/>
            <a:r>
              <a:rPr lang="en-US" dirty="0"/>
              <a:t>The thread moves from the new state to the running state.</a:t>
            </a:r>
          </a:p>
          <a:p>
            <a:pPr lvl="1"/>
            <a:r>
              <a:rPr lang="en-US" dirty="0"/>
              <a:t>When the thread gets a chance to execute, its target run() method will run.</a:t>
            </a:r>
          </a:p>
          <a:p>
            <a:endParaRPr lang="en-US" dirty="0"/>
          </a:p>
        </p:txBody>
      </p:sp>
    </p:spTree>
    <p:extLst>
      <p:ext uri="{BB962C8B-B14F-4D97-AF65-F5344CB8AC3E}">
        <p14:creationId xmlns:p14="http://schemas.microsoft.com/office/powerpoint/2010/main" val="202756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sp>
        <p:nvSpPr>
          <p:cNvPr id="6" name="Content Placeholder 5"/>
          <p:cNvSpPr>
            <a:spLocks noGrp="1"/>
          </p:cNvSpPr>
          <p:nvPr>
            <p:ph idx="1"/>
          </p:nvPr>
        </p:nvSpPr>
        <p:spPr/>
        <p:txBody>
          <a:bodyPr/>
          <a:lstStyle/>
          <a:p>
            <a:r>
              <a:rPr lang="en-US" dirty="0"/>
              <a:t>Integer types</a:t>
            </a:r>
          </a:p>
          <a:p>
            <a:pPr lvl="1"/>
            <a:r>
              <a:rPr lang="en-US" dirty="0"/>
              <a:t>Numbers without fractional part</a:t>
            </a:r>
          </a:p>
          <a:p>
            <a:pPr lvl="1"/>
            <a:r>
              <a:rPr lang="en-US" dirty="0"/>
              <a:t>Negative values are allowed</a:t>
            </a:r>
          </a:p>
          <a:p>
            <a:r>
              <a:rPr lang="en-US" dirty="0"/>
              <a:t>Floating-point Types</a:t>
            </a:r>
          </a:p>
          <a:p>
            <a:pPr lvl="1"/>
            <a:r>
              <a:rPr lang="en-US" dirty="0"/>
              <a:t>Numbers with fractional parts</a:t>
            </a:r>
          </a:p>
          <a:p>
            <a:pPr lvl="1"/>
            <a:r>
              <a:rPr lang="en-US" dirty="0"/>
              <a:t>All floating-point computations follow the IEEE 754 specification. In particular, there are three special floating-point values to denote overflows and errors:</a:t>
            </a:r>
          </a:p>
          <a:p>
            <a:pPr lvl="2"/>
            <a:r>
              <a:rPr lang="en-US" dirty="0"/>
              <a:t>Positive Infinity, Negative Infinity, </a:t>
            </a:r>
            <a:r>
              <a:rPr lang="en-US" dirty="0" err="1"/>
              <a:t>NaN</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41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0807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Accessing current Thread Information</a:t>
            </a:r>
            <a:endParaRPr lang="en-US" dirty="0"/>
          </a:p>
        </p:txBody>
      </p:sp>
      <p:sp>
        <p:nvSpPr>
          <p:cNvPr id="5" name="Content Placeholder 4"/>
          <p:cNvSpPr>
            <a:spLocks noGrp="1"/>
          </p:cNvSpPr>
          <p:nvPr>
            <p:ph idx="1"/>
          </p:nvPr>
        </p:nvSpPr>
        <p:spPr/>
        <p:txBody>
          <a:bodyPr/>
          <a:lstStyle/>
          <a:p>
            <a:r>
              <a:rPr lang="en-US" dirty="0" err="1"/>
              <a:t>Thread.currentThread</a:t>
            </a:r>
            <a:r>
              <a:rPr lang="en-US" dirty="0"/>
              <a:t>()</a:t>
            </a:r>
          </a:p>
          <a:p>
            <a:pPr lvl="1"/>
            <a:r>
              <a:rPr lang="en-US" dirty="0"/>
              <a:t>Thread	.</a:t>
            </a:r>
            <a:r>
              <a:rPr lang="en-US" dirty="0" err="1"/>
              <a:t>currentThread</a:t>
            </a:r>
            <a:r>
              <a:rPr lang="en-US" dirty="0"/>
              <a:t>().</a:t>
            </a:r>
            <a:r>
              <a:rPr lang="en-US" dirty="0" err="1"/>
              <a:t>getName</a:t>
            </a:r>
            <a:r>
              <a:rPr lang="en-US" dirty="0"/>
              <a:t>()</a:t>
            </a:r>
          </a:p>
          <a:p>
            <a:r>
              <a:rPr lang="en-US" dirty="0"/>
              <a:t>By default each thread has a name “Thread-0” for first thread, “Thread-1” for second thread, etc.</a:t>
            </a:r>
          </a:p>
          <a:p>
            <a:endParaRPr lang="en-US" dirty="0"/>
          </a:p>
          <a:p>
            <a:endParaRPr lang="en-US" dirty="0"/>
          </a:p>
        </p:txBody>
      </p:sp>
    </p:spTree>
    <p:extLst>
      <p:ext uri="{BB962C8B-B14F-4D97-AF65-F5344CB8AC3E}">
        <p14:creationId xmlns:p14="http://schemas.microsoft.com/office/powerpoint/2010/main" val="18218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Blocked State (from Runnable)</a:t>
            </a:r>
            <a:endParaRPr lang="en-US" dirty="0"/>
          </a:p>
        </p:txBody>
      </p:sp>
      <p:sp>
        <p:nvSpPr>
          <p:cNvPr id="5" name="Content Placeholder 4"/>
          <p:cNvSpPr>
            <a:spLocks noGrp="1"/>
          </p:cNvSpPr>
          <p:nvPr>
            <p:ph idx="1"/>
          </p:nvPr>
        </p:nvSpPr>
        <p:spPr/>
        <p:txBody>
          <a:bodyPr>
            <a:normAutofit lnSpcReduction="10000"/>
          </a:bodyPr>
          <a:lstStyle/>
          <a:p>
            <a:r>
              <a:rPr lang="en-US" dirty="0"/>
              <a:t>A thread becomes Not Runnable when one of the following four events occurs:</a:t>
            </a:r>
          </a:p>
          <a:p>
            <a:pPr lvl="1"/>
            <a:r>
              <a:rPr lang="en-US" dirty="0"/>
              <a:t>When </a:t>
            </a:r>
            <a:r>
              <a:rPr lang="en-US" b="1" dirty="0"/>
              <a:t>sleep()</a:t>
            </a:r>
            <a:r>
              <a:rPr lang="en-US" dirty="0"/>
              <a:t> method is invoked and it sleeps for a specified amount of time</a:t>
            </a:r>
          </a:p>
          <a:p>
            <a:pPr lvl="1"/>
            <a:r>
              <a:rPr lang="en-US" dirty="0"/>
              <a:t>When </a:t>
            </a:r>
            <a:r>
              <a:rPr lang="en-US" b="1" dirty="0"/>
              <a:t>suspend()</a:t>
            </a:r>
            <a:r>
              <a:rPr lang="en-US" dirty="0"/>
              <a:t> method is invoked</a:t>
            </a:r>
          </a:p>
          <a:p>
            <a:pPr lvl="1"/>
            <a:r>
              <a:rPr lang="en-US" dirty="0"/>
              <a:t>When </a:t>
            </a:r>
            <a:r>
              <a:rPr lang="en-US" b="1" dirty="0"/>
              <a:t>the wait() </a:t>
            </a:r>
            <a:r>
              <a:rPr lang="en-US" dirty="0"/>
              <a:t>method is invoked and the thread waits for notification of a free resource or waits for</a:t>
            </a:r>
            <a:br>
              <a:rPr lang="en-US" dirty="0"/>
            </a:br>
            <a:r>
              <a:rPr lang="en-US" dirty="0"/>
              <a:t>the completion of another thread or waits to acquire a lock of an object.</a:t>
            </a:r>
          </a:p>
          <a:p>
            <a:pPr lvl="1"/>
            <a:r>
              <a:rPr lang="en-US" dirty="0"/>
              <a:t>The thread is blocking on I/O and waits for its completion</a:t>
            </a:r>
          </a:p>
          <a:p>
            <a:endParaRPr lang="en-US" dirty="0"/>
          </a:p>
          <a:p>
            <a:endParaRPr lang="en-US" dirty="0"/>
          </a:p>
        </p:txBody>
      </p:sp>
    </p:spTree>
    <p:extLst>
      <p:ext uri="{BB962C8B-B14F-4D97-AF65-F5344CB8AC3E}">
        <p14:creationId xmlns:p14="http://schemas.microsoft.com/office/powerpoint/2010/main" val="168184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Blocked to Runnable</a:t>
            </a:r>
            <a:endParaRPr lang="en-US" dirty="0"/>
          </a:p>
        </p:txBody>
      </p:sp>
      <p:sp>
        <p:nvSpPr>
          <p:cNvPr id="5" name="Content Placeholder 4"/>
          <p:cNvSpPr>
            <a:spLocks noGrp="1"/>
          </p:cNvSpPr>
          <p:nvPr>
            <p:ph idx="1"/>
          </p:nvPr>
        </p:nvSpPr>
        <p:spPr/>
        <p:txBody>
          <a:bodyPr/>
          <a:lstStyle/>
          <a:p>
            <a:r>
              <a:rPr lang="en-US" dirty="0"/>
              <a:t>A process at halt can be awaken by the </a:t>
            </a:r>
            <a:r>
              <a:rPr lang="en-US" dirty="0" err="1"/>
              <a:t>ff</a:t>
            </a:r>
            <a:r>
              <a:rPr lang="en-US" dirty="0"/>
              <a:t>:</a:t>
            </a:r>
          </a:p>
          <a:p>
            <a:pPr lvl="1"/>
            <a:r>
              <a:rPr lang="en-US" dirty="0"/>
              <a:t>a thread has been put to sleep, then the specified number of milliseconds must elapse (or it must be interrupted)</a:t>
            </a:r>
          </a:p>
          <a:p>
            <a:pPr lvl="1"/>
            <a:r>
              <a:rPr lang="en-US" dirty="0"/>
              <a:t>If a thread has been suspended, then its </a:t>
            </a:r>
            <a:r>
              <a:rPr lang="en-US" b="1" dirty="0"/>
              <a:t>resume()</a:t>
            </a:r>
            <a:r>
              <a:rPr lang="en-US" dirty="0"/>
              <a:t> method must be invoked</a:t>
            </a:r>
          </a:p>
          <a:p>
            <a:pPr lvl="1"/>
            <a:r>
              <a:rPr lang="en-US" dirty="0"/>
              <a:t>If a thread is waiting on a condition variable, whatever object owns the variable must relinquish it by calling either </a:t>
            </a:r>
            <a:r>
              <a:rPr lang="en-US" b="1" dirty="0"/>
              <a:t>notify()</a:t>
            </a:r>
            <a:r>
              <a:rPr lang="en-US" dirty="0"/>
              <a:t> or </a:t>
            </a:r>
            <a:r>
              <a:rPr lang="en-US" b="1" dirty="0" err="1"/>
              <a:t>notifyAll</a:t>
            </a:r>
            <a:r>
              <a:rPr lang="en-US" b="1" dirty="0"/>
              <a:t>()</a:t>
            </a:r>
            <a:endParaRPr lang="en-US" dirty="0"/>
          </a:p>
          <a:p>
            <a:pPr lvl="1"/>
            <a:r>
              <a:rPr lang="en-US" dirty="0"/>
              <a:t>If a thread is blocked on I/O, then the I/O must complete.</a:t>
            </a:r>
          </a:p>
          <a:p>
            <a:endParaRPr lang="en-US" dirty="0"/>
          </a:p>
        </p:txBody>
      </p:sp>
    </p:spTree>
    <p:extLst>
      <p:ext uri="{BB962C8B-B14F-4D97-AF65-F5344CB8AC3E}">
        <p14:creationId xmlns:p14="http://schemas.microsoft.com/office/powerpoint/2010/main" val="142857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 State</a:t>
            </a:r>
            <a:endParaRPr lang="en-US" dirty="0"/>
          </a:p>
        </p:txBody>
      </p:sp>
      <p:sp>
        <p:nvSpPr>
          <p:cNvPr id="5" name="Content Placeholder 4"/>
          <p:cNvSpPr>
            <a:spLocks noGrp="1"/>
          </p:cNvSpPr>
          <p:nvPr>
            <p:ph idx="1"/>
          </p:nvPr>
        </p:nvSpPr>
        <p:spPr/>
        <p:txBody>
          <a:bodyPr/>
          <a:lstStyle/>
          <a:p>
            <a:r>
              <a:rPr lang="en-US" dirty="0"/>
              <a:t>A thread enters this state when the run() method has finished executing or when the stop() method is invoked. </a:t>
            </a:r>
          </a:p>
          <a:p>
            <a:r>
              <a:rPr lang="en-US" dirty="0"/>
              <a:t>Once in this state, the thread cannot ever run again</a:t>
            </a:r>
          </a:p>
          <a:p>
            <a:endParaRPr lang="en-US" dirty="0"/>
          </a:p>
        </p:txBody>
      </p:sp>
    </p:spTree>
    <p:extLst>
      <p:ext uri="{BB962C8B-B14F-4D97-AF65-F5344CB8AC3E}">
        <p14:creationId xmlns:p14="http://schemas.microsoft.com/office/powerpoint/2010/main" val="45943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Implementation</a:t>
            </a:r>
            <a:endParaRPr lang="en-US" dirty="0"/>
          </a:p>
        </p:txBody>
      </p:sp>
      <p:sp>
        <p:nvSpPr>
          <p:cNvPr id="5" name="Content Placeholder 4"/>
          <p:cNvSpPr>
            <a:spLocks noGrp="1"/>
          </p:cNvSpPr>
          <p:nvPr>
            <p:ph idx="1"/>
          </p:nvPr>
        </p:nvSpPr>
        <p:spPr/>
        <p:txBody>
          <a:bodyPr/>
          <a:lstStyle/>
          <a:p>
            <a:r>
              <a:rPr lang="en-US" dirty="0" smtClean="0"/>
              <a:t>Multi-threading is the process by which more than one threads are running</a:t>
            </a:r>
          </a:p>
          <a:p>
            <a:r>
              <a:rPr lang="en-US" dirty="0" smtClean="0"/>
              <a:t>Thread run asynchronously be default</a:t>
            </a:r>
          </a:p>
          <a:p>
            <a:pPr lvl="1"/>
            <a:r>
              <a:rPr lang="en-US" dirty="0" smtClean="0"/>
              <a:t>You don’t which one started first or finished last only JVM knows</a:t>
            </a:r>
            <a:endParaRPr lang="en-US" dirty="0"/>
          </a:p>
        </p:txBody>
      </p:sp>
    </p:spTree>
    <p:extLst>
      <p:ext uri="{BB962C8B-B14F-4D97-AF65-F5344CB8AC3E}">
        <p14:creationId xmlns:p14="http://schemas.microsoft.com/office/powerpoint/2010/main" val="34374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Synchronization</a:t>
            </a:r>
            <a:endParaRPr lang="en-US" dirty="0"/>
          </a:p>
        </p:txBody>
      </p:sp>
      <p:sp>
        <p:nvSpPr>
          <p:cNvPr id="5" name="Content Placeholder 4"/>
          <p:cNvSpPr>
            <a:spLocks noGrp="1"/>
          </p:cNvSpPr>
          <p:nvPr>
            <p:ph idx="1"/>
          </p:nvPr>
        </p:nvSpPr>
        <p:spPr/>
        <p:txBody>
          <a:bodyPr/>
          <a:lstStyle/>
          <a:p>
            <a:r>
              <a:rPr lang="en-US" dirty="0"/>
              <a:t>Synchronization is a process of controlling the access of shared resources by the multiple threads in such a manner that only one thread can access a particular resource at a time</a:t>
            </a:r>
          </a:p>
          <a:p>
            <a:r>
              <a:rPr lang="en-US" dirty="0"/>
              <a:t>There can be 2 ways through which synchronized can be implemented in Java:</a:t>
            </a:r>
          </a:p>
          <a:p>
            <a:pPr lvl="1"/>
            <a:r>
              <a:rPr lang="en-US" dirty="0"/>
              <a:t>synchronized methods</a:t>
            </a:r>
          </a:p>
          <a:p>
            <a:pPr lvl="1"/>
            <a:r>
              <a:rPr lang="en-US" dirty="0"/>
              <a:t>synchronized blocks</a:t>
            </a:r>
          </a:p>
          <a:p>
            <a:endParaRPr lang="en-US" dirty="0"/>
          </a:p>
          <a:p>
            <a:endParaRPr lang="en-US" dirty="0"/>
          </a:p>
        </p:txBody>
      </p:sp>
    </p:spTree>
    <p:extLst>
      <p:ext uri="{BB962C8B-B14F-4D97-AF65-F5344CB8AC3E}">
        <p14:creationId xmlns:p14="http://schemas.microsoft.com/office/powerpoint/2010/main" val="136203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 for Synchronization</a:t>
            </a:r>
            <a:endParaRPr lang="en-US" dirty="0"/>
          </a:p>
        </p:txBody>
      </p:sp>
      <p:sp>
        <p:nvSpPr>
          <p:cNvPr id="5" name="Content Placeholder 4"/>
          <p:cNvSpPr>
            <a:spLocks noGrp="1"/>
          </p:cNvSpPr>
          <p:nvPr>
            <p:ph idx="1"/>
          </p:nvPr>
        </p:nvSpPr>
        <p:spPr/>
        <p:txBody>
          <a:bodyPr>
            <a:normAutofit fontScale="92500" lnSpcReduction="10000"/>
          </a:bodyPr>
          <a:lstStyle/>
          <a:p>
            <a:r>
              <a:rPr lang="en-US" dirty="0"/>
              <a:t>sleep(…)</a:t>
            </a:r>
          </a:p>
          <a:p>
            <a:r>
              <a:rPr lang="en-US" dirty="0"/>
              <a:t>yield() </a:t>
            </a:r>
          </a:p>
          <a:p>
            <a:pPr lvl="1"/>
            <a:r>
              <a:rPr lang="en-US" dirty="0"/>
              <a:t>Manages threads of similar priorities to move back to runnable</a:t>
            </a:r>
          </a:p>
          <a:p>
            <a:r>
              <a:rPr lang="en-US" dirty="0" err="1"/>
              <a:t>setPriority</a:t>
            </a:r>
            <a:r>
              <a:rPr lang="en-US" dirty="0"/>
              <a:t>(…)</a:t>
            </a:r>
          </a:p>
          <a:p>
            <a:pPr lvl="1"/>
            <a:r>
              <a:rPr lang="en-US" dirty="0"/>
              <a:t>Gives priority to the thread usually 1 – 10 but not 100 guaranteed correct</a:t>
            </a:r>
          </a:p>
          <a:p>
            <a:pPr lvl="1"/>
            <a:r>
              <a:rPr lang="en-US" dirty="0"/>
              <a:t>Uses constants </a:t>
            </a:r>
            <a:r>
              <a:rPr lang="en-US" dirty="0" err="1"/>
              <a:t>Thread.MIN_PRIORITY</a:t>
            </a:r>
            <a:r>
              <a:rPr lang="en-US" dirty="0"/>
              <a:t>, </a:t>
            </a:r>
            <a:r>
              <a:rPr lang="en-US" dirty="0" err="1" smtClean="0"/>
              <a:t>etc</a:t>
            </a:r>
            <a:endParaRPr lang="en-US" dirty="0" smtClean="0"/>
          </a:p>
          <a:p>
            <a:r>
              <a:rPr lang="en-US" dirty="0"/>
              <a:t>join() </a:t>
            </a:r>
          </a:p>
          <a:p>
            <a:pPr lvl="1"/>
            <a:r>
              <a:rPr lang="en-US" dirty="0"/>
              <a:t>Guarantees the current thread to stop executing until the thread it joins with completes </a:t>
            </a:r>
          </a:p>
          <a:p>
            <a:endParaRPr lang="en-US" dirty="0"/>
          </a:p>
          <a:p>
            <a:endParaRPr lang="en-US" dirty="0"/>
          </a:p>
        </p:txBody>
      </p:sp>
    </p:spTree>
    <p:extLst>
      <p:ext uri="{BB962C8B-B14F-4D97-AF65-F5344CB8AC3E}">
        <p14:creationId xmlns:p14="http://schemas.microsoft.com/office/powerpoint/2010/main" val="358339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Types…</a:t>
            </a:r>
            <a:endParaRPr lang="en-US" dirty="0"/>
          </a:p>
        </p:txBody>
      </p:sp>
      <p:sp>
        <p:nvSpPr>
          <p:cNvPr id="5" name="Content Placeholder 4"/>
          <p:cNvSpPr>
            <a:spLocks noGrp="1"/>
          </p:cNvSpPr>
          <p:nvPr>
            <p:ph idx="1"/>
          </p:nvPr>
        </p:nvSpPr>
        <p:spPr/>
        <p:txBody>
          <a:bodyPr/>
          <a:lstStyle/>
          <a:p>
            <a:r>
              <a:rPr lang="en-US" dirty="0"/>
              <a:t>Character Types</a:t>
            </a:r>
          </a:p>
          <a:p>
            <a:pPr lvl="1"/>
            <a:r>
              <a:rPr lang="en-US" dirty="0"/>
              <a:t>Individual characters</a:t>
            </a:r>
          </a:p>
          <a:p>
            <a:pPr lvl="1"/>
            <a:r>
              <a:rPr lang="en-US" dirty="0"/>
              <a:t>Character constants </a:t>
            </a:r>
            <a:r>
              <a:rPr lang="en-US" dirty="0" smtClean="0"/>
              <a:t>or Escape Sequences (represented </a:t>
            </a:r>
            <a:r>
              <a:rPr lang="en-US" dirty="0"/>
              <a:t>by Unicode Units)</a:t>
            </a:r>
          </a:p>
          <a:p>
            <a:pPr lvl="2"/>
            <a:r>
              <a:rPr lang="en-US" dirty="0"/>
              <a:t>Unicode units are in hexadecimal </a:t>
            </a:r>
            <a:r>
              <a:rPr lang="en-US" dirty="0" smtClean="0"/>
              <a:t>format</a:t>
            </a:r>
          </a:p>
          <a:p>
            <a:pPr lvl="1"/>
            <a:r>
              <a:rPr lang="en-US" dirty="0" smtClean="0"/>
              <a:t>Can represent ASCII numbers</a:t>
            </a:r>
            <a:endParaRPr lang="en-US" dirty="0"/>
          </a:p>
          <a:p>
            <a:endParaRPr lang="en-US" dirty="0"/>
          </a:p>
        </p:txBody>
      </p:sp>
    </p:spTree>
    <p:extLst>
      <p:ext uri="{BB962C8B-B14F-4D97-AF65-F5344CB8AC3E}">
        <p14:creationId xmlns:p14="http://schemas.microsoft.com/office/powerpoint/2010/main" val="236539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Escape Sequences</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1676400"/>
            <a:ext cx="10120952" cy="19812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3657600"/>
            <a:ext cx="10044752" cy="1981200"/>
          </a:xfrm>
          <a:prstGeom prst="rect">
            <a:avLst/>
          </a:prstGeom>
          <a:noFill/>
          <a:ln w="9525">
            <a:noFill/>
            <a:miter lim="800000"/>
            <a:headEnd/>
            <a:tailEnd/>
          </a:ln>
        </p:spPr>
      </p:pic>
    </p:spTree>
    <p:extLst>
      <p:ext uri="{BB962C8B-B14F-4D97-AF65-F5344CB8AC3E}">
        <p14:creationId xmlns:p14="http://schemas.microsoft.com/office/powerpoint/2010/main" val="112009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Literals</a:t>
            </a:r>
            <a:endParaRPr lang="en-US" dirty="0"/>
          </a:p>
        </p:txBody>
      </p:sp>
      <p:sp>
        <p:nvSpPr>
          <p:cNvPr id="5" name="Content Placeholder 4"/>
          <p:cNvSpPr>
            <a:spLocks noGrp="1"/>
          </p:cNvSpPr>
          <p:nvPr>
            <p:ph idx="1"/>
          </p:nvPr>
        </p:nvSpPr>
        <p:spPr/>
        <p:txBody>
          <a:bodyPr/>
          <a:lstStyle/>
          <a:p>
            <a:r>
              <a:rPr lang="fil-PH" dirty="0"/>
              <a:t>Floating-point literals</a:t>
            </a:r>
          </a:p>
          <a:p>
            <a:pPr lvl="1"/>
            <a:r>
              <a:rPr lang="fil-PH" dirty="0"/>
              <a:t>Can encounter loss of precision error when float data type is used</a:t>
            </a:r>
          </a:p>
          <a:p>
            <a:pPr lvl="2"/>
            <a:r>
              <a:rPr lang="fil-PH" dirty="0"/>
              <a:t>float d = 23.5678930;    // ERROR</a:t>
            </a:r>
          </a:p>
          <a:p>
            <a:pPr lvl="2"/>
            <a:r>
              <a:rPr lang="fil-PH" dirty="0"/>
              <a:t>foat d = 23.5678930F;   // Debugged</a:t>
            </a:r>
          </a:p>
          <a:p>
            <a:pPr lvl="1"/>
            <a:r>
              <a:rPr lang="fil-PH" dirty="0"/>
              <a:t>Double has enough container for large fp values</a:t>
            </a:r>
          </a:p>
          <a:p>
            <a:endParaRPr lang="en-US" dirty="0"/>
          </a:p>
        </p:txBody>
      </p:sp>
    </p:spTree>
    <p:extLst>
      <p:ext uri="{BB962C8B-B14F-4D97-AF65-F5344CB8AC3E}">
        <p14:creationId xmlns:p14="http://schemas.microsoft.com/office/powerpoint/2010/main" val="23355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Boolean Literals</a:t>
            </a:r>
            <a:endParaRPr lang="en-US" dirty="0"/>
          </a:p>
        </p:txBody>
      </p:sp>
      <p:sp>
        <p:nvSpPr>
          <p:cNvPr id="5" name="Content Placeholder 4"/>
          <p:cNvSpPr>
            <a:spLocks noGrp="1"/>
          </p:cNvSpPr>
          <p:nvPr>
            <p:ph idx="1"/>
          </p:nvPr>
        </p:nvSpPr>
        <p:spPr/>
        <p:txBody>
          <a:bodyPr/>
          <a:lstStyle/>
          <a:p>
            <a:r>
              <a:rPr lang="fil-PH" dirty="0"/>
              <a:t>Can only be defined by true or false</a:t>
            </a:r>
          </a:p>
          <a:p>
            <a:r>
              <a:rPr lang="fil-PH" dirty="0"/>
              <a:t>Cannot use 0 or 1 values unlike in C or C++</a:t>
            </a:r>
          </a:p>
          <a:p>
            <a:pPr lvl="1"/>
            <a:r>
              <a:rPr lang="fil-PH" dirty="0"/>
              <a:t>boolean t = true;    </a:t>
            </a:r>
          </a:p>
          <a:p>
            <a:pPr lvl="1"/>
            <a:r>
              <a:rPr lang="fil-PH" dirty="0"/>
              <a:t>boolean f = 0;          // ERROR</a:t>
            </a:r>
          </a:p>
          <a:p>
            <a:endParaRPr lang="en-US" dirty="0"/>
          </a:p>
        </p:txBody>
      </p:sp>
    </p:spTree>
    <p:extLst>
      <p:ext uri="{BB962C8B-B14F-4D97-AF65-F5344CB8AC3E}">
        <p14:creationId xmlns:p14="http://schemas.microsoft.com/office/powerpoint/2010/main" val="185632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 Literals</a:t>
            </a:r>
            <a:endParaRPr lang="en-US" dirty="0"/>
          </a:p>
        </p:txBody>
      </p:sp>
      <p:sp>
        <p:nvSpPr>
          <p:cNvPr id="5" name="Content Placeholder 4"/>
          <p:cNvSpPr>
            <a:spLocks noGrp="1"/>
          </p:cNvSpPr>
          <p:nvPr>
            <p:ph idx="1"/>
          </p:nvPr>
        </p:nvSpPr>
        <p:spPr/>
        <p:txBody>
          <a:bodyPr/>
          <a:lstStyle/>
          <a:p>
            <a:r>
              <a:rPr lang="fil-PH" dirty="0"/>
              <a:t>Not primitives but they can be represented as literals</a:t>
            </a:r>
          </a:p>
          <a:p>
            <a:pPr lvl="1"/>
            <a:r>
              <a:rPr lang="fil-PH" dirty="0"/>
              <a:t>String name = “Joey Mead”;</a:t>
            </a:r>
          </a:p>
          <a:p>
            <a:endParaRPr lang="en-US" dirty="0"/>
          </a:p>
        </p:txBody>
      </p:sp>
    </p:spTree>
    <p:extLst>
      <p:ext uri="{BB962C8B-B14F-4D97-AF65-F5344CB8AC3E}">
        <p14:creationId xmlns:p14="http://schemas.microsoft.com/office/powerpoint/2010/main" val="24219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ultiply 8"/>
          <p:cNvSpPr/>
          <p:nvPr/>
        </p:nvSpPr>
        <p:spPr>
          <a:xfrm>
            <a:off x="2438400" y="4648200"/>
            <a:ext cx="3276600" cy="1828800"/>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a:t>Constants</a:t>
            </a:r>
          </a:p>
        </p:txBody>
      </p:sp>
      <p:sp>
        <p:nvSpPr>
          <p:cNvPr id="5" name="Content Placeholder 4"/>
          <p:cNvSpPr>
            <a:spLocks noGrp="1"/>
          </p:cNvSpPr>
          <p:nvPr>
            <p:ph idx="1"/>
          </p:nvPr>
        </p:nvSpPr>
        <p:spPr/>
        <p:txBody>
          <a:bodyPr/>
          <a:lstStyle/>
          <a:p>
            <a:r>
              <a:rPr lang="en-US" dirty="0"/>
              <a:t>Constant are denoted by the keyword final</a:t>
            </a:r>
          </a:p>
          <a:p>
            <a:r>
              <a:rPr lang="en-US" dirty="0"/>
              <a:t>The value is set once and for all</a:t>
            </a:r>
          </a:p>
          <a:p>
            <a:r>
              <a:rPr lang="en-US" dirty="0"/>
              <a:t>Constants are named UPPERCASE</a:t>
            </a:r>
          </a:p>
          <a:p>
            <a:endParaRPr lang="en-US" dirty="0"/>
          </a:p>
        </p:txBody>
      </p:sp>
      <p:sp>
        <p:nvSpPr>
          <p:cNvPr id="6" name="TextBox 5"/>
          <p:cNvSpPr txBox="1"/>
          <p:nvPr/>
        </p:nvSpPr>
        <p:spPr>
          <a:xfrm>
            <a:off x="1508529" y="3704102"/>
            <a:ext cx="5136342"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Bradley Hand ITC" pitchFamily="66" charset="0"/>
              </a:rPr>
              <a:t>final double CM_IN_LENGTH = 5.05;</a:t>
            </a:r>
            <a:endParaRPr lang="en-US" sz="2400" b="1" dirty="0">
              <a:solidFill>
                <a:schemeClr val="accent2">
                  <a:lumMod val="75000"/>
                </a:schemeClr>
              </a:solidFill>
              <a:effectLst>
                <a:outerShdw blurRad="38100" dist="38100" dir="2700000" algn="tl">
                  <a:srgbClr val="000000">
                    <a:alpha val="43137"/>
                  </a:srgbClr>
                </a:outerShdw>
              </a:effectLst>
              <a:latin typeface="Bradley Hand ITC" pitchFamily="66" charset="0"/>
            </a:endParaRPr>
          </a:p>
        </p:txBody>
      </p:sp>
      <p:sp>
        <p:nvSpPr>
          <p:cNvPr id="7" name="TextBox 6"/>
          <p:cNvSpPr txBox="1"/>
          <p:nvPr/>
        </p:nvSpPr>
        <p:spPr>
          <a:xfrm>
            <a:off x="6644871" y="4421832"/>
            <a:ext cx="4424609" cy="461665"/>
          </a:xfrm>
          <a:prstGeom prst="rect">
            <a:avLst/>
          </a:prstGeom>
          <a:noFill/>
        </p:spPr>
        <p:txBody>
          <a:bodyPr wrap="none" rtlCol="0">
            <a:spAutoFit/>
          </a:bodyPr>
          <a:lstStyle/>
          <a:p>
            <a:r>
              <a:rPr lang="en-US" sz="2400" b="1" dirty="0" smtClean="0">
                <a:solidFill>
                  <a:srgbClr val="0070C0"/>
                </a:solidFill>
                <a:effectLst>
                  <a:outerShdw blurRad="38100" dist="38100" dir="2700000" algn="tl">
                    <a:srgbClr val="000000">
                      <a:alpha val="43137"/>
                    </a:srgbClr>
                  </a:outerShdw>
                </a:effectLst>
                <a:latin typeface="Bradley Hand ITC" pitchFamily="66" charset="0"/>
              </a:rPr>
              <a:t>private final char  LETTER= ‘a’;</a:t>
            </a:r>
            <a:endParaRPr lang="en-US" sz="2400" b="1" dirty="0">
              <a:solidFill>
                <a:srgbClr val="0070C0"/>
              </a:solidFill>
              <a:effectLst>
                <a:outerShdw blurRad="38100" dist="38100" dir="2700000" algn="tl">
                  <a:srgbClr val="000000">
                    <a:alpha val="43137"/>
                  </a:srgbClr>
                </a:outerShdw>
              </a:effectLst>
              <a:latin typeface="Bradley Hand ITC" pitchFamily="66" charset="0"/>
            </a:endParaRPr>
          </a:p>
        </p:txBody>
      </p:sp>
      <p:sp>
        <p:nvSpPr>
          <p:cNvPr id="8" name="TextBox 7"/>
          <p:cNvSpPr txBox="1"/>
          <p:nvPr/>
        </p:nvSpPr>
        <p:spPr>
          <a:xfrm>
            <a:off x="1981200" y="5257800"/>
            <a:ext cx="4410182" cy="461665"/>
          </a:xfrm>
          <a:prstGeom prst="rect">
            <a:avLst/>
          </a:prstGeom>
          <a:noFill/>
        </p:spPr>
        <p:txBody>
          <a:bodyPr wrap="none" rtlCol="0">
            <a:spAutoFit/>
          </a:bodyPr>
          <a:lstStyle/>
          <a:p>
            <a:r>
              <a:rPr lang="en-US" sz="2400" b="1" dirty="0" smtClean="0">
                <a:solidFill>
                  <a:srgbClr val="FF0000"/>
                </a:solidFill>
                <a:effectLst>
                  <a:outerShdw blurRad="38100" dist="38100" dir="2700000" algn="tl">
                    <a:srgbClr val="000000">
                      <a:alpha val="43137"/>
                    </a:srgbClr>
                  </a:outerShdw>
                </a:effectLst>
                <a:latin typeface="Bradley Hand ITC" pitchFamily="66" charset="0"/>
              </a:rPr>
              <a:t>double CM_IN_LENGTH = 5.05;</a:t>
            </a:r>
            <a:endParaRPr lang="en-US" sz="24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291160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Declare, Assign and Initialize</a:t>
            </a:r>
          </a:p>
        </p:txBody>
      </p:sp>
      <p:sp>
        <p:nvSpPr>
          <p:cNvPr id="6" name="Content Placeholder 5"/>
          <p:cNvSpPr>
            <a:spLocks noGrp="1"/>
          </p:cNvSpPr>
          <p:nvPr>
            <p:ph sz="half" idx="1"/>
          </p:nvPr>
        </p:nvSpPr>
        <p:spPr/>
        <p:txBody>
          <a:bodyPr>
            <a:normAutofit lnSpcReduction="10000"/>
          </a:bodyPr>
          <a:lstStyle/>
          <a:p>
            <a:pPr>
              <a:buNone/>
            </a:pPr>
            <a:r>
              <a:rPr lang="en-US" dirty="0" err="1"/>
              <a:t>int</a:t>
            </a:r>
            <a:r>
              <a:rPr lang="en-US" dirty="0"/>
              <a:t> </a:t>
            </a:r>
            <a:r>
              <a:rPr lang="en-US" dirty="0">
                <a:solidFill>
                  <a:schemeClr val="accent6">
                    <a:lumMod val="50000"/>
                  </a:schemeClr>
                </a:solidFill>
              </a:rPr>
              <a:t>x</a:t>
            </a:r>
            <a:r>
              <a:rPr lang="en-US" dirty="0"/>
              <a:t>;</a:t>
            </a:r>
          </a:p>
          <a:p>
            <a:pPr>
              <a:buNone/>
            </a:pPr>
            <a:r>
              <a:rPr lang="en-US" dirty="0">
                <a:solidFill>
                  <a:schemeClr val="accent6">
                    <a:lumMod val="50000"/>
                  </a:schemeClr>
                </a:solidFill>
              </a:rPr>
              <a:t>x</a:t>
            </a:r>
            <a:r>
              <a:rPr lang="en-US" dirty="0"/>
              <a:t> = 234;</a:t>
            </a:r>
          </a:p>
          <a:p>
            <a:pPr>
              <a:buNone/>
            </a:pPr>
            <a:r>
              <a:rPr lang="en-US" dirty="0"/>
              <a:t>byte </a:t>
            </a:r>
            <a:r>
              <a:rPr lang="en-US" dirty="0">
                <a:solidFill>
                  <a:schemeClr val="accent6">
                    <a:lumMod val="50000"/>
                  </a:schemeClr>
                </a:solidFill>
              </a:rPr>
              <a:t>b</a:t>
            </a:r>
            <a:r>
              <a:rPr lang="en-US" dirty="0"/>
              <a:t> = 89;</a:t>
            </a:r>
          </a:p>
          <a:p>
            <a:pPr>
              <a:buNone/>
            </a:pPr>
            <a:r>
              <a:rPr lang="en-US" dirty="0"/>
              <a:t>boolean </a:t>
            </a:r>
            <a:r>
              <a:rPr lang="en-US" dirty="0" err="1">
                <a:solidFill>
                  <a:schemeClr val="accent6">
                    <a:lumMod val="50000"/>
                  </a:schemeClr>
                </a:solidFill>
              </a:rPr>
              <a:t>isFun</a:t>
            </a:r>
            <a:r>
              <a:rPr lang="en-US" dirty="0"/>
              <a:t> = true;</a:t>
            </a:r>
          </a:p>
          <a:p>
            <a:pPr>
              <a:buNone/>
            </a:pPr>
            <a:r>
              <a:rPr lang="en-US" dirty="0"/>
              <a:t>double </a:t>
            </a:r>
            <a:r>
              <a:rPr lang="en-US" dirty="0">
                <a:solidFill>
                  <a:schemeClr val="accent6">
                    <a:lumMod val="50000"/>
                  </a:schemeClr>
                </a:solidFill>
              </a:rPr>
              <a:t>d</a:t>
            </a:r>
            <a:r>
              <a:rPr lang="en-US" dirty="0"/>
              <a:t> = 3456.89;</a:t>
            </a:r>
          </a:p>
          <a:p>
            <a:pPr>
              <a:buNone/>
            </a:pPr>
            <a:r>
              <a:rPr lang="en-US" dirty="0"/>
              <a:t>char </a:t>
            </a:r>
            <a:r>
              <a:rPr lang="en-US" dirty="0">
                <a:solidFill>
                  <a:schemeClr val="accent6">
                    <a:lumMod val="50000"/>
                  </a:schemeClr>
                </a:solidFill>
              </a:rPr>
              <a:t>c</a:t>
            </a:r>
            <a:r>
              <a:rPr lang="en-US" dirty="0"/>
              <a:t> = ‘f’;</a:t>
            </a:r>
          </a:p>
          <a:p>
            <a:pPr>
              <a:buNone/>
            </a:pPr>
            <a:r>
              <a:rPr lang="en-US" dirty="0" err="1"/>
              <a:t>int</a:t>
            </a:r>
            <a:r>
              <a:rPr lang="en-US" dirty="0"/>
              <a:t> </a:t>
            </a:r>
            <a:r>
              <a:rPr lang="en-US" dirty="0">
                <a:solidFill>
                  <a:schemeClr val="accent6">
                    <a:lumMod val="50000"/>
                  </a:schemeClr>
                </a:solidFill>
              </a:rPr>
              <a:t>z </a:t>
            </a:r>
            <a:r>
              <a:rPr lang="en-US" dirty="0"/>
              <a:t>= x;</a:t>
            </a:r>
          </a:p>
          <a:p>
            <a:pPr>
              <a:buNone/>
            </a:pPr>
            <a:r>
              <a:rPr lang="en-US" dirty="0"/>
              <a:t>boolean </a:t>
            </a:r>
            <a:r>
              <a:rPr lang="en-US" dirty="0" err="1">
                <a:solidFill>
                  <a:schemeClr val="accent6">
                    <a:lumMod val="50000"/>
                  </a:schemeClr>
                </a:solidFill>
              </a:rPr>
              <a:t>isPunk</a:t>
            </a:r>
            <a:r>
              <a:rPr lang="en-US" dirty="0"/>
              <a:t>;</a:t>
            </a:r>
          </a:p>
          <a:p>
            <a:pPr>
              <a:buNone/>
            </a:pPr>
            <a:r>
              <a:rPr lang="en-US" dirty="0" err="1">
                <a:solidFill>
                  <a:schemeClr val="accent6">
                    <a:lumMod val="50000"/>
                  </a:schemeClr>
                </a:solidFill>
              </a:rPr>
              <a:t>isPunk</a:t>
            </a:r>
            <a:r>
              <a:rPr lang="en-US" dirty="0"/>
              <a:t> = false;</a:t>
            </a:r>
          </a:p>
          <a:p>
            <a:endParaRPr lang="en-US" dirty="0"/>
          </a:p>
        </p:txBody>
      </p:sp>
      <p:sp>
        <p:nvSpPr>
          <p:cNvPr id="7" name="Content Placeholder 6"/>
          <p:cNvSpPr>
            <a:spLocks noGrp="1"/>
          </p:cNvSpPr>
          <p:nvPr>
            <p:ph sz="half" idx="2"/>
          </p:nvPr>
        </p:nvSpPr>
        <p:spPr/>
        <p:txBody>
          <a:bodyPr>
            <a:normAutofit lnSpcReduction="10000"/>
          </a:bodyPr>
          <a:lstStyle/>
          <a:p>
            <a:pPr>
              <a:buNone/>
            </a:pPr>
            <a:r>
              <a:rPr lang="en-US" dirty="0"/>
              <a:t>boolean </a:t>
            </a:r>
            <a:r>
              <a:rPr lang="en-US" dirty="0" err="1">
                <a:solidFill>
                  <a:schemeClr val="accent6">
                    <a:lumMod val="50000"/>
                  </a:schemeClr>
                </a:solidFill>
              </a:rPr>
              <a:t>powerOn</a:t>
            </a:r>
            <a:r>
              <a:rPr lang="en-US" dirty="0"/>
              <a:t>;</a:t>
            </a:r>
          </a:p>
          <a:p>
            <a:pPr>
              <a:buNone/>
            </a:pPr>
            <a:r>
              <a:rPr lang="en-US" dirty="0" err="1">
                <a:solidFill>
                  <a:schemeClr val="accent6">
                    <a:lumMod val="50000"/>
                  </a:schemeClr>
                </a:solidFill>
              </a:rPr>
              <a:t>powerOn</a:t>
            </a:r>
            <a:r>
              <a:rPr lang="en-US" dirty="0"/>
              <a:t> = </a:t>
            </a:r>
            <a:r>
              <a:rPr lang="en-US" dirty="0" err="1">
                <a:solidFill>
                  <a:schemeClr val="accent6">
                    <a:lumMod val="50000"/>
                  </a:schemeClr>
                </a:solidFill>
              </a:rPr>
              <a:t>isPunk</a:t>
            </a:r>
            <a:r>
              <a:rPr lang="en-US" dirty="0"/>
              <a:t>;</a:t>
            </a:r>
          </a:p>
          <a:p>
            <a:pPr>
              <a:buNone/>
            </a:pPr>
            <a:r>
              <a:rPr lang="en-US" dirty="0"/>
              <a:t>long </a:t>
            </a:r>
            <a:r>
              <a:rPr lang="en-US" dirty="0">
                <a:solidFill>
                  <a:schemeClr val="accent6">
                    <a:lumMod val="50000"/>
                  </a:schemeClr>
                </a:solidFill>
              </a:rPr>
              <a:t>big</a:t>
            </a:r>
            <a:r>
              <a:rPr lang="en-US" dirty="0"/>
              <a:t> = 3456789;</a:t>
            </a:r>
          </a:p>
          <a:p>
            <a:pPr>
              <a:buNone/>
            </a:pPr>
            <a:r>
              <a:rPr lang="en-US" dirty="0"/>
              <a:t>double </a:t>
            </a:r>
            <a:r>
              <a:rPr lang="en-US" dirty="0">
                <a:solidFill>
                  <a:schemeClr val="accent6">
                    <a:lumMod val="50000"/>
                  </a:schemeClr>
                </a:solidFill>
              </a:rPr>
              <a:t>d</a:t>
            </a:r>
            <a:r>
              <a:rPr lang="en-US" dirty="0"/>
              <a:t> = 3245.56;</a:t>
            </a:r>
          </a:p>
          <a:p>
            <a:pPr>
              <a:buNone/>
            </a:pPr>
            <a:r>
              <a:rPr lang="en-US" dirty="0"/>
              <a:t>float </a:t>
            </a:r>
            <a:r>
              <a:rPr lang="en-US" dirty="0">
                <a:solidFill>
                  <a:schemeClr val="accent6">
                    <a:lumMod val="50000"/>
                  </a:schemeClr>
                </a:solidFill>
              </a:rPr>
              <a:t>e</a:t>
            </a:r>
            <a:r>
              <a:rPr lang="en-US" dirty="0"/>
              <a:t> = 3245.56f;</a:t>
            </a:r>
          </a:p>
          <a:p>
            <a:endParaRPr lang="en-US" dirty="0"/>
          </a:p>
        </p:txBody>
      </p:sp>
      <p:pic>
        <p:nvPicPr>
          <p:cNvPr id="8"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5960660" y="4262650"/>
            <a:ext cx="4419600" cy="2209800"/>
          </a:xfrm>
          <a:prstGeom prst="rect">
            <a:avLst/>
          </a:prstGeom>
          <a:noFill/>
          <a:ln w="9525">
            <a:noFill/>
            <a:miter lim="800000"/>
            <a:headEnd/>
            <a:tailEnd/>
          </a:ln>
        </p:spPr>
      </p:pic>
    </p:spTree>
    <p:extLst>
      <p:ext uri="{BB962C8B-B14F-4D97-AF65-F5344CB8AC3E}">
        <p14:creationId xmlns:p14="http://schemas.microsoft.com/office/powerpoint/2010/main" val="28798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Java Methods</a:t>
            </a:r>
            <a:endParaRPr lang="en-US" dirty="0"/>
          </a:p>
        </p:txBody>
      </p:sp>
      <p:sp>
        <p:nvSpPr>
          <p:cNvPr id="7" name="Content Placeholder 6"/>
          <p:cNvSpPr>
            <a:spLocks noGrp="1"/>
          </p:cNvSpPr>
          <p:nvPr>
            <p:ph idx="1"/>
          </p:nvPr>
        </p:nvSpPr>
        <p:spPr/>
        <p:txBody>
          <a:bodyPr/>
          <a:lstStyle/>
          <a:p>
            <a:r>
              <a:rPr lang="en-US" dirty="0"/>
              <a:t>Methods in has a similar syntax compared to C but it differs due to the presence of modifiers in Java</a:t>
            </a:r>
          </a:p>
          <a:p>
            <a:r>
              <a:rPr lang="en-US" dirty="0"/>
              <a:t>Comparing it with C++, it is really equivalent except for some differences in modifiers</a:t>
            </a:r>
          </a:p>
          <a:p>
            <a:pPr lvl="1"/>
            <a:r>
              <a:rPr lang="en-US" dirty="0"/>
              <a:t>Syntax:</a:t>
            </a:r>
          </a:p>
          <a:p>
            <a:pPr lvl="2">
              <a:buNone/>
            </a:pPr>
            <a:r>
              <a:rPr lang="en-US" dirty="0"/>
              <a:t>&lt;modifier&gt; </a:t>
            </a:r>
            <a:r>
              <a:rPr lang="en-US" dirty="0" smtClean="0"/>
              <a:t>void </a:t>
            </a:r>
            <a:r>
              <a:rPr lang="en-US" b="1" dirty="0" err="1">
                <a:solidFill>
                  <a:srgbClr val="FF0000"/>
                </a:solidFill>
              </a:rPr>
              <a:t>methodName</a:t>
            </a:r>
            <a:r>
              <a:rPr lang="en-US" b="1" dirty="0">
                <a:solidFill>
                  <a:srgbClr val="FF0000"/>
                </a:solidFill>
              </a:rPr>
              <a:t>(</a:t>
            </a:r>
            <a:r>
              <a:rPr lang="en-US" dirty="0"/>
              <a:t>&lt;type x, type c, …, type n&gt;</a:t>
            </a:r>
            <a:r>
              <a:rPr lang="en-US" b="1" dirty="0">
                <a:solidFill>
                  <a:srgbClr val="FF0000"/>
                </a:solidFill>
              </a:rPr>
              <a:t>)</a:t>
            </a:r>
            <a:r>
              <a:rPr lang="en-US" dirty="0"/>
              <a:t>{</a:t>
            </a:r>
          </a:p>
          <a:p>
            <a:pPr lvl="2">
              <a:buNone/>
            </a:pPr>
            <a:r>
              <a:rPr lang="en-US" dirty="0"/>
              <a:t>     </a:t>
            </a:r>
            <a:r>
              <a:rPr lang="en-US" dirty="0" smtClean="0"/>
              <a:t>……</a:t>
            </a:r>
          </a:p>
          <a:p>
            <a:pPr lvl="2">
              <a:buNone/>
            </a:pPr>
            <a:r>
              <a:rPr lang="en-US" dirty="0" smtClean="0"/>
              <a:t>     [ return; ]</a:t>
            </a:r>
            <a:endParaRPr lang="en-US" dirty="0"/>
          </a:p>
          <a:p>
            <a:pPr lvl="2">
              <a:buNone/>
            </a:pPr>
            <a:r>
              <a:rPr lang="en-US" dirty="0"/>
              <a:t>}</a:t>
            </a:r>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49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345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vs C++</a:t>
            </a:r>
            <a:endParaRPr lang="en-US" dirty="0"/>
          </a:p>
        </p:txBody>
      </p:sp>
      <p:sp>
        <p:nvSpPr>
          <p:cNvPr id="5" name="Content Placeholder 4"/>
          <p:cNvSpPr>
            <a:spLocks noGrp="1"/>
          </p:cNvSpPr>
          <p:nvPr>
            <p:ph idx="1"/>
          </p:nvPr>
        </p:nvSpPr>
        <p:spPr/>
        <p:txBody>
          <a:bodyPr/>
          <a:lstStyle/>
          <a:p>
            <a:pPr lvl="0"/>
            <a:r>
              <a:rPr lang="en-US" dirty="0"/>
              <a:t>Java is similar to C++ so that developers can adapt the syntax</a:t>
            </a:r>
          </a:p>
          <a:p>
            <a:pPr lvl="0"/>
            <a:r>
              <a:rPr lang="en-US" dirty="0" smtClean="0"/>
              <a:t>C++ has complicated syntax than  Java</a:t>
            </a:r>
          </a:p>
          <a:p>
            <a:pPr lvl="0"/>
            <a:r>
              <a:rPr lang="en-US" dirty="0" smtClean="0"/>
              <a:t>In </a:t>
            </a:r>
            <a:r>
              <a:rPr lang="en-US" dirty="0"/>
              <a:t>C++, each platform has a different compiler while in Java only uses </a:t>
            </a:r>
            <a:r>
              <a:rPr lang="en-US" dirty="0" smtClean="0"/>
              <a:t>one</a:t>
            </a:r>
          </a:p>
          <a:p>
            <a:pPr lvl="0"/>
            <a:r>
              <a:rPr lang="en-US" dirty="0" smtClean="0"/>
              <a:t>C++ can be used for embedded systems and robotics</a:t>
            </a:r>
            <a:endParaRPr lang="en-US" dirty="0"/>
          </a:p>
          <a:p>
            <a:pPr lvl="1"/>
            <a:r>
              <a:rPr lang="en-US" b="1" dirty="0" smtClean="0">
                <a:solidFill>
                  <a:srgbClr val="FF0000"/>
                </a:solidFill>
              </a:rPr>
              <a:t>NOTE</a:t>
            </a:r>
            <a:r>
              <a:rPr lang="en-US" dirty="0" smtClean="0"/>
              <a:t>: Java </a:t>
            </a:r>
            <a:r>
              <a:rPr lang="en-US" dirty="0"/>
              <a:t>is slower than C++ but this has not been an issue due to frameworks and plug-ins</a:t>
            </a:r>
          </a:p>
          <a:p>
            <a:endParaRPr lang="en-US" dirty="0"/>
          </a:p>
          <a:p>
            <a:endParaRPr lang="en-US" dirty="0"/>
          </a:p>
        </p:txBody>
      </p:sp>
    </p:spTree>
    <p:extLst>
      <p:ext uri="{BB962C8B-B14F-4D97-AF65-F5344CB8AC3E}">
        <p14:creationId xmlns:p14="http://schemas.microsoft.com/office/powerpoint/2010/main" val="46249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lstStyle/>
          <a:p>
            <a:r>
              <a:rPr lang="en-US" dirty="0"/>
              <a:t>If the method has a type, it must have a return statement:</a:t>
            </a:r>
          </a:p>
          <a:p>
            <a:pPr lvl="1"/>
            <a:r>
              <a:rPr lang="en-US" dirty="0"/>
              <a:t> Syntax:</a:t>
            </a:r>
          </a:p>
          <a:p>
            <a:pPr lvl="2">
              <a:buNone/>
            </a:pPr>
            <a:r>
              <a:rPr lang="en-US" dirty="0"/>
              <a:t>&lt;modifier&gt; type </a:t>
            </a:r>
            <a:r>
              <a:rPr lang="en-US" b="1" dirty="0" err="1">
                <a:solidFill>
                  <a:srgbClr val="FF0000"/>
                </a:solidFill>
              </a:rPr>
              <a:t>methodName</a:t>
            </a:r>
            <a:r>
              <a:rPr lang="en-US" b="1" dirty="0">
                <a:solidFill>
                  <a:srgbClr val="FF0000"/>
                </a:solidFill>
              </a:rPr>
              <a:t>(</a:t>
            </a:r>
            <a:r>
              <a:rPr lang="en-US" dirty="0"/>
              <a:t>&lt;type x, type c, …, type n&gt;</a:t>
            </a:r>
            <a:r>
              <a:rPr lang="en-US" b="1" dirty="0">
                <a:solidFill>
                  <a:srgbClr val="FF0000"/>
                </a:solidFill>
              </a:rPr>
              <a:t>)</a:t>
            </a:r>
            <a:r>
              <a:rPr lang="en-US" dirty="0"/>
              <a:t>{</a:t>
            </a:r>
          </a:p>
          <a:p>
            <a:pPr lvl="2">
              <a:buNone/>
            </a:pPr>
            <a:r>
              <a:rPr lang="en-US" dirty="0"/>
              <a:t>   return (type)</a:t>
            </a:r>
          </a:p>
          <a:p>
            <a:pPr lvl="2">
              <a:buNone/>
            </a:pPr>
            <a:r>
              <a:rPr lang="en-US" dirty="0"/>
              <a:t>}</a:t>
            </a:r>
          </a:p>
          <a:p>
            <a:pPr lvl="1"/>
            <a:r>
              <a:rPr lang="en-US" dirty="0"/>
              <a:t>void is a special type which does not force function to return any value.</a:t>
            </a:r>
          </a:p>
          <a:p>
            <a:endParaRPr lang="en-US" dirty="0"/>
          </a:p>
        </p:txBody>
      </p:sp>
    </p:spTree>
    <p:extLst>
      <p:ext uri="{BB962C8B-B14F-4D97-AF65-F5344CB8AC3E}">
        <p14:creationId xmlns:p14="http://schemas.microsoft.com/office/powerpoint/2010/main" val="66218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Modular Programming</a:t>
            </a:r>
            <a:endParaRPr lang="en-US" dirty="0"/>
          </a:p>
        </p:txBody>
      </p:sp>
      <p:sp>
        <p:nvSpPr>
          <p:cNvPr id="5" name="Content Placeholder 4"/>
          <p:cNvSpPr>
            <a:spLocks noGrp="1"/>
          </p:cNvSpPr>
          <p:nvPr>
            <p:ph idx="1"/>
          </p:nvPr>
        </p:nvSpPr>
        <p:spPr/>
        <p:txBody>
          <a:bodyPr/>
          <a:lstStyle/>
          <a:p>
            <a:r>
              <a:rPr lang="en-US" dirty="0"/>
              <a:t>To call a method:</a:t>
            </a:r>
          </a:p>
          <a:p>
            <a:pPr lvl="1"/>
            <a:r>
              <a:rPr lang="en-US" dirty="0"/>
              <a:t>with void type:</a:t>
            </a:r>
          </a:p>
          <a:p>
            <a:pPr lvl="2"/>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pPr lvl="2"/>
            <a:r>
              <a:rPr lang="en-US" dirty="0" smtClean="0"/>
              <a:t>var.</a:t>
            </a:r>
            <a:r>
              <a:rPr lang="en-US" dirty="0"/>
              <a:t> </a:t>
            </a:r>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endParaRPr lang="en-US" dirty="0"/>
          </a:p>
          <a:p>
            <a:pPr lvl="1"/>
            <a:r>
              <a:rPr lang="en-US" dirty="0"/>
              <a:t>with return types:</a:t>
            </a:r>
          </a:p>
          <a:p>
            <a:pPr lvl="2"/>
            <a:r>
              <a:rPr lang="en-US" dirty="0"/>
              <a:t>type </a:t>
            </a:r>
            <a:r>
              <a:rPr lang="en-US" dirty="0" err="1" smtClean="0"/>
              <a:t>rval</a:t>
            </a:r>
            <a:r>
              <a:rPr lang="en-US" dirty="0" smtClean="0"/>
              <a:t> </a:t>
            </a:r>
            <a:r>
              <a:rPr lang="en-US" dirty="0"/>
              <a:t>= </a:t>
            </a:r>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pPr lvl="2"/>
            <a:r>
              <a:rPr lang="en-US" dirty="0" smtClean="0"/>
              <a:t>type </a:t>
            </a:r>
            <a:r>
              <a:rPr lang="en-US" dirty="0" err="1" smtClean="0"/>
              <a:t>rval</a:t>
            </a:r>
            <a:r>
              <a:rPr lang="en-US" dirty="0" smtClean="0"/>
              <a:t> = </a:t>
            </a:r>
            <a:r>
              <a:rPr lang="en-US" dirty="0" err="1" smtClean="0"/>
              <a:t>var.methodName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r>
              <a:rPr lang="en-US" dirty="0" smtClean="0"/>
              <a:t>Note</a:t>
            </a:r>
            <a:r>
              <a:rPr lang="en-US" dirty="0"/>
              <a:t>!</a:t>
            </a:r>
          </a:p>
          <a:p>
            <a:pPr lvl="1"/>
            <a:r>
              <a:rPr lang="en-US" dirty="0"/>
              <a:t>Method can be called inside a method</a:t>
            </a:r>
          </a:p>
          <a:p>
            <a:endParaRPr lang="en-US" dirty="0"/>
          </a:p>
        </p:txBody>
      </p:sp>
    </p:spTree>
    <p:extLst>
      <p:ext uri="{BB962C8B-B14F-4D97-AF65-F5344CB8AC3E}">
        <p14:creationId xmlns:p14="http://schemas.microsoft.com/office/powerpoint/2010/main" val="2500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A Special Method</a:t>
            </a:r>
            <a:endParaRPr lang="en-US" dirty="0"/>
          </a:p>
        </p:txBody>
      </p:sp>
      <p:sp>
        <p:nvSpPr>
          <p:cNvPr id="5" name="Content Placeholder 4"/>
          <p:cNvSpPr>
            <a:spLocks noGrp="1"/>
          </p:cNvSpPr>
          <p:nvPr>
            <p:ph idx="1"/>
          </p:nvPr>
        </p:nvSpPr>
        <p:spPr/>
        <p:txBody>
          <a:bodyPr>
            <a:normAutofit fontScale="85000" lnSpcReduction="20000"/>
          </a:bodyPr>
          <a:lstStyle/>
          <a:p>
            <a:r>
              <a:rPr lang="en-US" dirty="0"/>
              <a:t>A special kind of a thread</a:t>
            </a:r>
          </a:p>
          <a:p>
            <a:pPr lvl="0"/>
            <a:r>
              <a:rPr lang="en-US" dirty="0"/>
              <a:t>Every class contains one or more methods (similar to functions in functional programming)</a:t>
            </a:r>
          </a:p>
          <a:p>
            <a:pPr lvl="0"/>
            <a:r>
              <a:rPr lang="en-US" dirty="0"/>
              <a:t>The main method is a special kind of a method that’s automatically executed when the class that holds it runs</a:t>
            </a:r>
          </a:p>
          <a:p>
            <a:pPr lvl="1"/>
            <a:r>
              <a:rPr lang="en-US" dirty="0"/>
              <a:t> public static void main(String </a:t>
            </a:r>
            <a:r>
              <a:rPr lang="en-US" dirty="0" err="1"/>
              <a:t>args</a:t>
            </a:r>
            <a:r>
              <a:rPr lang="en-US" dirty="0"/>
              <a:t>[]){}</a:t>
            </a:r>
          </a:p>
          <a:p>
            <a:r>
              <a:rPr lang="en-US" dirty="0" smtClean="0"/>
              <a:t>All identifiers and methods called inside main() must be </a:t>
            </a:r>
            <a:r>
              <a:rPr lang="en-US" dirty="0" smtClean="0">
                <a:solidFill>
                  <a:schemeClr val="tx2">
                    <a:lumMod val="95000"/>
                    <a:lumOff val="5000"/>
                  </a:schemeClr>
                </a:solidFill>
              </a:rPr>
              <a:t>static</a:t>
            </a:r>
            <a:r>
              <a:rPr lang="en-US" dirty="0" smtClean="0">
                <a:solidFill>
                  <a:srgbClr val="FF0000"/>
                </a:solidFill>
              </a:rPr>
              <a:t> </a:t>
            </a:r>
            <a:r>
              <a:rPr lang="en-US" dirty="0" smtClean="0"/>
              <a:t>in nature. To bypass errors:</a:t>
            </a:r>
          </a:p>
          <a:p>
            <a:pPr lvl="1"/>
            <a:r>
              <a:rPr lang="en-US" dirty="0" smtClean="0"/>
              <a:t>Sample:</a:t>
            </a:r>
          </a:p>
          <a:p>
            <a:pPr marL="594360" lvl="2" indent="0">
              <a:buNone/>
            </a:pPr>
            <a:r>
              <a:rPr lang="en-US" dirty="0" smtClean="0"/>
              <a:t>Easy e = </a:t>
            </a:r>
            <a:r>
              <a:rPr lang="en-US" dirty="0" smtClean="0">
                <a:solidFill>
                  <a:srgbClr val="FF0000"/>
                </a:solidFill>
              </a:rPr>
              <a:t>new</a:t>
            </a:r>
            <a:r>
              <a:rPr lang="en-US" dirty="0" smtClean="0"/>
              <a:t> Easy();</a:t>
            </a:r>
          </a:p>
          <a:p>
            <a:pPr marL="594360" lvl="2" indent="0">
              <a:buNone/>
            </a:pPr>
            <a:r>
              <a:rPr lang="en-US" dirty="0" err="1" smtClean="0">
                <a:solidFill>
                  <a:srgbClr val="FF0000"/>
                </a:solidFill>
              </a:rPr>
              <a:t>e.x</a:t>
            </a:r>
            <a:r>
              <a:rPr lang="en-US" dirty="0" smtClean="0"/>
              <a:t> = 100;</a:t>
            </a:r>
          </a:p>
          <a:p>
            <a:pPr marL="594360" lvl="2" indent="0">
              <a:buNone/>
            </a:pPr>
            <a:r>
              <a:rPr lang="en-US" dirty="0" err="1" smtClean="0">
                <a:solidFill>
                  <a:srgbClr val="FF0000"/>
                </a:solidFill>
              </a:rPr>
              <a:t>e.getAverage</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42703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 and Method Accessibility</a:t>
            </a:r>
            <a:endParaRPr lang="en-US" sz="3200" dirty="0"/>
          </a:p>
        </p:txBody>
      </p:sp>
      <p:sp>
        <p:nvSpPr>
          <p:cNvPr id="3" name="Content Placeholder 2"/>
          <p:cNvSpPr>
            <a:spLocks noGrp="1"/>
          </p:cNvSpPr>
          <p:nvPr>
            <p:ph idx="1"/>
          </p:nvPr>
        </p:nvSpPr>
        <p:spPr/>
        <p:txBody>
          <a:bodyPr/>
          <a:lstStyle/>
          <a:p>
            <a:r>
              <a:rPr lang="en-US" dirty="0" smtClean="0"/>
              <a:t>A dot operator (.)  gives you an access to an object’s state and behavior (instance variables and methods)</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219200" y="3276600"/>
            <a:ext cx="5689600" cy="2511484"/>
          </a:xfrm>
          <a:prstGeom prst="rect">
            <a:avLst/>
          </a:prstGeom>
          <a:noFill/>
          <a:ln w="9525">
            <a:noFill/>
            <a:miter lim="800000"/>
            <a:headEnd/>
            <a:tailEnd/>
          </a:ln>
        </p:spPr>
      </p:pic>
      <p:sp>
        <p:nvSpPr>
          <p:cNvPr id="5" name="TextBox 4"/>
          <p:cNvSpPr txBox="1"/>
          <p:nvPr/>
        </p:nvSpPr>
        <p:spPr>
          <a:xfrm>
            <a:off x="7315200" y="3810001"/>
            <a:ext cx="3251200" cy="369332"/>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Can be accessed using dots (.)</a:t>
            </a:r>
            <a:endParaRPr lang="en-US" dirty="0">
              <a:solidFill>
                <a:schemeClr val="tx2">
                  <a:lumMod val="50000"/>
                </a:schemeClr>
              </a:solidFill>
              <a:effectLst>
                <a:outerShdw blurRad="38100" dist="38100" dir="2700000" algn="tl">
                  <a:srgbClr val="000000">
                    <a:alpha val="43137"/>
                  </a:srgbClr>
                </a:outerShdw>
              </a:effectLst>
            </a:endParaRPr>
          </a:p>
        </p:txBody>
      </p:sp>
      <p:cxnSp>
        <p:nvCxnSpPr>
          <p:cNvPr id="6" name="Curved Connector 5"/>
          <p:cNvCxnSpPr>
            <a:endCxn id="5" idx="1"/>
          </p:cNvCxnSpPr>
          <p:nvPr/>
        </p:nvCxnSpPr>
        <p:spPr>
          <a:xfrm flipV="1">
            <a:off x="4064000" y="3994667"/>
            <a:ext cx="3251200" cy="501133"/>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 name="Shape 6"/>
          <p:cNvCxnSpPr>
            <a:endCxn id="5" idx="2"/>
          </p:cNvCxnSpPr>
          <p:nvPr/>
        </p:nvCxnSpPr>
        <p:spPr>
          <a:xfrm flipV="1">
            <a:off x="5384800" y="4179333"/>
            <a:ext cx="3556000" cy="545069"/>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 name="Curved Connector 7"/>
          <p:cNvCxnSpPr/>
          <p:nvPr/>
        </p:nvCxnSpPr>
        <p:spPr>
          <a:xfrm flipV="1">
            <a:off x="4470400" y="4076700"/>
            <a:ext cx="6400800" cy="1028700"/>
          </a:xfrm>
          <a:prstGeom prst="curvedConnector3">
            <a:avLst>
              <a:gd name="adj1" fmla="val 104762"/>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4146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UML</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54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6629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UML</a:t>
            </a:r>
            <a:endParaRPr lang="en-US" dirty="0"/>
          </a:p>
        </p:txBody>
      </p:sp>
      <p:sp>
        <p:nvSpPr>
          <p:cNvPr id="3" name="Content Placeholder 2"/>
          <p:cNvSpPr>
            <a:spLocks noGrp="1"/>
          </p:cNvSpPr>
          <p:nvPr>
            <p:ph idx="1"/>
          </p:nvPr>
        </p:nvSpPr>
        <p:spPr/>
        <p:txBody>
          <a:bodyPr/>
          <a:lstStyle/>
          <a:p>
            <a:r>
              <a:rPr lang="en-US" dirty="0" smtClean="0"/>
              <a:t>UML stands for Unified Modeling Language</a:t>
            </a:r>
          </a:p>
          <a:p>
            <a:r>
              <a:rPr lang="en-US" dirty="0" smtClean="0"/>
              <a:t>The UML is a language for</a:t>
            </a:r>
          </a:p>
          <a:p>
            <a:pPr lvl="1"/>
            <a:r>
              <a:rPr lang="en-US" dirty="0" smtClean="0"/>
              <a:t>Visualizing</a:t>
            </a:r>
          </a:p>
          <a:p>
            <a:pPr lvl="1"/>
            <a:r>
              <a:rPr lang="en-US" dirty="0" smtClean="0"/>
              <a:t>Specifying</a:t>
            </a:r>
          </a:p>
          <a:p>
            <a:pPr lvl="1"/>
            <a:r>
              <a:rPr lang="en-US" dirty="0" smtClean="0"/>
              <a:t>Constructing</a:t>
            </a:r>
          </a:p>
          <a:p>
            <a:pPr lvl="1"/>
            <a:r>
              <a:rPr lang="en-US" dirty="0" smtClean="0"/>
              <a:t>Documenting</a:t>
            </a:r>
          </a:p>
          <a:p>
            <a:r>
              <a:rPr lang="en-US" dirty="0" smtClean="0"/>
              <a:t>A standard language for software blueprints</a:t>
            </a:r>
            <a:endParaRPr lang="en-US" dirty="0"/>
          </a:p>
        </p:txBody>
      </p:sp>
    </p:spTree>
    <p:extLst>
      <p:ext uri="{BB962C8B-B14F-4D97-AF65-F5344CB8AC3E}">
        <p14:creationId xmlns:p14="http://schemas.microsoft.com/office/powerpoint/2010/main" val="228134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dirty="0" smtClean="0"/>
              <a:t>One of the types of UML design strategy</a:t>
            </a:r>
          </a:p>
          <a:p>
            <a:r>
              <a:rPr lang="en-US" dirty="0" smtClean="0"/>
              <a:t>Graphically, a class is rendered as a rectangle, usually including its name, attributes, and operations.</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470401" y="3733801"/>
            <a:ext cx="3187700" cy="2276475"/>
          </a:xfrm>
          <a:prstGeom prst="rect">
            <a:avLst/>
          </a:prstGeom>
          <a:noFill/>
          <a:ln w="9525">
            <a:noFill/>
            <a:miter lim="800000"/>
            <a:headEnd/>
            <a:tailEnd/>
          </a:ln>
        </p:spPr>
      </p:pic>
    </p:spTree>
    <p:extLst>
      <p:ext uri="{BB962C8B-B14F-4D97-AF65-F5344CB8AC3E}">
        <p14:creationId xmlns:p14="http://schemas.microsoft.com/office/powerpoint/2010/main" val="86175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An interface defines a set of operation specifications (that is, their signatures) but never a set of operation implementations. </a:t>
            </a:r>
          </a:p>
          <a:p>
            <a:r>
              <a:rPr lang="en-US" dirty="0" smtClean="0"/>
              <a:t>The declaration of an interface looks like a class with the keyword «</a:t>
            </a:r>
            <a:r>
              <a:rPr lang="en-US" b="1" dirty="0" smtClean="0"/>
              <a:t>interface</a:t>
            </a:r>
            <a:r>
              <a:rPr lang="en-US" dirty="0" smtClean="0"/>
              <a:t>» above the name; attributes are not relevant, except sometimes to show constants</a:t>
            </a:r>
          </a:p>
          <a:p>
            <a:endParaRPr lang="en-US" dirty="0"/>
          </a:p>
        </p:txBody>
      </p:sp>
    </p:spTree>
    <p:extLst>
      <p:ext uri="{BB962C8B-B14F-4D97-AF65-F5344CB8AC3E}">
        <p14:creationId xmlns:p14="http://schemas.microsoft.com/office/powerpoint/2010/main" val="213400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064000" y="2362200"/>
            <a:ext cx="3657600" cy="2133600"/>
          </a:xfrm>
          <a:prstGeom prst="rect">
            <a:avLst/>
          </a:prstGeom>
          <a:noFill/>
          <a:ln w="9525">
            <a:noFill/>
            <a:miter lim="800000"/>
            <a:headEnd/>
            <a:tailEnd/>
          </a:ln>
        </p:spPr>
      </p:pic>
    </p:spTree>
    <p:extLst>
      <p:ext uri="{BB962C8B-B14F-4D97-AF65-F5344CB8AC3E}">
        <p14:creationId xmlns:p14="http://schemas.microsoft.com/office/powerpoint/2010/main" val="33768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lstStyle/>
          <a:p>
            <a:r>
              <a:rPr lang="en-US" dirty="0" smtClean="0"/>
              <a:t>There are four kinds of relationships in the UML:</a:t>
            </a:r>
          </a:p>
          <a:p>
            <a:pPr lvl="1"/>
            <a:r>
              <a:rPr lang="en-US" dirty="0" smtClean="0"/>
              <a:t>Dependency</a:t>
            </a:r>
          </a:p>
          <a:p>
            <a:pPr lvl="1"/>
            <a:r>
              <a:rPr lang="en-US" dirty="0" smtClean="0"/>
              <a:t>Association</a:t>
            </a:r>
          </a:p>
          <a:p>
            <a:pPr lvl="1"/>
            <a:r>
              <a:rPr lang="en-US" dirty="0" smtClean="0"/>
              <a:t>Generalization</a:t>
            </a:r>
          </a:p>
          <a:p>
            <a:pPr lvl="1"/>
            <a:r>
              <a:rPr lang="en-US" dirty="0" smtClean="0"/>
              <a:t>Realization</a:t>
            </a:r>
          </a:p>
          <a:p>
            <a:endParaRPr lang="en-US" dirty="0"/>
          </a:p>
        </p:txBody>
      </p:sp>
    </p:spTree>
    <p:extLst>
      <p:ext uri="{BB962C8B-B14F-4D97-AF65-F5344CB8AC3E}">
        <p14:creationId xmlns:p14="http://schemas.microsoft.com/office/powerpoint/2010/main" val="19585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vs C#</a:t>
            </a:r>
            <a:endParaRPr lang="en-US" dirty="0"/>
          </a:p>
        </p:txBody>
      </p:sp>
      <p:sp>
        <p:nvSpPr>
          <p:cNvPr id="5" name="Content Placeholder 4"/>
          <p:cNvSpPr>
            <a:spLocks noGrp="1"/>
          </p:cNvSpPr>
          <p:nvPr>
            <p:ph idx="1"/>
          </p:nvPr>
        </p:nvSpPr>
        <p:spPr/>
        <p:txBody>
          <a:bodyPr/>
          <a:lstStyle/>
          <a:p>
            <a:pPr lvl="0"/>
            <a:r>
              <a:rPr lang="en-US" dirty="0"/>
              <a:t>C# uses similar syntax as C++ and handles same memory operations</a:t>
            </a:r>
          </a:p>
          <a:p>
            <a:pPr lvl="0"/>
            <a:r>
              <a:rPr lang="en-US" dirty="0"/>
              <a:t>C# applications can run on any system that has a C# interpreter</a:t>
            </a:r>
          </a:p>
          <a:p>
            <a:pPr lvl="0"/>
            <a:r>
              <a:rPr lang="en-US" dirty="0"/>
              <a:t>Only Windows can provide the interpreter </a:t>
            </a:r>
          </a:p>
          <a:p>
            <a:pPr lvl="0"/>
            <a:r>
              <a:rPr lang="en-US" dirty="0"/>
              <a:t>C# is only optimized for Windows OS thus C# is good only for Windows-based applications</a:t>
            </a:r>
          </a:p>
          <a:p>
            <a:endParaRPr lang="en-US" dirty="0"/>
          </a:p>
        </p:txBody>
      </p:sp>
    </p:spTree>
    <p:extLst>
      <p:ext uri="{BB962C8B-B14F-4D97-AF65-F5344CB8AC3E}">
        <p14:creationId xmlns:p14="http://schemas.microsoft.com/office/powerpoint/2010/main" val="318545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dependency</a:t>
            </a:r>
            <a:r>
              <a:rPr lang="en-US" dirty="0" smtClean="0"/>
              <a:t> is a semantic relationship between two model elements in which a change to one element (the independent one) may affect the semantics of the other element (the dependent one). </a:t>
            </a:r>
          </a:p>
          <a:p>
            <a:r>
              <a:rPr lang="en-US" dirty="0" smtClean="0"/>
              <a:t>Graphically, a dependency is rendered as a dashed line, possibly directed, and occasionally including a label.</a:t>
            </a:r>
          </a:p>
          <a:p>
            <a:endParaRPr lang="en-US" dirty="0"/>
          </a:p>
        </p:txBody>
      </p:sp>
    </p:spTree>
    <p:extLst>
      <p:ext uri="{BB962C8B-B14F-4D97-AF65-F5344CB8AC3E}">
        <p14:creationId xmlns:p14="http://schemas.microsoft.com/office/powerpoint/2010/main" val="28279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2032000" y="2590800"/>
            <a:ext cx="8432800" cy="1752600"/>
          </a:xfrm>
          <a:prstGeom prst="rect">
            <a:avLst/>
          </a:prstGeom>
          <a:noFill/>
          <a:ln w="9525">
            <a:noFill/>
            <a:miter lim="800000"/>
            <a:headEnd/>
            <a:tailEnd/>
          </a:ln>
        </p:spPr>
      </p:pic>
    </p:spTree>
    <p:extLst>
      <p:ext uri="{BB962C8B-B14F-4D97-AF65-F5344CB8AC3E}">
        <p14:creationId xmlns:p14="http://schemas.microsoft.com/office/powerpoint/2010/main" val="40136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idx="1"/>
          </p:nvPr>
        </p:nvSpPr>
        <p:spPr/>
        <p:txBody>
          <a:bodyPr/>
          <a:lstStyle/>
          <a:p>
            <a:r>
              <a:rPr lang="en-US" dirty="0" smtClean="0"/>
              <a:t>An </a:t>
            </a:r>
            <a:r>
              <a:rPr lang="en-US" dirty="0" smtClean="0">
                <a:solidFill>
                  <a:srgbClr val="FF0000"/>
                </a:solidFill>
              </a:rPr>
              <a:t>association</a:t>
            </a:r>
            <a:r>
              <a:rPr lang="en-US" dirty="0" smtClean="0"/>
              <a:t> is a structural relationship among classes that describes a set of links, a link being a connection among objects that are instances of the classes. </a:t>
            </a:r>
          </a:p>
          <a:p>
            <a:r>
              <a:rPr lang="en-US" dirty="0" smtClean="0"/>
              <a:t>An </a:t>
            </a:r>
            <a:r>
              <a:rPr lang="en-US" dirty="0" smtClean="0">
                <a:solidFill>
                  <a:srgbClr val="FF0000"/>
                </a:solidFill>
              </a:rPr>
              <a:t>aggregation</a:t>
            </a:r>
            <a:r>
              <a:rPr lang="en-US" dirty="0" smtClean="0"/>
              <a:t> is a special kind of association, representing a structural relationship between a whole and its parts. </a:t>
            </a:r>
          </a:p>
          <a:p>
            <a:endParaRPr lang="en-US" dirty="0"/>
          </a:p>
        </p:txBody>
      </p:sp>
    </p:spTree>
    <p:extLst>
      <p:ext uri="{BB962C8B-B14F-4D97-AF65-F5344CB8AC3E}">
        <p14:creationId xmlns:p14="http://schemas.microsoft.com/office/powerpoint/2010/main" val="13993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blip>
          <a:srcRect/>
          <a:stretch>
            <a:fillRect/>
          </a:stretch>
        </p:blipFill>
        <p:spPr bwMode="auto">
          <a:xfrm>
            <a:off x="1930400" y="2438400"/>
            <a:ext cx="8128000" cy="2286000"/>
          </a:xfrm>
          <a:prstGeom prst="rect">
            <a:avLst/>
          </a:prstGeom>
          <a:noFill/>
          <a:ln w="9525">
            <a:noFill/>
            <a:miter lim="800000"/>
            <a:headEnd/>
            <a:tailEnd/>
          </a:ln>
        </p:spPr>
      </p:pic>
    </p:spTree>
    <p:extLst>
      <p:ext uri="{BB962C8B-B14F-4D97-AF65-F5344CB8AC3E}">
        <p14:creationId xmlns:p14="http://schemas.microsoft.com/office/powerpoint/2010/main" val="197317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generalization</a:t>
            </a:r>
            <a:r>
              <a:rPr lang="en-US" dirty="0" smtClean="0"/>
              <a:t> is a specialization/generalization relationship in which the specialized element (the child) builds on the specification of the generalized element (the parent). </a:t>
            </a:r>
          </a:p>
          <a:p>
            <a:r>
              <a:rPr lang="en-US" dirty="0" smtClean="0"/>
              <a:t>The child shares the structure and the behavior of the parent. </a:t>
            </a:r>
          </a:p>
          <a:p>
            <a:endParaRPr lang="en-US" dirty="0"/>
          </a:p>
        </p:txBody>
      </p:sp>
    </p:spTree>
    <p:extLst>
      <p:ext uri="{BB962C8B-B14F-4D97-AF65-F5344CB8AC3E}">
        <p14:creationId xmlns:p14="http://schemas.microsoft.com/office/powerpoint/2010/main" val="165127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828800" y="2057400"/>
            <a:ext cx="8229600" cy="2438400"/>
          </a:xfrm>
          <a:prstGeom prst="rect">
            <a:avLst/>
          </a:prstGeom>
          <a:noFill/>
          <a:ln w="9525">
            <a:noFill/>
            <a:miter lim="800000"/>
            <a:headEnd/>
            <a:tailEnd/>
          </a:ln>
        </p:spPr>
      </p:pic>
    </p:spTree>
    <p:extLst>
      <p:ext uri="{BB962C8B-B14F-4D97-AF65-F5344CB8AC3E}">
        <p14:creationId xmlns:p14="http://schemas.microsoft.com/office/powerpoint/2010/main" val="37809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solidFill>
                  <a:srgbClr val="FF0000"/>
                </a:solidFill>
              </a:rPr>
              <a:t>realization</a:t>
            </a:r>
            <a:r>
              <a:rPr lang="en-US" dirty="0" smtClean="0"/>
              <a:t> is a semantic relationship between classifiers, wherein one classifier specifies a contract that another classifier guarantees to carry out. </a:t>
            </a:r>
          </a:p>
          <a:p>
            <a:r>
              <a:rPr lang="en-US" dirty="0" smtClean="0"/>
              <a:t>You'll encounter realization relationships in two places: </a:t>
            </a:r>
            <a:r>
              <a:rPr lang="en-US" b="1" dirty="0" smtClean="0"/>
              <a:t>between interfaces and the classes or components that realize them</a:t>
            </a:r>
            <a:r>
              <a:rPr lang="en-US" dirty="0" smtClean="0"/>
              <a:t>, and between use cases and the collaborations that realize them. </a:t>
            </a:r>
          </a:p>
          <a:p>
            <a:endParaRPr lang="en-US" dirty="0"/>
          </a:p>
        </p:txBody>
      </p:sp>
    </p:spTree>
    <p:extLst>
      <p:ext uri="{BB962C8B-B14F-4D97-AF65-F5344CB8AC3E}">
        <p14:creationId xmlns:p14="http://schemas.microsoft.com/office/powerpoint/2010/main" val="164068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524000" y="2743201"/>
            <a:ext cx="9448799" cy="1904999"/>
          </a:xfrm>
          <a:prstGeom prst="rect">
            <a:avLst/>
          </a:prstGeom>
          <a:noFill/>
          <a:ln w="9525">
            <a:noFill/>
            <a:miter lim="800000"/>
            <a:headEnd/>
            <a:tailEnd/>
          </a:ln>
        </p:spPr>
      </p:pic>
    </p:spTree>
    <p:extLst>
      <p:ext uri="{BB962C8B-B14F-4D97-AF65-F5344CB8AC3E}">
        <p14:creationId xmlns:p14="http://schemas.microsoft.com/office/powerpoint/2010/main" val="12495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Object-Oriented Principle</a:t>
            </a:r>
            <a:endParaRPr lang="en-US" dirty="0"/>
          </a:p>
        </p:txBody>
      </p:sp>
      <p:sp>
        <p:nvSpPr>
          <p:cNvPr id="7" name="Text Placeholder 6"/>
          <p:cNvSpPr>
            <a:spLocks noGrp="1"/>
          </p:cNvSpPr>
          <p:nvPr>
            <p:ph type="body" idx="1"/>
          </p:nvPr>
        </p:nvSpPr>
        <p:spPr/>
        <p:txBody>
          <a:bodyPr/>
          <a:lstStyle/>
          <a:p>
            <a:r>
              <a:rPr lang="en-US" dirty="0" smtClean="0"/>
              <a:t>Grady </a:t>
            </a:r>
            <a:r>
              <a:rPr lang="en-US" dirty="0" err="1" smtClean="0"/>
              <a:t>Booch</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p:txBody>
          <a:bodyPr/>
          <a:lstStyle/>
          <a:p>
            <a:r>
              <a:rPr lang="en-US" dirty="0" smtClean="0"/>
              <a:t>Object-object programming (OOP) is a </a:t>
            </a:r>
            <a:r>
              <a:rPr lang="en-US" dirty="0" smtClean="0">
                <a:solidFill>
                  <a:schemeClr val="tx2"/>
                </a:solidFill>
              </a:rPr>
              <a:t>method of implementation in which programs</a:t>
            </a:r>
            <a:r>
              <a:rPr lang="en-US" dirty="0" smtClean="0"/>
              <a:t> are organized as </a:t>
            </a:r>
            <a:r>
              <a:rPr lang="en-US" dirty="0" smtClean="0">
                <a:solidFill>
                  <a:schemeClr val="tx2"/>
                </a:solidFill>
              </a:rPr>
              <a:t>cooperative collections of objects </a:t>
            </a:r>
            <a:r>
              <a:rPr lang="en-US" dirty="0" smtClean="0"/>
              <a:t>each of which </a:t>
            </a:r>
            <a:r>
              <a:rPr lang="en-US" dirty="0" smtClean="0">
                <a:solidFill>
                  <a:schemeClr val="tx2"/>
                </a:solidFill>
              </a:rPr>
              <a:t>represents an instance of some class</a:t>
            </a:r>
            <a:r>
              <a:rPr lang="en-US" dirty="0" smtClean="0"/>
              <a:t>, and whose classes are all </a:t>
            </a:r>
            <a:r>
              <a:rPr lang="en-US" dirty="0" smtClean="0">
                <a:solidFill>
                  <a:schemeClr val="tx2"/>
                </a:solidFill>
              </a:rPr>
              <a:t>members of a hierarchy of classes united via inheritance relationships</a:t>
            </a:r>
            <a:r>
              <a:rPr lang="en-US" dirty="0" smtClean="0"/>
              <a:t> (</a:t>
            </a:r>
            <a:r>
              <a:rPr lang="en-US" i="1" dirty="0" smtClean="0"/>
              <a:t>Grady </a:t>
            </a:r>
            <a:r>
              <a:rPr lang="en-US" i="1" dirty="0" err="1" smtClean="0"/>
              <a:t>Booch</a:t>
            </a:r>
            <a:r>
              <a:rPr lang="en-US" dirty="0" smtClean="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Platform-Independence</a:t>
            </a:r>
            <a:endParaRPr lang="en-US" dirty="0"/>
          </a:p>
        </p:txBody>
      </p:sp>
      <p:sp>
        <p:nvSpPr>
          <p:cNvPr id="5" name="Content Placeholder 4"/>
          <p:cNvSpPr>
            <a:spLocks noGrp="1"/>
          </p:cNvSpPr>
          <p:nvPr>
            <p:ph idx="1"/>
          </p:nvPr>
        </p:nvSpPr>
        <p:spPr/>
        <p:txBody>
          <a:bodyPr/>
          <a:lstStyle/>
          <a:p>
            <a:r>
              <a:rPr lang="en-US" dirty="0" smtClean="0"/>
              <a:t>Java can support the following operating systems:</a:t>
            </a:r>
          </a:p>
          <a:p>
            <a:pPr lvl="1"/>
            <a:r>
              <a:rPr lang="en-US" dirty="0" smtClean="0"/>
              <a:t>Microsoft</a:t>
            </a:r>
          </a:p>
          <a:p>
            <a:pPr lvl="1"/>
            <a:r>
              <a:rPr lang="en-US" dirty="0" smtClean="0"/>
              <a:t>Linux</a:t>
            </a:r>
          </a:p>
          <a:p>
            <a:pPr lvl="1"/>
            <a:r>
              <a:rPr lang="en-US" dirty="0" smtClean="0"/>
              <a:t>Unix</a:t>
            </a:r>
          </a:p>
          <a:p>
            <a:pPr lvl="1"/>
            <a:r>
              <a:rPr lang="en-US" dirty="0" smtClean="0"/>
              <a:t>Mac OS</a:t>
            </a:r>
          </a:p>
          <a:p>
            <a:r>
              <a:rPr lang="en-US" dirty="0" smtClean="0"/>
              <a:t>Objective: Right once, Run Anywhere</a:t>
            </a:r>
            <a:endParaRPr lang="en-US" dirty="0"/>
          </a:p>
        </p:txBody>
      </p:sp>
    </p:spTree>
    <p:extLst>
      <p:ext uri="{BB962C8B-B14F-4D97-AF65-F5344CB8AC3E}">
        <p14:creationId xmlns:p14="http://schemas.microsoft.com/office/powerpoint/2010/main" val="27246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as an OOP Language</a:t>
            </a:r>
            <a:endParaRPr lang="en-US" dirty="0"/>
          </a:p>
        </p:txBody>
      </p:sp>
      <p:sp>
        <p:nvSpPr>
          <p:cNvPr id="5" name="Content Placeholder 4"/>
          <p:cNvSpPr>
            <a:spLocks noGrp="1"/>
          </p:cNvSpPr>
          <p:nvPr>
            <p:ph idx="1"/>
          </p:nvPr>
        </p:nvSpPr>
        <p:spPr/>
        <p:txBody>
          <a:bodyPr/>
          <a:lstStyle/>
          <a:p>
            <a:r>
              <a:rPr lang="en-US" dirty="0" smtClean="0"/>
              <a:t>A Java program is mostly a collection of objects talking to other objects by invoking each other’s methods</a:t>
            </a:r>
          </a:p>
          <a:p>
            <a:endParaRPr lang="en-US" dirty="0"/>
          </a:p>
        </p:txBody>
      </p:sp>
      <p:grpSp>
        <p:nvGrpSpPr>
          <p:cNvPr id="6" name="Group 5"/>
          <p:cNvGrpSpPr/>
          <p:nvPr/>
        </p:nvGrpSpPr>
        <p:grpSpPr>
          <a:xfrm>
            <a:off x="1759527" y="3235035"/>
            <a:ext cx="8520545" cy="2431473"/>
            <a:chOff x="1143000" y="4038600"/>
            <a:chExt cx="7105650" cy="2190750"/>
          </a:xfrm>
        </p:grpSpPr>
        <p:pic>
          <p:nvPicPr>
            <p:cNvPr id="7" name="Picture 6"/>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1143000" y="4114800"/>
              <a:ext cx="2133600" cy="211455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3581400" y="4114800"/>
              <a:ext cx="2228850" cy="2057400"/>
            </a:xfrm>
            <a:prstGeom prst="rect">
              <a:avLst/>
            </a:prstGeom>
            <a:noFill/>
            <a:ln w="9525">
              <a:noFill/>
              <a:miter lim="800000"/>
              <a:headEnd/>
              <a:tailEnd/>
            </a:ln>
          </p:spPr>
        </p:pic>
        <p:pic>
          <p:nvPicPr>
            <p:cNvPr id="9" name="Picture 8"/>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6019800" y="4038600"/>
              <a:ext cx="2228850" cy="2133600"/>
            </a:xfrm>
            <a:prstGeom prst="rect">
              <a:avLst/>
            </a:prstGeom>
            <a:noFill/>
            <a:ln w="9525">
              <a:noFill/>
              <a:miter lim="800000"/>
              <a:headEnd/>
              <a:tailEnd/>
            </a:ln>
          </p:spPr>
        </p:pic>
        <p:cxnSp>
          <p:nvCxnSpPr>
            <p:cNvPr id="10" name="Shape 9"/>
            <p:cNvCxnSpPr>
              <a:stCxn id="7" idx="0"/>
              <a:endCxn id="8" idx="1"/>
            </p:cNvCxnSpPr>
            <p:nvPr/>
          </p:nvCxnSpPr>
          <p:spPr>
            <a:xfrm rot="16200000" flipH="1">
              <a:off x="2381250" y="3943350"/>
              <a:ext cx="1028700" cy="1371600"/>
            </a:xfrm>
            <a:prstGeom prst="curvedConnector4">
              <a:avLst>
                <a:gd name="adj1" fmla="val -22222"/>
                <a:gd name="adj2" fmla="val 88889"/>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endCxn id="8" idx="0"/>
            </p:cNvCxnSpPr>
            <p:nvPr/>
          </p:nvCxnSpPr>
          <p:spPr>
            <a:xfrm rot="10800000">
              <a:off x="4695826" y="4114800"/>
              <a:ext cx="2390775" cy="76200"/>
            </a:xfrm>
            <a:prstGeom prst="curvedConnector4">
              <a:avLst>
                <a:gd name="adj1" fmla="val 26693"/>
                <a:gd name="adj2" fmla="val 400000"/>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File</a:t>
            </a:r>
            <a:endParaRPr lang="en-US" dirty="0"/>
          </a:p>
        </p:txBody>
      </p:sp>
      <p:sp>
        <p:nvSpPr>
          <p:cNvPr id="5" name="Content Placeholder 4"/>
          <p:cNvSpPr>
            <a:spLocks noGrp="1"/>
          </p:cNvSpPr>
          <p:nvPr>
            <p:ph idx="1"/>
          </p:nvPr>
        </p:nvSpPr>
        <p:spPr/>
        <p:txBody>
          <a:bodyPr/>
          <a:lstStyle/>
          <a:p>
            <a:r>
              <a:rPr lang="en-US" dirty="0"/>
              <a:t>A Java program is written in a source file with a </a:t>
            </a:r>
            <a:r>
              <a:rPr lang="en-US" dirty="0">
                <a:solidFill>
                  <a:schemeClr val="tx2"/>
                </a:solidFill>
              </a:rPr>
              <a:t>.java </a:t>
            </a:r>
            <a:r>
              <a:rPr lang="en-US" dirty="0"/>
              <a:t>extension</a:t>
            </a:r>
          </a:p>
          <a:p>
            <a:r>
              <a:rPr lang="en-US" dirty="0"/>
              <a:t>A source file consists of one class definition</a:t>
            </a:r>
          </a:p>
          <a:p>
            <a:r>
              <a:rPr lang="en-US" dirty="0"/>
              <a:t>A class represents a piece of your program</a:t>
            </a:r>
          </a:p>
          <a:p>
            <a:endParaRPr lang="en-US" dirty="0"/>
          </a:p>
        </p:txBody>
      </p:sp>
      <p:grpSp>
        <p:nvGrpSpPr>
          <p:cNvPr id="6" name="Group 5"/>
          <p:cNvGrpSpPr/>
          <p:nvPr/>
        </p:nvGrpSpPr>
        <p:grpSpPr>
          <a:xfrm>
            <a:off x="3619500" y="3962400"/>
            <a:ext cx="5048250" cy="2190750"/>
            <a:chOff x="1981200" y="3733800"/>
            <a:chExt cx="5048250" cy="2419350"/>
          </a:xfrm>
        </p:grpSpPr>
        <p:pic>
          <p:nvPicPr>
            <p:cNvPr id="7" name="Picture 2"/>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1981200" y="3733800"/>
              <a:ext cx="2228850" cy="241935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5257800" y="3886200"/>
              <a:ext cx="1771650" cy="2124075"/>
            </a:xfrm>
            <a:prstGeom prst="rect">
              <a:avLst/>
            </a:prstGeom>
            <a:noFill/>
            <a:ln w="9525">
              <a:noFill/>
              <a:miter lim="800000"/>
              <a:headEnd/>
              <a:tailEnd/>
            </a:ln>
          </p:spPr>
        </p:pic>
        <p:sp>
          <p:nvSpPr>
            <p:cNvPr id="9" name="Right Arrow 8"/>
            <p:cNvSpPr/>
            <p:nvPr/>
          </p:nvSpPr>
          <p:spPr>
            <a:xfrm>
              <a:off x="4343400" y="4648200"/>
              <a:ext cx="762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702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Rules</a:t>
            </a:r>
            <a:endParaRPr lang="en-US" dirty="0"/>
          </a:p>
        </p:txBody>
      </p:sp>
      <p:sp>
        <p:nvSpPr>
          <p:cNvPr id="5" name="Content Placeholder 4"/>
          <p:cNvSpPr>
            <a:spLocks noGrp="1"/>
          </p:cNvSpPr>
          <p:nvPr>
            <p:ph idx="1"/>
          </p:nvPr>
        </p:nvSpPr>
        <p:spPr/>
        <p:txBody>
          <a:bodyPr/>
          <a:lstStyle/>
          <a:p>
            <a:r>
              <a:rPr lang="en-US" dirty="0"/>
              <a:t>There can only one </a:t>
            </a:r>
            <a:r>
              <a:rPr lang="en-US" dirty="0">
                <a:solidFill>
                  <a:srgbClr val="FF0000"/>
                </a:solidFill>
              </a:rPr>
              <a:t>public</a:t>
            </a:r>
            <a:r>
              <a:rPr lang="en-US" dirty="0"/>
              <a:t> class per source code file</a:t>
            </a:r>
          </a:p>
          <a:p>
            <a:r>
              <a:rPr lang="en-US" dirty="0"/>
              <a:t>Comments can appear at the beginning or end of any line in the source code file</a:t>
            </a:r>
          </a:p>
          <a:p>
            <a:r>
              <a:rPr lang="en-US" dirty="0"/>
              <a:t>If there is a </a:t>
            </a:r>
            <a:r>
              <a:rPr lang="en-US" dirty="0">
                <a:solidFill>
                  <a:srgbClr val="FF0000"/>
                </a:solidFill>
              </a:rPr>
              <a:t>public</a:t>
            </a:r>
            <a:r>
              <a:rPr lang="en-US" dirty="0"/>
              <a:t> class in a file, the name of the file must match the name of the </a:t>
            </a:r>
            <a:r>
              <a:rPr lang="en-US" dirty="0">
                <a:solidFill>
                  <a:srgbClr val="FF0000"/>
                </a:solidFill>
              </a:rPr>
              <a:t>public</a:t>
            </a:r>
            <a:r>
              <a:rPr lang="en-US" dirty="0"/>
              <a:t> class</a:t>
            </a:r>
          </a:p>
          <a:p>
            <a:r>
              <a:rPr lang="en-US" dirty="0"/>
              <a:t>If the class is part of a package, the package statement must be the first line in the file</a:t>
            </a:r>
          </a:p>
          <a:p>
            <a:endParaRPr lang="en-US" dirty="0"/>
          </a:p>
        </p:txBody>
      </p:sp>
    </p:spTree>
    <p:extLst>
      <p:ext uri="{BB962C8B-B14F-4D97-AF65-F5344CB8AC3E}">
        <p14:creationId xmlns:p14="http://schemas.microsoft.com/office/powerpoint/2010/main" val="221524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Rules…</a:t>
            </a:r>
            <a:endParaRPr lang="en-US" dirty="0"/>
          </a:p>
        </p:txBody>
      </p:sp>
      <p:sp>
        <p:nvSpPr>
          <p:cNvPr id="5" name="Content Placeholder 4"/>
          <p:cNvSpPr>
            <a:spLocks noGrp="1"/>
          </p:cNvSpPr>
          <p:nvPr>
            <p:ph idx="1"/>
          </p:nvPr>
        </p:nvSpPr>
        <p:spPr/>
        <p:txBody>
          <a:bodyPr/>
          <a:lstStyle/>
          <a:p>
            <a:r>
              <a:rPr lang="en-US" dirty="0"/>
              <a:t>If there are import statement, they must go between the package statement and the class declaration</a:t>
            </a:r>
          </a:p>
          <a:p>
            <a:r>
              <a:rPr lang="en-US" dirty="0"/>
              <a:t>Import and package statements apply to all classes within the source code file</a:t>
            </a:r>
          </a:p>
          <a:p>
            <a:r>
              <a:rPr lang="en-US" dirty="0"/>
              <a:t>A file can have at least one non-public class</a:t>
            </a:r>
          </a:p>
          <a:p>
            <a:r>
              <a:rPr lang="en-US" dirty="0"/>
              <a:t>Files with no public classes can have a name that does not match any of the classes in the file</a:t>
            </a:r>
          </a:p>
          <a:p>
            <a:endParaRPr lang="en-US" dirty="0"/>
          </a:p>
        </p:txBody>
      </p:sp>
    </p:spTree>
    <p:extLst>
      <p:ext uri="{BB962C8B-B14F-4D97-AF65-F5344CB8AC3E}">
        <p14:creationId xmlns:p14="http://schemas.microsoft.com/office/powerpoint/2010/main" val="178835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a:t>
            </a:r>
            <a:endParaRPr lang="en-US" dirty="0"/>
          </a:p>
        </p:txBody>
      </p:sp>
      <p:sp>
        <p:nvSpPr>
          <p:cNvPr id="5" name="Content Placeholder 4"/>
          <p:cNvSpPr>
            <a:spLocks noGrp="1"/>
          </p:cNvSpPr>
          <p:nvPr>
            <p:ph idx="1"/>
          </p:nvPr>
        </p:nvSpPr>
        <p:spPr/>
        <p:txBody>
          <a:bodyPr/>
          <a:lstStyle/>
          <a:p>
            <a:r>
              <a:rPr lang="en-US" dirty="0"/>
              <a:t>A class is a set of codes which consists of your data and methods</a:t>
            </a:r>
          </a:p>
          <a:p>
            <a:r>
              <a:rPr lang="en-US" dirty="0"/>
              <a:t>The class must go within a pair of curly braces</a:t>
            </a:r>
          </a:p>
          <a:p>
            <a:r>
              <a:rPr lang="en-US" dirty="0"/>
              <a:t>All methods and data must be written inside the curly braces</a:t>
            </a:r>
          </a:p>
          <a:p>
            <a:r>
              <a:rPr lang="en-US" dirty="0" smtClean="0"/>
              <a:t>The content(s) of the source file</a:t>
            </a:r>
          </a:p>
          <a:p>
            <a:r>
              <a:rPr lang="en-US" dirty="0" smtClean="0"/>
              <a:t>Similar to </a:t>
            </a:r>
            <a:r>
              <a:rPr lang="en-US" dirty="0" smtClean="0">
                <a:solidFill>
                  <a:schemeClr val="tx2"/>
                </a:solidFill>
              </a:rPr>
              <a:t>record</a:t>
            </a:r>
            <a:r>
              <a:rPr lang="en-US" dirty="0" smtClean="0"/>
              <a:t> in Pascal or </a:t>
            </a:r>
            <a:r>
              <a:rPr lang="en-US" dirty="0" err="1" smtClean="0">
                <a:solidFill>
                  <a:schemeClr val="tx2"/>
                </a:solidFill>
              </a:rPr>
              <a:t>struct</a:t>
            </a:r>
            <a:r>
              <a:rPr lang="en-US" dirty="0" smtClean="0">
                <a:solidFill>
                  <a:schemeClr val="tx2"/>
                </a:solidFill>
              </a:rPr>
              <a:t> </a:t>
            </a:r>
            <a:r>
              <a:rPr lang="en-US" dirty="0" smtClean="0"/>
              <a:t>in C/C++</a:t>
            </a:r>
          </a:p>
          <a:p>
            <a:r>
              <a:rPr lang="en-US" dirty="0" smtClean="0"/>
              <a:t>The blueprint or model of your application </a:t>
            </a:r>
            <a:endParaRPr lang="en-US" dirty="0"/>
          </a:p>
        </p:txBody>
      </p:sp>
    </p:spTree>
    <p:extLst>
      <p:ext uri="{BB962C8B-B14F-4D97-AF65-F5344CB8AC3E}">
        <p14:creationId xmlns:p14="http://schemas.microsoft.com/office/powerpoint/2010/main" val="311039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Dissecting the Class</a:t>
            </a:r>
            <a:endParaRPr lang="en-US" dirty="0"/>
          </a:p>
        </p:txBody>
      </p:sp>
      <p:sp>
        <p:nvSpPr>
          <p:cNvPr id="5" name="Content Placeholder 4"/>
          <p:cNvSpPr>
            <a:spLocks noGrp="1"/>
          </p:cNvSpPr>
          <p:nvPr>
            <p:ph idx="1"/>
          </p:nvPr>
        </p:nvSpPr>
        <p:spPr/>
        <p:txBody>
          <a:bodyPr/>
          <a:lstStyle/>
          <a:p>
            <a:endParaRPr lang="en-US" dirty="0"/>
          </a:p>
        </p:txBody>
      </p:sp>
      <p:grpSp>
        <p:nvGrpSpPr>
          <p:cNvPr id="6" name="Group 5"/>
          <p:cNvGrpSpPr/>
          <p:nvPr/>
        </p:nvGrpSpPr>
        <p:grpSpPr>
          <a:xfrm>
            <a:off x="1351128" y="2113127"/>
            <a:ext cx="8980227" cy="3455159"/>
            <a:chOff x="609600" y="3657600"/>
            <a:chExt cx="7772400" cy="2743200"/>
          </a:xfrm>
        </p:grpSpPr>
        <p:pic>
          <p:nvPicPr>
            <p:cNvPr id="7" name="Picture 2"/>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609600" y="4114800"/>
              <a:ext cx="1981200" cy="18288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819400" y="4724400"/>
              <a:ext cx="1771650" cy="1676400"/>
            </a:xfrm>
            <a:prstGeom prst="rect">
              <a:avLst/>
            </a:prstGeom>
            <a:noFill/>
            <a:ln w="9525">
              <a:noFill/>
              <a:miter lim="800000"/>
              <a:headEnd/>
              <a:tailEnd/>
            </a:ln>
          </p:spPr>
        </p:pic>
        <p:pic>
          <p:nvPicPr>
            <p:cNvPr id="9"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4724400" y="3657600"/>
              <a:ext cx="1809750" cy="1524001"/>
            </a:xfrm>
            <a:prstGeom prst="rect">
              <a:avLst/>
            </a:prstGeom>
            <a:noFill/>
            <a:ln w="9525">
              <a:noFill/>
              <a:miter lim="800000"/>
              <a:headEnd/>
              <a:tailEnd/>
            </a:ln>
          </p:spPr>
        </p:pic>
        <p:pic>
          <p:nvPicPr>
            <p:cNvPr id="10" name="Picture 3"/>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6858000" y="4343400"/>
              <a:ext cx="1524000" cy="1981200"/>
            </a:xfrm>
            <a:prstGeom prst="rect">
              <a:avLst/>
            </a:prstGeom>
            <a:noFill/>
            <a:ln w="9525">
              <a:noFill/>
              <a:miter lim="800000"/>
              <a:headEnd/>
              <a:tailEnd/>
            </a:ln>
          </p:spPr>
        </p:pic>
        <p:cxnSp>
          <p:nvCxnSpPr>
            <p:cNvPr id="11" name="Shape 7"/>
            <p:cNvCxnSpPr>
              <a:endCxn id="9" idx="2"/>
            </p:cNvCxnSpPr>
            <p:nvPr/>
          </p:nvCxnSpPr>
          <p:spPr>
            <a:xfrm flipV="1">
              <a:off x="4419600" y="5181601"/>
              <a:ext cx="1209675" cy="380999"/>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2" name="Shape 8"/>
            <p:cNvCxnSpPr>
              <a:stCxn id="9" idx="3"/>
              <a:endCxn id="10" idx="0"/>
            </p:cNvCxnSpPr>
            <p:nvPr/>
          </p:nvCxnSpPr>
          <p:spPr>
            <a:xfrm flipV="1">
              <a:off x="6534150" y="4343400"/>
              <a:ext cx="1085850" cy="76201"/>
            </a:xfrm>
            <a:prstGeom prst="bentConnector4">
              <a:avLst>
                <a:gd name="adj1" fmla="val 14912"/>
                <a:gd name="adj2" fmla="val 1299984"/>
              </a:avLst>
            </a:prstGeom>
            <a:ln>
              <a:tailEnd type="arrow"/>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3656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 of a Class</a:t>
            </a:r>
            <a:endParaRPr lang="en-US" dirty="0"/>
          </a:p>
        </p:txBody>
      </p:sp>
      <p:sp>
        <p:nvSpPr>
          <p:cNvPr id="5" name="Content Placeholder 4"/>
          <p:cNvSpPr>
            <a:spLocks noGrp="1"/>
          </p:cNvSpPr>
          <p:nvPr>
            <p:ph idx="1"/>
          </p:nvPr>
        </p:nvSpPr>
        <p:spPr/>
        <p:txBody>
          <a:bodyPr/>
          <a:lstStyle/>
          <a:p>
            <a:r>
              <a:rPr lang="fil-PH" dirty="0"/>
              <a:t>Comments (headings)</a:t>
            </a:r>
          </a:p>
          <a:p>
            <a:r>
              <a:rPr lang="fil-PH" dirty="0"/>
              <a:t>Package name (at least)</a:t>
            </a:r>
          </a:p>
          <a:p>
            <a:r>
              <a:rPr lang="fil-PH" dirty="0"/>
              <a:t>Import statements (if any)</a:t>
            </a:r>
          </a:p>
          <a:p>
            <a:r>
              <a:rPr lang="fil-PH" dirty="0"/>
              <a:t>Class keyword (with access modifiers if needed)</a:t>
            </a:r>
          </a:p>
          <a:p>
            <a:r>
              <a:rPr lang="fil-PH" dirty="0"/>
              <a:t>Specify the superclass (if any)</a:t>
            </a:r>
          </a:p>
          <a:p>
            <a:r>
              <a:rPr lang="fil-PH" dirty="0"/>
              <a:t>Class body (within curly braces)</a:t>
            </a:r>
          </a:p>
          <a:p>
            <a:r>
              <a:rPr lang="fil-PH" dirty="0"/>
              <a:t>Member variables (state) and methods (behavior)</a:t>
            </a:r>
          </a:p>
          <a:p>
            <a:endParaRPr lang="en-US" dirty="0"/>
          </a:p>
          <a:p>
            <a:endParaRPr lang="en-US" dirty="0"/>
          </a:p>
        </p:txBody>
      </p:sp>
    </p:spTree>
    <p:extLst>
      <p:ext uri="{BB962C8B-B14F-4D97-AF65-F5344CB8AC3E}">
        <p14:creationId xmlns:p14="http://schemas.microsoft.com/office/powerpoint/2010/main" val="129446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Naming Classes</a:t>
            </a:r>
            <a:endParaRPr lang="en-US" dirty="0"/>
          </a:p>
        </p:txBody>
      </p:sp>
      <p:sp>
        <p:nvSpPr>
          <p:cNvPr id="5" name="Content Placeholder 4"/>
          <p:cNvSpPr>
            <a:spLocks noGrp="1"/>
          </p:cNvSpPr>
          <p:nvPr>
            <p:ph idx="1"/>
          </p:nvPr>
        </p:nvSpPr>
        <p:spPr/>
        <p:txBody>
          <a:bodyPr/>
          <a:lstStyle/>
          <a:p>
            <a:pPr lvl="0"/>
            <a:r>
              <a:rPr lang="en-US" dirty="0"/>
              <a:t>Start the name with a capital letter</a:t>
            </a:r>
          </a:p>
          <a:p>
            <a:pPr lvl="0"/>
            <a:r>
              <a:rPr lang="en-US" dirty="0"/>
              <a:t>Use letters and digits only</a:t>
            </a:r>
          </a:p>
          <a:p>
            <a:pPr lvl="0"/>
            <a:r>
              <a:rPr lang="en-US" dirty="0"/>
              <a:t>Follow the other rules for naming an identifier</a:t>
            </a:r>
          </a:p>
          <a:p>
            <a:pPr lvl="0"/>
            <a:r>
              <a:rPr lang="en-US" dirty="0"/>
              <a:t>Start every word within the class name with an initial cap</a:t>
            </a:r>
          </a:p>
          <a:p>
            <a:pPr lvl="0"/>
            <a:r>
              <a:rPr lang="en-US" dirty="0"/>
              <a:t>Each class should be noun or a noun preceded by one or more adjectives</a:t>
            </a:r>
          </a:p>
          <a:p>
            <a:endParaRPr lang="en-US" dirty="0"/>
          </a:p>
        </p:txBody>
      </p:sp>
    </p:spTree>
    <p:extLst>
      <p:ext uri="{BB962C8B-B14F-4D97-AF65-F5344CB8AC3E}">
        <p14:creationId xmlns:p14="http://schemas.microsoft.com/office/powerpoint/2010/main" val="45559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 Class</a:t>
            </a:r>
            <a:endParaRPr lang="en-US" dirty="0"/>
          </a:p>
        </p:txBody>
      </p:sp>
      <p:sp>
        <p:nvSpPr>
          <p:cNvPr id="5" name="Content Placeholder 4"/>
          <p:cNvSpPr>
            <a:spLocks noGrp="1"/>
          </p:cNvSpPr>
          <p:nvPr>
            <p:ph idx="1"/>
          </p:nvPr>
        </p:nvSpPr>
        <p:spPr/>
        <p:txBody>
          <a:bodyPr/>
          <a:lstStyle/>
          <a:p>
            <a:r>
              <a:rPr lang="en-US" dirty="0" smtClean="0"/>
              <a:t>A class is just a template or a blueprint and cannot be executed</a:t>
            </a:r>
          </a:p>
          <a:p>
            <a:r>
              <a:rPr lang="en-US" dirty="0" smtClean="0"/>
              <a:t>The running equivalent of the class is its own object(s)</a:t>
            </a:r>
          </a:p>
          <a:p>
            <a:r>
              <a:rPr lang="en-US" dirty="0" smtClean="0"/>
              <a:t>The object of the class can be generated through compilation </a:t>
            </a:r>
          </a:p>
          <a:p>
            <a:r>
              <a:rPr lang="en-US" dirty="0" smtClean="0"/>
              <a:t>An object can be </a:t>
            </a:r>
            <a:r>
              <a:rPr lang="en-US" dirty="0" smtClean="0">
                <a:solidFill>
                  <a:schemeClr val="tx2"/>
                </a:solidFill>
              </a:rPr>
              <a:t>instantiated</a:t>
            </a:r>
          </a:p>
          <a:p>
            <a:endParaRPr lang="en-US" dirty="0"/>
          </a:p>
        </p:txBody>
      </p:sp>
    </p:spTree>
    <p:extLst>
      <p:ext uri="{BB962C8B-B14F-4D97-AF65-F5344CB8AC3E}">
        <p14:creationId xmlns:p14="http://schemas.microsoft.com/office/powerpoint/2010/main" val="166136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a:t>
            </a:r>
            <a:endParaRPr lang="en-US" dirty="0"/>
          </a:p>
        </p:txBody>
      </p:sp>
      <p:sp>
        <p:nvSpPr>
          <p:cNvPr id="5" name="Content Placeholder 4"/>
          <p:cNvSpPr>
            <a:spLocks noGrp="1"/>
          </p:cNvSpPr>
          <p:nvPr>
            <p:ph idx="1"/>
          </p:nvPr>
        </p:nvSpPr>
        <p:spPr/>
        <p:txBody>
          <a:bodyPr/>
          <a:lstStyle/>
          <a:p>
            <a:r>
              <a:rPr lang="en-US" dirty="0"/>
              <a:t>A compiled class is technically called an object</a:t>
            </a:r>
          </a:p>
          <a:p>
            <a:r>
              <a:rPr lang="en-US" dirty="0"/>
              <a:t>An object is a representation of a real-world entity</a:t>
            </a:r>
          </a:p>
          <a:p>
            <a:r>
              <a:rPr lang="en-US" dirty="0"/>
              <a:t>An object only captures the needed data (or snapshot)</a:t>
            </a:r>
          </a:p>
          <a:p>
            <a:r>
              <a:rPr lang="en-US" dirty="0" smtClean="0"/>
              <a:t>Characteristics of an object:</a:t>
            </a:r>
          </a:p>
          <a:p>
            <a:pPr lvl="1"/>
            <a:r>
              <a:rPr lang="en-US" dirty="0" smtClean="0"/>
              <a:t>State</a:t>
            </a:r>
          </a:p>
          <a:p>
            <a:pPr lvl="1"/>
            <a:r>
              <a:rPr lang="en-US" dirty="0" smtClean="0"/>
              <a:t>Behavior</a:t>
            </a:r>
          </a:p>
          <a:p>
            <a:pPr lvl="1"/>
            <a:r>
              <a:rPr lang="en-US" dirty="0" smtClean="0"/>
              <a:t>Identity</a:t>
            </a:r>
            <a:endParaRPr lang="en-US" dirty="0"/>
          </a:p>
        </p:txBody>
      </p:sp>
    </p:spTree>
    <p:extLst>
      <p:ext uri="{BB962C8B-B14F-4D97-AF65-F5344CB8AC3E}">
        <p14:creationId xmlns:p14="http://schemas.microsoft.com/office/powerpoint/2010/main" val="68854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SDK Language</a:t>
            </a:r>
            <a:endParaRPr lang="en-US" dirty="0"/>
          </a:p>
        </p:txBody>
      </p:sp>
      <p:sp>
        <p:nvSpPr>
          <p:cNvPr id="5" name="Content Placeholder 4"/>
          <p:cNvSpPr>
            <a:spLocks noGrp="1"/>
          </p:cNvSpPr>
          <p:nvPr>
            <p:ph idx="1"/>
          </p:nvPr>
        </p:nvSpPr>
        <p:spPr/>
        <p:txBody>
          <a:bodyPr/>
          <a:lstStyle/>
          <a:p>
            <a:r>
              <a:rPr lang="en-US" dirty="0" smtClean="0"/>
              <a:t>James Gosling, Mike Sheridan, and Patrick Naughton created Java on June 1991</a:t>
            </a:r>
          </a:p>
          <a:p>
            <a:r>
              <a:rPr lang="en-US" dirty="0" smtClean="0"/>
              <a:t>Initially named </a:t>
            </a:r>
            <a:r>
              <a:rPr lang="en-US" dirty="0" smtClean="0">
                <a:solidFill>
                  <a:schemeClr val="tx2"/>
                </a:solidFill>
              </a:rPr>
              <a:t>Oak</a:t>
            </a:r>
            <a:r>
              <a:rPr lang="en-US" dirty="0" smtClean="0"/>
              <a:t> then renamed </a:t>
            </a:r>
            <a:r>
              <a:rPr lang="en-US" dirty="0" smtClean="0">
                <a:solidFill>
                  <a:schemeClr val="tx2"/>
                </a:solidFill>
              </a:rPr>
              <a:t>Java</a:t>
            </a:r>
            <a:r>
              <a:rPr lang="en-US" dirty="0" smtClean="0"/>
              <a:t> from Java coffee</a:t>
            </a:r>
          </a:p>
          <a:p>
            <a:r>
              <a:rPr lang="en-US" dirty="0" smtClean="0"/>
              <a:t>Intended for television and cable projects</a:t>
            </a:r>
            <a:endParaRPr lang="en-US" dirty="0"/>
          </a:p>
        </p:txBody>
      </p:sp>
    </p:spTree>
    <p:extLst>
      <p:ext uri="{BB962C8B-B14F-4D97-AF65-F5344CB8AC3E}">
        <p14:creationId xmlns:p14="http://schemas.microsoft.com/office/powerpoint/2010/main" val="26299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Defined by the attributes and the values it has</a:t>
            </a:r>
          </a:p>
          <a:p>
            <a:r>
              <a:rPr lang="en-US" dirty="0" smtClean="0"/>
              <a:t>Two phases:</a:t>
            </a:r>
          </a:p>
          <a:p>
            <a:pPr lvl="1"/>
            <a:r>
              <a:rPr lang="en-US" dirty="0" smtClean="0"/>
              <a:t>static state</a:t>
            </a:r>
          </a:p>
          <a:p>
            <a:pPr lvl="2"/>
            <a:r>
              <a:rPr lang="en-US" dirty="0" smtClean="0"/>
              <a:t>the variables itself that identifies one object from the other</a:t>
            </a:r>
          </a:p>
          <a:p>
            <a:pPr lvl="1"/>
            <a:r>
              <a:rPr lang="en-US" dirty="0" smtClean="0"/>
              <a:t>dynamic state</a:t>
            </a:r>
          </a:p>
          <a:p>
            <a:pPr lvl="2"/>
            <a:r>
              <a:rPr lang="en-US" dirty="0" smtClean="0"/>
              <a:t>the literals that the attributes has changes from one situation to another</a:t>
            </a:r>
          </a:p>
          <a:p>
            <a:r>
              <a:rPr lang="en-US" dirty="0" smtClean="0"/>
              <a:t>Sample class:</a:t>
            </a:r>
          </a:p>
          <a:p>
            <a:pPr lvl="1">
              <a:buNone/>
            </a:pPr>
            <a:r>
              <a:rPr lang="en-US" dirty="0"/>
              <a:t>public class </a:t>
            </a:r>
            <a:r>
              <a:rPr lang="en-US" dirty="0" err="1"/>
              <a:t>VendingMachine</a:t>
            </a:r>
            <a:r>
              <a:rPr lang="en-US" dirty="0"/>
              <a:t>{</a:t>
            </a:r>
          </a:p>
          <a:p>
            <a:pPr lvl="1">
              <a:buNone/>
            </a:pPr>
            <a:r>
              <a:rPr lang="en-US" dirty="0"/>
              <a:t>    float money;</a:t>
            </a:r>
          </a:p>
          <a:p>
            <a:pPr lvl="1">
              <a:buNone/>
            </a:pPr>
            <a:r>
              <a:rPr lang="en-US" dirty="0"/>
              <a:t>    String product;</a:t>
            </a:r>
          </a:p>
          <a:p>
            <a:pPr lvl="1">
              <a:buNone/>
            </a:pPr>
            <a:r>
              <a:rPr lang="en-US" dirty="0"/>
              <a:t>}</a:t>
            </a:r>
          </a:p>
          <a:p>
            <a:pPr lvl="1"/>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117006" y="3833884"/>
            <a:ext cx="3009900" cy="2219325"/>
          </a:xfrm>
          <a:prstGeom prst="rect">
            <a:avLst/>
          </a:prstGeom>
          <a:noFill/>
          <a:ln w="9525">
            <a:noFill/>
            <a:miter lim="800000"/>
            <a:headEnd/>
            <a:tailEnd/>
          </a:ln>
        </p:spPr>
      </p:pic>
    </p:spTree>
    <p:extLst>
      <p:ext uri="{BB962C8B-B14F-4D97-AF65-F5344CB8AC3E}">
        <p14:creationId xmlns:p14="http://schemas.microsoft.com/office/powerpoint/2010/main" val="18228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Sample object:</a:t>
            </a:r>
          </a:p>
          <a:p>
            <a:pPr lvl="1">
              <a:buNone/>
            </a:pPr>
            <a:r>
              <a:rPr lang="en-US" dirty="0" smtClean="0"/>
              <a:t>	public </a:t>
            </a:r>
            <a:r>
              <a:rPr lang="en-US" dirty="0"/>
              <a:t>class </a:t>
            </a:r>
            <a:r>
              <a:rPr lang="en-US" dirty="0" err="1"/>
              <a:t>OrderProd</a:t>
            </a:r>
            <a:r>
              <a:rPr lang="en-US" dirty="0"/>
              <a:t>{</a:t>
            </a:r>
          </a:p>
          <a:p>
            <a:pPr lvl="1">
              <a:buNone/>
            </a:pPr>
            <a:r>
              <a:rPr lang="en-US" dirty="0"/>
              <a:t>   </a:t>
            </a:r>
            <a:r>
              <a:rPr lang="en-US" dirty="0" smtClean="0"/>
              <a:t> 	</a:t>
            </a:r>
            <a:r>
              <a:rPr lang="en-US" dirty="0" err="1" smtClean="0"/>
              <a:t>VendingMachine</a:t>
            </a:r>
            <a:r>
              <a:rPr lang="en-US" dirty="0" smtClean="0"/>
              <a:t> </a:t>
            </a:r>
            <a:r>
              <a:rPr lang="en-US" b="1" dirty="0" smtClean="0">
                <a:solidFill>
                  <a:srgbClr val="FF0000"/>
                </a:solidFill>
              </a:rPr>
              <a:t>Coke</a:t>
            </a:r>
            <a:r>
              <a:rPr lang="en-US" dirty="0" smtClean="0"/>
              <a:t>;</a:t>
            </a:r>
          </a:p>
          <a:p>
            <a:pPr lvl="1">
              <a:buNone/>
            </a:pPr>
            <a:r>
              <a:rPr lang="en-US" dirty="0"/>
              <a:t> </a:t>
            </a:r>
            <a:r>
              <a:rPr lang="en-US" dirty="0" smtClean="0"/>
              <a:t>   	Animal </a:t>
            </a:r>
            <a:r>
              <a:rPr lang="en-US" b="1" dirty="0" smtClean="0">
                <a:solidFill>
                  <a:schemeClr val="tx2"/>
                </a:solidFill>
              </a:rPr>
              <a:t>Cat</a:t>
            </a:r>
            <a:r>
              <a:rPr lang="en-US" dirty="0" smtClean="0"/>
              <a:t>;</a:t>
            </a:r>
            <a:endParaRPr lang="en-US" dirty="0"/>
          </a:p>
          <a:p>
            <a:pPr lvl="1">
              <a:buNone/>
            </a:pPr>
            <a:r>
              <a:rPr lang="en-US" dirty="0" smtClean="0"/>
              <a:t>	}</a:t>
            </a:r>
            <a:endParaRPr lang="en-US" dirty="0"/>
          </a:p>
          <a:p>
            <a:pPr lvl="1"/>
            <a:r>
              <a:rPr lang="en-US" b="1" dirty="0" smtClean="0">
                <a:solidFill>
                  <a:srgbClr val="FF0000"/>
                </a:solidFill>
              </a:rPr>
              <a:t>Coke</a:t>
            </a:r>
            <a:r>
              <a:rPr lang="en-US" dirty="0" smtClean="0">
                <a:solidFill>
                  <a:srgbClr val="FF0000"/>
                </a:solidFill>
              </a:rPr>
              <a:t> </a:t>
            </a:r>
            <a:r>
              <a:rPr lang="en-US" dirty="0" smtClean="0"/>
              <a:t>differs from </a:t>
            </a:r>
            <a:r>
              <a:rPr lang="en-US" b="1" dirty="0" smtClean="0">
                <a:solidFill>
                  <a:srgbClr val="FF0000"/>
                </a:solidFill>
              </a:rPr>
              <a:t>Cat</a:t>
            </a:r>
            <a:r>
              <a:rPr lang="en-US" dirty="0" smtClean="0"/>
              <a:t> object because it has product and money attributes</a:t>
            </a:r>
          </a:p>
          <a:p>
            <a:pPr lvl="1">
              <a:buNone/>
            </a:pPr>
            <a:r>
              <a:rPr lang="en-US" dirty="0" smtClean="0"/>
              <a:t>	public </a:t>
            </a:r>
            <a:r>
              <a:rPr lang="en-US" dirty="0"/>
              <a:t>class </a:t>
            </a:r>
            <a:r>
              <a:rPr lang="en-US" dirty="0" err="1"/>
              <a:t>OrderProd</a:t>
            </a:r>
            <a:r>
              <a:rPr lang="en-US" dirty="0"/>
              <a:t>{</a:t>
            </a:r>
          </a:p>
          <a:p>
            <a:pPr lvl="1">
              <a:buNone/>
            </a:pPr>
            <a:r>
              <a:rPr lang="en-US" dirty="0"/>
              <a:t>    </a:t>
            </a:r>
            <a:r>
              <a:rPr lang="en-US" dirty="0" smtClean="0"/>
              <a:t>	</a:t>
            </a:r>
            <a:r>
              <a:rPr lang="en-US" dirty="0" err="1" smtClean="0"/>
              <a:t>VendingMachine</a:t>
            </a:r>
            <a:r>
              <a:rPr lang="en-US" dirty="0" smtClean="0"/>
              <a:t> </a:t>
            </a:r>
            <a:r>
              <a:rPr lang="en-US" b="1" dirty="0"/>
              <a:t>Coke</a:t>
            </a:r>
            <a:r>
              <a:rPr lang="en-US" dirty="0"/>
              <a:t>, </a:t>
            </a:r>
            <a:r>
              <a:rPr lang="en-US" b="1" dirty="0"/>
              <a:t>Sprite</a:t>
            </a:r>
            <a:r>
              <a:rPr lang="en-US" dirty="0"/>
              <a:t>, </a:t>
            </a:r>
            <a:r>
              <a:rPr lang="en-US" b="1" dirty="0" err="1"/>
              <a:t>IcedTea</a:t>
            </a:r>
            <a:r>
              <a:rPr lang="en-US" dirty="0"/>
              <a:t>;</a:t>
            </a:r>
          </a:p>
          <a:p>
            <a:pPr lvl="1">
              <a:buNone/>
            </a:pPr>
            <a:r>
              <a:rPr lang="en-US" dirty="0" smtClean="0"/>
              <a:t>	}</a:t>
            </a:r>
          </a:p>
          <a:p>
            <a:pPr lvl="1">
              <a:buNone/>
            </a:pPr>
            <a:r>
              <a:rPr lang="en-US" dirty="0" smtClean="0"/>
              <a:t>	</a:t>
            </a:r>
            <a:r>
              <a:rPr lang="en-US" dirty="0" err="1" smtClean="0"/>
              <a:t>Coke.money</a:t>
            </a:r>
            <a:r>
              <a:rPr lang="en-US" dirty="0" smtClean="0"/>
              <a:t> = 4505;</a:t>
            </a:r>
          </a:p>
          <a:p>
            <a:pPr lvl="1">
              <a:buNone/>
            </a:pPr>
            <a:r>
              <a:rPr lang="en-US" dirty="0" smtClean="0"/>
              <a:t>	</a:t>
            </a:r>
            <a:r>
              <a:rPr lang="en-US" dirty="0" err="1" smtClean="0"/>
              <a:t>Sprite.money</a:t>
            </a:r>
            <a:r>
              <a:rPr lang="en-US" dirty="0" smtClean="0"/>
              <a:t> = 3467;</a:t>
            </a:r>
          </a:p>
          <a:p>
            <a:pPr lvl="1">
              <a:buNone/>
            </a:pPr>
            <a:r>
              <a:rPr lang="en-US" dirty="0" smtClean="0"/>
              <a:t>	</a:t>
            </a:r>
            <a:r>
              <a:rPr lang="en-US" dirty="0" err="1" smtClean="0"/>
              <a:t>IcedTea.money</a:t>
            </a:r>
            <a:r>
              <a:rPr lang="en-US" dirty="0" smtClean="0"/>
              <a:t> = 2456;</a:t>
            </a:r>
          </a:p>
          <a:p>
            <a:pPr lvl="1"/>
            <a:r>
              <a:rPr lang="en-US" b="1" dirty="0" smtClean="0">
                <a:solidFill>
                  <a:srgbClr val="FF0000"/>
                </a:solidFill>
              </a:rPr>
              <a:t>Coke</a:t>
            </a:r>
            <a:r>
              <a:rPr lang="en-US" dirty="0" smtClean="0"/>
              <a:t> differs from </a:t>
            </a:r>
            <a:r>
              <a:rPr lang="en-US" b="1" dirty="0" smtClean="0">
                <a:solidFill>
                  <a:srgbClr val="FF0000"/>
                </a:solidFill>
              </a:rPr>
              <a:t>Sprite</a:t>
            </a:r>
            <a:r>
              <a:rPr lang="en-US" dirty="0" smtClean="0"/>
              <a:t> and </a:t>
            </a:r>
            <a:r>
              <a:rPr lang="en-US" b="1" dirty="0" err="1" smtClean="0">
                <a:solidFill>
                  <a:srgbClr val="FF0000"/>
                </a:solidFill>
              </a:rPr>
              <a:t>IcedTea</a:t>
            </a:r>
            <a:r>
              <a:rPr lang="en-US" dirty="0" smtClean="0">
                <a:solidFill>
                  <a:srgbClr val="FF0000"/>
                </a:solidFill>
              </a:rPr>
              <a:t> </a:t>
            </a:r>
            <a:r>
              <a:rPr lang="en-US" dirty="0" smtClean="0"/>
              <a:t>when it comes to value of money</a:t>
            </a:r>
          </a:p>
          <a:p>
            <a:pPr lvl="1">
              <a:buNone/>
            </a:pPr>
            <a:endParaRPr lang="en-US" dirty="0"/>
          </a:p>
          <a:p>
            <a:pPr lvl="1"/>
            <a:endParaRPr lang="en-US" dirty="0"/>
          </a:p>
        </p:txBody>
      </p:sp>
    </p:spTree>
    <p:extLst>
      <p:ext uri="{BB962C8B-B14F-4D97-AF65-F5344CB8AC3E}">
        <p14:creationId xmlns:p14="http://schemas.microsoft.com/office/powerpoint/2010/main" val="11453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a:t>
            </a:r>
            <a:endParaRPr lang="en-US" dirty="0"/>
          </a:p>
        </p:txBody>
      </p:sp>
      <p:sp>
        <p:nvSpPr>
          <p:cNvPr id="5" name="Content Placeholder 4"/>
          <p:cNvSpPr>
            <a:spLocks noGrp="1"/>
          </p:cNvSpPr>
          <p:nvPr>
            <p:ph idx="1"/>
          </p:nvPr>
        </p:nvSpPr>
        <p:spPr/>
        <p:txBody>
          <a:bodyPr/>
          <a:lstStyle/>
          <a:p>
            <a:r>
              <a:rPr lang="en-US" dirty="0" smtClean="0"/>
              <a:t>Defined by the operations an object has</a:t>
            </a:r>
          </a:p>
          <a:p>
            <a:r>
              <a:rPr lang="en-US" dirty="0" smtClean="0"/>
              <a:t>Operations that are used to interact with another classes</a:t>
            </a:r>
          </a:p>
          <a:p>
            <a:r>
              <a:rPr lang="en-US" dirty="0" smtClean="0"/>
              <a:t>Basic operations:</a:t>
            </a:r>
          </a:p>
          <a:p>
            <a:pPr lvl="1"/>
            <a:r>
              <a:rPr lang="en-US" dirty="0" err="1" smtClean="0"/>
              <a:t>accessor</a:t>
            </a:r>
            <a:endParaRPr lang="en-US" dirty="0" smtClean="0"/>
          </a:p>
          <a:p>
            <a:pPr lvl="1"/>
            <a:r>
              <a:rPr lang="en-US" dirty="0" err="1" smtClean="0"/>
              <a:t>mutators</a:t>
            </a:r>
            <a:endParaRPr lang="en-US" dirty="0" smtClean="0"/>
          </a:p>
          <a:p>
            <a:pPr lvl="1"/>
            <a:r>
              <a:rPr lang="en-US" dirty="0" smtClean="0"/>
              <a:t>iterators</a:t>
            </a:r>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981700" y="3137848"/>
            <a:ext cx="3009900" cy="2219325"/>
          </a:xfrm>
          <a:prstGeom prst="rect">
            <a:avLst/>
          </a:prstGeom>
          <a:noFill/>
          <a:ln w="9525">
            <a:noFill/>
            <a:miter lim="800000"/>
            <a:headEnd/>
            <a:tailEnd/>
          </a:ln>
        </p:spPr>
      </p:pic>
    </p:spTree>
    <p:extLst>
      <p:ext uri="{BB962C8B-B14F-4D97-AF65-F5344CB8AC3E}">
        <p14:creationId xmlns:p14="http://schemas.microsoft.com/office/powerpoint/2010/main" val="256028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a:t>
            </a:r>
            <a:endParaRPr lang="en-US" dirty="0"/>
          </a:p>
        </p:txBody>
      </p:sp>
      <p:sp>
        <p:nvSpPr>
          <p:cNvPr id="5" name="Content Placeholder 4"/>
          <p:cNvSpPr>
            <a:spLocks noGrp="1"/>
          </p:cNvSpPr>
          <p:nvPr>
            <p:ph sz="half" idx="1"/>
          </p:nvPr>
        </p:nvSpPr>
        <p:spPr/>
        <p:txBody>
          <a:bodyPr/>
          <a:lstStyle/>
          <a:p>
            <a:r>
              <a:rPr lang="en-US" dirty="0" smtClean="0"/>
              <a:t>Sample:</a:t>
            </a:r>
          </a:p>
          <a:p>
            <a:pPr lvl="1">
              <a:buNone/>
            </a:pPr>
            <a:r>
              <a:rPr lang="en-US" dirty="0"/>
              <a:t>public void Stack{</a:t>
            </a:r>
          </a:p>
          <a:p>
            <a:pPr lvl="1">
              <a:buNone/>
            </a:pPr>
            <a:r>
              <a:rPr lang="en-US" dirty="0"/>
              <a:t>      public void pop(){};</a:t>
            </a:r>
          </a:p>
          <a:p>
            <a:pPr lvl="1">
              <a:buNone/>
            </a:pPr>
            <a:r>
              <a:rPr lang="en-US" dirty="0"/>
              <a:t>      public void push(Object Input){};</a:t>
            </a:r>
          </a:p>
          <a:p>
            <a:pPr lvl="1">
              <a:buNone/>
            </a:pPr>
            <a:r>
              <a:rPr lang="en-US" dirty="0"/>
              <a:t>      public void top(){};</a:t>
            </a:r>
          </a:p>
          <a:p>
            <a:pPr lvl="1">
              <a:buNone/>
            </a:pPr>
            <a:r>
              <a:rPr lang="en-US" dirty="0"/>
              <a:t>}</a:t>
            </a:r>
          </a:p>
          <a:p>
            <a:pPr lvl="1"/>
            <a:endParaRPr lang="en-US" dirty="0"/>
          </a:p>
        </p:txBody>
      </p:sp>
      <p:sp>
        <p:nvSpPr>
          <p:cNvPr id="6" name="Content Placeholder 5"/>
          <p:cNvSpPr>
            <a:spLocks noGrp="1"/>
          </p:cNvSpPr>
          <p:nvPr>
            <p:ph sz="half" idx="2"/>
          </p:nvPr>
        </p:nvSpPr>
        <p:spPr/>
        <p:txBody>
          <a:bodyPr/>
          <a:lstStyle/>
          <a:p>
            <a:pPr lvl="1">
              <a:buNone/>
            </a:pPr>
            <a:endParaRPr lang="en-US" dirty="0" smtClean="0"/>
          </a:p>
          <a:p>
            <a:pPr lvl="1">
              <a:buNone/>
            </a:pPr>
            <a:r>
              <a:rPr lang="en-US" dirty="0" smtClean="0"/>
              <a:t>public </a:t>
            </a:r>
            <a:r>
              <a:rPr lang="en-US" dirty="0"/>
              <a:t>class </a:t>
            </a:r>
            <a:r>
              <a:rPr lang="en-US" dirty="0" err="1"/>
              <a:t>TestStack</a:t>
            </a:r>
            <a:r>
              <a:rPr lang="en-US" dirty="0"/>
              <a:t>{</a:t>
            </a:r>
          </a:p>
          <a:p>
            <a:pPr lvl="1">
              <a:buNone/>
            </a:pPr>
            <a:r>
              <a:rPr lang="en-US" dirty="0"/>
              <a:t>    Stack </a:t>
            </a:r>
            <a:r>
              <a:rPr lang="en-US" b="1" dirty="0">
                <a:solidFill>
                  <a:srgbClr val="FF0000"/>
                </a:solidFill>
              </a:rPr>
              <a:t>stack_1</a:t>
            </a:r>
            <a:r>
              <a:rPr lang="en-US" dirty="0"/>
              <a:t>, </a:t>
            </a:r>
            <a:r>
              <a:rPr lang="en-US" b="1" dirty="0">
                <a:solidFill>
                  <a:schemeClr val="tx2"/>
                </a:solidFill>
              </a:rPr>
              <a:t>stack_2</a:t>
            </a:r>
            <a:r>
              <a:rPr lang="en-US" dirty="0"/>
              <a:t>;</a:t>
            </a:r>
          </a:p>
          <a:p>
            <a:pPr lvl="1">
              <a:buNone/>
            </a:pPr>
            <a:r>
              <a:rPr lang="en-US" dirty="0"/>
              <a:t>    </a:t>
            </a:r>
            <a:r>
              <a:rPr lang="en-US" b="1" dirty="0">
                <a:solidFill>
                  <a:srgbClr val="FF0000"/>
                </a:solidFill>
              </a:rPr>
              <a:t>stack_1</a:t>
            </a:r>
            <a:r>
              <a:rPr lang="en-US" dirty="0"/>
              <a:t> = new Stack();</a:t>
            </a:r>
          </a:p>
          <a:p>
            <a:pPr lvl="1">
              <a:buNone/>
            </a:pPr>
            <a:r>
              <a:rPr lang="en-US" dirty="0"/>
              <a:t>    </a:t>
            </a:r>
            <a:r>
              <a:rPr lang="en-US" b="1" dirty="0">
                <a:solidFill>
                  <a:schemeClr val="tx2"/>
                </a:solidFill>
              </a:rPr>
              <a:t>stack_2</a:t>
            </a:r>
            <a:r>
              <a:rPr lang="en-US" dirty="0"/>
              <a:t> = new Stack();</a:t>
            </a:r>
          </a:p>
          <a:p>
            <a:pPr lvl="1">
              <a:buNone/>
            </a:pPr>
            <a:r>
              <a:rPr lang="en-US" dirty="0"/>
              <a:t>    </a:t>
            </a:r>
            <a:r>
              <a:rPr lang="en-US" b="1" dirty="0">
                <a:solidFill>
                  <a:srgbClr val="FF0000"/>
                </a:solidFill>
              </a:rPr>
              <a:t>stack_1</a:t>
            </a:r>
            <a:r>
              <a:rPr lang="en-US" dirty="0"/>
              <a:t>.push(“One”);</a:t>
            </a:r>
          </a:p>
          <a:p>
            <a:pPr lvl="1">
              <a:buNone/>
            </a:pPr>
            <a:r>
              <a:rPr lang="en-US" dirty="0"/>
              <a:t>    </a:t>
            </a:r>
            <a:r>
              <a:rPr lang="en-US" b="1" dirty="0">
                <a:solidFill>
                  <a:srgbClr val="FF0000"/>
                </a:solidFill>
              </a:rPr>
              <a:t>stack_1</a:t>
            </a:r>
            <a:r>
              <a:rPr lang="en-US" dirty="0"/>
              <a:t>.push(“Two”);</a:t>
            </a:r>
          </a:p>
          <a:p>
            <a:pPr lvl="1">
              <a:buNone/>
            </a:pPr>
            <a:r>
              <a:rPr lang="en-US" dirty="0"/>
              <a:t>    </a:t>
            </a:r>
            <a:r>
              <a:rPr lang="en-US" b="1" dirty="0">
                <a:solidFill>
                  <a:srgbClr val="FF0000"/>
                </a:solidFill>
              </a:rPr>
              <a:t>stack_1</a:t>
            </a:r>
            <a:r>
              <a:rPr lang="en-US" dirty="0"/>
              <a:t>.pop();</a:t>
            </a:r>
          </a:p>
          <a:p>
            <a:pPr lvl="1">
              <a:buNone/>
            </a:pPr>
            <a:r>
              <a:rPr lang="en-US" dirty="0"/>
              <a:t>    </a:t>
            </a:r>
            <a:r>
              <a:rPr lang="en-US" b="1" dirty="0">
                <a:solidFill>
                  <a:schemeClr val="tx2"/>
                </a:solidFill>
              </a:rPr>
              <a:t>stack_2</a:t>
            </a:r>
            <a:r>
              <a:rPr lang="en-US" dirty="0"/>
              <a:t>.push(“Three”);</a:t>
            </a:r>
          </a:p>
          <a:p>
            <a:pPr lvl="1">
              <a:buNone/>
            </a:pPr>
            <a:r>
              <a:rPr lang="en-US" dirty="0"/>
              <a:t>}</a:t>
            </a:r>
          </a:p>
          <a:p>
            <a:endParaRPr lang="en-US" dirty="0"/>
          </a:p>
        </p:txBody>
      </p:sp>
      <p:sp>
        <p:nvSpPr>
          <p:cNvPr id="7" name="Left-Right Arrow 6"/>
          <p:cNvSpPr/>
          <p:nvPr/>
        </p:nvSpPr>
        <p:spPr>
          <a:xfrm>
            <a:off x="5186149" y="3220871"/>
            <a:ext cx="1460311" cy="6414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52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Identity</a:t>
            </a:r>
            <a:endParaRPr lang="en-US" dirty="0"/>
          </a:p>
        </p:txBody>
      </p:sp>
      <p:sp>
        <p:nvSpPr>
          <p:cNvPr id="9" name="Content Placeholder 8"/>
          <p:cNvSpPr>
            <a:spLocks noGrp="1"/>
          </p:cNvSpPr>
          <p:nvPr>
            <p:ph idx="1"/>
          </p:nvPr>
        </p:nvSpPr>
        <p:spPr/>
        <p:txBody>
          <a:bodyPr>
            <a:normAutofit/>
          </a:bodyPr>
          <a:lstStyle/>
          <a:p>
            <a:r>
              <a:rPr lang="en-US" dirty="0"/>
              <a:t>R</a:t>
            </a:r>
            <a:r>
              <a:rPr lang="en-US" dirty="0" smtClean="0"/>
              <a:t>efers to the variable name of the object</a:t>
            </a:r>
          </a:p>
          <a:p>
            <a:pPr lvl="1"/>
            <a:r>
              <a:rPr lang="en-US" dirty="0" smtClean="0"/>
              <a:t>Note: A variable corresponds to a memory address</a:t>
            </a:r>
          </a:p>
          <a:p>
            <a:r>
              <a:rPr lang="en-US" dirty="0" smtClean="0"/>
              <a:t>An object is unique when it comes to its memory location</a:t>
            </a:r>
          </a:p>
          <a:p>
            <a:r>
              <a:rPr lang="en-US" dirty="0" smtClean="0"/>
              <a:t>The birthmark of an object</a:t>
            </a:r>
          </a:p>
          <a:p>
            <a:r>
              <a:rPr lang="en-US" dirty="0" smtClean="0"/>
              <a:t>Sample:</a:t>
            </a:r>
          </a:p>
          <a:p>
            <a:pPr lvl="1"/>
            <a:r>
              <a:rPr lang="en-US" dirty="0"/>
              <a:t>Stack </a:t>
            </a:r>
            <a:r>
              <a:rPr lang="en-US" b="1" dirty="0">
                <a:solidFill>
                  <a:srgbClr val="FF0000"/>
                </a:solidFill>
              </a:rPr>
              <a:t>stack_1</a:t>
            </a:r>
            <a:r>
              <a:rPr lang="en-US" dirty="0"/>
              <a:t>, </a:t>
            </a:r>
            <a:r>
              <a:rPr lang="en-US" b="1" dirty="0">
                <a:solidFill>
                  <a:schemeClr val="tx2"/>
                </a:solidFill>
              </a:rPr>
              <a:t>stack_2</a:t>
            </a:r>
            <a:r>
              <a:rPr lang="en-US" dirty="0"/>
              <a:t>;</a:t>
            </a:r>
          </a:p>
          <a:p>
            <a:pPr lvl="1">
              <a:buNone/>
            </a:pPr>
            <a:r>
              <a:rPr lang="en-US" dirty="0"/>
              <a:t>   </a:t>
            </a:r>
            <a:r>
              <a:rPr lang="en-US" b="1" dirty="0">
                <a:solidFill>
                  <a:srgbClr val="FF0000"/>
                </a:solidFill>
              </a:rPr>
              <a:t>stack_1</a:t>
            </a:r>
            <a:r>
              <a:rPr lang="en-US" dirty="0"/>
              <a:t> = new Stack();</a:t>
            </a:r>
          </a:p>
          <a:p>
            <a:pPr lvl="1">
              <a:buNone/>
            </a:pPr>
            <a:r>
              <a:rPr lang="en-US" dirty="0"/>
              <a:t>   </a:t>
            </a:r>
            <a:r>
              <a:rPr lang="en-US" b="1" dirty="0">
                <a:solidFill>
                  <a:schemeClr val="tx2"/>
                </a:solidFill>
              </a:rPr>
              <a:t>stack_2</a:t>
            </a:r>
            <a:r>
              <a:rPr lang="en-US" dirty="0"/>
              <a:t> = new Stack();</a:t>
            </a:r>
          </a:p>
          <a:p>
            <a:pPr lvl="1"/>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84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7079776" y="3301621"/>
            <a:ext cx="3009900" cy="2219325"/>
          </a:xfrm>
          <a:prstGeom prst="rect">
            <a:avLst/>
          </a:prstGeom>
          <a:noFill/>
          <a:ln w="9525">
            <a:noFill/>
            <a:miter lim="800000"/>
            <a:headEnd/>
            <a:tailEnd/>
          </a:ln>
        </p:spPr>
      </p:pic>
    </p:spTree>
    <p:extLst>
      <p:ext uri="{BB962C8B-B14F-4D97-AF65-F5344CB8AC3E}">
        <p14:creationId xmlns:p14="http://schemas.microsoft.com/office/powerpoint/2010/main" val="327336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OOP, Class and Object</a:t>
            </a:r>
            <a:endParaRPr lang="en-US" dirty="0"/>
          </a:p>
        </p:txBody>
      </p:sp>
      <p:sp>
        <p:nvSpPr>
          <p:cNvPr id="5" name="Content Placeholder 4"/>
          <p:cNvSpPr>
            <a:spLocks noGrp="1"/>
          </p:cNvSpPr>
          <p:nvPr>
            <p:ph idx="1"/>
          </p:nvPr>
        </p:nvSpPr>
        <p:spPr/>
        <p:txBody>
          <a:bodyPr>
            <a:normAutofit fontScale="92500" lnSpcReduction="10000"/>
          </a:bodyPr>
          <a:lstStyle/>
          <a:p>
            <a:r>
              <a:rPr lang="en-US" dirty="0"/>
              <a:t>A </a:t>
            </a:r>
            <a:r>
              <a:rPr lang="en-US" dirty="0" smtClean="0"/>
              <a:t>class is </a:t>
            </a:r>
            <a:r>
              <a:rPr lang="en-US" dirty="0"/>
              <a:t>a blueprint </a:t>
            </a:r>
            <a:r>
              <a:rPr lang="en-US" dirty="0" smtClean="0"/>
              <a:t>or code of a process and is written inside a .java file.</a:t>
            </a:r>
          </a:p>
          <a:p>
            <a:r>
              <a:rPr lang="en-US" dirty="0" smtClean="0"/>
              <a:t>Object are the compiled version of the class blueprint having the extension .class</a:t>
            </a:r>
          </a:p>
          <a:p>
            <a:r>
              <a:rPr lang="en-US" dirty="0" smtClean="0"/>
              <a:t>Instantiated objects are pointed to at by </a:t>
            </a:r>
            <a:r>
              <a:rPr lang="en-US" b="1" dirty="0" smtClean="0">
                <a:solidFill>
                  <a:srgbClr val="FF0000"/>
                </a:solidFill>
              </a:rPr>
              <a:t>reference variables</a:t>
            </a:r>
            <a:endParaRPr lang="en-US" b="1" dirty="0">
              <a:solidFill>
                <a:srgbClr val="FF0000"/>
              </a:solidFill>
            </a:endParaRPr>
          </a:p>
          <a:p>
            <a:r>
              <a:rPr lang="en-US" dirty="0"/>
              <a:t>A class tells the JVM how to make an object of that particular type</a:t>
            </a:r>
          </a:p>
          <a:p>
            <a:r>
              <a:rPr lang="en-US" dirty="0"/>
              <a:t>Each object of that class can have its </a:t>
            </a:r>
            <a:r>
              <a:rPr lang="en-US" dirty="0" smtClean="0"/>
              <a:t>own</a:t>
            </a:r>
          </a:p>
          <a:p>
            <a:pPr marL="0" indent="0">
              <a:buNone/>
            </a:pPr>
            <a:r>
              <a:rPr lang="en-US" dirty="0"/>
              <a:t> </a:t>
            </a:r>
            <a:r>
              <a:rPr lang="en-US" dirty="0" smtClean="0"/>
              <a:t>   </a:t>
            </a:r>
            <a:r>
              <a:rPr lang="en-US" dirty="0"/>
              <a:t>values of the instance variables of that class</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512791" y="4232725"/>
            <a:ext cx="3009900" cy="2219325"/>
          </a:xfrm>
          <a:prstGeom prst="rect">
            <a:avLst/>
          </a:prstGeom>
          <a:noFill/>
          <a:ln w="9525">
            <a:noFill/>
            <a:miter lim="800000"/>
            <a:headEnd/>
            <a:tailEnd/>
          </a:ln>
        </p:spPr>
      </p:pic>
    </p:spTree>
    <p:extLst>
      <p:ext uri="{BB962C8B-B14F-4D97-AF65-F5344CB8AC3E}">
        <p14:creationId xmlns:p14="http://schemas.microsoft.com/office/powerpoint/2010/main" val="218685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Referenced Variables</a:t>
            </a:r>
            <a:endParaRPr lang="en-US" dirty="0"/>
          </a:p>
        </p:txBody>
      </p:sp>
      <p:sp>
        <p:nvSpPr>
          <p:cNvPr id="5" name="Content Placeholder 4"/>
          <p:cNvSpPr>
            <a:spLocks noGrp="1"/>
          </p:cNvSpPr>
          <p:nvPr>
            <p:ph idx="1"/>
          </p:nvPr>
        </p:nvSpPr>
        <p:spPr/>
        <p:txBody>
          <a:bodyPr/>
          <a:lstStyle/>
          <a:p>
            <a:r>
              <a:rPr lang="en-US" dirty="0"/>
              <a:t>Referenced variables are used to refer or access object and its state and behavior</a:t>
            </a:r>
          </a:p>
          <a:p>
            <a:r>
              <a:rPr lang="en-US" dirty="0"/>
              <a:t>Variables that hold bits or pointer-like values or an address</a:t>
            </a:r>
          </a:p>
          <a:p>
            <a:r>
              <a:rPr lang="en-US" dirty="0"/>
              <a:t>Values unknown to developers but JVM knows how to use them</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91635" y="4800600"/>
            <a:ext cx="5334000" cy="1085850"/>
          </a:xfrm>
          <a:prstGeom prst="rect">
            <a:avLst/>
          </a:prstGeom>
          <a:noFill/>
          <a:ln w="9525">
            <a:noFill/>
            <a:miter lim="800000"/>
            <a:headEnd/>
            <a:tailEnd/>
          </a:ln>
        </p:spPr>
      </p:pic>
    </p:spTree>
    <p:extLst>
      <p:ext uri="{BB962C8B-B14F-4D97-AF65-F5344CB8AC3E}">
        <p14:creationId xmlns:p14="http://schemas.microsoft.com/office/powerpoint/2010/main" val="9012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Declaring Referenced Variables</a:t>
            </a:r>
            <a:endParaRPr lang="en-US" dirty="0"/>
          </a:p>
        </p:txBody>
      </p:sp>
      <p:sp>
        <p:nvSpPr>
          <p:cNvPr id="5" name="Content Placeholder 4"/>
          <p:cNvSpPr>
            <a:spLocks noGrp="1"/>
          </p:cNvSpPr>
          <p:nvPr>
            <p:ph idx="1"/>
          </p:nvPr>
        </p:nvSpPr>
        <p:spPr/>
        <p:txBody>
          <a:bodyPr/>
          <a:lstStyle/>
          <a:p>
            <a:r>
              <a:rPr lang="en-US" dirty="0"/>
              <a:t>Step-by-step processes in dealing with reference variables:</a:t>
            </a:r>
          </a:p>
          <a:p>
            <a:pPr lvl="1"/>
            <a:r>
              <a:rPr lang="en-US" dirty="0"/>
              <a:t>Declare a reference variable</a:t>
            </a:r>
          </a:p>
          <a:p>
            <a:pPr lvl="1"/>
            <a:r>
              <a:rPr lang="en-US" dirty="0"/>
              <a:t>Create an object</a:t>
            </a:r>
          </a:p>
          <a:p>
            <a:pPr lvl="1"/>
            <a:r>
              <a:rPr lang="en-US" dirty="0"/>
              <a:t>Link the object and the reference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3002508" y="4526507"/>
            <a:ext cx="5638800" cy="838200"/>
          </a:xfrm>
          <a:prstGeom prst="rect">
            <a:avLst/>
          </a:prstGeom>
          <a:noFill/>
          <a:ln w="9525">
            <a:noFill/>
            <a:miter lim="800000"/>
            <a:headEnd/>
            <a:tailEnd/>
          </a:ln>
        </p:spPr>
      </p:pic>
      <p:sp>
        <p:nvSpPr>
          <p:cNvPr id="7" name="Rounded Rectangle 6"/>
          <p:cNvSpPr/>
          <p:nvPr/>
        </p:nvSpPr>
        <p:spPr>
          <a:xfrm>
            <a:off x="3002508" y="4374107"/>
            <a:ext cx="1787856"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261212" y="4374107"/>
            <a:ext cx="3200400"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0633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 Overview</a:t>
            </a:r>
            <a:endParaRPr lang="en-US" dirty="0"/>
          </a:p>
        </p:txBody>
      </p:sp>
      <p:sp>
        <p:nvSpPr>
          <p:cNvPr id="3" name="Content Placeholder 2"/>
          <p:cNvSpPr>
            <a:spLocks noGrp="1"/>
          </p:cNvSpPr>
          <p:nvPr>
            <p:ph idx="1"/>
          </p:nvPr>
        </p:nvSpPr>
        <p:spPr/>
        <p:txBody>
          <a:bodyPr/>
          <a:lstStyle/>
          <a:p>
            <a:r>
              <a:rPr lang="en-US" dirty="0" smtClean="0"/>
              <a:t>a special kind of a </a:t>
            </a:r>
            <a:r>
              <a:rPr lang="en-US" b="1" dirty="0" smtClean="0">
                <a:solidFill>
                  <a:srgbClr val="FF0000"/>
                </a:solidFill>
              </a:rPr>
              <a:t>method</a:t>
            </a:r>
            <a:r>
              <a:rPr lang="en-US" dirty="0" smtClean="0"/>
              <a:t> that is used to instantiate an object</a:t>
            </a:r>
          </a:p>
          <a:p>
            <a:r>
              <a:rPr lang="en-US" dirty="0" smtClean="0"/>
              <a:t>has the same name with the class template</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88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3002508" y="4526507"/>
            <a:ext cx="5638800" cy="838200"/>
          </a:xfrm>
          <a:prstGeom prst="rect">
            <a:avLst/>
          </a:prstGeom>
          <a:noFill/>
          <a:ln w="9525">
            <a:noFill/>
            <a:miter lim="800000"/>
            <a:headEnd/>
            <a:tailEnd/>
          </a:ln>
        </p:spPr>
      </p:pic>
      <p:sp>
        <p:nvSpPr>
          <p:cNvPr id="7" name="Rounded Rectangle 6"/>
          <p:cNvSpPr/>
          <p:nvPr/>
        </p:nvSpPr>
        <p:spPr>
          <a:xfrm>
            <a:off x="6523630" y="4374107"/>
            <a:ext cx="1937982"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461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in Heap</a:t>
            </a:r>
            <a:endParaRPr lang="en-US" dirty="0"/>
          </a:p>
        </p:txBody>
      </p:sp>
      <p:sp>
        <p:nvSpPr>
          <p:cNvPr id="5" name="Content Placeholder 4"/>
          <p:cNvSpPr>
            <a:spLocks noGrp="1"/>
          </p:cNvSpPr>
          <p:nvPr>
            <p:ph idx="1"/>
          </p:nvPr>
        </p:nvSpPr>
        <p:spPr/>
        <p:txBody>
          <a:bodyPr/>
          <a:lstStyle/>
          <a:p>
            <a:r>
              <a:rPr lang="en-US" dirty="0"/>
              <a:t>The following creates two CUP reference variables:</a:t>
            </a:r>
          </a:p>
          <a:p>
            <a:endParaRPr lang="en-US" dirty="0"/>
          </a:p>
        </p:txBody>
      </p:sp>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470744" y="4191000"/>
            <a:ext cx="952500" cy="1866900"/>
          </a:xfrm>
          <a:prstGeom prst="rect">
            <a:avLst/>
          </a:prstGeom>
          <a:noFill/>
          <a:ln w="9525">
            <a:noFill/>
            <a:miter lim="800000"/>
            <a:headEnd/>
            <a:tailEnd/>
          </a:ln>
        </p:spPr>
      </p:pic>
      <p:sp>
        <p:nvSpPr>
          <p:cNvPr id="8" name="Oval 7"/>
          <p:cNvSpPr/>
          <p:nvPr/>
        </p:nvSpPr>
        <p:spPr>
          <a:xfrm>
            <a:off x="3560929" y="2775187"/>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3631443" y="4190147"/>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7423244" y="2140424"/>
            <a:ext cx="952500" cy="1866900"/>
          </a:xfrm>
          <a:prstGeom prst="rect">
            <a:avLst/>
          </a:prstGeom>
          <a:noFill/>
          <a:ln w="9525">
            <a:noFill/>
            <a:miter lim="800000"/>
            <a:headEnd/>
            <a:tailEnd/>
          </a:ln>
        </p:spPr>
      </p:pic>
      <p:cxnSp>
        <p:nvCxnSpPr>
          <p:cNvPr id="11" name="Curved Connector 10"/>
          <p:cNvCxnSpPr>
            <a:stCxn id="9" idx="6"/>
            <a:endCxn id="7" idx="1"/>
          </p:cNvCxnSpPr>
          <p:nvPr/>
        </p:nvCxnSpPr>
        <p:spPr>
          <a:xfrm>
            <a:off x="4241043" y="4456847"/>
            <a:ext cx="2229701" cy="667603"/>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8" idx="6"/>
            <a:endCxn id="10" idx="1"/>
          </p:cNvCxnSpPr>
          <p:nvPr/>
        </p:nvCxnSpPr>
        <p:spPr>
          <a:xfrm>
            <a:off x="4170529" y="3041887"/>
            <a:ext cx="3252715" cy="31987"/>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6470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versions</a:t>
            </a:r>
            <a:endParaRPr lang="en-US" dirty="0"/>
          </a:p>
        </p:txBody>
      </p:sp>
      <p:sp>
        <p:nvSpPr>
          <p:cNvPr id="5" name="Content Placeholder 4"/>
          <p:cNvSpPr>
            <a:spLocks noGrp="1"/>
          </p:cNvSpPr>
          <p:nvPr>
            <p:ph idx="1"/>
          </p:nvPr>
        </p:nvSpPr>
        <p:spPr/>
        <p:txBody>
          <a:bodyPr/>
          <a:lstStyle/>
          <a:p>
            <a:r>
              <a:rPr lang="en-US" dirty="0"/>
              <a:t>J2SE 5.0 (September 30, 2004)</a:t>
            </a:r>
          </a:p>
          <a:p>
            <a:r>
              <a:rPr lang="en-US" dirty="0"/>
              <a:t>Java SE 6 (December 11, 2006)</a:t>
            </a:r>
          </a:p>
          <a:p>
            <a:r>
              <a:rPr lang="en-US" dirty="0"/>
              <a:t>Java SE 7 (July 28, 2011)</a:t>
            </a:r>
          </a:p>
          <a:p>
            <a:r>
              <a:rPr lang="en-US" dirty="0"/>
              <a:t>Java SE 8 (March 18, 2014)</a:t>
            </a:r>
          </a:p>
        </p:txBody>
      </p:sp>
    </p:spTree>
    <p:extLst>
      <p:ext uri="{BB962C8B-B14F-4D97-AF65-F5344CB8AC3E}">
        <p14:creationId xmlns:p14="http://schemas.microsoft.com/office/powerpoint/2010/main" val="87979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in </a:t>
            </a:r>
            <a:r>
              <a:rPr lang="en-US" dirty="0" smtClean="0"/>
              <a:t>Heap…</a:t>
            </a:r>
            <a:endParaRPr lang="en-US" dirty="0"/>
          </a:p>
        </p:txBody>
      </p:sp>
      <p:sp>
        <p:nvSpPr>
          <p:cNvPr id="5" name="Content Placeholder 4"/>
          <p:cNvSpPr>
            <a:spLocks noGrp="1"/>
          </p:cNvSpPr>
          <p:nvPr>
            <p:ph idx="1"/>
          </p:nvPr>
        </p:nvSpPr>
        <p:spPr/>
        <p:txBody>
          <a:bodyPr/>
          <a:lstStyle/>
          <a:p>
            <a:r>
              <a:rPr lang="en-US" dirty="0"/>
              <a:t>Let the two (2) reference variables point to a common CUP object leaving the other object unreachable: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5039436" y="3009900"/>
            <a:ext cx="952500" cy="18669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7924800" y="4095466"/>
            <a:ext cx="952500" cy="1866900"/>
          </a:xfrm>
          <a:prstGeom prst="rect">
            <a:avLst/>
          </a:prstGeom>
          <a:noFill/>
          <a:ln w="9525">
            <a:noFill/>
            <a:miter lim="800000"/>
            <a:headEnd/>
            <a:tailEnd/>
          </a:ln>
        </p:spPr>
      </p:pic>
      <p:cxnSp>
        <p:nvCxnSpPr>
          <p:cNvPr id="8" name="Curved Connector 7"/>
          <p:cNvCxnSpPr>
            <a:endCxn id="6" idx="1"/>
          </p:cNvCxnSpPr>
          <p:nvPr/>
        </p:nvCxnSpPr>
        <p:spPr>
          <a:xfrm>
            <a:off x="3439236" y="3657600"/>
            <a:ext cx="1600200" cy="285750"/>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hape 8"/>
          <p:cNvCxnSpPr>
            <a:endCxn id="6" idx="2"/>
          </p:cNvCxnSpPr>
          <p:nvPr/>
        </p:nvCxnSpPr>
        <p:spPr>
          <a:xfrm flipV="1">
            <a:off x="3286836" y="4876800"/>
            <a:ext cx="2228850" cy="457200"/>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6431507" y="2891135"/>
            <a:ext cx="2667000" cy="923330"/>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This object CUP is already for GARBAGE COLLECTION (GC)</a:t>
            </a:r>
            <a:endParaRPr lang="en-US" dirty="0">
              <a:solidFill>
                <a:schemeClr val="tx2">
                  <a:lumMod val="50000"/>
                </a:schemeClr>
              </a:solidFill>
              <a:effectLst>
                <a:outerShdw blurRad="38100" dist="38100" dir="2700000" algn="tl">
                  <a:srgbClr val="000000">
                    <a:alpha val="43137"/>
                  </a:srgbClr>
                </a:outerShdw>
              </a:effectLst>
            </a:endParaRPr>
          </a:p>
        </p:txBody>
      </p:sp>
      <p:sp>
        <p:nvSpPr>
          <p:cNvPr id="11" name="Oval 10"/>
          <p:cNvSpPr/>
          <p:nvPr/>
        </p:nvSpPr>
        <p:spPr>
          <a:xfrm>
            <a:off x="2852382" y="3352800"/>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Oval 11"/>
          <p:cNvSpPr/>
          <p:nvPr/>
        </p:nvSpPr>
        <p:spPr>
          <a:xfrm>
            <a:off x="2677236" y="5028916"/>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9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in </a:t>
            </a:r>
            <a:r>
              <a:rPr lang="en-US" dirty="0" smtClean="0"/>
              <a:t>Heap…</a:t>
            </a:r>
            <a:endParaRPr lang="en-US" dirty="0"/>
          </a:p>
        </p:txBody>
      </p:sp>
      <p:sp>
        <p:nvSpPr>
          <p:cNvPr id="5" name="Content Placeholder 4"/>
          <p:cNvSpPr>
            <a:spLocks noGrp="1"/>
          </p:cNvSpPr>
          <p:nvPr>
            <p:ph idx="1"/>
          </p:nvPr>
        </p:nvSpPr>
        <p:spPr/>
        <p:txBody>
          <a:bodyPr/>
          <a:lstStyle/>
          <a:p>
            <a:r>
              <a:rPr lang="en-US" dirty="0"/>
              <a:t>Assigning NULL to reference variables makes the variable unassigned but not yet eligibly for Garbage Collection (GC)</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4548117" y="3367385"/>
            <a:ext cx="952500" cy="18669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8233012" y="3829050"/>
            <a:ext cx="952500" cy="1866900"/>
          </a:xfrm>
          <a:prstGeom prst="rect">
            <a:avLst/>
          </a:prstGeom>
          <a:noFill/>
          <a:ln w="9525">
            <a:noFill/>
            <a:miter lim="800000"/>
            <a:headEnd/>
            <a:tailEnd/>
          </a:ln>
        </p:spPr>
      </p:pic>
      <p:sp>
        <p:nvSpPr>
          <p:cNvPr id="8" name="Oval 7"/>
          <p:cNvSpPr/>
          <p:nvPr/>
        </p:nvSpPr>
        <p:spPr>
          <a:xfrm>
            <a:off x="2249037" y="3295650"/>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2249037" y="4417684"/>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3201917" y="5029200"/>
            <a:ext cx="1346200" cy="533400"/>
          </a:xfrm>
          <a:prstGeom prst="rect">
            <a:avLst/>
          </a:prstGeom>
          <a:noFill/>
          <a:ln w="9525">
            <a:noFill/>
            <a:miter lim="800000"/>
            <a:headEnd/>
            <a:tailEnd/>
          </a:ln>
        </p:spPr>
      </p:pic>
      <p:sp>
        <p:nvSpPr>
          <p:cNvPr id="11" name="TextBox 10"/>
          <p:cNvSpPr txBox="1"/>
          <p:nvPr/>
        </p:nvSpPr>
        <p:spPr>
          <a:xfrm>
            <a:off x="5940188" y="2905720"/>
            <a:ext cx="2667000" cy="923330"/>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This object CUP is already for GARBAGE COLLECTION (GC)</a:t>
            </a:r>
            <a:endParaRPr lang="en-US" dirty="0">
              <a:solidFill>
                <a:schemeClr val="tx2">
                  <a:lumMod val="50000"/>
                </a:schemeClr>
              </a:solidFill>
              <a:effectLst>
                <a:outerShdw blurRad="38100" dist="38100" dir="2700000" algn="tl">
                  <a:srgbClr val="000000">
                    <a:alpha val="43137"/>
                  </a:srgbClr>
                </a:outerShdw>
              </a:effectLst>
            </a:endParaRPr>
          </a:p>
        </p:txBody>
      </p:sp>
      <p:cxnSp>
        <p:nvCxnSpPr>
          <p:cNvPr id="12" name="Curved Connector 11"/>
          <p:cNvCxnSpPr>
            <a:stCxn id="8" idx="6"/>
          </p:cNvCxnSpPr>
          <p:nvPr/>
        </p:nvCxnSpPr>
        <p:spPr>
          <a:xfrm>
            <a:off x="2858637" y="3562350"/>
            <a:ext cx="2719317" cy="266700"/>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Curved Connector 12"/>
          <p:cNvCxnSpPr>
            <a:stCxn id="9" idx="5"/>
            <a:endCxn id="10" idx="2"/>
          </p:cNvCxnSpPr>
          <p:nvPr/>
        </p:nvCxnSpPr>
        <p:spPr>
          <a:xfrm rot="16200000" flipH="1">
            <a:off x="2977375" y="4664957"/>
            <a:ext cx="689631" cy="1105654"/>
          </a:xfrm>
          <a:prstGeom prst="curvedConnector3">
            <a:avLst>
              <a:gd name="adj1" fmla="val 133148"/>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446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Building Your Algorithms</a:t>
            </a:r>
            <a:endParaRPr lang="en-US" dirty="0"/>
          </a:p>
        </p:txBody>
      </p:sp>
    </p:spTree>
    <p:extLst>
      <p:ext uri="{BB962C8B-B14F-4D97-AF65-F5344CB8AC3E}">
        <p14:creationId xmlns:p14="http://schemas.microsoft.com/office/powerpoint/2010/main" val="244003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Statement</a:t>
            </a:r>
            <a:endParaRPr lang="en-US" dirty="0"/>
          </a:p>
        </p:txBody>
      </p:sp>
      <p:sp>
        <p:nvSpPr>
          <p:cNvPr id="5" name="Content Placeholder 4"/>
          <p:cNvSpPr>
            <a:spLocks noGrp="1"/>
          </p:cNvSpPr>
          <p:nvPr>
            <p:ph idx="1"/>
          </p:nvPr>
        </p:nvSpPr>
        <p:spPr/>
        <p:txBody>
          <a:bodyPr/>
          <a:lstStyle/>
          <a:p>
            <a:r>
              <a:rPr lang="en-US" dirty="0"/>
              <a:t>Assignment operator (=)</a:t>
            </a:r>
          </a:p>
          <a:p>
            <a:r>
              <a:rPr lang="en-US" dirty="0"/>
              <a:t>Observe the following rules:</a:t>
            </a:r>
          </a:p>
          <a:p>
            <a:pPr lvl="1"/>
            <a:r>
              <a:rPr lang="en-US" dirty="0"/>
              <a:t>Size matters</a:t>
            </a:r>
          </a:p>
          <a:p>
            <a:pPr lvl="1"/>
            <a:r>
              <a:rPr lang="en-US" dirty="0"/>
              <a:t>Reference variables is not an object; it is the way to get to an object</a:t>
            </a:r>
          </a:p>
          <a:p>
            <a:pPr lvl="1"/>
            <a:r>
              <a:rPr lang="en-US" dirty="0"/>
              <a:t>Type matters</a:t>
            </a:r>
          </a:p>
          <a:p>
            <a:endParaRPr lang="en-US" dirty="0"/>
          </a:p>
        </p:txBody>
      </p:sp>
    </p:spTree>
    <p:extLst>
      <p:ext uri="{BB962C8B-B14F-4D97-AF65-F5344CB8AC3E}">
        <p14:creationId xmlns:p14="http://schemas.microsoft.com/office/powerpoint/2010/main" val="63517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Compound Assignment</a:t>
            </a:r>
          </a:p>
        </p:txBody>
      </p:sp>
      <p:sp>
        <p:nvSpPr>
          <p:cNvPr id="5" name="Content Placeholder 4"/>
          <p:cNvSpPr>
            <a:spLocks noGrp="1"/>
          </p:cNvSpPr>
          <p:nvPr>
            <p:ph idx="1"/>
          </p:nvPr>
        </p:nvSpPr>
        <p:spPr/>
        <p:txBody>
          <a:bodyPr/>
          <a:lstStyle/>
          <a:p>
            <a:r>
              <a:rPr lang="en-US" dirty="0"/>
              <a:t>Compound Summation (+= )</a:t>
            </a:r>
          </a:p>
          <a:p>
            <a:r>
              <a:rPr lang="en-US" dirty="0"/>
              <a:t>Comp0und Subtraction (-=)</a:t>
            </a:r>
          </a:p>
          <a:p>
            <a:r>
              <a:rPr lang="en-US" dirty="0"/>
              <a:t>Compound Product (*=)</a:t>
            </a:r>
          </a:p>
          <a:p>
            <a:r>
              <a:rPr lang="en-US" dirty="0"/>
              <a:t>Compound Division (/=)</a:t>
            </a:r>
          </a:p>
          <a:p>
            <a:endParaRPr lang="en-US" dirty="0"/>
          </a:p>
        </p:txBody>
      </p:sp>
    </p:spTree>
    <p:extLst>
      <p:ext uri="{BB962C8B-B14F-4D97-AF65-F5344CB8AC3E}">
        <p14:creationId xmlns:p14="http://schemas.microsoft.com/office/powerpoint/2010/main" val="255572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Arithmetic Operations</a:t>
            </a:r>
            <a:endParaRPr lang="en-US" dirty="0"/>
          </a:p>
        </p:txBody>
      </p:sp>
      <p:sp>
        <p:nvSpPr>
          <p:cNvPr id="5" name="Content Placeholder 4"/>
          <p:cNvSpPr>
            <a:spLocks noGrp="1"/>
          </p:cNvSpPr>
          <p:nvPr>
            <p:ph idx="1"/>
          </p:nvPr>
        </p:nvSpPr>
        <p:spPr/>
        <p:txBody>
          <a:bodyPr/>
          <a:lstStyle/>
          <a:p>
            <a:r>
              <a:rPr lang="en-US" dirty="0"/>
              <a:t>Addition (+)</a:t>
            </a:r>
          </a:p>
          <a:p>
            <a:r>
              <a:rPr lang="en-US" dirty="0"/>
              <a:t>Subtraction (-)</a:t>
            </a:r>
          </a:p>
          <a:p>
            <a:r>
              <a:rPr lang="en-US" dirty="0"/>
              <a:t>Product (*)</a:t>
            </a:r>
          </a:p>
          <a:p>
            <a:r>
              <a:rPr lang="en-US" dirty="0"/>
              <a:t>Division (/)</a:t>
            </a:r>
          </a:p>
          <a:p>
            <a:r>
              <a:rPr lang="en-US" dirty="0"/>
              <a:t>Remainder (%)</a:t>
            </a:r>
          </a:p>
          <a:p>
            <a:endParaRPr lang="en-US" dirty="0"/>
          </a:p>
        </p:txBody>
      </p:sp>
    </p:spTree>
    <p:extLst>
      <p:ext uri="{BB962C8B-B14F-4D97-AF65-F5344CB8AC3E}">
        <p14:creationId xmlns:p14="http://schemas.microsoft.com/office/powerpoint/2010/main" val="13518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Increment/Decrement</a:t>
            </a:r>
            <a:endParaRPr lang="en-US" dirty="0"/>
          </a:p>
        </p:txBody>
      </p:sp>
      <p:sp>
        <p:nvSpPr>
          <p:cNvPr id="5" name="Content Placeholder 4"/>
          <p:cNvSpPr>
            <a:spLocks noGrp="1"/>
          </p:cNvSpPr>
          <p:nvPr>
            <p:ph idx="1"/>
          </p:nvPr>
        </p:nvSpPr>
        <p:spPr/>
        <p:txBody>
          <a:bodyPr/>
          <a:lstStyle/>
          <a:p>
            <a:r>
              <a:rPr lang="en-US" dirty="0"/>
              <a:t>Increment (++)</a:t>
            </a:r>
          </a:p>
          <a:p>
            <a:r>
              <a:rPr lang="en-US" dirty="0"/>
              <a:t>Decrement (--)</a:t>
            </a:r>
          </a:p>
          <a:p>
            <a:r>
              <a:rPr lang="en-US" dirty="0"/>
              <a:t>Types:</a:t>
            </a:r>
          </a:p>
          <a:p>
            <a:pPr lvl="1"/>
            <a:r>
              <a:rPr lang="en-US" dirty="0"/>
              <a:t>Post-increment/Post-decrement</a:t>
            </a:r>
          </a:p>
          <a:p>
            <a:pPr lvl="1"/>
            <a:r>
              <a:rPr lang="en-US" dirty="0"/>
              <a:t>Pre-increment/Post-decrement</a:t>
            </a:r>
          </a:p>
          <a:p>
            <a:endParaRPr lang="en-US" dirty="0"/>
          </a:p>
        </p:txBody>
      </p:sp>
    </p:spTree>
    <p:extLst>
      <p:ext uri="{BB962C8B-B14F-4D97-AF65-F5344CB8AC3E}">
        <p14:creationId xmlns:p14="http://schemas.microsoft.com/office/powerpoint/2010/main" val="29451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Relational Operations</a:t>
            </a:r>
            <a:endParaRPr lang="en-US" dirty="0"/>
          </a:p>
        </p:txBody>
      </p:sp>
      <p:sp>
        <p:nvSpPr>
          <p:cNvPr id="5" name="Content Placeholder 4"/>
          <p:cNvSpPr>
            <a:spLocks noGrp="1"/>
          </p:cNvSpPr>
          <p:nvPr>
            <p:ph idx="1"/>
          </p:nvPr>
        </p:nvSpPr>
        <p:spPr/>
        <p:txBody>
          <a:bodyPr/>
          <a:lstStyle/>
          <a:p>
            <a:r>
              <a:rPr lang="en-US" dirty="0"/>
              <a:t>Greater Than (&gt;)</a:t>
            </a:r>
          </a:p>
          <a:p>
            <a:r>
              <a:rPr lang="en-US" dirty="0"/>
              <a:t>Greater Than Equal (&gt;=)</a:t>
            </a:r>
          </a:p>
          <a:p>
            <a:r>
              <a:rPr lang="en-US" dirty="0"/>
              <a:t>Less Than (&lt;)</a:t>
            </a:r>
          </a:p>
          <a:p>
            <a:r>
              <a:rPr lang="en-US" dirty="0"/>
              <a:t>Less Than Equal (&lt;=)</a:t>
            </a:r>
          </a:p>
          <a:p>
            <a:r>
              <a:rPr lang="en-US" dirty="0"/>
              <a:t>Equal (==)</a:t>
            </a:r>
          </a:p>
          <a:p>
            <a:r>
              <a:rPr lang="en-US" dirty="0"/>
              <a:t>Not Equal (!=)</a:t>
            </a:r>
          </a:p>
          <a:p>
            <a:endParaRPr lang="en-US" dirty="0"/>
          </a:p>
          <a:p>
            <a:endParaRPr lang="en-US" dirty="0"/>
          </a:p>
          <a:p>
            <a:endParaRPr lang="en-US" dirty="0"/>
          </a:p>
        </p:txBody>
      </p:sp>
    </p:spTree>
    <p:extLst>
      <p:ext uri="{BB962C8B-B14F-4D97-AF65-F5344CB8AC3E}">
        <p14:creationId xmlns:p14="http://schemas.microsoft.com/office/powerpoint/2010/main" val="226992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operations</a:t>
            </a:r>
            <a:endParaRPr lang="en-US" dirty="0"/>
          </a:p>
        </p:txBody>
      </p:sp>
      <p:sp>
        <p:nvSpPr>
          <p:cNvPr id="5" name="Content Placeholder 4"/>
          <p:cNvSpPr>
            <a:spLocks noGrp="1"/>
          </p:cNvSpPr>
          <p:nvPr>
            <p:ph idx="1"/>
          </p:nvPr>
        </p:nvSpPr>
        <p:spPr/>
        <p:txBody>
          <a:bodyPr/>
          <a:lstStyle/>
          <a:p>
            <a:r>
              <a:rPr lang="en-US" dirty="0"/>
              <a:t>Bitwise AND (&amp;)</a:t>
            </a:r>
          </a:p>
          <a:p>
            <a:r>
              <a:rPr lang="en-US" dirty="0"/>
              <a:t>Bitwise OR (|)</a:t>
            </a:r>
          </a:p>
          <a:p>
            <a:r>
              <a:rPr lang="en-US" dirty="0"/>
              <a:t>Bitwise NOT (^)</a:t>
            </a:r>
          </a:p>
          <a:p>
            <a:r>
              <a:rPr lang="en-US" dirty="0"/>
              <a:t>Short-Circuit AND (&amp;&amp;)</a:t>
            </a:r>
          </a:p>
          <a:p>
            <a:r>
              <a:rPr lang="en-US" dirty="0"/>
              <a:t>Short-Circuit OR (||)</a:t>
            </a:r>
          </a:p>
          <a:p>
            <a:r>
              <a:rPr lang="en-US" dirty="0"/>
              <a:t>NOT (!)</a:t>
            </a:r>
          </a:p>
          <a:p>
            <a:r>
              <a:rPr lang="en-US" dirty="0"/>
              <a:t>XOR (^)</a:t>
            </a:r>
          </a:p>
          <a:p>
            <a:endParaRPr lang="en-US" dirty="0"/>
          </a:p>
        </p:txBody>
      </p:sp>
    </p:spTree>
    <p:extLst>
      <p:ext uri="{BB962C8B-B14F-4D97-AF65-F5344CB8AC3E}">
        <p14:creationId xmlns:p14="http://schemas.microsoft.com/office/powerpoint/2010/main" val="219195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 Operation</a:t>
            </a:r>
            <a:endParaRPr lang="en-US" dirty="0"/>
          </a:p>
        </p:txBody>
      </p:sp>
      <p:sp>
        <p:nvSpPr>
          <p:cNvPr id="5" name="Content Placeholder 4"/>
          <p:cNvSpPr>
            <a:spLocks noGrp="1"/>
          </p:cNvSpPr>
          <p:nvPr>
            <p:ph idx="1"/>
          </p:nvPr>
        </p:nvSpPr>
        <p:spPr/>
        <p:txBody>
          <a:bodyPr/>
          <a:lstStyle/>
          <a:p>
            <a:r>
              <a:rPr lang="en-US" dirty="0"/>
              <a:t>Popularly known as ternary operator</a:t>
            </a:r>
          </a:p>
          <a:p>
            <a:r>
              <a:rPr lang="en-US" dirty="0"/>
              <a:t>Slow running time performance</a:t>
            </a:r>
          </a:p>
          <a:p>
            <a:r>
              <a:rPr lang="en-US" dirty="0"/>
              <a:t>How to:</a:t>
            </a:r>
          </a:p>
          <a:p>
            <a:pPr>
              <a:buNone/>
            </a:pPr>
            <a:r>
              <a:rPr lang="en-US" dirty="0">
                <a:solidFill>
                  <a:srgbClr val="FF0000"/>
                </a:solidFill>
              </a:rPr>
              <a:t>			x = (boolean expression) ? </a:t>
            </a:r>
          </a:p>
          <a:p>
            <a:pPr>
              <a:buNone/>
            </a:pPr>
            <a:r>
              <a:rPr lang="en-US" dirty="0">
                <a:solidFill>
                  <a:srgbClr val="FF0000"/>
                </a:solidFill>
              </a:rPr>
              <a:t>       	      	       value to assign if true : </a:t>
            </a:r>
          </a:p>
          <a:p>
            <a:pPr>
              <a:buNone/>
            </a:pPr>
            <a:r>
              <a:rPr lang="en-US" dirty="0">
                <a:solidFill>
                  <a:srgbClr val="FF0000"/>
                </a:solidFill>
              </a:rPr>
              <a:t>      	                </a:t>
            </a:r>
            <a:r>
              <a:rPr lang="en-US" dirty="0" smtClean="0">
                <a:solidFill>
                  <a:srgbClr val="FF0000"/>
                </a:solidFill>
              </a:rPr>
              <a:t>value </a:t>
            </a:r>
            <a:r>
              <a:rPr lang="en-US" dirty="0">
                <a:solidFill>
                  <a:srgbClr val="FF0000"/>
                </a:solidFill>
              </a:rPr>
              <a:t>to assign if false</a:t>
            </a:r>
          </a:p>
          <a:p>
            <a:endParaRPr lang="en-US" dirty="0"/>
          </a:p>
        </p:txBody>
      </p:sp>
    </p:spTree>
    <p:extLst>
      <p:ext uri="{BB962C8B-B14F-4D97-AF65-F5344CB8AC3E}">
        <p14:creationId xmlns:p14="http://schemas.microsoft.com/office/powerpoint/2010/main" val="38614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CB48F5-D6B9-4A73-B7C9-0F05E58E1A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0</TotalTime>
  <Words>15387</Words>
  <Application>Microsoft Office PowerPoint</Application>
  <PresentationFormat>Custom</PresentationFormat>
  <Paragraphs>2347</Paragraphs>
  <Slides>416</Slides>
  <Notes>1</Notes>
  <HiddenSlides>0</HiddenSlides>
  <MMClips>0</MMClips>
  <ScaleCrop>false</ScaleCrop>
  <HeadingPairs>
    <vt:vector size="4" baseType="variant">
      <vt:variant>
        <vt:lpstr>Theme</vt:lpstr>
      </vt:variant>
      <vt:variant>
        <vt:i4>1</vt:i4>
      </vt:variant>
      <vt:variant>
        <vt:lpstr>Slide Titles</vt:lpstr>
      </vt:variant>
      <vt:variant>
        <vt:i4>416</vt:i4>
      </vt:variant>
    </vt:vector>
  </HeadingPairs>
  <TitlesOfParts>
    <vt:vector size="417" baseType="lpstr">
      <vt:lpstr>Powerpoint Template</vt:lpstr>
      <vt:lpstr>Java Technical Training</vt:lpstr>
      <vt:lpstr>Basic Java SDK Module</vt:lpstr>
      <vt:lpstr>Java: An OOP Language</vt:lpstr>
      <vt:lpstr>Object-Oriented Programming Languages</vt:lpstr>
      <vt:lpstr>Java vs C++</vt:lpstr>
      <vt:lpstr>Java vs C#</vt:lpstr>
      <vt:lpstr>Platform-Independence</vt:lpstr>
      <vt:lpstr>Java SDK Language</vt:lpstr>
      <vt:lpstr>Java versions</vt:lpstr>
      <vt:lpstr>Downloading Java</vt:lpstr>
      <vt:lpstr>Downloading Java…</vt:lpstr>
      <vt:lpstr>Downloading Java…</vt:lpstr>
      <vt:lpstr>Installing Java</vt:lpstr>
      <vt:lpstr>Seatwork</vt:lpstr>
      <vt:lpstr>Java Install Directories</vt:lpstr>
      <vt:lpstr>JRE, the virtual memory engine</vt:lpstr>
      <vt:lpstr>Setting the Classpath (Windows)</vt:lpstr>
      <vt:lpstr>Setting the Classpath…</vt:lpstr>
      <vt:lpstr>Seatwork</vt:lpstr>
      <vt:lpstr>Command Line Operations</vt:lpstr>
      <vt:lpstr>Integrated Development Environment (IDE)</vt:lpstr>
      <vt:lpstr>Using Eclipse (Summary)</vt:lpstr>
      <vt:lpstr>Seatwork</vt:lpstr>
      <vt:lpstr>Package</vt:lpstr>
      <vt:lpstr>Command Line Compilation</vt:lpstr>
      <vt:lpstr>Running Compiled Codes</vt:lpstr>
      <vt:lpstr>Clincher</vt:lpstr>
      <vt:lpstr>Clincher…</vt:lpstr>
      <vt:lpstr>Compilation with switches</vt:lpstr>
      <vt:lpstr>The Class</vt:lpstr>
      <vt:lpstr>Basic Coding Standard</vt:lpstr>
      <vt:lpstr>Basic Coding Standard…</vt:lpstr>
      <vt:lpstr>Class Members</vt:lpstr>
      <vt:lpstr>Class: A capsule</vt:lpstr>
      <vt:lpstr>Legal Identifiers</vt:lpstr>
      <vt:lpstr>Variables</vt:lpstr>
      <vt:lpstr>Naming Recommendations for Variables</vt:lpstr>
      <vt:lpstr>Keywords</vt:lpstr>
      <vt:lpstr>Data Types</vt:lpstr>
      <vt:lpstr>Primitive Types</vt:lpstr>
      <vt:lpstr>Primitive Types…</vt:lpstr>
      <vt:lpstr>Primitive Types…</vt:lpstr>
      <vt:lpstr>Escape Sequences</vt:lpstr>
      <vt:lpstr>Literals</vt:lpstr>
      <vt:lpstr>Boolean Literals</vt:lpstr>
      <vt:lpstr>String Literals</vt:lpstr>
      <vt:lpstr>Constants</vt:lpstr>
      <vt:lpstr>Declare, Assign and Initialize</vt:lpstr>
      <vt:lpstr>Java Methods</vt:lpstr>
      <vt:lpstr>Functions</vt:lpstr>
      <vt:lpstr>Modular Programming</vt:lpstr>
      <vt:lpstr>Main: A Special Method</vt:lpstr>
      <vt:lpstr>Variable and Method Accessibility</vt:lpstr>
      <vt:lpstr>Basic UML</vt:lpstr>
      <vt:lpstr>Basic UML</vt:lpstr>
      <vt:lpstr>Class Diagram</vt:lpstr>
      <vt:lpstr>Interface</vt:lpstr>
      <vt:lpstr>Interface (cont…)</vt:lpstr>
      <vt:lpstr>Relationships</vt:lpstr>
      <vt:lpstr>Dependency</vt:lpstr>
      <vt:lpstr>Dependency (cont…)</vt:lpstr>
      <vt:lpstr>Association</vt:lpstr>
      <vt:lpstr>Association (cont…)</vt:lpstr>
      <vt:lpstr>Generalization</vt:lpstr>
      <vt:lpstr>Generalization (cont…)</vt:lpstr>
      <vt:lpstr>Realization</vt:lpstr>
      <vt:lpstr>Realization</vt:lpstr>
      <vt:lpstr>Object-Oriented Principle</vt:lpstr>
      <vt:lpstr>Object-oriented Programming</vt:lpstr>
      <vt:lpstr>Java, as an OOP Language</vt:lpstr>
      <vt:lpstr>Source Code File</vt:lpstr>
      <vt:lpstr>Source Code Rules</vt:lpstr>
      <vt:lpstr>Source Code Rules…</vt:lpstr>
      <vt:lpstr>Class</vt:lpstr>
      <vt:lpstr>Dissecting the Class</vt:lpstr>
      <vt:lpstr>Outline of a Class</vt:lpstr>
      <vt:lpstr>Rules on Naming Classes</vt:lpstr>
      <vt:lpstr>Running a Class</vt:lpstr>
      <vt:lpstr>Object</vt:lpstr>
      <vt:lpstr>State</vt:lpstr>
      <vt:lpstr>State…</vt:lpstr>
      <vt:lpstr>Behavior</vt:lpstr>
      <vt:lpstr>Behavior…</vt:lpstr>
      <vt:lpstr>Identity</vt:lpstr>
      <vt:lpstr>Review: OOP, Class and Object</vt:lpstr>
      <vt:lpstr>Referenced Variables</vt:lpstr>
      <vt:lpstr>Declaring Referenced Variables</vt:lpstr>
      <vt:lpstr>Constructor: An Overview</vt:lpstr>
      <vt:lpstr>Objects in Heap</vt:lpstr>
      <vt:lpstr>Objects in Heap…</vt:lpstr>
      <vt:lpstr>Objects in Heap…</vt:lpstr>
      <vt:lpstr>Operators</vt:lpstr>
      <vt:lpstr>Assignment Statement</vt:lpstr>
      <vt:lpstr>Compound Assignment</vt:lpstr>
      <vt:lpstr>Arithmetic Operations</vt:lpstr>
      <vt:lpstr>Increment/Decrement</vt:lpstr>
      <vt:lpstr>Relational Operations</vt:lpstr>
      <vt:lpstr>Logical operations</vt:lpstr>
      <vt:lpstr>Conditional Operation</vt:lpstr>
      <vt:lpstr>Operator Precedence</vt:lpstr>
      <vt:lpstr>Operator Precedence…</vt:lpstr>
      <vt:lpstr>Casting Conversion</vt:lpstr>
      <vt:lpstr>Widening Primitive Conversion</vt:lpstr>
      <vt:lpstr>Narrowing Primitive Conversion</vt:lpstr>
      <vt:lpstr>Widening Reference Conversion</vt:lpstr>
      <vt:lpstr>Narrowing Reference Conversion</vt:lpstr>
      <vt:lpstr>Casting Conversion</vt:lpstr>
      <vt:lpstr>Control Structures</vt:lpstr>
      <vt:lpstr>Control Structures</vt:lpstr>
      <vt:lpstr>If-Then and If-Then-Else Statements</vt:lpstr>
      <vt:lpstr>Forms of Conditional Constructs</vt:lpstr>
      <vt:lpstr>Nested If-Then-Else Statements</vt:lpstr>
      <vt:lpstr>Comparing Reference and Primitive Variables</vt:lpstr>
      <vt:lpstr>Type Checking</vt:lpstr>
      <vt:lpstr>Switch Statements</vt:lpstr>
      <vt:lpstr>Branching</vt:lpstr>
      <vt:lpstr>Loops and Iterations</vt:lpstr>
      <vt:lpstr>Loops and Iterations…</vt:lpstr>
      <vt:lpstr>Loops and Iterations…</vt:lpstr>
      <vt:lpstr>Ways to Terminate Loops</vt:lpstr>
      <vt:lpstr>Break and Continue</vt:lpstr>
      <vt:lpstr>Array Data structure</vt:lpstr>
      <vt:lpstr>Arrays</vt:lpstr>
      <vt:lpstr>Multidimensional Arrays</vt:lpstr>
      <vt:lpstr>Array Construction</vt:lpstr>
      <vt:lpstr>Array Construction</vt:lpstr>
      <vt:lpstr>Initializing Arrays</vt:lpstr>
      <vt:lpstr>State and Behavior</vt:lpstr>
      <vt:lpstr>Instance Variables</vt:lpstr>
      <vt:lpstr>Class or Static Variables</vt:lpstr>
      <vt:lpstr>Local Variables</vt:lpstr>
      <vt:lpstr>Local Parameters</vt:lpstr>
      <vt:lpstr>Command Line Parameters</vt:lpstr>
      <vt:lpstr>Blocked-scoped Variables</vt:lpstr>
      <vt:lpstr>Variable-argument List (var-arg)</vt:lpstr>
      <vt:lpstr>Java Bean Methods</vt:lpstr>
      <vt:lpstr>Accessors</vt:lpstr>
      <vt:lpstr>Mutators</vt:lpstr>
      <vt:lpstr>Parameter Passing</vt:lpstr>
      <vt:lpstr>Returning Values</vt:lpstr>
      <vt:lpstr>Class Declaration </vt:lpstr>
      <vt:lpstr>Class Modifiers</vt:lpstr>
      <vt:lpstr>Class Access Modifiers</vt:lpstr>
      <vt:lpstr>Public Classes</vt:lpstr>
      <vt:lpstr>Default Classes</vt:lpstr>
      <vt:lpstr>“Private” Classes</vt:lpstr>
      <vt:lpstr>Class Non-Access Modifiers</vt:lpstr>
      <vt:lpstr>Final Classes</vt:lpstr>
      <vt:lpstr>Abstract Classes</vt:lpstr>
      <vt:lpstr>Strictfp Classes</vt:lpstr>
      <vt:lpstr>Rules on Abstract Classes</vt:lpstr>
      <vt:lpstr>Interface</vt:lpstr>
      <vt:lpstr>Rules on Declaring Interfaces</vt:lpstr>
      <vt:lpstr>Rules on Interfaces…</vt:lpstr>
      <vt:lpstr>Class Member Modifiers</vt:lpstr>
      <vt:lpstr>Variables and Method Access Modifiers </vt:lpstr>
      <vt:lpstr>Public members</vt:lpstr>
      <vt:lpstr>Default members</vt:lpstr>
      <vt:lpstr>Private members</vt:lpstr>
      <vt:lpstr>Protected members</vt:lpstr>
      <vt:lpstr>Non-Access Modifiers for Variables and Methods</vt:lpstr>
      <vt:lpstr>Final members</vt:lpstr>
      <vt:lpstr>Abstract methods</vt:lpstr>
      <vt:lpstr>Strictfp methods</vt:lpstr>
      <vt:lpstr>Native methods</vt:lpstr>
      <vt:lpstr>Native methods…</vt:lpstr>
      <vt:lpstr>Transient variable</vt:lpstr>
      <vt:lpstr>Volatile variables</vt:lpstr>
      <vt:lpstr>Synchronized methods</vt:lpstr>
      <vt:lpstr>Static members</vt:lpstr>
      <vt:lpstr>Static members…</vt:lpstr>
      <vt:lpstr>Java API Packages</vt:lpstr>
      <vt:lpstr>Java API and Utilities</vt:lpstr>
      <vt:lpstr>Java API (cont…)</vt:lpstr>
      <vt:lpstr>Popular API Classes</vt:lpstr>
      <vt:lpstr>Popular API Classes…</vt:lpstr>
      <vt:lpstr>Strings</vt:lpstr>
      <vt:lpstr>String Class</vt:lpstr>
      <vt:lpstr>Immutability</vt:lpstr>
      <vt:lpstr>StringBuffer Class</vt:lpstr>
      <vt:lpstr>StringBuffer Class…</vt:lpstr>
      <vt:lpstr>StringBuffer Class…</vt:lpstr>
      <vt:lpstr>StringBuilder Class</vt:lpstr>
      <vt:lpstr>StringBuilder Class…</vt:lpstr>
      <vt:lpstr>Guidelines for String variants</vt:lpstr>
      <vt:lpstr>Guidelines to String variants…</vt:lpstr>
      <vt:lpstr>Wrapper Classes</vt:lpstr>
      <vt:lpstr>Wrapper and Primitive Types</vt:lpstr>
      <vt:lpstr>Wrapper and Strings</vt:lpstr>
      <vt:lpstr>Auto-boxing and Auto-unboxing</vt:lpstr>
      <vt:lpstr>Auto-boxing and Auto-unboxing…</vt:lpstr>
      <vt:lpstr>Characters</vt:lpstr>
      <vt:lpstr>Characters…</vt:lpstr>
      <vt:lpstr>Properties Class</vt:lpstr>
      <vt:lpstr>Properties Class…</vt:lpstr>
      <vt:lpstr>Properties Class…</vt:lpstr>
      <vt:lpstr>Scanner Class</vt:lpstr>
      <vt:lpstr>StringTokenizer Class</vt:lpstr>
      <vt:lpstr>StringTokenizer Class…</vt:lpstr>
      <vt:lpstr>StreamTokenizer Class …</vt:lpstr>
      <vt:lpstr>StreamTokenizer Class…</vt:lpstr>
      <vt:lpstr>StreamTokenizer Class …</vt:lpstr>
      <vt:lpstr>BigInteger Class</vt:lpstr>
      <vt:lpstr>BigInteger Class…</vt:lpstr>
      <vt:lpstr>BigDecimal Class</vt:lpstr>
      <vt:lpstr>Date Class</vt:lpstr>
      <vt:lpstr>Date Class…</vt:lpstr>
      <vt:lpstr>Calendar Class</vt:lpstr>
      <vt:lpstr>DateFormat Class</vt:lpstr>
      <vt:lpstr>DateFormat Class…</vt:lpstr>
      <vt:lpstr>DateFormat Class…</vt:lpstr>
      <vt:lpstr>SimpleDateFormat</vt:lpstr>
      <vt:lpstr>SimpleDateFormat Class…</vt:lpstr>
      <vt:lpstr>NumberFormat</vt:lpstr>
      <vt:lpstr>DecimalFormat</vt:lpstr>
      <vt:lpstr>System Class</vt:lpstr>
      <vt:lpstr>Runtime Class</vt:lpstr>
      <vt:lpstr>Assertion and Exceptions</vt:lpstr>
      <vt:lpstr>Throwable Family Tree</vt:lpstr>
      <vt:lpstr>Throwable Tree…</vt:lpstr>
      <vt:lpstr>Exceptions</vt:lpstr>
      <vt:lpstr>Error Handling vs Exception Handling</vt:lpstr>
      <vt:lpstr>Error Handling vs Exception Handling…</vt:lpstr>
      <vt:lpstr>Error Handling vs Exception Handling…</vt:lpstr>
      <vt:lpstr>Error Handling vs Exception Handling…</vt:lpstr>
      <vt:lpstr>Exception Handling</vt:lpstr>
      <vt:lpstr>Exception Handling</vt:lpstr>
      <vt:lpstr>Try/Catch Block</vt:lpstr>
      <vt:lpstr>Risky Methods</vt:lpstr>
      <vt:lpstr>Types of Exceptions</vt:lpstr>
      <vt:lpstr>Designing Exception Handling</vt:lpstr>
      <vt:lpstr>Finally Clause</vt:lpstr>
      <vt:lpstr>Finally Block…</vt:lpstr>
      <vt:lpstr>Finally Block…</vt:lpstr>
      <vt:lpstr>Defining Custom Exceptions</vt:lpstr>
      <vt:lpstr>Throwing Exceptions</vt:lpstr>
      <vt:lpstr>Assertions</vt:lpstr>
      <vt:lpstr>Principles of OOP</vt:lpstr>
      <vt:lpstr>Guidelines of OOP</vt:lpstr>
      <vt:lpstr>Principles of OOP</vt:lpstr>
      <vt:lpstr>Principles of OOD</vt:lpstr>
      <vt:lpstr>Principles of OOD…</vt:lpstr>
      <vt:lpstr>Abstraction</vt:lpstr>
      <vt:lpstr>Encapsulation</vt:lpstr>
      <vt:lpstr>Encapsulation…</vt:lpstr>
      <vt:lpstr>Advantages of Encapsulation</vt:lpstr>
      <vt:lpstr>Inheritance</vt:lpstr>
      <vt:lpstr>Class Relationship</vt:lpstr>
      <vt:lpstr>IS-A Relationship</vt:lpstr>
      <vt:lpstr>HAS-A Relationship</vt:lpstr>
      <vt:lpstr>Overloading Methods</vt:lpstr>
      <vt:lpstr>Overriding Methods</vt:lpstr>
      <vt:lpstr>Types of Methods</vt:lpstr>
      <vt:lpstr>Overriding Methods…</vt:lpstr>
      <vt:lpstr>Overriding (cont…)</vt:lpstr>
      <vt:lpstr>Overriding Issues</vt:lpstr>
      <vt:lpstr>Use of inheritance</vt:lpstr>
      <vt:lpstr>Use of Inheritance…</vt:lpstr>
      <vt:lpstr>What to Inherit?</vt:lpstr>
      <vt:lpstr>Advantages of Inheritance</vt:lpstr>
      <vt:lpstr>Polymorphism</vt:lpstr>
      <vt:lpstr>Polymorphic relationship</vt:lpstr>
      <vt:lpstr>Strict Polymorphism</vt:lpstr>
      <vt:lpstr>Strict Polymorphism…</vt:lpstr>
      <vt:lpstr>Types of Polymorphism</vt:lpstr>
      <vt:lpstr>Advantages of Polymorphism</vt:lpstr>
      <vt:lpstr>Collections Framework</vt:lpstr>
      <vt:lpstr>Review on Arrays</vt:lpstr>
      <vt:lpstr>Collection Framework</vt:lpstr>
      <vt:lpstr>List Collections</vt:lpstr>
      <vt:lpstr>ArrayList</vt:lpstr>
      <vt:lpstr>Creating ArrayList</vt:lpstr>
      <vt:lpstr>Inserting An Object</vt:lpstr>
      <vt:lpstr>Retrieving Object</vt:lpstr>
      <vt:lpstr>Traversal</vt:lpstr>
      <vt:lpstr>Arranging ArrayList Elements</vt:lpstr>
      <vt:lpstr>Removing Data</vt:lpstr>
      <vt:lpstr>When to use arrays?</vt:lpstr>
      <vt:lpstr>Best practice</vt:lpstr>
      <vt:lpstr>Vector</vt:lpstr>
      <vt:lpstr>LinkedList</vt:lpstr>
      <vt:lpstr>Set Collections</vt:lpstr>
      <vt:lpstr>HashSet</vt:lpstr>
      <vt:lpstr>LinkedHashSet</vt:lpstr>
      <vt:lpstr>TreeSet</vt:lpstr>
      <vt:lpstr>Map Collections</vt:lpstr>
      <vt:lpstr>HashMap</vt:lpstr>
      <vt:lpstr>LinkedHashMap</vt:lpstr>
      <vt:lpstr>Hashtable</vt:lpstr>
      <vt:lpstr>TreeMap</vt:lpstr>
      <vt:lpstr>Queue</vt:lpstr>
      <vt:lpstr>Types of Queue</vt:lpstr>
      <vt:lpstr>Queue…</vt:lpstr>
      <vt:lpstr>Java ADTs</vt:lpstr>
      <vt:lpstr>Abstract Data Types (ADTs)</vt:lpstr>
      <vt:lpstr>Stack ADT</vt:lpstr>
      <vt:lpstr>Stack Operations</vt:lpstr>
      <vt:lpstr>Queue  ADT</vt:lpstr>
      <vt:lpstr>Collection Polymorphism</vt:lpstr>
      <vt:lpstr>Sorting  List Collections</vt:lpstr>
      <vt:lpstr>Comparable</vt:lpstr>
      <vt:lpstr>Rules on Comparable</vt:lpstr>
      <vt:lpstr>Comparator</vt:lpstr>
      <vt:lpstr>Comparator Rules</vt:lpstr>
      <vt:lpstr>Collection Traversal</vt:lpstr>
      <vt:lpstr>Loops</vt:lpstr>
      <vt:lpstr>Loops…</vt:lpstr>
      <vt:lpstr>Iterator, ListIterator, and Enumerator</vt:lpstr>
      <vt:lpstr>Enumeration</vt:lpstr>
      <vt:lpstr>Iterator</vt:lpstr>
      <vt:lpstr>ListIterator</vt:lpstr>
      <vt:lpstr>ListIterator…</vt:lpstr>
      <vt:lpstr>ListIterator…</vt:lpstr>
      <vt:lpstr>Generics</vt:lpstr>
      <vt:lpstr>Generics</vt:lpstr>
      <vt:lpstr>Instantiation with Generics</vt:lpstr>
      <vt:lpstr>Generic Classes</vt:lpstr>
      <vt:lpstr>Generic Classes…</vt:lpstr>
      <vt:lpstr>Generic Methods</vt:lpstr>
      <vt:lpstr>Generic Local Parameters</vt:lpstr>
      <vt:lpstr>Generics and Inheritance</vt:lpstr>
      <vt:lpstr>The Object</vt:lpstr>
      <vt:lpstr>Object </vt:lpstr>
      <vt:lpstr>Object…</vt:lpstr>
      <vt:lpstr>Object Anatomy</vt:lpstr>
      <vt:lpstr>Object Creation</vt:lpstr>
      <vt:lpstr>Class Constructor</vt:lpstr>
      <vt:lpstr>Constructor</vt:lpstr>
      <vt:lpstr>Constructor Keywords</vt:lpstr>
      <vt:lpstr>Super Class Constructor</vt:lpstr>
      <vt:lpstr>Super Class…</vt:lpstr>
      <vt:lpstr>Overloaded Constructors</vt:lpstr>
      <vt:lpstr>Code Scoping</vt:lpstr>
      <vt:lpstr>Initialization Blocks</vt:lpstr>
      <vt:lpstr>Enum Classes</vt:lpstr>
      <vt:lpstr>Problems with Class/Static variables</vt:lpstr>
      <vt:lpstr>Representation</vt:lpstr>
      <vt:lpstr>Solution</vt:lpstr>
      <vt:lpstr>Enum classes</vt:lpstr>
      <vt:lpstr>Characteristics</vt:lpstr>
      <vt:lpstr>Characteristics…</vt:lpstr>
      <vt:lpstr>Declaration and Instantiation</vt:lpstr>
      <vt:lpstr>Enum methods</vt:lpstr>
      <vt:lpstr>Customizing Enum classes</vt:lpstr>
      <vt:lpstr>Enum Structures</vt:lpstr>
      <vt:lpstr>Data Structures</vt:lpstr>
      <vt:lpstr>Garbage Collections</vt:lpstr>
      <vt:lpstr>When to GC?</vt:lpstr>
      <vt:lpstr>When to GC?</vt:lpstr>
      <vt:lpstr>Garbage Collection</vt:lpstr>
      <vt:lpstr>Garbage Collections…</vt:lpstr>
      <vt:lpstr>Memory Leak (OutOfMemoryError)</vt:lpstr>
      <vt:lpstr>Other Solutions</vt:lpstr>
      <vt:lpstr>Setting JVM Options</vt:lpstr>
      <vt:lpstr>OutOfMemoryError</vt:lpstr>
      <vt:lpstr>GC Types (Java 1.7)</vt:lpstr>
      <vt:lpstr>Serial GC (-XX:+UseSerialGC)</vt:lpstr>
      <vt:lpstr>Parallel GC (-XX:+UseParallelGC)</vt:lpstr>
      <vt:lpstr>PowerPoint Presentation</vt:lpstr>
      <vt:lpstr>Parallel Old GC(-XX:+UseParallelOldGC)</vt:lpstr>
      <vt:lpstr>CMS GC (-XX:+UseConcMarkSweepGC)</vt:lpstr>
      <vt:lpstr>CMS</vt:lpstr>
      <vt:lpstr>CMS…</vt:lpstr>
      <vt:lpstr>G1 GC</vt:lpstr>
      <vt:lpstr>G1 GC</vt:lpstr>
      <vt:lpstr>Implementing Collectors</vt:lpstr>
      <vt:lpstr>GC Type Options</vt:lpstr>
      <vt:lpstr>Nested Classes</vt:lpstr>
      <vt:lpstr>Nested Classes</vt:lpstr>
      <vt:lpstr>Properties </vt:lpstr>
      <vt:lpstr>Properties…</vt:lpstr>
      <vt:lpstr>Nested Objects Reference</vt:lpstr>
      <vt:lpstr>Instantiating Nested Classes</vt:lpstr>
      <vt:lpstr>Types of Nested Classes</vt:lpstr>
      <vt:lpstr>Non-static or inner classes</vt:lpstr>
      <vt:lpstr>Shadowing</vt:lpstr>
      <vt:lpstr>Static Nested Classes</vt:lpstr>
      <vt:lpstr>Local Inner Classes</vt:lpstr>
      <vt:lpstr>Local Inner Classes…</vt:lpstr>
      <vt:lpstr>Anonymous Inner Classes</vt:lpstr>
      <vt:lpstr>Anonymous Inner Classes…</vt:lpstr>
      <vt:lpstr>Input/Output Transactions</vt:lpstr>
      <vt:lpstr>I/O Transactions</vt:lpstr>
      <vt:lpstr>File Transactions</vt:lpstr>
      <vt:lpstr>File Creation</vt:lpstr>
      <vt:lpstr>File Object</vt:lpstr>
      <vt:lpstr>PowerPoint Presentation</vt:lpstr>
      <vt:lpstr>File methods</vt:lpstr>
      <vt:lpstr>File Streams</vt:lpstr>
      <vt:lpstr>File Stream By Bytes</vt:lpstr>
      <vt:lpstr>File Stream by Character</vt:lpstr>
      <vt:lpstr>File Stream by String</vt:lpstr>
      <vt:lpstr>Data Stream I/O</vt:lpstr>
      <vt:lpstr>Data Streams</vt:lpstr>
      <vt:lpstr>Binary Files</vt:lpstr>
      <vt:lpstr>Randomized Access</vt:lpstr>
      <vt:lpstr>Serialization</vt:lpstr>
      <vt:lpstr>Non-Stream</vt:lpstr>
      <vt:lpstr>Buffer</vt:lpstr>
      <vt:lpstr>Chanel</vt:lpstr>
      <vt:lpstr>Threading</vt:lpstr>
      <vt:lpstr>Threading</vt:lpstr>
      <vt:lpstr>Inter-object communication</vt:lpstr>
      <vt:lpstr>Creating Threads</vt:lpstr>
      <vt:lpstr>The Runnable version</vt:lpstr>
      <vt:lpstr>Runnable version…</vt:lpstr>
      <vt:lpstr>Thread class</vt:lpstr>
      <vt:lpstr>Thread processes</vt:lpstr>
      <vt:lpstr>Starting a Thread</vt:lpstr>
      <vt:lpstr>Accessing current Thread Information</vt:lpstr>
      <vt:lpstr>Blocked State (from Runnable)</vt:lpstr>
      <vt:lpstr>From Blocked to Runnable</vt:lpstr>
      <vt:lpstr>Dead State</vt:lpstr>
      <vt:lpstr>Thread Implementation</vt:lpstr>
      <vt:lpstr>Synchronization</vt:lpstr>
      <vt:lpstr>Methods for Synchronization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2014-01-06T08:09:54Z</dcterms:created>
  <dcterms:modified xsi:type="dcterms:W3CDTF">2015-02-25T05:05:53Z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TC030310029991</vt:lpwstr>
  </property>
</Properties>
</file>