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Dave Kal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03-06T05:53:04.844">
    <p:pos x="6000" y="0"/>
    <p:text>Is this slide meant to be a duplicate of previous one?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Template">
  <p:cSld name="Main Templat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point Background.png" id="22" name="Shape 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887767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kymind_c_720.png" id="23" name="Shape 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425" y="450637"/>
            <a:ext cx="1698140" cy="31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0.jp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9.png"/><Relationship Id="rId13" Type="http://schemas.openxmlformats.org/officeDocument/2006/relationships/image" Target="../media/image27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9" Type="http://schemas.openxmlformats.org/officeDocument/2006/relationships/image" Target="../media/image14.png"/><Relationship Id="rId15" Type="http://schemas.openxmlformats.org/officeDocument/2006/relationships/image" Target="../media/image31.png"/><Relationship Id="rId14" Type="http://schemas.openxmlformats.org/officeDocument/2006/relationships/image" Target="../media/image28.png"/><Relationship Id="rId17" Type="http://schemas.openxmlformats.org/officeDocument/2006/relationships/image" Target="../media/image25.png"/><Relationship Id="rId16" Type="http://schemas.openxmlformats.org/officeDocument/2006/relationships/image" Target="../media/image24.png"/><Relationship Id="rId5" Type="http://schemas.openxmlformats.org/officeDocument/2006/relationships/image" Target="../media/image7.png"/><Relationship Id="rId6" Type="http://schemas.openxmlformats.org/officeDocument/2006/relationships/image" Target="../media/image18.png"/><Relationship Id="rId7" Type="http://schemas.openxmlformats.org/officeDocument/2006/relationships/image" Target="../media/image20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6923000" y="3852575"/>
            <a:ext cx="33942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ADAM GIBSON </a:t>
            </a:r>
            <a:r>
              <a:rPr lang="en-US">
                <a:solidFill>
                  <a:srgbClr val="FFFFFF"/>
                </a:solidFill>
              </a:rPr>
              <a:t>| adam@skymind.io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/>
        </p:nvSpPr>
        <p:spPr>
          <a:xfrm>
            <a:off x="2491025" y="322250"/>
            <a:ext cx="90267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73763"/>
                </a:solidFill>
              </a:rPr>
              <a:t>| PROBLEM TO THINK ABOUT JOBS ON GPU CLUSTER</a:t>
            </a:r>
            <a:endParaRPr b="1" sz="2600">
              <a:solidFill>
                <a:srgbClr val="073763"/>
              </a:solidFill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512975" y="1648575"/>
            <a:ext cx="10945500" cy="23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Memory management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Throughput (Jobs are more than matrix math!)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Resource provisioning: number of gpus, cpus, RAM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GPU allocation per job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Runtime (Python &lt;-&gt; Java is expensive and defeats the point of GPUs)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700" y="4438725"/>
            <a:ext cx="1504875" cy="15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6775" y="4505350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3075" y="4333963"/>
            <a:ext cx="1714426" cy="171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>
            <a:off x="803100" y="1516675"/>
            <a:ext cx="5064300" cy="21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/>
              <a:t>Javacpp </a:t>
            </a:r>
            <a:r>
              <a:rPr lang="en-US" sz="2200"/>
              <a:t>for memory management 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We have our own </a:t>
            </a:r>
            <a:r>
              <a:rPr b="1" lang="en-US" sz="2200"/>
              <a:t>GC for CUDA and CUDNN</a:t>
            </a:r>
            <a:r>
              <a:rPr lang="en-US" sz="2200"/>
              <a:t> as well (JIT collection on gpu by tracking references via JVM)</a:t>
            </a:r>
            <a:endParaRPr sz="2200"/>
          </a:p>
        </p:txBody>
      </p:sp>
      <p:sp>
        <p:nvSpPr>
          <p:cNvPr id="225" name="Shape 225"/>
          <p:cNvSpPr txBox="1"/>
          <p:nvPr/>
        </p:nvSpPr>
        <p:spPr>
          <a:xfrm>
            <a:off x="2491025" y="322250"/>
            <a:ext cx="96153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73763"/>
                </a:solidFill>
              </a:rPr>
              <a:t>| KEY FOR BIG DATA CLUSTERS</a:t>
            </a:r>
            <a:endParaRPr b="1" sz="2600">
              <a:solidFill>
                <a:srgbClr val="07376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73763"/>
                </a:solidFill>
              </a:rPr>
              <a:t>  </a:t>
            </a:r>
            <a:r>
              <a:rPr b="1" lang="en-US" sz="2000">
                <a:solidFill>
                  <a:srgbClr val="073763"/>
                </a:solidFill>
              </a:rPr>
              <a:t>(HOW WE DO IT: OWN THE STACK)</a:t>
            </a:r>
            <a:endParaRPr b="1" sz="2000">
              <a:solidFill>
                <a:srgbClr val="073763"/>
              </a:solidFill>
            </a:endParaRPr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313" y="3857638"/>
            <a:ext cx="9661384" cy="24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6198625" y="1583350"/>
            <a:ext cx="5745600" cy="21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We track buffers allocated transparently via </a:t>
            </a:r>
            <a:r>
              <a:rPr b="1" lang="en-US" sz="2200"/>
              <a:t>nd4j</a:t>
            </a:r>
            <a:endParaRPr b="1"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If on cluster </a:t>
            </a:r>
            <a:r>
              <a:rPr b="1" lang="en-US" sz="2200"/>
              <a:t>Run everything as spark</a:t>
            </a:r>
            <a:r>
              <a:rPr lang="en-US" sz="2200"/>
              <a:t> (soon flink!) job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(In alpha: Run </a:t>
            </a:r>
            <a:r>
              <a:rPr b="1" lang="en-US" sz="2200"/>
              <a:t>parameter server</a:t>
            </a:r>
            <a:r>
              <a:rPr lang="en-US" sz="2200"/>
              <a:t>!)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/>
        </p:nvSpPr>
        <p:spPr>
          <a:xfrm>
            <a:off x="2491025" y="322250"/>
            <a:ext cx="96153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73763"/>
                </a:solidFill>
              </a:rPr>
              <a:t>| WORKFLOW FOR DATA SCIENTISTS</a:t>
            </a:r>
            <a:endParaRPr b="1" sz="2000">
              <a:solidFill>
                <a:srgbClr val="073763"/>
              </a:solidFill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512975" y="1648575"/>
            <a:ext cx="10945500" cy="3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Import via keras (with explicit transfer learning api!)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Use keras as front end backed by JVM stack (1 runtime not 2 to deal with and debug: being python and java)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Run training on spark or local via ParallelWrapper (parameter averaging/multi gpu for single node) while using training UI</a:t>
            </a:r>
            <a:endParaRPr sz="24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/>
        </p:nvSpPr>
        <p:spPr>
          <a:xfrm>
            <a:off x="2491025" y="322250"/>
            <a:ext cx="96153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73763"/>
                </a:solidFill>
              </a:rPr>
              <a:t>| WORKFLOW FOR DATA ENGINEERS AND   </a:t>
            </a:r>
            <a:endParaRPr b="1" sz="2600">
              <a:solidFill>
                <a:srgbClr val="07376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73763"/>
                </a:solidFill>
              </a:rPr>
              <a:t>  MICROSERVICES DEVELOPERS</a:t>
            </a:r>
            <a:endParaRPr b="1" sz="2000">
              <a:solidFill>
                <a:srgbClr val="073763"/>
              </a:solidFill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512975" y="1648575"/>
            <a:ext cx="10945500" cy="3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Define pipeline via datavec (same pipeline can be used for production and training)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Optionally import model from data scientist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Create model with scalnet or deeplearning4j in java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Deploy with spring boot/lagom/play (android also supported)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Training and inference can run on gpu with nd4j (no code changes)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Flexibility allows for scenarios like kafka -&gt; tensorrt</a:t>
            </a:r>
            <a:endParaRPr sz="24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/>
        </p:nvSpPr>
        <p:spPr>
          <a:xfrm>
            <a:off x="2491025" y="322250"/>
            <a:ext cx="96153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73763"/>
                </a:solidFill>
              </a:rPr>
              <a:t>| RECENT CASE STUDY: NASA JPL</a:t>
            </a:r>
            <a:endParaRPr b="1" sz="2000">
              <a:solidFill>
                <a:srgbClr val="073763"/>
              </a:solidFill>
            </a:endParaRPr>
          </a:p>
        </p:txBody>
      </p:sp>
      <p:sp>
        <p:nvSpPr>
          <p:cNvPr id="245" name="Shape 245"/>
          <p:cNvSpPr txBox="1"/>
          <p:nvPr/>
        </p:nvSpPr>
        <p:spPr>
          <a:xfrm>
            <a:off x="512975" y="1648575"/>
            <a:ext cx="10945500" cy="3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https://github.com/USCDataScience/dl4j-kerasimport-examples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Apache Tika and other ETL tools written for JVM (pretty common)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Data Science team using keras in python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Hassle integrating, switched to dl4j after model import came out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Reason: Embeddable (not a gigantic runtime with lots of dependencies)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descr="download.png"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300" y="4036375"/>
            <a:ext cx="3755125" cy="22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6932707" y="4008432"/>
            <a:ext cx="25328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help@skymind.io</a:t>
            </a:r>
            <a:endParaRPr/>
          </a:p>
        </p:txBody>
      </p:sp>
      <p:cxnSp>
        <p:nvCxnSpPr>
          <p:cNvPr id="252" name="Shape 252"/>
          <p:cNvCxnSpPr/>
          <p:nvPr/>
        </p:nvCxnSpPr>
        <p:spPr>
          <a:xfrm rot="10800000">
            <a:off x="7039981" y="3944472"/>
            <a:ext cx="2851079" cy="0"/>
          </a:xfrm>
          <a:prstGeom prst="straightConnector1">
            <a:avLst/>
          </a:prstGeom>
          <a:noFill/>
          <a:ln cap="flat" cmpd="sng" w="2857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617350" y="1199650"/>
            <a:ext cx="113004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Deep Learning with GPUs in Production</a:t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AI By the Bay 2017</a:t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0" l="0" r="6985" t="0"/>
          <a:stretch/>
        </p:blipFill>
        <p:spPr>
          <a:xfrm>
            <a:off x="0" y="0"/>
            <a:ext cx="1219200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9838" y="3723200"/>
            <a:ext cx="1372324" cy="2561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5340575" y="1529650"/>
            <a:ext cx="6293700" cy="26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EFEFEF"/>
                </a:solidFill>
              </a:rPr>
              <a:t>DEEP LEARNING WITH GPUS IN PRODUCTION</a:t>
            </a:r>
            <a:endParaRPr b="1" sz="3600">
              <a:solidFill>
                <a:srgbClr val="EFEFE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EFEFE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EFEFEF"/>
                </a:solidFill>
              </a:rPr>
              <a:t>A.I. BY THE BAY 2016</a:t>
            </a:r>
            <a:endParaRPr sz="20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kymindTeam.png" id="104" name="Shape 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8050" y="1317975"/>
            <a:ext cx="9177000" cy="51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2491025" y="322250"/>
            <a:ext cx="86472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73763"/>
                </a:solidFill>
              </a:rPr>
              <a:t>| WHO WE ARE</a:t>
            </a:r>
            <a:endParaRPr b="1" sz="2600">
              <a:solidFill>
                <a:srgbClr val="073763"/>
              </a:solidFill>
            </a:endParaRPr>
          </a:p>
        </p:txBody>
      </p:sp>
      <p:cxnSp>
        <p:nvCxnSpPr>
          <p:cNvPr id="106" name="Shape 106"/>
          <p:cNvCxnSpPr/>
          <p:nvPr/>
        </p:nvCxnSpPr>
        <p:spPr>
          <a:xfrm>
            <a:off x="9119550" y="3000975"/>
            <a:ext cx="935700" cy="5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Shape 107"/>
          <p:cNvCxnSpPr/>
          <p:nvPr/>
        </p:nvCxnSpPr>
        <p:spPr>
          <a:xfrm>
            <a:off x="10052872" y="3540675"/>
            <a:ext cx="35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03175" y="284857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 rot="1793085">
            <a:off x="9108255" y="3145044"/>
            <a:ext cx="1448048" cy="38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I LIVE HERE</a:t>
            </a:r>
            <a:endParaRPr b="1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512975" y="1648575"/>
            <a:ext cx="10945500" cy="3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“Startup production”: Cloud, small scale problems, care more about finding product market fit than optimal solution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“Enterprise Production”: Lots of teams and heads, this is the scale you think about static typing mattering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“Research Production”: Not much care about software engineering, focused on quick results and prototyping to prove ideas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15" name="Shape 115"/>
          <p:cNvSpPr txBox="1"/>
          <p:nvPr/>
        </p:nvSpPr>
        <p:spPr>
          <a:xfrm>
            <a:off x="2491025" y="322250"/>
            <a:ext cx="86472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73763"/>
                </a:solidFill>
              </a:rPr>
              <a:t>| DEFINING PRODUCTION</a:t>
            </a:r>
            <a:endParaRPr b="1" sz="26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2491025" y="322250"/>
            <a:ext cx="86472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73763"/>
                </a:solidFill>
              </a:rPr>
              <a:t>| VARIOUS KINDS OF GPU CLUSTERS</a:t>
            </a:r>
            <a:endParaRPr b="1" sz="2600">
              <a:solidFill>
                <a:srgbClr val="073763"/>
              </a:solidFill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512975" y="1648575"/>
            <a:ext cx="10945500" cy="3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On Prem Research: Typically a small cluster ~4 to 5 nodes, python HPC stack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Cloud Research: AWS/Azure Spin up resources as needed. Typically just 1 machine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On Prem Production: HPC, Video Transcoding, Big Data Hybrid (Mesos,YARN,..)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Self Driving Cars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Google/FB/Baidu scale ←- You don’t have this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ache-mesos.png"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1991500"/>
            <a:ext cx="4991100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714375" y="5186750"/>
            <a:ext cx="3106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Credit: NVIDIA</a:t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6257275" y="1144475"/>
            <a:ext cx="27108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SPARK / FLINK</a:t>
            </a:r>
            <a:endParaRPr b="1" sz="2400"/>
          </a:p>
        </p:txBody>
      </p:sp>
      <p:pic>
        <p:nvPicPr>
          <p:cNvPr descr="AAEAAQAAAAAAAAbEAAAAJDMwMDUxZTkwLTA1MjMtNDkxZS05NTU1LTA2NjNjOGQxYWIwNg.jpg"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6325" y="1839100"/>
            <a:ext cx="4235350" cy="337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6374500" y="5391150"/>
            <a:ext cx="43230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Credit:  Data Artisans: http://www.nextplatform.com/2015/02/22/flink-sparks-next-wave-of-distributed-data-processing/</a:t>
            </a:r>
            <a:endParaRPr i="1"/>
          </a:p>
        </p:txBody>
      </p:sp>
      <p:sp>
        <p:nvSpPr>
          <p:cNvPr id="131" name="Shape 131"/>
          <p:cNvSpPr txBox="1"/>
          <p:nvPr/>
        </p:nvSpPr>
        <p:spPr>
          <a:xfrm>
            <a:off x="2491025" y="322250"/>
            <a:ext cx="86472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73763"/>
                </a:solidFill>
              </a:rPr>
              <a:t>| BIG DATA HYBRID CLUSTER</a:t>
            </a:r>
            <a:endParaRPr b="1" sz="26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rtnerEcosystem.png" id="136" name="Shape 136"/>
          <p:cNvPicPr preferRelativeResize="0"/>
          <p:nvPr/>
        </p:nvPicPr>
        <p:blipFill rotWithShape="1">
          <a:blip r:embed="rId3">
            <a:alphaModFix/>
          </a:blip>
          <a:srcRect b="2752" l="862" r="0" t="0"/>
          <a:stretch/>
        </p:blipFill>
        <p:spPr>
          <a:xfrm>
            <a:off x="152400" y="1441800"/>
            <a:ext cx="11784900" cy="45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8836350" y="2363675"/>
            <a:ext cx="2652300" cy="18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2491025" y="322250"/>
            <a:ext cx="86472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73763"/>
                </a:solidFill>
              </a:rPr>
              <a:t>| DEEPLEARNING4J (DL4J)</a:t>
            </a:r>
            <a:endParaRPr b="1" sz="26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Shape 143"/>
          <p:cNvGrpSpPr/>
          <p:nvPr/>
        </p:nvGrpSpPr>
        <p:grpSpPr>
          <a:xfrm>
            <a:off x="1800720" y="1068300"/>
            <a:ext cx="8581494" cy="5420100"/>
            <a:chOff x="662849" y="1051275"/>
            <a:chExt cx="6914426" cy="5420100"/>
          </a:xfrm>
        </p:grpSpPr>
        <p:pic>
          <p:nvPicPr>
            <p:cNvPr id="144" name="Shape 144"/>
            <p:cNvPicPr preferRelativeResize="0"/>
            <p:nvPr/>
          </p:nvPicPr>
          <p:blipFill rotWithShape="1">
            <a:blip r:embed="rId3">
              <a:alphaModFix/>
            </a:blip>
            <a:srcRect b="0" l="46395" r="0" t="0"/>
            <a:stretch/>
          </p:blipFill>
          <p:spPr>
            <a:xfrm>
              <a:off x="3024775" y="1051275"/>
              <a:ext cx="4552500" cy="5420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Shape 145"/>
            <p:cNvPicPr preferRelativeResize="0"/>
            <p:nvPr/>
          </p:nvPicPr>
          <p:blipFill rotWithShape="1">
            <a:blip r:embed="rId3">
              <a:alphaModFix/>
            </a:blip>
            <a:srcRect b="0" l="0" r="81387" t="0"/>
            <a:stretch/>
          </p:blipFill>
          <p:spPr>
            <a:xfrm>
              <a:off x="662849" y="1051275"/>
              <a:ext cx="1580700" cy="5420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Shape 146"/>
            <p:cNvPicPr preferRelativeResize="0"/>
            <p:nvPr/>
          </p:nvPicPr>
          <p:blipFill rotWithShape="1">
            <a:blip r:embed="rId3">
              <a:alphaModFix/>
            </a:blip>
            <a:srcRect b="1409" l="26460" r="62464" t="0"/>
            <a:stretch/>
          </p:blipFill>
          <p:spPr>
            <a:xfrm>
              <a:off x="2175550" y="1051275"/>
              <a:ext cx="940500" cy="5343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7" name="Shape 147"/>
          <p:cNvSpPr txBox="1"/>
          <p:nvPr/>
        </p:nvSpPr>
        <p:spPr>
          <a:xfrm>
            <a:off x="2491025" y="322250"/>
            <a:ext cx="86472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73763"/>
                </a:solidFill>
              </a:rPr>
              <a:t>| TRAINING UI</a:t>
            </a:r>
            <a:endParaRPr b="1" sz="26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2491025" y="322250"/>
            <a:ext cx="40845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73763"/>
                </a:solidFill>
              </a:rPr>
              <a:t>|  INFERENCE</a:t>
            </a:r>
            <a:endParaRPr b="1" sz="2600">
              <a:solidFill>
                <a:srgbClr val="073763"/>
              </a:solidFill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762000" y="2895600"/>
            <a:ext cx="7868400" cy="2067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876300" y="3088925"/>
            <a:ext cx="1788000" cy="17238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2729300" y="3088925"/>
            <a:ext cx="1788000" cy="17238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5400000">
            <a:off x="2479923" y="3663072"/>
            <a:ext cx="397400" cy="3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876300" y="3088925"/>
            <a:ext cx="17880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DATA SOURCE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2729300" y="3088925"/>
            <a:ext cx="17880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DATA SPOUT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1649" y="3663175"/>
            <a:ext cx="1282500" cy="3940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Shape 160"/>
          <p:cNvGrpSpPr/>
          <p:nvPr/>
        </p:nvGrpSpPr>
        <p:grpSpPr>
          <a:xfrm>
            <a:off x="1122825" y="3530488"/>
            <a:ext cx="1396851" cy="1168268"/>
            <a:chOff x="903750" y="3375263"/>
            <a:chExt cx="1396851" cy="1168268"/>
          </a:xfrm>
        </p:grpSpPr>
        <p:grpSp>
          <p:nvGrpSpPr>
            <p:cNvPr id="161" name="Shape 161"/>
            <p:cNvGrpSpPr/>
            <p:nvPr/>
          </p:nvGrpSpPr>
          <p:grpSpPr>
            <a:xfrm>
              <a:off x="922495" y="3375263"/>
              <a:ext cx="1085997" cy="404825"/>
              <a:chOff x="5619750" y="5731178"/>
              <a:chExt cx="1405639" cy="523978"/>
            </a:xfrm>
          </p:grpSpPr>
          <p:pic>
            <p:nvPicPr>
              <p:cNvPr id="162" name="Shape 16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619750" y="5740806"/>
                <a:ext cx="514350" cy="5143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3" name="Shape 163"/>
              <p:cNvSpPr txBox="1"/>
              <p:nvPr/>
            </p:nvSpPr>
            <p:spPr>
              <a:xfrm>
                <a:off x="6134089" y="5731178"/>
                <a:ext cx="891300" cy="43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solidFill>
                      <a:srgbClr val="FFFFFF"/>
                    </a:solidFill>
                  </a:rPr>
                  <a:t>Logs</a:t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4" name="Shape 164"/>
            <p:cNvGrpSpPr/>
            <p:nvPr/>
          </p:nvGrpSpPr>
          <p:grpSpPr>
            <a:xfrm>
              <a:off x="903750" y="3771375"/>
              <a:ext cx="1123498" cy="435000"/>
              <a:chOff x="6567375" y="4269525"/>
              <a:chExt cx="1123498" cy="435000"/>
            </a:xfrm>
          </p:grpSpPr>
          <p:pic>
            <p:nvPicPr>
              <p:cNvPr id="165" name="Shape 16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6567375" y="4269525"/>
                <a:ext cx="435000" cy="435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6" name="Shape 166"/>
              <p:cNvSpPr txBox="1"/>
              <p:nvPr/>
            </p:nvSpPr>
            <p:spPr>
              <a:xfrm>
                <a:off x="7002373" y="4319013"/>
                <a:ext cx="6885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solidFill>
                      <a:srgbClr val="FFFFFF"/>
                    </a:solidFill>
                  </a:rPr>
                  <a:t>IoT</a:t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7" name="Shape 167"/>
            <p:cNvGrpSpPr/>
            <p:nvPr/>
          </p:nvGrpSpPr>
          <p:grpSpPr>
            <a:xfrm>
              <a:off x="958076" y="4200150"/>
              <a:ext cx="1342525" cy="343381"/>
              <a:chOff x="6180600" y="3784514"/>
              <a:chExt cx="1808114" cy="462466"/>
            </a:xfrm>
          </p:grpSpPr>
          <p:pic>
            <p:nvPicPr>
              <p:cNvPr id="168" name="Shape 168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6180600" y="3811980"/>
                <a:ext cx="435000" cy="435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9" name="Shape 169"/>
              <p:cNvSpPr txBox="1"/>
              <p:nvPr/>
            </p:nvSpPr>
            <p:spPr>
              <a:xfrm>
                <a:off x="6615614" y="3784514"/>
                <a:ext cx="13731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solidFill>
                      <a:srgbClr val="FFFFFF"/>
                    </a:solidFill>
                  </a:rPr>
                  <a:t>RDBMS</a:t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70" name="Shape 170"/>
          <p:cNvSpPr/>
          <p:nvPr/>
        </p:nvSpPr>
        <p:spPr>
          <a:xfrm>
            <a:off x="6438900" y="3088925"/>
            <a:ext cx="1990800" cy="1028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71868" y="3341704"/>
            <a:ext cx="523166" cy="52315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7157950" y="3238500"/>
            <a:ext cx="1472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434343"/>
                </a:solidFill>
              </a:rPr>
              <a:t>SKIL</a:t>
            </a:r>
            <a:r>
              <a:rPr b="1" lang="en-US" sz="2400">
                <a:solidFill>
                  <a:srgbClr val="434343"/>
                </a:solidFill>
              </a:rPr>
              <a:t>:</a:t>
            </a:r>
            <a:endParaRPr b="1" sz="2400"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434343"/>
                </a:solidFill>
              </a:rPr>
              <a:t>TRAINED MODEL</a:t>
            </a:r>
            <a:endParaRPr b="1" sz="1000">
              <a:solidFill>
                <a:srgbClr val="434343"/>
              </a:solidFill>
            </a:endParaRPr>
          </a:p>
        </p:txBody>
      </p:sp>
      <p:grpSp>
        <p:nvGrpSpPr>
          <p:cNvPr id="173" name="Shape 173"/>
          <p:cNvGrpSpPr/>
          <p:nvPr/>
        </p:nvGrpSpPr>
        <p:grpSpPr>
          <a:xfrm>
            <a:off x="6438905" y="5222450"/>
            <a:ext cx="911736" cy="600000"/>
            <a:chOff x="457200" y="2019300"/>
            <a:chExt cx="1923900" cy="600000"/>
          </a:xfrm>
        </p:grpSpPr>
        <p:sp>
          <p:nvSpPr>
            <p:cNvPr id="174" name="Shape 174"/>
            <p:cNvSpPr/>
            <p:nvPr/>
          </p:nvSpPr>
          <p:spPr>
            <a:xfrm>
              <a:off x="457200" y="2019300"/>
              <a:ext cx="1923900" cy="600000"/>
            </a:xfrm>
            <a:prstGeom prst="rect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 txBox="1"/>
            <p:nvPr/>
          </p:nvSpPr>
          <p:spPr>
            <a:xfrm>
              <a:off x="466646" y="2019300"/>
              <a:ext cx="1905000" cy="485700"/>
            </a:xfrm>
            <a:prstGeom prst="rect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FFFFFF"/>
                  </a:solidFill>
                </a:rPr>
                <a:t>GPUs</a:t>
              </a:r>
              <a:endParaRPr b="1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FFFFFF"/>
                  </a:solidFill>
                </a:rPr>
                <a:t>CUDA</a:t>
              </a:r>
              <a:endParaRPr b="1"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176" name="Shape 176"/>
          <p:cNvGrpSpPr/>
          <p:nvPr/>
        </p:nvGrpSpPr>
        <p:grpSpPr>
          <a:xfrm>
            <a:off x="7517955" y="5222450"/>
            <a:ext cx="911736" cy="600000"/>
            <a:chOff x="457200" y="2019300"/>
            <a:chExt cx="1923900" cy="600000"/>
          </a:xfrm>
        </p:grpSpPr>
        <p:sp>
          <p:nvSpPr>
            <p:cNvPr id="177" name="Shape 177"/>
            <p:cNvSpPr/>
            <p:nvPr/>
          </p:nvSpPr>
          <p:spPr>
            <a:xfrm>
              <a:off x="457200" y="2019300"/>
              <a:ext cx="1923900" cy="6000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x="466646" y="2019300"/>
              <a:ext cx="1905000" cy="4857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FFFFFF"/>
                  </a:solidFill>
                </a:rPr>
                <a:t>CPUs</a:t>
              </a:r>
              <a:endParaRPr b="1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FFFFFF"/>
                  </a:solidFill>
                </a:rPr>
                <a:t>MKL</a:t>
              </a:r>
              <a:endParaRPr b="1" sz="1000">
                <a:solidFill>
                  <a:srgbClr val="FFFFFF"/>
                </a:solidFill>
              </a:endParaRPr>
            </a:p>
          </p:txBody>
        </p:sp>
      </p:grpSp>
      <p:cxnSp>
        <p:nvCxnSpPr>
          <p:cNvPr id="179" name="Shape 179"/>
          <p:cNvCxnSpPr/>
          <p:nvPr/>
        </p:nvCxnSpPr>
        <p:spPr>
          <a:xfrm rot="10800000">
            <a:off x="6790000" y="4734020"/>
            <a:ext cx="0" cy="429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Shape 180"/>
          <p:cNvCxnSpPr/>
          <p:nvPr/>
        </p:nvCxnSpPr>
        <p:spPr>
          <a:xfrm>
            <a:off x="6999550" y="4740030"/>
            <a:ext cx="0" cy="429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Shape 181"/>
          <p:cNvCxnSpPr/>
          <p:nvPr/>
        </p:nvCxnSpPr>
        <p:spPr>
          <a:xfrm rot="10800000">
            <a:off x="7869050" y="4734020"/>
            <a:ext cx="0" cy="429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Shape 182"/>
          <p:cNvCxnSpPr/>
          <p:nvPr/>
        </p:nvCxnSpPr>
        <p:spPr>
          <a:xfrm>
            <a:off x="8078600" y="4740030"/>
            <a:ext cx="0" cy="429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Shape 183"/>
          <p:cNvSpPr/>
          <p:nvPr/>
        </p:nvSpPr>
        <p:spPr>
          <a:xfrm>
            <a:off x="6438900" y="4185850"/>
            <a:ext cx="911700" cy="4998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6438975" y="4273150"/>
            <a:ext cx="9117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34343"/>
                </a:solidFill>
              </a:rPr>
              <a:t>MODEL</a:t>
            </a:r>
            <a:endParaRPr b="1" sz="1800"/>
          </a:p>
        </p:txBody>
      </p:sp>
      <p:sp>
        <p:nvSpPr>
          <p:cNvPr id="185" name="Shape 185"/>
          <p:cNvSpPr/>
          <p:nvPr/>
        </p:nvSpPr>
        <p:spPr>
          <a:xfrm>
            <a:off x="7517938" y="4193750"/>
            <a:ext cx="911700" cy="4998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/>
        </p:nvSpPr>
        <p:spPr>
          <a:xfrm>
            <a:off x="7518013" y="4281050"/>
            <a:ext cx="9117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34343"/>
                </a:solidFill>
              </a:rPr>
              <a:t>MODEL</a:t>
            </a:r>
            <a:endParaRPr b="1" sz="1800"/>
          </a:p>
        </p:txBody>
      </p:sp>
      <p:cxnSp>
        <p:nvCxnSpPr>
          <p:cNvPr id="187" name="Shape 187"/>
          <p:cNvCxnSpPr/>
          <p:nvPr/>
        </p:nvCxnSpPr>
        <p:spPr>
          <a:xfrm>
            <a:off x="4669699" y="4150800"/>
            <a:ext cx="16548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Shape 188"/>
          <p:cNvSpPr txBox="1"/>
          <p:nvPr/>
        </p:nvSpPr>
        <p:spPr>
          <a:xfrm>
            <a:off x="4724400" y="3783900"/>
            <a:ext cx="14724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666666"/>
                </a:solidFill>
              </a:rPr>
              <a:t>VECTORIZATION</a:t>
            </a:r>
            <a:endParaRPr b="1" sz="1200"/>
          </a:p>
        </p:txBody>
      </p:sp>
      <p:pic>
        <p:nvPicPr>
          <p:cNvPr id="189" name="Shape 18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72020" y="4142195"/>
            <a:ext cx="1472400" cy="4807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Shape 190"/>
          <p:cNvGrpSpPr/>
          <p:nvPr/>
        </p:nvGrpSpPr>
        <p:grpSpPr>
          <a:xfrm>
            <a:off x="9106375" y="2746550"/>
            <a:ext cx="310500" cy="2408295"/>
            <a:chOff x="9209850" y="1834450"/>
            <a:chExt cx="310500" cy="2408295"/>
          </a:xfrm>
        </p:grpSpPr>
        <p:sp>
          <p:nvSpPr>
            <p:cNvPr id="191" name="Shape 191"/>
            <p:cNvSpPr/>
            <p:nvPr/>
          </p:nvSpPr>
          <p:spPr>
            <a:xfrm>
              <a:off x="9209850" y="1834450"/>
              <a:ext cx="310500" cy="394200"/>
            </a:xfrm>
            <a:prstGeom prst="rightArrow">
              <a:avLst>
                <a:gd fmla="val 50000" name="adj1"/>
                <a:gd fmla="val 75765" name="adj2"/>
              </a:avLst>
            </a:prstGeom>
            <a:solidFill>
              <a:srgbClr val="D0E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9209850" y="2844300"/>
              <a:ext cx="310500" cy="394200"/>
            </a:xfrm>
            <a:prstGeom prst="rightArrow">
              <a:avLst>
                <a:gd fmla="val 50000" name="adj1"/>
                <a:gd fmla="val 75765" name="adj2"/>
              </a:avLst>
            </a:prstGeom>
            <a:solidFill>
              <a:srgbClr val="D0E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9209850" y="3848545"/>
              <a:ext cx="310500" cy="394200"/>
            </a:xfrm>
            <a:prstGeom prst="rightArrow">
              <a:avLst>
                <a:gd fmla="val 50000" name="adj1"/>
                <a:gd fmla="val 75765" name="adj2"/>
              </a:avLst>
            </a:prstGeom>
            <a:solidFill>
              <a:srgbClr val="D0E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Shape 194"/>
          <p:cNvSpPr/>
          <p:nvPr/>
        </p:nvSpPr>
        <p:spPr>
          <a:xfrm>
            <a:off x="6460500" y="2085700"/>
            <a:ext cx="1947600" cy="4290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" name="Shape 195"/>
          <p:cNvGrpSpPr/>
          <p:nvPr/>
        </p:nvGrpSpPr>
        <p:grpSpPr>
          <a:xfrm>
            <a:off x="6894775" y="2600745"/>
            <a:ext cx="1079050" cy="429000"/>
            <a:chOff x="7780600" y="2219420"/>
            <a:chExt cx="1079050" cy="429000"/>
          </a:xfrm>
        </p:grpSpPr>
        <p:cxnSp>
          <p:nvCxnSpPr>
            <p:cNvPr id="196" name="Shape 196"/>
            <p:cNvCxnSpPr/>
            <p:nvPr/>
          </p:nvCxnSpPr>
          <p:spPr>
            <a:xfrm rot="10800000">
              <a:off x="7780600" y="2219420"/>
              <a:ext cx="0" cy="429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7" name="Shape 197"/>
            <p:cNvCxnSpPr/>
            <p:nvPr/>
          </p:nvCxnSpPr>
          <p:spPr>
            <a:xfrm rot="10800000">
              <a:off x="8859650" y="2219420"/>
              <a:ext cx="0" cy="429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8" name="Shape 198"/>
            <p:cNvCxnSpPr/>
            <p:nvPr/>
          </p:nvCxnSpPr>
          <p:spPr>
            <a:xfrm rot="10800000">
              <a:off x="8307200" y="2219420"/>
              <a:ext cx="0" cy="429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199" name="Shape 19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95512" y="2157287"/>
            <a:ext cx="289550" cy="28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6952142" y="2148489"/>
            <a:ext cx="14724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</a:rPr>
              <a:t>DROPWIZARD</a:t>
            </a:r>
            <a:endParaRPr b="1" sz="1100">
              <a:solidFill>
                <a:srgbClr val="FFFFFF"/>
              </a:solidFill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6460500" y="1534650"/>
            <a:ext cx="1947600" cy="5232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7125550" y="1629450"/>
            <a:ext cx="12825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</a:rPr>
              <a:t>WEB APPLICATION</a:t>
            </a:r>
            <a:endParaRPr b="1" sz="1200">
              <a:solidFill>
                <a:srgbClr val="FFFFFF"/>
              </a:solidFill>
            </a:endParaRPr>
          </a:p>
        </p:txBody>
      </p:sp>
      <p:pic>
        <p:nvPicPr>
          <p:cNvPr id="203" name="Shape 20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685500" y="1578750"/>
            <a:ext cx="437589" cy="4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4" name="Shape 204"/>
          <p:cNvGrpSpPr/>
          <p:nvPr/>
        </p:nvGrpSpPr>
        <p:grpSpPr>
          <a:xfrm>
            <a:off x="9824326" y="2319530"/>
            <a:ext cx="2076796" cy="3214150"/>
            <a:chOff x="9824326" y="2319530"/>
            <a:chExt cx="2076796" cy="3214150"/>
          </a:xfrm>
        </p:grpSpPr>
        <p:pic>
          <p:nvPicPr>
            <p:cNvPr id="205" name="Shape 20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0977029" y="3478162"/>
              <a:ext cx="924094" cy="9196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Shape 206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9824333" y="4598647"/>
              <a:ext cx="924094" cy="9196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Shape 207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9824328" y="2319530"/>
              <a:ext cx="924094" cy="9196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Shape 208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10977025" y="2355437"/>
              <a:ext cx="924094" cy="9196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Shape 209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9824326" y="3450427"/>
              <a:ext cx="924094" cy="9196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Shape 210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10983224" y="4626388"/>
              <a:ext cx="911700" cy="90729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Edward Tes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