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>
        <p:scale>
          <a:sx n="112" d="100"/>
          <a:sy n="112" d="100"/>
        </p:scale>
        <p:origin x="6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7E68D-36EE-29AF-1F7E-B4B9A5A85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155C9E-688E-0D48-AE4A-CA0523B47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5115B-E744-30F7-D662-46A32DF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B80E4-F7AF-443F-BA9C-C778A97F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3E887-B866-1945-8968-5F5ABA86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89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F80EF-E832-F32B-55FE-13FA2C8E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9A2473-1E72-B755-9EA0-FD0560CD1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8791E5-D536-7430-E148-5C46793C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E0178-F53C-54BA-E20E-3BBA0AB7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E6D8D-3724-4288-8AA5-F4375C6A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72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211A22-258E-35E3-B4E5-59A160B88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33FB3B-668E-92DE-8AA4-A68FA38C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F9CFE-8B12-4C80-A12D-0F5A9297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8D7C4-698C-2378-1235-ECF581D7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5E226-1193-15E2-BE3C-C19B0E4E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67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5DD08-D0A6-C4AB-7CA3-CDD2B3C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1F40-5EF6-A1E4-363B-03B16B02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401FA-7AE8-68A9-B654-89193C59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839FD-B7E5-7F8D-D27C-782A7460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232FA-069B-DAAB-78BE-40FB5D8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49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F793A-BC8D-33D5-4031-FFC6B7A9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818F9B-3F7F-70B0-3A1B-7472028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9AC6AF-23DB-1FEC-BBE0-807FD7B6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FE3E4-9172-3925-A80A-A86240BA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3A92A-4FE8-F689-0773-707A73FF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5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F4DFA-EF4F-D79B-445C-E5CF043E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2BFA-3F84-8772-50C9-8C2EB2D65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A9DCD4-B87B-95B7-298D-6A319248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5042D-703D-D92B-4C39-9885D645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AB9D3F-BBF7-E2E5-2510-5F8422E5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4407CC-E8A8-5273-A09C-559FDBF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88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F1642-D88A-32FD-8B46-C12A0467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BEB489-5605-9FE6-7BA8-818B9494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EF150B-C482-0DEF-D4F9-3AFC3D9E9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2EC35D-3BFA-A363-6EAD-719037350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2BA96D-530D-786C-D329-37308CCC1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1C8127-3FE2-2B1A-6204-1D61890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7ABD2F-9ABC-9FA0-DBE7-ECDC553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42578A-A1D4-B7CE-3644-C50B5621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240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614CC-026F-2C78-D8B4-B8BE7AEB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48F1E8-622A-1BD1-0926-5A509E21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2DF8FF-36E7-202D-788B-2D623085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F1261E-4AFE-FED8-8586-393FC04C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666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33A575-2447-5A50-1DF7-DECAB6C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B04BB2-7CAE-E82A-EA94-6A5175E3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074475-FE96-5A95-C058-AE0716F5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706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17F1A-5313-773E-AD6C-FDF38869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4C58-9988-65A1-EF34-CF5B9577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EF9668-E63B-59AF-0397-AB37D82C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FE72D-28CA-D24F-9AF7-6F6DA6E8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8159E5-8C75-76B5-ACD9-512BD66F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051A2B-035B-A11C-C1F6-C73F941C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94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1337-C9A7-9C6D-22F9-592BC117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FD6664-2F29-88D6-AD86-30B073E7D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9F2DA4-395C-8C15-5E0C-91662C59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154B7C-2BDA-0FFC-3BF0-086ECDFF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AC4011-57A6-C460-40D9-FCCBE657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70D578-9C76-CC09-D373-75E0BEC4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956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AA3B83-C845-01FA-D76E-A807A6B0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8A64CA-865E-1D0D-B34C-201179A7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8A2F4-BFF5-0787-CA38-0905DCC7D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4CDF-8EDB-9849-8A36-AE959414B884}" type="datetimeFigureOut">
              <a:rPr kumimoji="1" lang="zh-TW" altLang="en-US" smtClean="0"/>
              <a:t>2023/9/12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49ADE-DC89-C16B-2E7F-473DB3D0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8E030-5058-56C5-F75F-54A5764F7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4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65D14E9-507F-A94F-667C-CAD2EFC679D1}"/>
                  </a:ext>
                </a:extLst>
              </p:cNvPr>
              <p:cNvSpPr txBox="1"/>
              <p:nvPr/>
            </p:nvSpPr>
            <p:spPr>
              <a:xfrm>
                <a:off x="835665" y="448738"/>
                <a:ext cx="10683544" cy="12320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kumimoji="1" lang="en-US" altLang="zh-TW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𝟖𝟔</m:t>
                      </m:r>
                      <m:sSub>
                        <m:sSub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𝟎𝟕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𝟎𝟔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𝟎𝟒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𝟎𝟓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kumimoji="1" lang="en-US" altLang="zh-TW" sz="2400" b="1" dirty="0"/>
              </a:p>
              <a:p>
                <a:pPr algn="ctr"/>
                <a:endParaRPr lang="en" altLang="zh-TW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65D14E9-507F-A94F-667C-CAD2EFC6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5" y="448738"/>
                <a:ext cx="10683544" cy="1232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2E7A5499-196F-A3DA-2BF1-3BD55E608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27693"/>
                  </p:ext>
                </p:extLst>
              </p:nvPr>
            </p:nvGraphicFramePr>
            <p:xfrm>
              <a:off x="835665" y="1884555"/>
              <a:ext cx="10683544" cy="448279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050304">
                      <a:extLst>
                        <a:ext uri="{9D8B030D-6E8A-4147-A177-3AD203B41FA5}">
                          <a16:colId xmlns:a16="http://schemas.microsoft.com/office/drawing/2014/main" val="555358607"/>
                        </a:ext>
                      </a:extLst>
                    </a:gridCol>
                    <a:gridCol w="3648645">
                      <a:extLst>
                        <a:ext uri="{9D8B030D-6E8A-4147-A177-3AD203B41FA5}">
                          <a16:colId xmlns:a16="http://schemas.microsoft.com/office/drawing/2014/main" val="624479168"/>
                        </a:ext>
                      </a:extLst>
                    </a:gridCol>
                    <a:gridCol w="4984595">
                      <a:extLst>
                        <a:ext uri="{9D8B030D-6E8A-4147-A177-3AD203B41FA5}">
                          <a16:colId xmlns:a16="http://schemas.microsoft.com/office/drawing/2014/main" val="3915156893"/>
                        </a:ext>
                      </a:extLst>
                    </a:gridCol>
                  </a:tblGrid>
                  <a:tr h="64039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i="0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回歸式說明（僅列出應變項與顯著的自變項）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83958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i="0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犯罪率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近五年犯罪次數總和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endParaRPr lang="zh-TW" alt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920255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大學畢業人口比例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大學畢業人口數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2102552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家戶聯放數比例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家戶聯放數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86012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錄影監視器比例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錄影監視器數量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307407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員警比例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員警數量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endParaRPr lang="zh-TW" altLang="en-US" b="0" i="0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543295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里守望相助隊比例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里守望相助隊人數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endParaRPr lang="zh-TW" altLang="en-US" b="0" i="0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86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2E7A5499-196F-A3DA-2BF1-3BD55E608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27693"/>
                  </p:ext>
                </p:extLst>
              </p:nvPr>
            </p:nvGraphicFramePr>
            <p:xfrm>
              <a:off x="835665" y="1884555"/>
              <a:ext cx="10683544" cy="448279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050304">
                      <a:extLst>
                        <a:ext uri="{9D8B030D-6E8A-4147-A177-3AD203B41FA5}">
                          <a16:colId xmlns:a16="http://schemas.microsoft.com/office/drawing/2014/main" val="555358607"/>
                        </a:ext>
                      </a:extLst>
                    </a:gridCol>
                    <a:gridCol w="3648645">
                      <a:extLst>
                        <a:ext uri="{9D8B030D-6E8A-4147-A177-3AD203B41FA5}">
                          <a16:colId xmlns:a16="http://schemas.microsoft.com/office/drawing/2014/main" val="624479168"/>
                        </a:ext>
                      </a:extLst>
                    </a:gridCol>
                    <a:gridCol w="4984595">
                      <a:extLst>
                        <a:ext uri="{9D8B030D-6E8A-4147-A177-3AD203B41FA5}">
                          <a16:colId xmlns:a16="http://schemas.microsoft.com/office/drawing/2014/main" val="3915156893"/>
                        </a:ext>
                      </a:extLst>
                    </a:gridCol>
                  </a:tblGrid>
                  <a:tr h="64039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i="0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回歸式說明（僅列出應變項與顯著的自變項）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83958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2000" r="-420988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i="0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犯罪率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近五年犯罪次數總和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endParaRPr lang="zh-TW" alt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920255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98039" r="-420988" b="-3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大學畢業人口比例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大學畢業人口數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2102552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04000" r="-420988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家戶聯放數比例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家戶聯放數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86012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96078" r="-42098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錄影監視器比例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錄影監視器數量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307407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06000" r="-42098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員警比例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員警數量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endParaRPr lang="zh-TW" altLang="en-US" b="0" i="0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543295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94118" r="-420988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里守望相助隊比例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里守望相助隊人數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endParaRPr lang="zh-TW" altLang="en-US" b="0" i="0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86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440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9A22E9E-950D-1D34-34A8-B9087E19DAFC}"/>
              </a:ext>
            </a:extLst>
          </p:cNvPr>
          <p:cNvGrpSpPr/>
          <p:nvPr/>
        </p:nvGrpSpPr>
        <p:grpSpPr>
          <a:xfrm>
            <a:off x="461352" y="468351"/>
            <a:ext cx="11269296" cy="5898995"/>
            <a:chOff x="573300" y="1074975"/>
            <a:chExt cx="8190600" cy="3099575"/>
          </a:xfrm>
        </p:grpSpPr>
        <p:sp>
          <p:nvSpPr>
            <p:cNvPr id="7" name="Google Shape;176;p23">
              <a:extLst>
                <a:ext uri="{FF2B5EF4-FFF2-40B4-BE49-F238E27FC236}">
                  <a16:creationId xmlns:a16="http://schemas.microsoft.com/office/drawing/2014/main" id="{186EB010-3AE5-7A4F-C9CE-30B6540501D3}"/>
                </a:ext>
              </a:extLst>
            </p:cNvPr>
            <p:cNvSpPr/>
            <p:nvPr/>
          </p:nvSpPr>
          <p:spPr>
            <a:xfrm>
              <a:off x="573300" y="1074975"/>
              <a:ext cx="8190600" cy="51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Yuanti TC" panose="02010600040101010101" pitchFamily="2" charset="-120"/>
                  <a:ea typeface="Yuanti TC" panose="02010600040101010101" pitchFamily="2" charset="-120"/>
                </a:rPr>
                <a:t>以學府里為例</a:t>
              </a:r>
              <a:r>
                <a:rPr 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：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五年內犯罪次數共45、人口數2405、監視器數量2128、里守望相助隊人數1144、大學畢業人口比例為0.4</a:t>
              </a:r>
              <a:endParaRPr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8" name="Google Shape;178;p23">
              <a:extLst>
                <a:ext uri="{FF2B5EF4-FFF2-40B4-BE49-F238E27FC236}">
                  <a16:creationId xmlns:a16="http://schemas.microsoft.com/office/drawing/2014/main" id="{E5014694-A46E-4244-6265-D3D88B679798}"/>
                </a:ext>
              </a:extLst>
            </p:cNvPr>
            <p:cNvSpPr/>
            <p:nvPr/>
          </p:nvSpPr>
          <p:spPr>
            <a:xfrm>
              <a:off x="2288400" y="1672750"/>
              <a:ext cx="6475500" cy="741600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增加</a:t>
              </a:r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100</a:t>
              </a: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支監視器可降低</a:t>
              </a:r>
              <a:r>
                <a:rPr lang="en-US" altLang="zh-TW" dirty="0">
                  <a:latin typeface="Yuanti TC" panose="02010600040101010101" pitchFamily="2" charset="-120"/>
                  <a:ea typeface="Yuanti TC" panose="02010600040101010101" pitchFamily="2" charset="-120"/>
                </a:rPr>
                <a:t>0.25%</a:t>
              </a: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犯罪率</a:t>
              </a:r>
              <a:r>
                <a:rPr lang="en-US" altLang="zh-TW" dirty="0">
                  <a:latin typeface="Yuanti TC" panose="02010600040101010101" pitchFamily="2" charset="-120"/>
                  <a:ea typeface="Yuanti TC" panose="02010600040101010101" pitchFamily="2" charset="-120"/>
                </a:rPr>
                <a:t> (</a:t>
              </a:r>
              <a:r>
                <a:rPr lang="en-US" altLang="zh-TW" dirty="0">
                  <a:solidFill>
                    <a:srgbClr val="C00000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0.06</a:t>
              </a:r>
              <a:r>
                <a:rPr lang="en-US" altLang="zh-TW" dirty="0">
                  <a:latin typeface="Yuanti TC" panose="02010600040101010101" pitchFamily="2" charset="-120"/>
                  <a:ea typeface="Yuanti TC" panose="02010600040101010101" pitchFamily="2" charset="-120"/>
                </a:rPr>
                <a:t> * 100 / 2405)</a:t>
              </a: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，相當於減少</a:t>
              </a:r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6</a:t>
              </a: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次犯罪</a:t>
              </a:r>
              <a:endParaRPr lang="en-US" altLang="zh-TW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dirty="0">
                  <a:latin typeface="Yuanti TC" panose="02010600040101010101" pitchFamily="2" charset="-120"/>
                  <a:ea typeface="Yuanti TC" panose="02010600040101010101" pitchFamily="2" charset="-120"/>
                  <a:sym typeface="Wingdings" pitchFamily="2" charset="2"/>
                </a:rPr>
                <a:t> </a:t>
              </a:r>
              <a:r>
                <a:rPr lang="zh-TW" altLang="en-US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  <a:sym typeface="Wingdings" pitchFamily="2" charset="2"/>
                </a:rPr>
                <a:t>每年可減少</a:t>
              </a:r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  <a:sym typeface="Wingdings" pitchFamily="2" charset="2"/>
                </a:rPr>
                <a:t>1.2</a:t>
              </a:r>
              <a:r>
                <a:rPr lang="zh-TW" altLang="en-US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  <a:sym typeface="Wingdings" pitchFamily="2" charset="2"/>
                </a:rPr>
                <a:t>次犯罪</a:t>
              </a:r>
              <a:endParaRPr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9" name="Google Shape;179;p23">
              <a:extLst>
                <a:ext uri="{FF2B5EF4-FFF2-40B4-BE49-F238E27FC236}">
                  <a16:creationId xmlns:a16="http://schemas.microsoft.com/office/drawing/2014/main" id="{C8E3B044-1D84-151E-467B-64381DC7F200}"/>
                </a:ext>
              </a:extLst>
            </p:cNvPr>
            <p:cNvSpPr/>
            <p:nvPr/>
          </p:nvSpPr>
          <p:spPr>
            <a:xfrm>
              <a:off x="573300" y="1672750"/>
              <a:ext cx="1609500" cy="741600"/>
            </a:xfrm>
            <a:prstGeom prst="rect">
              <a:avLst/>
            </a:prstGeom>
            <a:solidFill>
              <a:srgbClr val="FFD19F"/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latin typeface="Yuanti TC" panose="02010600040101010101" pitchFamily="2" charset="-120"/>
                  <a:ea typeface="Yuanti TC" panose="02010600040101010101" pitchFamily="2" charset="-120"/>
                </a:rPr>
                <a:t>錄影監視器比例</a:t>
              </a:r>
              <a:endParaRPr lang="en"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（</a:t>
              </a:r>
              <a:r>
                <a:rPr lang="en" b="1" dirty="0">
                  <a:solidFill>
                    <a:srgbClr val="C00000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-0.06</a:t>
              </a:r>
              <a:r>
                <a:rPr lang="en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）</a:t>
              </a:r>
              <a:endParaRPr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11" name="Google Shape;181;p23">
              <a:extLst>
                <a:ext uri="{FF2B5EF4-FFF2-40B4-BE49-F238E27FC236}">
                  <a16:creationId xmlns:a16="http://schemas.microsoft.com/office/drawing/2014/main" id="{5178ABD5-EA2D-087E-2CE8-4E8F0C4DF6B9}"/>
                </a:ext>
              </a:extLst>
            </p:cNvPr>
            <p:cNvSpPr/>
            <p:nvPr/>
          </p:nvSpPr>
          <p:spPr>
            <a:xfrm>
              <a:off x="573300" y="2552850"/>
              <a:ext cx="1609500" cy="741600"/>
            </a:xfrm>
            <a:prstGeom prst="rect">
              <a:avLst/>
            </a:prstGeom>
            <a:solidFill>
              <a:srgbClr val="FFD19F"/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b="1" dirty="0" err="1">
                  <a:latin typeface="Yuanti TC" panose="02010600040101010101" pitchFamily="2" charset="-120"/>
                  <a:ea typeface="Yuanti TC" panose="02010600040101010101" pitchFamily="2" charset="-120"/>
                </a:rPr>
                <a:t>里守望相助隊比例</a:t>
              </a:r>
              <a:endParaRPr lang="en" altLang="zh-TW"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（</a:t>
              </a:r>
              <a:r>
                <a:rPr lang="en" altLang="zh-TW" b="1" dirty="0">
                  <a:solidFill>
                    <a:srgbClr val="C00000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-0.05</a:t>
              </a:r>
              <a:r>
                <a:rPr lang="en" altLang="zh-TW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）</a:t>
              </a:r>
              <a:endParaRPr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13" name="Google Shape;183;p23">
              <a:extLst>
                <a:ext uri="{FF2B5EF4-FFF2-40B4-BE49-F238E27FC236}">
                  <a16:creationId xmlns:a16="http://schemas.microsoft.com/office/drawing/2014/main" id="{3FF72029-85C4-6B99-3A36-0C17637CCD70}"/>
                </a:ext>
              </a:extLst>
            </p:cNvPr>
            <p:cNvSpPr/>
            <p:nvPr/>
          </p:nvSpPr>
          <p:spPr>
            <a:xfrm>
              <a:off x="573300" y="3432950"/>
              <a:ext cx="1609500" cy="741600"/>
            </a:xfrm>
            <a:prstGeom prst="rect">
              <a:avLst/>
            </a:prstGeom>
            <a:solidFill>
              <a:srgbClr val="FFD19F"/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大學畢業人口比例</a:t>
              </a:r>
              <a:endParaRPr lang="en-US" altLang="zh-TW"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（</a:t>
              </a:r>
              <a:r>
                <a:rPr lang="en" altLang="zh-TW" b="1" dirty="0">
                  <a:solidFill>
                    <a:srgbClr val="C00000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-2.86</a:t>
              </a:r>
              <a:r>
                <a:rPr lang="en" altLang="zh-TW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）</a:t>
              </a:r>
              <a:endParaRPr lang="zh-TW" altLang="en-US"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</p:grpSp>
      <p:sp>
        <p:nvSpPr>
          <p:cNvPr id="14" name="Google Shape;178;p23">
            <a:extLst>
              <a:ext uri="{FF2B5EF4-FFF2-40B4-BE49-F238E27FC236}">
                <a16:creationId xmlns:a16="http://schemas.microsoft.com/office/drawing/2014/main" id="{1055A173-2899-65F3-777A-8D028EDE1406}"/>
              </a:ext>
            </a:extLst>
          </p:cNvPr>
          <p:cNvSpPr/>
          <p:nvPr/>
        </p:nvSpPr>
        <p:spPr>
          <a:xfrm>
            <a:off x="2933073" y="3280987"/>
            <a:ext cx="8909521" cy="1411385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txBody>
          <a:bodyPr spcFirstLastPara="1" wrap="square" lIns="108000" tIns="34275" rIns="108000" bIns="34275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守望相助隊增加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100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人可降低</a:t>
            </a: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0.2%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犯罪率</a:t>
            </a: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 (</a:t>
            </a:r>
            <a:r>
              <a:rPr lang="en-US" altLang="zh-TW" dirty="0">
                <a:solidFill>
                  <a:srgbClr val="C0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0.05</a:t>
            </a: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 * 100 / 2405)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，等同減少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5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次犯罪</a:t>
            </a:r>
            <a:endParaRPr lang="en-US" altLang="zh-TW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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每年可減少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1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次犯罪</a:t>
            </a:r>
            <a:endParaRPr b="1" dirty="0">
              <a:solidFill>
                <a:schemeClr val="accent6">
                  <a:lumMod val="7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15" name="Google Shape;178;p23">
            <a:extLst>
              <a:ext uri="{FF2B5EF4-FFF2-40B4-BE49-F238E27FC236}">
                <a16:creationId xmlns:a16="http://schemas.microsoft.com/office/drawing/2014/main" id="{ADE5251A-3581-65F0-CE4A-8062D2F0D021}"/>
              </a:ext>
            </a:extLst>
          </p:cNvPr>
          <p:cNvSpPr/>
          <p:nvPr/>
        </p:nvSpPr>
        <p:spPr>
          <a:xfrm>
            <a:off x="2933072" y="4955960"/>
            <a:ext cx="8909521" cy="1411385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txBody>
          <a:bodyPr spcFirstLastPara="1" wrap="square" lIns="108000" tIns="34275" rIns="108000" bIns="34275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移入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位大學學歷的居民，可降低</a:t>
            </a: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0.71%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犯罪率，大概可減少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17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件犯罪 </a:t>
            </a:r>
            <a:endParaRPr lang="en-US" altLang="zh-TW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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吸引高知識份子移居，每年可能減少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3.4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次犯罪</a:t>
            </a:r>
            <a:endParaRPr b="1" dirty="0">
              <a:solidFill>
                <a:schemeClr val="accent6">
                  <a:lumMod val="7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49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65C08C0-8B0A-A046-864E-1F96AB5148D0}"/>
              </a:ext>
            </a:extLst>
          </p:cNvPr>
          <p:cNvSpPr txBox="1"/>
          <p:nvPr/>
        </p:nvSpPr>
        <p:spPr>
          <a:xfrm>
            <a:off x="337185" y="574275"/>
            <a:ext cx="11517630" cy="975011"/>
          </a:xfrm>
          <a:prstGeom prst="rect">
            <a:avLst/>
          </a:prstGeom>
          <a:solidFill>
            <a:srgbClr val="FBE5D6"/>
          </a:solidFill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各里依案件總和數量次數，分成</a:t>
            </a:r>
            <a:r>
              <a:rPr lang="zh-TW" alt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綠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、</a:t>
            </a:r>
            <a:r>
              <a:rPr lang="zh-TW" altLang="en-US" sz="20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黃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、</a:t>
            </a:r>
            <a:r>
              <a:rPr lang="zh-TW" altLang="en-US" sz="2000" b="0" i="0" u="none" strike="noStrike" dirty="0">
                <a:solidFill>
                  <a:srgbClr val="C00000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紅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三種治安等級，平均為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12.92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件、中位數為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11</a:t>
            </a:r>
            <a:r>
              <a:rPr lang="zh-TW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、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標準差為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9.12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黃色治安等級門檻</a:t>
            </a:r>
            <a:r>
              <a:rPr lang="en-US" altLang="zh-TW" sz="20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= 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中位數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+ 1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標準差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= 21.12	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｜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      </a:t>
            </a:r>
            <a:r>
              <a:rPr lang="zh-TW" altLang="en-US" sz="2000" b="0" i="0" u="none" strike="noStrike" dirty="0">
                <a:solidFill>
                  <a:srgbClr val="C00000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紅色治安等級門檻</a:t>
            </a:r>
            <a:r>
              <a:rPr lang="en-US" altLang="zh-TW" sz="2000" b="0" i="0" u="none" strike="noStrike" dirty="0">
                <a:solidFill>
                  <a:srgbClr val="C00000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= 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中位數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+ 2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標準差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= 30.24</a:t>
            </a:r>
            <a:endParaRPr lang="zh-TW" altLang="en-US" sz="2000" b="0" i="0" u="none" strike="noStrike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9C35FC1F-E3E2-D074-1ED1-604A2BAE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54" y="2056194"/>
            <a:ext cx="4937936" cy="3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CE04C8A-BDF7-EA1D-7F2A-34B12799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46" y="2056193"/>
            <a:ext cx="4965700" cy="3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8A2ACA-47DB-C1AC-16BD-4E8422567E28}"/>
              </a:ext>
            </a:extLst>
          </p:cNvPr>
          <p:cNvSpPr txBox="1"/>
          <p:nvPr/>
        </p:nvSpPr>
        <p:spPr>
          <a:xfrm>
            <a:off x="1588770" y="6222173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圖一：各里案件總和分佈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2B2187-B9F6-8442-4B15-98D1B9DC7641}"/>
              </a:ext>
            </a:extLst>
          </p:cNvPr>
          <p:cNvSpPr txBox="1"/>
          <p:nvPr/>
        </p:nvSpPr>
        <p:spPr>
          <a:xfrm>
            <a:off x="7197092" y="6222173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圖二：各里治安等級分佈</a:t>
            </a:r>
          </a:p>
        </p:txBody>
      </p:sp>
    </p:spTree>
    <p:extLst>
      <p:ext uri="{BB962C8B-B14F-4D97-AF65-F5344CB8AC3E}">
        <p14:creationId xmlns:p14="http://schemas.microsoft.com/office/powerpoint/2010/main" val="364736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324</Words>
  <Application>Microsoft Macintosh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</vt:lpstr>
      <vt:lpstr>Yuanti TC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</cp:revision>
  <dcterms:created xsi:type="dcterms:W3CDTF">2023-09-11T19:43:54Z</dcterms:created>
  <dcterms:modified xsi:type="dcterms:W3CDTF">2023-09-12T20:44:05Z</dcterms:modified>
</cp:coreProperties>
</file>