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5" r:id="rId2"/>
    <p:sldId id="275" r:id="rId3"/>
    <p:sldId id="467" r:id="rId4"/>
    <p:sldId id="475" r:id="rId5"/>
    <p:sldId id="469" r:id="rId6"/>
    <p:sldId id="470" r:id="rId7"/>
    <p:sldId id="476" r:id="rId8"/>
    <p:sldId id="468" r:id="rId9"/>
    <p:sldId id="465" r:id="rId10"/>
    <p:sldId id="486" r:id="rId11"/>
    <p:sldId id="477" r:id="rId12"/>
    <p:sldId id="478" r:id="rId13"/>
    <p:sldId id="482" r:id="rId14"/>
    <p:sldId id="483" r:id="rId15"/>
    <p:sldId id="481" r:id="rId16"/>
    <p:sldId id="485" r:id="rId17"/>
    <p:sldId id="484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7A"/>
    <a:srgbClr val="BABA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5" autoAdjust="0"/>
    <p:restoredTop sz="61738" autoAdjust="0"/>
  </p:normalViewPr>
  <p:slideViewPr>
    <p:cSldViewPr snapToGrid="0">
      <p:cViewPr varScale="1">
        <p:scale>
          <a:sx n="43" d="100"/>
          <a:sy n="43" d="100"/>
        </p:scale>
        <p:origin x="-156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184F-3DB7-4034-A362-58657DA21C4C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28E6-C9F6-4E7C-8FCC-B4587B41B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8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3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經過經緯度  與半徑 計算範圍內的</a:t>
            </a:r>
            <a:endParaRPr lang="en-US" altLang="zh-TW" dirty="0"/>
          </a:p>
          <a:p>
            <a:r>
              <a:rPr lang="zh-TW" altLang="en-US" dirty="0"/>
              <a:t>生活照護友善指標</a:t>
            </a:r>
            <a:endParaRPr lang="en-US" altLang="zh-TW" dirty="0"/>
          </a:p>
          <a:p>
            <a:r>
              <a:rPr lang="zh-TW" altLang="en-US" dirty="0"/>
              <a:t>依照 安全 醫療 照護 宗教 進行計算 數值越高越好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8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我們將資料轉成時間序列的資料</a:t>
            </a:r>
            <a:endParaRPr lang="en-US" altLang="zh-TW" dirty="0"/>
          </a:p>
          <a:p>
            <a:r>
              <a:rPr lang="zh-TW" altLang="en-US" dirty="0"/>
              <a:t>藉由圖表發現線性的趨勢存在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3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將時間序列的資料</a:t>
            </a:r>
          </a:p>
          <a:p>
            <a:r>
              <a:rPr lang="zh-TW" altLang="en-US" dirty="0"/>
              <a:t>經過線性迴歸</a:t>
            </a:r>
            <a:r>
              <a:rPr lang="en-US" altLang="zh-TW" dirty="0"/>
              <a:t>(Linear Regression)</a:t>
            </a:r>
          </a:p>
          <a:p>
            <a:r>
              <a:rPr lang="zh-TW" altLang="en-US" dirty="0"/>
              <a:t>使用最小平方法</a:t>
            </a:r>
            <a:r>
              <a:rPr lang="en-US" altLang="zh-TW" dirty="0"/>
              <a:t>(least squares)</a:t>
            </a:r>
          </a:p>
          <a:p>
            <a:r>
              <a:rPr lang="zh-TW" altLang="en-US" dirty="0"/>
              <a:t>透過最小化誤差的平方和，尋找數據的最佳函數匹配</a:t>
            </a:r>
          </a:p>
          <a:p>
            <a:r>
              <a:rPr lang="zh-TW" altLang="en-US" dirty="0"/>
              <a:t>求出 二次曲線擬合方程式   </a:t>
            </a:r>
          </a:p>
          <a:p>
            <a:r>
              <a:rPr lang="zh-TW" altLang="en-US" dirty="0"/>
              <a:t>來進行未來趨勢的預測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9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將預測後資料  進行可視化呈現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5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我們依照</a:t>
            </a:r>
            <a:endParaRPr lang="en-US" altLang="zh-TW" dirty="0"/>
          </a:p>
          <a:p>
            <a:r>
              <a:rPr lang="zh-TW" altLang="en-US" dirty="0"/>
              <a:t>政府所預期的長照</a:t>
            </a:r>
            <a:r>
              <a:rPr lang="en-US" altLang="zh-TW" dirty="0"/>
              <a:t>ABC</a:t>
            </a:r>
            <a:r>
              <a:rPr lang="zh-TW" altLang="en-US" dirty="0"/>
              <a:t>增設目標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將目前的狀況進行圖表化的呈現</a:t>
            </a:r>
            <a:endParaRPr lang="en-US" altLang="zh-TW" dirty="0"/>
          </a:p>
          <a:p>
            <a:r>
              <a:rPr lang="zh-TW" altLang="en-US" dirty="0"/>
              <a:t>並透過此方式提供政府增設位置的參考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2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最後在來回顧我們的貢獻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8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我的報告到此結束，感謝各位的聆聽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我們為何選擇這個主題、發現了什麼資料中的問題</a:t>
            </a:r>
            <a:endParaRPr lang="en-US" altLang="zh-TW" dirty="0"/>
          </a:p>
          <a:p>
            <a:r>
              <a:rPr lang="zh-TW" altLang="en-US" dirty="0"/>
              <a:t>我們如何解決資料問題</a:t>
            </a:r>
            <a:endParaRPr lang="en-US" altLang="zh-TW" dirty="0"/>
          </a:p>
          <a:p>
            <a:r>
              <a:rPr lang="zh-TW" altLang="en-US" dirty="0"/>
              <a:t>如何應用我們的資料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高齡化的社會中</a:t>
            </a:r>
            <a:endParaRPr lang="en-US" altLang="zh-TW" dirty="0"/>
          </a:p>
          <a:p>
            <a:r>
              <a:rPr lang="zh-TW" altLang="en-US" dirty="0"/>
              <a:t>發現醫療 照護 安全的需求提高</a:t>
            </a:r>
            <a:endParaRPr lang="en-US" altLang="zh-TW" dirty="0"/>
          </a:p>
          <a:p>
            <a:r>
              <a:rPr lang="zh-TW" altLang="en-US" dirty="0"/>
              <a:t>進而衍生 出 安養扶養問題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7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因此，我們提出了兩個問題。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4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嘉義與雲林縣為全台人口老齡人口比例前三高</a:t>
            </a:r>
            <a:endParaRPr lang="en-US" altLang="zh-TW" dirty="0"/>
          </a:p>
          <a:p>
            <a:pPr rtl="0"/>
            <a:r>
              <a:rPr lang="zh-TW" altLang="en-US" dirty="0"/>
              <a:t>且人口負成長前三高</a:t>
            </a:r>
            <a:endParaRPr lang="en-US" altLang="zh-TW" dirty="0"/>
          </a:p>
          <a:p>
            <a:pPr rtl="0"/>
            <a:r>
              <a:rPr lang="zh-TW" altLang="en-US" dirty="0"/>
              <a:t>因此選擇了這兩個地點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>並從四個面項進行計算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2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5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在整理這些資料後，我們發現有幾個問題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欄位不一致 進行更名正規化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移除遺失值</a:t>
            </a:r>
            <a:endParaRPr lang="en-US" altLang="zh-TW" dirty="0"/>
          </a:p>
          <a:p>
            <a:r>
              <a:rPr lang="zh-TW" altLang="en-US" dirty="0"/>
              <a:t>進行同類型資料整合</a:t>
            </a:r>
            <a:endParaRPr lang="en-US" altLang="zh-TW" dirty="0"/>
          </a:p>
          <a:p>
            <a:r>
              <a:rPr lang="zh-TW" altLang="en-US" dirty="0"/>
              <a:t>其中監視器地址轉換最為困難</a:t>
            </a:r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路口 街口 縣道 </a:t>
            </a:r>
            <a:r>
              <a:rPr lang="en-US" altLang="zh-TW" dirty="0"/>
              <a:t>(XXX</a:t>
            </a:r>
            <a:r>
              <a:rPr lang="zh-TW" altLang="en-US" dirty="0"/>
              <a:t>家門口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96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E3731C7-2137-4C13-A8C6-A2201E632912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、沒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F16A6E-1397-469F-9703-927984D579F5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1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2A7FD-71A9-4307-920A-842C8342F808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C65FBAF-2DFE-408C-BBF2-A8AC0FE6EFAE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、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 userDrawn="1"/>
        </p:nvGrpSpPr>
        <p:grpSpPr>
          <a:xfrm>
            <a:off x="9623013" y="188640"/>
            <a:ext cx="2425027" cy="567324"/>
            <a:chOff x="7250509" y="2420888"/>
            <a:chExt cx="3079181" cy="72008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65682" y="2924945"/>
              <a:ext cx="2193139" cy="1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http://www.nutc.edu.tw/ezfiles/0/1000/img/11/157674694.jp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324" b="93369" l="2477" r="98568">
                          <a14:foregroundMark x1="7490" y1="40318" x2="9579" y2="43899"/>
                          <a14:foregroundMark x1="7043" y1="49867" x2="12832" y2="74801"/>
                          <a14:foregroundMark x1="21337" y1="39655" x2="21635" y2="70822"/>
                          <a14:foregroundMark x1="32886" y1="24536" x2="33602" y2="83687"/>
                          <a14:foregroundMark x1="45001" y1="31167" x2="44643" y2="73873"/>
                          <a14:foregroundMark x1="52611" y1="39390" x2="58699" y2="70822"/>
                          <a14:foregroundMark x1="65264" y1="51194" x2="71919" y2="72149"/>
                          <a14:foregroundMark x1="80304" y1="37401" x2="78365" y2="65650"/>
                          <a14:foregroundMark x1="82065" y1="63263" x2="83259" y2="69231"/>
                          <a14:foregroundMark x1="89108" y1="55703" x2="94778" y2="50133"/>
                          <a14:backgroundMark x1="43659" y1="53448" x2="43659" y2="53448"/>
                          <a14:backgroundMark x1="45956" y1="49469" x2="45956" y2="49469"/>
                          <a14:backgroundMark x1="68159" y1="53183" x2="68159" y2="53183"/>
                          <a14:backgroundMark x1="69651" y1="59019" x2="69651" y2="59019"/>
                          <a14:backgroundMark x1="92927" y1="33687" x2="92927" y2="33687"/>
                          <a14:backgroundMark x1="89317" y1="36340" x2="89317" y2="36340"/>
                          <a14:backgroundMark x1="90272" y1="44960" x2="90272" y2="44960"/>
                          <a14:backgroundMark x1="92211" y1="48143" x2="92211" y2="48143"/>
                          <a14:backgroundMark x1="91167" y1="48806" x2="91167" y2="48806"/>
                          <a14:backgroundMark x1="93823" y1="54111" x2="93823" y2="54111"/>
                          <a14:backgroundMark x1="35004" y1="54509" x2="35004" y2="54509"/>
                          <a14:backgroundMark x1="34288" y1="76790" x2="34288" y2="76790"/>
                          <a14:backgroundMark x1="33751" y1="68302" x2="33751" y2="68302"/>
                          <a14:backgroundMark x1="22143" y1="62997" x2="22143" y2="62997"/>
                          <a14:backgroundMark x1="12384" y1="47215" x2="12384" y2="47215"/>
                          <a14:backgroundMark x1="11788" y1="67241" x2="11788" y2="67241"/>
                          <a14:backgroundMark x1="7580" y1="66976" x2="7580" y2="66976"/>
                          <a14:backgroundMark x1="9788" y1="50796" x2="9788" y2="50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565" y="2420888"/>
              <a:ext cx="2575125" cy="579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nutc.edu.tw/ezfiles/0/1000/img/2/nutc_logo2.gif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9863" y1="34955" x2="55155" y2="52252"/>
                          <a14:foregroundMark x1="62199" y1="34414" x2="51375" y2="64144"/>
                          <a14:foregroundMark x1="31100" y1="29550" x2="30756" y2="67748"/>
                          <a14:foregroundMark x1="36942" y1="26847" x2="66151" y2="39640"/>
                          <a14:foregroundMark x1="34536" y1="25225" x2="29038" y2="74595"/>
                          <a14:foregroundMark x1="20962" y1="50270" x2="42955" y2="75495"/>
                          <a14:foregroundMark x1="53436" y1="77297" x2="77148" y2="53874"/>
                          <a14:foregroundMark x1="36942" y1="44144" x2="37801" y2="60901"/>
                          <a14:foregroundMark x1="47079" y1="54234" x2="50859" y2="55135"/>
                          <a14:foregroundMark x1="60309" y1="22523" x2="78007" y2="39820"/>
                          <a14:foregroundMark x1="60137" y1="58739" x2="59794" y2="428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509" y="2514004"/>
              <a:ext cx="657465" cy="62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987" y="1340769"/>
            <a:ext cx="10967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A1AE7A-18D7-40DB-9B63-4A9F744C4849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6" r:id="rId5"/>
    <p:sldLayoutId id="2147483667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lang="zh-CN" sz="3199" b="1" kern="1200" dirty="0" smtClean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698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397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0960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794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40" indent="-34274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604" indent="-28561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466" indent="-228493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453" indent="-228493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440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426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413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399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387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4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9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2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92016" y="3293423"/>
            <a:ext cx="11407967" cy="105196"/>
            <a:chOff x="567333" y="3657663"/>
            <a:chExt cx="11412423" cy="30862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862" y="1671635"/>
            <a:ext cx="11214276" cy="121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人口變遷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如何面對老齡化帶來的衝擊？</a:t>
            </a:r>
            <a:endParaRPr lang="en-US" altLang="zh-TW" sz="60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组合 4"/>
          <p:cNvGrpSpPr/>
          <p:nvPr/>
        </p:nvGrpSpPr>
        <p:grpSpPr>
          <a:xfrm rot="1870578">
            <a:off x="9847480" y="1326792"/>
            <a:ext cx="623299" cy="729456"/>
            <a:chOff x="4022275" y="2132856"/>
            <a:chExt cx="1304925" cy="1527175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TextBox 68"/>
          <p:cNvSpPr txBox="1"/>
          <p:nvPr/>
        </p:nvSpPr>
        <p:spPr>
          <a:xfrm>
            <a:off x="2305333" y="4235553"/>
            <a:ext cx="7082507" cy="64632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李董與他的四位快樂好夥伴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1614491" y="4191036"/>
            <a:ext cx="690842" cy="690842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30375" y="5100620"/>
            <a:ext cx="728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李董、阿成、</a:t>
            </a:r>
            <a:r>
              <a:rPr lang="en-US" altLang="zh-TW" sz="2400" dirty="0" err="1"/>
              <a:t>Monshin</a:t>
            </a:r>
            <a:r>
              <a:rPr lang="zh-TW" altLang="en-US" sz="2400" dirty="0"/>
              <a:t>、</a:t>
            </a:r>
            <a:r>
              <a:rPr lang="en-US" altLang="zh-TW" sz="2400" dirty="0"/>
              <a:t>Robby</a:t>
            </a:r>
            <a:r>
              <a:rPr lang="zh-TW" altLang="en-US" sz="2400" dirty="0"/>
              <a:t>、</a:t>
            </a:r>
            <a:r>
              <a:rPr lang="en-US" altLang="zh-TW" sz="2400" dirty="0"/>
              <a:t>Smile Angle </a:t>
            </a:r>
            <a:r>
              <a:rPr lang="en-US" altLang="zh-TW" sz="2400" dirty="0" smtClean="0"/>
              <a:t>Jessie</a:t>
            </a:r>
          </a:p>
          <a:p>
            <a:r>
              <a:rPr lang="zh-TW" altLang="en-US" sz="2400" dirty="0"/>
              <a:t>指導</a:t>
            </a:r>
            <a:r>
              <a:rPr lang="zh-TW" altLang="en-US" sz="2400" dirty="0" smtClean="0"/>
              <a:t>老師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姜琇森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1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應用說明</a:t>
            </a:r>
            <a:endParaRPr lang="en-US" altLang="zh-TW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396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9BFBA791-357E-4F2E-809F-B589176F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" y="1200284"/>
            <a:ext cx="9690384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F44AE3FF-8132-4F0C-AE78-C31B4463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生活照護友善指數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7F2DFC3-FF52-47E2-AA74-6186FDB8D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71B7A9D-57F6-4FBD-94CE-709066B299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FF90231-5591-45A7-8D24-B6149E7E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A1D3460-3C49-4ED5-9DAA-CF50AD19B10D}"/>
              </a:ext>
            </a:extLst>
          </p:cNvPr>
          <p:cNvSpPr/>
          <p:nvPr/>
        </p:nvSpPr>
        <p:spPr bwMode="auto">
          <a:xfrm>
            <a:off x="5943600" y="3250407"/>
            <a:ext cx="2607733" cy="184573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箭號: 弧形右彎 11">
            <a:extLst>
              <a:ext uri="{FF2B5EF4-FFF2-40B4-BE49-F238E27FC236}">
                <a16:creationId xmlns:a16="http://schemas.microsoft.com/office/drawing/2014/main" xmlns="" id="{BD33D4B2-4DC3-4E3C-BB65-B3B27003D454}"/>
              </a:ext>
            </a:extLst>
          </p:cNvPr>
          <p:cNvSpPr/>
          <p:nvPr/>
        </p:nvSpPr>
        <p:spPr bwMode="auto">
          <a:xfrm rot="20357576" flipH="1">
            <a:off x="9991403" y="1155727"/>
            <a:ext cx="1756796" cy="1659466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DAD93714-6C62-4262-ABEF-73D484E8D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t="16631" r="7971" b="25170"/>
          <a:stretch/>
        </p:blipFill>
        <p:spPr>
          <a:xfrm>
            <a:off x="1297830" y="3031677"/>
            <a:ext cx="10373507" cy="33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C4FDB134-953A-4489-8453-92B6BB81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7" y="1172089"/>
            <a:ext cx="7800846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36266B0-FF19-40F6-BFD1-C7FC00907800}"/>
              </a:ext>
            </a:extLst>
          </p:cNvPr>
          <p:cNvSpPr txBox="1"/>
          <p:nvPr/>
        </p:nvSpPr>
        <p:spPr>
          <a:xfrm rot="21282000">
            <a:off x="8247943" y="2266515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人口數下降</a:t>
            </a:r>
            <a:r>
              <a:rPr lang="en-US" altLang="zh-TW" sz="4800" dirty="0">
                <a:solidFill>
                  <a:srgbClr val="FF0000"/>
                </a:solidFill>
              </a:rPr>
              <a:t>?</a:t>
            </a:r>
            <a:endParaRPr lang="zh-TW" altLang="en-US" sz="4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8C652008-73DE-483D-BC8E-A5ED20CA5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084"/>
            <a:ext cx="8219048" cy="464761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A304BF03-32B7-45DB-9C5D-3EDFA3748A9D}"/>
              </a:ext>
            </a:extLst>
          </p:cNvPr>
          <p:cNvSpPr txBox="1"/>
          <p:nvPr/>
        </p:nvSpPr>
        <p:spPr>
          <a:xfrm rot="262677">
            <a:off x="8108923" y="3623394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老年人口增長</a:t>
            </a:r>
            <a:r>
              <a:rPr lang="en-US" altLang="zh-TW" sz="4800" dirty="0">
                <a:solidFill>
                  <a:srgbClr val="FF0000"/>
                </a:solidFill>
              </a:rPr>
              <a:t>!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ECCBD42-89BD-4D09-96FC-5EAA956D95EC}"/>
              </a:ext>
            </a:extLst>
          </p:cNvPr>
          <p:cNvSpPr txBox="1"/>
          <p:nvPr/>
        </p:nvSpPr>
        <p:spPr>
          <a:xfrm>
            <a:off x="7390552" y="500858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青壯年人口外移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58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5B27718-4541-44F0-A74C-01B8AC28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r>
              <a:rPr lang="zh-TW" altLang="en-US" sz="3000" b="1" dirty="0">
                <a:solidFill>
                  <a:srgbClr val="FA4C7A"/>
                </a:solidFill>
              </a:rPr>
              <a:t>時間序列</a:t>
            </a:r>
            <a:r>
              <a:rPr lang="zh-TW" altLang="en-US" sz="3000" b="1" dirty="0">
                <a:solidFill>
                  <a:srgbClr val="002060"/>
                </a:solidFill>
              </a:rPr>
              <a:t>資料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FA4C7A"/>
                </a:solidFill>
              </a:rPr>
              <a:t>線性迴歸</a:t>
            </a:r>
            <a:r>
              <a:rPr lang="en-US" altLang="zh-TW" sz="3000" b="1" dirty="0">
                <a:solidFill>
                  <a:srgbClr val="002060"/>
                </a:solidFill>
              </a:rPr>
              <a:t>(Linear Regression)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最小平方法</a:t>
            </a:r>
            <a:r>
              <a:rPr lang="en-US" altLang="zh-TW" sz="3000" b="1" dirty="0">
                <a:solidFill>
                  <a:srgbClr val="002060"/>
                </a:solidFill>
              </a:rPr>
              <a:t>(least squares)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二次曲線擬合</a:t>
            </a:r>
            <a:r>
              <a:rPr lang="zh-TW" altLang="en-US" sz="3000" b="1" dirty="0">
                <a:solidFill>
                  <a:srgbClr val="002060"/>
                </a:solidFill>
              </a:rPr>
              <a:t>方程式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來進行未來趨勢的</a:t>
            </a:r>
            <a:r>
              <a:rPr lang="zh-TW" altLang="en-US" sz="3000" b="1" dirty="0">
                <a:solidFill>
                  <a:srgbClr val="FA4C7A"/>
                </a:solidFill>
              </a:rPr>
              <a:t>預測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</p:spPr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</p:spPr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081A9DFE-6A8D-4495-A610-C499B48F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6" y="1091857"/>
            <a:ext cx="10668000" cy="3714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86DDCD5-CA6E-49F2-A348-6D1F03100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7" y="1430629"/>
            <a:ext cx="10668000" cy="3714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C1CA893-0E2D-4E14-836D-CD32CEEB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6" y="2019279"/>
            <a:ext cx="10668000" cy="37147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199AFF5C-F87D-4EFC-8C1D-FDF31B75D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82" y="2657790"/>
            <a:ext cx="10668000" cy="37147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FC9ACB84-32B8-476C-9AF4-AE1B80B0F5E3}"/>
              </a:ext>
            </a:extLst>
          </p:cNvPr>
          <p:cNvSpPr txBox="1"/>
          <p:nvPr/>
        </p:nvSpPr>
        <p:spPr>
          <a:xfrm rot="3636451">
            <a:off x="11165641" y="481624"/>
            <a:ext cx="1954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F9801F66-9F80-4E11-BE1C-87E079170D41}"/>
              </a:ext>
            </a:extLst>
          </p:cNvPr>
          <p:cNvSpPr txBox="1"/>
          <p:nvPr/>
        </p:nvSpPr>
        <p:spPr>
          <a:xfrm rot="3031971">
            <a:off x="109256" y="428423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E5D024A-6B0E-4F33-96BC-4167C96ED1B9}"/>
              </a:ext>
            </a:extLst>
          </p:cNvPr>
          <p:cNvSpPr/>
          <p:nvPr/>
        </p:nvSpPr>
        <p:spPr bwMode="auto">
          <a:xfrm>
            <a:off x="1416424" y="4528758"/>
            <a:ext cx="10349420" cy="1553628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872D5E43-7B7D-4705-8316-00F877FAD71F}"/>
              </a:ext>
            </a:extLst>
          </p:cNvPr>
          <p:cNvSpPr txBox="1"/>
          <p:nvPr/>
        </p:nvSpPr>
        <p:spPr>
          <a:xfrm>
            <a:off x="5814726" y="3342052"/>
            <a:ext cx="4801314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未來人口預測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7" grpId="0"/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xmlns="" id="{D9BC0F10-7CB0-496A-BB92-8B70C8B73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083996"/>
            <a:ext cx="10668000" cy="4000500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FE22233-E7BC-4A0C-B2B6-12E7896C4DB7}"/>
              </a:ext>
            </a:extLst>
          </p:cNvPr>
          <p:cNvSpPr txBox="1"/>
          <p:nvPr/>
        </p:nvSpPr>
        <p:spPr>
          <a:xfrm rot="21310045">
            <a:off x="6198788" y="510429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</a:rPr>
              <a:t>圖表視覺化呈現</a:t>
            </a:r>
          </a:p>
        </p:txBody>
      </p:sp>
    </p:spTree>
    <p:extLst>
      <p:ext uri="{BB962C8B-B14F-4D97-AF65-F5344CB8AC3E}">
        <p14:creationId xmlns:p14="http://schemas.microsoft.com/office/powerpoint/2010/main" val="1891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427235F7-0E4A-4C48-A1BF-527CA8FF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b="1" dirty="0">
                <a:solidFill>
                  <a:srgbClr val="002060"/>
                </a:solidFill>
              </a:rPr>
              <a:t>培植</a:t>
            </a:r>
            <a:r>
              <a:rPr lang="en-US" altLang="zh-TW" sz="3000" b="1" dirty="0">
                <a:solidFill>
                  <a:srgbClr val="002060"/>
                </a:solidFill>
              </a:rPr>
              <a:t>A(</a:t>
            </a:r>
            <a:r>
              <a:rPr lang="zh-TW" altLang="en-US" sz="3000" b="1" dirty="0">
                <a:solidFill>
                  <a:srgbClr val="002060"/>
                </a:solidFill>
              </a:rPr>
              <a:t>社區整合服務中心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擴充</a:t>
            </a:r>
            <a:r>
              <a:rPr lang="en-US" altLang="zh-TW" sz="3000" b="1" dirty="0">
                <a:solidFill>
                  <a:srgbClr val="002060"/>
                </a:solidFill>
              </a:rPr>
              <a:t>B(</a:t>
            </a:r>
            <a:r>
              <a:rPr lang="zh-TW" altLang="en-US" sz="3000" b="1" dirty="0">
                <a:solidFill>
                  <a:srgbClr val="002060"/>
                </a:solidFill>
              </a:rPr>
              <a:t>複合型服務中心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廣設</a:t>
            </a:r>
            <a:r>
              <a:rPr lang="en-US" altLang="zh-TW" sz="3000" b="1" dirty="0">
                <a:solidFill>
                  <a:srgbClr val="002060"/>
                </a:solidFill>
              </a:rPr>
              <a:t>C(</a:t>
            </a:r>
            <a:r>
              <a:rPr lang="zh-TW" altLang="en-US" sz="3000" b="1" dirty="0">
                <a:solidFill>
                  <a:srgbClr val="002060"/>
                </a:solidFill>
              </a:rPr>
              <a:t>巷弄長照站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  <a:endParaRPr lang="zh-TW" alt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258145A8-746A-4D51-BD68-4B607828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長照</a:t>
            </a:r>
            <a:r>
              <a:rPr lang="en-US" altLang="zh-TW" sz="4000" dirty="0"/>
              <a:t>ABC</a:t>
            </a:r>
            <a:endParaRPr lang="zh-TW" altLang="en-US" sz="4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6DF4DF3-EDF3-4DDB-9395-AAAE313DF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7FDC4AE-75F2-4AA9-908F-5102FA7542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775671-2970-4BB0-8089-B527530A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45187E29-569B-4994-B096-F40451E76F87}"/>
              </a:ext>
            </a:extLst>
          </p:cNvPr>
          <p:cNvGrpSpPr/>
          <p:nvPr/>
        </p:nvGrpSpPr>
        <p:grpSpPr>
          <a:xfrm>
            <a:off x="1673000" y="2291147"/>
            <a:ext cx="3320121" cy="461665"/>
            <a:chOff x="2426061" y="1852336"/>
            <a:chExt cx="3320121" cy="461665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AF21F5EC-3774-4FAF-883A-298DD2E792DA}"/>
                </a:ext>
              </a:extLst>
            </p:cNvPr>
            <p:cNvSpPr txBox="1"/>
            <p:nvPr/>
          </p:nvSpPr>
          <p:spPr>
            <a:xfrm>
              <a:off x="2756261" y="1852336"/>
              <a:ext cx="298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鄉鎮市區至少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3" name="向右箭號 7">
              <a:extLst>
                <a:ext uri="{FF2B5EF4-FFF2-40B4-BE49-F238E27FC236}">
                  <a16:creationId xmlns:a16="http://schemas.microsoft.com/office/drawing/2014/main" xmlns="" id="{2925A8D4-4343-4D58-B95C-EAE4C5AD2344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8B7D9DFC-EE92-4344-806C-C31EA4D3E058}"/>
              </a:ext>
            </a:extLst>
          </p:cNvPr>
          <p:cNvGrpSpPr/>
          <p:nvPr/>
        </p:nvGrpSpPr>
        <p:grpSpPr>
          <a:xfrm>
            <a:off x="1673000" y="4018784"/>
            <a:ext cx="3627898" cy="461665"/>
            <a:chOff x="2426061" y="1852336"/>
            <a:chExt cx="3627898" cy="46166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F87DABCD-D023-4B20-A112-C5CD439431E5}"/>
                </a:ext>
              </a:extLst>
            </p:cNvPr>
            <p:cNvSpPr txBox="1"/>
            <p:nvPr/>
          </p:nvSpPr>
          <p:spPr>
            <a:xfrm>
              <a:off x="2756261" y="1852336"/>
              <a:ext cx="3297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個國中學區至少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6" name="向右箭號 7">
              <a:extLst>
                <a:ext uri="{FF2B5EF4-FFF2-40B4-BE49-F238E27FC236}">
                  <a16:creationId xmlns:a16="http://schemas.microsoft.com/office/drawing/2014/main" xmlns="" id="{2885B4AD-7EF9-4E24-BC6A-DAE9B8006C0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0C7F6310-B809-4587-8536-7D434987F732}"/>
              </a:ext>
            </a:extLst>
          </p:cNvPr>
          <p:cNvGrpSpPr/>
          <p:nvPr/>
        </p:nvGrpSpPr>
        <p:grpSpPr>
          <a:xfrm>
            <a:off x="1673000" y="5597510"/>
            <a:ext cx="3012345" cy="461665"/>
            <a:chOff x="2426061" y="1852336"/>
            <a:chExt cx="3012345" cy="46166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26BA692D-40CC-48B4-A523-8BEECA82AC32}"/>
                </a:ext>
              </a:extLst>
            </p:cNvPr>
            <p:cNvSpPr txBox="1"/>
            <p:nvPr/>
          </p:nvSpPr>
          <p:spPr>
            <a:xfrm>
              <a:off x="2756261" y="1852336"/>
              <a:ext cx="2682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3</a:t>
              </a:r>
              <a:r>
                <a:rPr lang="zh-TW" altLang="en-US" sz="2400" dirty="0"/>
                <a:t>個村里至少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9" name="向右箭號 7">
              <a:extLst>
                <a:ext uri="{FF2B5EF4-FFF2-40B4-BE49-F238E27FC236}">
                  <a16:creationId xmlns:a16="http://schemas.microsoft.com/office/drawing/2014/main" xmlns="" id="{1AEB2F78-D50A-43C0-B793-435692258E7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xmlns="" id="{6794E98F-96FC-439E-A7D8-80C89D6E9C75}"/>
              </a:ext>
            </a:extLst>
          </p:cNvPr>
          <p:cNvGrpSpPr/>
          <p:nvPr/>
        </p:nvGrpSpPr>
        <p:grpSpPr>
          <a:xfrm>
            <a:off x="6109533" y="2291146"/>
            <a:ext cx="2037719" cy="461665"/>
            <a:chOff x="2426061" y="1852336"/>
            <a:chExt cx="2037719" cy="46166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40D3E17-C75F-42AB-815F-ECF8E88505BB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469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2" name="向右箭號 7">
              <a:extLst>
                <a:ext uri="{FF2B5EF4-FFF2-40B4-BE49-F238E27FC236}">
                  <a16:creationId xmlns:a16="http://schemas.microsoft.com/office/drawing/2014/main" xmlns="" id="{368AB9D1-7642-4809-A9CA-5D362350B93E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3244A99A-5FAD-402A-82F8-00EEAE7F4C7B}"/>
              </a:ext>
            </a:extLst>
          </p:cNvPr>
          <p:cNvGrpSpPr/>
          <p:nvPr/>
        </p:nvGrpSpPr>
        <p:grpSpPr>
          <a:xfrm>
            <a:off x="6109533" y="4019631"/>
            <a:ext cx="2037719" cy="461665"/>
            <a:chOff x="2426061" y="1852336"/>
            <a:chExt cx="2037719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F06ECEA4-28B4-4533-8B48-B064D0CF07D5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829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5" name="向右箭號 7">
              <a:extLst>
                <a:ext uri="{FF2B5EF4-FFF2-40B4-BE49-F238E27FC236}">
                  <a16:creationId xmlns:a16="http://schemas.microsoft.com/office/drawing/2014/main" xmlns="" id="{3F8827C0-C72F-46C1-AA94-1C1A7A95E3ED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xmlns="" id="{43629455-2CD1-4B3B-8663-6FED5E882EE4}"/>
              </a:ext>
            </a:extLst>
          </p:cNvPr>
          <p:cNvGrpSpPr/>
          <p:nvPr/>
        </p:nvGrpSpPr>
        <p:grpSpPr>
          <a:xfrm>
            <a:off x="6109533" y="5597509"/>
            <a:ext cx="2124281" cy="461665"/>
            <a:chOff x="2426061" y="1852336"/>
            <a:chExt cx="2124281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EA8AC574-7DCF-42AD-ABB5-83385626B5A1}"/>
                </a:ext>
              </a:extLst>
            </p:cNvPr>
            <p:cNvSpPr txBox="1"/>
            <p:nvPr/>
          </p:nvSpPr>
          <p:spPr>
            <a:xfrm>
              <a:off x="2756261" y="1852336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</a:t>
              </a:r>
              <a:r>
                <a:rPr lang="en-US" altLang="zh-TW" sz="2400" dirty="0"/>
                <a:t>2529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8" name="向右箭號 7">
              <a:extLst>
                <a:ext uri="{FF2B5EF4-FFF2-40B4-BE49-F238E27FC236}">
                  <a16:creationId xmlns:a16="http://schemas.microsoft.com/office/drawing/2014/main" xmlns="" id="{CD8E4EEC-3746-4482-A4FC-2B589FA06D6C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91DC6852-2112-4F0C-A557-4D32A8B0A07D}"/>
              </a:ext>
            </a:extLst>
          </p:cNvPr>
          <p:cNvSpPr txBox="1"/>
          <p:nvPr/>
        </p:nvSpPr>
        <p:spPr>
          <a:xfrm rot="21023886">
            <a:off x="8876752" y="3233953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數量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2C13699D-E13B-441A-92DE-0A02B68631D3}"/>
              </a:ext>
            </a:extLst>
          </p:cNvPr>
          <p:cNvSpPr txBox="1"/>
          <p:nvPr/>
        </p:nvSpPr>
        <p:spPr>
          <a:xfrm rot="601460">
            <a:off x="9524231" y="4443250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位置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xmlns="" id="{13DE00C3-353F-47C6-B458-E3B196407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3658" r="8974"/>
          <a:stretch/>
        </p:blipFill>
        <p:spPr>
          <a:xfrm>
            <a:off x="1009650" y="1359554"/>
            <a:ext cx="10088289" cy="49166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BA64ED4-AD9F-4FD0-AF03-CC91C8641391}"/>
              </a:ext>
            </a:extLst>
          </p:cNvPr>
          <p:cNvSpPr/>
          <p:nvPr/>
        </p:nvSpPr>
        <p:spPr bwMode="auto">
          <a:xfrm>
            <a:off x="7099597" y="2385139"/>
            <a:ext cx="3128136" cy="2926620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C639F075-95CB-4854-920C-E454F4AC4B22}"/>
              </a:ext>
            </a:extLst>
          </p:cNvPr>
          <p:cNvSpPr txBox="1"/>
          <p:nvPr/>
        </p:nvSpPr>
        <p:spPr>
          <a:xfrm rot="21078350">
            <a:off x="4890734" y="5011961"/>
            <a:ext cx="7109639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地理位置與數量參考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9" grpId="0"/>
      <p:bldP spid="30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4012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600" b="1" dirty="0">
                <a:solidFill>
                  <a:srgbClr val="002060"/>
                </a:solidFill>
              </a:rPr>
              <a:t>重視</a:t>
            </a:r>
            <a:r>
              <a:rPr lang="zh-TW" altLang="en-US" sz="3600" b="1" dirty="0">
                <a:solidFill>
                  <a:srgbClr val="FA4C7A"/>
                </a:solidFill>
              </a:rPr>
              <a:t>老人生活照護</a:t>
            </a:r>
            <a:endParaRPr lang="en-US" altLang="zh-TW" sz="36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預測</a:t>
            </a:r>
            <a:r>
              <a:rPr lang="zh-TW" altLang="en-US" sz="3600" b="1" dirty="0">
                <a:solidFill>
                  <a:srgbClr val="002060"/>
                </a:solidFill>
              </a:rPr>
              <a:t>未來</a:t>
            </a:r>
            <a:r>
              <a:rPr lang="zh-TW" altLang="en-US" sz="3600" b="1" dirty="0">
                <a:solidFill>
                  <a:srgbClr val="FA4C7A"/>
                </a:solidFill>
              </a:rPr>
              <a:t>人口結構</a:t>
            </a:r>
            <a:r>
              <a:rPr lang="zh-TW" altLang="en-US" sz="3600" b="1" dirty="0">
                <a:solidFill>
                  <a:srgbClr val="002060"/>
                </a:solidFill>
              </a:rPr>
              <a:t>趨勢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協助政府</a:t>
            </a:r>
            <a:r>
              <a:rPr lang="zh-TW" altLang="en-US" sz="3600" b="1" dirty="0">
                <a:solidFill>
                  <a:srgbClr val="002060"/>
                </a:solidFill>
              </a:rPr>
              <a:t>分析並增建</a:t>
            </a:r>
            <a:r>
              <a:rPr lang="zh-TW" altLang="en-US" sz="3600" b="1" dirty="0">
                <a:solidFill>
                  <a:srgbClr val="FA4C7A"/>
                </a:solidFill>
              </a:rPr>
              <a:t>長照</a:t>
            </a:r>
            <a:r>
              <a:rPr lang="en-US" altLang="zh-TW" sz="3600" b="1" dirty="0">
                <a:solidFill>
                  <a:srgbClr val="FA4C7A"/>
                </a:solidFill>
              </a:rPr>
              <a:t>ABC</a:t>
            </a:r>
            <a:r>
              <a:rPr lang="zh-TW" altLang="en-US" sz="3600" b="1" dirty="0">
                <a:solidFill>
                  <a:srgbClr val="002060"/>
                </a:solidFill>
              </a:rPr>
              <a:t>之據點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002060"/>
                </a:solidFill>
              </a:rPr>
              <a:t>幫助勞動</a:t>
            </a:r>
            <a:r>
              <a:rPr lang="zh-TW" altLang="en-US" sz="3600" b="1" dirty="0">
                <a:solidFill>
                  <a:srgbClr val="FA4C7A"/>
                </a:solidFill>
              </a:rPr>
              <a:t>人口回流</a:t>
            </a:r>
            <a:endParaRPr lang="zh-TW" altLang="en-US" sz="3600" dirty="0">
              <a:solidFill>
                <a:srgbClr val="FA4C7A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應用貢獻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724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pic>
        <p:nvPicPr>
          <p:cNvPr id="28" name="Picture 2" descr="http://www.northstaronsite.com/files/2013/01/shutterstock_84425962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4392" y="689376"/>
            <a:ext cx="5423216" cy="26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CC28EBAB-462F-4116-B04E-71640D46FD63}"/>
              </a:ext>
            </a:extLst>
          </p:cNvPr>
          <p:cNvGrpSpPr/>
          <p:nvPr/>
        </p:nvGrpSpPr>
        <p:grpSpPr>
          <a:xfrm>
            <a:off x="3261560" y="1858062"/>
            <a:ext cx="2636371" cy="3477699"/>
            <a:chOff x="3472668" y="1858062"/>
            <a:chExt cx="2636371" cy="347769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4" t="6643" r="11558" b="53055"/>
            <a:stretch/>
          </p:blipFill>
          <p:spPr>
            <a:xfrm>
              <a:off x="3657600" y="1968859"/>
              <a:ext cx="2252133" cy="2247541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 bwMode="auto">
            <a:xfrm>
              <a:off x="3472668" y="1858062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812500" y="4627875"/>
              <a:ext cx="1956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258558"/>
            <a:ext cx="1201368" cy="833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>
              <a:buFont typeface="Arial" charset="0"/>
              <a:buNone/>
            </a:pPr>
            <a:endParaRPr lang="zh-CN" altLang="en-US" sz="1799"/>
          </a:p>
        </p:txBody>
      </p:sp>
      <p:sp>
        <p:nvSpPr>
          <p:cNvPr id="3" name="矩形 2"/>
          <p:cNvSpPr/>
          <p:nvPr/>
        </p:nvSpPr>
        <p:spPr bwMode="auto">
          <a:xfrm>
            <a:off x="1" y="6784681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2" name="文字方塊 1"/>
          <p:cNvSpPr txBox="1"/>
          <p:nvPr/>
        </p:nvSpPr>
        <p:spPr>
          <a:xfrm>
            <a:off x="516569" y="218971"/>
            <a:ext cx="612819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98" b="1" dirty="0">
                <a:solidFill>
                  <a:schemeClr val="accent2"/>
                </a:solidFill>
              </a:rPr>
              <a:t>O</a:t>
            </a:r>
            <a:endParaRPr lang="zh-TW" altLang="en-US" sz="5398" b="1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388" y="233634"/>
            <a:ext cx="1272748" cy="9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zh-TW" altLang="en-US" sz="3998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3998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2799"/>
              </a:lnSpc>
            </a:pPr>
            <a:r>
              <a:rPr lang="en-US" altLang="zh-TW" sz="2799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utline</a:t>
            </a:r>
            <a:endParaRPr lang="zh-TW" altLang="en-US" sz="2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A6E655ED-FED4-495D-8C92-793620D8CB9E}"/>
              </a:ext>
            </a:extLst>
          </p:cNvPr>
          <p:cNvGrpSpPr/>
          <p:nvPr/>
        </p:nvGrpSpPr>
        <p:grpSpPr>
          <a:xfrm>
            <a:off x="323217" y="1876996"/>
            <a:ext cx="2636371" cy="3458765"/>
            <a:chOff x="539904" y="1876996"/>
            <a:chExt cx="2636371" cy="3458765"/>
          </a:xfrm>
        </p:grpSpPr>
        <p:sp>
          <p:nvSpPr>
            <p:cNvPr id="13" name="橢圓 12"/>
            <p:cNvSpPr/>
            <p:nvPr/>
          </p:nvSpPr>
          <p:spPr bwMode="auto">
            <a:xfrm>
              <a:off x="539904" y="1876996"/>
              <a:ext cx="2636371" cy="2550605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60641" y="4627875"/>
              <a:ext cx="2194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動機</a:t>
              </a:r>
            </a:p>
          </p:txBody>
        </p:sp>
      </p:grpSp>
      <p:sp>
        <p:nvSpPr>
          <p:cNvPr id="19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11401493-2D85-482A-9526-EDF3BD82058F}"/>
              </a:ext>
            </a:extLst>
          </p:cNvPr>
          <p:cNvGrpSpPr/>
          <p:nvPr/>
        </p:nvGrpSpPr>
        <p:grpSpPr>
          <a:xfrm>
            <a:off x="6199903" y="1913548"/>
            <a:ext cx="2636371" cy="3413204"/>
            <a:chOff x="6042734" y="1913548"/>
            <a:chExt cx="2636371" cy="341320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234" y="2106180"/>
              <a:ext cx="2259371" cy="2259371"/>
            </a:xfrm>
            <a:prstGeom prst="rect">
              <a:avLst/>
            </a:prstGeom>
          </p:spPr>
        </p:pic>
        <p:sp>
          <p:nvSpPr>
            <p:cNvPr id="35" name="橢圓 34"/>
            <p:cNvSpPr/>
            <p:nvPr/>
          </p:nvSpPr>
          <p:spPr bwMode="auto">
            <a:xfrm>
              <a:off x="6042734" y="1913548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437473" y="4618866"/>
              <a:ext cx="184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B96B1A27-9929-4504-A41A-86014EDC580C}"/>
              </a:ext>
            </a:extLst>
          </p:cNvPr>
          <p:cNvGrpSpPr/>
          <p:nvPr/>
        </p:nvGrpSpPr>
        <p:grpSpPr>
          <a:xfrm>
            <a:off x="9138245" y="1968859"/>
            <a:ext cx="2636371" cy="3363313"/>
            <a:chOff x="9138245" y="1968859"/>
            <a:chExt cx="2636371" cy="3363313"/>
          </a:xfrm>
        </p:grpSpPr>
        <p:sp>
          <p:nvSpPr>
            <p:cNvPr id="11" name="文字方塊 10"/>
            <p:cNvSpPr txBox="1"/>
            <p:nvPr/>
          </p:nvSpPr>
          <p:spPr>
            <a:xfrm>
              <a:off x="9300025" y="4624286"/>
              <a:ext cx="23128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" t="13334" r="52777" b="21852"/>
            <a:stretch/>
          </p:blipFill>
          <p:spPr>
            <a:xfrm>
              <a:off x="9464851" y="2114475"/>
              <a:ext cx="1983159" cy="2321423"/>
            </a:xfrm>
            <a:prstGeom prst="rect">
              <a:avLst/>
            </a:prstGeom>
          </p:spPr>
        </p:pic>
        <p:sp>
          <p:nvSpPr>
            <p:cNvPr id="39" name="橢圓 38"/>
            <p:cNvSpPr/>
            <p:nvPr/>
          </p:nvSpPr>
          <p:spPr bwMode="auto">
            <a:xfrm>
              <a:off x="9138245" y="1968859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0"/>
    </mc:Choice>
    <mc:Fallback xmlns="">
      <p:transition advTm="9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動機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98061" y="1126447"/>
            <a:ext cx="10973276" cy="623629"/>
          </a:xfrm>
        </p:spPr>
        <p:txBody>
          <a:bodyPr/>
          <a:lstStyle/>
          <a:p>
            <a:r>
              <a:rPr lang="zh-TW" altLang="en-US" sz="2800" b="1" dirty="0">
                <a:solidFill>
                  <a:srgbClr val="0070C0"/>
                </a:solidFill>
              </a:rPr>
              <a:t>高齡化的衝擊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65468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手繪多邊形 25"/>
          <p:cNvSpPr/>
          <p:nvPr/>
        </p:nvSpPr>
        <p:spPr>
          <a:xfrm>
            <a:off x="4003236" y="2872865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安全</a:t>
            </a:r>
          </a:p>
        </p:txBody>
      </p:sp>
      <p:sp>
        <p:nvSpPr>
          <p:cNvPr id="24" name="向下箭號 23"/>
          <p:cNvSpPr/>
          <p:nvPr/>
        </p:nvSpPr>
        <p:spPr>
          <a:xfrm>
            <a:off x="4439707" y="4694473"/>
            <a:ext cx="846666" cy="4654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25" name="手繪多邊形 24"/>
          <p:cNvSpPr/>
          <p:nvPr/>
        </p:nvSpPr>
        <p:spPr>
          <a:xfrm>
            <a:off x="2776627" y="5234987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kern="1200" dirty="0">
                <a:solidFill>
                  <a:srgbClr val="FA4C7A"/>
                </a:solidFill>
              </a:rPr>
              <a:t>安養</a:t>
            </a:r>
          </a:p>
        </p:txBody>
      </p:sp>
      <p:sp>
        <p:nvSpPr>
          <p:cNvPr id="29" name="圖案 28"/>
          <p:cNvSpPr/>
          <p:nvPr/>
        </p:nvSpPr>
        <p:spPr>
          <a:xfrm>
            <a:off x="2123234" y="2381985"/>
            <a:ext cx="5479612" cy="2221093"/>
          </a:xfrm>
          <a:prstGeom prst="funnel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8" name="手繪多邊形 27"/>
          <p:cNvSpPr/>
          <p:nvPr/>
        </p:nvSpPr>
        <p:spPr>
          <a:xfrm>
            <a:off x="5286373" y="1723761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照護</a:t>
            </a:r>
          </a:p>
        </p:txBody>
      </p:sp>
      <p:sp>
        <p:nvSpPr>
          <p:cNvPr id="27" name="手繪多邊形 26"/>
          <p:cNvSpPr/>
          <p:nvPr/>
        </p:nvSpPr>
        <p:spPr>
          <a:xfrm>
            <a:off x="2776627" y="1672310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醫療</a:t>
            </a:r>
            <a:endParaRPr lang="zh-TW" altLang="en-US" sz="3800" b="1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4957792" y="5235126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dirty="0">
                <a:solidFill>
                  <a:srgbClr val="FA4C7A"/>
                </a:solidFill>
              </a:rPr>
              <a:t>扶</a:t>
            </a:r>
            <a:r>
              <a:rPr lang="zh-TW" altLang="en-US" sz="4400" b="1" kern="1200" dirty="0">
                <a:solidFill>
                  <a:srgbClr val="FA4C7A"/>
                </a:solidFill>
              </a:rPr>
              <a:t>養</a:t>
            </a:r>
          </a:p>
        </p:txBody>
      </p:sp>
      <p:sp>
        <p:nvSpPr>
          <p:cNvPr id="3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008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6" grpId="0" animBg="1"/>
      <p:bldP spid="25" grpId="0" animBg="1"/>
      <p:bldP spid="28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目的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48270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28586" y="183318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找到適合</a:t>
            </a:r>
            <a:r>
              <a:rPr lang="zh-TW" altLang="en-US" sz="3200" dirty="0">
                <a:solidFill>
                  <a:srgbClr val="FA4C7A"/>
                </a:solidFill>
              </a:rPr>
              <a:t>年長者生活照護</a:t>
            </a:r>
            <a:r>
              <a:rPr lang="zh-TW" altLang="en-US" sz="3200" dirty="0"/>
              <a:t>的地點</a:t>
            </a:r>
            <a:endParaRPr lang="en-US" altLang="zh-TW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70879" y="462714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預估</a:t>
            </a:r>
            <a:r>
              <a:rPr lang="zh-TW" altLang="en-US" sz="3200" dirty="0">
                <a:solidFill>
                  <a:srgbClr val="FA4C7A"/>
                </a:solidFill>
              </a:rPr>
              <a:t>未來</a:t>
            </a:r>
            <a:r>
              <a:rPr lang="zh-TW" altLang="en-US" sz="3200" dirty="0"/>
              <a:t>面臨</a:t>
            </a:r>
            <a:r>
              <a:rPr lang="zh-TW" altLang="en-US" sz="3200" dirty="0">
                <a:solidFill>
                  <a:srgbClr val="FA4C7A"/>
                </a:solidFill>
              </a:rPr>
              <a:t>老齡化情形</a:t>
            </a:r>
            <a:endParaRPr lang="en-US" altLang="zh-TW" sz="3200" dirty="0">
              <a:solidFill>
                <a:srgbClr val="FA4C7A"/>
              </a:solidFill>
            </a:endParaRPr>
          </a:p>
        </p:txBody>
      </p:sp>
      <p:sp>
        <p:nvSpPr>
          <p:cNvPr id="20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000586" y="3744923"/>
            <a:ext cx="1728000" cy="2349209"/>
            <a:chOff x="654829" y="3573632"/>
            <a:chExt cx="1728000" cy="2349209"/>
          </a:xfrm>
        </p:grpSpPr>
        <p:sp>
          <p:nvSpPr>
            <p:cNvPr id="13" name="文字方塊 12"/>
            <p:cNvSpPr txBox="1"/>
            <p:nvPr/>
          </p:nvSpPr>
          <p:spPr>
            <a:xfrm>
              <a:off x="1041776" y="536884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dirty="0">
                  <a:solidFill>
                    <a:srgbClr val="0070C0"/>
                  </a:solidFill>
                </a:rPr>
                <a:t>未來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3573632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000586" y="1026770"/>
            <a:ext cx="1728000" cy="2197594"/>
            <a:chOff x="654829" y="1000262"/>
            <a:chExt cx="1728000" cy="2197594"/>
          </a:xfrm>
        </p:grpSpPr>
        <p:sp>
          <p:nvSpPr>
            <p:cNvPr id="16" name="文字方塊 15"/>
            <p:cNvSpPr txBox="1"/>
            <p:nvPr/>
          </p:nvSpPr>
          <p:spPr>
            <a:xfrm>
              <a:off x="1041776" y="264385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dirty="0">
                  <a:solidFill>
                    <a:srgbClr val="0070C0"/>
                  </a:solidFill>
                </a:rPr>
                <a:t>現在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1000262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1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39" y="233066"/>
            <a:ext cx="3265742" cy="616614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7" y="235182"/>
            <a:ext cx="3265742" cy="6166144"/>
          </a:xfrm>
          <a:prstGeom prst="rect">
            <a:avLst/>
          </a:prstGeom>
        </p:spPr>
      </p:pic>
      <p:sp>
        <p:nvSpPr>
          <p:cNvPr id="33" name="圖說文字: 直線 32"/>
          <p:cNvSpPr/>
          <p:nvPr/>
        </p:nvSpPr>
        <p:spPr bwMode="auto">
          <a:xfrm>
            <a:off x="4847199" y="649446"/>
            <a:ext cx="5893954" cy="5405480"/>
          </a:xfrm>
          <a:prstGeom prst="borderCallout1">
            <a:avLst>
              <a:gd name="adj1" fmla="val 211"/>
              <a:gd name="adj2" fmla="val 214"/>
              <a:gd name="adj3" fmla="val 51660"/>
              <a:gd name="adj4" fmla="val -47513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資料主軸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591" y="3389145"/>
            <a:ext cx="1474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嘉義縣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1654" y="2808949"/>
            <a:ext cx="1462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雲林縣</a:t>
            </a:r>
          </a:p>
        </p:txBody>
      </p:sp>
      <p:sp>
        <p:nvSpPr>
          <p:cNvPr id="2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643883FF-8917-4D5C-91D3-F4F7BC765906}"/>
              </a:ext>
            </a:extLst>
          </p:cNvPr>
          <p:cNvGrpSpPr/>
          <p:nvPr/>
        </p:nvGrpSpPr>
        <p:grpSpPr>
          <a:xfrm>
            <a:off x="5553407" y="884831"/>
            <a:ext cx="1728000" cy="2273669"/>
            <a:chOff x="5214743" y="884831"/>
            <a:chExt cx="1728000" cy="2273669"/>
          </a:xfrm>
        </p:grpSpPr>
        <p:sp>
          <p:nvSpPr>
            <p:cNvPr id="27" name="文字方塊 26"/>
            <p:cNvSpPr txBox="1"/>
            <p:nvPr/>
          </p:nvSpPr>
          <p:spPr>
            <a:xfrm>
              <a:off x="5601690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884831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F6E6F0D7-503B-49BF-8A5C-78631AB4095F}"/>
              </a:ext>
            </a:extLst>
          </p:cNvPr>
          <p:cNvGrpSpPr/>
          <p:nvPr/>
        </p:nvGrpSpPr>
        <p:grpSpPr>
          <a:xfrm>
            <a:off x="5553407" y="3397720"/>
            <a:ext cx="1728000" cy="2329451"/>
            <a:chOff x="5214743" y="3397720"/>
            <a:chExt cx="1728000" cy="2329451"/>
          </a:xfrm>
        </p:grpSpPr>
        <p:sp>
          <p:nvSpPr>
            <p:cNvPr id="29" name="文字方塊 28"/>
            <p:cNvSpPr txBox="1"/>
            <p:nvPr/>
          </p:nvSpPr>
          <p:spPr>
            <a:xfrm>
              <a:off x="5601690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3397720"/>
              <a:ext cx="1728000" cy="1728000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0CF02E80-F0CF-40A5-BE84-047F32FE924D}"/>
              </a:ext>
            </a:extLst>
          </p:cNvPr>
          <p:cNvGrpSpPr/>
          <p:nvPr/>
        </p:nvGrpSpPr>
        <p:grpSpPr>
          <a:xfrm>
            <a:off x="8440757" y="883100"/>
            <a:ext cx="1728000" cy="2275400"/>
            <a:chOff x="8440757" y="883100"/>
            <a:chExt cx="1728000" cy="227540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827704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883100"/>
              <a:ext cx="1728000" cy="1728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xmlns="" id="{0E06CE2F-0111-43F0-85A8-C3F6E1CA5DAA}"/>
              </a:ext>
            </a:extLst>
          </p:cNvPr>
          <p:cNvGrpSpPr/>
          <p:nvPr/>
        </p:nvGrpSpPr>
        <p:grpSpPr>
          <a:xfrm>
            <a:off x="8440757" y="3397720"/>
            <a:ext cx="1728000" cy="2329451"/>
            <a:chOff x="8440757" y="3397720"/>
            <a:chExt cx="1728000" cy="2329451"/>
          </a:xfrm>
        </p:grpSpPr>
        <p:sp>
          <p:nvSpPr>
            <p:cNvPr id="30" name="文字方塊 29"/>
            <p:cNvSpPr txBox="1"/>
            <p:nvPr/>
          </p:nvSpPr>
          <p:spPr>
            <a:xfrm>
              <a:off x="8827704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3397720"/>
              <a:ext cx="1728000" cy="1728000"/>
            </a:xfrm>
            <a:prstGeom prst="rect">
              <a:avLst/>
            </a:prstGeom>
          </p:spPr>
        </p:pic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C8BAEB1A-675A-462A-AD21-86ADC7C357BA}"/>
              </a:ext>
            </a:extLst>
          </p:cNvPr>
          <p:cNvSpPr txBox="1"/>
          <p:nvPr/>
        </p:nvSpPr>
        <p:spPr>
          <a:xfrm rot="21282000">
            <a:off x="5292937" y="231620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老齡人口比例最高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D9609111-DBB8-4F0A-9923-763232C32AB0}"/>
              </a:ext>
            </a:extLst>
          </p:cNvPr>
          <p:cNvSpPr txBox="1"/>
          <p:nvPr/>
        </p:nvSpPr>
        <p:spPr>
          <a:xfrm rot="346611">
            <a:off x="5600715" y="360528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人口負成長最高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/>
      <p:bldP spid="20" grpId="0"/>
      <p:bldP spid="31" grpId="0"/>
      <p:bldP spid="31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76DAF19B-4662-499B-B081-FFBD8DFAA620}"/>
              </a:ext>
            </a:extLst>
          </p:cNvPr>
          <p:cNvGrpSpPr/>
          <p:nvPr/>
        </p:nvGrpSpPr>
        <p:grpSpPr>
          <a:xfrm>
            <a:off x="2426061" y="2003280"/>
            <a:ext cx="3054023" cy="369332"/>
            <a:chOff x="2426061" y="1852336"/>
            <a:chExt cx="3054023" cy="369332"/>
          </a:xfrm>
        </p:grpSpPr>
        <p:sp>
          <p:nvSpPr>
            <p:cNvPr id="35" name="文字方塊 34"/>
            <p:cNvSpPr txBox="1"/>
            <p:nvPr/>
          </p:nvSpPr>
          <p:spPr>
            <a:xfrm>
              <a:off x="2756261" y="185233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嘉義縣、雲林縣醫療清單</a:t>
              </a:r>
            </a:p>
          </p:txBody>
        </p:sp>
        <p:sp>
          <p:nvSpPr>
            <p:cNvPr id="8" name="向右箭號 7"/>
            <p:cNvSpPr/>
            <p:nvPr/>
          </p:nvSpPr>
          <p:spPr bwMode="auto">
            <a:xfrm>
              <a:off x="242606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FC38AA5E-4888-4E91-9280-F7EA51724526}"/>
              </a:ext>
            </a:extLst>
          </p:cNvPr>
          <p:cNvGrpSpPr/>
          <p:nvPr/>
        </p:nvGrpSpPr>
        <p:grpSpPr>
          <a:xfrm>
            <a:off x="7264701" y="1633948"/>
            <a:ext cx="4515960" cy="1107996"/>
            <a:chOff x="7264701" y="1483004"/>
            <a:chExt cx="4515960" cy="1107996"/>
          </a:xfrm>
        </p:grpSpPr>
        <p:sp>
          <p:nvSpPr>
            <p:cNvPr id="38" name="向右箭號 37"/>
            <p:cNvSpPr/>
            <p:nvPr/>
          </p:nvSpPr>
          <p:spPr bwMode="auto">
            <a:xfrm>
              <a:off x="7264701" y="151876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594900" y="148300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長照服務資源地理地圖</a:t>
              </a: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726470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94900" y="1852336"/>
              <a:ext cx="372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雲林縣政府老人機構一覽表鄉鎮別</a:t>
              </a:r>
            </a:p>
          </p:txBody>
        </p:sp>
        <p:sp>
          <p:nvSpPr>
            <p:cNvPr id="42" name="向右箭號 41"/>
            <p:cNvSpPr/>
            <p:nvPr/>
          </p:nvSpPr>
          <p:spPr bwMode="auto">
            <a:xfrm>
              <a:off x="7264701" y="225742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594900" y="2221668"/>
              <a:ext cx="418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嘉義縣社會局嘉義縣社區照顧關懷據點</a:t>
              </a:r>
            </a:p>
          </p:txBody>
        </p:sp>
      </p:grp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69EDD4AC-9878-45BA-97EB-BC523D9C9746}"/>
              </a:ext>
            </a:extLst>
          </p:cNvPr>
          <p:cNvGrpSpPr/>
          <p:nvPr/>
        </p:nvGrpSpPr>
        <p:grpSpPr>
          <a:xfrm>
            <a:off x="698061" y="1063153"/>
            <a:ext cx="1728000" cy="2249586"/>
            <a:chOff x="698061" y="1063153"/>
            <a:chExt cx="1728000" cy="2249586"/>
          </a:xfrm>
        </p:grpSpPr>
        <p:sp>
          <p:nvSpPr>
            <p:cNvPr id="50" name="文字方塊 49"/>
            <p:cNvSpPr txBox="1"/>
            <p:nvPr/>
          </p:nvSpPr>
          <p:spPr>
            <a:xfrm>
              <a:off x="108500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61" y="1063153"/>
              <a:ext cx="1728000" cy="1728000"/>
            </a:xfrm>
            <a:prstGeom prst="rect">
              <a:avLst/>
            </a:prstGeom>
          </p:spPr>
        </p:pic>
      </p:grpSp>
      <p:grpSp>
        <p:nvGrpSpPr>
          <p:cNvPr id="52" name="群組 51"/>
          <p:cNvGrpSpPr/>
          <p:nvPr/>
        </p:nvGrpSpPr>
        <p:grpSpPr>
          <a:xfrm>
            <a:off x="708964" y="3678312"/>
            <a:ext cx="1728000" cy="2216611"/>
            <a:chOff x="5533595" y="3741755"/>
            <a:chExt cx="1728000" cy="2216611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20542" y="540436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595" y="3741755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2CBCAE69-A0E2-4840-9E51-331E2F19092E}"/>
              </a:ext>
            </a:extLst>
          </p:cNvPr>
          <p:cNvGrpSpPr/>
          <p:nvPr/>
        </p:nvGrpSpPr>
        <p:grpSpPr>
          <a:xfrm>
            <a:off x="5563654" y="1063153"/>
            <a:ext cx="1617477" cy="2249586"/>
            <a:chOff x="5563654" y="1063153"/>
            <a:chExt cx="1617477" cy="2249586"/>
          </a:xfrm>
        </p:grpSpPr>
        <p:sp>
          <p:nvSpPr>
            <p:cNvPr id="56" name="文字方塊 55"/>
            <p:cNvSpPr txBox="1"/>
            <p:nvPr/>
          </p:nvSpPr>
          <p:spPr>
            <a:xfrm>
              <a:off x="589533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54" y="1063153"/>
              <a:ext cx="1617477" cy="1617477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5567367" y="3678312"/>
            <a:ext cx="1728000" cy="2230625"/>
            <a:chOff x="8465141" y="3614118"/>
            <a:chExt cx="1728000" cy="2230625"/>
          </a:xfrm>
        </p:grpSpPr>
        <p:sp>
          <p:nvSpPr>
            <p:cNvPr id="59" name="文字方塊 58"/>
            <p:cNvSpPr txBox="1"/>
            <p:nvPr/>
          </p:nvSpPr>
          <p:spPr>
            <a:xfrm>
              <a:off x="8852088" y="5290745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141" y="361411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03C2A4DA-DCD9-4CEC-BF6C-CC9F9E6A5F0E}"/>
              </a:ext>
            </a:extLst>
          </p:cNvPr>
          <p:cNvGrpSpPr/>
          <p:nvPr/>
        </p:nvGrpSpPr>
        <p:grpSpPr>
          <a:xfrm>
            <a:off x="2426062" y="4400834"/>
            <a:ext cx="3056503" cy="771567"/>
            <a:chOff x="2426062" y="4299391"/>
            <a:chExt cx="3056503" cy="771567"/>
          </a:xfrm>
        </p:grpSpPr>
        <p:sp>
          <p:nvSpPr>
            <p:cNvPr id="36" name="向右箭號 35"/>
            <p:cNvSpPr/>
            <p:nvPr/>
          </p:nvSpPr>
          <p:spPr bwMode="auto">
            <a:xfrm>
              <a:off x="2426062" y="4335147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56261" y="429939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全國宗教資訊系統資料</a:t>
              </a:r>
            </a:p>
          </p:txBody>
        </p:sp>
        <p:sp>
          <p:nvSpPr>
            <p:cNvPr id="61" name="向右箭號 60"/>
            <p:cNvSpPr/>
            <p:nvPr/>
          </p:nvSpPr>
          <p:spPr bwMode="auto">
            <a:xfrm>
              <a:off x="2428543" y="473738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758742" y="470162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寺廟、法人教會、基金會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DC8F6BA8-5CEE-44E1-A9EB-882529B3C85F}"/>
              </a:ext>
            </a:extLst>
          </p:cNvPr>
          <p:cNvGrpSpPr/>
          <p:nvPr/>
        </p:nvGrpSpPr>
        <p:grpSpPr>
          <a:xfrm>
            <a:off x="7176725" y="4075720"/>
            <a:ext cx="4208184" cy="1435808"/>
            <a:chOff x="7176725" y="3915063"/>
            <a:chExt cx="4208184" cy="1435808"/>
          </a:xfrm>
        </p:grpSpPr>
        <p:sp>
          <p:nvSpPr>
            <p:cNvPr id="44" name="向右箭號 43"/>
            <p:cNvSpPr/>
            <p:nvPr/>
          </p:nvSpPr>
          <p:spPr bwMode="auto">
            <a:xfrm>
              <a:off x="7176725" y="395081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506924" y="39150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雲林縣警察局路口監錄系統設置地點</a:t>
              </a:r>
            </a:p>
          </p:txBody>
        </p:sp>
        <p:sp>
          <p:nvSpPr>
            <p:cNvPr id="46" name="向右箭號 45"/>
            <p:cNvSpPr/>
            <p:nvPr/>
          </p:nvSpPr>
          <p:spPr bwMode="auto">
            <a:xfrm>
              <a:off x="7176725" y="431938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06924" y="4283632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嘉義縣警察局路口監錄系統設置地點</a:t>
              </a:r>
            </a:p>
          </p:txBody>
        </p:sp>
        <p:sp>
          <p:nvSpPr>
            <p:cNvPr id="65" name="向右箭號 64"/>
            <p:cNvSpPr/>
            <p:nvPr/>
          </p:nvSpPr>
          <p:spPr bwMode="auto">
            <a:xfrm>
              <a:off x="7176725" y="4668723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506924" y="4632967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雲林縣警察局住宅竊盜地點</a:t>
              </a:r>
            </a:p>
          </p:txBody>
        </p:sp>
        <p:sp>
          <p:nvSpPr>
            <p:cNvPr id="67" name="向右箭號 66"/>
            <p:cNvSpPr/>
            <p:nvPr/>
          </p:nvSpPr>
          <p:spPr bwMode="auto">
            <a:xfrm>
              <a:off x="7176725" y="501729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506924" y="498153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嘉義縣警察局住宅竊盜地點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610662" y="3700902"/>
            <a:ext cx="1786066" cy="2333943"/>
            <a:chOff x="6329344" y="2196602"/>
            <a:chExt cx="1786066" cy="2333943"/>
          </a:xfrm>
        </p:grpSpPr>
        <p:sp>
          <p:nvSpPr>
            <p:cNvPr id="59" name="文字方塊 58"/>
            <p:cNvSpPr txBox="1"/>
            <p:nvPr/>
          </p:nvSpPr>
          <p:spPr>
            <a:xfrm>
              <a:off x="6329344" y="3976547"/>
              <a:ext cx="17860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長照</a:t>
              </a:r>
              <a:r>
                <a:rPr lang="en-US" altLang="zh-TW" sz="3000" b="1" dirty="0">
                  <a:solidFill>
                    <a:srgbClr val="0070C0"/>
                  </a:solidFill>
                </a:rPr>
                <a:t>ABC</a:t>
              </a:r>
              <a:endParaRPr lang="zh-TW" altLang="en-US" sz="3000" b="1" dirty="0">
                <a:solidFill>
                  <a:srgbClr val="0070C0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377" y="2196602"/>
              <a:ext cx="1620000" cy="1620000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388809" y="4550002"/>
            <a:ext cx="3746520" cy="759831"/>
            <a:chOff x="8136895" y="1674759"/>
            <a:chExt cx="3746520" cy="759831"/>
          </a:xfrm>
        </p:grpSpPr>
        <p:sp>
          <p:nvSpPr>
            <p:cNvPr id="31" name="文字方塊 30"/>
            <p:cNvSpPr txBox="1"/>
            <p:nvPr/>
          </p:nvSpPr>
          <p:spPr>
            <a:xfrm>
              <a:off x="8467095" y="167475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雲林縣社會局 電訪</a:t>
              </a:r>
              <a:r>
                <a:rPr lang="en-US" altLang="zh-TW" dirty="0"/>
                <a:t>05-552-2560</a:t>
              </a:r>
              <a:endParaRPr lang="zh-TW" altLang="en-US" dirty="0"/>
            </a:p>
          </p:txBody>
        </p:sp>
        <p:sp>
          <p:nvSpPr>
            <p:cNvPr id="32" name="向右箭號 31"/>
            <p:cNvSpPr/>
            <p:nvPr/>
          </p:nvSpPr>
          <p:spPr bwMode="auto">
            <a:xfrm>
              <a:off x="8136895" y="171051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8467095" y="206525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 電訪</a:t>
              </a:r>
              <a:r>
                <a:rPr lang="en-US" altLang="zh-TW" dirty="0"/>
                <a:t>05-362-0900</a:t>
              </a:r>
              <a:endParaRPr lang="zh-TW" altLang="en-US" dirty="0"/>
            </a:p>
          </p:txBody>
        </p:sp>
        <p:sp>
          <p:nvSpPr>
            <p:cNvPr id="36" name="向右箭號 35"/>
            <p:cNvSpPr/>
            <p:nvPr/>
          </p:nvSpPr>
          <p:spPr bwMode="auto">
            <a:xfrm>
              <a:off x="8136895" y="210101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005454" y="4276982"/>
            <a:ext cx="3990176" cy="1129839"/>
            <a:chOff x="8216349" y="4182989"/>
            <a:chExt cx="3990176" cy="1129839"/>
          </a:xfrm>
        </p:grpSpPr>
        <p:sp>
          <p:nvSpPr>
            <p:cNvPr id="42" name="文字方塊 41"/>
            <p:cNvSpPr txBox="1"/>
            <p:nvPr/>
          </p:nvSpPr>
          <p:spPr>
            <a:xfrm>
              <a:off x="8546549" y="4182989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直轄市、縣市界線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3" name="向右箭號 42"/>
            <p:cNvSpPr/>
            <p:nvPr/>
          </p:nvSpPr>
          <p:spPr bwMode="auto">
            <a:xfrm>
              <a:off x="8216349" y="421874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546549" y="4573488"/>
              <a:ext cx="3198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鄉鎮市區界線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5" name="向右箭號 44"/>
            <p:cNvSpPr/>
            <p:nvPr/>
          </p:nvSpPr>
          <p:spPr bwMode="auto">
            <a:xfrm>
              <a:off x="8216349" y="460924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546549" y="4943496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村里界圖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6" name="向右箭號 65"/>
            <p:cNvSpPr/>
            <p:nvPr/>
          </p:nvSpPr>
          <p:spPr bwMode="auto">
            <a:xfrm>
              <a:off x="8216349" y="497925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57200" y="1192950"/>
            <a:ext cx="2492990" cy="2072840"/>
            <a:chOff x="754796" y="1255105"/>
            <a:chExt cx="2492990" cy="2072840"/>
          </a:xfrm>
        </p:grpSpPr>
        <p:sp>
          <p:nvSpPr>
            <p:cNvPr id="49" name="文字方塊 48"/>
            <p:cNvSpPr txBox="1"/>
            <p:nvPr/>
          </p:nvSpPr>
          <p:spPr>
            <a:xfrm>
              <a:off x="754796" y="2773947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人口數量變動</a:t>
              </a:r>
            </a:p>
          </p:txBody>
        </p:sp>
        <p:sp>
          <p:nvSpPr>
            <p:cNvPr id="38" name="向右箭號 37"/>
            <p:cNvSpPr/>
            <p:nvPr/>
          </p:nvSpPr>
          <p:spPr bwMode="auto">
            <a:xfrm>
              <a:off x="2009399" y="177854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2009399" y="2169041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291" y="1255105"/>
              <a:ext cx="1620000" cy="1620000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2605736" y="1829245"/>
            <a:ext cx="3579808" cy="800250"/>
            <a:chOff x="2605736" y="1728672"/>
            <a:chExt cx="3579808" cy="800250"/>
          </a:xfrm>
        </p:grpSpPr>
        <p:sp>
          <p:nvSpPr>
            <p:cNvPr id="37" name="文字方塊 36"/>
            <p:cNvSpPr txBox="1"/>
            <p:nvPr/>
          </p:nvSpPr>
          <p:spPr>
            <a:xfrm>
              <a:off x="2935936" y="1728672"/>
              <a:ext cx="3249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內政部 不動產人口數量季報表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935936" y="21595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96</a:t>
              </a:r>
              <a:r>
                <a:rPr lang="zh-TW" altLang="en-US" dirty="0"/>
                <a:t>年</a:t>
              </a:r>
              <a:r>
                <a:rPr lang="en-US" altLang="zh-TW" dirty="0"/>
                <a:t>-105</a:t>
              </a:r>
              <a:r>
                <a:rPr lang="zh-TW" altLang="en-US" dirty="0"/>
                <a:t>年</a:t>
              </a:r>
            </a:p>
          </p:txBody>
        </p:sp>
        <p:sp>
          <p:nvSpPr>
            <p:cNvPr id="69" name="向右箭號 68"/>
            <p:cNvSpPr/>
            <p:nvPr/>
          </p:nvSpPr>
          <p:spPr bwMode="auto">
            <a:xfrm>
              <a:off x="2605736" y="1803879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向右箭號 69"/>
            <p:cNvSpPr/>
            <p:nvPr/>
          </p:nvSpPr>
          <p:spPr bwMode="auto">
            <a:xfrm>
              <a:off x="2605736" y="2194378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909706" y="1192950"/>
            <a:ext cx="2492990" cy="2118949"/>
            <a:chOff x="503449" y="3807654"/>
            <a:chExt cx="2492990" cy="2118949"/>
          </a:xfrm>
        </p:grpSpPr>
        <p:sp>
          <p:nvSpPr>
            <p:cNvPr id="34" name="文字方塊 33"/>
            <p:cNvSpPr txBox="1"/>
            <p:nvPr/>
          </p:nvSpPr>
          <p:spPr>
            <a:xfrm>
              <a:off x="503449" y="5372605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年齡結構指標</a:t>
              </a: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4" y="3807654"/>
              <a:ext cx="1620000" cy="1620000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7979257" y="1869263"/>
            <a:ext cx="3592632" cy="766322"/>
            <a:chOff x="2520030" y="4358223"/>
            <a:chExt cx="3592632" cy="766322"/>
          </a:xfrm>
        </p:grpSpPr>
        <p:sp>
          <p:nvSpPr>
            <p:cNvPr id="51" name="文字方塊 50"/>
            <p:cNvSpPr txBox="1"/>
            <p:nvPr/>
          </p:nvSpPr>
          <p:spPr>
            <a:xfrm>
              <a:off x="2850230" y="4358223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戶政司 縣市人口年齡結構指標</a:t>
              </a:r>
            </a:p>
          </p:txBody>
        </p:sp>
        <p:sp>
          <p:nvSpPr>
            <p:cNvPr id="52" name="向右箭號 51"/>
            <p:cNvSpPr/>
            <p:nvPr/>
          </p:nvSpPr>
          <p:spPr bwMode="auto">
            <a:xfrm>
              <a:off x="2520030" y="439397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850230" y="47487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55" name="向右箭號 54"/>
            <p:cNvSpPr/>
            <p:nvPr/>
          </p:nvSpPr>
          <p:spPr bwMode="auto">
            <a:xfrm>
              <a:off x="2520030" y="478447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850230" y="475521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101</a:t>
              </a:r>
              <a:r>
                <a:rPr lang="zh-TW" altLang="en-US" dirty="0"/>
                <a:t>年</a:t>
              </a:r>
              <a:r>
                <a:rPr lang="en-US" altLang="zh-TW" dirty="0"/>
                <a:t>-106</a:t>
              </a:r>
              <a:r>
                <a:rPr lang="zh-TW" altLang="en-US" dirty="0"/>
                <a:t>年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294427" y="3700902"/>
            <a:ext cx="1723549" cy="2281998"/>
            <a:chOff x="6284255" y="3595531"/>
            <a:chExt cx="1723549" cy="2281998"/>
          </a:xfrm>
        </p:grpSpPr>
        <p:sp>
          <p:nvSpPr>
            <p:cNvPr id="41" name="文字方塊 40"/>
            <p:cNvSpPr txBox="1"/>
            <p:nvPr/>
          </p:nvSpPr>
          <p:spPr>
            <a:xfrm>
              <a:off x="6284255" y="532353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界線圖資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9" y="3595531"/>
              <a:ext cx="1620000" cy="1620000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3245700" y="3156703"/>
            <a:ext cx="570060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整合 </a:t>
            </a:r>
            <a:r>
              <a:rPr lang="en-US" altLang="zh-TW" sz="6000" dirty="0">
                <a:solidFill>
                  <a:srgbClr val="FF0000"/>
                </a:solidFill>
              </a:rPr>
              <a:t>126</a:t>
            </a:r>
            <a:r>
              <a:rPr lang="zh-TW" altLang="en-US" sz="6000" dirty="0">
                <a:solidFill>
                  <a:srgbClr val="FF0000"/>
                </a:solidFill>
              </a:rPr>
              <a:t>個 </a:t>
            </a:r>
            <a:r>
              <a:rPr lang="zh-TW" altLang="en-US" sz="4800" dirty="0"/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4525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allAtOnce" animBg="1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資料</a:t>
            </a:r>
            <a:r>
              <a:rPr lang="zh-TW" altLang="en-US" sz="3200" b="1" dirty="0">
                <a:solidFill>
                  <a:srgbClr val="FA4C7A"/>
                </a:solidFill>
              </a:rPr>
              <a:t>欄位不一致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內容</a:t>
            </a:r>
            <a:r>
              <a:rPr lang="zh-TW" altLang="en-US" sz="3200" b="1" dirty="0">
                <a:solidFill>
                  <a:srgbClr val="FA4C7A"/>
                </a:solidFill>
              </a:rPr>
              <a:t>格式不一致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包含許多</a:t>
            </a:r>
            <a:r>
              <a:rPr lang="zh-TW" altLang="en-US" sz="3200" b="1" dirty="0">
                <a:solidFill>
                  <a:srgbClr val="FA4C7A"/>
                </a:solidFill>
              </a:rPr>
              <a:t>遺失值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同類型</a:t>
            </a:r>
            <a:r>
              <a:rPr lang="zh-TW" altLang="en-US" sz="3200" b="1" dirty="0">
                <a:solidFill>
                  <a:srgbClr val="FA4C7A"/>
                </a:solidFill>
              </a:rPr>
              <a:t>資料過於分散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資料預處理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17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767802" y="1600202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740" indent="-34274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604" indent="-2856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9945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6440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342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041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7399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4387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200" b="1" kern="0" dirty="0">
              <a:solidFill>
                <a:srgbClr val="FF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資料欄位及內容格式統一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去除遺失資料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更新資料內容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同類型資料整合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地址轉換</a:t>
            </a:r>
            <a:r>
              <a:rPr lang="en-US" altLang="zh-TW" sz="3200" b="1" dirty="0"/>
              <a:t>GPS</a:t>
            </a:r>
            <a:r>
              <a:rPr lang="zh-TW" altLang="en-US" sz="3200" b="1" dirty="0"/>
              <a:t>經緯度</a:t>
            </a:r>
            <a:endParaRPr lang="en-US" altLang="zh-TW" sz="32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資料清理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034"/>
            <a:r>
              <a:rPr lang="en-US" altLang="zh-TW" sz="1799" kern="0" dirty="0">
                <a:solidFill>
                  <a:sysClr val="windowText" lastClr="000000"/>
                </a:solidFill>
              </a:rPr>
              <a:t>P.</a:t>
            </a:r>
            <a:fld id="{BD266BE7-899D-4075-917F-DBDE33B6B692}" type="slidenum">
              <a:rPr lang="en-US" altLang="zh-TW" sz="1799" kern="0">
                <a:solidFill>
                  <a:sysClr val="windowText" lastClr="000000"/>
                </a:solidFill>
              </a:rPr>
              <a:pPr defTabSz="914034"/>
              <a:t>9</a:t>
            </a:fld>
            <a:endParaRPr lang="zh-TW" altLang="en-US" sz="1799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A94639FB-3722-4736-BF5F-828BCEB614FB}"/>
              </a:ext>
            </a:extLst>
          </p:cNvPr>
          <p:cNvGrpSpPr/>
          <p:nvPr/>
        </p:nvGrpSpPr>
        <p:grpSpPr>
          <a:xfrm>
            <a:off x="5696268" y="4209641"/>
            <a:ext cx="2157943" cy="2131967"/>
            <a:chOff x="5696268" y="4209641"/>
            <a:chExt cx="2157943" cy="2131967"/>
          </a:xfrm>
        </p:grpSpPr>
        <p:sp>
          <p:nvSpPr>
            <p:cNvPr id="13" name="向右箭號 43">
              <a:extLst>
                <a:ext uri="{FF2B5EF4-FFF2-40B4-BE49-F238E27FC236}">
                  <a16:creationId xmlns:a16="http://schemas.microsoft.com/office/drawing/2014/main" xmlns="" id="{FEFAF2B6-1523-4105-A53A-AD2DFDA1C345}"/>
                </a:ext>
              </a:extLst>
            </p:cNvPr>
            <p:cNvSpPr/>
            <p:nvPr/>
          </p:nvSpPr>
          <p:spPr bwMode="auto">
            <a:xfrm>
              <a:off x="5696268" y="435311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E6CAE37B-2A48-44DE-8EF9-06BE3B172863}"/>
                </a:ext>
              </a:extLst>
            </p:cNvPr>
            <p:cNvSpPr txBox="1"/>
            <p:nvPr/>
          </p:nvSpPr>
          <p:spPr>
            <a:xfrm>
              <a:off x="6026467" y="420964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路口</a:t>
              </a:r>
            </a:p>
          </p:txBody>
        </p:sp>
        <p:sp>
          <p:nvSpPr>
            <p:cNvPr id="15" name="向右箭號 45">
              <a:extLst>
                <a:ext uri="{FF2B5EF4-FFF2-40B4-BE49-F238E27FC236}">
                  <a16:creationId xmlns:a16="http://schemas.microsoft.com/office/drawing/2014/main" xmlns="" id="{9AA2CE89-2A9C-4043-A535-0E40E1D3CF09}"/>
                </a:ext>
              </a:extLst>
            </p:cNvPr>
            <p:cNvSpPr/>
            <p:nvPr/>
          </p:nvSpPr>
          <p:spPr bwMode="auto">
            <a:xfrm>
              <a:off x="5696268" y="486884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527B8E3-4A6C-45D3-9B68-55F8D7138BEF}"/>
                </a:ext>
              </a:extLst>
            </p:cNvPr>
            <p:cNvSpPr txBox="1"/>
            <p:nvPr/>
          </p:nvSpPr>
          <p:spPr>
            <a:xfrm>
              <a:off x="6026467" y="47253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街口</a:t>
              </a:r>
            </a:p>
          </p:txBody>
        </p:sp>
        <p:sp>
          <p:nvSpPr>
            <p:cNvPr id="17" name="向右箭號 64">
              <a:extLst>
                <a:ext uri="{FF2B5EF4-FFF2-40B4-BE49-F238E27FC236}">
                  <a16:creationId xmlns:a16="http://schemas.microsoft.com/office/drawing/2014/main" xmlns="" id="{8A0727B9-0106-40C6-95F9-B858F89D3FB8}"/>
                </a:ext>
              </a:extLst>
            </p:cNvPr>
            <p:cNvSpPr/>
            <p:nvPr/>
          </p:nvSpPr>
          <p:spPr bwMode="auto">
            <a:xfrm>
              <a:off x="5696268" y="538458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D4D585F0-A6DB-4230-B763-7983F5545FC1}"/>
                </a:ext>
              </a:extLst>
            </p:cNvPr>
            <p:cNvSpPr txBox="1"/>
            <p:nvPr/>
          </p:nvSpPr>
          <p:spPr>
            <a:xfrm>
              <a:off x="6026467" y="524110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縣道</a:t>
              </a:r>
            </a:p>
          </p:txBody>
        </p:sp>
        <p:sp>
          <p:nvSpPr>
            <p:cNvPr id="19" name="向右箭號 66">
              <a:extLst>
                <a:ext uri="{FF2B5EF4-FFF2-40B4-BE49-F238E27FC236}">
                  <a16:creationId xmlns:a16="http://schemas.microsoft.com/office/drawing/2014/main" xmlns="" id="{8C735A1D-3941-4055-BE38-6825007DFAD0}"/>
                </a:ext>
              </a:extLst>
            </p:cNvPr>
            <p:cNvSpPr/>
            <p:nvPr/>
          </p:nvSpPr>
          <p:spPr bwMode="auto">
            <a:xfrm>
              <a:off x="5696268" y="590031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83C28C44-61B2-4DE1-ADF1-35789CD9CE3B}"/>
                </a:ext>
              </a:extLst>
            </p:cNvPr>
            <p:cNvSpPr txBox="1"/>
            <p:nvPr/>
          </p:nvSpPr>
          <p:spPr>
            <a:xfrm>
              <a:off x="6026467" y="5756833"/>
              <a:ext cx="18277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XXX</a:t>
              </a:r>
              <a:r>
                <a:rPr lang="zh-TW" altLang="en-US" sz="3200" b="1" dirty="0"/>
                <a:t>店旁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775</Words>
  <Application>Microsoft Office PowerPoint</Application>
  <PresentationFormat>自訂</PresentationFormat>
  <Paragraphs>215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1_默认设计模板</vt:lpstr>
      <vt:lpstr>PowerPoint 簡報</vt:lpstr>
      <vt:lpstr>PowerPoint 簡報</vt:lpstr>
      <vt:lpstr>動機</vt:lpstr>
      <vt:lpstr>目的</vt:lpstr>
      <vt:lpstr>資料主軸</vt:lpstr>
      <vt:lpstr>資料蒐集- 雲林縣、嘉義縣</vt:lpstr>
      <vt:lpstr>資料蒐集- 雲林縣、嘉義縣</vt:lpstr>
      <vt:lpstr>資料預處理</vt:lpstr>
      <vt:lpstr>資料清理</vt:lpstr>
      <vt:lpstr>PowerPoint 簡報</vt:lpstr>
      <vt:lpstr>生活照護友善指數</vt:lpstr>
      <vt:lpstr>高齡化社會發展趨勢之預測評估</vt:lpstr>
      <vt:lpstr>高齡化社會發展趨勢之預測評估</vt:lpstr>
      <vt:lpstr>高齡化社會發展趨勢之預測評估</vt:lpstr>
      <vt:lpstr>長照ABC</vt:lpstr>
      <vt:lpstr>PowerPoint 簡報</vt:lpstr>
      <vt:lpstr>應用貢獻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jayleeg32</dc:creator>
  <cp:lastModifiedBy>RobbyNB</cp:lastModifiedBy>
  <cp:revision>854</cp:revision>
  <dcterms:created xsi:type="dcterms:W3CDTF">2016-09-25T08:07:33Z</dcterms:created>
  <dcterms:modified xsi:type="dcterms:W3CDTF">2017-07-16T07:05:06Z</dcterms:modified>
</cp:coreProperties>
</file>