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sldIdLst>
    <p:sldId id="2773" r:id="rId2"/>
    <p:sldId id="2774" r:id="rId3"/>
    <p:sldId id="2775" r:id="rId4"/>
    <p:sldId id="2776" r:id="rId5"/>
    <p:sldId id="2826" r:id="rId6"/>
    <p:sldId id="2812" r:id="rId7"/>
    <p:sldId id="2808" r:id="rId8"/>
    <p:sldId id="2828" r:id="rId9"/>
    <p:sldId id="2825" r:id="rId10"/>
    <p:sldId id="2809" r:id="rId11"/>
    <p:sldId id="2827" r:id="rId12"/>
    <p:sldId id="2811" r:id="rId13"/>
    <p:sldId id="2810" r:id="rId14"/>
    <p:sldId id="2818" r:id="rId15"/>
    <p:sldId id="2822" r:id="rId16"/>
    <p:sldId id="2829" r:id="rId17"/>
    <p:sldId id="2807" r:id="rId18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022"/>
    <a:srgbClr val="F1BE08"/>
    <a:srgbClr val="2A2B2D"/>
    <a:srgbClr val="183052"/>
    <a:srgbClr val="F2F2F2"/>
    <a:srgbClr val="192F53"/>
    <a:srgbClr val="375D81"/>
    <a:srgbClr val="E1E6FA"/>
    <a:srgbClr val="0070C0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5" autoAdjust="0"/>
    <p:restoredTop sz="82709" autoAdjust="0"/>
  </p:normalViewPr>
  <p:slideViewPr>
    <p:cSldViewPr>
      <p:cViewPr>
        <p:scale>
          <a:sx n="70" d="100"/>
          <a:sy n="70" d="100"/>
        </p:scale>
        <p:origin x="736" y="768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gs" Target="tags/tag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ea typeface="Microsoft YaHei 一般體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ea typeface="Microsoft YaHei 一般體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2017/7/14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 smtClean="0"/>
              <a:t>单击此处编辑母版文本样式</a:t>
            </a:r>
          </a:p>
          <a:p>
            <a:pPr lvl="1"/>
            <a:r>
              <a:rPr lang="zh-CN" altLang="en-US" noProof="0" dirty="0" smtClean="0"/>
              <a:t>第二级</a:t>
            </a:r>
          </a:p>
          <a:p>
            <a:pPr lvl="2"/>
            <a:r>
              <a:rPr lang="zh-CN" altLang="en-US" noProof="0" dirty="0" smtClean="0"/>
              <a:t>第三级</a:t>
            </a:r>
          </a:p>
          <a:p>
            <a:pPr lvl="3"/>
            <a:r>
              <a:rPr lang="zh-CN" altLang="en-US" noProof="0" dirty="0" smtClean="0"/>
              <a:t>第四级</a:t>
            </a:r>
          </a:p>
          <a:p>
            <a:pPr lvl="4"/>
            <a:r>
              <a:rPr lang="zh-CN" altLang="en-US" noProof="0" dirty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ea typeface="Microsoft YaHei 一般體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ea typeface="Microsoft YaHei 一般體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b="0" i="0" kern="1200">
        <a:solidFill>
          <a:schemeClr val="tx1"/>
        </a:solidFill>
        <a:latin typeface="+mn-lt"/>
        <a:ea typeface="Microsoft YaHei 一般體" charset="-122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b="0" i="0" kern="1200">
        <a:solidFill>
          <a:schemeClr val="tx1"/>
        </a:solidFill>
        <a:latin typeface="+mn-lt"/>
        <a:ea typeface="Microsoft YaHei 一般體" charset="-122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b="0" i="0" kern="1200">
        <a:solidFill>
          <a:schemeClr val="tx1"/>
        </a:solidFill>
        <a:latin typeface="+mn-lt"/>
        <a:ea typeface="Microsoft YaHei 一般體" charset="-122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b="0" i="0" kern="1200">
        <a:solidFill>
          <a:schemeClr val="tx1"/>
        </a:solidFill>
        <a:latin typeface="+mn-lt"/>
        <a:ea typeface="Microsoft YaHei 一般體" charset="-122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b="0" i="0" kern="1200">
        <a:solidFill>
          <a:schemeClr val="tx1"/>
        </a:solidFill>
        <a:latin typeface="+mn-lt"/>
        <a:ea typeface="Microsoft YaHei 一般體" charset="-122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333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5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42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1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21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79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62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聯合國世界觀光組織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UNWTO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宣示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2017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年為「國際永續觀光發展年」，倡導環境資源、產業發展、文化價值、社福經濟的永續旅遊發展</a:t>
            </a:r>
          </a:p>
          <a:p>
            <a:endParaRPr lang="zh-TW" altLang="en-US" sz="1300" b="0" i="0" kern="1200" dirty="0" smtClean="0">
              <a:solidFill>
                <a:schemeClr val="tx1"/>
              </a:solidFill>
              <a:effectLst/>
              <a:latin typeface="+mn-lt"/>
              <a:ea typeface="Microsoft YaHei 一般體" charset="-122"/>
              <a:cs typeface="+mn-cs"/>
            </a:endParaRPr>
          </a:p>
          <a:p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2017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年定位為生態旅遊年，同時也搭配觀光局規劃的「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Tourism2020-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台灣永續觀光發展策略」，透過「優質觀光、特色觀光、智慧觀光</a:t>
            </a:r>
            <a:endParaRPr lang="en-US" altLang="zh-TW" sz="1300" b="0" i="0" kern="1200" dirty="0" smtClean="0">
              <a:solidFill>
                <a:schemeClr val="tx1"/>
              </a:solidFill>
              <a:effectLst/>
              <a:latin typeface="+mn-lt"/>
              <a:ea typeface="Microsoft YaHei 一般體" charset="-122"/>
              <a:cs typeface="+mn-cs"/>
            </a:endParaRPr>
          </a:p>
          <a:p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、永續觀光」四大執行策略，以「創造永續 打造在地幸福產業」、「多元開拓 創造觀光附加價值」為目標，營造我國成為亞洲旅遊重要目的地。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9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運用智慧科技及行動載具技術，完善自由行旅遊資訊服務、票證系統及旅運服務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;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推廣「臺灣好玩卡」，精進「臺灣好行」與「臺灣觀巴」服務品質，建置「借問站」以擴大 </a:t>
            </a:r>
            <a:r>
              <a:rPr lang="en-US" altLang="zh-TW" sz="1300" b="0" i="0" kern="1200" dirty="0" err="1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i</a:t>
            </a:r>
            <a:r>
              <a:rPr lang="en-US" altLang="zh-TW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-center </a:t>
            </a:r>
            <a:r>
              <a:rPr lang="zh-TW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Microsoft YaHei 一般體" charset="-122"/>
                <a:cs typeface="+mn-cs"/>
              </a:rPr>
              <a:t>服務體系，便利自由行旅客深入遊臺灣。 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736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7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2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pPr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ea typeface="Microsoft YaHei 一般體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 flipV="1">
            <a:off x="0" y="7048618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i="0" dirty="0">
              <a:ea typeface="Microsoft YaHei 一般體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95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64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ea typeface="Microsoft YaHei 一般體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2017/7/14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ea typeface="Microsoft YaHei 一般體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ea typeface="Microsoft YaHei 一般體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83" r:id="rId2"/>
    <p:sldLayoutId id="21474839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Microsoft YaHei 一般體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Microsoft YaHei 一般體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Microsoft YaHei 一般體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Microsoft YaHei 一般體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Microsoft YaHei 一般體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Microsoft YaHei 一般體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4765999" cy="723265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65999" y="0"/>
            <a:ext cx="8092751" cy="723265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6215239" y="2908743"/>
            <a:ext cx="59747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buNone/>
            </a:pPr>
            <a:r>
              <a:rPr lang="zh-TW" altLang="en-US" sz="6000" b="1" dirty="0" smtClean="0">
                <a:solidFill>
                  <a:schemeClr val="bg1"/>
                </a:solidFill>
                <a:latin typeface="Noto Sans CJK TC" charset="-120"/>
                <a:ea typeface="Noto Sans CJK TC" charset="-120"/>
                <a:cs typeface="Noto Sans CJK TC" charset="-120"/>
              </a:rPr>
              <a:t>蓋兒帶你遊台灣</a:t>
            </a:r>
            <a:endParaRPr lang="zh-CN" altLang="en-US" sz="3600" b="1" dirty="0">
              <a:solidFill>
                <a:schemeClr val="bg1"/>
              </a:solidFill>
              <a:latin typeface="Noto Sans CJK TC" charset="-120"/>
              <a:ea typeface="Noto Sans CJK TC" charset="-120"/>
              <a:cs typeface="Noto Sans CJK TC" charset="-120"/>
            </a:endParaRPr>
          </a:p>
        </p:txBody>
      </p:sp>
      <p:sp>
        <p:nvSpPr>
          <p:cNvPr id="17" name="文本框 66"/>
          <p:cNvSpPr txBox="1">
            <a:spLocks noChangeArrowheads="1"/>
          </p:cNvSpPr>
          <p:nvPr/>
        </p:nvSpPr>
        <p:spPr bwMode="auto">
          <a:xfrm>
            <a:off x="956768" y="3604971"/>
            <a:ext cx="22261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</a:rPr>
              <a:t>Tony / Ted / Ting / Benson /Joy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Microsoft YaHei 一般體" charset="-122"/>
              <a:cs typeface="Arial" panose="020B0604020202020204" pitchFamily="34" charset="0"/>
            </a:endParaRPr>
          </a:p>
        </p:txBody>
      </p:sp>
      <p:sp>
        <p:nvSpPr>
          <p:cNvPr id="18" name="文本框 66"/>
          <p:cNvSpPr txBox="1">
            <a:spLocks noChangeArrowheads="1"/>
          </p:cNvSpPr>
          <p:nvPr/>
        </p:nvSpPr>
        <p:spPr bwMode="auto">
          <a:xfrm>
            <a:off x="956767" y="3250063"/>
            <a:ext cx="22261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TW" altLang="en-US" sz="2000" spc="600" dirty="0" smtClean="0">
                <a:solidFill>
                  <a:schemeClr val="bg1"/>
                </a:solidFill>
                <a:latin typeface="+mn-ea"/>
                <a:ea typeface="+mn-ea"/>
              </a:rPr>
              <a:t>嘉義女超人</a:t>
            </a:r>
            <a:endParaRPr lang="zh-CN" altLang="en-US" sz="2000" spc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549999" y="2225096"/>
            <a:ext cx="2440406" cy="24404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6310007" y="3895646"/>
            <a:ext cx="58773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buNone/>
            </a:pPr>
            <a:r>
              <a:rPr lang="en-US" altLang="zh-CN" sz="3200" dirty="0" err="1" smtClean="0">
                <a:solidFill>
                  <a:schemeClr val="bg1"/>
                </a:solidFill>
                <a:latin typeface="Noto Sans CJK TC Thin" charset="-120"/>
                <a:ea typeface="Noto Sans CJK TC Thin" charset="-120"/>
                <a:cs typeface="Noto Sans CJK TC Thin" charset="-120"/>
              </a:rPr>
              <a:t>ChatBot</a:t>
            </a:r>
            <a:r>
              <a:rPr lang="en-US" altLang="zh-CN" sz="3200" dirty="0" smtClean="0">
                <a:solidFill>
                  <a:schemeClr val="bg1"/>
                </a:solidFill>
                <a:latin typeface="Noto Sans CJK TC Thin" charset="-120"/>
                <a:ea typeface="Noto Sans CJK TC Thin" charset="-120"/>
                <a:cs typeface="Noto Sans CJK TC Thin" charset="-120"/>
              </a:rPr>
              <a:t> x </a:t>
            </a:r>
            <a:r>
              <a:rPr lang="en-US" altLang="zh-CN" sz="3200" dirty="0" err="1" smtClean="0">
                <a:solidFill>
                  <a:schemeClr val="bg1"/>
                </a:solidFill>
                <a:latin typeface="Noto Sans CJK TC Thin" charset="-120"/>
                <a:ea typeface="Noto Sans CJK TC Thin" charset="-120"/>
                <a:cs typeface="Noto Sans CJK TC Thin" charset="-120"/>
              </a:rPr>
              <a:t>PowerBI</a:t>
            </a:r>
            <a:r>
              <a:rPr lang="en-US" altLang="zh-CN" sz="3200" dirty="0" smtClean="0">
                <a:solidFill>
                  <a:schemeClr val="bg1"/>
                </a:solidFill>
                <a:latin typeface="Noto Sans CJK TC Thin" charset="-120"/>
                <a:ea typeface="Noto Sans CJK TC Thin" charset="-120"/>
                <a:cs typeface="Noto Sans CJK TC Thin" charset="-120"/>
              </a:rPr>
              <a:t> x </a:t>
            </a:r>
            <a:r>
              <a:rPr lang="en-US" altLang="zh-CN" sz="3200" dirty="0" err="1" smtClean="0">
                <a:solidFill>
                  <a:schemeClr val="bg1"/>
                </a:solidFill>
                <a:latin typeface="Noto Sans CJK TC Thin" charset="-120"/>
                <a:ea typeface="Noto Sans CJK TC Thin" charset="-120"/>
                <a:cs typeface="Noto Sans CJK TC Thin" charset="-120"/>
              </a:rPr>
              <a:t>BigData</a:t>
            </a:r>
            <a:endParaRPr lang="zh-CN" altLang="en-US" sz="3200" dirty="0">
              <a:solidFill>
                <a:schemeClr val="bg1"/>
              </a:solidFill>
              <a:latin typeface="Noto Sans CJK TC Thin" charset="-120"/>
              <a:ea typeface="Noto Sans CJK TC Thin" charset="-120"/>
              <a:cs typeface="Noto Sans CJK TC Thin" charset="-120"/>
            </a:endParaRPr>
          </a:p>
        </p:txBody>
      </p:sp>
      <p:sp>
        <p:nvSpPr>
          <p:cNvPr id="13" name="文本框 13"/>
          <p:cNvSpPr txBox="1">
            <a:spLocks noChangeArrowheads="1"/>
          </p:cNvSpPr>
          <p:nvPr/>
        </p:nvSpPr>
        <p:spPr bwMode="auto">
          <a:xfrm>
            <a:off x="8733630" y="2588192"/>
            <a:ext cx="34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buNone/>
            </a:pPr>
            <a:r>
              <a:rPr lang="zh-TW" altLang="en-US" sz="2000" smtClean="0">
                <a:solidFill>
                  <a:schemeClr val="bg1"/>
                </a:solidFill>
                <a:latin typeface="Noto Sans CJK TC DemiLight" charset="-120"/>
                <a:ea typeface="Noto Sans CJK TC DemiLight" charset="-120"/>
                <a:cs typeface="Noto Sans CJK TC DemiLight" charset="-120"/>
              </a:rPr>
              <a:t>口袋旅遊達人</a:t>
            </a:r>
            <a:endParaRPr lang="zh-CN" altLang="en-US" sz="2000" dirty="0">
              <a:solidFill>
                <a:schemeClr val="bg1"/>
              </a:solidFill>
              <a:latin typeface="Noto Sans CJK TC DemiLight" charset="-120"/>
              <a:ea typeface="Noto Sans CJK TC DemiLight" charset="-120"/>
              <a:cs typeface="Noto Sans CJK TC DemiLight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208" y="1476155"/>
            <a:ext cx="3213606" cy="321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17" grpId="0"/>
      <p:bldP spid="18" grpId="0"/>
      <p:bldP spid="19" grpId="0" animBg="1"/>
      <p:bldP spid="11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7008603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68896" y="2586220"/>
            <a:ext cx="1520958" cy="1764312"/>
            <a:chOff x="5668896" y="2586220"/>
            <a:chExt cx="1520958" cy="176431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5779223" y="2902836"/>
            <a:ext cx="130030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Part </a:t>
            </a:r>
          </a:p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03</a:t>
            </a:r>
            <a:endParaRPr lang="zh-CN" altLang="en-US" sz="3375" dirty="0">
              <a:solidFill>
                <a:schemeClr val="bg1"/>
              </a:solidFill>
              <a:latin typeface="+mn-lt"/>
              <a:ea typeface="Microsoft YaHei 一般體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7004" y="4539169"/>
            <a:ext cx="2364750" cy="5648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28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解決的策略</a:t>
            </a:r>
            <a:endParaRPr lang="en-US" altLang="zh-CN" sz="2800" spc="6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56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851390" y="2902272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6600" dirty="0" smtClean="0">
                <a:latin typeface="+mn-ea"/>
                <a:ea typeface="+mn-ea"/>
              </a:rPr>
              <a:t>口袋旅遊達人</a:t>
            </a:r>
            <a:endParaRPr kumimoji="1" lang="en-US" altLang="zh-TW" sz="2800" dirty="0" smtClean="0">
              <a:latin typeface="+mn-ea"/>
              <a:ea typeface="+mn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036051" y="4048373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en-US" sz="2800" dirty="0" smtClean="0">
                <a:latin typeface="+mn-ea"/>
                <a:ea typeface="+mn-ea"/>
              </a:rPr>
              <a:t>用熟悉的聊天方式推廣嘉義環保旅遊</a:t>
            </a:r>
            <a:endParaRPr kumimoji="1" lang="en-US" altLang="zh-TW" sz="2800" dirty="0" smtClean="0">
              <a:latin typeface="+mn-ea"/>
              <a:ea typeface="+mn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47" y="567186"/>
            <a:ext cx="2976504" cy="40044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19" y="3425473"/>
            <a:ext cx="2613952" cy="261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4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/>
          <p:cNvCxnSpPr/>
          <p:nvPr/>
        </p:nvCxnSpPr>
        <p:spPr>
          <a:xfrm>
            <a:off x="6047237" y="2472071"/>
            <a:ext cx="949153" cy="40517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91"/>
          <p:cNvSpPr/>
          <p:nvPr/>
        </p:nvSpPr>
        <p:spPr>
          <a:xfrm rot="3600000" flipH="1">
            <a:off x="8061974" y="2949562"/>
            <a:ext cx="648417" cy="5589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Donut 92"/>
          <p:cNvSpPr/>
          <p:nvPr/>
        </p:nvSpPr>
        <p:spPr>
          <a:xfrm flipH="1">
            <a:off x="6789415" y="2305082"/>
            <a:ext cx="1917880" cy="1917880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4" name="Group 93"/>
          <p:cNvGrpSpPr/>
          <p:nvPr/>
        </p:nvGrpSpPr>
        <p:grpSpPr>
          <a:xfrm flipH="1">
            <a:off x="7992387" y="2535627"/>
            <a:ext cx="3468499" cy="593245"/>
            <a:chOff x="1793077" y="1463668"/>
            <a:chExt cx="1371600" cy="347664"/>
          </a:xfrm>
          <a:solidFill>
            <a:schemeClr val="accent1"/>
          </a:solidFill>
        </p:grpSpPr>
        <p:sp>
          <p:nvSpPr>
            <p:cNvPr id="95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  <p:sp>
          <p:nvSpPr>
            <p:cNvPr id="96" name="Text Placeholder 3"/>
            <p:cNvSpPr txBox="1">
              <a:spLocks/>
            </p:cNvSpPr>
            <p:nvPr/>
          </p:nvSpPr>
          <p:spPr>
            <a:xfrm>
              <a:off x="2064319" y="1513086"/>
              <a:ext cx="851961" cy="236208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3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2400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智能聊天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機器人</a:t>
              </a:r>
              <a:endParaRPr lang="en-US" altLang="zh-TW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</p:grpSp>
      <p:cxnSp>
        <p:nvCxnSpPr>
          <p:cNvPr id="111" name="Straight Connector 110"/>
          <p:cNvCxnSpPr>
            <a:stCxn id="93" idx="5"/>
          </p:cNvCxnSpPr>
          <p:nvPr/>
        </p:nvCxnSpPr>
        <p:spPr>
          <a:xfrm flipH="1">
            <a:off x="6312356" y="3942095"/>
            <a:ext cx="757926" cy="45200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Isosceles Triangle 114"/>
          <p:cNvSpPr/>
          <p:nvPr/>
        </p:nvSpPr>
        <p:spPr>
          <a:xfrm rot="18000000">
            <a:off x="4447205" y="2102810"/>
            <a:ext cx="648416" cy="55898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Donut 115"/>
          <p:cNvSpPr/>
          <p:nvPr/>
        </p:nvSpPr>
        <p:spPr>
          <a:xfrm>
            <a:off x="4428090" y="1432235"/>
            <a:ext cx="1917880" cy="1917880"/>
          </a:xfrm>
          <a:prstGeom prst="donut">
            <a:avLst>
              <a:gd name="adj" fmla="val 190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17" name="Group 54"/>
          <p:cNvGrpSpPr/>
          <p:nvPr/>
        </p:nvGrpSpPr>
        <p:grpSpPr>
          <a:xfrm>
            <a:off x="1777404" y="1662296"/>
            <a:ext cx="3405589" cy="593249"/>
            <a:chOff x="1793078" y="1466850"/>
            <a:chExt cx="1371600" cy="347664"/>
          </a:xfrm>
        </p:grpSpPr>
        <p:sp>
          <p:nvSpPr>
            <p:cNvPr id="118" name="Round Same Side Corner Rectangle 117"/>
            <p:cNvSpPr/>
            <p:nvPr/>
          </p:nvSpPr>
          <p:spPr>
            <a:xfrm rot="16200000">
              <a:off x="2305046" y="954882"/>
              <a:ext cx="347664" cy="1371600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  <p:sp>
          <p:nvSpPr>
            <p:cNvPr id="119" name="Text Placeholder 3"/>
            <p:cNvSpPr txBox="1">
              <a:spLocks/>
            </p:cNvSpPr>
            <p:nvPr/>
          </p:nvSpPr>
          <p:spPr>
            <a:xfrm>
              <a:off x="1850020" y="1528068"/>
              <a:ext cx="1241166" cy="236206"/>
            </a:xfrm>
            <a:prstGeom prst="rect">
              <a:avLst/>
            </a:prstGeom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3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2400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臉書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粉絲團</a:t>
              </a:r>
              <a:endParaRPr lang="en-US" altLang="zh-TW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</p:grpSp>
      <p:sp>
        <p:nvSpPr>
          <p:cNvPr id="122" name="Isosceles Triangle 121"/>
          <p:cNvSpPr/>
          <p:nvPr/>
        </p:nvSpPr>
        <p:spPr>
          <a:xfrm rot="18000000">
            <a:off x="4496471" y="4518946"/>
            <a:ext cx="648416" cy="55898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Donut 122"/>
          <p:cNvSpPr/>
          <p:nvPr/>
        </p:nvSpPr>
        <p:spPr>
          <a:xfrm>
            <a:off x="4512524" y="3842655"/>
            <a:ext cx="1917880" cy="1917880"/>
          </a:xfrm>
          <a:prstGeom prst="donut">
            <a:avLst>
              <a:gd name="adj" fmla="val 19079"/>
            </a:avLst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4" name="Group 79"/>
          <p:cNvGrpSpPr/>
          <p:nvPr/>
        </p:nvGrpSpPr>
        <p:grpSpPr>
          <a:xfrm>
            <a:off x="1777404" y="4081297"/>
            <a:ext cx="3447425" cy="593248"/>
            <a:chOff x="1896550" y="1466852"/>
            <a:chExt cx="1268129" cy="347664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125" name="Round Same Side Corner Rectangle 124"/>
            <p:cNvSpPr/>
            <p:nvPr/>
          </p:nvSpPr>
          <p:spPr>
            <a:xfrm rot="16200000">
              <a:off x="2356783" y="1006619"/>
              <a:ext cx="347664" cy="1268129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  <p:sp>
          <p:nvSpPr>
            <p:cNvPr id="126" name="Text Placeholder 3"/>
            <p:cNvSpPr txBox="1">
              <a:spLocks/>
            </p:cNvSpPr>
            <p:nvPr/>
          </p:nvSpPr>
          <p:spPr>
            <a:xfrm>
              <a:off x="1980367" y="1532063"/>
              <a:ext cx="1129620" cy="236207"/>
            </a:xfrm>
            <a:prstGeom prst="rect">
              <a:avLst/>
            </a:prstGeom>
            <a:grpFill/>
          </p:spPr>
          <p:txBody>
            <a:bodyPr wrap="squar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3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2400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大數據分析</a:t>
              </a:r>
              <a:endParaRPr lang="en-US" altLang="zh-TW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</p:grpSp>
      <p:sp>
        <p:nvSpPr>
          <p:cNvPr id="48" name="TextBox 24"/>
          <p:cNvSpPr txBox="1"/>
          <p:nvPr/>
        </p:nvSpPr>
        <p:spPr>
          <a:xfrm>
            <a:off x="1306169" y="4797522"/>
            <a:ext cx="3057247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海量</a:t>
            </a: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資料搜集，洞悉使用者習性</a:t>
            </a:r>
          </a:p>
          <a:p>
            <a:pPr algn="r"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精準提供使用者偏好景點、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優惠</a:t>
            </a:r>
            <a:endParaRPr lang="zh-TW" altLang="en-US" sz="1600" dirty="0">
              <a:solidFill>
                <a:schemeClr val="tx2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50" name="TextBox 24"/>
          <p:cNvSpPr txBox="1"/>
          <p:nvPr/>
        </p:nvSpPr>
        <p:spPr>
          <a:xfrm>
            <a:off x="925363" y="2329666"/>
            <a:ext cx="3438053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社群力行銷</a:t>
            </a:r>
          </a:p>
          <a:p>
            <a:pPr algn="r"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在地化景點資訊、私房景點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推薦</a:t>
            </a:r>
            <a:endParaRPr lang="en-US" altLang="zh-TW" sz="1600" dirty="0" smtClean="0">
              <a:solidFill>
                <a:schemeClr val="tx2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  <a:p>
            <a:pPr algn="r">
              <a:lnSpc>
                <a:spcPct val="120000"/>
              </a:lnSpc>
            </a:pP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環保旅遊概念推廣</a:t>
            </a:r>
            <a:endParaRPr lang="en-US" altLang="zh-TW" sz="1600" dirty="0" smtClean="0">
              <a:solidFill>
                <a:schemeClr val="tx2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52" name="TextBox 24"/>
          <p:cNvSpPr txBox="1"/>
          <p:nvPr/>
        </p:nvSpPr>
        <p:spPr>
          <a:xfrm>
            <a:off x="8772935" y="3213233"/>
            <a:ext cx="3057247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好玩卡資訊一把罩</a:t>
            </a:r>
          </a:p>
          <a:p>
            <a:pPr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旅行前、中、後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的口袋旅遊達人</a:t>
            </a:r>
            <a:endParaRPr lang="zh-TW" altLang="en-US" sz="1600" dirty="0">
              <a:solidFill>
                <a:schemeClr val="tx2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2973" y="266550"/>
            <a:ext cx="4811400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智能環保旅遊</a:t>
            </a:r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服務平台</a:t>
            </a:r>
            <a:endParaRPr lang="zh-CN" altLang="en-US" sz="3600" dirty="0">
              <a:solidFill>
                <a:srgbClr val="E7E6E6">
                  <a:lumMod val="25000"/>
                </a:srgbClr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72973" y="896464"/>
            <a:ext cx="5176885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TW" altLang="en-US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四</a:t>
            </a:r>
            <a:r>
              <a:rPr lang="zh-TW" altLang="en-US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大</a:t>
            </a:r>
            <a:r>
              <a:rPr lang="zh-TW" altLang="en-US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策略，提供</a:t>
            </a:r>
            <a:r>
              <a:rPr lang="zh-TW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政府、</a:t>
            </a:r>
            <a:r>
              <a:rPr lang="zh-TW" altLang="en-US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業者</a:t>
            </a:r>
            <a:r>
              <a:rPr lang="zh-TW" altLang="en-US" sz="1600" dirty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、</a:t>
            </a:r>
            <a:r>
              <a:rPr lang="zh-TW" altLang="en-US" sz="1600" dirty="0" smtClean="0">
                <a:solidFill>
                  <a:srgbClr val="E7E6E6">
                    <a:lumMod val="25000"/>
                  </a:srgbClr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旅客 三方滿足的多元服務</a:t>
            </a:r>
            <a:endParaRPr lang="zh-CN" altLang="en-US" sz="1600" dirty="0">
              <a:solidFill>
                <a:srgbClr val="E7E6E6">
                  <a:lumMod val="25000"/>
                </a:srgbClr>
              </a:solidFill>
              <a:latin typeface="Arial" panose="020B0604020202020204" pitchFamily="34" charset="0"/>
              <a:ea typeface="Microsoft YaHei 一般體" charset="-122"/>
              <a:cs typeface="Arial" panose="020B0604020202020204" pitchFamily="34" charset="0"/>
              <a:sym typeface="+mn-lt"/>
            </a:endParaRPr>
          </a:p>
        </p:txBody>
      </p:sp>
      <p:cxnSp>
        <p:nvCxnSpPr>
          <p:cNvPr id="26" name="Straight Connector 108"/>
          <p:cNvCxnSpPr>
            <a:stCxn id="123" idx="5"/>
            <a:endCxn id="28" idx="6"/>
          </p:cNvCxnSpPr>
          <p:nvPr/>
        </p:nvCxnSpPr>
        <p:spPr>
          <a:xfrm>
            <a:off x="6149537" y="5479668"/>
            <a:ext cx="639878" cy="319733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91"/>
          <p:cNvSpPr/>
          <p:nvPr/>
        </p:nvSpPr>
        <p:spPr>
          <a:xfrm rot="3600000" flipH="1">
            <a:off x="8061974" y="5484941"/>
            <a:ext cx="648417" cy="55898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Donut 92"/>
          <p:cNvSpPr/>
          <p:nvPr/>
        </p:nvSpPr>
        <p:spPr>
          <a:xfrm flipH="1">
            <a:off x="6789415" y="4840461"/>
            <a:ext cx="1917880" cy="1917880"/>
          </a:xfrm>
          <a:prstGeom prst="donut">
            <a:avLst>
              <a:gd name="adj" fmla="val 19079"/>
            </a:avLst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9" name="Group 93"/>
          <p:cNvGrpSpPr/>
          <p:nvPr/>
        </p:nvGrpSpPr>
        <p:grpSpPr>
          <a:xfrm flipH="1">
            <a:off x="7992387" y="5071006"/>
            <a:ext cx="3468499" cy="593245"/>
            <a:chOff x="1793077" y="1463668"/>
            <a:chExt cx="1371600" cy="347664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30" name="Round Same Side Corner Rectangle 94"/>
            <p:cNvSpPr/>
            <p:nvPr/>
          </p:nvSpPr>
          <p:spPr>
            <a:xfrm rot="16200000">
              <a:off x="2305045" y="951700"/>
              <a:ext cx="347664" cy="1371600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24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  <p:sp>
          <p:nvSpPr>
            <p:cNvPr id="31" name="Text Placeholder 3"/>
            <p:cNvSpPr txBox="1">
              <a:spLocks/>
            </p:cNvSpPr>
            <p:nvPr/>
          </p:nvSpPr>
          <p:spPr>
            <a:xfrm>
              <a:off x="1881753" y="1495873"/>
              <a:ext cx="1217087" cy="259731"/>
            </a:xfrm>
            <a:prstGeom prst="rect">
              <a:avLst/>
            </a:prstGeom>
            <a:grpFill/>
          </p:spPr>
          <p:txBody>
            <a:bodyPr wrap="none" lIns="0" tIns="0" rIns="0" bIns="0" anchor="b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116537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TW" altLang="en-US" sz="24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視覺化管理</a:t>
              </a:r>
              <a:r>
                <a:rPr lang="zh-TW" altLang="en-US" sz="2400" dirty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與</a:t>
              </a:r>
              <a:r>
                <a:rPr lang="zh-TW" altLang="en-US" sz="2400" dirty="0" smtClean="0">
                  <a:solidFill>
                    <a:schemeClr val="bg1"/>
                  </a:solidFill>
                  <a:latin typeface="Microsoft JhengHei" charset="-120"/>
                  <a:ea typeface="Microsoft JhengHei" charset="-120"/>
                  <a:cs typeface="Microsoft JhengHei" charset="-120"/>
                  <a:sym typeface="Arial" panose="020B0604020202020204" pitchFamily="34" charset="0"/>
                </a:rPr>
                <a:t>策略分析</a:t>
              </a:r>
              <a:endParaRPr lang="en-US" altLang="zh-TW" sz="2400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24"/>
          <p:cNvSpPr txBox="1"/>
          <p:nvPr/>
        </p:nvSpPr>
        <p:spPr>
          <a:xfrm>
            <a:off x="8855274" y="5768175"/>
            <a:ext cx="2992308" cy="65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視覺化數據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呈現，快速</a:t>
            </a:r>
            <a:r>
              <a:rPr lang="zh-TW" altLang="en-US" sz="1600" dirty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調整觀光政策，達到更高</a:t>
            </a:r>
            <a:r>
              <a:rPr lang="zh-TW" altLang="en-US" sz="1600" dirty="0" smtClean="0">
                <a:solidFill>
                  <a:schemeClr val="tx2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效益</a:t>
            </a:r>
            <a:endParaRPr lang="zh-TW" altLang="en-US" sz="1600" dirty="0">
              <a:solidFill>
                <a:schemeClr val="tx2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33" y="2094907"/>
            <a:ext cx="761622" cy="761622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902" y="5416525"/>
            <a:ext cx="614505" cy="6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2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7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9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4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115" grpId="0" animBg="1"/>
      <p:bldP spid="116" grpId="0" animBg="1"/>
      <p:bldP spid="122" grpId="0" animBg="1"/>
      <p:bldP spid="123" grpId="0" animBg="1"/>
      <p:bldP spid="48" grpId="0"/>
      <p:bldP spid="50" grpId="0"/>
      <p:bldP spid="52" grpId="0"/>
      <p:bldP spid="27" grpId="0" animBg="1"/>
      <p:bldP spid="28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7008603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68896" y="2586220"/>
            <a:ext cx="1520958" cy="1764312"/>
            <a:chOff x="5668896" y="2586220"/>
            <a:chExt cx="1520958" cy="176431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5779223" y="2902836"/>
            <a:ext cx="130030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Part </a:t>
            </a:r>
          </a:p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0</a:t>
            </a:r>
            <a:r>
              <a:rPr lang="en-US" altLang="zh-TW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4</a:t>
            </a:r>
            <a:endParaRPr lang="zh-CN" altLang="en-US" sz="3375" dirty="0">
              <a:solidFill>
                <a:schemeClr val="bg1"/>
              </a:solidFill>
              <a:latin typeface="+mn-lt"/>
              <a:ea typeface="Microsoft YaHei 一般體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362429" y="4539169"/>
            <a:ext cx="2133918" cy="632353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產品亮點</a:t>
            </a:r>
            <a:endParaRPr lang="en-US" altLang="zh-CN" sz="3200" spc="6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16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5939477" y="3040261"/>
            <a:ext cx="2664296" cy="2946347"/>
          </a:xfrm>
          <a:prstGeom prst="roundRect">
            <a:avLst>
              <a:gd name="adj" fmla="val 586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2200" dirty="0" smtClean="0">
                <a:solidFill>
                  <a:schemeClr val="accent2"/>
                </a:solidFill>
              </a:rPr>
              <a:t>特色景點推薦</a:t>
            </a:r>
            <a:endParaRPr kumimoji="1" lang="en-US" altLang="zh-TW" sz="22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2200" dirty="0" smtClean="0">
                <a:solidFill>
                  <a:schemeClr val="accent2"/>
                </a:solidFill>
              </a:rPr>
              <a:t>店家優惠推薦</a:t>
            </a:r>
            <a:endParaRPr kumimoji="1" lang="en-US" altLang="zh-TW" sz="2200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TW" altLang="en-US" sz="2200" dirty="0" smtClean="0">
                <a:solidFill>
                  <a:schemeClr val="accent2"/>
                </a:solidFill>
              </a:rPr>
              <a:t>環保旅遊行程</a:t>
            </a:r>
            <a:endParaRPr kumimoji="1" lang="zh-TW" altLang="en-US" sz="2200" dirty="0">
              <a:solidFill>
                <a:schemeClr val="accent2"/>
              </a:solidFill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3160487" y="3046242"/>
            <a:ext cx="3031018" cy="2946347"/>
            <a:chOff x="3159692" y="3631121"/>
            <a:chExt cx="3031018" cy="2946347"/>
          </a:xfrm>
        </p:grpSpPr>
        <p:sp>
          <p:nvSpPr>
            <p:cNvPr id="6" name="圓角矩形 5"/>
            <p:cNvSpPr/>
            <p:nvPr/>
          </p:nvSpPr>
          <p:spPr>
            <a:xfrm>
              <a:off x="3159692" y="3631121"/>
              <a:ext cx="2664296" cy="2946347"/>
            </a:xfrm>
            <a:prstGeom prst="roundRect">
              <a:avLst>
                <a:gd name="adj" fmla="val 5865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kumimoji="1" lang="en-US" altLang="zh-TW" sz="2200" dirty="0" smtClean="0">
                  <a:solidFill>
                    <a:schemeClr val="accent2"/>
                  </a:solidFill>
                </a:rPr>
                <a:t> 1. </a:t>
              </a: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周邊景點查詢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TW" sz="2200" dirty="0" smtClean="0">
                  <a:solidFill>
                    <a:schemeClr val="accent2"/>
                  </a:solidFill>
                </a:rPr>
                <a:t> 2. </a:t>
              </a: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充電站查詢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zh-TW" sz="2200" dirty="0" smtClean="0">
                  <a:solidFill>
                    <a:schemeClr val="accent2"/>
                  </a:solidFill>
                </a:rPr>
                <a:t> 3. </a:t>
              </a: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綠能店家推薦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 </a:t>
              </a:r>
              <a:endParaRPr kumimoji="1" lang="en-US" altLang="zh-TW" sz="22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三角形 16"/>
            <p:cNvSpPr/>
            <p:nvPr/>
          </p:nvSpPr>
          <p:spPr>
            <a:xfrm rot="5400000">
              <a:off x="5182598" y="5209316"/>
              <a:ext cx="1512168" cy="504056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246236" y="322954"/>
            <a:ext cx="5795644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3600" dirty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聊天</a:t>
            </a:r>
            <a:r>
              <a:rPr lang="zh-CN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機器人</a:t>
            </a:r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 </a:t>
            </a:r>
            <a:r>
              <a:rPr lang="mr-IN" altLang="zh-TW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–</a:t>
            </a:r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 口袋旅遊達人</a:t>
            </a:r>
            <a:endParaRPr lang="zh-CN" altLang="en-US" sz="3600" dirty="0">
              <a:solidFill>
                <a:srgbClr val="E7E6E6">
                  <a:lumMod val="25000"/>
                </a:srgbClr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308695" y="1879318"/>
            <a:ext cx="2304907" cy="1152000"/>
            <a:chOff x="308695" y="1879318"/>
            <a:chExt cx="2304907" cy="1152000"/>
          </a:xfrm>
        </p:grpSpPr>
        <p:sp>
          <p:nvSpPr>
            <p:cNvPr id="8" name="圓角矩形 7"/>
            <p:cNvSpPr/>
            <p:nvPr/>
          </p:nvSpPr>
          <p:spPr>
            <a:xfrm>
              <a:off x="1317602" y="2167351"/>
              <a:ext cx="1296000" cy="792088"/>
            </a:xfrm>
            <a:prstGeom prst="roundRect">
              <a:avLst>
                <a:gd name="adj" fmla="val 1869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solidFill>
                    <a:schemeClr val="accent2"/>
                  </a:solidFill>
                </a:rPr>
                <a:t>旅行前</a:t>
              </a:r>
              <a:endParaRPr kumimoji="1" lang="zh-TW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5" y="1879318"/>
              <a:ext cx="1152000" cy="1152000"/>
            </a:xfrm>
            <a:prstGeom prst="rect">
              <a:avLst/>
            </a:prstGeom>
          </p:spPr>
        </p:pic>
      </p:grpSp>
      <p:grpSp>
        <p:nvGrpSpPr>
          <p:cNvPr id="22" name="群組 21"/>
          <p:cNvGrpSpPr/>
          <p:nvPr/>
        </p:nvGrpSpPr>
        <p:grpSpPr>
          <a:xfrm>
            <a:off x="3160486" y="1896797"/>
            <a:ext cx="2426367" cy="1152000"/>
            <a:chOff x="3160486" y="1896797"/>
            <a:chExt cx="2426367" cy="1152000"/>
          </a:xfrm>
        </p:grpSpPr>
        <p:sp>
          <p:nvSpPr>
            <p:cNvPr id="9" name="圓角矩形 8"/>
            <p:cNvSpPr/>
            <p:nvPr/>
          </p:nvSpPr>
          <p:spPr>
            <a:xfrm>
              <a:off x="4290853" y="2182147"/>
              <a:ext cx="1296000" cy="792088"/>
            </a:xfrm>
            <a:prstGeom prst="roundRect">
              <a:avLst>
                <a:gd name="adj" fmla="val 20857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solidFill>
                    <a:schemeClr val="accent2"/>
                  </a:solidFill>
                </a:rPr>
                <a:t>旅行中</a:t>
              </a:r>
              <a:endParaRPr kumimoji="1" lang="zh-TW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486" y="1896797"/>
              <a:ext cx="1152000" cy="1152000"/>
            </a:xfrm>
            <a:prstGeom prst="rect">
              <a:avLst/>
            </a:prstGeom>
          </p:spPr>
        </p:pic>
      </p:grpSp>
      <p:grpSp>
        <p:nvGrpSpPr>
          <p:cNvPr id="23" name="群組 22"/>
          <p:cNvGrpSpPr/>
          <p:nvPr/>
        </p:nvGrpSpPr>
        <p:grpSpPr>
          <a:xfrm>
            <a:off x="5939476" y="1896797"/>
            <a:ext cx="2426367" cy="1152000"/>
            <a:chOff x="5939476" y="1896797"/>
            <a:chExt cx="2426367" cy="1152000"/>
          </a:xfrm>
        </p:grpSpPr>
        <p:sp>
          <p:nvSpPr>
            <p:cNvPr id="10" name="圓角矩形 9"/>
            <p:cNvSpPr/>
            <p:nvPr/>
          </p:nvSpPr>
          <p:spPr>
            <a:xfrm>
              <a:off x="7069843" y="2176166"/>
              <a:ext cx="1296000" cy="792088"/>
            </a:xfrm>
            <a:prstGeom prst="roundRect">
              <a:avLst>
                <a:gd name="adj" fmla="val 2097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 smtClean="0">
                  <a:solidFill>
                    <a:schemeClr val="accent2"/>
                  </a:solidFill>
                </a:rPr>
                <a:t>旅行後</a:t>
              </a:r>
              <a:endParaRPr kumimoji="1" lang="zh-TW" altLang="en-US" sz="2400" dirty="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9476" y="1896797"/>
              <a:ext cx="1152000" cy="1152000"/>
            </a:xfrm>
            <a:prstGeom prst="rect">
              <a:avLst/>
            </a:prstGeom>
          </p:spPr>
        </p:pic>
      </p:grpSp>
      <p:grpSp>
        <p:nvGrpSpPr>
          <p:cNvPr id="19" name="群組 18"/>
          <p:cNvGrpSpPr/>
          <p:nvPr/>
        </p:nvGrpSpPr>
        <p:grpSpPr>
          <a:xfrm>
            <a:off x="381498" y="3031446"/>
            <a:ext cx="2989127" cy="2946347"/>
            <a:chOff x="380703" y="3616325"/>
            <a:chExt cx="2989127" cy="2946347"/>
          </a:xfrm>
        </p:grpSpPr>
        <p:sp>
          <p:nvSpPr>
            <p:cNvPr id="5" name="圓角矩形 4"/>
            <p:cNvSpPr/>
            <p:nvPr/>
          </p:nvSpPr>
          <p:spPr>
            <a:xfrm>
              <a:off x="380703" y="3616325"/>
              <a:ext cx="2664296" cy="2946347"/>
            </a:xfrm>
            <a:prstGeom prst="roundRect">
              <a:avLst>
                <a:gd name="adj" fmla="val 586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查詢景點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 marL="342900" indent="-342900">
                <a:lnSpc>
                  <a:spcPct val="150000"/>
                </a:lnSpc>
                <a:buFontTx/>
                <a:buAutoNum type="arabicPeriod"/>
              </a:pPr>
              <a:r>
                <a:rPr kumimoji="1" lang="zh-TW" altLang="en-US" sz="2200" dirty="0">
                  <a:solidFill>
                    <a:schemeClr val="accent2"/>
                  </a:solidFill>
                </a:rPr>
                <a:t>環保旅店</a:t>
              </a: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查詢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景點預約</a:t>
              </a:r>
              <a:endParaRPr kumimoji="1" lang="en-US" altLang="zh-TW" sz="2200" dirty="0" smtClean="0">
                <a:solidFill>
                  <a:schemeClr val="accent2"/>
                </a:solidFill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kumimoji="1" lang="zh-TW" altLang="en-US" sz="2200" dirty="0" smtClean="0">
                  <a:solidFill>
                    <a:schemeClr val="accent2"/>
                  </a:solidFill>
                </a:rPr>
                <a:t>週間天氣查詢</a:t>
              </a:r>
              <a:endParaRPr kumimoji="1" lang="zh-TW" altLang="en-US" sz="22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三角形 15"/>
            <p:cNvSpPr/>
            <p:nvPr/>
          </p:nvSpPr>
          <p:spPr>
            <a:xfrm rot="5400000">
              <a:off x="2361718" y="5281324"/>
              <a:ext cx="1512168" cy="504056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20" name="圖片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6" y="0"/>
            <a:ext cx="4066332" cy="723265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19" y="7125"/>
            <a:ext cx="4066331" cy="723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16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246236" y="322954"/>
            <a:ext cx="4811400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視覺化管理與</a:t>
            </a:r>
            <a:r>
              <a:rPr lang="zh-TW" altLang="en-US" sz="3600" dirty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策略</a:t>
            </a:r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分析</a:t>
            </a:r>
            <a:endParaRPr lang="zh-CN" altLang="en-US" sz="3600" dirty="0">
              <a:solidFill>
                <a:srgbClr val="E7E6E6">
                  <a:lumMod val="25000"/>
                </a:srgbClr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6236" y="2608213"/>
            <a:ext cx="2630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TW" sz="2800" dirty="0" smtClean="0">
                <a:latin typeface="+mj-ea"/>
                <a:ea typeface="+mj-ea"/>
              </a:rPr>
              <a:t>1.</a:t>
            </a:r>
            <a:r>
              <a:rPr kumimoji="1" lang="zh-TW" altLang="en-US" sz="2800" dirty="0" smtClean="0">
                <a:latin typeface="+mj-ea"/>
                <a:ea typeface="+mj-ea"/>
              </a:rPr>
              <a:t>洞悉旅客喜好</a:t>
            </a:r>
            <a:endParaRPr kumimoji="1" lang="en-US" altLang="zh-TW" sz="2800" dirty="0" smtClean="0"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6236" y="3429335"/>
            <a:ext cx="2630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TW" sz="2800" dirty="0" smtClean="0">
                <a:latin typeface="+mj-ea"/>
                <a:ea typeface="+mj-ea"/>
              </a:rPr>
              <a:t>2.</a:t>
            </a:r>
            <a:r>
              <a:rPr kumimoji="1" lang="zh-TW" altLang="en-US" sz="2800" dirty="0" smtClean="0">
                <a:latin typeface="+mj-ea"/>
                <a:ea typeface="+mj-ea"/>
              </a:rPr>
              <a:t>推動地方產業</a:t>
            </a:r>
            <a:endParaRPr kumimoji="1" lang="en-US" altLang="zh-TW" sz="2800" dirty="0" smtClean="0">
              <a:latin typeface="+mj-ea"/>
              <a:ea typeface="+mj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46236" y="4250457"/>
            <a:ext cx="3348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TW" sz="2800" dirty="0">
                <a:latin typeface="+mj-ea"/>
                <a:ea typeface="+mj-ea"/>
              </a:rPr>
              <a:t>3</a:t>
            </a:r>
            <a:r>
              <a:rPr kumimoji="1" lang="en-US" altLang="zh-TW" sz="2800" dirty="0" smtClean="0">
                <a:latin typeface="+mj-ea"/>
                <a:ea typeface="+mj-ea"/>
              </a:rPr>
              <a:t>.</a:t>
            </a:r>
            <a:r>
              <a:rPr kumimoji="1" lang="zh-TW" altLang="en-US" sz="2800" dirty="0" smtClean="0">
                <a:latin typeface="+mj-ea"/>
                <a:ea typeface="+mj-ea"/>
              </a:rPr>
              <a:t>環保觀光策略</a:t>
            </a:r>
            <a:r>
              <a:rPr kumimoji="1" lang="zh-TW" altLang="en-US" sz="2800" dirty="0">
                <a:latin typeface="+mj-ea"/>
                <a:ea typeface="+mj-ea"/>
              </a:rPr>
              <a:t>調整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08" y="1361253"/>
            <a:ext cx="8852641" cy="50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24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4679" y="1744117"/>
            <a:ext cx="126940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dirty="0">
                <a:latin typeface="+mj-ea"/>
                <a:ea typeface="+mj-ea"/>
              </a:rPr>
              <a:t>嘉義縣電動機車充電站設置</a:t>
            </a:r>
            <a:r>
              <a:rPr lang="zh-TW" altLang="en-US" sz="2000" dirty="0" smtClean="0">
                <a:latin typeface="+mj-ea"/>
                <a:ea typeface="+mj-ea"/>
              </a:rPr>
              <a:t>地點 </a:t>
            </a:r>
            <a:r>
              <a:rPr lang="zh-TW" altLang="en-US" sz="1600" dirty="0">
                <a:latin typeface="+mj-ea"/>
                <a:ea typeface="+mj-ea"/>
              </a:rPr>
              <a:t>http://data.gov.tw/node/</a:t>
            </a:r>
            <a:r>
              <a:rPr lang="zh-TW" altLang="en-US" sz="1600" dirty="0" smtClean="0">
                <a:latin typeface="+mj-ea"/>
                <a:ea typeface="+mj-ea"/>
              </a:rPr>
              <a:t>26471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嘉義市</a:t>
            </a:r>
            <a:r>
              <a:rPr lang="zh-TW" altLang="en-US" sz="2000" dirty="0">
                <a:latin typeface="+mj-ea"/>
                <a:ea typeface="+mj-ea"/>
              </a:rPr>
              <a:t>電動機車充電站 </a:t>
            </a:r>
            <a:r>
              <a:rPr lang="zh-TW" altLang="en-US" sz="1600" dirty="0">
                <a:latin typeface="+mj-ea"/>
                <a:ea typeface="+mj-ea"/>
              </a:rPr>
              <a:t>http://data.chiayi.gov.tw/opendata/dataset/metadata?oid=02601580-97ec-430c-a8a4-da38fe57f9</a:t>
            </a:r>
            <a:r>
              <a:rPr lang="zh-TW" altLang="en-US" sz="1600" dirty="0" smtClean="0">
                <a:latin typeface="+mj-ea"/>
                <a:ea typeface="+mj-ea"/>
              </a:rPr>
              <a:t>ae</a:t>
            </a:r>
            <a:r>
              <a:rPr lang="zh-TW" altLang="en-US" sz="2000" dirty="0" smtClean="0">
                <a:latin typeface="+mj-ea"/>
                <a:ea typeface="+mj-ea"/>
              </a:rPr>
              <a:t> 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嘉義縣</a:t>
            </a:r>
            <a:r>
              <a:rPr lang="zh-TW" altLang="en-US" sz="2000" dirty="0">
                <a:latin typeface="+mj-ea"/>
                <a:ea typeface="+mj-ea"/>
              </a:rPr>
              <a:t>綠色商店名單 </a:t>
            </a:r>
            <a:r>
              <a:rPr lang="zh-TW" altLang="en-US" sz="1600" dirty="0">
                <a:latin typeface="+mj-ea"/>
                <a:ea typeface="+mj-ea"/>
              </a:rPr>
              <a:t>http://data.gov.tw/node/</a:t>
            </a:r>
            <a:r>
              <a:rPr lang="zh-TW" altLang="en-US" sz="1600" dirty="0" smtClean="0">
                <a:latin typeface="+mj-ea"/>
                <a:ea typeface="+mj-ea"/>
              </a:rPr>
              <a:t>28032</a:t>
            </a:r>
            <a:endParaRPr lang="en-US" altLang="zh-TW" sz="20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嘉義縣</a:t>
            </a:r>
            <a:r>
              <a:rPr lang="zh-TW" altLang="en-US" sz="2000" dirty="0">
                <a:latin typeface="+mj-ea"/>
                <a:ea typeface="+mj-ea"/>
              </a:rPr>
              <a:t>環保餐館名單 </a:t>
            </a:r>
            <a:r>
              <a:rPr lang="zh-TW" altLang="en-US" sz="1600" dirty="0">
                <a:latin typeface="+mj-ea"/>
                <a:ea typeface="+mj-ea"/>
              </a:rPr>
              <a:t>http://data.gov.tw/node/</a:t>
            </a:r>
            <a:r>
              <a:rPr lang="zh-TW" altLang="en-US" sz="1600" dirty="0" smtClean="0">
                <a:latin typeface="+mj-ea"/>
                <a:ea typeface="+mj-ea"/>
              </a:rPr>
              <a:t>28033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嘉義市</a:t>
            </a:r>
            <a:r>
              <a:rPr lang="zh-TW" altLang="en-US" sz="2000" dirty="0">
                <a:latin typeface="+mj-ea"/>
                <a:ea typeface="+mj-ea"/>
              </a:rPr>
              <a:t>觀光景點及店家 </a:t>
            </a:r>
            <a:r>
              <a:rPr lang="zh-TW" altLang="en-US" sz="1600" dirty="0">
                <a:latin typeface="+mj-ea"/>
                <a:ea typeface="+mj-ea"/>
              </a:rPr>
              <a:t>http://data.gov.tw/node/</a:t>
            </a:r>
            <a:r>
              <a:rPr lang="zh-TW" altLang="en-US" sz="1600" dirty="0" smtClean="0">
                <a:latin typeface="+mj-ea"/>
                <a:ea typeface="+mj-ea"/>
              </a:rPr>
              <a:t>14227</a:t>
            </a:r>
            <a:endParaRPr lang="en-US" altLang="zh-TW" sz="1600" dirty="0" smtClean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天氣資訊 </a:t>
            </a:r>
            <a:r>
              <a:rPr lang="en-US" altLang="zh-TW" sz="1600" dirty="0" smtClean="0">
                <a:latin typeface="+mj-ea"/>
                <a:ea typeface="+mj-ea"/>
              </a:rPr>
              <a:t>https</a:t>
            </a:r>
            <a:r>
              <a:rPr lang="en-US" altLang="zh-TW" sz="1600" dirty="0">
                <a:latin typeface="+mj-ea"/>
                <a:ea typeface="+mj-ea"/>
              </a:rPr>
              <a:t>://</a:t>
            </a:r>
            <a:r>
              <a:rPr lang="en-US" altLang="zh-TW" sz="1600" dirty="0" smtClean="0">
                <a:latin typeface="+mj-ea"/>
                <a:ea typeface="+mj-ea"/>
              </a:rPr>
              <a:t>darksky.net/forecast/23.5,121/si24/en</a:t>
            </a:r>
          </a:p>
          <a:p>
            <a:pPr>
              <a:lnSpc>
                <a:spcPct val="200000"/>
              </a:lnSpc>
            </a:pPr>
            <a:r>
              <a:rPr lang="zh-TW" altLang="en-US" sz="2000" dirty="0" smtClean="0">
                <a:latin typeface="+mj-ea"/>
                <a:ea typeface="+mj-ea"/>
              </a:rPr>
              <a:t>故宮南院 </a:t>
            </a:r>
            <a:r>
              <a:rPr lang="en-US" altLang="zh-TW" sz="1600" dirty="0">
                <a:latin typeface="+mj-ea"/>
                <a:ea typeface="+mj-ea"/>
              </a:rPr>
              <a:t>http://</a:t>
            </a:r>
            <a:r>
              <a:rPr lang="en-US" altLang="zh-TW" sz="1600" dirty="0" err="1">
                <a:latin typeface="+mj-ea"/>
                <a:ea typeface="+mj-ea"/>
              </a:rPr>
              <a:t>south.npm.gov.tw</a:t>
            </a:r>
            <a:r>
              <a:rPr lang="en-US" altLang="zh-TW" sz="1600" dirty="0">
                <a:latin typeface="+mj-ea"/>
                <a:ea typeface="+mj-ea"/>
              </a:rPr>
              <a:t>/</a:t>
            </a:r>
            <a:r>
              <a:rPr lang="en-US" altLang="zh-TW" sz="1600" dirty="0" err="1">
                <a:latin typeface="+mj-ea"/>
                <a:ea typeface="+mj-ea"/>
              </a:rPr>
              <a:t>zh-tw</a:t>
            </a:r>
            <a:endParaRPr lang="zh-TW" altLang="en-US" sz="16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" name="文本框 30"/>
          <p:cNvSpPr txBox="1"/>
          <p:nvPr/>
        </p:nvSpPr>
        <p:spPr>
          <a:xfrm>
            <a:off x="246236" y="322954"/>
            <a:ext cx="3325417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TW" sz="3600" dirty="0" err="1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OpenData</a:t>
            </a:r>
            <a:r>
              <a:rPr lang="zh-TW" altLang="en-US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 </a:t>
            </a:r>
            <a:r>
              <a:rPr lang="en-US" altLang="zh-TW" sz="3600" dirty="0" smtClean="0">
                <a:solidFill>
                  <a:srgbClr val="E7E6E6">
                    <a:lumMod val="25000"/>
                  </a:srgbClr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List</a:t>
            </a:r>
            <a:endParaRPr lang="zh-CN" altLang="en-US" sz="3600" dirty="0">
              <a:solidFill>
                <a:srgbClr val="E7E6E6">
                  <a:lumMod val="25000"/>
                </a:srgbClr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3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5061223" cy="7232650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60887" y="0"/>
            <a:ext cx="7797863" cy="7232650"/>
          </a:xfrm>
          <a:prstGeom prst="rect">
            <a:avLst/>
          </a:prstGeom>
          <a:solidFill>
            <a:srgbClr val="F1BE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6" name="文本框 13"/>
          <p:cNvSpPr txBox="1">
            <a:spLocks noChangeArrowheads="1"/>
          </p:cNvSpPr>
          <p:nvPr/>
        </p:nvSpPr>
        <p:spPr bwMode="auto">
          <a:xfrm>
            <a:off x="6507469" y="2772718"/>
            <a:ext cx="298498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TW" sz="44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Arial" panose="020B0604020202020204" pitchFamily="34" charset="0"/>
              </a:rPr>
              <a:t>Thank You</a:t>
            </a:r>
            <a:endParaRPr lang="zh-CN" altLang="en-US" sz="4400" dirty="0">
              <a:solidFill>
                <a:schemeClr val="bg1"/>
              </a:solidFill>
              <a:latin typeface="Microsoft YaHei 一般體" charset="-122"/>
              <a:ea typeface="Microsoft YaHei 一般體" charset="-122"/>
              <a:cs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840684" y="2225096"/>
            <a:ext cx="2440406" cy="244040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6528908" y="3895111"/>
            <a:ext cx="296354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1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</a:rPr>
              <a:t>Tony / Ted / Ting / Benson /Joy</a:t>
            </a:r>
            <a:endParaRPr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Microsoft YaHei 一般體" charset="-122"/>
              <a:cs typeface="Arial" panose="020B0604020202020204" pitchFamily="34" charset="0"/>
            </a:endParaRPr>
          </a:p>
        </p:txBody>
      </p:sp>
      <p:sp>
        <p:nvSpPr>
          <p:cNvPr id="11" name="文本框 66"/>
          <p:cNvSpPr txBox="1">
            <a:spLocks noChangeArrowheads="1"/>
          </p:cNvSpPr>
          <p:nvPr/>
        </p:nvSpPr>
        <p:spPr bwMode="auto">
          <a:xfrm>
            <a:off x="6528907" y="3540203"/>
            <a:ext cx="29635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zh-TW" altLang="en-US" sz="2000" spc="600" dirty="0" smtClean="0">
                <a:solidFill>
                  <a:schemeClr val="bg1"/>
                </a:solidFill>
                <a:latin typeface="+mn-ea"/>
                <a:ea typeface="+mn-ea"/>
              </a:rPr>
              <a:t>嘉義女超人</a:t>
            </a:r>
            <a:endParaRPr lang="zh-CN" altLang="en-US" sz="2000" spc="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900983" y="1065102"/>
            <a:ext cx="3600400" cy="360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2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6" grpId="0"/>
      <p:bldP spid="19" grpId="0" animBg="1"/>
      <p:bldP spid="10" grpId="0"/>
      <p:bldP spid="11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824236"/>
            <a:ext cx="12858750" cy="44084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-9497"/>
            <a:ext cx="12858750" cy="2833734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629175" y="1024035"/>
            <a:ext cx="3600400" cy="36004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1" name="文本框 13"/>
          <p:cNvSpPr txBox="1">
            <a:spLocks noChangeArrowheads="1"/>
          </p:cNvSpPr>
          <p:nvPr/>
        </p:nvSpPr>
        <p:spPr bwMode="auto">
          <a:xfrm>
            <a:off x="3477047" y="5205494"/>
            <a:ext cx="590465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150000"/>
              </a:lnSpc>
              <a:buNone/>
            </a:pPr>
            <a:r>
              <a:rPr lang="en-US" altLang="zh-CN" sz="1800" spc="3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Arial" panose="020B0604020202020204" pitchFamily="34" charset="0"/>
              </a:rPr>
              <a:t>Tony </a:t>
            </a:r>
            <a:r>
              <a:rPr lang="en-US" altLang="zh-CN" sz="1800" spc="3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Arial" panose="020B0604020202020204" pitchFamily="34" charset="0"/>
              </a:rPr>
              <a:t>/ </a:t>
            </a:r>
            <a:r>
              <a:rPr lang="en-US" altLang="zh-CN" sz="1800" spc="3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Arial" panose="020B0604020202020204" pitchFamily="34" charset="0"/>
              </a:rPr>
              <a:t>Ted /Ting /Benson /Joy</a:t>
            </a:r>
            <a:endParaRPr lang="zh-CN" altLang="en-US" sz="1800" spc="300" dirty="0">
              <a:solidFill>
                <a:schemeClr val="bg1"/>
              </a:solidFill>
              <a:latin typeface="Microsoft YaHei 一般體" charset="-122"/>
              <a:ea typeface="Microsoft YaHei 一般體" charset="-122"/>
              <a:cs typeface="Arial" panose="020B0604020202020204" pitchFamily="34" charset="0"/>
            </a:endParaRPr>
          </a:p>
        </p:txBody>
      </p:sp>
      <p:sp>
        <p:nvSpPr>
          <p:cNvPr id="8" name="文本框 13"/>
          <p:cNvSpPr txBox="1">
            <a:spLocks noChangeArrowheads="1"/>
          </p:cNvSpPr>
          <p:nvPr/>
        </p:nvSpPr>
        <p:spPr bwMode="auto">
          <a:xfrm>
            <a:off x="3477047" y="4408413"/>
            <a:ext cx="59046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lnSpc>
                <a:spcPct val="150000"/>
              </a:lnSpc>
              <a:buNone/>
            </a:pPr>
            <a:r>
              <a:rPr lang="zh-TW" altLang="en-US" sz="3600" spc="300" dirty="0" smtClean="0">
                <a:solidFill>
                  <a:schemeClr val="tx2"/>
                </a:solidFill>
                <a:latin typeface="Microsoft YaHei 一般體" charset="-122"/>
                <a:ea typeface="Microsoft YaHei 一般體" charset="-122"/>
                <a:cs typeface="Arial" panose="020B0604020202020204" pitchFamily="34" charset="0"/>
              </a:rPr>
              <a:t>嘉義女超人</a:t>
            </a:r>
            <a:endParaRPr lang="zh-CN" altLang="en-US" sz="3600" spc="300" dirty="0">
              <a:solidFill>
                <a:schemeClr val="tx2"/>
              </a:solidFill>
              <a:latin typeface="Microsoft YaHei 一般體" charset="-122"/>
              <a:ea typeface="Microsoft YaHei 一般體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3" grpId="0" animBg="1"/>
      <p:bldP spid="2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0519742" y="1826419"/>
            <a:ext cx="997818" cy="997818"/>
          </a:xfrm>
          <a:prstGeom prst="ellipse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669735" y="1024037"/>
            <a:ext cx="1243732" cy="12437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4" name="TextBox 148"/>
          <p:cNvSpPr txBox="1"/>
          <p:nvPr/>
        </p:nvSpPr>
        <p:spPr>
          <a:xfrm>
            <a:off x="10645191" y="1959228"/>
            <a:ext cx="725520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cap="all" spc="3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鋼</a:t>
            </a:r>
            <a:endParaRPr lang="en-US" altLang="zh-CN" sz="3200" cap="all" spc="300" dirty="0" smtClean="0">
              <a:solidFill>
                <a:schemeClr val="bg1"/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15" name="TextBox 148"/>
          <p:cNvSpPr txBox="1"/>
          <p:nvPr/>
        </p:nvSpPr>
        <p:spPr>
          <a:xfrm>
            <a:off x="10021069" y="2362715"/>
            <a:ext cx="654218" cy="20882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 smtClean="0">
                <a:solidFill>
                  <a:srgbClr val="F1BE08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  <a:sym typeface="+mn-lt"/>
              </a:rPr>
              <a:t>CONTENT</a:t>
            </a:r>
            <a:endParaRPr lang="zh-CN" altLang="en-US" sz="2800" dirty="0">
              <a:solidFill>
                <a:srgbClr val="F1BE08"/>
              </a:solidFill>
              <a:latin typeface="Arial" panose="020B0604020202020204" pitchFamily="34" charset="0"/>
              <a:ea typeface="Microsoft YaHei 一般體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TextBox 148"/>
          <p:cNvSpPr txBox="1"/>
          <p:nvPr/>
        </p:nvSpPr>
        <p:spPr>
          <a:xfrm>
            <a:off x="9772417" y="1299920"/>
            <a:ext cx="995978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4800" cap="all" spc="3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大</a:t>
            </a:r>
            <a:endParaRPr lang="en-US" altLang="zh-TW" sz="4800" cap="all" spc="300" dirty="0" smtClean="0">
              <a:solidFill>
                <a:schemeClr val="bg1"/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39463" y="1814899"/>
            <a:ext cx="3184643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1/ 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故事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開始前</a:t>
            </a:r>
            <a:endParaRPr lang="en-US" altLang="zh-CN" sz="28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33031" y="1745778"/>
            <a:ext cx="3816424" cy="703139"/>
          </a:xfrm>
          <a:prstGeom prst="rect">
            <a:avLst/>
          </a:prstGeom>
          <a:noFill/>
          <a:ln>
            <a:solidFill>
              <a:srgbClr val="2A2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39463" y="2767399"/>
            <a:ext cx="3184643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2/ 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發現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的問題</a:t>
            </a:r>
            <a:endParaRPr lang="en-US" altLang="zh-CN" sz="28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33031" y="2698278"/>
            <a:ext cx="3816424" cy="703139"/>
          </a:xfrm>
          <a:prstGeom prst="rect">
            <a:avLst/>
          </a:prstGeom>
          <a:noFill/>
          <a:ln>
            <a:solidFill>
              <a:srgbClr val="2A2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39463" y="3719899"/>
            <a:ext cx="3184643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3/ 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解決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的策略</a:t>
            </a:r>
            <a:endParaRPr lang="en-US" altLang="zh-CN" sz="28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33031" y="3650778"/>
            <a:ext cx="3816424" cy="703139"/>
          </a:xfrm>
          <a:prstGeom prst="rect">
            <a:avLst/>
          </a:prstGeom>
          <a:noFill/>
          <a:ln>
            <a:solidFill>
              <a:srgbClr val="2A2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639463" y="4710499"/>
            <a:ext cx="3184644" cy="60939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4/ 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產品</a:t>
            </a:r>
            <a:r>
              <a:rPr lang="zh-TW" altLang="en-US" sz="28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亮點</a:t>
            </a:r>
            <a:endParaRPr lang="en-US" altLang="zh-CN" sz="28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333031" y="4641378"/>
            <a:ext cx="3816424" cy="703139"/>
          </a:xfrm>
          <a:prstGeom prst="rect">
            <a:avLst/>
          </a:prstGeom>
          <a:noFill/>
          <a:ln>
            <a:solidFill>
              <a:srgbClr val="2A2B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8" name="矩形 27"/>
          <p:cNvSpPr/>
          <p:nvPr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0" y="7008603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71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4" grpId="0"/>
      <p:bldP spid="15" grpId="0"/>
      <p:bldP spid="16" grpId="0"/>
      <p:bldP spid="17" grpId="0"/>
      <p:bldP spid="18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7008603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68896" y="2586220"/>
            <a:ext cx="1520958" cy="1764312"/>
            <a:chOff x="5668896" y="2586220"/>
            <a:chExt cx="1520958" cy="176431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5779223" y="2902836"/>
            <a:ext cx="130030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Part </a:t>
            </a:r>
          </a:p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01</a:t>
            </a:r>
            <a:endParaRPr lang="zh-CN" altLang="en-US" sz="3375" dirty="0">
              <a:solidFill>
                <a:schemeClr val="bg1"/>
              </a:solidFill>
              <a:latin typeface="+mn-lt"/>
              <a:ea typeface="Microsoft YaHei 一般體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712399" y="4539169"/>
            <a:ext cx="3433953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8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故事開始前</a:t>
            </a:r>
            <a:r>
              <a:rPr lang="en-US" altLang="zh-TW" sz="28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-</a:t>
            </a:r>
            <a:r>
              <a:rPr lang="zh-TW" altLang="en-US" sz="28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現象</a:t>
            </a:r>
            <a:endParaRPr lang="en-US" altLang="zh-CN" sz="2800" spc="6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2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8695" y="1456085"/>
            <a:ext cx="7632848" cy="4420801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00078" y="1732948"/>
            <a:ext cx="5329867" cy="14620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latin typeface="Microsoft YaHei 一般體" charset="-122"/>
              <a:ea typeface="Microsoft YaHei 一般體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81703" y="5527204"/>
            <a:ext cx="2748242" cy="4987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2" smtClean="0">
                <a:latin typeface="Microsoft YaHei 一般體" charset="-122"/>
                <a:ea typeface="Microsoft YaHei 一般體" charset="-122"/>
              </a:rPr>
              <a:t>智能、環保、旅遊</a:t>
            </a:r>
            <a:endParaRPr lang="zh-CN" altLang="en-US" sz="2002" dirty="0">
              <a:latin typeface="Microsoft YaHei 一般體" charset="-122"/>
              <a:ea typeface="Microsoft YaHei 一般體" charset="-122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333031" y="4239687"/>
            <a:ext cx="4608512" cy="592545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smtClean="0">
                <a:solidFill>
                  <a:srgbClr val="EF4022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rPr>
              <a:t>臺灣</a:t>
            </a:r>
            <a:r>
              <a:rPr lang="zh-CN" altLang="en-US" sz="2000" b="1" dirty="0">
                <a:solidFill>
                  <a:srgbClr val="EF4022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rPr>
              <a:t>永續觀光發展策略</a:t>
            </a:r>
            <a:endParaRPr lang="en-US" sz="2000" b="1" dirty="0">
              <a:solidFill>
                <a:srgbClr val="EF4022"/>
              </a:solidFill>
              <a:latin typeface="Microsoft JhengHei" charset="-120"/>
              <a:ea typeface="Microsoft JhengHei" charset="-120"/>
              <a:cs typeface="Microsoft JhengHei" charset="-12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258031" y="3280603"/>
            <a:ext cx="3871914" cy="1997240"/>
          </a:xfrm>
          <a:prstGeom prst="rect">
            <a:avLst/>
          </a:prstGeom>
        </p:spPr>
        <p:txBody>
          <a:bodyPr vert="horz" lIns="96435" tIns="48218" rIns="96435" bIns="48218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Wingdings" charset="2"/>
              <a:buAutoNum type="circleNumWdWhitePlain"/>
            </a:pPr>
            <a:r>
              <a:rPr lang="zh-TW" altLang="en-US" sz="2400" dirty="0" smtClean="0"/>
              <a:t>優質觀光</a:t>
            </a:r>
            <a:endParaRPr lang="en-US" altLang="zh-TW" sz="2400" dirty="0" smtClean="0"/>
          </a:p>
          <a:p>
            <a:pPr marL="228600" indent="-228600" algn="l">
              <a:buFont typeface="Wingdings" charset="2"/>
              <a:buAutoNum type="circleNumWdWhitePlain"/>
            </a:pPr>
            <a:r>
              <a:rPr lang="zh-TW" altLang="en-US" sz="2400" dirty="0" smtClean="0"/>
              <a:t>特色觀光</a:t>
            </a:r>
            <a:endParaRPr lang="en-US" altLang="zh-TW" sz="2400" dirty="0" smtClean="0"/>
          </a:p>
          <a:p>
            <a:pPr marL="228600" indent="-228600" algn="l">
              <a:buFont typeface="Wingdings" charset="2"/>
              <a:buAutoNum type="circleNumWdWhitePlain"/>
            </a:pPr>
            <a:r>
              <a:rPr lang="zh-TW" altLang="en-US" sz="2400" dirty="0" smtClean="0"/>
              <a:t>智慧觀光</a:t>
            </a:r>
            <a:endParaRPr lang="en-US" altLang="zh-TW" sz="2400" dirty="0" smtClean="0"/>
          </a:p>
          <a:p>
            <a:pPr marL="228600" indent="-228600" algn="l">
              <a:buFont typeface="Wingdings" charset="2"/>
              <a:buAutoNum type="circleNumWdWhitePlain"/>
            </a:pPr>
            <a:r>
              <a:rPr lang="zh-TW" altLang="en-US" sz="2400" dirty="0" smtClean="0"/>
              <a:t>永續觀光</a:t>
            </a:r>
            <a:endParaRPr lang="zh-TW" altLang="en-US" sz="24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44597" y="1868270"/>
            <a:ext cx="5129394" cy="1162972"/>
          </a:xfrm>
          <a:prstGeom prst="rect">
            <a:avLst/>
          </a:prstGeom>
        </p:spPr>
        <p:txBody>
          <a:bodyPr vert="horz" lIns="96435" tIns="48218" rIns="96435" bIns="48218" rtlCol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rPr>
              <a:t>2017</a:t>
            </a:r>
            <a:r>
              <a:rPr lang="zh-CN" altLang="en-US" sz="3600" b="1" dirty="0" smtClean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rPr>
              <a:t>年為</a:t>
            </a:r>
            <a:r>
              <a:rPr lang="zh-CN" altLang="en-US" sz="3600" b="1" dirty="0">
                <a:solidFill>
                  <a:schemeClr val="bg1"/>
                </a:solidFill>
                <a:latin typeface="Microsoft JhengHei" charset="-120"/>
                <a:ea typeface="Microsoft JhengHei" charset="-120"/>
                <a:cs typeface="Microsoft JhengHei" charset="-120"/>
                <a:sym typeface="Arial" panose="020B0604020202020204" pitchFamily="34" charset="0"/>
              </a:rPr>
              <a:t>生態旅遊年</a:t>
            </a:r>
          </a:p>
        </p:txBody>
      </p:sp>
    </p:spTree>
    <p:extLst>
      <p:ext uri="{BB962C8B-B14F-4D97-AF65-F5344CB8AC3E}">
        <p14:creationId xmlns:p14="http://schemas.microsoft.com/office/powerpoint/2010/main" val="1727236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3" grpId="0" animBg="1"/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/>
        </p:nvSpPr>
        <p:spPr>
          <a:xfrm>
            <a:off x="2756967" y="3976365"/>
            <a:ext cx="2729814" cy="1526206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3275853" y="4426698"/>
            <a:ext cx="1692044" cy="169204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2" name="圆角矩形 1"/>
          <p:cNvSpPr/>
          <p:nvPr/>
        </p:nvSpPr>
        <p:spPr>
          <a:xfrm flipV="1">
            <a:off x="5064468" y="2522165"/>
            <a:ext cx="2729814" cy="1526208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5583353" y="1872235"/>
            <a:ext cx="1692044" cy="1692042"/>
          </a:xfrm>
          <a:prstGeom prst="ellipse">
            <a:avLst/>
          </a:prstGeom>
          <a:solidFill>
            <a:schemeClr val="accent1"/>
          </a:solidFill>
          <a:ln w="635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  <a:defRPr/>
            </a:pPr>
            <a:endParaRPr lang="zh-CN" altLang="en-US" sz="1600" kern="0" dirty="0"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4" name="圆角矩形 1"/>
          <p:cNvSpPr/>
          <p:nvPr/>
        </p:nvSpPr>
        <p:spPr>
          <a:xfrm>
            <a:off x="7371969" y="3976365"/>
            <a:ext cx="2729814" cy="1526206"/>
          </a:xfrm>
          <a:custGeom>
            <a:avLst/>
            <a:gdLst/>
            <a:ahLst/>
            <a:cxnLst/>
            <a:rect l="l" t="t" r="r" b="b"/>
            <a:pathLst>
              <a:path w="2808312" h="2020010">
                <a:moveTo>
                  <a:pt x="0" y="0"/>
                </a:moveTo>
                <a:lnTo>
                  <a:pt x="422312" y="0"/>
                </a:lnTo>
                <a:lnTo>
                  <a:pt x="422312" y="1152430"/>
                </a:lnTo>
                <a:cubicBezTo>
                  <a:pt x="422312" y="1404581"/>
                  <a:pt x="626721" y="1608990"/>
                  <a:pt x="878872" y="1608990"/>
                </a:cubicBezTo>
                <a:lnTo>
                  <a:pt x="1909968" y="1608990"/>
                </a:lnTo>
                <a:cubicBezTo>
                  <a:pt x="2162119" y="1608990"/>
                  <a:pt x="2366528" y="1404581"/>
                  <a:pt x="2366528" y="1152430"/>
                </a:cubicBezTo>
                <a:lnTo>
                  <a:pt x="2366528" y="0"/>
                </a:lnTo>
                <a:lnTo>
                  <a:pt x="2808312" y="0"/>
                </a:lnTo>
                <a:lnTo>
                  <a:pt x="2808312" y="1313411"/>
                </a:lnTo>
                <a:cubicBezTo>
                  <a:pt x="2808312" y="1703655"/>
                  <a:pt x="2491957" y="2020010"/>
                  <a:pt x="2101713" y="2020010"/>
                </a:cubicBezTo>
                <a:lnTo>
                  <a:pt x="706599" y="2020010"/>
                </a:lnTo>
                <a:cubicBezTo>
                  <a:pt x="316355" y="2020010"/>
                  <a:pt x="0" y="1703655"/>
                  <a:pt x="0" y="1313411"/>
                </a:cubicBez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5" name="椭圆 24"/>
          <p:cNvSpPr>
            <a:spLocks/>
          </p:cNvSpPr>
          <p:nvPr/>
        </p:nvSpPr>
        <p:spPr>
          <a:xfrm>
            <a:off x="7890855" y="4426698"/>
            <a:ext cx="1692044" cy="1692042"/>
          </a:xfrm>
          <a:prstGeom prst="ellipse">
            <a:avLst/>
          </a:prstGeom>
          <a:solidFill>
            <a:schemeClr val="accent2">
              <a:lumMod val="50000"/>
              <a:lumOff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2" tIns="48205" rIns="96412" bIns="482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sz="2000" kern="0" dirty="0">
              <a:solidFill>
                <a:sysClr val="window" lastClr="FFFFFF"/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501" y="3967987"/>
            <a:ext cx="12870360" cy="87454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6417" tIns="48209" rIns="96417" bIns="482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defRPr/>
            </a:pPr>
            <a:endParaRPr lang="en-US" kern="0" dirty="0">
              <a:latin typeface="Arial" panose="020B0604020202020204" pitchFamily="34" charset="0"/>
              <a:ea typeface="Microsoft YaHei 一般體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3303338" y="4840461"/>
            <a:ext cx="16239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sz="2400" dirty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觀光資訊</a:t>
            </a:r>
            <a:endParaRPr lang="en-US" altLang="zh-TW" sz="2400" dirty="0">
              <a:solidFill>
                <a:schemeClr val="bg1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TW" altLang="en-US" sz="2400" dirty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整合</a:t>
            </a:r>
            <a:r>
              <a:rPr lang="zh-TW" altLang="en-US" sz="2400" dirty="0" smtClean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平台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flipH="1">
            <a:off x="5575418" y="2471642"/>
            <a:ext cx="1707914" cy="49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zh-TW" altLang="en-US" sz="240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台灣好玩卡</a:t>
            </a:r>
            <a:endParaRPr lang="zh-CN" altLang="en-US" sz="2400" dirty="0">
              <a:solidFill>
                <a:schemeClr val="bg1"/>
              </a:solidFill>
              <a:latin typeface="+mn-ea"/>
              <a:ea typeface="+mn-ea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7968399" y="4807755"/>
            <a:ext cx="1533826" cy="938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lnSpc>
                <a:spcPct val="120000"/>
              </a:lnSpc>
              <a:defRPr/>
            </a:pPr>
            <a:r>
              <a:rPr lang="en-US" altLang="zh-TW" sz="2400" dirty="0" smtClean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I-center</a:t>
            </a:r>
          </a:p>
          <a:p>
            <a:pPr algn="ctr">
              <a:lnSpc>
                <a:spcPct val="120000"/>
              </a:lnSpc>
              <a:defRPr/>
            </a:pPr>
            <a:r>
              <a:rPr lang="zh-TW" altLang="en-US" sz="2400" dirty="0" smtClean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旅遊</a:t>
            </a:r>
            <a:r>
              <a:rPr lang="zh-TW" altLang="en-US" sz="2400" dirty="0">
                <a:solidFill>
                  <a:schemeClr val="bg1"/>
                </a:solidFill>
                <a:latin typeface="+mn-ea"/>
                <a:ea typeface="+mn-ea"/>
                <a:cs typeface="Microsoft YaHei 一般體" charset="-122"/>
                <a:sym typeface="Arial" panose="020B0604020202020204" pitchFamily="34" charset="0"/>
              </a:rPr>
              <a:t>服務</a:t>
            </a:r>
          </a:p>
        </p:txBody>
      </p:sp>
      <p:sp>
        <p:nvSpPr>
          <p:cNvPr id="86" name="TextBox 24"/>
          <p:cNvSpPr txBox="1"/>
          <p:nvPr/>
        </p:nvSpPr>
        <p:spPr>
          <a:xfrm>
            <a:off x="7369956" y="1624270"/>
            <a:ext cx="351598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  <a:sym typeface="Arial" panose="020B0604020202020204" pitchFamily="34" charset="0"/>
              </a:rPr>
              <a:t>運用電子票證及導覽手冊，串連食、住、遊、購等產業優惠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  <a:sym typeface="Arial" panose="020B0604020202020204" pitchFamily="34" charset="0"/>
              </a:rPr>
              <a:t>措施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88" name="TextBox 24"/>
          <p:cNvSpPr txBox="1"/>
          <p:nvPr/>
        </p:nvSpPr>
        <p:spPr>
          <a:xfrm>
            <a:off x="668735" y="5510949"/>
            <a:ext cx="253408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  <a:sym typeface="Arial" panose="020B0604020202020204" pitchFamily="34" charset="0"/>
              </a:rPr>
              <a:t>提供旅客前、中、後所需觀光資訊及服務 </a:t>
            </a:r>
          </a:p>
        </p:txBody>
      </p:sp>
      <p:sp>
        <p:nvSpPr>
          <p:cNvPr id="90" name="TextBox 24"/>
          <p:cNvSpPr txBox="1"/>
          <p:nvPr/>
        </p:nvSpPr>
        <p:spPr>
          <a:xfrm>
            <a:off x="9544462" y="5575809"/>
            <a:ext cx="30034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  <a:sym typeface="Arial" panose="020B0604020202020204" pitchFamily="34" charset="0"/>
              </a:rPr>
              <a:t>地方多元走動旅遊服務，提供簡易諮詢、地方散步地圖</a:t>
            </a:r>
            <a:endParaRPr lang="zh-CN" altLang="en-US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Microsoft YaHei 一般體" charset="-122"/>
              <a:cs typeface="Microsoft YaHei 一般體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54235" y="347506"/>
            <a:ext cx="7735277" cy="651374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TW" sz="3600" dirty="0" smtClean="0">
                <a:ea typeface="Microsoft YaHei 一般體" charset="-122"/>
              </a:rPr>
              <a:t>2017</a:t>
            </a:r>
            <a:r>
              <a:rPr lang="zh-TW" altLang="en-US" sz="3600" dirty="0" smtClean="0">
                <a:ea typeface="Microsoft YaHei 一般體" charset="-122"/>
              </a:rPr>
              <a:t>台灣</a:t>
            </a:r>
            <a:r>
              <a:rPr lang="zh-TW" altLang="en-US" sz="3600" dirty="0">
                <a:ea typeface="Microsoft YaHei 一般體" charset="-122"/>
              </a:rPr>
              <a:t>永續觀光發展</a:t>
            </a:r>
            <a:r>
              <a:rPr lang="zh-TW" altLang="en-US" sz="3600" dirty="0" smtClean="0">
                <a:ea typeface="Microsoft YaHei 一般體" charset="-122"/>
              </a:rPr>
              <a:t>策略</a:t>
            </a:r>
            <a:r>
              <a:rPr lang="en-US" altLang="zh-TW" sz="3600" dirty="0" smtClean="0">
                <a:ea typeface="Microsoft YaHei 一般體" charset="-122"/>
              </a:rPr>
              <a:t>-</a:t>
            </a:r>
            <a:r>
              <a:rPr lang="zh-TW" altLang="en-US" sz="3600" dirty="0" smtClean="0">
                <a:ea typeface="Microsoft YaHei 一般體" charset="-122"/>
              </a:rPr>
              <a:t>智慧觀光</a:t>
            </a:r>
            <a:endParaRPr lang="zh-CN" altLang="en-US" sz="3600" dirty="0">
              <a:solidFill>
                <a:srgbClr val="E7E6E6">
                  <a:lumMod val="25000"/>
                </a:srgbClr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398792" y="3993459"/>
            <a:ext cx="14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smtClean="0">
                <a:solidFill>
                  <a:srgbClr val="FF0000"/>
                </a:solidFill>
              </a:rPr>
              <a:t>OpenData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5397931" y="347984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 smtClean="0">
                <a:solidFill>
                  <a:srgbClr val="FF0000"/>
                </a:solidFill>
                <a:latin typeface="+mj-ea"/>
                <a:ea typeface="+mj-ea"/>
              </a:rPr>
              <a:t>環保旅遊資訊</a:t>
            </a:r>
            <a:endParaRPr kumimoji="1" lang="zh-TW" altLang="en-US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8027426" y="4063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smtClean="0">
                <a:solidFill>
                  <a:srgbClr val="FF0000"/>
                </a:solidFill>
                <a:latin typeface="+mj-ea"/>
                <a:ea typeface="+mj-ea"/>
              </a:rPr>
              <a:t>地方產業</a:t>
            </a:r>
            <a:endParaRPr kumimoji="1" lang="en-US" altLang="zh-TW" sz="2400" b="1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97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/>
      <p:bldP spid="30" grpId="0"/>
      <p:bldP spid="32" grpId="0"/>
      <p:bldP spid="86" grpId="0"/>
      <p:bldP spid="88" grpId="0"/>
      <p:bldP spid="90" grpId="0"/>
      <p:bldP spid="2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 flipV="1">
            <a:off x="0" y="7088633"/>
            <a:ext cx="12858750" cy="288032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9" name="矩形 8"/>
          <p:cNvSpPr/>
          <p:nvPr/>
        </p:nvSpPr>
        <p:spPr>
          <a:xfrm flipV="1">
            <a:off x="0" y="7008603"/>
            <a:ext cx="12858750" cy="800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68896" y="2586220"/>
            <a:ext cx="1520958" cy="1764312"/>
            <a:chOff x="5668896" y="2586220"/>
            <a:chExt cx="1520958" cy="1764312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547219" y="2707897"/>
              <a:ext cx="1764312" cy="1520958"/>
            </a:xfrm>
            <a:prstGeom prst="hexagon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F1BE08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 rot="5400000">
              <a:off x="5675198" y="2818224"/>
              <a:ext cx="1508354" cy="1300305"/>
            </a:xfrm>
            <a:prstGeom prst="hexagon">
              <a:avLst/>
            </a:prstGeom>
            <a:solidFill>
              <a:srgbClr val="F1BE08"/>
            </a:solidFill>
            <a:ln w="25400" cap="flat" cmpd="sng" algn="ctr">
              <a:solidFill>
                <a:srgbClr val="F1BE08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4326" fontAlgn="auto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endParaRPr lang="zh-CN" altLang="en-US" sz="1898" kern="0" dirty="0">
                <a:solidFill>
                  <a:sysClr val="window" lastClr="FFFFFF"/>
                </a:solidFill>
                <a:latin typeface="Arial" panose="020B0604020202020204" pitchFamily="34" charset="0"/>
                <a:ea typeface="Microsoft YaHei 一般體" charset="-122"/>
                <a:cs typeface="Microsoft YaHei 一般體" charset="-122"/>
              </a:endParaRPr>
            </a:p>
          </p:txBody>
        </p:sp>
      </p:grpSp>
      <p:sp>
        <p:nvSpPr>
          <p:cNvPr id="30" name="TextBox 4"/>
          <p:cNvSpPr txBox="1"/>
          <p:nvPr/>
        </p:nvSpPr>
        <p:spPr>
          <a:xfrm>
            <a:off x="5779223" y="2902836"/>
            <a:ext cx="1300306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Part </a:t>
            </a:r>
          </a:p>
          <a:p>
            <a:pPr algn="ctr"/>
            <a:r>
              <a:rPr lang="en-US" altLang="zh-CN" sz="3375" dirty="0" smtClean="0">
                <a:solidFill>
                  <a:schemeClr val="bg1"/>
                </a:solidFill>
                <a:latin typeface="+mn-lt"/>
                <a:ea typeface="Microsoft YaHei 一般體" charset="-122"/>
              </a:rPr>
              <a:t>02</a:t>
            </a:r>
            <a:endParaRPr lang="zh-CN" altLang="en-US" sz="3375" dirty="0">
              <a:solidFill>
                <a:schemeClr val="bg1"/>
              </a:solidFill>
              <a:latin typeface="+mn-lt"/>
              <a:ea typeface="Microsoft YaHei 一般體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47000" y="4591103"/>
            <a:ext cx="2364750" cy="609398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TW" altLang="en-US" sz="2800" spc="600" dirty="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發現</a:t>
            </a:r>
            <a:r>
              <a:rPr lang="zh-TW" altLang="en-US" sz="2800" spc="60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的</a:t>
            </a:r>
            <a:r>
              <a:rPr lang="zh-TW" altLang="en-US" sz="2800" spc="600" smtClean="0">
                <a:latin typeface="Arial" panose="020B0604020202020204" pitchFamily="34" charset="0"/>
                <a:ea typeface="Microsoft YaHei 一般體" charset="-122"/>
                <a:sym typeface="Arial" panose="020B0604020202020204" pitchFamily="34" charset="0"/>
              </a:rPr>
              <a:t>問題</a:t>
            </a:r>
            <a:endParaRPr lang="en-US" altLang="zh-CN" sz="2800" spc="600" dirty="0">
              <a:latin typeface="Arial" panose="020B0604020202020204" pitchFamily="34" charset="0"/>
              <a:ea typeface="Microsoft YaHei 一般體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1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617" y="-68783"/>
            <a:ext cx="7351166" cy="735116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187700" y="368300"/>
            <a:ext cx="6477000" cy="6477000"/>
            <a:chOff x="3187700" y="368300"/>
            <a:chExt cx="6477000" cy="647700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368300"/>
              <a:ext cx="6477000" cy="6477000"/>
            </a:xfrm>
            <a:prstGeom prst="rect">
              <a:avLst/>
            </a:prstGeom>
          </p:spPr>
        </p:pic>
        <p:sp>
          <p:nvSpPr>
            <p:cNvPr id="4" name="文字方塊 3"/>
            <p:cNvSpPr txBox="1"/>
            <p:nvPr/>
          </p:nvSpPr>
          <p:spPr>
            <a:xfrm>
              <a:off x="5493271" y="2680221"/>
              <a:ext cx="1569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5400" smtClean="0">
                  <a:latin typeface="+mj-ea"/>
                  <a:ea typeface="+mj-ea"/>
                </a:rPr>
                <a:t>嘉義</a:t>
              </a:r>
              <a:endParaRPr kumimoji="1" lang="zh-TW" altLang="en-US" sz="540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08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6414750" y="0"/>
            <a:ext cx="6444000" cy="73607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12073"/>
            <a:ext cx="6444000" cy="7348668"/>
          </a:xfrm>
          <a:prstGeom prst="rect">
            <a:avLst/>
          </a:prstGeom>
          <a:solidFill>
            <a:srgbClr val="2A2B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Microsoft YaHei 一般體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 dirty="0">
              <a:solidFill>
                <a:srgbClr val="E7E6E6">
                  <a:lumMod val="50000"/>
                </a:srgbClr>
              </a:solidFill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4" name="文本框 24"/>
          <p:cNvSpPr txBox="1"/>
          <p:nvPr/>
        </p:nvSpPr>
        <p:spPr>
          <a:xfrm>
            <a:off x="372973" y="266550"/>
            <a:ext cx="1015489" cy="58981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TW" altLang="en-US" sz="3200" dirty="0" smtClean="0">
                <a:solidFill>
                  <a:schemeClr val="bg1"/>
                </a:solidFill>
                <a:latin typeface="Microsoft YaHei 一般體" charset="-122"/>
                <a:ea typeface="Microsoft YaHei 一般體" charset="-122"/>
                <a:cs typeface="Microsoft YaHei 一般體" charset="-122"/>
                <a:sym typeface="+mn-lt"/>
              </a:rPr>
              <a:t>痛點</a:t>
            </a:r>
            <a:endParaRPr lang="zh-CN" altLang="en-US" sz="3200" dirty="0">
              <a:solidFill>
                <a:schemeClr val="bg1"/>
              </a:solidFill>
              <a:latin typeface="Microsoft YaHei 一般體" charset="-122"/>
              <a:ea typeface="Microsoft YaHei 一般體" charset="-122"/>
              <a:cs typeface="Microsoft YaHei 一般體" charset="-122"/>
              <a:sym typeface="+mn-lt"/>
            </a:endParaRPr>
          </a:p>
        </p:txBody>
      </p:sp>
      <p:sp>
        <p:nvSpPr>
          <p:cNvPr id="5" name="文本框 25"/>
          <p:cNvSpPr txBox="1"/>
          <p:nvPr/>
        </p:nvSpPr>
        <p:spPr>
          <a:xfrm>
            <a:off x="399519" y="862896"/>
            <a:ext cx="2156827" cy="343597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TW" altLang="en-US" sz="1600" dirty="0">
                <a:solidFill>
                  <a:schemeClr val="bg1"/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智慧觀光 </a:t>
            </a:r>
            <a:r>
              <a:rPr lang="en-US" altLang="zh-TW" sz="1600" dirty="0">
                <a:solidFill>
                  <a:schemeClr val="bg1"/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vs </a:t>
            </a:r>
            <a:r>
              <a:rPr lang="zh-TW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 一般體" charset="-122"/>
                <a:cs typeface="Arial" panose="020B0604020202020204" pitchFamily="34" charset="0"/>
                <a:sym typeface="+mn-lt"/>
              </a:rPr>
              <a:t>環保旅遊</a:t>
            </a:r>
            <a:endParaRPr lang="zh-TW" altLang="en-US" sz="1600" dirty="0">
              <a:solidFill>
                <a:schemeClr val="bg1"/>
              </a:solidFill>
              <a:latin typeface="Arial" panose="020B0604020202020204" pitchFamily="34" charset="0"/>
              <a:ea typeface="Microsoft YaHei 一般體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149455" y="4696445"/>
            <a:ext cx="48750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 smtClean="0">
                <a:latin typeface="+mj-ea"/>
                <a:ea typeface="+mj-ea"/>
              </a:rPr>
              <a:t>1.</a:t>
            </a:r>
            <a:r>
              <a:rPr kumimoji="1" lang="zh-TW" altLang="en-US" sz="2800" dirty="0" smtClean="0">
                <a:latin typeface="+mj-ea"/>
                <a:ea typeface="+mj-ea"/>
              </a:rPr>
              <a:t>環保旅遊概念推廣不易</a:t>
            </a:r>
            <a:endParaRPr kumimoji="1" lang="en-US" altLang="zh-TW" sz="28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zh-TW" sz="2800" dirty="0" smtClean="0">
                <a:latin typeface="+mj-ea"/>
                <a:ea typeface="+mj-ea"/>
              </a:rPr>
              <a:t>2.</a:t>
            </a:r>
            <a:r>
              <a:rPr kumimoji="1" lang="zh-TW" altLang="en-US" sz="2800" dirty="0" smtClean="0">
                <a:latin typeface="+mj-ea"/>
                <a:ea typeface="+mj-ea"/>
              </a:rPr>
              <a:t>觀光政策</a:t>
            </a:r>
            <a:r>
              <a:rPr lang="zh-TW" altLang="en-US" sz="2800" dirty="0" smtClean="0">
                <a:latin typeface="+mj-ea"/>
                <a:ea typeface="+mj-ea"/>
              </a:rPr>
              <a:t>執行</a:t>
            </a:r>
            <a:r>
              <a:rPr lang="zh-TW" altLang="en-US" sz="2800" dirty="0">
                <a:latin typeface="+mj-ea"/>
                <a:ea typeface="+mj-ea"/>
              </a:rPr>
              <a:t>成效不易</a:t>
            </a:r>
            <a:r>
              <a:rPr lang="zh-TW" altLang="en-US" sz="2800" dirty="0" smtClean="0">
                <a:latin typeface="+mj-ea"/>
                <a:ea typeface="+mj-ea"/>
              </a:rPr>
              <a:t>檢視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62943" y="4696445"/>
            <a:ext cx="59522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800" dirty="0" smtClean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kumimoji="1" lang="zh-TW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旅遊資訊散落</a:t>
            </a:r>
            <a:endParaRPr lang="en-US" altLang="zh-TW" sz="28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smtClean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TW" altLang="en-US" sz="2800" dirty="0" smtClean="0">
                <a:solidFill>
                  <a:schemeClr val="bg1"/>
                </a:solidFill>
                <a:latin typeface="+mj-ea"/>
                <a:ea typeface="+mj-ea"/>
              </a:rPr>
              <a:t> 想要響應環保觀光，不知從何而起</a:t>
            </a:r>
            <a:endParaRPr lang="zh-TW" altLang="en-US" sz="2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8318561" y="1568044"/>
            <a:ext cx="2088000" cy="2787102"/>
            <a:chOff x="8318561" y="1568044"/>
            <a:chExt cx="2088000" cy="2787102"/>
          </a:xfrm>
        </p:grpSpPr>
        <p:sp>
          <p:nvSpPr>
            <p:cNvPr id="9" name="文字方塊 8"/>
            <p:cNvSpPr txBox="1"/>
            <p:nvPr/>
          </p:nvSpPr>
          <p:spPr>
            <a:xfrm>
              <a:off x="8894510" y="3616482"/>
              <a:ext cx="9361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sz="2800" dirty="0" smtClean="0">
                  <a:latin typeface="+mj-ea"/>
                  <a:ea typeface="+mj-ea"/>
                </a:rPr>
                <a:t>政府</a:t>
              </a:r>
              <a:endParaRPr lang="zh-TW" altLang="en-US" sz="2800" dirty="0">
                <a:latin typeface="+mj-ea"/>
                <a:ea typeface="+mj-ea"/>
              </a:endParaRPr>
            </a:p>
          </p:txBody>
        </p: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8561" y="1568044"/>
              <a:ext cx="2088000" cy="2088000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2021766" y="1568044"/>
            <a:ext cx="2088000" cy="2747540"/>
            <a:chOff x="2021766" y="1568044"/>
            <a:chExt cx="2088000" cy="2747540"/>
          </a:xfrm>
        </p:grpSpPr>
        <p:sp>
          <p:nvSpPr>
            <p:cNvPr id="8" name="文字方塊 7"/>
            <p:cNvSpPr txBox="1"/>
            <p:nvPr/>
          </p:nvSpPr>
          <p:spPr>
            <a:xfrm>
              <a:off x="2810874" y="3656044"/>
              <a:ext cx="902811" cy="65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TW" altLang="en-US" sz="2800" smtClean="0">
                  <a:solidFill>
                    <a:schemeClr val="bg1"/>
                  </a:solidFill>
                  <a:latin typeface="+mj-ea"/>
                  <a:ea typeface="+mj-ea"/>
                </a:rPr>
                <a:t>旅客</a:t>
              </a:r>
              <a:endParaRPr lang="zh-TW" altLang="en-US" sz="28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766" y="1568044"/>
              <a:ext cx="2088000" cy="20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5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sl150.pptx"/>
</p:tagLst>
</file>

<file path=ppt/theme/theme1.xml><?xml version="1.0" encoding="utf-8"?>
<a:theme xmlns:a="http://schemas.openxmlformats.org/drawingml/2006/main" name="1_自定义设计方案">
  <a:themeElements>
    <a:clrScheme name="自定义 1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D00"/>
      </a:accent1>
      <a:accent2>
        <a:srgbClr val="18191C"/>
      </a:accent2>
      <a:accent3>
        <a:srgbClr val="FFBD00"/>
      </a:accent3>
      <a:accent4>
        <a:srgbClr val="18191C"/>
      </a:accent4>
      <a:accent5>
        <a:srgbClr val="FFBD00"/>
      </a:accent5>
      <a:accent6>
        <a:srgbClr val="18191C"/>
      </a:accent6>
      <a:hlink>
        <a:srgbClr val="FFBD00"/>
      </a:hlink>
      <a:folHlink>
        <a:srgbClr val="18191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Macintosh PowerPoint</Application>
  <PresentationFormat>自訂</PresentationFormat>
  <Paragraphs>115</Paragraphs>
  <Slides>17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2" baseType="lpstr">
      <vt:lpstr>Calibri</vt:lpstr>
      <vt:lpstr>Cambria Math</vt:lpstr>
      <vt:lpstr>Franklin Gothic Book</vt:lpstr>
      <vt:lpstr>Franklin Gothic Medium</vt:lpstr>
      <vt:lpstr>Microsoft JhengHei</vt:lpstr>
      <vt:lpstr>Microsoft YaHei 一般體</vt:lpstr>
      <vt:lpstr>Noto Sans CJK TC</vt:lpstr>
      <vt:lpstr>Noto Sans CJK TC DemiLight</vt:lpstr>
      <vt:lpstr>Noto Sans CJK TC Thin</vt:lpstr>
      <vt:lpstr>Wingdings</vt:lpstr>
      <vt:lpstr>华文楷体</vt:lpstr>
      <vt:lpstr>宋体</vt:lpstr>
      <vt:lpstr>微軟正黑體</vt:lpstr>
      <vt:lpstr>Arial</vt:lpstr>
      <vt:lpstr>1_自定义设计方案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bsl150.pptx</dc:title>
  <dc:creator/>
  <cp:lastModifiedBy/>
  <cp:revision>1</cp:revision>
  <dcterms:created xsi:type="dcterms:W3CDTF">2016-09-18T06:51:19Z</dcterms:created>
  <dcterms:modified xsi:type="dcterms:W3CDTF">2017-07-16T05:38:47Z</dcterms:modified>
</cp:coreProperties>
</file>