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706" r:id="rId1"/>
  </p:sldMasterIdLst>
  <p:notesMasterIdLst>
    <p:notesMasterId r:id="rId12"/>
  </p:notesMasterIdLst>
  <p:sldIdLst>
    <p:sldId id="257" r:id="rId2"/>
    <p:sldId id="293" r:id="rId3"/>
    <p:sldId id="300" r:id="rId4"/>
    <p:sldId id="297" r:id="rId5"/>
    <p:sldId id="298" r:id="rId6"/>
    <p:sldId id="299" r:id="rId7"/>
    <p:sldId id="301" r:id="rId8"/>
    <p:sldId id="302" r:id="rId9"/>
    <p:sldId id="271" r:id="rId10"/>
    <p:sldId id="287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新細明體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新細明體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新細明體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新細明體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087" autoAdjust="0"/>
  </p:normalViewPr>
  <p:slideViewPr>
    <p:cSldViewPr snapToGrid="0" snapToObjects="1">
      <p:cViewPr>
        <p:scale>
          <a:sx n="72" d="100"/>
          <a:sy n="72" d="100"/>
        </p:scale>
        <p:origin x="2288" y="800"/>
      </p:cViewPr>
      <p:guideLst>
        <p:guide orient="horz" pos="2160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3D7474-4863-CA46-A1E8-FB6EA24183C5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B3405-DF80-EB45-AC5D-0B6A0A070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826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投影片影像版面配置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備忘稿版面配置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FC4C3-C2EA-2946-8301-55E38098D65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61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88D48-7B76-3A44-B6E6-4AD58F28BA01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542FC-170C-C84A-BFD1-476A99D1A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35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5C5D1-9C50-4B4F-8CF7-FE5DBD06E13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1B97A-92A0-B040-8550-E519331F45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4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65BC-D8D5-5543-8E65-21CEBE62918A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4B393-10EF-EE47-B0ED-16DFAD977F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2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6D7B-8C6F-A748-BEF0-CA043D8CEE74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508FA-32DB-2F49-A55B-0ECDB043E8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84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B971-2D25-8A41-B9BC-257A2D6C6087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406E1-5C57-E140-9BBC-6C2CA5CF81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3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A91D2-76F6-5348-99B8-4E73E83749A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8719-7B05-F14A-883B-1E10BBD103A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0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35C76-DDDD-B34B-8995-EB313A4D72B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6D78D-662A-B04F-B2EE-8FD0071F55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6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E8390-225D-6A4C-A7EC-BAA0013DFA32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CE0D-13CD-A24C-8D89-4A81822A59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54EC7-03F7-9F47-8CEB-CC475E1C5CBD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8FD5F-432C-6B42-AFAC-244B5E36CA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2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5C97C-D862-8F41-B262-A154E6B6E45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D1B77-F7B2-4F4E-88CA-1B1CAF0DF0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15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5E451-70E8-BD4D-8D31-9B1449A3D11C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ACE3B-7E6C-914C-97E9-4601463AA7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E60BDA1-CCE8-8D46-A273-6040579DEF5B}" type="datetimeFigureOut">
              <a:rPr lang="zh-TW" altLang="en-US"/>
              <a:pPr>
                <a:defRPr/>
              </a:pPr>
              <a:t>2017/7/16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DC38C1C-1295-0044-BE25-455E011854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群組 18"/>
          <p:cNvGrpSpPr>
            <a:grpSpLocks/>
          </p:cNvGrpSpPr>
          <p:nvPr/>
        </p:nvGrpSpPr>
        <p:grpSpPr bwMode="auto">
          <a:xfrm>
            <a:off x="388938" y="1771650"/>
            <a:ext cx="8366125" cy="284163"/>
            <a:chOff x="519448" y="3412901"/>
            <a:chExt cx="11153104" cy="379525"/>
          </a:xfrm>
        </p:grpSpPr>
        <p:sp>
          <p:nvSpPr>
            <p:cNvPr id="6" name="矩形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9448" y="3412901"/>
              <a:ext cx="11153104" cy="148417"/>
            </a:xfrm>
            <a:prstGeom prst="rect">
              <a:avLst/>
            </a:prstGeom>
            <a:solidFill>
              <a:srgbClr val="424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384970" y="3412901"/>
              <a:ext cx="5422059" cy="3795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82" name="文字方塊 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88938" y="4713288"/>
            <a:ext cx="83661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3750" kern="0" dirty="0">
                <a:solidFill>
                  <a:prstClr val="white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 SYSTEM FOR Elderly people</a:t>
            </a:r>
            <a:endParaRPr lang="zh-TW" altLang="en-US" sz="3750" kern="0" dirty="0">
              <a:solidFill>
                <a:prstClr val="white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cxnSp>
        <p:nvCxnSpPr>
          <p:cNvPr id="15" name="直線接點 14">
            <a:extLst>
              <a:ext uri="{FF2B5EF4-FFF2-40B4-BE49-F238E27FC236}"/>
            </a:extLst>
          </p:cNvPr>
          <p:cNvCxnSpPr/>
          <p:nvPr/>
        </p:nvCxnSpPr>
        <p:spPr>
          <a:xfrm>
            <a:off x="6605588" y="4822825"/>
            <a:ext cx="2149475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9" name="群組 1"/>
          <p:cNvGrpSpPr>
            <a:grpSpLocks/>
          </p:cNvGrpSpPr>
          <p:nvPr/>
        </p:nvGrpSpPr>
        <p:grpSpPr bwMode="auto">
          <a:xfrm>
            <a:off x="3073400" y="2884488"/>
            <a:ext cx="5556250" cy="1435100"/>
            <a:chOff x="519113" y="2384425"/>
            <a:chExt cx="11153775" cy="1911420"/>
          </a:xfrm>
        </p:grpSpPr>
        <p:sp>
          <p:nvSpPr>
            <p:cNvPr id="14342" name="文字方塊 19"/>
            <p:cNvSpPr txBox="1">
              <a:spLocks noChangeArrowheads="1"/>
            </p:cNvSpPr>
            <p:nvPr/>
          </p:nvSpPr>
          <p:spPr bwMode="auto">
            <a:xfrm>
              <a:off x="519113" y="2384425"/>
              <a:ext cx="11153775" cy="135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zh-TW" altLang="en-US" sz="6000">
                  <a:solidFill>
                    <a:srgbClr val="000000"/>
                  </a:solidFill>
                  <a:latin typeface="Yu Mincho Demibold" charset="-128"/>
                  <a:ea typeface="Yu Mincho Demibold" charset="-128"/>
                </a:rPr>
                <a:t>嘉義盒</a:t>
              </a:r>
              <a:r>
                <a:rPr lang="en-US" altLang="zh-TW" sz="4500">
                  <a:solidFill>
                    <a:srgbClr val="000000"/>
                  </a:solidFill>
                  <a:latin typeface="Yu Mincho Demibold" charset="-128"/>
                  <a:ea typeface="Yu Mincho Demibold" charset="-128"/>
                </a:rPr>
                <a:t>(</a:t>
              </a:r>
              <a:r>
                <a:rPr lang="zh-TW" altLang="en-US" sz="4500">
                  <a:solidFill>
                    <a:srgbClr val="000000"/>
                  </a:solidFill>
                  <a:latin typeface="Yu Mincho Demibold" charset="-128"/>
                  <a:ea typeface="Yu Mincho Demibold" charset="-128"/>
                </a:rPr>
                <a:t>加一盒</a:t>
              </a:r>
              <a:r>
                <a:rPr lang="en-US" altLang="zh-TW" sz="4500">
                  <a:solidFill>
                    <a:srgbClr val="000000"/>
                  </a:solidFill>
                  <a:latin typeface="Yu Mincho Demibold" charset="-128"/>
                  <a:ea typeface="Yu Mincho Demibold" charset="-128"/>
                </a:rPr>
                <a:t>)</a:t>
              </a:r>
              <a:endParaRPr lang="zh-TW" altLang="en-US" sz="4500">
                <a:solidFill>
                  <a:srgbClr val="000000"/>
                </a:solidFill>
                <a:latin typeface="Yu Mincho Demibold" charset="-128"/>
                <a:ea typeface="Yu Mincho Demibold" charset="-128"/>
              </a:endParaRPr>
            </a:p>
          </p:txBody>
        </p:sp>
        <p:sp>
          <p:nvSpPr>
            <p:cNvPr id="3080" name="文字方塊 19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13" y="3583291"/>
              <a:ext cx="11153775" cy="71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lnSpc>
                  <a:spcPct val="12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TW" altLang="en-US" sz="2400" spc="450" dirty="0">
                  <a:latin typeface="Segoe UI" panose="020B0502040204020203" pitchFamily="34" charset="0"/>
                  <a:cs typeface="Segoe UI" panose="020B0502040204020203" pitchFamily="34" charset="0"/>
                </a:rPr>
                <a:t>老人居家智慧語音服務</a:t>
              </a:r>
              <a:endParaRPr lang="zh-TW" altLang="en-US" sz="2738" kern="0" dirty="0">
                <a:solidFill>
                  <a:srgbClr val="424443"/>
                </a:solidFill>
                <a:latin typeface="Honoka Mincho" panose="02000600000000000000" pitchFamily="2" charset="-128"/>
                <a:ea typeface="Honoka Mincho" panose="02000600000000000000" pitchFamily="2" charset="-128"/>
              </a:endParaRPr>
            </a:p>
          </p:txBody>
        </p:sp>
      </p:grpSp>
      <p:pic>
        <p:nvPicPr>
          <p:cNvPr id="14341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6438" y="769938"/>
            <a:ext cx="5803901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/>
            </a:extLst>
          </p:cNvPr>
          <p:cNvSpPr txBox="1"/>
          <p:nvPr/>
        </p:nvSpPr>
        <p:spPr>
          <a:xfrm>
            <a:off x="2019300" y="2644775"/>
            <a:ext cx="58674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9600" dirty="0">
                <a:solidFill>
                  <a:schemeClr val="tx2">
                    <a:lumMod val="50000"/>
                  </a:schemeClr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感謝聆聽</a:t>
            </a:r>
            <a:endParaRPr lang="zh-TW" altLang="en-US" sz="9600" dirty="0">
              <a:solidFill>
                <a:schemeClr val="tx2">
                  <a:lumMod val="50000"/>
                </a:schemeClr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內容版面配置區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9213" y="260350"/>
            <a:ext cx="6745287" cy="5827713"/>
          </a:xfrm>
        </p:spPr>
      </p:pic>
      <p:sp>
        <p:nvSpPr>
          <p:cNvPr id="15362" name="文字方塊 1"/>
          <p:cNvSpPr txBox="1">
            <a:spLocks noChangeArrowheads="1"/>
          </p:cNvSpPr>
          <p:nvPr/>
        </p:nvSpPr>
        <p:spPr bwMode="auto">
          <a:xfrm>
            <a:off x="5308600" y="6457950"/>
            <a:ext cx="370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800"/>
              <a:t>新聞來源</a:t>
            </a:r>
            <a:r>
              <a:rPr lang="en-US" altLang="zh-TW" sz="1800"/>
              <a:t>:</a:t>
            </a:r>
            <a:r>
              <a:rPr lang="zh-TW" altLang="en-US" sz="1800"/>
              <a:t>中時電子報 </a:t>
            </a:r>
            <a:r>
              <a:rPr lang="en-US" altLang="zh-TW" sz="1800"/>
              <a:t>2017/03/10</a:t>
            </a:r>
            <a:endParaRPr lang="zh-TW" altLang="en-US" sz="1800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1458913" y="6088063"/>
            <a:ext cx="737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800"/>
              <a:t>老化指數 </a:t>
            </a:r>
            <a:r>
              <a:rPr lang="en-US" altLang="zh-TW" sz="1800"/>
              <a:t>(65 </a:t>
            </a:r>
            <a:r>
              <a:rPr lang="zh-TW" altLang="en-US" sz="1800"/>
              <a:t>歲以上者占 歲以上者占 </a:t>
            </a:r>
            <a:r>
              <a:rPr lang="en-US" altLang="zh-TW" sz="1800"/>
              <a:t>0</a:t>
            </a:r>
            <a:r>
              <a:rPr lang="zh-TW" altLang="en-US" sz="1800"/>
              <a:t>至 </a:t>
            </a:r>
            <a:r>
              <a:rPr lang="en-US" altLang="zh-TW" sz="1800"/>
              <a:t>14 </a:t>
            </a:r>
            <a:r>
              <a:rPr lang="zh-TW" altLang="en-US" sz="1800"/>
              <a:t>歲者比例 歲者比例 </a:t>
            </a:r>
            <a:r>
              <a:rPr lang="en-US" altLang="zh-TW" sz="1800"/>
              <a:t>)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嘉義市開放資料人口老化趨勢</a:t>
            </a:r>
          </a:p>
        </p:txBody>
      </p:sp>
      <p:pic>
        <p:nvPicPr>
          <p:cNvPr id="17410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400" y="1825625"/>
            <a:ext cx="7823200" cy="4351338"/>
          </a:xfrm>
        </p:spPr>
      </p:pic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1458913" y="6088063"/>
            <a:ext cx="737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800"/>
              <a:t>老化指數 </a:t>
            </a:r>
            <a:r>
              <a:rPr lang="en-US" altLang="zh-TW" sz="1800"/>
              <a:t>(65 </a:t>
            </a:r>
            <a:r>
              <a:rPr lang="zh-TW" altLang="en-US" sz="1800"/>
              <a:t>歲以上者占 歲以上者占 </a:t>
            </a:r>
            <a:r>
              <a:rPr lang="en-US" altLang="zh-TW" sz="1800"/>
              <a:t>0</a:t>
            </a:r>
            <a:r>
              <a:rPr lang="zh-TW" altLang="en-US" sz="1800"/>
              <a:t>至 </a:t>
            </a:r>
            <a:r>
              <a:rPr lang="en-US" altLang="zh-TW" sz="1800"/>
              <a:t>14 </a:t>
            </a:r>
            <a:r>
              <a:rPr lang="zh-TW" altLang="en-US" sz="1800"/>
              <a:t>歲者比例 歲者比例 </a:t>
            </a:r>
            <a:r>
              <a:rPr lang="en-US" altLang="zh-TW" sz="1800"/>
              <a:t>)</a:t>
            </a:r>
            <a:endParaRPr lang="zh-TW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老齡化將帶來的衝擊之一</a:t>
            </a:r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年輕人難以在外工作並同時照顧家中老年人</a:t>
            </a:r>
            <a:endParaRPr kumimoji="1" lang="en-US" altLang="zh-TW"/>
          </a:p>
          <a:p>
            <a:r>
              <a:rPr kumimoji="1" lang="zh-TW" altLang="en-US"/>
              <a:t>若老年人已有殘疾狀況，僱請看護約</a:t>
            </a:r>
            <a:r>
              <a:rPr kumimoji="1" lang="en-US" altLang="zh-TW"/>
              <a:t>23K/</a:t>
            </a:r>
            <a:r>
              <a:rPr kumimoji="1" lang="zh-TW" altLang="en-US"/>
              <a:t>月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年紀老邁但不需看護的長輩，單獨在家還是令人擔憂，孤單寂寞甚至不小心跌倒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8588" y="1647825"/>
            <a:ext cx="6346825" cy="646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zh-TW" altLang="en-US" sz="3600" dirty="0"/>
              <a:t>既然我們不能讓扶老比降低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39813" y="5414963"/>
            <a:ext cx="7332662" cy="646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zh-TW" altLang="en-US" sz="3600" dirty="0"/>
              <a:t>那我們試</a:t>
            </a:r>
            <a:r>
              <a:rPr kumimoji="1" lang="zh-TW" altLang="en-US" sz="3600"/>
              <a:t>著降低老齡化帶來的衝擊</a:t>
            </a:r>
            <a:endParaRPr kumimoji="1"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寂寞嗎？嘉義盒陪你聊</a:t>
            </a:r>
          </a:p>
        </p:txBody>
      </p:sp>
      <p:pic>
        <p:nvPicPr>
          <p:cNvPr id="18434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975" y="2252663"/>
            <a:ext cx="5805488" cy="4351337"/>
          </a:xfrm>
        </p:spPr>
      </p:pic>
      <p:pic>
        <p:nvPicPr>
          <p:cNvPr id="18435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036888"/>
            <a:ext cx="186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圖說文字 7"/>
          <p:cNvSpPr/>
          <p:nvPr/>
        </p:nvSpPr>
        <p:spPr>
          <a:xfrm>
            <a:off x="5683250" y="1690688"/>
            <a:ext cx="3286125" cy="11223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dirty="0"/>
              <a:t>小嘉，今天中餐該吃啥呢？</a:t>
            </a:r>
            <a:endParaRPr kumimoji="1" lang="zh-TW" altLang="en-US" dirty="0"/>
          </a:p>
        </p:txBody>
      </p:sp>
      <p:sp>
        <p:nvSpPr>
          <p:cNvPr id="9" name="橢圓圖說文字 8"/>
          <p:cNvSpPr/>
          <p:nvPr/>
        </p:nvSpPr>
        <p:spPr>
          <a:xfrm>
            <a:off x="0" y="1690688"/>
            <a:ext cx="4170363" cy="1536700"/>
          </a:xfrm>
          <a:prstGeom prst="wedgeEllipseCallout">
            <a:avLst>
              <a:gd name="adj1" fmla="val 37845"/>
              <a:gd name="adj2" fmla="val 6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dirty="0">
                <a:solidFill>
                  <a:prstClr val="white"/>
                </a:solidFill>
              </a:rPr>
              <a:t>老伴，昨天吃過人蔘雞了，今天吃絲瓜</a:t>
            </a:r>
            <a:r>
              <a:rPr lang="zh-TW" altLang="en-US" dirty="0">
                <a:solidFill>
                  <a:prstClr val="white"/>
                </a:solidFill>
              </a:rPr>
              <a:t>蛤蜊怎麼樣？</a:t>
            </a:r>
            <a:endParaRPr kumimoji="1" lang="zh-TW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跟盒子講話，好像耍自閉？</a:t>
            </a:r>
          </a:p>
        </p:txBody>
      </p:sp>
      <p:pic>
        <p:nvPicPr>
          <p:cNvPr id="19458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252663"/>
            <a:ext cx="58054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945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036888"/>
            <a:ext cx="186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圖說文字 9"/>
          <p:cNvSpPr/>
          <p:nvPr/>
        </p:nvSpPr>
        <p:spPr>
          <a:xfrm>
            <a:off x="5683250" y="1690688"/>
            <a:ext cx="3286125" cy="11223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mr-IN" altLang="zh-TW" sz="3600" dirty="0"/>
              <a:t>…</a:t>
            </a:r>
            <a:r>
              <a:rPr kumimoji="1" lang="en-US" altLang="zh-TW" sz="3600" dirty="0"/>
              <a:t>.</a:t>
            </a:r>
            <a:endParaRPr kumimoji="1" lang="zh-TW" altLang="en-US" sz="3600" dirty="0"/>
          </a:p>
        </p:txBody>
      </p:sp>
      <p:sp>
        <p:nvSpPr>
          <p:cNvPr id="11" name="橢圓圖說文字 10"/>
          <p:cNvSpPr/>
          <p:nvPr/>
        </p:nvSpPr>
        <p:spPr>
          <a:xfrm>
            <a:off x="0" y="1690688"/>
            <a:ext cx="4170363" cy="1536700"/>
          </a:xfrm>
          <a:prstGeom prst="wedgeEllipseCallout">
            <a:avLst>
              <a:gd name="adj1" fmla="val 37845"/>
              <a:gd name="adj2" fmla="val 6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mr-IN" altLang="zh-TW" sz="4800" dirty="0"/>
              <a:t>…</a:t>
            </a:r>
            <a:endParaRPr kumimoji="1"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緊急時刻很關鍵</a:t>
            </a:r>
          </a:p>
        </p:txBody>
      </p:sp>
      <p:pic>
        <p:nvPicPr>
          <p:cNvPr id="20482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252663"/>
            <a:ext cx="58054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0483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61430">
            <a:off x="6324601" y="3556000"/>
            <a:ext cx="1858962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圖說文字 9"/>
          <p:cNvSpPr/>
          <p:nvPr/>
        </p:nvSpPr>
        <p:spPr>
          <a:xfrm>
            <a:off x="5859463" y="2665413"/>
            <a:ext cx="3284537" cy="11239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2800" dirty="0"/>
              <a:t>來人啊救救我</a:t>
            </a:r>
          </a:p>
        </p:txBody>
      </p:sp>
      <p:sp>
        <p:nvSpPr>
          <p:cNvPr id="11" name="橢圓圖說文字 10"/>
          <p:cNvSpPr/>
          <p:nvPr/>
        </p:nvSpPr>
        <p:spPr>
          <a:xfrm>
            <a:off x="0" y="1690688"/>
            <a:ext cx="4170363" cy="1536700"/>
          </a:xfrm>
          <a:prstGeom prst="wedgeEllipseCallout">
            <a:avLst>
              <a:gd name="adj1" fmla="val 37845"/>
              <a:gd name="adj2" fmla="val 6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2000" dirty="0"/>
              <a:t>好的，請再撐會兒！</a:t>
            </a:r>
            <a:endParaRPr kumimoji="1" lang="en-US" altLang="zh-TW" sz="2000" dirty="0"/>
          </a:p>
          <a:p>
            <a:pPr algn="ctr">
              <a:defRPr/>
            </a:pPr>
            <a:r>
              <a:rPr kumimoji="1" lang="zh-TW" altLang="en-US" sz="2000" dirty="0"/>
              <a:t>我已經通知您家人與警消醫院。</a:t>
            </a:r>
          </a:p>
        </p:txBody>
      </p:sp>
      <p:sp>
        <p:nvSpPr>
          <p:cNvPr id="7" name="橢圓圖說文字 6"/>
          <p:cNvSpPr/>
          <p:nvPr/>
        </p:nvSpPr>
        <p:spPr>
          <a:xfrm>
            <a:off x="144463" y="4779963"/>
            <a:ext cx="2106612" cy="1366837"/>
          </a:xfrm>
          <a:prstGeom prst="wedgeEllipseCallout">
            <a:avLst>
              <a:gd name="adj1" fmla="val 73590"/>
              <a:gd name="adj2" fmla="val 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/>
              <a:t>老伴，現在哪裡痛呢？別睡著哦～</a:t>
            </a:r>
            <a:endParaRPr kumimoji="1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平時提醒很貼心</a:t>
            </a:r>
          </a:p>
        </p:txBody>
      </p:sp>
      <p:pic>
        <p:nvPicPr>
          <p:cNvPr id="21506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252663"/>
            <a:ext cx="58054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1507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036888"/>
            <a:ext cx="1860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圖說文字 9"/>
          <p:cNvSpPr/>
          <p:nvPr/>
        </p:nvSpPr>
        <p:spPr>
          <a:xfrm>
            <a:off x="5683250" y="1690688"/>
            <a:ext cx="3286125" cy="11223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2800"/>
              <a:t>啊，馬上量</a:t>
            </a:r>
            <a:endParaRPr kumimoji="1" lang="zh-TW" altLang="en-US" sz="2800" dirty="0"/>
          </a:p>
        </p:txBody>
      </p:sp>
      <p:sp>
        <p:nvSpPr>
          <p:cNvPr id="11" name="橢圓圖說文字 10"/>
          <p:cNvSpPr/>
          <p:nvPr/>
        </p:nvSpPr>
        <p:spPr>
          <a:xfrm>
            <a:off x="0" y="1690688"/>
            <a:ext cx="4170363" cy="1536700"/>
          </a:xfrm>
          <a:prstGeom prst="wedgeEllipseCallout">
            <a:avLst>
              <a:gd name="adj1" fmla="val 37845"/>
              <a:gd name="adj2" fmla="val 64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3200"/>
              <a:t>老伴，今天血壓量多少呢？</a:t>
            </a:r>
            <a:endParaRPr kumimoji="1" lang="zh-TW" altLang="en-US" sz="3200" dirty="0"/>
          </a:p>
        </p:txBody>
      </p:sp>
      <p:sp>
        <p:nvSpPr>
          <p:cNvPr id="7" name="橢圓圖說文字 6"/>
          <p:cNvSpPr/>
          <p:nvPr/>
        </p:nvSpPr>
        <p:spPr>
          <a:xfrm>
            <a:off x="-71438" y="4552950"/>
            <a:ext cx="2401888" cy="1536700"/>
          </a:xfrm>
          <a:prstGeom prst="wedgeEllipseCallout">
            <a:avLst>
              <a:gd name="adj1" fmla="val 61060"/>
              <a:gd name="adj2" fmla="val -6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TW" altLang="en-US" sz="2400" dirty="0"/>
              <a:t>紀錄並進行</a:t>
            </a:r>
            <a:r>
              <a:rPr kumimoji="1" lang="zh-TW" altLang="en-US" sz="2400"/>
              <a:t>異常分析提醒</a:t>
            </a:r>
            <a:endParaRPr kumimoji="1"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群組 18"/>
          <p:cNvGrpSpPr>
            <a:grpSpLocks/>
          </p:cNvGrpSpPr>
          <p:nvPr/>
        </p:nvGrpSpPr>
        <p:grpSpPr bwMode="auto">
          <a:xfrm>
            <a:off x="388938" y="1797050"/>
            <a:ext cx="8366125" cy="284163"/>
            <a:chOff x="519448" y="3412901"/>
            <a:chExt cx="11153104" cy="379525"/>
          </a:xfrm>
        </p:grpSpPr>
        <p:sp>
          <p:nvSpPr>
            <p:cNvPr id="6" name="矩形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19448" y="3412901"/>
              <a:ext cx="11153104" cy="148417"/>
            </a:xfrm>
            <a:prstGeom prst="rect">
              <a:avLst/>
            </a:prstGeom>
            <a:solidFill>
              <a:srgbClr val="424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384970" y="3412901"/>
              <a:ext cx="5422059" cy="379525"/>
            </a:xfrm>
            <a:prstGeom prst="rect">
              <a:avLst/>
            </a:prstGeom>
            <a:solidFill>
              <a:srgbClr val="F0C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35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/>
            </a:extLst>
          </p:cNvPr>
          <p:cNvCxnSpPr/>
          <p:nvPr/>
        </p:nvCxnSpPr>
        <p:spPr>
          <a:xfrm>
            <a:off x="6605588" y="4848225"/>
            <a:ext cx="2149475" cy="0"/>
          </a:xfrm>
          <a:prstGeom prst="line">
            <a:avLst/>
          </a:prstGeom>
          <a:ln w="38100">
            <a:solidFill>
              <a:srgbClr val="F0C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19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88938" y="2935288"/>
            <a:ext cx="8366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defTabSz="6858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6000" kern="0" dirty="0">
                <a:solidFill>
                  <a:prstClr val="black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DEMO TIME</a:t>
            </a:r>
            <a:endParaRPr lang="zh-TW" altLang="en-US" sz="6000" kern="0" dirty="0">
              <a:solidFill>
                <a:prstClr val="black"/>
              </a:solidFill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248</Words>
  <Application>Microsoft Macintosh PowerPoint</Application>
  <PresentationFormat>如螢幕大小 (4:3)</PresentationFormat>
  <Paragraphs>34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Calibri</vt:lpstr>
      <vt:lpstr>新細明體</vt:lpstr>
      <vt:lpstr>Arial</vt:lpstr>
      <vt:lpstr>Calibri Light</vt:lpstr>
      <vt:lpstr>Yu Mincho Demibold</vt:lpstr>
      <vt:lpstr>Segoe UI</vt:lpstr>
      <vt:lpstr>Honoka Mincho</vt:lpstr>
      <vt:lpstr>Mangal</vt:lpstr>
      <vt:lpstr>Office 佈景主題</vt:lpstr>
      <vt:lpstr>PowerPoint 簡報</vt:lpstr>
      <vt:lpstr>PowerPoint 簡報</vt:lpstr>
      <vt:lpstr>嘉義市開放資料人口老化趨勢</vt:lpstr>
      <vt:lpstr>老齡化將帶來的衝擊之一</vt:lpstr>
      <vt:lpstr>寂寞嗎？嘉義盒陪你聊</vt:lpstr>
      <vt:lpstr>跟盒子講話，好像耍自閉？</vt:lpstr>
      <vt:lpstr>緊急時刻很關鍵</vt:lpstr>
      <vt:lpstr>平時提醒很貼心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林品佑</dc:creator>
  <cp:lastModifiedBy>Microsoft Office 使用者</cp:lastModifiedBy>
  <cp:revision>46</cp:revision>
  <dcterms:created xsi:type="dcterms:W3CDTF">2017-07-02T00:35:17Z</dcterms:created>
  <dcterms:modified xsi:type="dcterms:W3CDTF">2017-07-16T06:57:28Z</dcterms:modified>
</cp:coreProperties>
</file>