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90" r:id="rId2"/>
    <p:sldId id="291" r:id="rId3"/>
    <p:sldId id="293" r:id="rId4"/>
    <p:sldId id="294" r:id="rId5"/>
    <p:sldId id="298" r:id="rId6"/>
    <p:sldId id="296" r:id="rId7"/>
    <p:sldId id="309" r:id="rId8"/>
    <p:sldId id="299" r:id="rId9"/>
    <p:sldId id="302" r:id="rId10"/>
    <p:sldId id="301" r:id="rId11"/>
    <p:sldId id="303" r:id="rId12"/>
    <p:sldId id="304" r:id="rId13"/>
    <p:sldId id="306" r:id="rId14"/>
    <p:sldId id="305" r:id="rId15"/>
    <p:sldId id="307" r:id="rId16"/>
    <p:sldId id="308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8D7C-AD78-47E9-8448-55BEB1AB0E33}" type="datetimeFigureOut">
              <a:rPr lang="en-AU" smtClean="0"/>
              <a:pPr/>
              <a:t>6/03/2014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49D4-840C-44F8-B12C-534639B3D9F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3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6740EE-3D3F-4F8C-9AD7-2DD8EF4F7CA0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88B635-FECE-4827-9DE5-4D9377E70CD1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B02A160-31C9-44DA-BE5A-A3F2A882AC13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E0269-46F5-4E2A-B975-CD2ECA5A7160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4F069C-AD7C-4847-A266-3EA555EECEB4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57B6C-13D3-4A78-BAC2-4CAD980BEE88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765C7A-427C-46C9-AF2D-5BCF345A3EF5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ED1C0-06C9-4CE2-AA18-E91B954381EE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CCF91-8049-4CBC-899B-4276DD9107EB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FA298-2CBD-4C54-A8BC-B3CDD0109FE9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1C3C7C-FB5C-40CD-B656-CFF1DFB9E4FC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00ED38-7332-4142-8801-80D80EB36F19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E4694E-868F-481A-904D-37D67E665A4E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3EB82C66-9F84-4F38-867B-BD4C523B2DD7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fld id="{5D2A2651-965A-4216-B530-30897C58EA0B}" type="datetime1">
              <a:rPr lang="en-AU" smtClean="0"/>
              <a:pPr/>
              <a:t>6/03/2014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fld id="{CE54D58A-C4E1-47FF-A267-7DCC26692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Stat2008/STAT6038 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Do, While, If statements and other useful </a:t>
            </a:r>
            <a:r>
              <a:rPr lang="en-US" dirty="0" smtClean="0"/>
              <a:t>R functions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D58A-C4E1-47FF-A267-7DCC26692100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Repeat, Break, If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repeat {</a:t>
            </a:r>
          </a:p>
          <a:p>
            <a:pPr>
              <a:buNone/>
            </a:pPr>
            <a:r>
              <a:rPr lang="en-AU" dirty="0" smtClean="0"/>
              <a:t>x &lt;- </a:t>
            </a:r>
            <a:r>
              <a:rPr lang="en-AU" dirty="0" err="1" smtClean="0"/>
              <a:t>rnorm</a:t>
            </a:r>
            <a:r>
              <a:rPr lang="en-AU" dirty="0" smtClean="0"/>
              <a:t>(1, 0, 1)</a:t>
            </a:r>
          </a:p>
          <a:p>
            <a:pPr>
              <a:buNone/>
            </a:pPr>
            <a:r>
              <a:rPr lang="en-AU" dirty="0" smtClean="0"/>
              <a:t>print(x)</a:t>
            </a:r>
          </a:p>
          <a:p>
            <a:pPr>
              <a:buNone/>
            </a:pPr>
            <a:r>
              <a:rPr lang="en-AU" dirty="0" smtClean="0"/>
              <a:t>if(x &lt; 0){ break }</a:t>
            </a:r>
          </a:p>
          <a:p>
            <a:pPr>
              <a:buNone/>
            </a:pPr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&gt; repeat {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+ x &lt;- </a:t>
            </a:r>
            <a:r>
              <a:rPr lang="en-AU" dirty="0" err="1" smtClean="0">
                <a:solidFill>
                  <a:schemeClr val="tx2"/>
                </a:solidFill>
              </a:rPr>
              <a:t>rnorm</a:t>
            </a:r>
            <a:r>
              <a:rPr lang="en-AU" dirty="0" smtClean="0">
                <a:solidFill>
                  <a:schemeClr val="tx2"/>
                </a:solidFill>
              </a:rPr>
              <a:t>(1, 0, 1)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+ print(x)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+ if(x &lt; 0){ break }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+ }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[1] 0.2300458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[1] 1.253165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[1] -0.9555578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&gt; 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qqnorm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1800" dirty="0" err="1" smtClean="0"/>
              <a:t>qqnorm</a:t>
            </a:r>
            <a:r>
              <a:rPr lang="en-AU" sz="1800" dirty="0" smtClean="0"/>
              <a:t> is a generic function the default method of which produces a normal QQ plot of the values.</a:t>
            </a:r>
          </a:p>
          <a:p>
            <a:endParaRPr lang="en-US" sz="1800" dirty="0" smtClean="0"/>
          </a:p>
          <a:p>
            <a:endParaRPr lang="en-AU" sz="1800" dirty="0" smtClean="0"/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 x &lt;- rnorm(1000, 0, 1)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 qqnorm(x)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 </a:t>
            </a:r>
            <a:endParaRPr lang="en-AU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34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1934879"/>
            <a:ext cx="3886200" cy="38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rexp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 smtClean="0"/>
              <a:t>Density, distribution function, </a:t>
            </a:r>
            <a:r>
              <a:rPr lang="en-AU" sz="1800" dirty="0" err="1" smtClean="0"/>
              <a:t>quantile</a:t>
            </a:r>
            <a:r>
              <a:rPr lang="en-AU" sz="1800" dirty="0" smtClean="0"/>
              <a:t> function and random generation for the exponential distribution with rate where mean= 1/rate:</a:t>
            </a:r>
          </a:p>
          <a:p>
            <a:pPr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&gt; ex &lt;- </a:t>
            </a:r>
            <a:r>
              <a:rPr lang="en-AU" sz="1800" dirty="0" err="1" smtClean="0">
                <a:solidFill>
                  <a:schemeClr val="tx2"/>
                </a:solidFill>
              </a:rPr>
              <a:t>rexp</a:t>
            </a:r>
            <a:r>
              <a:rPr lang="en-AU" sz="1800" dirty="0" smtClean="0">
                <a:solidFill>
                  <a:schemeClr val="tx2"/>
                </a:solidFill>
              </a:rPr>
              <a:t>(20,1)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&gt; </a:t>
            </a:r>
            <a:r>
              <a:rPr lang="en-AU" sz="1800" dirty="0" err="1" smtClean="0">
                <a:solidFill>
                  <a:schemeClr val="tx2"/>
                </a:solidFill>
              </a:rPr>
              <a:t>qqnorm</a:t>
            </a:r>
            <a:r>
              <a:rPr lang="en-AU" sz="1800" dirty="0" smtClean="0">
                <a:solidFill>
                  <a:schemeClr val="tx2"/>
                </a:solidFill>
              </a:rPr>
              <a:t>(ex)</a:t>
            </a:r>
          </a:p>
          <a:p>
            <a:pPr>
              <a:buNone/>
            </a:pPr>
            <a:r>
              <a:rPr lang="en-AU" sz="1800" dirty="0" smtClean="0"/>
              <a:t>&gt; </a:t>
            </a:r>
          </a:p>
          <a:p>
            <a:pPr>
              <a:buNone/>
            </a:pPr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135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1934879"/>
            <a:ext cx="3886200" cy="38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 </a:t>
            </a:r>
            <a:r>
              <a:rPr lang="en-US" dirty="0" err="1" smtClean="0"/>
              <a:t>betachng</a:t>
            </a:r>
            <a:r>
              <a:rPr lang="en-US" dirty="0" smtClean="0"/>
              <a:t>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a function that </a:t>
            </a:r>
            <a:r>
              <a:rPr lang="en-AU" dirty="0" smtClean="0"/>
              <a:t>investigates how the slope and intercept of a least-squares regression line change when several user-chosen data points are excluded, and we shall call it </a:t>
            </a:r>
            <a:r>
              <a:rPr lang="en-AU" dirty="0" err="1" smtClean="0"/>
              <a:t>betachng</a:t>
            </a:r>
            <a:r>
              <a:rPr lang="en-AU" dirty="0" smtClean="0"/>
              <a:t>().</a:t>
            </a:r>
          </a:p>
          <a:p>
            <a:endParaRPr lang="en-AU" dirty="0" smtClean="0"/>
          </a:p>
          <a:p>
            <a:r>
              <a:rPr lang="en-AU" dirty="0" smtClean="0"/>
              <a:t>Such a function will be useful for identifying potential outliers and influential points in a data set.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betachng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&gt; </a:t>
            </a:r>
            <a:r>
              <a:rPr lang="en-AU" sz="2000" dirty="0" err="1" smtClean="0">
                <a:solidFill>
                  <a:schemeClr val="tx2"/>
                </a:solidFill>
              </a:rPr>
              <a:t>betachng</a:t>
            </a:r>
            <a:r>
              <a:rPr lang="en-AU" sz="2000" dirty="0" smtClean="0">
                <a:solidFill>
                  <a:schemeClr val="tx2"/>
                </a:solidFill>
              </a:rPr>
              <a:t> &lt;- function(</a:t>
            </a:r>
            <a:r>
              <a:rPr lang="en-AU" sz="2000" dirty="0" err="1" smtClean="0">
                <a:solidFill>
                  <a:schemeClr val="tx2"/>
                </a:solidFill>
              </a:rPr>
              <a:t>resp,pred,excl</a:t>
            </a:r>
            <a:r>
              <a:rPr lang="en-AU" sz="2000" dirty="0" smtClean="0">
                <a:solidFill>
                  <a:schemeClr val="tx2"/>
                </a:solidFill>
              </a:rPr>
              <a:t>){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</a:t>
            </a:r>
            <a:r>
              <a:rPr lang="en-AU" sz="2000" dirty="0" err="1" smtClean="0">
                <a:solidFill>
                  <a:schemeClr val="tx2"/>
                </a:solidFill>
              </a:rPr>
              <a:t>exc</a:t>
            </a:r>
            <a:r>
              <a:rPr lang="en-AU" sz="2000" dirty="0" smtClean="0">
                <a:solidFill>
                  <a:schemeClr val="tx2"/>
                </a:solidFill>
              </a:rPr>
              <a:t> &lt;- unique(excl)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if(min(excl)&lt;1) {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print("Invalid Point to be Excluded - Index too small") }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else if(max(excl)&gt;length(</a:t>
            </a:r>
            <a:r>
              <a:rPr lang="en-AU" sz="2000" dirty="0" err="1" smtClean="0">
                <a:solidFill>
                  <a:schemeClr val="tx2"/>
                </a:solidFill>
              </a:rPr>
              <a:t>pred</a:t>
            </a:r>
            <a:r>
              <a:rPr lang="en-AU" sz="2000" dirty="0" smtClean="0">
                <a:solidFill>
                  <a:schemeClr val="tx2"/>
                </a:solidFill>
              </a:rPr>
              <a:t>)) {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print("Invalid Point to be Excluded - Index too large") }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else {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beta &lt;- </a:t>
            </a:r>
            <a:r>
              <a:rPr lang="en-AU" sz="2000" dirty="0" err="1" smtClean="0">
                <a:solidFill>
                  <a:schemeClr val="tx2"/>
                </a:solidFill>
              </a:rPr>
              <a:t>lsfit</a:t>
            </a:r>
            <a:r>
              <a:rPr lang="en-AU" sz="2000" dirty="0" smtClean="0">
                <a:solidFill>
                  <a:schemeClr val="tx2"/>
                </a:solidFill>
              </a:rPr>
              <a:t>(</a:t>
            </a:r>
            <a:r>
              <a:rPr lang="en-AU" sz="2000" dirty="0" err="1" smtClean="0">
                <a:solidFill>
                  <a:schemeClr val="tx2"/>
                </a:solidFill>
              </a:rPr>
              <a:t>pred,resp</a:t>
            </a:r>
            <a:r>
              <a:rPr lang="en-AU" sz="2000" dirty="0" smtClean="0">
                <a:solidFill>
                  <a:schemeClr val="tx2"/>
                </a:solidFill>
              </a:rPr>
              <a:t>)$</a:t>
            </a:r>
            <a:r>
              <a:rPr lang="en-AU" sz="2000" dirty="0" err="1" smtClean="0">
                <a:solidFill>
                  <a:schemeClr val="tx2"/>
                </a:solidFill>
              </a:rPr>
              <a:t>coef</a:t>
            </a:r>
            <a:endParaRPr lang="en-AU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</a:t>
            </a:r>
            <a:r>
              <a:rPr lang="en-AU" sz="2000" dirty="0" err="1" smtClean="0">
                <a:solidFill>
                  <a:schemeClr val="tx2"/>
                </a:solidFill>
              </a:rPr>
              <a:t>beta.red</a:t>
            </a:r>
            <a:r>
              <a:rPr lang="en-AU" sz="2000" dirty="0" smtClean="0">
                <a:solidFill>
                  <a:schemeClr val="tx2"/>
                </a:solidFill>
              </a:rPr>
              <a:t> &lt;-</a:t>
            </a:r>
            <a:r>
              <a:rPr lang="en-AU" sz="2000" dirty="0" err="1" smtClean="0">
                <a:solidFill>
                  <a:schemeClr val="tx2"/>
                </a:solidFill>
              </a:rPr>
              <a:t>lsfit</a:t>
            </a:r>
            <a:r>
              <a:rPr lang="en-AU" sz="2000" dirty="0" smtClean="0">
                <a:solidFill>
                  <a:schemeClr val="tx2"/>
                </a:solidFill>
              </a:rPr>
              <a:t>(</a:t>
            </a:r>
            <a:r>
              <a:rPr lang="en-AU" sz="2000" dirty="0" err="1" smtClean="0">
                <a:solidFill>
                  <a:schemeClr val="tx2"/>
                </a:solidFill>
              </a:rPr>
              <a:t>pred</a:t>
            </a:r>
            <a:r>
              <a:rPr lang="en-AU" sz="2000" dirty="0" smtClean="0">
                <a:solidFill>
                  <a:schemeClr val="tx2"/>
                </a:solidFill>
              </a:rPr>
              <a:t>[-</a:t>
            </a:r>
            <a:r>
              <a:rPr lang="en-AU" sz="2000" dirty="0" err="1" smtClean="0">
                <a:solidFill>
                  <a:schemeClr val="tx2"/>
                </a:solidFill>
              </a:rPr>
              <a:t>exc</a:t>
            </a:r>
            <a:r>
              <a:rPr lang="en-AU" sz="2000" dirty="0" smtClean="0">
                <a:solidFill>
                  <a:schemeClr val="tx2"/>
                </a:solidFill>
              </a:rPr>
              <a:t>],</a:t>
            </a:r>
            <a:r>
              <a:rPr lang="en-AU" sz="2000" dirty="0" err="1" smtClean="0">
                <a:solidFill>
                  <a:schemeClr val="tx2"/>
                </a:solidFill>
              </a:rPr>
              <a:t>resp</a:t>
            </a:r>
            <a:r>
              <a:rPr lang="en-AU" sz="2000" dirty="0" smtClean="0">
                <a:solidFill>
                  <a:schemeClr val="tx2"/>
                </a:solidFill>
              </a:rPr>
              <a:t>[-</a:t>
            </a:r>
            <a:r>
              <a:rPr lang="en-AU" sz="2000" dirty="0" err="1" smtClean="0">
                <a:solidFill>
                  <a:schemeClr val="tx2"/>
                </a:solidFill>
              </a:rPr>
              <a:t>exc</a:t>
            </a:r>
            <a:r>
              <a:rPr lang="en-AU" sz="2000" dirty="0" smtClean="0">
                <a:solidFill>
                  <a:schemeClr val="tx2"/>
                </a:solidFill>
              </a:rPr>
              <a:t>])$</a:t>
            </a:r>
            <a:r>
              <a:rPr lang="en-AU" sz="2000" dirty="0" err="1" smtClean="0">
                <a:solidFill>
                  <a:schemeClr val="tx2"/>
                </a:solidFill>
              </a:rPr>
              <a:t>coef</a:t>
            </a:r>
            <a:endParaRPr lang="en-AU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beta - </a:t>
            </a:r>
            <a:r>
              <a:rPr lang="en-AU" sz="2000" dirty="0" err="1" smtClean="0">
                <a:solidFill>
                  <a:schemeClr val="tx2"/>
                </a:solidFill>
              </a:rPr>
              <a:t>beta.red</a:t>
            </a:r>
            <a:r>
              <a:rPr lang="en-AU" sz="2000" dirty="0" smtClean="0">
                <a:solidFill>
                  <a:schemeClr val="tx2"/>
                </a:solidFill>
              </a:rPr>
              <a:t> }</a:t>
            </a:r>
          </a:p>
          <a:p>
            <a:pPr>
              <a:buNone/>
            </a:pPr>
            <a:r>
              <a:rPr lang="en-AU" sz="2000" dirty="0" smtClean="0">
                <a:solidFill>
                  <a:schemeClr val="tx2"/>
                </a:solidFill>
              </a:rPr>
              <a:t>+ }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AU" dirty="0" err="1" smtClean="0">
                <a:solidFill>
                  <a:schemeClr val="tx2"/>
                </a:solidFill>
              </a:rPr>
              <a:t>betachng</a:t>
            </a:r>
            <a:r>
              <a:rPr lang="en-AU" dirty="0" smtClean="0">
                <a:solidFill>
                  <a:schemeClr val="tx2"/>
                </a:solidFill>
              </a:rPr>
              <a:t>(Height,Weight,1)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Intercept                                 X</a:t>
            </a:r>
          </a:p>
          <a:p>
            <a:pPr>
              <a:buNone/>
            </a:pPr>
            <a:r>
              <a:rPr lang="en-AU" dirty="0" smtClean="0">
                <a:solidFill>
                  <a:schemeClr val="tx2"/>
                </a:solidFill>
              </a:rPr>
              <a:t>0.387648288      -0.007282526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>What are these numbers?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help function in R, write a function that includes the stop and warning functions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R help, investigate the difference between using:</a:t>
            </a:r>
          </a:p>
          <a:p>
            <a:endParaRPr lang="en-US" dirty="0" smtClean="0"/>
          </a:p>
          <a:p>
            <a:r>
              <a:rPr lang="en-US" dirty="0" smtClean="0"/>
              <a:t>else if 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else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</a:rPr>
              <a:t>cond</a:t>
            </a:r>
            <a:r>
              <a:rPr lang="en-US" sz="1400" dirty="0" smtClean="0">
                <a:latin typeface="Courier New" pitchFamily="49" charset="0"/>
              </a:rPr>
              <a:t>) {</a:t>
            </a:r>
            <a:r>
              <a:rPr lang="en-US" sz="1400" i="1" dirty="0" smtClean="0">
                <a:latin typeface="Courier New" pitchFamily="49" charset="0"/>
              </a:rPr>
              <a:t>statements</a:t>
            </a:r>
            <a:r>
              <a:rPr lang="en-US" sz="1400" dirty="0" smtClean="0">
                <a:latin typeface="Courier New" pitchFamily="49" charset="0"/>
              </a:rPr>
              <a:t>} else {</a:t>
            </a:r>
            <a:r>
              <a:rPr lang="en-US" sz="1400" i="1" dirty="0" smtClean="0">
                <a:latin typeface="Courier New" pitchFamily="49" charset="0"/>
              </a:rPr>
              <a:t>statements</a:t>
            </a:r>
            <a:r>
              <a:rPr lang="en-US" sz="1400" dirty="0" smtClean="0">
                <a:latin typeface="Courier New" pitchFamily="49" charset="0"/>
              </a:rPr>
              <a:t>}</a:t>
            </a:r>
            <a:r>
              <a:rPr lang="en-US" sz="1400" i="1" dirty="0" smtClean="0">
                <a:latin typeface="Courier New" pitchFamily="49" charset="0"/>
              </a:rPr>
              <a:t>  	</a:t>
            </a:r>
            <a:r>
              <a:rPr lang="en-US" sz="1400" dirty="0" smtClean="0"/>
              <a:t>evaluate condition</a:t>
            </a: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for(</a:t>
            </a:r>
            <a:r>
              <a:rPr lang="en-US" sz="1400" dirty="0" err="1" smtClean="0">
                <a:latin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</a:rPr>
              <a:t>seq</a:t>
            </a:r>
            <a:r>
              <a:rPr lang="en-US" sz="1400" dirty="0" smtClean="0">
                <a:latin typeface="Courier New" pitchFamily="49" charset="0"/>
              </a:rPr>
              <a:t>) {</a:t>
            </a:r>
            <a:r>
              <a:rPr lang="en-US" sz="1400" i="1" dirty="0" smtClean="0">
                <a:latin typeface="Courier New" pitchFamily="49" charset="0"/>
              </a:rPr>
              <a:t>statements</a:t>
            </a:r>
            <a:r>
              <a:rPr lang="en-US" sz="1400" dirty="0" smtClean="0">
                <a:latin typeface="Courier New" pitchFamily="49" charset="0"/>
              </a:rPr>
              <a:t>}  		</a:t>
            </a:r>
            <a:r>
              <a:rPr lang="en-US" sz="1400" dirty="0" smtClean="0"/>
              <a:t>execute one loop for each </a:t>
            </a:r>
            <a:r>
              <a:rPr lang="en-US" sz="1400" dirty="0" err="1" smtClean="0"/>
              <a:t>var</a:t>
            </a:r>
            <a:r>
              <a:rPr lang="en-US" sz="1400" dirty="0" smtClean="0"/>
              <a:t> in </a:t>
            </a:r>
            <a:r>
              <a:rPr lang="en-US" sz="1400" dirty="0" err="1" smtClean="0"/>
              <a:t>seq</a:t>
            </a: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while(</a:t>
            </a:r>
            <a:r>
              <a:rPr lang="en-US" sz="1400" dirty="0" err="1" smtClean="0">
                <a:latin typeface="Courier New" pitchFamily="49" charset="0"/>
              </a:rPr>
              <a:t>cond</a:t>
            </a:r>
            <a:r>
              <a:rPr lang="en-US" sz="1400" dirty="0" smtClean="0">
                <a:latin typeface="Courier New" pitchFamily="49" charset="0"/>
              </a:rPr>
              <a:t>) {</a:t>
            </a:r>
            <a:r>
              <a:rPr lang="en-US" sz="1400" i="1" dirty="0" smtClean="0">
                <a:latin typeface="Courier New" pitchFamily="49" charset="0"/>
              </a:rPr>
              <a:t>statements</a:t>
            </a:r>
            <a:r>
              <a:rPr lang="en-US" sz="1400" dirty="0" smtClean="0">
                <a:latin typeface="Courier New" pitchFamily="49" charset="0"/>
              </a:rPr>
              <a:t>}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</a:rPr>
              <a:t>			</a:t>
            </a:r>
            <a:r>
              <a:rPr lang="en-US" sz="1400" dirty="0" smtClean="0"/>
              <a:t>execute loop as long as condition is true</a:t>
            </a: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repeat {</a:t>
            </a:r>
            <a:r>
              <a:rPr lang="en-US" sz="1400" i="1" dirty="0" smtClean="0">
                <a:latin typeface="Courier New" pitchFamily="49" charset="0"/>
              </a:rPr>
              <a:t>statements</a:t>
            </a:r>
            <a:r>
              <a:rPr lang="en-US" sz="1400" dirty="0" smtClean="0">
                <a:latin typeface="Courier New" pitchFamily="49" charset="0"/>
              </a:rPr>
              <a:t>}</a:t>
            </a:r>
            <a:r>
              <a:rPr lang="en-US" sz="1400" dirty="0" smtClean="0"/>
              <a:t>    			execute expression on each loop</a:t>
            </a: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break					</a:t>
            </a:r>
            <a:r>
              <a:rPr lang="en-US" sz="1400" dirty="0" smtClean="0"/>
              <a:t>exits loop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print(x)					</a:t>
            </a:r>
            <a:r>
              <a:rPr lang="en-US" sz="1400" dirty="0" smtClean="0"/>
              <a:t>prints object x to screen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stop("...")				</a:t>
            </a:r>
            <a:r>
              <a:rPr lang="en-US" sz="1400" dirty="0" smtClean="0"/>
              <a:t>stop function and print error message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</a:rPr>
              <a:t>warning("...")				</a:t>
            </a:r>
            <a:r>
              <a:rPr lang="en-US" sz="1400" dirty="0" smtClean="0"/>
              <a:t>generate warning message</a:t>
            </a:r>
          </a:p>
          <a:p>
            <a:pPr>
              <a:buNone/>
            </a:pPr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772400" cy="658813"/>
          </a:xfrm>
        </p:spPr>
        <p:txBody>
          <a:bodyPr/>
          <a:lstStyle/>
          <a:p>
            <a:r>
              <a:rPr lang="en-US" altLang="zh-TW" sz="3200" dirty="0"/>
              <a:t>Grouping, loops and conditional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496300" cy="5832475"/>
          </a:xfrm>
        </p:spPr>
        <p:txBody>
          <a:bodyPr/>
          <a:lstStyle/>
          <a:p>
            <a:pPr marL="174625" indent="-174625"/>
            <a:endParaRPr lang="en-US" altLang="zh-TW" sz="2400" dirty="0" smtClean="0"/>
          </a:p>
          <a:p>
            <a:pPr marL="174625" indent="-174625"/>
            <a:endParaRPr lang="en-US" altLang="zh-TW" sz="2400" dirty="0" smtClean="0"/>
          </a:p>
          <a:p>
            <a:pPr marL="174625" indent="-174625"/>
            <a:r>
              <a:rPr lang="en-US" altLang="zh-TW" sz="2400" dirty="0" smtClean="0"/>
              <a:t>Control </a:t>
            </a:r>
            <a:r>
              <a:rPr lang="en-US" altLang="zh-TW" sz="2400" dirty="0"/>
              <a:t>statements</a:t>
            </a:r>
          </a:p>
          <a:p>
            <a:pPr marL="544513" lvl="1" indent="-190500"/>
            <a:r>
              <a:rPr lang="en-US" altLang="zh-TW" sz="2000" dirty="0"/>
              <a:t>if </a:t>
            </a:r>
            <a:r>
              <a:rPr lang="en-US" altLang="zh-TW" sz="2000" dirty="0" smtClean="0"/>
              <a:t>statements</a:t>
            </a:r>
          </a:p>
          <a:p>
            <a:pPr marL="544513" lvl="1" indent="-190500">
              <a:buNone/>
            </a:pPr>
            <a:endParaRPr lang="en-US" altLang="zh-TW" sz="2000" dirty="0"/>
          </a:p>
          <a:p>
            <a:pPr marL="544513" lvl="1" indent="-190500"/>
            <a:r>
              <a:rPr lang="en-US" altLang="zh-TW" sz="2000" dirty="0"/>
              <a:t>The language has available a conditional construction of the form</a:t>
            </a:r>
          </a:p>
          <a:p>
            <a:pPr marL="544513" lvl="1" indent="-190500">
              <a:buFontTx/>
              <a:buNone/>
            </a:pPr>
            <a:r>
              <a:rPr lang="en-US" altLang="zh-TW" sz="2000" dirty="0"/>
              <a:t>      if (</a:t>
            </a:r>
            <a:r>
              <a:rPr lang="en-US" altLang="zh-TW" sz="2000" dirty="0" err="1"/>
              <a:t>expr</a:t>
            </a:r>
            <a:r>
              <a:rPr lang="en-US" altLang="zh-TW" sz="2000" dirty="0"/>
              <a:t> 1) </a:t>
            </a:r>
            <a:r>
              <a:rPr lang="en-US" altLang="zh-TW" sz="2000" dirty="0" err="1"/>
              <a:t>expr</a:t>
            </a:r>
            <a:r>
              <a:rPr lang="en-US" altLang="zh-TW" sz="2000" dirty="0"/>
              <a:t> 2 else </a:t>
            </a:r>
            <a:r>
              <a:rPr lang="en-US" altLang="zh-TW" sz="2000" dirty="0" err="1"/>
              <a:t>expr</a:t>
            </a:r>
            <a:r>
              <a:rPr lang="en-US" altLang="zh-TW" sz="2000" dirty="0"/>
              <a:t> 3</a:t>
            </a:r>
          </a:p>
          <a:p>
            <a:pPr marL="544513" lvl="1" indent="-190500">
              <a:buFontTx/>
              <a:buNone/>
            </a:pPr>
            <a:r>
              <a:rPr lang="en-US" altLang="zh-TW" sz="2000" dirty="0"/>
              <a:t>  </a:t>
            </a:r>
            <a:endParaRPr lang="en-US" altLang="zh-TW" sz="2000" dirty="0" smtClean="0"/>
          </a:p>
          <a:p>
            <a:pPr marL="544513" lvl="1" indent="-190500">
              <a:buFontTx/>
              <a:buNone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where </a:t>
            </a:r>
            <a:r>
              <a:rPr lang="en-US" altLang="zh-TW" sz="2000" dirty="0" err="1"/>
              <a:t>expr</a:t>
            </a:r>
            <a:r>
              <a:rPr lang="en-US" altLang="zh-TW" sz="2000" dirty="0"/>
              <a:t> 1 must evaluate to a logical </a:t>
            </a:r>
            <a:r>
              <a:rPr lang="en-US" altLang="zh-TW" sz="2000" dirty="0" smtClean="0"/>
              <a:t>value</a:t>
            </a:r>
          </a:p>
          <a:p>
            <a:pPr marL="544513" lvl="1" indent="-190500">
              <a:buFontTx/>
              <a:buNone/>
            </a:pPr>
            <a:endParaRPr lang="en-US" altLang="zh-TW" sz="2000" dirty="0" smtClean="0"/>
          </a:p>
          <a:p>
            <a:pPr marL="174625" indent="-174625"/>
            <a:endParaRPr lang="en-US" altLang="zh-TW" sz="2400" dirty="0"/>
          </a:p>
          <a:p>
            <a:pPr marL="174625" indent="-174625"/>
            <a:endParaRPr lang="en-US" altLang="zh-TW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587375"/>
          </a:xfrm>
        </p:spPr>
        <p:txBody>
          <a:bodyPr/>
          <a:lstStyle/>
          <a:p>
            <a:r>
              <a:rPr lang="en-US" altLang="zh-TW" sz="3200" dirty="0"/>
              <a:t>Repetitive execution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569325" cy="4032448"/>
          </a:xfrm>
        </p:spPr>
        <p:txBody>
          <a:bodyPr/>
          <a:lstStyle/>
          <a:p>
            <a:pPr marL="174625" indent="-174625">
              <a:lnSpc>
                <a:spcPct val="90000"/>
              </a:lnSpc>
            </a:pPr>
            <a:r>
              <a:rPr lang="en-US" altLang="zh-TW" sz="2400" dirty="0"/>
              <a:t>for loops, repeat and while</a:t>
            </a:r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/>
              <a:t>for (name in 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 1) 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 2</a:t>
            </a:r>
          </a:p>
          <a:p>
            <a:pPr marL="544513" lvl="1" indent="-190500">
              <a:lnSpc>
                <a:spcPct val="90000"/>
              </a:lnSpc>
              <a:buFontTx/>
              <a:buNone/>
            </a:pPr>
            <a:r>
              <a:rPr lang="en-US" altLang="zh-TW" sz="2400" dirty="0"/>
              <a:t>  </a:t>
            </a: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where name is the loop variable. </a:t>
            </a: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1 is a vector expression,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eg</a:t>
            </a:r>
            <a:r>
              <a:rPr lang="en-US" altLang="zh-TW" sz="2400" dirty="0" smtClean="0"/>
              <a:t> a sequence </a:t>
            </a:r>
            <a:r>
              <a:rPr lang="en-US" altLang="zh-TW" sz="2400" dirty="0"/>
              <a:t>like </a:t>
            </a:r>
            <a:r>
              <a:rPr lang="en-US" altLang="zh-TW" sz="2400" dirty="0" smtClean="0"/>
              <a:t>1:10)</a:t>
            </a:r>
          </a:p>
          <a:p>
            <a:pPr marL="544513" lvl="1" indent="-190500">
              <a:lnSpc>
                <a:spcPct val="90000"/>
              </a:lnSpc>
            </a:pP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2 is repeatedly evaluated as name ranges through the values in the vector result of </a:t>
            </a:r>
            <a:r>
              <a:rPr lang="en-US" altLang="zh-TW" sz="2400" dirty="0" err="1"/>
              <a:t>expr</a:t>
            </a:r>
            <a:r>
              <a:rPr lang="en-US" altLang="zh-TW" sz="2400" dirty="0"/>
              <a:t> 1.</a:t>
            </a:r>
          </a:p>
          <a:p>
            <a:pPr marL="174625" indent="-174625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Repetitive execution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4625" indent="-174625">
              <a:lnSpc>
                <a:spcPct val="90000"/>
              </a:lnSpc>
            </a:pPr>
            <a:r>
              <a:rPr lang="en-US" altLang="zh-TW" sz="2400" dirty="0" smtClean="0"/>
              <a:t>Other looping facilities include the</a:t>
            </a:r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smtClean="0"/>
              <a:t>repeat </a:t>
            </a: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statement</a:t>
            </a:r>
          </a:p>
          <a:p>
            <a:pPr marL="544513" lvl="1" indent="-190500">
              <a:lnSpc>
                <a:spcPct val="90000"/>
              </a:lnSpc>
              <a:buNone/>
            </a:pP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smtClean="0"/>
              <a:t>while (condition) </a:t>
            </a: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statement.</a:t>
            </a:r>
          </a:p>
          <a:p>
            <a:pPr marL="544513" lvl="1" indent="-190500">
              <a:lnSpc>
                <a:spcPct val="90000"/>
              </a:lnSpc>
            </a:pP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smtClean="0"/>
              <a:t>The break statement - used to terminate any loop</a:t>
            </a:r>
          </a:p>
          <a:p>
            <a:pPr marL="544513" lvl="1" indent="-190500">
              <a:lnSpc>
                <a:spcPct val="90000"/>
              </a:lnSpc>
            </a:pPr>
            <a:endParaRPr lang="en-US" altLang="zh-TW" sz="2400" dirty="0" smtClean="0"/>
          </a:p>
          <a:p>
            <a:pPr marL="544513" lvl="1" indent="-190500">
              <a:lnSpc>
                <a:spcPct val="90000"/>
              </a:lnSpc>
            </a:pPr>
            <a:r>
              <a:rPr lang="en-US" altLang="zh-TW" sz="2400" dirty="0" smtClean="0"/>
              <a:t>The next statement can be used to discontinue one particular cycle and skip to the “next”.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For</a:t>
            </a:r>
            <a:endParaRPr lang="de-DE" altLang="zh-TW" sz="3200" dirty="0">
              <a:solidFill>
                <a:schemeClr val="accent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1520" y="1628800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indent="-187325">
              <a:buFontTx/>
              <a:buChar char="•"/>
            </a:pPr>
            <a:r>
              <a:rPr kumimoji="0" lang="en-US" dirty="0"/>
              <a:t>When the same or similar tasks need to be performed multiple </a:t>
            </a:r>
            <a:r>
              <a:rPr kumimoji="0" lang="en-US" dirty="0" smtClean="0"/>
              <a:t>times</a:t>
            </a:r>
            <a:endParaRPr kumimoji="0" lang="en-US" sz="2000" dirty="0"/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&gt; for(i in 1:10) {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+    print(i*i)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+ }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1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4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9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16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25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36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49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64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81</a:t>
            </a:r>
          </a:p>
          <a:p>
            <a:pPr marL="574675" lvl="1" indent="-185738"/>
            <a:r>
              <a:rPr lang="nn-NO" dirty="0" smtClean="0">
                <a:solidFill>
                  <a:schemeClr val="tx2"/>
                </a:solidFill>
              </a:rPr>
              <a:t>[1] 100</a:t>
            </a:r>
          </a:p>
          <a:p>
            <a:pPr marL="574675" lvl="1" indent="-185738"/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for(</a:t>
            </a:r>
            <a:r>
              <a:rPr lang="en-AU" sz="1800" dirty="0" err="1" smtClean="0">
                <a:solidFill>
                  <a:schemeClr val="tx2"/>
                </a:solidFill>
              </a:rPr>
              <a:t>i</a:t>
            </a:r>
            <a:r>
              <a:rPr lang="en-AU" sz="1800" dirty="0" smtClean="0">
                <a:solidFill>
                  <a:schemeClr val="tx2"/>
                </a:solidFill>
              </a:rPr>
              <a:t> in 10:0) {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 if (</a:t>
            </a:r>
            <a:r>
              <a:rPr lang="en-AU" sz="1800" dirty="0" err="1" smtClean="0">
                <a:solidFill>
                  <a:schemeClr val="tx2"/>
                </a:solidFill>
              </a:rPr>
              <a:t>i</a:t>
            </a:r>
            <a:r>
              <a:rPr lang="en-AU" sz="1800" dirty="0" smtClean="0">
                <a:solidFill>
                  <a:schemeClr val="tx2"/>
                </a:solidFill>
              </a:rPr>
              <a:t>==5){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print("Hoorah we are halfway through!!")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 }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else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{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print(</a:t>
            </a:r>
            <a:r>
              <a:rPr lang="en-AU" sz="1800" dirty="0" err="1" smtClean="0">
                <a:solidFill>
                  <a:schemeClr val="tx2"/>
                </a:solidFill>
              </a:rPr>
              <a:t>i</a:t>
            </a:r>
            <a:r>
              <a:rPr lang="en-AU" sz="1800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}</a:t>
            </a:r>
          </a:p>
          <a:p>
            <a:pPr>
              <a:buNone/>
            </a:pPr>
            <a:r>
              <a:rPr lang="en-AU" sz="1800" dirty="0" smtClean="0">
                <a:solidFill>
                  <a:schemeClr val="tx2"/>
                </a:solidFill>
              </a:rPr>
              <a:t>	}</a:t>
            </a:r>
          </a:p>
          <a:p>
            <a:pPr>
              <a:buNone/>
            </a:pPr>
            <a:endParaRPr lang="en-AU" sz="11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AU" sz="1800" dirty="0" smtClean="0"/>
              <a:t>[1] 10</a:t>
            </a:r>
          </a:p>
          <a:p>
            <a:pPr>
              <a:buNone/>
            </a:pPr>
            <a:r>
              <a:rPr lang="en-AU" sz="1800" dirty="0" smtClean="0"/>
              <a:t>[1] 9</a:t>
            </a:r>
          </a:p>
          <a:p>
            <a:pPr>
              <a:buNone/>
            </a:pPr>
            <a:r>
              <a:rPr lang="en-AU" sz="1800" dirty="0" smtClean="0"/>
              <a:t>[1] 8</a:t>
            </a:r>
          </a:p>
          <a:p>
            <a:pPr>
              <a:buNone/>
            </a:pPr>
            <a:r>
              <a:rPr lang="en-AU" sz="1800" dirty="0" smtClean="0"/>
              <a:t>[1] 7</a:t>
            </a:r>
          </a:p>
          <a:p>
            <a:pPr>
              <a:buNone/>
            </a:pPr>
            <a:r>
              <a:rPr lang="en-AU" sz="1800" dirty="0" smtClean="0"/>
              <a:t>[1] 6</a:t>
            </a:r>
          </a:p>
          <a:p>
            <a:pPr>
              <a:buNone/>
            </a:pPr>
            <a:r>
              <a:rPr lang="en-AU" sz="1800" dirty="0" smtClean="0"/>
              <a:t>[1] "Hoorah we are halfway through!!"</a:t>
            </a:r>
          </a:p>
          <a:p>
            <a:pPr>
              <a:buNone/>
            </a:pPr>
            <a:r>
              <a:rPr lang="en-AU" sz="1800" dirty="0" smtClean="0"/>
              <a:t>[1] 4</a:t>
            </a:r>
          </a:p>
          <a:p>
            <a:pPr>
              <a:buNone/>
            </a:pPr>
            <a:r>
              <a:rPr lang="en-AU" sz="1800" dirty="0" smtClean="0"/>
              <a:t>[1] 3</a:t>
            </a:r>
          </a:p>
          <a:p>
            <a:pPr>
              <a:buNone/>
            </a:pPr>
            <a:r>
              <a:rPr lang="en-AU" sz="1800" dirty="0" smtClean="0"/>
              <a:t>[1] 2</a:t>
            </a:r>
          </a:p>
          <a:p>
            <a:pPr>
              <a:buNone/>
            </a:pPr>
            <a:r>
              <a:rPr lang="en-AU" sz="1800" dirty="0" smtClean="0"/>
              <a:t>[1] 1</a:t>
            </a:r>
          </a:p>
          <a:p>
            <a:pPr>
              <a:buNone/>
            </a:pPr>
            <a:r>
              <a:rPr lang="en-AU" sz="1800" dirty="0" smtClean="0"/>
              <a:t>[1] 0</a:t>
            </a:r>
          </a:p>
          <a:p>
            <a:pPr>
              <a:buNone/>
            </a:pPr>
            <a:r>
              <a:rPr lang="en-AU" sz="1800" dirty="0" smtClean="0"/>
              <a:t>&gt; 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&gt; i=99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&gt; while(i&lt;=103){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+ print(i)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+ i=i+1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+ }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[1] 99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[1] 100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[1] 101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[1] 102</a:t>
            </a:r>
          </a:p>
          <a:p>
            <a:pPr>
              <a:buNone/>
            </a:pPr>
            <a:r>
              <a:rPr lang="nn-NO" sz="2400" dirty="0" smtClean="0">
                <a:solidFill>
                  <a:schemeClr val="tx2"/>
                </a:solidFill>
              </a:rPr>
              <a:t>[1] 103</a:t>
            </a:r>
          </a:p>
          <a:p>
            <a:pPr>
              <a:buNone/>
            </a:pPr>
            <a:endParaRPr lang="en-A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rnorm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Usage: </a:t>
            </a:r>
            <a:r>
              <a:rPr lang="en-AU" dirty="0" err="1" smtClean="0"/>
              <a:t>rnorm</a:t>
            </a:r>
            <a:r>
              <a:rPr lang="en-AU" dirty="0" smtClean="0"/>
              <a:t>(n, mean = 0, </a:t>
            </a:r>
            <a:r>
              <a:rPr lang="en-AU" dirty="0" err="1" smtClean="0"/>
              <a:t>sd</a:t>
            </a:r>
            <a:r>
              <a:rPr lang="en-AU" dirty="0" smtClean="0"/>
              <a:t> = 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 x&lt;-rnorm(1,0,1)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 x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[1] -0.4642039</a:t>
            </a:r>
          </a:p>
          <a:p>
            <a:pPr>
              <a:buNone/>
            </a:pPr>
            <a:r>
              <a:rPr lang="sv-SE" dirty="0" smtClean="0">
                <a:solidFill>
                  <a:schemeClr val="tx2"/>
                </a:solidFill>
              </a:rPr>
              <a:t>&gt;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4D58A-C4E1-47FF-A267-7DCC26692100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4F81BD"/>
      </a:accent1>
      <a:accent2>
        <a:srgbClr val="205867"/>
      </a:accent2>
      <a:accent3>
        <a:srgbClr val="C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FF4040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1R</Template>
  <TotalTime>999</TotalTime>
  <Words>675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微軟正黑體</vt:lpstr>
      <vt:lpstr>Arial</vt:lpstr>
      <vt:lpstr>Calibri</vt:lpstr>
      <vt:lpstr>Courier New</vt:lpstr>
      <vt:lpstr>Tw Cen MT</vt:lpstr>
      <vt:lpstr>Wingdings</vt:lpstr>
      <vt:lpstr>Wingdings 2</vt:lpstr>
      <vt:lpstr>Median</vt:lpstr>
      <vt:lpstr>Stat2008/STAT6038 </vt:lpstr>
      <vt:lpstr>Functions</vt:lpstr>
      <vt:lpstr>Grouping, loops and conditional execution</vt:lpstr>
      <vt:lpstr>Repetitive execution</vt:lpstr>
      <vt:lpstr>Repetitive execution</vt:lpstr>
      <vt:lpstr>For</vt:lpstr>
      <vt:lpstr>For and If</vt:lpstr>
      <vt:lpstr>While</vt:lpstr>
      <vt:lpstr>rnorm</vt:lpstr>
      <vt:lpstr>Repeat, Break, If</vt:lpstr>
      <vt:lpstr>qqnorm</vt:lpstr>
      <vt:lpstr>rexp</vt:lpstr>
      <vt:lpstr>User defined function betachng()</vt:lpstr>
      <vt:lpstr>betachng</vt:lpstr>
      <vt:lpstr>Using the function</vt:lpstr>
      <vt:lpstr>Homework</vt:lpstr>
      <vt:lpstr>Homework</vt:lpstr>
    </vt:vector>
  </TitlesOfParts>
  <Company>ANU College of Business &amp; Economics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u3032404</dc:creator>
  <cp:lastModifiedBy>McDermid, Ian</cp:lastModifiedBy>
  <cp:revision>179</cp:revision>
  <dcterms:created xsi:type="dcterms:W3CDTF">2013-02-19T05:01:13Z</dcterms:created>
  <dcterms:modified xsi:type="dcterms:W3CDTF">2014-03-06T05:04:47Z</dcterms:modified>
</cp:coreProperties>
</file>