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8B5AB8-1EEF-4C43-9089-70F267E42383}" type="datetimeFigureOut">
              <a:rPr lang="en-SG" smtClean="0"/>
              <a:t>3/5/2021</a:t>
            </a:fld>
            <a:endParaRPr lang="en-SG"/>
          </a:p>
        </p:txBody>
      </p:sp>
      <p:sp>
        <p:nvSpPr>
          <p:cNvPr id="5" name="Footer Placeholder 4"/>
          <p:cNvSpPr>
            <a:spLocks noGrp="1"/>
          </p:cNvSpPr>
          <p:nvPr>
            <p:ph type="ftr" sz="quarter" idx="11"/>
          </p:nvPr>
        </p:nvSpPr>
        <p:spPr>
          <a:xfrm>
            <a:off x="2416500" y="329307"/>
            <a:ext cx="4973915" cy="309201"/>
          </a:xfrm>
        </p:spPr>
        <p:txBody>
          <a:bodyPr/>
          <a:lstStyle/>
          <a:p>
            <a:endParaRPr lang="en-SG"/>
          </a:p>
        </p:txBody>
      </p:sp>
      <p:sp>
        <p:nvSpPr>
          <p:cNvPr id="6" name="Slide Number Placeholder 5"/>
          <p:cNvSpPr>
            <a:spLocks noGrp="1"/>
          </p:cNvSpPr>
          <p:nvPr>
            <p:ph type="sldNum" sz="quarter" idx="12"/>
          </p:nvPr>
        </p:nvSpPr>
        <p:spPr>
          <a:xfrm>
            <a:off x="1437664" y="798973"/>
            <a:ext cx="811019" cy="503578"/>
          </a:xfrm>
        </p:spPr>
        <p:txBody>
          <a:bodyPr/>
          <a:lstStyle/>
          <a:p>
            <a:fld id="{B7195768-163D-4A5B-8402-873A21BFC931}" type="slidenum">
              <a:rPr lang="en-SG" smtClean="0"/>
              <a:t>‹#›</a:t>
            </a:fld>
            <a:endParaRPr lang="en-SG"/>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1428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8B5AB8-1EEF-4C43-9089-70F267E42383}" type="datetimeFigureOut">
              <a:rPr lang="en-SG" smtClean="0"/>
              <a:t>3/5/2021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7195768-163D-4A5B-8402-873A21BFC931}" type="slidenum">
              <a:rPr lang="en-SG" smtClean="0"/>
              <a:t>‹#›</a:t>
            </a:fld>
            <a:endParaRPr lang="en-SG"/>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9746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8B5AB8-1EEF-4C43-9089-70F267E42383}" type="datetimeFigureOut">
              <a:rPr lang="en-SG" smtClean="0"/>
              <a:t>3/5/2021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7195768-163D-4A5B-8402-873A21BFC931}" type="slidenum">
              <a:rPr lang="en-SG" smtClean="0"/>
              <a:t>‹#›</a:t>
            </a:fld>
            <a:endParaRPr lang="en-SG"/>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7154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8B5AB8-1EEF-4C43-9089-70F267E42383}" type="datetimeFigureOut">
              <a:rPr lang="en-SG" smtClean="0"/>
              <a:t>3/5/2021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7195768-163D-4A5B-8402-873A21BFC931}" type="slidenum">
              <a:rPr lang="en-SG" smtClean="0"/>
              <a:t>‹#›</a:t>
            </a:fld>
            <a:endParaRPr lang="en-SG"/>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8261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8B5AB8-1EEF-4C43-9089-70F267E42383}" type="datetimeFigureOut">
              <a:rPr lang="en-SG" smtClean="0"/>
              <a:t>3/5/2021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7195768-163D-4A5B-8402-873A21BFC931}" type="slidenum">
              <a:rPr lang="en-SG" smtClean="0"/>
              <a:t>‹#›</a:t>
            </a:fld>
            <a:endParaRPr lang="en-SG"/>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716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8B5AB8-1EEF-4C43-9089-70F267E42383}" type="datetimeFigureOut">
              <a:rPr lang="en-SG" smtClean="0"/>
              <a:t>3/5/2021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7195768-163D-4A5B-8402-873A21BFC931}" type="slidenum">
              <a:rPr lang="en-SG" smtClean="0"/>
              <a:t>‹#›</a:t>
            </a:fld>
            <a:endParaRPr lang="en-SG"/>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2558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8B5AB8-1EEF-4C43-9089-70F267E42383}" type="datetimeFigureOut">
              <a:rPr lang="en-SG" smtClean="0"/>
              <a:t>3/5/2021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B7195768-163D-4A5B-8402-873A21BFC931}" type="slidenum">
              <a:rPr lang="en-SG" smtClean="0"/>
              <a:t>‹#›</a:t>
            </a:fld>
            <a:endParaRPr lang="en-SG"/>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7097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8B5AB8-1EEF-4C43-9089-70F267E42383}" type="datetimeFigureOut">
              <a:rPr lang="en-SG" smtClean="0"/>
              <a:t>3/5/2021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B7195768-163D-4A5B-8402-873A21BFC931}" type="slidenum">
              <a:rPr lang="en-SG" smtClean="0"/>
              <a:t>‹#›</a:t>
            </a:fld>
            <a:endParaRPr lang="en-SG"/>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170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8B5AB8-1EEF-4C43-9089-70F267E42383}" type="datetimeFigureOut">
              <a:rPr lang="en-SG" smtClean="0"/>
              <a:t>3/5/2021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B7195768-163D-4A5B-8402-873A21BFC931}" type="slidenum">
              <a:rPr lang="en-SG" smtClean="0"/>
              <a:t>‹#›</a:t>
            </a:fld>
            <a:endParaRPr lang="en-SG"/>
          </a:p>
        </p:txBody>
      </p:sp>
    </p:spTree>
    <p:extLst>
      <p:ext uri="{BB962C8B-B14F-4D97-AF65-F5344CB8AC3E}">
        <p14:creationId xmlns:p14="http://schemas.microsoft.com/office/powerpoint/2010/main" val="2961638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8B5AB8-1EEF-4C43-9089-70F267E42383}" type="datetimeFigureOut">
              <a:rPr lang="en-SG" smtClean="0"/>
              <a:t>3/5/2021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7195768-163D-4A5B-8402-873A21BFC931}" type="slidenum">
              <a:rPr lang="en-SG" smtClean="0"/>
              <a:t>‹#›</a:t>
            </a:fld>
            <a:endParaRPr lang="en-SG"/>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694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B8B5AB8-1EEF-4C43-9089-70F267E42383}" type="datetimeFigureOut">
              <a:rPr lang="en-SG" smtClean="0"/>
              <a:t>3/5/2021</a:t>
            </a:fld>
            <a:endParaRPr lang="en-SG"/>
          </a:p>
        </p:txBody>
      </p:sp>
      <p:sp>
        <p:nvSpPr>
          <p:cNvPr id="6" name="Footer Placeholder 5"/>
          <p:cNvSpPr>
            <a:spLocks noGrp="1"/>
          </p:cNvSpPr>
          <p:nvPr>
            <p:ph type="ftr" sz="quarter" idx="11"/>
          </p:nvPr>
        </p:nvSpPr>
        <p:spPr>
          <a:xfrm>
            <a:off x="1447382" y="318640"/>
            <a:ext cx="5541004" cy="320931"/>
          </a:xfrm>
        </p:spPr>
        <p:txBody>
          <a:bodyPr/>
          <a:lstStyle/>
          <a:p>
            <a:endParaRPr lang="en-SG"/>
          </a:p>
        </p:txBody>
      </p:sp>
      <p:sp>
        <p:nvSpPr>
          <p:cNvPr id="7" name="Slide Number Placeholder 6"/>
          <p:cNvSpPr>
            <a:spLocks noGrp="1"/>
          </p:cNvSpPr>
          <p:nvPr>
            <p:ph type="sldNum" sz="quarter" idx="12"/>
          </p:nvPr>
        </p:nvSpPr>
        <p:spPr/>
        <p:txBody>
          <a:bodyPr/>
          <a:lstStyle/>
          <a:p>
            <a:fld id="{B7195768-163D-4A5B-8402-873A21BFC931}" type="slidenum">
              <a:rPr lang="en-SG" smtClean="0"/>
              <a:t>‹#›</a:t>
            </a:fld>
            <a:endParaRPr lang="en-SG"/>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4536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B8B5AB8-1EEF-4C43-9089-70F267E42383}" type="datetimeFigureOut">
              <a:rPr lang="en-SG" smtClean="0"/>
              <a:t>3/5/2021</a:t>
            </a:fld>
            <a:endParaRPr lang="en-SG"/>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7195768-163D-4A5B-8402-873A21BFC931}" type="slidenum">
              <a:rPr lang="en-SG" smtClean="0"/>
              <a:t>‹#›</a:t>
            </a:fld>
            <a:endParaRPr lang="en-SG"/>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79980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FE58D6-E1CB-4F75-A298-9DB0EF2A39A0}"/>
              </a:ext>
            </a:extLst>
          </p:cNvPr>
          <p:cNvSpPr>
            <a:spLocks noGrp="1"/>
          </p:cNvSpPr>
          <p:nvPr>
            <p:ph type="ctrTitle"/>
          </p:nvPr>
        </p:nvSpPr>
        <p:spPr>
          <a:xfrm>
            <a:off x="1546221" y="1888380"/>
            <a:ext cx="9099255" cy="2537251"/>
          </a:xfrm>
        </p:spPr>
        <p:txBody>
          <a:bodyPr anchor="ctr">
            <a:noAutofit/>
          </a:bodyPr>
          <a:lstStyle/>
          <a:p>
            <a:pPr algn="ctr"/>
            <a:r>
              <a:rPr lang="en-US" sz="4000" dirty="0">
                <a:solidFill>
                  <a:srgbClr val="454545"/>
                </a:solidFill>
              </a:rPr>
              <a:t>CM2015: Programming with data</a:t>
            </a:r>
            <a:endParaRPr lang="en-SG" sz="4000" dirty="0">
              <a:solidFill>
                <a:srgbClr val="454545"/>
              </a:solidFill>
            </a:endParaRPr>
          </a:p>
        </p:txBody>
      </p:sp>
      <p:sp>
        <p:nvSpPr>
          <p:cNvPr id="3" name="Subtitle 2">
            <a:extLst>
              <a:ext uri="{FF2B5EF4-FFF2-40B4-BE49-F238E27FC236}">
                <a16:creationId xmlns:a16="http://schemas.microsoft.com/office/drawing/2014/main" id="{F4B56285-D0CE-41D5-9935-0FAC23F0FEDB}"/>
              </a:ext>
            </a:extLst>
          </p:cNvPr>
          <p:cNvSpPr>
            <a:spLocks noGrp="1"/>
          </p:cNvSpPr>
          <p:nvPr>
            <p:ph type="subTitle" idx="1"/>
          </p:nvPr>
        </p:nvSpPr>
        <p:spPr>
          <a:xfrm>
            <a:off x="1535371" y="3513091"/>
            <a:ext cx="9120954" cy="1077132"/>
          </a:xfrm>
        </p:spPr>
        <p:txBody>
          <a:bodyPr>
            <a:normAutofit/>
          </a:bodyPr>
          <a:lstStyle/>
          <a:p>
            <a:pPr algn="ctr"/>
            <a:r>
              <a:rPr lang="en-US" sz="2400" dirty="0">
                <a:solidFill>
                  <a:schemeClr val="accent1"/>
                </a:solidFill>
              </a:rPr>
              <a:t>Group 5</a:t>
            </a:r>
            <a:endParaRPr lang="en-SG" sz="2400" dirty="0">
              <a:solidFill>
                <a:schemeClr val="accent1"/>
              </a:solidFill>
            </a:endParaRPr>
          </a:p>
        </p:txBody>
      </p:sp>
      <p:pic>
        <p:nvPicPr>
          <p:cNvPr id="18" name="Picture 17">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98497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65F5B-9930-4E47-91FC-7472907F9280}"/>
              </a:ext>
            </a:extLst>
          </p:cNvPr>
          <p:cNvSpPr>
            <a:spLocks noGrp="1"/>
          </p:cNvSpPr>
          <p:nvPr>
            <p:ph type="title"/>
          </p:nvPr>
        </p:nvSpPr>
        <p:spPr/>
        <p:txBody>
          <a:bodyPr/>
          <a:lstStyle/>
          <a:p>
            <a:r>
              <a:rPr lang="en-US" dirty="0"/>
              <a:t>Tokenization</a:t>
            </a:r>
            <a:endParaRPr lang="en-SG" dirty="0"/>
          </a:p>
        </p:txBody>
      </p:sp>
      <p:sp>
        <p:nvSpPr>
          <p:cNvPr id="3" name="Content Placeholder 2">
            <a:extLst>
              <a:ext uri="{FF2B5EF4-FFF2-40B4-BE49-F238E27FC236}">
                <a16:creationId xmlns:a16="http://schemas.microsoft.com/office/drawing/2014/main" id="{8153DDBE-E80B-466C-A834-05699E660F5E}"/>
              </a:ext>
            </a:extLst>
          </p:cNvPr>
          <p:cNvSpPr>
            <a:spLocks noGrp="1"/>
          </p:cNvSpPr>
          <p:nvPr>
            <p:ph idx="1"/>
          </p:nvPr>
        </p:nvSpPr>
        <p:spPr/>
        <p:txBody>
          <a:bodyPr/>
          <a:lstStyle/>
          <a:p>
            <a:pPr marL="0" indent="0">
              <a:buNone/>
            </a:pPr>
            <a:r>
              <a:rPr lang="en-US" dirty="0"/>
              <a:t>Splitting up a larger body of text into smaller lines, words or even creating words for a non-English language.</a:t>
            </a:r>
            <a:endParaRPr lang="en-SG" dirty="0"/>
          </a:p>
        </p:txBody>
      </p:sp>
    </p:spTree>
    <p:extLst>
      <p:ext uri="{BB962C8B-B14F-4D97-AF65-F5344CB8AC3E}">
        <p14:creationId xmlns:p14="http://schemas.microsoft.com/office/powerpoint/2010/main" val="3401389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90E2-7D04-46C2-A53B-195024C161B1}"/>
              </a:ext>
            </a:extLst>
          </p:cNvPr>
          <p:cNvSpPr>
            <a:spLocks noGrp="1"/>
          </p:cNvSpPr>
          <p:nvPr>
            <p:ph type="title"/>
          </p:nvPr>
        </p:nvSpPr>
        <p:spPr/>
        <p:txBody>
          <a:bodyPr/>
          <a:lstStyle/>
          <a:p>
            <a:r>
              <a:rPr lang="en-US" dirty="0"/>
              <a:t>Lemma</a:t>
            </a:r>
            <a:endParaRPr lang="en-SG" dirty="0"/>
          </a:p>
        </p:txBody>
      </p:sp>
      <p:sp>
        <p:nvSpPr>
          <p:cNvPr id="3" name="Content Placeholder 2">
            <a:extLst>
              <a:ext uri="{FF2B5EF4-FFF2-40B4-BE49-F238E27FC236}">
                <a16:creationId xmlns:a16="http://schemas.microsoft.com/office/drawing/2014/main" id="{946B5501-7037-4591-A3C2-009919BCFDB4}"/>
              </a:ext>
            </a:extLst>
          </p:cNvPr>
          <p:cNvSpPr>
            <a:spLocks noGrp="1"/>
          </p:cNvSpPr>
          <p:nvPr>
            <p:ph idx="1"/>
          </p:nvPr>
        </p:nvSpPr>
        <p:spPr/>
        <p:txBody>
          <a:bodyPr/>
          <a:lstStyle/>
          <a:p>
            <a:pPr marL="0" indent="0">
              <a:buNone/>
            </a:pPr>
            <a:r>
              <a:rPr lang="en-US" dirty="0"/>
              <a:t>Stemming and Lemmatization are text normalization (or sometimes called word normalization) techniques in the field of natural language processing that are used to prepare text, words, and documents for further processing.</a:t>
            </a:r>
            <a:endParaRPr lang="en-SG" dirty="0"/>
          </a:p>
        </p:txBody>
      </p:sp>
    </p:spTree>
    <p:extLst>
      <p:ext uri="{BB962C8B-B14F-4D97-AF65-F5344CB8AC3E}">
        <p14:creationId xmlns:p14="http://schemas.microsoft.com/office/powerpoint/2010/main" val="2692554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90E2-7D04-46C2-A53B-195024C161B1}"/>
              </a:ext>
            </a:extLst>
          </p:cNvPr>
          <p:cNvSpPr>
            <a:spLocks noGrp="1"/>
          </p:cNvSpPr>
          <p:nvPr>
            <p:ph type="title"/>
          </p:nvPr>
        </p:nvSpPr>
        <p:spPr/>
        <p:txBody>
          <a:bodyPr/>
          <a:lstStyle/>
          <a:p>
            <a:r>
              <a:rPr lang="en-US" dirty="0"/>
              <a:t>Lemma (con’t)</a:t>
            </a:r>
            <a:endParaRPr lang="en-SG" dirty="0"/>
          </a:p>
        </p:txBody>
      </p:sp>
      <p:pic>
        <p:nvPicPr>
          <p:cNvPr id="7" name="Content Placeholder 6" descr="Graphical user interface&#10;&#10;Description automatically generated">
            <a:extLst>
              <a:ext uri="{FF2B5EF4-FFF2-40B4-BE49-F238E27FC236}">
                <a16:creationId xmlns:a16="http://schemas.microsoft.com/office/drawing/2014/main" id="{7677516F-0377-4356-8A51-8AD44704FF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6263" y="2225675"/>
            <a:ext cx="5633906" cy="3449638"/>
          </a:xfrm>
        </p:spPr>
      </p:pic>
    </p:spTree>
    <p:extLst>
      <p:ext uri="{BB962C8B-B14F-4D97-AF65-F5344CB8AC3E}">
        <p14:creationId xmlns:p14="http://schemas.microsoft.com/office/powerpoint/2010/main" val="1414495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90E2-7D04-46C2-A53B-195024C161B1}"/>
              </a:ext>
            </a:extLst>
          </p:cNvPr>
          <p:cNvSpPr>
            <a:spLocks noGrp="1"/>
          </p:cNvSpPr>
          <p:nvPr>
            <p:ph type="title"/>
          </p:nvPr>
        </p:nvSpPr>
        <p:spPr/>
        <p:txBody>
          <a:bodyPr/>
          <a:lstStyle/>
          <a:p>
            <a:r>
              <a:rPr lang="en-US" dirty="0"/>
              <a:t>Frequency distribution</a:t>
            </a:r>
            <a:endParaRPr lang="en-SG" dirty="0"/>
          </a:p>
        </p:txBody>
      </p:sp>
      <p:sp>
        <p:nvSpPr>
          <p:cNvPr id="3" name="Content Placeholder 2">
            <a:extLst>
              <a:ext uri="{FF2B5EF4-FFF2-40B4-BE49-F238E27FC236}">
                <a16:creationId xmlns:a16="http://schemas.microsoft.com/office/drawing/2014/main" id="{946B5501-7037-4591-A3C2-009919BCFDB4}"/>
              </a:ext>
            </a:extLst>
          </p:cNvPr>
          <p:cNvSpPr>
            <a:spLocks noGrp="1"/>
          </p:cNvSpPr>
          <p:nvPr>
            <p:ph idx="1"/>
          </p:nvPr>
        </p:nvSpPr>
        <p:spPr/>
        <p:txBody>
          <a:bodyPr/>
          <a:lstStyle/>
          <a:p>
            <a:pPr marL="0" indent="0">
              <a:buNone/>
            </a:pPr>
            <a:r>
              <a:rPr lang="en-US" dirty="0"/>
              <a:t>Graphical representation of a number of distinct values and how often they occur.</a:t>
            </a:r>
            <a:endParaRPr lang="en-SG" dirty="0"/>
          </a:p>
        </p:txBody>
      </p:sp>
    </p:spTree>
    <p:extLst>
      <p:ext uri="{BB962C8B-B14F-4D97-AF65-F5344CB8AC3E}">
        <p14:creationId xmlns:p14="http://schemas.microsoft.com/office/powerpoint/2010/main" val="3041671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CF6EA-3699-45DB-861E-0CAC620D316F}"/>
              </a:ext>
            </a:extLst>
          </p:cNvPr>
          <p:cNvSpPr>
            <a:spLocks noGrp="1"/>
          </p:cNvSpPr>
          <p:nvPr>
            <p:ph type="title"/>
          </p:nvPr>
        </p:nvSpPr>
        <p:spPr/>
        <p:txBody>
          <a:bodyPr/>
          <a:lstStyle/>
          <a:p>
            <a:r>
              <a:rPr lang="en-US" dirty="0"/>
              <a:t>Frequency distribution (con’t)</a:t>
            </a:r>
            <a:endParaRPr lang="en-SG" dirty="0"/>
          </a:p>
        </p:txBody>
      </p:sp>
      <p:pic>
        <p:nvPicPr>
          <p:cNvPr id="1026" name="Picture 2" descr="Frequency Distribution Table: Examples, How to Make One - Statistics How To">
            <a:extLst>
              <a:ext uri="{FF2B5EF4-FFF2-40B4-BE49-F238E27FC236}">
                <a16:creationId xmlns:a16="http://schemas.microsoft.com/office/drawing/2014/main" id="{9384FD0D-5DF9-4954-A6AB-29A4CC0187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62500" y="2000250"/>
            <a:ext cx="26670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quency Distribution - Quick Introduction">
            <a:extLst>
              <a:ext uri="{FF2B5EF4-FFF2-40B4-BE49-F238E27FC236}">
                <a16:creationId xmlns:a16="http://schemas.microsoft.com/office/drawing/2014/main" id="{05D77DBA-6BC0-469D-BF13-852049AE45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660717"/>
            <a:ext cx="4941043" cy="205876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requency Distribution: Definition, Facts &amp; Examples- Cuemath">
            <a:extLst>
              <a:ext uri="{FF2B5EF4-FFF2-40B4-BE49-F238E27FC236}">
                <a16:creationId xmlns:a16="http://schemas.microsoft.com/office/drawing/2014/main" id="{F56DFE1B-89D9-484A-B2B6-23541C6B59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875" y="3575496"/>
            <a:ext cx="5191125" cy="2229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342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90E2-7D04-46C2-A53B-195024C161B1}"/>
              </a:ext>
            </a:extLst>
          </p:cNvPr>
          <p:cNvSpPr>
            <a:spLocks noGrp="1"/>
          </p:cNvSpPr>
          <p:nvPr>
            <p:ph type="title"/>
          </p:nvPr>
        </p:nvSpPr>
        <p:spPr/>
        <p:txBody>
          <a:bodyPr/>
          <a:lstStyle/>
          <a:p>
            <a:r>
              <a:rPr lang="en-US" dirty="0"/>
              <a:t>Word cloud</a:t>
            </a:r>
            <a:endParaRPr lang="en-SG" dirty="0"/>
          </a:p>
        </p:txBody>
      </p:sp>
      <p:sp>
        <p:nvSpPr>
          <p:cNvPr id="3" name="Content Placeholder 2">
            <a:extLst>
              <a:ext uri="{FF2B5EF4-FFF2-40B4-BE49-F238E27FC236}">
                <a16:creationId xmlns:a16="http://schemas.microsoft.com/office/drawing/2014/main" id="{946B5501-7037-4591-A3C2-009919BCFDB4}"/>
              </a:ext>
            </a:extLst>
          </p:cNvPr>
          <p:cNvSpPr>
            <a:spLocks noGrp="1"/>
          </p:cNvSpPr>
          <p:nvPr>
            <p:ph idx="1"/>
          </p:nvPr>
        </p:nvSpPr>
        <p:spPr/>
        <p:txBody>
          <a:bodyPr>
            <a:normAutofit/>
          </a:bodyPr>
          <a:lstStyle/>
          <a:p>
            <a:pPr marL="0" indent="0">
              <a:buNone/>
            </a:pPr>
            <a:r>
              <a:rPr lang="en-US" dirty="0"/>
              <a:t>A word cloud is a collection, or cluster, of words depicted in different sizes. The bigger and bolder the word appears, the more often it’s mentioned within a given text or the more important it is.</a:t>
            </a:r>
          </a:p>
          <a:p>
            <a:pPr marL="0" indent="0">
              <a:buNone/>
            </a:pPr>
            <a:r>
              <a:rPr lang="en-US" dirty="0"/>
              <a:t>Common library used:  “wordcloud”</a:t>
            </a:r>
          </a:p>
          <a:p>
            <a:pPr marL="0" indent="0">
              <a:buNone/>
            </a:pPr>
            <a:r>
              <a:rPr lang="en-US" dirty="0"/>
              <a:t>TLDR: word cloud = visual representation of words from a given text dataset, size of words = frequency or weight.</a:t>
            </a:r>
          </a:p>
          <a:p>
            <a:pPr marL="0" indent="0">
              <a:buNone/>
            </a:pPr>
            <a:r>
              <a:rPr lang="en-US" dirty="0"/>
              <a:t>Common use cases: Sentimental Analysis, for e.g. a business trying to find out what people are tweeting about their products.</a:t>
            </a:r>
          </a:p>
          <a:p>
            <a:pPr marL="0" indent="0">
              <a:buNone/>
            </a:pPr>
            <a:endParaRPr lang="en-US" dirty="0"/>
          </a:p>
          <a:p>
            <a:pPr marL="0" indent="0">
              <a:buNone/>
            </a:pPr>
            <a:endParaRPr lang="en-SG" dirty="0"/>
          </a:p>
        </p:txBody>
      </p:sp>
    </p:spTree>
    <p:extLst>
      <p:ext uri="{BB962C8B-B14F-4D97-AF65-F5344CB8AC3E}">
        <p14:creationId xmlns:p14="http://schemas.microsoft.com/office/powerpoint/2010/main" val="711109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491B05-6C0C-4943-A865-749A0D48337F}"/>
              </a:ext>
            </a:extLst>
          </p:cNvPr>
          <p:cNvPicPr>
            <a:picLocks noChangeAspect="1"/>
          </p:cNvPicPr>
          <p:nvPr/>
        </p:nvPicPr>
        <p:blipFill>
          <a:blip r:embed="rId2"/>
          <a:stretch>
            <a:fillRect/>
          </a:stretch>
        </p:blipFill>
        <p:spPr>
          <a:xfrm>
            <a:off x="4426752" y="2124074"/>
            <a:ext cx="3338495" cy="3511073"/>
          </a:xfrm>
          <a:prstGeom prst="rect">
            <a:avLst/>
          </a:prstGeom>
        </p:spPr>
      </p:pic>
      <p:sp>
        <p:nvSpPr>
          <p:cNvPr id="8" name="Title 7">
            <a:extLst>
              <a:ext uri="{FF2B5EF4-FFF2-40B4-BE49-F238E27FC236}">
                <a16:creationId xmlns:a16="http://schemas.microsoft.com/office/drawing/2014/main" id="{2A2D0149-C604-4F62-9D3C-EB7F7D1D3203}"/>
              </a:ext>
            </a:extLst>
          </p:cNvPr>
          <p:cNvSpPr>
            <a:spLocks noGrp="1"/>
          </p:cNvSpPr>
          <p:nvPr>
            <p:ph type="title"/>
          </p:nvPr>
        </p:nvSpPr>
        <p:spPr/>
        <p:txBody>
          <a:bodyPr/>
          <a:lstStyle/>
          <a:p>
            <a:r>
              <a:rPr lang="en-US" dirty="0"/>
              <a:t>Word cloud (con’t)</a:t>
            </a:r>
            <a:endParaRPr lang="en-SG" dirty="0"/>
          </a:p>
        </p:txBody>
      </p:sp>
    </p:spTree>
    <p:extLst>
      <p:ext uri="{BB962C8B-B14F-4D97-AF65-F5344CB8AC3E}">
        <p14:creationId xmlns:p14="http://schemas.microsoft.com/office/powerpoint/2010/main" val="284191908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TotalTime>
  <Words>195</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CM2015: Programming with data</vt:lpstr>
      <vt:lpstr>Tokenization</vt:lpstr>
      <vt:lpstr>Lemma</vt:lpstr>
      <vt:lpstr>Lemma (con’t)</vt:lpstr>
      <vt:lpstr>Frequency distribution</vt:lpstr>
      <vt:lpstr>Frequency distribution (con’t)</vt:lpstr>
      <vt:lpstr>Word cloud</vt:lpstr>
      <vt:lpstr>Word cloud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Brendan</dc:creator>
  <cp:lastModifiedBy>Brendan</cp:lastModifiedBy>
  <cp:revision>3</cp:revision>
  <dcterms:created xsi:type="dcterms:W3CDTF">2021-05-03T02:27:42Z</dcterms:created>
  <dcterms:modified xsi:type="dcterms:W3CDTF">2021-05-03T02:39:28Z</dcterms:modified>
</cp:coreProperties>
</file>