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media1.gif" ContentType="vide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6" r:id="rId2"/>
    <p:sldId id="324" r:id="rId3"/>
    <p:sldId id="308" r:id="rId4"/>
    <p:sldId id="306" r:id="rId5"/>
    <p:sldId id="307" r:id="rId6"/>
    <p:sldId id="309" r:id="rId7"/>
    <p:sldId id="310" r:id="rId8"/>
    <p:sldId id="312" r:id="rId9"/>
    <p:sldId id="313" r:id="rId10"/>
    <p:sldId id="314" r:id="rId11"/>
    <p:sldId id="315" r:id="rId12"/>
    <p:sldId id="311" r:id="rId13"/>
    <p:sldId id="316" r:id="rId14"/>
    <p:sldId id="317" r:id="rId15"/>
    <p:sldId id="318" r:id="rId16"/>
    <p:sldId id="319" r:id="rId17"/>
    <p:sldId id="322" r:id="rId18"/>
    <p:sldId id="323" r:id="rId19"/>
    <p:sldId id="321" r:id="rId20"/>
    <p:sldId id="338" r:id="rId21"/>
    <p:sldId id="339" r:id="rId22"/>
    <p:sldId id="340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52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0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4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8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5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0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2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8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7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2257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21.png"/><Relationship Id="rId4" Type="http://schemas.openxmlformats.org/officeDocument/2006/relationships/hyperlink" Target="http://en.wikipedia.org/wiki/File:Sin_drawing_process.gi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Graphics and Animation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Basic Matrix and 2D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19748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629" y="1657715"/>
            <a:ext cx="5713092" cy="4000066"/>
          </a:xfrm>
        </p:spPr>
        <p:txBody>
          <a:bodyPr anchor="t" anchorCtr="0"/>
          <a:lstStyle/>
          <a:p>
            <a:r>
              <a:rPr lang="en-US" dirty="0"/>
              <a:t>Using the previous example, use matrix multiplication to work out the new points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89820"/>
              </p:ext>
            </p:extLst>
          </p:nvPr>
        </p:nvGraphicFramePr>
        <p:xfrm>
          <a:off x="5233556" y="2601657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ight Triangle 4"/>
          <p:cNvSpPr/>
          <p:nvPr/>
        </p:nvSpPr>
        <p:spPr>
          <a:xfrm>
            <a:off x="5233556" y="2601657"/>
            <a:ext cx="1368778" cy="1368778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6595246" y="4394210"/>
            <a:ext cx="1368778" cy="1368778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Screen Shot 2012-08-07 at 1.10.2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85" y="2601657"/>
            <a:ext cx="3137118" cy="1092276"/>
          </a:xfrm>
          <a:prstGeom prst="rect">
            <a:avLst/>
          </a:prstGeom>
        </p:spPr>
      </p:pic>
      <p:pic>
        <p:nvPicPr>
          <p:cNvPr id="8" name="Picture 7" descr="Screen Shot 2012-08-07 at 1.11.34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85" y="3904347"/>
            <a:ext cx="2997408" cy="1079575"/>
          </a:xfrm>
          <a:prstGeom prst="rect">
            <a:avLst/>
          </a:prstGeom>
        </p:spPr>
      </p:pic>
      <p:pic>
        <p:nvPicPr>
          <p:cNvPr id="9" name="Picture 8" descr="Screen Shot 2012-08-07 at 1.12.04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85" y="5216850"/>
            <a:ext cx="3073613" cy="109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6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Rotation</a:t>
            </a:r>
          </a:p>
        </p:txBody>
      </p:sp>
      <p:pic>
        <p:nvPicPr>
          <p:cNvPr id="4" name="Picture 3" descr="Screen shot 2011-09-11 at PM 01.24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1" y="1509058"/>
            <a:ext cx="7702240" cy="1536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1778" y="4792300"/>
            <a:ext cx="342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ignore the last equation</a:t>
            </a:r>
          </a:p>
        </p:txBody>
      </p:sp>
      <p:pic>
        <p:nvPicPr>
          <p:cNvPr id="7" name="Picture 6" descr="Screen Shot 2012-08-08 at 8.59.2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10" y="3697111"/>
            <a:ext cx="2781493" cy="74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9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46004"/>
              </p:ext>
            </p:extLst>
          </p:nvPr>
        </p:nvGraphicFramePr>
        <p:xfrm>
          <a:off x="5120667" y="2601657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Pie 25"/>
          <p:cNvSpPr/>
          <p:nvPr/>
        </p:nvSpPr>
        <p:spPr>
          <a:xfrm>
            <a:off x="2834310" y="392010"/>
            <a:ext cx="4572713" cy="4419293"/>
          </a:xfrm>
          <a:prstGeom prst="pie">
            <a:avLst>
              <a:gd name="adj1" fmla="val 3905"/>
              <a:gd name="adj2" fmla="val 5376786"/>
            </a:avLst>
          </a:prstGeom>
          <a:solidFill>
            <a:schemeClr val="accent3">
              <a:alpha val="26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421" y="1527608"/>
            <a:ext cx="5713092" cy="4000066"/>
          </a:xfrm>
        </p:spPr>
        <p:txBody>
          <a:bodyPr anchor="t" anchorCtr="0"/>
          <a:lstStyle/>
          <a:p>
            <a:r>
              <a:rPr lang="en-US" dirty="0"/>
              <a:t>Consider the point (5,0), we rotate it by 90</a:t>
            </a:r>
            <a:r>
              <a:rPr lang="en-US" baseline="30000" dirty="0"/>
              <a:t>o</a:t>
            </a:r>
            <a:r>
              <a:rPr lang="en-US" dirty="0"/>
              <a:t> or by </a:t>
            </a:r>
            <a:r>
              <a:rPr lang="en-US" dirty="0">
                <a:effectLst/>
              </a:rPr>
              <a:t>π/2 </a:t>
            </a:r>
            <a:r>
              <a:rPr lang="en-US" dirty="0"/>
              <a:t>radian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6" name="Oval 5"/>
          <p:cNvSpPr/>
          <p:nvPr/>
        </p:nvSpPr>
        <p:spPr>
          <a:xfrm>
            <a:off x="7253111" y="2474658"/>
            <a:ext cx="211667" cy="2205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13167" y="4715503"/>
            <a:ext cx="211667" cy="2205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3223" y="2115445"/>
            <a:ext cx="67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(5,0)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2772" y="4602237"/>
            <a:ext cx="67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(0,5)</a:t>
            </a:r>
          </a:p>
        </p:txBody>
      </p:sp>
      <p:pic>
        <p:nvPicPr>
          <p:cNvPr id="28" name="Picture 27" descr="Screen Shot 2012-08-08 at 9.51.03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22" y="2601656"/>
            <a:ext cx="3233134" cy="146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5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43784"/>
              </p:ext>
            </p:extLst>
          </p:nvPr>
        </p:nvGraphicFramePr>
        <p:xfrm>
          <a:off x="5120667" y="2601657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Pie 25"/>
          <p:cNvSpPr/>
          <p:nvPr/>
        </p:nvSpPr>
        <p:spPr>
          <a:xfrm>
            <a:off x="2834310" y="392010"/>
            <a:ext cx="4572713" cy="4419293"/>
          </a:xfrm>
          <a:prstGeom prst="pie">
            <a:avLst>
              <a:gd name="adj1" fmla="val 3905"/>
              <a:gd name="adj2" fmla="val 2773187"/>
            </a:avLst>
          </a:prstGeom>
          <a:solidFill>
            <a:schemeClr val="accent3">
              <a:alpha val="26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675" y="1600201"/>
            <a:ext cx="7232650" cy="874458"/>
          </a:xfrm>
        </p:spPr>
        <p:txBody>
          <a:bodyPr/>
          <a:lstStyle/>
          <a:p>
            <a:r>
              <a:rPr lang="en-US" dirty="0"/>
              <a:t>Consider the point (5,0), we rotate it by 45</a:t>
            </a:r>
            <a:r>
              <a:rPr lang="en-US" baseline="30000" dirty="0"/>
              <a:t>o</a:t>
            </a:r>
            <a:r>
              <a:rPr lang="en-US" dirty="0"/>
              <a:t> or by </a:t>
            </a:r>
            <a:r>
              <a:rPr lang="en-US" dirty="0">
                <a:effectLst/>
              </a:rPr>
              <a:t>π/4 </a:t>
            </a:r>
            <a:r>
              <a:rPr lang="en-US" dirty="0"/>
              <a:t>radian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6" name="Oval 5"/>
          <p:cNvSpPr/>
          <p:nvPr/>
        </p:nvSpPr>
        <p:spPr>
          <a:xfrm>
            <a:off x="7253111" y="2474658"/>
            <a:ext cx="211667" cy="2205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51279" y="4094614"/>
            <a:ext cx="211667" cy="2205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3223" y="2115445"/>
            <a:ext cx="67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(5,0)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2946" y="4263192"/>
            <a:ext cx="157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(3.535,3.535)</a:t>
            </a:r>
          </a:p>
        </p:txBody>
      </p: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5120667" y="2601657"/>
            <a:ext cx="1461610" cy="1525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creen Shot 2012-08-08 at 10.29.28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54" y="2601656"/>
            <a:ext cx="3873769" cy="262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3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20404"/>
              </p:ext>
            </p:extLst>
          </p:nvPr>
        </p:nvGraphicFramePr>
        <p:xfrm>
          <a:off x="5120667" y="2601657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Pie 9"/>
          <p:cNvSpPr/>
          <p:nvPr/>
        </p:nvSpPr>
        <p:spPr>
          <a:xfrm>
            <a:off x="2834310" y="392010"/>
            <a:ext cx="4572713" cy="4419293"/>
          </a:xfrm>
          <a:prstGeom prst="pie">
            <a:avLst>
              <a:gd name="adj1" fmla="val 3905"/>
              <a:gd name="adj2" fmla="val 2773187"/>
            </a:avLst>
          </a:prstGeom>
          <a:solidFill>
            <a:schemeClr val="accent3">
              <a:alpha val="26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and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675" y="1600200"/>
            <a:ext cx="3954992" cy="4291013"/>
          </a:xfrm>
        </p:spPr>
        <p:txBody>
          <a:bodyPr/>
          <a:lstStyle/>
          <a:p>
            <a:r>
              <a:rPr lang="en-US" dirty="0"/>
              <a:t>It is not possible to display the point 3.535 pixel on screen.</a:t>
            </a:r>
          </a:p>
          <a:p>
            <a:r>
              <a:rPr lang="en-US" dirty="0"/>
              <a:t>Pixel is in discrete measurement</a:t>
            </a:r>
          </a:p>
          <a:p>
            <a:r>
              <a:rPr lang="en-US" dirty="0"/>
              <a:t>The point (3.535,3.535) is approximated to point (4,4)</a:t>
            </a:r>
          </a:p>
        </p:txBody>
      </p:sp>
      <p:sp>
        <p:nvSpPr>
          <p:cNvPr id="5" name="Oval 4"/>
          <p:cNvSpPr/>
          <p:nvPr/>
        </p:nvSpPr>
        <p:spPr>
          <a:xfrm>
            <a:off x="7253111" y="2474658"/>
            <a:ext cx="211667" cy="2205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01556" y="4263192"/>
            <a:ext cx="211667" cy="2205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3223" y="2115445"/>
            <a:ext cx="67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(5,0)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3223" y="4431939"/>
            <a:ext cx="67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(4,4)</a:t>
            </a:r>
          </a:p>
        </p:txBody>
      </p:sp>
      <p:cxnSp>
        <p:nvCxnSpPr>
          <p:cNvPr id="9" name="Straight Arrow Connector 8"/>
          <p:cNvCxnSpPr>
            <a:endCxn id="6" idx="5"/>
          </p:cNvCxnSpPr>
          <p:nvPr/>
        </p:nvCxnSpPr>
        <p:spPr>
          <a:xfrm>
            <a:off x="5120667" y="2601657"/>
            <a:ext cx="1861558" cy="1849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0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950" y="2063515"/>
            <a:ext cx="5713092" cy="4000066"/>
          </a:xfrm>
        </p:spPr>
        <p:txBody>
          <a:bodyPr anchor="t" anchorCtr="0"/>
          <a:lstStyle/>
          <a:p>
            <a:r>
              <a:rPr lang="en-US" dirty="0"/>
              <a:t>Sine(x) = Opposite/hypotenuse</a:t>
            </a:r>
          </a:p>
          <a:p>
            <a:r>
              <a:rPr lang="en-US" dirty="0"/>
              <a:t>SOH</a:t>
            </a:r>
          </a:p>
          <a:p>
            <a:r>
              <a:rPr lang="en-US" dirty="0"/>
              <a:t>Sin(45) = 1/√2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5404556" y="2088444"/>
            <a:ext cx="3231445" cy="335844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3445" y="5550103"/>
            <a:ext cx="3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9623" y="3741058"/>
            <a:ext cx="3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556" y="5023554"/>
            <a:ext cx="423333" cy="42333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21690" y="3159680"/>
            <a:ext cx="43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√2</a:t>
            </a:r>
          </a:p>
        </p:txBody>
      </p:sp>
      <p:sp>
        <p:nvSpPr>
          <p:cNvPr id="10" name="Pie 9"/>
          <p:cNvSpPr/>
          <p:nvPr/>
        </p:nvSpPr>
        <p:spPr>
          <a:xfrm>
            <a:off x="4947356" y="1631244"/>
            <a:ext cx="914400" cy="914400"/>
          </a:xfrm>
          <a:prstGeom prst="pie">
            <a:avLst>
              <a:gd name="adj1" fmla="val 2670367"/>
              <a:gd name="adj2" fmla="val 5431891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>
            <a:off x="8229600" y="5023554"/>
            <a:ext cx="914400" cy="914400"/>
          </a:xfrm>
          <a:prstGeom prst="pie">
            <a:avLst>
              <a:gd name="adj1" fmla="val 10970862"/>
              <a:gd name="adj2" fmla="val 13436586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0328" y="2651680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  <a:r>
              <a:rPr lang="en-US" baseline="30000" dirty="0"/>
              <a:t>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7041" y="502355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  <a:r>
              <a:rPr lang="en-US" baseline="300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8160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950" y="1996233"/>
            <a:ext cx="5713092" cy="4000066"/>
          </a:xfrm>
        </p:spPr>
        <p:txBody>
          <a:bodyPr anchor="t" anchorCtr="0"/>
          <a:lstStyle/>
          <a:p>
            <a:r>
              <a:rPr lang="en-US" dirty="0" err="1"/>
              <a:t>Cosin</a:t>
            </a:r>
            <a:r>
              <a:rPr lang="en-US" dirty="0"/>
              <a:t>(x) = Adjacent/hypotenuse</a:t>
            </a:r>
          </a:p>
          <a:p>
            <a:r>
              <a:rPr lang="en-US" dirty="0"/>
              <a:t>CAH</a:t>
            </a:r>
          </a:p>
          <a:p>
            <a:r>
              <a:rPr lang="en-US" dirty="0"/>
              <a:t>Cos(45) = 1/√2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5404556" y="2088444"/>
            <a:ext cx="3231445" cy="335844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3445" y="5550103"/>
            <a:ext cx="3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9623" y="3741058"/>
            <a:ext cx="3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556" y="5023554"/>
            <a:ext cx="423333" cy="42333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21690" y="3159680"/>
            <a:ext cx="43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√2</a:t>
            </a:r>
          </a:p>
        </p:txBody>
      </p:sp>
      <p:sp>
        <p:nvSpPr>
          <p:cNvPr id="10" name="Pie 9"/>
          <p:cNvSpPr/>
          <p:nvPr/>
        </p:nvSpPr>
        <p:spPr>
          <a:xfrm>
            <a:off x="4947356" y="1631244"/>
            <a:ext cx="914400" cy="914400"/>
          </a:xfrm>
          <a:prstGeom prst="pie">
            <a:avLst>
              <a:gd name="adj1" fmla="val 2670367"/>
              <a:gd name="adj2" fmla="val 5431891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>
            <a:off x="8229600" y="5023554"/>
            <a:ext cx="914400" cy="914400"/>
          </a:xfrm>
          <a:prstGeom prst="pie">
            <a:avLst>
              <a:gd name="adj1" fmla="val 10970862"/>
              <a:gd name="adj2" fmla="val 13436586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0328" y="2651680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  <a:r>
              <a:rPr lang="en-US" baseline="30000" dirty="0"/>
              <a:t>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7041" y="502355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  <a:r>
              <a:rPr lang="en-US" baseline="300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15850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265" y="3794012"/>
            <a:ext cx="5647002" cy="27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Starts from 0</a:t>
            </a:r>
          </a:p>
          <a:p>
            <a:r>
              <a:rPr lang="en-US" dirty="0"/>
              <a:t>Hit first peak at π/2</a:t>
            </a:r>
          </a:p>
          <a:p>
            <a:r>
              <a:rPr lang="en-US" dirty="0"/>
              <a:t>Going down to 0 at π</a:t>
            </a:r>
          </a:p>
          <a:p>
            <a:r>
              <a:rPr lang="en-US" dirty="0"/>
              <a:t>Hit first lowest peak at 3π/2  </a:t>
            </a:r>
          </a:p>
          <a:p>
            <a:r>
              <a:rPr lang="en-US" dirty="0"/>
              <a:t>Going down to 0 at 2π</a:t>
            </a:r>
          </a:p>
          <a:p>
            <a:r>
              <a:rPr lang="en-US" dirty="0"/>
              <a:t>Cycles continues…</a:t>
            </a:r>
          </a:p>
        </p:txBody>
      </p:sp>
      <p:pic>
        <p:nvPicPr>
          <p:cNvPr id="4" name="Picture 3" descr="sin_func483.gif">
            <a:extLst>
              <a:ext uri="{FF2B5EF4-FFF2-40B4-BE49-F238E27FC236}">
                <a16:creationId xmlns:a16="http://schemas.microsoft.com/office/drawing/2014/main" id="{6E666E5C-F4CE-A74F-BCC5-D3B1D9A37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99" y="1473672"/>
            <a:ext cx="4026977" cy="20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55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and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960" y="4233333"/>
            <a:ext cx="6403974" cy="905934"/>
          </a:xfrm>
        </p:spPr>
        <p:txBody>
          <a:bodyPr>
            <a:normAutofit/>
          </a:bodyPr>
          <a:lstStyle/>
          <a:p>
            <a:r>
              <a:rPr lang="en-US" dirty="0">
                <a:hlinkClick r:id="rId4"/>
              </a:rPr>
              <a:t>http://en.wikipedia.org/wiki/File:Sin_drawing_process.gif</a:t>
            </a:r>
            <a:endParaRPr lang="en-US" dirty="0"/>
          </a:p>
          <a:p>
            <a:r>
              <a:rPr lang="en-US" dirty="0"/>
              <a:t>View the image at the URL for the animation</a:t>
            </a:r>
          </a:p>
        </p:txBody>
      </p:sp>
      <p:pic>
        <p:nvPicPr>
          <p:cNvPr id="5" name="Sin_drawing_process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45696" y="1763210"/>
            <a:ext cx="6227233" cy="21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function</a:t>
            </a:r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04" b="-9704"/>
          <a:stretch>
            <a:fillRect/>
          </a:stretch>
        </p:blipFill>
        <p:spPr>
          <a:xfrm>
            <a:off x="1480609" y="1287128"/>
            <a:ext cx="6494992" cy="385337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33E6B0-526A-FF4B-A3F5-6B2816A4ECC4}"/>
              </a:ext>
            </a:extLst>
          </p:cNvPr>
          <p:cNvSpPr txBox="1">
            <a:spLocks/>
          </p:cNvSpPr>
          <p:nvPr/>
        </p:nvSpPr>
        <p:spPr>
          <a:xfrm>
            <a:off x="1093303" y="4905580"/>
            <a:ext cx="4562431" cy="170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58366" indent="-258366" algn="l" defTabSz="685800" rtl="0" eaLnBrk="1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965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441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823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6299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975104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322576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670048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017520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Similar to sine</a:t>
            </a:r>
          </a:p>
          <a:p>
            <a:r>
              <a:rPr lang="en-US" dirty="0"/>
              <a:t>Starts from 1 instead of 0</a:t>
            </a:r>
          </a:p>
          <a:p>
            <a:r>
              <a:rPr lang="en-US" dirty="0"/>
              <a:t>A phase shift of π</a:t>
            </a:r>
          </a:p>
        </p:txBody>
      </p:sp>
    </p:spTree>
    <p:extLst>
      <p:ext uri="{BB962C8B-B14F-4D97-AF65-F5344CB8AC3E}">
        <p14:creationId xmlns:p14="http://schemas.microsoft.com/office/powerpoint/2010/main" val="397011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A rectangular array of numbers, symbols, or expressions, arranged in </a:t>
            </a:r>
            <a:r>
              <a:rPr lang="en-US" i="1" dirty="0"/>
              <a:t>rows</a:t>
            </a:r>
            <a:r>
              <a:rPr lang="en-US" dirty="0"/>
              <a:t> and </a:t>
            </a:r>
            <a:r>
              <a:rPr lang="en-US" i="1" dirty="0"/>
              <a:t>columns</a:t>
            </a:r>
            <a:r>
              <a:rPr lang="en-US" dirty="0"/>
              <a:t>.</a:t>
            </a:r>
          </a:p>
          <a:p>
            <a:r>
              <a:rPr lang="en-US" dirty="0"/>
              <a:t>A 3x3 matrix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2-08-06 at 11.39.3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462" y="3578944"/>
            <a:ext cx="2298860" cy="14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46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Recap - Translation</a:t>
            </a:r>
          </a:p>
        </p:txBody>
      </p:sp>
      <p:pic>
        <p:nvPicPr>
          <p:cNvPr id="4" name="Picture 3" descr="Screen shot 2011-09-11 at PM 01.12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2079531"/>
            <a:ext cx="8274424" cy="1810030"/>
          </a:xfrm>
          <a:prstGeom prst="rect">
            <a:avLst/>
          </a:prstGeom>
        </p:spPr>
      </p:pic>
      <p:pic>
        <p:nvPicPr>
          <p:cNvPr id="5" name="Picture 4" descr="Screen shot 2011-09-11 at PM 01.12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82" y="4684806"/>
            <a:ext cx="1727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6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3x3 Translation Matrices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If we want to combine operations such as translation, rotation and scaling, by the operations of addition and multiplication. All </a:t>
            </a:r>
            <a:r>
              <a:rPr lang="en-US" b="1" dirty="0"/>
              <a:t>related matrices</a:t>
            </a:r>
            <a:r>
              <a:rPr lang="en-US" dirty="0"/>
              <a:t> need to </a:t>
            </a:r>
            <a:r>
              <a:rPr lang="en-US" b="1" dirty="0"/>
              <a:t>have equal  numbers of columns and rows</a:t>
            </a:r>
            <a:r>
              <a:rPr lang="en-US" dirty="0"/>
              <a:t>.</a:t>
            </a:r>
          </a:p>
          <a:p>
            <a:r>
              <a:rPr lang="en-US" dirty="0"/>
              <a:t>To change the translation into a 3x3 matrices. We can convert to the following  </a:t>
            </a:r>
          </a:p>
        </p:txBody>
      </p:sp>
      <p:pic>
        <p:nvPicPr>
          <p:cNvPr id="4" name="Picture 3" descr="Screen shot 2011-09-11 at PM 01.1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76" y="4659313"/>
            <a:ext cx="4673600" cy="1231900"/>
          </a:xfrm>
          <a:prstGeom prst="rect">
            <a:avLst/>
          </a:prstGeom>
        </p:spPr>
      </p:pic>
      <p:pic>
        <p:nvPicPr>
          <p:cNvPr id="5" name="Picture 4" descr="Screen shot 2011-09-11 at PM 01.19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46" y="4652895"/>
            <a:ext cx="1618503" cy="12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83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Rotation</a:t>
            </a:r>
          </a:p>
        </p:txBody>
      </p:sp>
      <p:pic>
        <p:nvPicPr>
          <p:cNvPr id="7" name="Picture 6" descr="Screen shot 2011-09-11 at PM 01.24.03.png">
            <a:extLst>
              <a:ext uri="{FF2B5EF4-FFF2-40B4-BE49-F238E27FC236}">
                <a16:creationId xmlns:a16="http://schemas.microsoft.com/office/drawing/2014/main" id="{3AF94C70-86CF-4B4F-B6B8-570F9385B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2" y="1885286"/>
            <a:ext cx="7702240" cy="1536700"/>
          </a:xfrm>
          <a:prstGeom prst="rect">
            <a:avLst/>
          </a:prstGeom>
        </p:spPr>
      </p:pic>
      <p:pic>
        <p:nvPicPr>
          <p:cNvPr id="9" name="Picture 8" descr="Screen Shot 2012-08-08 at 8.59.29 AM.png">
            <a:extLst>
              <a:ext uri="{FF2B5EF4-FFF2-40B4-BE49-F238E27FC236}">
                <a16:creationId xmlns:a16="http://schemas.microsoft.com/office/drawing/2014/main" id="{C2494E60-F02A-F54C-98A1-A4E0279ABF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10" y="3697111"/>
            <a:ext cx="2781493" cy="74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15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Multiplication of the x  component value by some factor SX  and of the y  component value by some factor SY  .</a:t>
            </a:r>
          </a:p>
        </p:txBody>
      </p:sp>
      <p:pic>
        <p:nvPicPr>
          <p:cNvPr id="4" name="Picture 3" descr="Screen shot 2011-09-11 at PM 01.32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72" y="3230036"/>
            <a:ext cx="49657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44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pic>
        <p:nvPicPr>
          <p:cNvPr id="4" name="Picture 3" descr="Screen shot 2011-09-11 at PM 01.33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2" y="1752974"/>
            <a:ext cx="6897725" cy="1773144"/>
          </a:xfrm>
          <a:prstGeom prst="rect">
            <a:avLst/>
          </a:prstGeom>
        </p:spPr>
      </p:pic>
      <p:pic>
        <p:nvPicPr>
          <p:cNvPr id="5" name="Picture 4" descr="Screen shot 2011-09-11 at PM 01.34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8" y="2609851"/>
            <a:ext cx="1143000" cy="368300"/>
          </a:xfrm>
          <a:prstGeom prst="rect">
            <a:avLst/>
          </a:prstGeom>
        </p:spPr>
      </p:pic>
      <p:pic>
        <p:nvPicPr>
          <p:cNvPr id="6" name="Picture 5" descr="Screen shot 2011-09-11 at PM 01.34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58" y="4136092"/>
            <a:ext cx="5138584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8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 </a:t>
            </a:r>
            <a:r>
              <a:rPr lang="en-US" dirty="0"/>
              <a:t>Combination of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 Rotation and then scaling of a point</a:t>
            </a:r>
          </a:p>
        </p:txBody>
      </p:sp>
      <p:pic>
        <p:nvPicPr>
          <p:cNvPr id="5" name="Picture 4" descr="Screen shot 2011-09-11 at PM 01.36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72" y="2445415"/>
            <a:ext cx="7531100" cy="2527300"/>
          </a:xfrm>
          <a:prstGeom prst="rect">
            <a:avLst/>
          </a:prstGeom>
        </p:spPr>
      </p:pic>
      <p:pic>
        <p:nvPicPr>
          <p:cNvPr id="6" name="Picture 5" descr="Screen shot 2011-09-11 at PM 01.36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5370459"/>
            <a:ext cx="1308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6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675" y="1509057"/>
            <a:ext cx="7232650" cy="4516625"/>
          </a:xfrm>
        </p:spPr>
        <p:txBody>
          <a:bodyPr anchor="t" anchorCtr="0"/>
          <a:lstStyle/>
          <a:p>
            <a:r>
              <a:rPr lang="en-US" dirty="0"/>
              <a:t>Scaling and then rotation of a point</a:t>
            </a:r>
          </a:p>
        </p:txBody>
      </p:sp>
      <p:pic>
        <p:nvPicPr>
          <p:cNvPr id="9" name="Picture 8" descr="Screen shot 2011-09-11 at PM 01.43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22" y="2269919"/>
            <a:ext cx="7543800" cy="2476500"/>
          </a:xfrm>
          <a:prstGeom prst="rect">
            <a:avLst/>
          </a:prstGeom>
        </p:spPr>
      </p:pic>
      <p:pic>
        <p:nvPicPr>
          <p:cNvPr id="10" name="Picture 9" descr="Screen shot 2011-09-11 at PM 01.43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5384426"/>
            <a:ext cx="1244600" cy="317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84941" y="5960603"/>
            <a:ext cx="6066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matrix multiplication is </a:t>
            </a:r>
            <a:r>
              <a:rPr lang="en-US" b="1" dirty="0"/>
              <a:t>not commutative</a:t>
            </a:r>
            <a:r>
              <a:rPr lang="en-US" dirty="0"/>
              <a:t>.           </a:t>
            </a:r>
          </a:p>
          <a:p>
            <a:r>
              <a:rPr lang="en-US" dirty="0"/>
              <a:t>i.e. A.B not equal to B.A</a:t>
            </a:r>
          </a:p>
        </p:txBody>
      </p:sp>
    </p:spTree>
    <p:extLst>
      <p:ext uri="{BB962C8B-B14F-4D97-AF65-F5344CB8AC3E}">
        <p14:creationId xmlns:p14="http://schemas.microsoft.com/office/powerpoint/2010/main" val="76442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Rotation about a general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Rotation about some general point </a:t>
            </a:r>
            <a:r>
              <a:rPr lang="en-US" b="1" dirty="0"/>
              <a:t>(x0, y0) </a:t>
            </a:r>
            <a:r>
              <a:rPr lang="en-US" dirty="0"/>
              <a:t> can be achieved by </a:t>
            </a:r>
          </a:p>
          <a:p>
            <a:pPr lvl="1"/>
            <a:r>
              <a:rPr lang="en-US" dirty="0"/>
              <a:t>Translating the point to the origin</a:t>
            </a:r>
          </a:p>
          <a:p>
            <a:pPr lvl="1"/>
            <a:r>
              <a:rPr lang="en-US" dirty="0"/>
              <a:t>carrying out the rotation at the original</a:t>
            </a:r>
          </a:p>
          <a:p>
            <a:pPr lvl="1"/>
            <a:r>
              <a:rPr lang="en-US" dirty="0"/>
              <a:t>Translating the point back to its original position</a:t>
            </a:r>
          </a:p>
        </p:txBody>
      </p:sp>
      <p:pic>
        <p:nvPicPr>
          <p:cNvPr id="4" name="Picture 3" descr="Screen shot 2011-09-11 at PM 01.4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4437529"/>
            <a:ext cx="7112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64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ED17-1706-FC4B-A993-80EC1347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A978-2970-6C41-B115-95515295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Given </a:t>
            </a:r>
            <a:r>
              <a:rPr lang="en-GB" dirty="0" err="1"/>
              <a:t>Θ</a:t>
            </a:r>
            <a:r>
              <a:rPr lang="en-GB" dirty="0"/>
              <a:t>=π/2 </a:t>
            </a:r>
            <a:r>
              <a:rPr lang="en-GB" dirty="0" err="1"/>
              <a:t>Sx</a:t>
            </a:r>
            <a:r>
              <a:rPr lang="en-GB" dirty="0"/>
              <a:t> = 2 Sy = 3 P=(2 1 1)</a:t>
            </a:r>
          </a:p>
          <a:p>
            <a:pPr lvl="1"/>
            <a:r>
              <a:rPr lang="en-GB" dirty="0"/>
              <a:t>Find R.S.P</a:t>
            </a:r>
          </a:p>
          <a:p>
            <a:pPr lvl="1"/>
            <a:r>
              <a:rPr lang="en-GB" dirty="0"/>
              <a:t>Find S.R.P</a:t>
            </a:r>
          </a:p>
          <a:p>
            <a:pPr lvl="1"/>
            <a:endParaRPr lang="en-SG" dirty="0"/>
          </a:p>
          <a:p>
            <a:r>
              <a:rPr lang="en-GB" dirty="0" err="1"/>
              <a:t>Θ</a:t>
            </a:r>
            <a:r>
              <a:rPr lang="en-GB" dirty="0"/>
              <a:t>=π/3 Tx = 3 Ty = 1 P=(1 3 1)</a:t>
            </a:r>
            <a:r>
              <a:rPr lang="en-SG" dirty="0"/>
              <a:t> </a:t>
            </a:r>
          </a:p>
          <a:p>
            <a:pPr lvl="1"/>
            <a:r>
              <a:rPr lang="en-GB" dirty="0"/>
              <a:t>Find R.T.P</a:t>
            </a:r>
          </a:p>
          <a:p>
            <a:pPr lvl="1"/>
            <a:r>
              <a:rPr lang="en-GB" dirty="0"/>
              <a:t>Find T.R.P</a:t>
            </a:r>
          </a:p>
          <a:p>
            <a:r>
              <a:rPr lang="en-US"/>
              <a:t>https://www.symbolab.com/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16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C948-5BEF-57FD-84FA-8A2572E2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Given </a:t>
            </a:r>
            <a:r>
              <a:rPr lang="en-GB" dirty="0"/>
              <a:t>Θ=π/2 </a:t>
            </a:r>
            <a:r>
              <a:rPr lang="en-GB" dirty="0" err="1"/>
              <a:t>Sx</a:t>
            </a:r>
            <a:r>
              <a:rPr lang="en-GB" dirty="0"/>
              <a:t> = 2 Sy = 3 P=(2 1 1)</a:t>
            </a:r>
            <a:br>
              <a:rPr lang="en-GB" dirty="0"/>
            </a:br>
            <a:r>
              <a:rPr lang="en-GB" dirty="0"/>
              <a:t>Find R.S.P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83C993-634E-AA21-7EC3-CEC999987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294" y="2887589"/>
            <a:ext cx="5713412" cy="38136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944C14-7A4A-66AE-9B21-E0878A3E854B}"/>
              </a:ext>
            </a:extLst>
          </p:cNvPr>
          <p:cNvSpPr txBox="1"/>
          <p:nvPr/>
        </p:nvSpPr>
        <p:spPr>
          <a:xfrm>
            <a:off x="1715294" y="1960775"/>
            <a:ext cx="58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Cos(π/2) = 0</a:t>
            </a:r>
          </a:p>
          <a:p>
            <a:r>
              <a:rPr lang="en-GB" dirty="0"/>
              <a:t>Sin(π/2 ) = 1</a:t>
            </a:r>
          </a:p>
        </p:txBody>
      </p:sp>
    </p:spTree>
    <p:extLst>
      <p:ext uri="{BB962C8B-B14F-4D97-AF65-F5344CB8AC3E}">
        <p14:creationId xmlns:p14="http://schemas.microsoft.com/office/powerpoint/2010/main" val="86006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Can only add matrix of the same size.</a:t>
            </a:r>
          </a:p>
          <a:p>
            <a:r>
              <a:rPr lang="en-US" dirty="0"/>
              <a:t>Each each element from the first matrix to the corresponding element of the second matrix.</a:t>
            </a:r>
          </a:p>
        </p:txBody>
      </p:sp>
      <p:pic>
        <p:nvPicPr>
          <p:cNvPr id="4" name="Picture 3" descr="Screen Shot 2012-08-07 at 12.08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24" y="3537741"/>
            <a:ext cx="7122843" cy="16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26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44BF-5D2E-A546-6334-5388E441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Given </a:t>
            </a:r>
            <a:r>
              <a:rPr lang="en-GB" dirty="0"/>
              <a:t>Θ=π/2 </a:t>
            </a:r>
            <a:r>
              <a:rPr lang="en-GB" dirty="0" err="1"/>
              <a:t>Sx</a:t>
            </a:r>
            <a:r>
              <a:rPr lang="en-GB" dirty="0"/>
              <a:t> = 2 Sy = 3 P=(2 1 1)</a:t>
            </a:r>
            <a:br>
              <a:rPr lang="en-SG" dirty="0"/>
            </a:br>
            <a:r>
              <a:rPr lang="en-GB" dirty="0"/>
              <a:t>Find S.R.P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E16EA-6AF8-103E-6AF9-4DA7AAF54C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25916" y="1557435"/>
            <a:ext cx="5713412" cy="89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/>
              <a:t>Cos(π/2) = 0</a:t>
            </a:r>
          </a:p>
          <a:p>
            <a:pPr marL="0" indent="0">
              <a:buNone/>
            </a:pPr>
            <a:r>
              <a:rPr lang="en-GB" dirty="0"/>
              <a:t>Sin(π/2 ) = 1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D9F1D9-B9A8-F1D7-A0A0-0D56F354B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86" y="2450756"/>
            <a:ext cx="6248942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01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A281-E8D8-5181-9309-ACA8C79E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Θ=π/3 Tx = 3 Ty = 1 P=(1 3 1)</a:t>
            </a:r>
            <a:r>
              <a:rPr lang="en-SG" dirty="0"/>
              <a:t> </a:t>
            </a:r>
            <a:br>
              <a:rPr lang="en-SG" dirty="0"/>
            </a:br>
            <a:r>
              <a:rPr lang="en-GB" dirty="0"/>
              <a:t>Find R.T.P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10A1-EF60-68A9-14BA-4574C2ED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776" y="1621871"/>
            <a:ext cx="5713092" cy="6838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 dirty="0"/>
              <a:t>Sin(</a:t>
            </a:r>
            <a:r>
              <a:rPr lang="en-GB" dirty="0"/>
              <a:t>π/3) = 0.866</a:t>
            </a:r>
          </a:p>
          <a:p>
            <a:pPr marL="0" indent="0">
              <a:buNone/>
            </a:pPr>
            <a:r>
              <a:rPr lang="en-GB" dirty="0"/>
              <a:t>Cos(π/3)=0.5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D6AEA-C2E3-77AF-2EC5-974890B12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56" y="2522710"/>
            <a:ext cx="4332512" cy="405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92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2181-2B7B-04DC-CA52-166F2B38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Θ=π/3 Tx = 3 Ty = 1 P=(1 3 1)</a:t>
            </a:r>
            <a:br>
              <a:rPr lang="en-GB" dirty="0"/>
            </a:br>
            <a:r>
              <a:rPr lang="en-GB" dirty="0"/>
              <a:t>Find T.R.P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F92A7-309F-DFD2-C84F-0046178CD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060" y="2049463"/>
            <a:ext cx="3950618" cy="4000500"/>
          </a:xfrm>
        </p:spPr>
      </p:pic>
    </p:spTree>
    <p:extLst>
      <p:ext uri="{BB962C8B-B14F-4D97-AF65-F5344CB8AC3E}">
        <p14:creationId xmlns:p14="http://schemas.microsoft.com/office/powerpoint/2010/main" val="11980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675" y="1600200"/>
            <a:ext cx="7232650" cy="2350911"/>
          </a:xfrm>
        </p:spPr>
        <p:txBody>
          <a:bodyPr/>
          <a:lstStyle/>
          <a:p>
            <a:r>
              <a:rPr lang="en-US" dirty="0"/>
              <a:t>An addition operation</a:t>
            </a:r>
          </a:p>
          <a:p>
            <a:r>
              <a:rPr lang="en-US" dirty="0"/>
              <a:t>Consider a triangle with the following three points</a:t>
            </a:r>
          </a:p>
          <a:p>
            <a:r>
              <a:rPr lang="en-US" dirty="0"/>
              <a:t>(0,0) (0,2)(2,2)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31793"/>
              </p:ext>
            </p:extLst>
          </p:nvPr>
        </p:nvGraphicFramePr>
        <p:xfrm>
          <a:off x="4762951" y="301808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Triangle 7"/>
          <p:cNvSpPr/>
          <p:nvPr/>
        </p:nvSpPr>
        <p:spPr>
          <a:xfrm>
            <a:off x="4762951" y="3018084"/>
            <a:ext cx="1368778" cy="1368778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17B170-6A91-4440-85EA-AB111B7C9EEF}"/>
              </a:ext>
            </a:extLst>
          </p:cNvPr>
          <p:cNvSpPr txBox="1">
            <a:spLocks/>
          </p:cNvSpPr>
          <p:nvPr/>
        </p:nvSpPr>
        <p:spPr>
          <a:xfrm>
            <a:off x="972000" y="3211406"/>
            <a:ext cx="3600000" cy="235091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58366" indent="-258366" algn="l" defTabSz="685800" rtl="0" eaLnBrk="1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965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441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823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6299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975104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322576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670048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017520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want to translate the triangle – move to right by 3 units (x axis) and move down by 4 units (y axis).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8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28947"/>
              </p:ext>
            </p:extLst>
          </p:nvPr>
        </p:nvGraphicFramePr>
        <p:xfrm>
          <a:off x="5544000" y="229121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675" y="1600200"/>
            <a:ext cx="4039658" cy="4291013"/>
          </a:xfrm>
        </p:spPr>
        <p:txBody>
          <a:bodyPr>
            <a:normAutofit/>
          </a:bodyPr>
          <a:lstStyle/>
          <a:p>
            <a:r>
              <a:rPr lang="en-US" dirty="0"/>
              <a:t>An addition operation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only add matrix of the same size.</a:t>
            </a:r>
          </a:p>
          <a:p>
            <a:r>
              <a:rPr lang="en-US" dirty="0"/>
              <a:t>So we need to construct the translation matrix using the same pair value 3 times.</a:t>
            </a:r>
          </a:p>
        </p:txBody>
      </p:sp>
      <p:sp>
        <p:nvSpPr>
          <p:cNvPr id="4" name="Right Triangle 3"/>
          <p:cNvSpPr/>
          <p:nvPr/>
        </p:nvSpPr>
        <p:spPr>
          <a:xfrm>
            <a:off x="5544000" y="2291213"/>
            <a:ext cx="1368778" cy="1368778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6912778" y="4063675"/>
            <a:ext cx="1368778" cy="1368778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reen Shot 2012-08-07 at 12.02.31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0" y="2543772"/>
            <a:ext cx="4115086" cy="8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7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675" y="1600200"/>
            <a:ext cx="7232650" cy="4778022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Consider two matrix of size </a:t>
            </a:r>
            <a:r>
              <a:rPr lang="en-US" dirty="0" err="1"/>
              <a:t>nxm</a:t>
            </a:r>
            <a:r>
              <a:rPr lang="en-US" dirty="0"/>
              <a:t> and </a:t>
            </a:r>
            <a:r>
              <a:rPr lang="en-US" dirty="0" err="1"/>
              <a:t>mxp</a:t>
            </a:r>
            <a:endParaRPr lang="en-US" dirty="0"/>
          </a:p>
          <a:p>
            <a:pPr lvl="1"/>
            <a:r>
              <a:rPr lang="en-US" dirty="0"/>
              <a:t>First matrix has n row and m column (</a:t>
            </a:r>
            <a:r>
              <a:rPr lang="en-US" dirty="0" err="1"/>
              <a:t>nxm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matrix has m rows and n column (</a:t>
            </a:r>
            <a:r>
              <a:rPr lang="en-US" dirty="0" err="1"/>
              <a:t>mxp</a:t>
            </a:r>
            <a:r>
              <a:rPr lang="en-US" dirty="0"/>
              <a:t>)</a:t>
            </a:r>
          </a:p>
          <a:p>
            <a:r>
              <a:rPr lang="en-US" dirty="0"/>
              <a:t>You can multiply two matrices if, and only if, the number of columns in the first matrix equals the number of rows in the second matrix. </a:t>
            </a:r>
          </a:p>
          <a:p>
            <a:r>
              <a:rPr lang="en-US" dirty="0"/>
              <a:t>So we can multiply </a:t>
            </a:r>
            <a:r>
              <a:rPr lang="en-US" dirty="0" err="1"/>
              <a:t>nxm</a:t>
            </a:r>
            <a:r>
              <a:rPr lang="en-US" dirty="0"/>
              <a:t> and </a:t>
            </a:r>
            <a:r>
              <a:rPr lang="en-US" dirty="0" err="1"/>
              <a:t>mxp</a:t>
            </a:r>
            <a:r>
              <a:rPr lang="en-US" dirty="0"/>
              <a:t> </a:t>
            </a:r>
          </a:p>
          <a:p>
            <a:r>
              <a:rPr lang="en-US" dirty="0"/>
              <a:t>The result will be a </a:t>
            </a:r>
            <a:r>
              <a:rPr lang="en-US" dirty="0" err="1"/>
              <a:t>nxp</a:t>
            </a:r>
            <a:r>
              <a:rPr lang="en-US" dirty="0"/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186083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6" name="Picture 5" descr="Screen Shot 2012-08-07 at 12.17.44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81" y="2055255"/>
            <a:ext cx="6134526" cy="800156"/>
          </a:xfrm>
          <a:prstGeom prst="rect">
            <a:avLst/>
          </a:prstGeom>
        </p:spPr>
      </p:pic>
      <p:pic>
        <p:nvPicPr>
          <p:cNvPr id="7" name="Picture 6" descr="Screen Shot 2012-08-07 at 12.17.52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81" y="3422623"/>
            <a:ext cx="3416537" cy="774754"/>
          </a:xfrm>
          <a:prstGeom prst="rect">
            <a:avLst/>
          </a:prstGeom>
        </p:spPr>
      </p:pic>
      <p:pic>
        <p:nvPicPr>
          <p:cNvPr id="8" name="Picture 7" descr="Screen Shot 2012-08-07 at 12.17.59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5" y="4517728"/>
            <a:ext cx="8593667" cy="162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5" name="Picture 4" descr="Screen shot 2011-09-11 at AM 10.08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1" y="2325485"/>
            <a:ext cx="7429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0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Translation</a:t>
            </a:r>
          </a:p>
        </p:txBody>
      </p:sp>
      <p:pic>
        <p:nvPicPr>
          <p:cNvPr id="4" name="Picture 3" descr="Screen shot 2011-09-11 at PM 01.12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0" y="2217766"/>
            <a:ext cx="8274424" cy="1810030"/>
          </a:xfrm>
          <a:prstGeom prst="rect">
            <a:avLst/>
          </a:prstGeom>
        </p:spPr>
      </p:pic>
      <p:pic>
        <p:nvPicPr>
          <p:cNvPr id="5" name="Picture 4" descr="Screen shot 2011-09-11 at PM 01.12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82" y="4684806"/>
            <a:ext cx="1727200" cy="939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4672" y="1358743"/>
            <a:ext cx="649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using addition, we can use multiplication to perform</a:t>
            </a:r>
          </a:p>
          <a:p>
            <a:r>
              <a:rPr lang="en-US" dirty="0"/>
              <a:t>Translation for each point.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0550" y="6050519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add an additional 1 to the point matrix so that it can be multiplied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815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{6D0ACFBF-5ABB-574B-B20D-5DD8C531AED8}tf16401378</Template>
  <TotalTime>1282</TotalTime>
  <Words>886</Words>
  <Application>Microsoft Office PowerPoint</Application>
  <PresentationFormat>On-screen Show (4:3)</PresentationFormat>
  <Paragraphs>120</Paragraphs>
  <Slides>32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MS Shell Dlg 2</vt:lpstr>
      <vt:lpstr>Wingdings</vt:lpstr>
      <vt:lpstr>Wingdings 3</vt:lpstr>
      <vt:lpstr>Madison</vt:lpstr>
      <vt:lpstr>3D Graphics and Animation</vt:lpstr>
      <vt:lpstr>Introduction to Matrix</vt:lpstr>
      <vt:lpstr>Matrix Addition</vt:lpstr>
      <vt:lpstr>Matrix and Translation</vt:lpstr>
      <vt:lpstr>Matrix and Translation</vt:lpstr>
      <vt:lpstr>Matrix Multiplication</vt:lpstr>
      <vt:lpstr>Matrix Multiplication</vt:lpstr>
      <vt:lpstr>Matrix Multiplication</vt:lpstr>
      <vt:lpstr>Matrix and Translation</vt:lpstr>
      <vt:lpstr>Matrix and Translation</vt:lpstr>
      <vt:lpstr>Matrix and Rotation</vt:lpstr>
      <vt:lpstr>Matrix and Rotation</vt:lpstr>
      <vt:lpstr>Matrix and Rotation</vt:lpstr>
      <vt:lpstr>Pixel and resolution</vt:lpstr>
      <vt:lpstr>Sine value</vt:lpstr>
      <vt:lpstr>Cosine value</vt:lpstr>
      <vt:lpstr>Sine function</vt:lpstr>
      <vt:lpstr>Sine and circle</vt:lpstr>
      <vt:lpstr>Cosine function</vt:lpstr>
      <vt:lpstr> Recap - Translation</vt:lpstr>
      <vt:lpstr>3x3 Translation Matrices </vt:lpstr>
      <vt:lpstr>Recap - Rotation</vt:lpstr>
      <vt:lpstr>Scaling</vt:lpstr>
      <vt:lpstr>Scaling</vt:lpstr>
      <vt:lpstr> Combination of transformations</vt:lpstr>
      <vt:lpstr>Combination of transformations</vt:lpstr>
      <vt:lpstr>Rotation about a general point</vt:lpstr>
      <vt:lpstr>Exercise</vt:lpstr>
      <vt:lpstr>Given Θ=π/2 Sx = 2 Sy = 3 P=(2 1 1) Find R.S.P  </vt:lpstr>
      <vt:lpstr>Given Θ=π/2 Sx = 2 Sy = 3 P=(2 1 1) Find S.R.P</vt:lpstr>
      <vt:lpstr>Θ=π/3 Tx = 3 Ty = 1 P=(1 3 1)  Find R.T.P </vt:lpstr>
      <vt:lpstr>Θ=π/3 Tx = 3 Ty = 1 P=(1 3 1) Find T.R.P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Computing</dc:title>
  <dc:creator>Sze Wee, Aaron Yeo</dc:creator>
  <cp:lastModifiedBy>sx126</cp:lastModifiedBy>
  <cp:revision>137</cp:revision>
  <dcterms:created xsi:type="dcterms:W3CDTF">2011-08-22T12:49:56Z</dcterms:created>
  <dcterms:modified xsi:type="dcterms:W3CDTF">2022-11-06T17:16:54Z</dcterms:modified>
</cp:coreProperties>
</file>