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6"/>
  </p:notesMasterIdLst>
  <p:sldIdLst>
    <p:sldId id="256" r:id="rId2"/>
    <p:sldId id="314" r:id="rId3"/>
    <p:sldId id="338" r:id="rId4"/>
    <p:sldId id="331" r:id="rId5"/>
    <p:sldId id="339" r:id="rId6"/>
    <p:sldId id="327" r:id="rId7"/>
    <p:sldId id="332" r:id="rId8"/>
    <p:sldId id="340" r:id="rId9"/>
    <p:sldId id="333" r:id="rId10"/>
    <p:sldId id="334" r:id="rId11"/>
    <p:sldId id="341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30966-2C30-BA43-AA1D-3433DC1AEB1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E8779-32B4-AC4D-A98C-116E7C41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E8779-32B4-AC4D-A98C-116E7C413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15 – Coursera week 18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0C075C-E8C6-964E-A536-C969D3733FE8}"/>
              </a:ext>
            </a:extLst>
          </p:cNvPr>
          <p:cNvSpPr/>
          <p:nvPr/>
        </p:nvSpPr>
        <p:spPr>
          <a:xfrm>
            <a:off x="8723585" y="4393324"/>
            <a:ext cx="2144112" cy="2091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Dots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Basic idea</a:t>
            </a:r>
          </a:p>
          <a:p>
            <a:pPr lvl="1"/>
            <a:r>
              <a:rPr lang="en-SG" dirty="0"/>
              <a:t>Circle function</a:t>
            </a:r>
          </a:p>
          <a:p>
            <a:pPr lvl="2"/>
            <a:r>
              <a:rPr lang="en-SG" dirty="0"/>
              <a:t>x</a:t>
            </a:r>
            <a:r>
              <a:rPr lang="en-SG" baseline="30000" dirty="0"/>
              <a:t>2</a:t>
            </a:r>
            <a:r>
              <a:rPr lang="en-SG" dirty="0"/>
              <a:t> + y</a:t>
            </a:r>
            <a:r>
              <a:rPr lang="en-SG" baseline="30000" dirty="0"/>
              <a:t>2</a:t>
            </a:r>
            <a:r>
              <a:rPr lang="en-SG" dirty="0"/>
              <a:t> = r</a:t>
            </a:r>
            <a:r>
              <a:rPr lang="en-SG" baseline="30000" dirty="0"/>
              <a:t>2</a:t>
            </a:r>
          </a:p>
          <a:p>
            <a:pPr lvl="1"/>
            <a:r>
              <a:rPr lang="en-SG" dirty="0"/>
              <a:t>For circle centre shifted by a and b (a and b is the centre of the circle)</a:t>
            </a:r>
          </a:p>
          <a:p>
            <a:pPr lvl="2"/>
            <a:r>
              <a:rPr lang="en-SG" dirty="0"/>
              <a:t>(x-a)</a:t>
            </a:r>
            <a:r>
              <a:rPr lang="en-SG" baseline="30000" dirty="0"/>
              <a:t>2</a:t>
            </a:r>
            <a:r>
              <a:rPr lang="en-SG" dirty="0"/>
              <a:t> + (y-b) </a:t>
            </a:r>
            <a:r>
              <a:rPr lang="en-SG" baseline="30000" dirty="0"/>
              <a:t>2</a:t>
            </a:r>
            <a:r>
              <a:rPr lang="en-SG" dirty="0"/>
              <a:t> = r</a:t>
            </a:r>
            <a:r>
              <a:rPr lang="en-SG" baseline="30000" dirty="0"/>
              <a:t>2</a:t>
            </a:r>
          </a:p>
          <a:p>
            <a:pPr lvl="1"/>
            <a:r>
              <a:rPr lang="en-SG" dirty="0"/>
              <a:t>Conditions.</a:t>
            </a:r>
          </a:p>
          <a:p>
            <a:pPr lvl="2"/>
            <a:r>
              <a:rPr lang="en-SG" dirty="0"/>
              <a:t>If (x-a)</a:t>
            </a:r>
            <a:r>
              <a:rPr lang="en-SG" baseline="30000" dirty="0"/>
              <a:t>2</a:t>
            </a:r>
            <a:r>
              <a:rPr lang="en-SG" dirty="0"/>
              <a:t> + (y-b) </a:t>
            </a:r>
            <a:r>
              <a:rPr lang="en-SG" baseline="30000" dirty="0"/>
              <a:t>2</a:t>
            </a:r>
            <a:r>
              <a:rPr lang="en-SG" dirty="0"/>
              <a:t> == r</a:t>
            </a:r>
            <a:r>
              <a:rPr lang="en-SG" baseline="30000" dirty="0"/>
              <a:t>2</a:t>
            </a:r>
            <a:r>
              <a:rPr lang="en-SG" dirty="0"/>
              <a:t> (on the radius)</a:t>
            </a:r>
          </a:p>
          <a:p>
            <a:pPr lvl="2"/>
            <a:r>
              <a:rPr lang="en-SG" dirty="0"/>
              <a:t>If (x-a)</a:t>
            </a:r>
            <a:r>
              <a:rPr lang="en-SG" baseline="30000" dirty="0"/>
              <a:t>2</a:t>
            </a:r>
            <a:r>
              <a:rPr lang="en-SG" dirty="0"/>
              <a:t> + (y-b) </a:t>
            </a:r>
            <a:r>
              <a:rPr lang="en-SG" baseline="30000" dirty="0"/>
              <a:t>2</a:t>
            </a:r>
            <a:r>
              <a:rPr lang="en-SG" dirty="0"/>
              <a:t> &lt; r</a:t>
            </a:r>
            <a:r>
              <a:rPr lang="en-SG" baseline="30000" dirty="0"/>
              <a:t>2</a:t>
            </a:r>
            <a:r>
              <a:rPr lang="en-SG" dirty="0"/>
              <a:t> (in the circle, shade it black)</a:t>
            </a:r>
            <a:endParaRPr lang="en-SG" baseline="30000" dirty="0"/>
          </a:p>
          <a:p>
            <a:pPr lvl="2"/>
            <a:r>
              <a:rPr lang="en-SG" dirty="0"/>
              <a:t>If (x-a)</a:t>
            </a:r>
            <a:r>
              <a:rPr lang="en-SG" baseline="30000" dirty="0"/>
              <a:t>2</a:t>
            </a:r>
            <a:r>
              <a:rPr lang="en-SG" dirty="0"/>
              <a:t> + (y-b) </a:t>
            </a:r>
            <a:r>
              <a:rPr lang="en-SG" baseline="30000" dirty="0"/>
              <a:t>2</a:t>
            </a:r>
            <a:r>
              <a:rPr lang="en-SG" dirty="0"/>
              <a:t> &gt; r</a:t>
            </a:r>
            <a:r>
              <a:rPr lang="en-SG" baseline="30000" dirty="0"/>
              <a:t>2</a:t>
            </a:r>
            <a:r>
              <a:rPr lang="en-SG" dirty="0"/>
              <a:t> (outside the circle)</a:t>
            </a:r>
          </a:p>
          <a:p>
            <a:pPr lvl="2"/>
            <a:endParaRPr lang="en-SG" baseline="30000" dirty="0"/>
          </a:p>
          <a:p>
            <a:pPr lvl="2"/>
            <a:endParaRPr lang="en-SG" baseline="30000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marL="914400" lvl="2" indent="0">
              <a:buNone/>
            </a:pPr>
            <a:endParaRPr lang="en-S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8A7702-8675-4E43-9B83-2145C9DB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93" y="898983"/>
            <a:ext cx="6070600" cy="2108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8F01FB-F8AB-1544-AD14-01CBBB78C04B}"/>
              </a:ext>
            </a:extLst>
          </p:cNvPr>
          <p:cNvSpPr/>
          <p:nvPr/>
        </p:nvSpPr>
        <p:spPr>
          <a:xfrm>
            <a:off x="8723586" y="4393324"/>
            <a:ext cx="2144111" cy="20915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Dots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Getting the circle centre of that fragment.</a:t>
            </a:r>
          </a:p>
          <a:p>
            <a:pPr lvl="1"/>
            <a:r>
              <a:rPr lang="en-SG" dirty="0"/>
              <a:t>texture/_Segment is to get the column number</a:t>
            </a:r>
          </a:p>
          <a:p>
            <a:pPr lvl="1"/>
            <a:r>
              <a:rPr lang="en-SG" dirty="0"/>
              <a:t>Multiple by _Segment to get the starting point of the segment</a:t>
            </a:r>
          </a:p>
          <a:p>
            <a:pPr lvl="1"/>
            <a:r>
              <a:rPr lang="en-SG" dirty="0"/>
              <a:t>Add _Segment/2 to get the </a:t>
            </a:r>
            <a:r>
              <a:rPr lang="en-SG" dirty="0" err="1"/>
              <a:t>center</a:t>
            </a:r>
            <a:r>
              <a:rPr lang="en-SG" dirty="0"/>
              <a:t>.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Segment is 5 and </a:t>
            </a:r>
            <a:r>
              <a:rPr lang="en-SG" dirty="0" err="1"/>
              <a:t>textureX</a:t>
            </a:r>
            <a:r>
              <a:rPr lang="en-SG" dirty="0"/>
              <a:t> is 12</a:t>
            </a:r>
          </a:p>
          <a:p>
            <a:pPr lvl="1"/>
            <a:r>
              <a:rPr lang="en-SG" dirty="0"/>
              <a:t>Int(texture/segment) = 2</a:t>
            </a:r>
          </a:p>
          <a:p>
            <a:pPr lvl="1"/>
            <a:r>
              <a:rPr lang="en-SG" dirty="0"/>
              <a:t>2*segment = 10</a:t>
            </a:r>
          </a:p>
          <a:p>
            <a:pPr lvl="1"/>
            <a:r>
              <a:rPr lang="en-SG" dirty="0"/>
              <a:t>10 + segment/2 = 12.5</a:t>
            </a:r>
          </a:p>
          <a:p>
            <a:pPr lvl="2"/>
            <a:endParaRPr lang="en-SG" baseline="30000" dirty="0"/>
          </a:p>
          <a:p>
            <a:pPr lvl="2"/>
            <a:endParaRPr lang="en-SG" baseline="30000" dirty="0"/>
          </a:p>
          <a:p>
            <a:pPr lvl="2"/>
            <a:endParaRPr lang="en-SG" baseline="30000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marL="914400" lvl="2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F825C-44C9-1749-B2B0-3A5458A6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53" y="1310213"/>
            <a:ext cx="6456947" cy="711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66CC7B4-A8BD-9E4B-9CE7-A8633D9726BA}"/>
              </a:ext>
            </a:extLst>
          </p:cNvPr>
          <p:cNvGrpSpPr/>
          <p:nvPr/>
        </p:nvGrpSpPr>
        <p:grpSpPr>
          <a:xfrm>
            <a:off x="7296369" y="4887311"/>
            <a:ext cx="3360246" cy="683172"/>
            <a:chOff x="6421821" y="4834759"/>
            <a:chExt cx="3360246" cy="6831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E74A99-CAC9-944B-8E02-8E5A05D5FC1D}"/>
                </a:ext>
              </a:extLst>
            </p:cNvPr>
            <p:cNvCxnSpPr>
              <a:cxnSpLocks/>
            </p:cNvCxnSpPr>
            <p:nvPr/>
          </p:nvCxnSpPr>
          <p:spPr>
            <a:xfrm>
              <a:off x="6421821" y="5181600"/>
              <a:ext cx="3360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0CAD17-25AF-1448-8F2A-87FA8D0F65F1}"/>
                </a:ext>
              </a:extLst>
            </p:cNvPr>
            <p:cNvCxnSpPr/>
            <p:nvPr/>
          </p:nvCxnSpPr>
          <p:spPr>
            <a:xfrm>
              <a:off x="6421821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AFF284-CA31-A941-9D88-E75FCC630CDB}"/>
                </a:ext>
              </a:extLst>
            </p:cNvPr>
            <p:cNvCxnSpPr/>
            <p:nvPr/>
          </p:nvCxnSpPr>
          <p:spPr>
            <a:xfrm>
              <a:off x="7296369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ED95FD-70EC-3544-A8B8-CEB4270EAE08}"/>
                </a:ext>
              </a:extLst>
            </p:cNvPr>
            <p:cNvCxnSpPr/>
            <p:nvPr/>
          </p:nvCxnSpPr>
          <p:spPr>
            <a:xfrm>
              <a:off x="8163472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98BE49-28DE-6D43-B3BF-8A24AE0B4FC9}"/>
                </a:ext>
              </a:extLst>
            </p:cNvPr>
            <p:cNvCxnSpPr/>
            <p:nvPr/>
          </p:nvCxnSpPr>
          <p:spPr>
            <a:xfrm>
              <a:off x="8999046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4A679B-0F2A-C84E-9EF6-113D2D778C97}"/>
                </a:ext>
              </a:extLst>
            </p:cNvPr>
            <p:cNvCxnSpPr/>
            <p:nvPr/>
          </p:nvCxnSpPr>
          <p:spPr>
            <a:xfrm>
              <a:off x="9782067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1CD36B-C256-124E-B09C-0871C711C085}"/>
              </a:ext>
            </a:extLst>
          </p:cNvPr>
          <p:cNvSpPr txBox="1"/>
          <p:nvPr/>
        </p:nvSpPr>
        <p:spPr>
          <a:xfrm>
            <a:off x="7556938" y="570711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0            1           2           3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36794-FB19-DC44-AAEF-DFAFABF9AF51}"/>
              </a:ext>
            </a:extLst>
          </p:cNvPr>
          <p:cNvSpPr txBox="1"/>
          <p:nvPr/>
        </p:nvSpPr>
        <p:spPr>
          <a:xfrm>
            <a:off x="7109003" y="4346029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0            5           10          15       20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AB3A5-802F-3647-B8E0-1A21A92E9C8A}"/>
              </a:ext>
            </a:extLst>
          </p:cNvPr>
          <p:cNvSpPr txBox="1"/>
          <p:nvPr/>
        </p:nvSpPr>
        <p:spPr>
          <a:xfrm>
            <a:off x="5928492" y="4329528"/>
            <a:ext cx="118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textureX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855B9-0C5B-344B-A7A1-B532543DD69B}"/>
              </a:ext>
            </a:extLst>
          </p:cNvPr>
          <p:cNvSpPr txBox="1"/>
          <p:nvPr/>
        </p:nvSpPr>
        <p:spPr>
          <a:xfrm>
            <a:off x="5928492" y="5635069"/>
            <a:ext cx="118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colX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15 </a:t>
            </a:r>
          </a:p>
          <a:p>
            <a:pPr lvl="1"/>
            <a:r>
              <a:rPr lang="en-US" dirty="0"/>
              <a:t>implement the Dots Shader</a:t>
            </a:r>
            <a:r>
              <a:rPr lang="en-GB" dirty="0"/>
              <a:t>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Teleport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Uses Perlin noise value to change the alpha value of the fragment.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The Perlin noise value is embedded onto an image and passed in to the shader as a texture.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456608-A0C5-B24A-90A7-693A9382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73" y="2440612"/>
            <a:ext cx="3967128" cy="198711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A67826-48EE-F740-AF15-5CAFFAB4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73" y="5419369"/>
            <a:ext cx="6032500" cy="10287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C240012-3129-544D-8BD7-B4F0BC103B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404" y="2593713"/>
            <a:ext cx="2237775" cy="1535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48D113-F92E-784D-B139-885398ECE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404" y="5166004"/>
            <a:ext cx="1535430" cy="15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4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15 </a:t>
            </a:r>
          </a:p>
          <a:p>
            <a:pPr lvl="1"/>
            <a:r>
              <a:rPr lang="en-US" dirty="0"/>
              <a:t>implement the Noise Shader</a:t>
            </a:r>
            <a:r>
              <a:rPr lang="en-GB" dirty="0"/>
              <a:t>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0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Procedural </a:t>
            </a:r>
            <a:r>
              <a:rPr lang="en-US" dirty="0"/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Procedural textures </a:t>
            </a:r>
          </a:p>
          <a:p>
            <a:pPr lvl="1"/>
            <a:r>
              <a:rPr lang="en-SG" dirty="0"/>
              <a:t>Calculated mathematically to provide realism at any resolution </a:t>
            </a:r>
          </a:p>
          <a:p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E4C3259-31B7-C643-9628-0E348571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02993"/>
            <a:ext cx="1779814" cy="1458864"/>
          </a:xfrm>
          <a:prstGeom prst="rect">
            <a:avLst/>
          </a:prstGeom>
        </p:spPr>
      </p:pic>
      <p:pic>
        <p:nvPicPr>
          <p:cNvPr id="9" name="Picture 8" descr="A picture containing aircraft&#10;&#10;Description automatically generated">
            <a:extLst>
              <a:ext uri="{FF2B5EF4-FFF2-40B4-BE49-F238E27FC236}">
                <a16:creationId xmlns:a16="http://schemas.microsoft.com/office/drawing/2014/main" id="{19276668-B8F4-E04A-84A7-2EF400F1F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3583036"/>
            <a:ext cx="1845615" cy="1478821"/>
          </a:xfrm>
          <a:prstGeom prst="rect">
            <a:avLst/>
          </a:prstGeom>
        </p:spPr>
      </p:pic>
      <p:pic>
        <p:nvPicPr>
          <p:cNvPr id="10" name="Picture 9" descr="A picture containing microphone&#10;&#10;Description automatically generated">
            <a:extLst>
              <a:ext uri="{FF2B5EF4-FFF2-40B4-BE49-F238E27FC236}">
                <a16:creationId xmlns:a16="http://schemas.microsoft.com/office/drawing/2014/main" id="{C9D56674-ED3C-E04B-874A-C0106EF2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94" y="3602993"/>
            <a:ext cx="2033328" cy="14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Procedural </a:t>
            </a:r>
            <a:r>
              <a:rPr lang="en-US" dirty="0"/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Imagine a fragment on the polygon.</a:t>
            </a:r>
          </a:p>
          <a:p>
            <a:pPr lvl="1"/>
            <a:r>
              <a:rPr lang="en-SG" dirty="0"/>
              <a:t>The fragment has it’s own unique </a:t>
            </a:r>
            <a:r>
              <a:rPr lang="en-SG" dirty="0" err="1"/>
              <a:t>uv</a:t>
            </a:r>
            <a:r>
              <a:rPr lang="en-SG" dirty="0"/>
              <a:t> values.</a:t>
            </a:r>
          </a:p>
          <a:p>
            <a:pPr lvl="1"/>
            <a:r>
              <a:rPr lang="en-SG" dirty="0"/>
              <a:t>All the fragments have the same common values.</a:t>
            </a:r>
          </a:p>
          <a:p>
            <a:pPr lvl="1"/>
            <a:r>
              <a:rPr lang="en-SG" dirty="0"/>
              <a:t>Then </a:t>
            </a:r>
            <a:r>
              <a:rPr lang="en-SG" u="sng" dirty="0">
                <a:solidFill>
                  <a:srgbClr val="00B0F0"/>
                </a:solidFill>
              </a:rPr>
              <a:t>how</a:t>
            </a:r>
            <a:r>
              <a:rPr lang="en-SG" dirty="0"/>
              <a:t> can that fragment decided what colour it should be ?</a:t>
            </a:r>
          </a:p>
          <a:p>
            <a:r>
              <a:rPr lang="en-SG" dirty="0"/>
              <a:t>Need to work out an algorithm based on the above constraints.</a:t>
            </a:r>
          </a:p>
          <a:p>
            <a:pPr lvl="1"/>
            <a:r>
              <a:rPr lang="en-SG" dirty="0"/>
              <a:t>Such “constraints” are due to the fact that the fragment are processed by a “GPU” which is parallel in nature.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356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Stripes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Basic idea</a:t>
            </a:r>
          </a:p>
          <a:p>
            <a:pPr lvl="1"/>
            <a:r>
              <a:rPr lang="en-SG" dirty="0"/>
              <a:t>If the </a:t>
            </a:r>
            <a:r>
              <a:rPr lang="en-SG" dirty="0">
                <a:solidFill>
                  <a:srgbClr val="00B0F0"/>
                </a:solidFill>
              </a:rPr>
              <a:t>remainder</a:t>
            </a:r>
            <a:r>
              <a:rPr lang="en-SG" dirty="0"/>
              <a:t> of (y*scale)/2 is more than 1.0, shade black, else white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1C01480-C288-6C49-8174-E1FE992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19" y="2965450"/>
            <a:ext cx="4000500" cy="927100"/>
          </a:xfrm>
          <a:prstGeom prst="rect">
            <a:avLst/>
          </a:prstGeom>
        </p:spPr>
      </p:pic>
      <p:pic>
        <p:nvPicPr>
          <p:cNvPr id="6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B62D547D-77A5-3042-979A-0F25EA7FC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19" y="4092220"/>
            <a:ext cx="1779814" cy="1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Stripes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Basic idea</a:t>
            </a:r>
          </a:p>
          <a:p>
            <a:pPr lvl="1"/>
            <a:r>
              <a:rPr lang="en-SG" dirty="0"/>
              <a:t>If the </a:t>
            </a:r>
            <a:r>
              <a:rPr lang="en-SG" dirty="0">
                <a:solidFill>
                  <a:srgbClr val="00B0F0"/>
                </a:solidFill>
              </a:rPr>
              <a:t>remainder</a:t>
            </a:r>
            <a:r>
              <a:rPr lang="en-SG" dirty="0"/>
              <a:t> of (y*scale)/2 is more than 1.0, shade black, else white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310DCD9-40AB-E54D-AD00-561C8D2A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61" y="2872561"/>
            <a:ext cx="1703624" cy="357550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7075578-A0CE-164A-9BEA-BC1B61805386}"/>
              </a:ext>
            </a:extLst>
          </p:cNvPr>
          <p:cNvSpPr/>
          <p:nvPr/>
        </p:nvSpPr>
        <p:spPr>
          <a:xfrm>
            <a:off x="3497345" y="3091992"/>
            <a:ext cx="593888" cy="11972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4E7D01-92F0-994E-8DE0-1294096A99BA}"/>
              </a:ext>
            </a:extLst>
          </p:cNvPr>
          <p:cNvSpPr/>
          <p:nvPr/>
        </p:nvSpPr>
        <p:spPr>
          <a:xfrm>
            <a:off x="3506772" y="4309756"/>
            <a:ext cx="584461" cy="973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C77E5A2-C1B1-2E47-959C-828F665AC0AD}"/>
              </a:ext>
            </a:extLst>
          </p:cNvPr>
          <p:cNvSpPr/>
          <p:nvPr/>
        </p:nvSpPr>
        <p:spPr>
          <a:xfrm>
            <a:off x="3506772" y="5303759"/>
            <a:ext cx="584461" cy="1101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C70DC-7B3E-154F-9693-12761A96A485}"/>
              </a:ext>
            </a:extLst>
          </p:cNvPr>
          <p:cNvSpPr txBox="1"/>
          <p:nvPr/>
        </p:nvSpPr>
        <p:spPr>
          <a:xfrm>
            <a:off x="4183049" y="35179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Stripe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D0FEB-8EB1-3E44-81D2-BEAD3F60829A}"/>
              </a:ext>
            </a:extLst>
          </p:cNvPr>
          <p:cNvSpPr txBox="1"/>
          <p:nvPr/>
        </p:nvSpPr>
        <p:spPr>
          <a:xfrm>
            <a:off x="4192476" y="461181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Stripe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EE711-BD4D-ED44-80D9-371B073466BE}"/>
              </a:ext>
            </a:extLst>
          </p:cNvPr>
          <p:cNvSpPr txBox="1"/>
          <p:nvPr/>
        </p:nvSpPr>
        <p:spPr>
          <a:xfrm>
            <a:off x="4183049" y="566985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Stripe</a:t>
            </a:r>
          </a:p>
        </p:txBody>
      </p:sp>
    </p:spTree>
    <p:extLst>
      <p:ext uri="{BB962C8B-B14F-4D97-AF65-F5344CB8AC3E}">
        <p14:creationId xmlns:p14="http://schemas.microsoft.com/office/powerpoint/2010/main" val="39474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15 </a:t>
            </a:r>
          </a:p>
          <a:p>
            <a:pPr lvl="1"/>
            <a:r>
              <a:rPr lang="en-US" dirty="0"/>
              <a:t>implement the Stripe Shader</a:t>
            </a:r>
            <a:r>
              <a:rPr lang="en-GB" dirty="0"/>
              <a:t>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5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Checker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Basic idea</a:t>
            </a:r>
          </a:p>
          <a:p>
            <a:r>
              <a:rPr lang="en-SG" dirty="0"/>
              <a:t>If both x and y column number is even or odd, shade it black.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C66910-E692-214E-81DC-06E40F2E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20249"/>
              </p:ext>
            </p:extLst>
          </p:nvPr>
        </p:nvGraphicFramePr>
        <p:xfrm>
          <a:off x="7454802" y="4359057"/>
          <a:ext cx="3690384" cy="231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64">
                  <a:extLst>
                    <a:ext uri="{9D8B030D-6E8A-4147-A177-3AD203B41FA5}">
                      <a16:colId xmlns:a16="http://schemas.microsoft.com/office/drawing/2014/main" val="1610252112"/>
                    </a:ext>
                  </a:extLst>
                </a:gridCol>
                <a:gridCol w="615064">
                  <a:extLst>
                    <a:ext uri="{9D8B030D-6E8A-4147-A177-3AD203B41FA5}">
                      <a16:colId xmlns:a16="http://schemas.microsoft.com/office/drawing/2014/main" val="2771392789"/>
                    </a:ext>
                  </a:extLst>
                </a:gridCol>
                <a:gridCol w="615064">
                  <a:extLst>
                    <a:ext uri="{9D8B030D-6E8A-4147-A177-3AD203B41FA5}">
                      <a16:colId xmlns:a16="http://schemas.microsoft.com/office/drawing/2014/main" val="678844431"/>
                    </a:ext>
                  </a:extLst>
                </a:gridCol>
                <a:gridCol w="615064">
                  <a:extLst>
                    <a:ext uri="{9D8B030D-6E8A-4147-A177-3AD203B41FA5}">
                      <a16:colId xmlns:a16="http://schemas.microsoft.com/office/drawing/2014/main" val="3709473694"/>
                    </a:ext>
                  </a:extLst>
                </a:gridCol>
                <a:gridCol w="615064">
                  <a:extLst>
                    <a:ext uri="{9D8B030D-6E8A-4147-A177-3AD203B41FA5}">
                      <a16:colId xmlns:a16="http://schemas.microsoft.com/office/drawing/2014/main" val="706390682"/>
                    </a:ext>
                  </a:extLst>
                </a:gridCol>
                <a:gridCol w="615064">
                  <a:extLst>
                    <a:ext uri="{9D8B030D-6E8A-4147-A177-3AD203B41FA5}">
                      <a16:colId xmlns:a16="http://schemas.microsoft.com/office/drawing/2014/main" val="3006604103"/>
                    </a:ext>
                  </a:extLst>
                </a:gridCol>
              </a:tblGrid>
              <a:tr h="386510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69710"/>
                  </a:ext>
                </a:extLst>
              </a:tr>
              <a:tr h="38651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42676"/>
                  </a:ext>
                </a:extLst>
              </a:tr>
              <a:tr h="38651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92990"/>
                  </a:ext>
                </a:extLst>
              </a:tr>
              <a:tr h="38651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65411"/>
                  </a:ext>
                </a:extLst>
              </a:tr>
              <a:tr h="38651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852252"/>
                  </a:ext>
                </a:extLst>
              </a:tr>
              <a:tr h="38651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60998"/>
                  </a:ext>
                </a:extLst>
              </a:tr>
            </a:tbl>
          </a:graphicData>
        </a:graphic>
      </p:graphicFrame>
      <p:pic>
        <p:nvPicPr>
          <p:cNvPr id="8" name="Picture 7" descr="A picture containing aircraft&#10;&#10;Description automatically generated">
            <a:extLst>
              <a:ext uri="{FF2B5EF4-FFF2-40B4-BE49-F238E27FC236}">
                <a16:creationId xmlns:a16="http://schemas.microsoft.com/office/drawing/2014/main" id="{3ED31A73-BCB8-8B4F-B364-B14265D6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81" y="4460118"/>
            <a:ext cx="1845615" cy="1478821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53F39F-0DDD-1049-A057-61D7A2DC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81" y="2848301"/>
            <a:ext cx="7498304" cy="14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Checker 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13030" cy="4195481"/>
          </a:xfrm>
        </p:spPr>
        <p:txBody>
          <a:bodyPr>
            <a:normAutofit/>
          </a:bodyPr>
          <a:lstStyle/>
          <a:p>
            <a:r>
              <a:rPr lang="en-SG" dirty="0"/>
              <a:t>Basic idea</a:t>
            </a:r>
          </a:p>
          <a:p>
            <a:r>
              <a:rPr lang="en-SG" dirty="0"/>
              <a:t>Calculation of column and row number</a:t>
            </a:r>
          </a:p>
          <a:p>
            <a:r>
              <a:rPr lang="en-SG" dirty="0"/>
              <a:t>Assume width and height is 100, segment is 5</a:t>
            </a:r>
          </a:p>
          <a:p>
            <a:r>
              <a:rPr lang="en-SG" dirty="0" err="1"/>
              <a:t>uv</a:t>
            </a:r>
            <a:r>
              <a:rPr lang="en-SG" dirty="0"/>
              <a:t> value is in the range of 0 to 1.</a:t>
            </a:r>
          </a:p>
          <a:p>
            <a:pPr lvl="1"/>
            <a:r>
              <a:rPr lang="en-SG" dirty="0"/>
              <a:t>if u value is 0.04, </a:t>
            </a:r>
            <a:r>
              <a:rPr lang="en-SG" dirty="0" err="1"/>
              <a:t>textureX</a:t>
            </a:r>
            <a:r>
              <a:rPr lang="en-SG" dirty="0"/>
              <a:t> is 4</a:t>
            </a:r>
          </a:p>
          <a:p>
            <a:pPr lvl="2"/>
            <a:r>
              <a:rPr lang="en-SG" dirty="0"/>
              <a:t>Then </a:t>
            </a:r>
            <a:r>
              <a:rPr lang="en-SG" dirty="0" err="1"/>
              <a:t>colX</a:t>
            </a:r>
            <a:r>
              <a:rPr lang="en-SG" dirty="0"/>
              <a:t> is int(4/5) = 0</a:t>
            </a:r>
          </a:p>
          <a:p>
            <a:pPr lvl="1"/>
            <a:r>
              <a:rPr lang="en-SG" dirty="0"/>
              <a:t>If u value is 0.06, </a:t>
            </a:r>
            <a:r>
              <a:rPr lang="en-SG" dirty="0" err="1"/>
              <a:t>textureX</a:t>
            </a:r>
            <a:r>
              <a:rPr lang="en-SG" dirty="0"/>
              <a:t> is 6</a:t>
            </a:r>
          </a:p>
          <a:p>
            <a:pPr lvl="2"/>
            <a:r>
              <a:rPr lang="en-SG" dirty="0"/>
              <a:t>  Then </a:t>
            </a:r>
            <a:r>
              <a:rPr lang="en-SG" dirty="0" err="1"/>
              <a:t>colX</a:t>
            </a:r>
            <a:r>
              <a:rPr lang="en-SG" dirty="0"/>
              <a:t> is int(6/5) = 1</a:t>
            </a:r>
          </a:p>
          <a:p>
            <a:pPr lvl="1"/>
            <a:r>
              <a:rPr lang="en-SG" dirty="0"/>
              <a:t>If u value is 0.12, </a:t>
            </a:r>
            <a:r>
              <a:rPr lang="en-SG" dirty="0" err="1"/>
              <a:t>textureX</a:t>
            </a:r>
            <a:r>
              <a:rPr lang="en-SG" dirty="0"/>
              <a:t> is 12</a:t>
            </a:r>
          </a:p>
          <a:p>
            <a:pPr lvl="2"/>
            <a:r>
              <a:rPr lang="en-SG" dirty="0"/>
              <a:t>  Then </a:t>
            </a:r>
            <a:r>
              <a:rPr lang="en-SG" dirty="0" err="1"/>
              <a:t>colX</a:t>
            </a:r>
            <a:r>
              <a:rPr lang="en-SG" dirty="0"/>
              <a:t> is int(12/5) =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04DA8-AB2F-274B-A2E2-4BC54222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369" y="2228085"/>
            <a:ext cx="4559300" cy="1676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5447F-EBF3-E544-ADF9-65EC883B0F12}"/>
              </a:ext>
            </a:extLst>
          </p:cNvPr>
          <p:cNvGrpSpPr/>
          <p:nvPr/>
        </p:nvGrpSpPr>
        <p:grpSpPr>
          <a:xfrm>
            <a:off x="7296369" y="4887311"/>
            <a:ext cx="3360246" cy="683172"/>
            <a:chOff x="6421821" y="4834759"/>
            <a:chExt cx="3360246" cy="6831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2C3DFB-F923-5C4F-871F-0678FBB4C4C1}"/>
                </a:ext>
              </a:extLst>
            </p:cNvPr>
            <p:cNvCxnSpPr>
              <a:cxnSpLocks/>
            </p:cNvCxnSpPr>
            <p:nvPr/>
          </p:nvCxnSpPr>
          <p:spPr>
            <a:xfrm>
              <a:off x="6421821" y="5181600"/>
              <a:ext cx="3360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F78746-690B-E641-861E-7231C8D577CC}"/>
                </a:ext>
              </a:extLst>
            </p:cNvPr>
            <p:cNvCxnSpPr/>
            <p:nvPr/>
          </p:nvCxnSpPr>
          <p:spPr>
            <a:xfrm>
              <a:off x="6421821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7BE12-165A-B24F-BC4D-2F6E5AA302B9}"/>
                </a:ext>
              </a:extLst>
            </p:cNvPr>
            <p:cNvCxnSpPr/>
            <p:nvPr/>
          </p:nvCxnSpPr>
          <p:spPr>
            <a:xfrm>
              <a:off x="7296369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E05746-36CC-554A-836C-487E373FC759}"/>
                </a:ext>
              </a:extLst>
            </p:cNvPr>
            <p:cNvCxnSpPr/>
            <p:nvPr/>
          </p:nvCxnSpPr>
          <p:spPr>
            <a:xfrm>
              <a:off x="8163472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45EF6B-EFE1-564F-94EA-4CCD77208DBA}"/>
                </a:ext>
              </a:extLst>
            </p:cNvPr>
            <p:cNvCxnSpPr/>
            <p:nvPr/>
          </p:nvCxnSpPr>
          <p:spPr>
            <a:xfrm>
              <a:off x="8999046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421AF3-93CD-0749-B800-4BA8BAB0CA4E}"/>
                </a:ext>
              </a:extLst>
            </p:cNvPr>
            <p:cNvCxnSpPr/>
            <p:nvPr/>
          </p:nvCxnSpPr>
          <p:spPr>
            <a:xfrm>
              <a:off x="9782067" y="4834759"/>
              <a:ext cx="0" cy="683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A6B9E8-4839-F545-8DEF-08920ABF34FE}"/>
              </a:ext>
            </a:extLst>
          </p:cNvPr>
          <p:cNvSpPr txBox="1"/>
          <p:nvPr/>
        </p:nvSpPr>
        <p:spPr>
          <a:xfrm>
            <a:off x="7556938" y="570711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0            1           2           3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0A6C5-25B2-1C4F-9B29-14E712934772}"/>
              </a:ext>
            </a:extLst>
          </p:cNvPr>
          <p:cNvSpPr txBox="1"/>
          <p:nvPr/>
        </p:nvSpPr>
        <p:spPr>
          <a:xfrm>
            <a:off x="7109003" y="4346029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0            5           10          15       20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B85B0-C639-A249-823D-48C9B7D38B63}"/>
              </a:ext>
            </a:extLst>
          </p:cNvPr>
          <p:cNvSpPr txBox="1"/>
          <p:nvPr/>
        </p:nvSpPr>
        <p:spPr>
          <a:xfrm>
            <a:off x="5928492" y="4329528"/>
            <a:ext cx="118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textureX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FF649-34DC-464D-A3E1-7CF347B4F505}"/>
              </a:ext>
            </a:extLst>
          </p:cNvPr>
          <p:cNvSpPr txBox="1"/>
          <p:nvPr/>
        </p:nvSpPr>
        <p:spPr>
          <a:xfrm>
            <a:off x="5928492" y="5635069"/>
            <a:ext cx="118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colX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15 </a:t>
            </a:r>
          </a:p>
          <a:p>
            <a:pPr lvl="1"/>
            <a:r>
              <a:rPr lang="en-US" dirty="0"/>
              <a:t>implement the Checker Shader</a:t>
            </a:r>
            <a:r>
              <a:rPr lang="en-GB" dirty="0"/>
              <a:t>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3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532</Words>
  <Application>Microsoft Macintosh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3D Graphics</vt:lpstr>
      <vt:lpstr>Procedural Texture</vt:lpstr>
      <vt:lpstr>Procedural Texture</vt:lpstr>
      <vt:lpstr>Stripes Shader</vt:lpstr>
      <vt:lpstr>Stripes Shader</vt:lpstr>
      <vt:lpstr>Lab</vt:lpstr>
      <vt:lpstr>Checker Shader</vt:lpstr>
      <vt:lpstr>Checker Shader</vt:lpstr>
      <vt:lpstr>Lab</vt:lpstr>
      <vt:lpstr>Dots Shader</vt:lpstr>
      <vt:lpstr>Dots Shader</vt:lpstr>
      <vt:lpstr>Lab</vt:lpstr>
      <vt:lpstr>Teleport Shader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133</cp:revision>
  <dcterms:created xsi:type="dcterms:W3CDTF">2020-10-13T13:55:42Z</dcterms:created>
  <dcterms:modified xsi:type="dcterms:W3CDTF">2022-02-07T23:56:26Z</dcterms:modified>
</cp:coreProperties>
</file>