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9.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0.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3.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4.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5.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6.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8.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9.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20.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21.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22.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23.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24.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25.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26.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27.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28.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29.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30.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31.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32.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33.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34.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35.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36.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37.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38.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39.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40.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41.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42.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43.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44.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notesSlides/notesSlide45.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notesSlides/notesSlide46.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notesSlides/notesSlide47.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notesSlides/notesSlide48.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49.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notesSlides/notesSlide50.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notesSlides/notesSlide51.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notesSlides/notesSlide52.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notesSlides/notesSlide53.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notesSlides/notesSlide54.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notesSlides/notesSlide55.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notesSlides/notesSlide56.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notesSlides/notesSlide57.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notesSlides/notesSlide58.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notesSlides/notesSlide59.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notesSlides/notesSlide60.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notesSlides/notesSlide61.xml" ContentType="application/vnd.openxmlformats-officedocument.presentationml.notesSlide+xml"/>
  <Override PartName="/ppt/tags/tag12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3"/>
  </p:notesMasterIdLst>
  <p:sldIdLst>
    <p:sldId id="256" r:id="rId2"/>
    <p:sldId id="257" r:id="rId3"/>
    <p:sldId id="333" r:id="rId4"/>
    <p:sldId id="335" r:id="rId5"/>
    <p:sldId id="336" r:id="rId6"/>
    <p:sldId id="338" r:id="rId7"/>
    <p:sldId id="337" r:id="rId8"/>
    <p:sldId id="340" r:id="rId9"/>
    <p:sldId id="339" r:id="rId10"/>
    <p:sldId id="341" r:id="rId11"/>
    <p:sldId id="342" r:id="rId12"/>
    <p:sldId id="343" r:id="rId13"/>
    <p:sldId id="344" r:id="rId14"/>
    <p:sldId id="360" r:id="rId15"/>
    <p:sldId id="361" r:id="rId16"/>
    <p:sldId id="362" r:id="rId17"/>
    <p:sldId id="363" r:id="rId18"/>
    <p:sldId id="364" r:id="rId19"/>
    <p:sldId id="365" r:id="rId20"/>
    <p:sldId id="366" r:id="rId21"/>
    <p:sldId id="367" r:id="rId22"/>
    <p:sldId id="368" r:id="rId23"/>
    <p:sldId id="369" r:id="rId24"/>
    <p:sldId id="370" r:id="rId25"/>
    <p:sldId id="371" r:id="rId26"/>
    <p:sldId id="372" r:id="rId27"/>
    <p:sldId id="373" r:id="rId28"/>
    <p:sldId id="374" r:id="rId29"/>
    <p:sldId id="375" r:id="rId30"/>
    <p:sldId id="376" r:id="rId31"/>
    <p:sldId id="377" r:id="rId32"/>
    <p:sldId id="378" r:id="rId33"/>
    <p:sldId id="379" r:id="rId34"/>
    <p:sldId id="380" r:id="rId35"/>
    <p:sldId id="381" r:id="rId36"/>
    <p:sldId id="382" r:id="rId37"/>
    <p:sldId id="383" r:id="rId38"/>
    <p:sldId id="384" r:id="rId39"/>
    <p:sldId id="385" r:id="rId40"/>
    <p:sldId id="386" r:id="rId41"/>
    <p:sldId id="387" r:id="rId42"/>
    <p:sldId id="388" r:id="rId43"/>
    <p:sldId id="389" r:id="rId44"/>
    <p:sldId id="390" r:id="rId45"/>
    <p:sldId id="391" r:id="rId46"/>
    <p:sldId id="392" r:id="rId47"/>
    <p:sldId id="393" r:id="rId48"/>
    <p:sldId id="394" r:id="rId49"/>
    <p:sldId id="395" r:id="rId50"/>
    <p:sldId id="396" r:id="rId51"/>
    <p:sldId id="405" r:id="rId52"/>
    <p:sldId id="398" r:id="rId53"/>
    <p:sldId id="397" r:id="rId54"/>
    <p:sldId id="399" r:id="rId55"/>
    <p:sldId id="400" r:id="rId56"/>
    <p:sldId id="401" r:id="rId57"/>
    <p:sldId id="402" r:id="rId58"/>
    <p:sldId id="403" r:id="rId59"/>
    <p:sldId id="404" r:id="rId60"/>
    <p:sldId id="306" r:id="rId61"/>
    <p:sldId id="265" r:id="rId62"/>
  </p:sldIdLst>
  <p:sldSz cx="9144000" cy="6858000" type="screen4x3"/>
  <p:notesSz cx="6858000" cy="9144000"/>
  <p:defaultTextStyle>
    <a:defPPr lvl="0">
      <a:defRPr lang="en-US"/>
    </a:defPPr>
    <a:lvl1pPr lvl="0" algn="l" defTabSz="457200" rtl="0" fontAlgn="base">
      <a:spcBef>
        <a:spcPct val="0"/>
      </a:spcBef>
      <a:spcAft>
        <a:spcPct val="0"/>
      </a:spcAft>
      <a:defRPr kern="1200">
        <a:solidFill>
          <a:schemeClr val="tx1"/>
        </a:solidFill>
        <a:latin typeface="Arial" charset="0"/>
        <a:ea typeface="ＭＳ Ｐゴシック" pitchFamily="-109" charset="-128"/>
        <a:cs typeface="+mn-cs"/>
      </a:defRPr>
    </a:lvl1pPr>
    <a:lvl2pPr marL="457200" lvl="1" algn="l" defTabSz="457200" rtl="0" fontAlgn="base">
      <a:spcBef>
        <a:spcPct val="0"/>
      </a:spcBef>
      <a:spcAft>
        <a:spcPct val="0"/>
      </a:spcAft>
      <a:defRPr kern="1200">
        <a:solidFill>
          <a:schemeClr val="tx1"/>
        </a:solidFill>
        <a:latin typeface="Arial" charset="0"/>
        <a:ea typeface="ＭＳ Ｐゴシック" pitchFamily="-109" charset="-128"/>
        <a:cs typeface="+mn-cs"/>
      </a:defRPr>
    </a:lvl2pPr>
    <a:lvl3pPr marL="914400" lvl="2" algn="l" defTabSz="457200" rtl="0" fontAlgn="base">
      <a:spcBef>
        <a:spcPct val="0"/>
      </a:spcBef>
      <a:spcAft>
        <a:spcPct val="0"/>
      </a:spcAft>
      <a:defRPr kern="1200">
        <a:solidFill>
          <a:schemeClr val="tx1"/>
        </a:solidFill>
        <a:latin typeface="Arial" charset="0"/>
        <a:ea typeface="ＭＳ Ｐゴシック" pitchFamily="-109" charset="-128"/>
        <a:cs typeface="+mn-cs"/>
      </a:defRPr>
    </a:lvl3pPr>
    <a:lvl4pPr marL="1371600" lvl="3" algn="l" defTabSz="457200" rtl="0" fontAlgn="base">
      <a:spcBef>
        <a:spcPct val="0"/>
      </a:spcBef>
      <a:spcAft>
        <a:spcPct val="0"/>
      </a:spcAft>
      <a:defRPr kern="1200">
        <a:solidFill>
          <a:schemeClr val="tx1"/>
        </a:solidFill>
        <a:latin typeface="Arial" charset="0"/>
        <a:ea typeface="ＭＳ Ｐゴシック" pitchFamily="-109" charset="-128"/>
        <a:cs typeface="+mn-cs"/>
      </a:defRPr>
    </a:lvl4pPr>
    <a:lvl5pPr marL="1828800" lvl="4" algn="l" defTabSz="457200" rtl="0" fontAlgn="base">
      <a:spcBef>
        <a:spcPct val="0"/>
      </a:spcBef>
      <a:spcAft>
        <a:spcPct val="0"/>
      </a:spcAft>
      <a:defRPr kern="1200">
        <a:solidFill>
          <a:schemeClr val="tx1"/>
        </a:solidFill>
        <a:latin typeface="Arial" charset="0"/>
        <a:ea typeface="ＭＳ Ｐゴシック" pitchFamily="-109" charset="-128"/>
        <a:cs typeface="+mn-cs"/>
      </a:defRPr>
    </a:lvl5pPr>
    <a:lvl6pPr marL="2286000" lvl="5" algn="l" defTabSz="914400" rtl="0" eaLnBrk="1" latinLnBrk="0" hangingPunct="1">
      <a:defRPr kern="1200">
        <a:solidFill>
          <a:schemeClr val="tx1"/>
        </a:solidFill>
        <a:latin typeface="Arial" charset="0"/>
        <a:ea typeface="ＭＳ Ｐゴシック" pitchFamily="-109" charset="-128"/>
        <a:cs typeface="+mn-cs"/>
      </a:defRPr>
    </a:lvl6pPr>
    <a:lvl7pPr marL="2743200" lvl="6" algn="l" defTabSz="914400" rtl="0" eaLnBrk="1" latinLnBrk="0" hangingPunct="1">
      <a:defRPr kern="1200">
        <a:solidFill>
          <a:schemeClr val="tx1"/>
        </a:solidFill>
        <a:latin typeface="Arial" charset="0"/>
        <a:ea typeface="ＭＳ Ｐゴシック" pitchFamily="-109" charset="-128"/>
        <a:cs typeface="+mn-cs"/>
      </a:defRPr>
    </a:lvl7pPr>
    <a:lvl8pPr marL="3200400" lvl="7" algn="l" defTabSz="914400" rtl="0" eaLnBrk="1" latinLnBrk="0" hangingPunct="1">
      <a:defRPr kern="1200">
        <a:solidFill>
          <a:schemeClr val="tx1"/>
        </a:solidFill>
        <a:latin typeface="Arial" charset="0"/>
        <a:ea typeface="ＭＳ Ｐゴシック" pitchFamily="-109" charset="-128"/>
        <a:cs typeface="+mn-cs"/>
      </a:defRPr>
    </a:lvl8pPr>
    <a:lvl9pPr marL="3657600" lvl="8" algn="l" defTabSz="914400" rtl="0" eaLnBrk="1" latinLnBrk="0" hangingPunct="1">
      <a:defRPr kern="1200">
        <a:solidFill>
          <a:schemeClr val="tx1"/>
        </a:solidFill>
        <a:latin typeface="Arial" charset="0"/>
        <a:ea typeface="ＭＳ Ｐゴシック" pitchFamily="-109"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59" autoAdjust="0"/>
    <p:restoredTop sz="93955"/>
  </p:normalViewPr>
  <p:slideViewPr>
    <p:cSldViewPr snapToGrid="0">
      <p:cViewPr varScale="1">
        <p:scale>
          <a:sx n="97" d="100"/>
          <a:sy n="97" d="100"/>
        </p:scale>
        <p:origin x="54" y="1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3CFFB0-ED9D-445F-9A2B-4188A92D4D34}" type="datetimeFigureOut">
              <a:rPr lang="en-US" smtClean="0"/>
              <a:pPr/>
              <a:t>4/18/2022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B6C118-99C7-43A8-89D6-827AC8AE5AE1}" type="slidenum">
              <a:rPr lang="en-US" smtClean="0"/>
              <a:pPr/>
              <a:t>‹#›</a:t>
            </a:fld>
            <a:endParaRPr lang="en-US" dirty="0"/>
          </a:p>
        </p:txBody>
      </p:sp>
    </p:spTree>
    <p:extLst>
      <p:ext uri="{BB962C8B-B14F-4D97-AF65-F5344CB8AC3E}">
        <p14:creationId xmlns:p14="http://schemas.microsoft.com/office/powerpoint/2010/main" val="72470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31.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33.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35.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37.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39.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4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43.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45.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47.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49.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51.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53.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55.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57.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59.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ags" Target="../tags/tag61.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63.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ags" Target="../tags/tag65.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ags" Target="../tags/tag67.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ags" Target="../tags/tag69.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ags" Target="../tags/tag71.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ags" Target="../tags/tag73.xml"/></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ags" Target="../tags/tag75.xml"/></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ags" Target="../tags/tag77.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40.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ags" Target="../tags/tag79.xml"/></Relationships>
</file>

<file path=ppt/notesSlides/_rels/notesSlide41.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ags" Target="../tags/tag81.xml"/></Relationships>
</file>

<file path=ppt/notesSlides/_rels/notesSlide42.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ags" Target="../tags/tag83.xml"/></Relationships>
</file>

<file path=ppt/notesSlides/_rels/notesSlide43.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ags" Target="../tags/tag85.xml"/></Relationships>
</file>

<file path=ppt/notesSlides/_rels/notesSlide44.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notesMaster" Target="../notesMasters/notesMaster1.xml"/><Relationship Id="rId1" Type="http://schemas.openxmlformats.org/officeDocument/2006/relationships/tags" Target="../tags/tag87.xml"/></Relationships>
</file>

<file path=ppt/notesSlides/_rels/notesSlide45.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ags" Target="../tags/tag89.xml"/></Relationships>
</file>

<file path=ppt/notesSlides/_rels/notesSlide46.xml.rels><?xml version="1.0" encoding="UTF-8" standalone="yes"?>
<Relationships xmlns="http://schemas.openxmlformats.org/package/2006/relationships"><Relationship Id="rId3" Type="http://schemas.openxmlformats.org/officeDocument/2006/relationships/slide" Target="../slides/slide46.xml"/><Relationship Id="rId2" Type="http://schemas.openxmlformats.org/officeDocument/2006/relationships/notesMaster" Target="../notesMasters/notesMaster1.xml"/><Relationship Id="rId1" Type="http://schemas.openxmlformats.org/officeDocument/2006/relationships/tags" Target="../tags/tag91.xml"/></Relationships>
</file>

<file path=ppt/notesSlides/_rels/notesSlide47.xml.rels><?xml version="1.0" encoding="UTF-8" standalone="yes"?>
<Relationships xmlns="http://schemas.openxmlformats.org/package/2006/relationships"><Relationship Id="rId3" Type="http://schemas.openxmlformats.org/officeDocument/2006/relationships/slide" Target="../slides/slide47.xml"/><Relationship Id="rId2" Type="http://schemas.openxmlformats.org/officeDocument/2006/relationships/notesMaster" Target="../notesMasters/notesMaster1.xml"/><Relationship Id="rId1" Type="http://schemas.openxmlformats.org/officeDocument/2006/relationships/tags" Target="../tags/tag93.xml"/></Relationships>
</file>

<file path=ppt/notesSlides/_rels/notesSlide48.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notesMaster" Target="../notesMasters/notesMaster1.xml"/><Relationship Id="rId1" Type="http://schemas.openxmlformats.org/officeDocument/2006/relationships/tags" Target="../tags/tag95.xml"/></Relationships>
</file>

<file path=ppt/notesSlides/_rels/notesSlide49.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notesMaster" Target="../notesMasters/notesMaster1.xml"/><Relationship Id="rId1" Type="http://schemas.openxmlformats.org/officeDocument/2006/relationships/tags" Target="../tags/tag97.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9.xml"/></Relationships>
</file>

<file path=ppt/notesSlides/_rels/notesSlide50.xml.rels><?xml version="1.0" encoding="UTF-8" standalone="yes"?>
<Relationships xmlns="http://schemas.openxmlformats.org/package/2006/relationships"><Relationship Id="rId3" Type="http://schemas.openxmlformats.org/officeDocument/2006/relationships/slide" Target="../slides/slide50.xml"/><Relationship Id="rId2" Type="http://schemas.openxmlformats.org/officeDocument/2006/relationships/notesMaster" Target="../notesMasters/notesMaster1.xml"/><Relationship Id="rId1" Type="http://schemas.openxmlformats.org/officeDocument/2006/relationships/tags" Target="../tags/tag99.xml"/></Relationships>
</file>

<file path=ppt/notesSlides/_rels/notesSlide51.xml.rels><?xml version="1.0" encoding="UTF-8" standalone="yes"?>
<Relationships xmlns="http://schemas.openxmlformats.org/package/2006/relationships"><Relationship Id="rId3" Type="http://schemas.openxmlformats.org/officeDocument/2006/relationships/slide" Target="../slides/slide51.xml"/><Relationship Id="rId2" Type="http://schemas.openxmlformats.org/officeDocument/2006/relationships/notesMaster" Target="../notesMasters/notesMaster1.xml"/><Relationship Id="rId1" Type="http://schemas.openxmlformats.org/officeDocument/2006/relationships/tags" Target="../tags/tag101.xml"/></Relationships>
</file>

<file path=ppt/notesSlides/_rels/notesSlide52.xml.rels><?xml version="1.0" encoding="UTF-8" standalone="yes"?>
<Relationships xmlns="http://schemas.openxmlformats.org/package/2006/relationships"><Relationship Id="rId3" Type="http://schemas.openxmlformats.org/officeDocument/2006/relationships/slide" Target="../slides/slide52.xml"/><Relationship Id="rId2" Type="http://schemas.openxmlformats.org/officeDocument/2006/relationships/notesMaster" Target="../notesMasters/notesMaster1.xml"/><Relationship Id="rId1" Type="http://schemas.openxmlformats.org/officeDocument/2006/relationships/tags" Target="../tags/tag103.xml"/></Relationships>
</file>

<file path=ppt/notesSlides/_rels/notesSlide53.xml.rels><?xml version="1.0" encoding="UTF-8" standalone="yes"?>
<Relationships xmlns="http://schemas.openxmlformats.org/package/2006/relationships"><Relationship Id="rId3" Type="http://schemas.openxmlformats.org/officeDocument/2006/relationships/slide" Target="../slides/slide53.xml"/><Relationship Id="rId2" Type="http://schemas.openxmlformats.org/officeDocument/2006/relationships/notesMaster" Target="../notesMasters/notesMaster1.xml"/><Relationship Id="rId1" Type="http://schemas.openxmlformats.org/officeDocument/2006/relationships/tags" Target="../tags/tag105.xml"/></Relationships>
</file>

<file path=ppt/notesSlides/_rels/notesSlide54.xml.rels><?xml version="1.0" encoding="UTF-8" standalone="yes"?>
<Relationships xmlns="http://schemas.openxmlformats.org/package/2006/relationships"><Relationship Id="rId3" Type="http://schemas.openxmlformats.org/officeDocument/2006/relationships/slide" Target="../slides/slide54.xml"/><Relationship Id="rId2" Type="http://schemas.openxmlformats.org/officeDocument/2006/relationships/notesMaster" Target="../notesMasters/notesMaster1.xml"/><Relationship Id="rId1" Type="http://schemas.openxmlformats.org/officeDocument/2006/relationships/tags" Target="../tags/tag107.xml"/></Relationships>
</file>

<file path=ppt/notesSlides/_rels/notesSlide55.xml.rels><?xml version="1.0" encoding="UTF-8" standalone="yes"?>
<Relationships xmlns="http://schemas.openxmlformats.org/package/2006/relationships"><Relationship Id="rId3" Type="http://schemas.openxmlformats.org/officeDocument/2006/relationships/slide" Target="../slides/slide55.xml"/><Relationship Id="rId2" Type="http://schemas.openxmlformats.org/officeDocument/2006/relationships/notesMaster" Target="../notesMasters/notesMaster1.xml"/><Relationship Id="rId1" Type="http://schemas.openxmlformats.org/officeDocument/2006/relationships/tags" Target="../tags/tag109.xml"/></Relationships>
</file>

<file path=ppt/notesSlides/_rels/notesSlide56.xml.rels><?xml version="1.0" encoding="UTF-8" standalone="yes"?>
<Relationships xmlns="http://schemas.openxmlformats.org/package/2006/relationships"><Relationship Id="rId3" Type="http://schemas.openxmlformats.org/officeDocument/2006/relationships/slide" Target="../slides/slide56.xml"/><Relationship Id="rId2" Type="http://schemas.openxmlformats.org/officeDocument/2006/relationships/notesMaster" Target="../notesMasters/notesMaster1.xml"/><Relationship Id="rId1" Type="http://schemas.openxmlformats.org/officeDocument/2006/relationships/tags" Target="../tags/tag111.xml"/></Relationships>
</file>

<file path=ppt/notesSlides/_rels/notesSlide57.xml.rels><?xml version="1.0" encoding="UTF-8" standalone="yes"?>
<Relationships xmlns="http://schemas.openxmlformats.org/package/2006/relationships"><Relationship Id="rId3" Type="http://schemas.openxmlformats.org/officeDocument/2006/relationships/slide" Target="../slides/slide57.xml"/><Relationship Id="rId2" Type="http://schemas.openxmlformats.org/officeDocument/2006/relationships/notesMaster" Target="../notesMasters/notesMaster1.xml"/><Relationship Id="rId1" Type="http://schemas.openxmlformats.org/officeDocument/2006/relationships/tags" Target="../tags/tag113.xml"/></Relationships>
</file>

<file path=ppt/notesSlides/_rels/notesSlide58.xml.rels><?xml version="1.0" encoding="UTF-8" standalone="yes"?>
<Relationships xmlns="http://schemas.openxmlformats.org/package/2006/relationships"><Relationship Id="rId3" Type="http://schemas.openxmlformats.org/officeDocument/2006/relationships/slide" Target="../slides/slide58.xml"/><Relationship Id="rId2" Type="http://schemas.openxmlformats.org/officeDocument/2006/relationships/notesMaster" Target="../notesMasters/notesMaster1.xml"/><Relationship Id="rId1" Type="http://schemas.openxmlformats.org/officeDocument/2006/relationships/tags" Target="../tags/tag115.xml"/></Relationships>
</file>

<file path=ppt/notesSlides/_rels/notesSlide59.xml.rels><?xml version="1.0" encoding="UTF-8" standalone="yes"?>
<Relationships xmlns="http://schemas.openxmlformats.org/package/2006/relationships"><Relationship Id="rId3" Type="http://schemas.openxmlformats.org/officeDocument/2006/relationships/slide" Target="../slides/slide59.xml"/><Relationship Id="rId2" Type="http://schemas.openxmlformats.org/officeDocument/2006/relationships/notesMaster" Target="../notesMasters/notesMaster1.xml"/><Relationship Id="rId1" Type="http://schemas.openxmlformats.org/officeDocument/2006/relationships/tags" Target="../tags/tag117.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60.xml.rels><?xml version="1.0" encoding="UTF-8" standalone="yes"?>
<Relationships xmlns="http://schemas.openxmlformats.org/package/2006/relationships"><Relationship Id="rId3" Type="http://schemas.openxmlformats.org/officeDocument/2006/relationships/slide" Target="../slides/slide60.xml"/><Relationship Id="rId2" Type="http://schemas.openxmlformats.org/officeDocument/2006/relationships/notesMaster" Target="../notesMasters/notesMaster1.xml"/><Relationship Id="rId1" Type="http://schemas.openxmlformats.org/officeDocument/2006/relationships/tags" Target="../tags/tag119.xml"/></Relationships>
</file>

<file path=ppt/notesSlides/_rels/notesSlide61.xml.rels><?xml version="1.0" encoding="UTF-8" standalone="yes"?>
<Relationships xmlns="http://schemas.openxmlformats.org/package/2006/relationships"><Relationship Id="rId3" Type="http://schemas.openxmlformats.org/officeDocument/2006/relationships/slide" Target="../slides/slide61.xml"/><Relationship Id="rId2" Type="http://schemas.openxmlformats.org/officeDocument/2006/relationships/notesMaster" Target="../notesMasters/notesMaster1.xml"/><Relationship Id="rId1" Type="http://schemas.openxmlformats.org/officeDocument/2006/relationships/tags" Target="../tags/tag12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B6C118-99C7-43A8-89D6-827AC8AE5AE1}" type="slidenum">
              <a:rPr lang="en-US" smtClean="0"/>
              <a:pPr/>
              <a:t>1</a:t>
            </a:fld>
            <a:endParaRPr lang="en-US" dirty="0"/>
          </a:p>
        </p:txBody>
      </p:sp>
    </p:spTree>
    <p:extLst>
      <p:ext uri="{BB962C8B-B14F-4D97-AF65-F5344CB8AC3E}">
        <p14:creationId xmlns:p14="http://schemas.microsoft.com/office/powerpoint/2010/main" val="81330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10</a:t>
            </a:fld>
            <a:endParaRPr lang="en-US" dirty="0"/>
          </a:p>
        </p:txBody>
      </p:sp>
    </p:spTree>
    <p:extLst>
      <p:ext uri="{BB962C8B-B14F-4D97-AF65-F5344CB8AC3E}">
        <p14:creationId xmlns:p14="http://schemas.microsoft.com/office/powerpoint/2010/main" val="1992680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11</a:t>
            </a:fld>
            <a:endParaRPr lang="en-US" dirty="0"/>
          </a:p>
        </p:txBody>
      </p:sp>
    </p:spTree>
    <p:extLst>
      <p:ext uri="{BB962C8B-B14F-4D97-AF65-F5344CB8AC3E}">
        <p14:creationId xmlns:p14="http://schemas.microsoft.com/office/powerpoint/2010/main" val="3751807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12</a:t>
            </a:fld>
            <a:endParaRPr lang="en-US" dirty="0"/>
          </a:p>
        </p:txBody>
      </p:sp>
    </p:spTree>
    <p:extLst>
      <p:ext uri="{BB962C8B-B14F-4D97-AF65-F5344CB8AC3E}">
        <p14:creationId xmlns:p14="http://schemas.microsoft.com/office/powerpoint/2010/main" val="1613780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13</a:t>
            </a:fld>
            <a:endParaRPr lang="en-US" dirty="0"/>
          </a:p>
        </p:txBody>
      </p:sp>
    </p:spTree>
    <p:extLst>
      <p:ext uri="{BB962C8B-B14F-4D97-AF65-F5344CB8AC3E}">
        <p14:creationId xmlns:p14="http://schemas.microsoft.com/office/powerpoint/2010/main" val="3392038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14</a:t>
            </a:fld>
            <a:endParaRPr lang="en-US" dirty="0"/>
          </a:p>
        </p:txBody>
      </p:sp>
    </p:spTree>
    <p:extLst>
      <p:ext uri="{BB962C8B-B14F-4D97-AF65-F5344CB8AC3E}">
        <p14:creationId xmlns:p14="http://schemas.microsoft.com/office/powerpoint/2010/main" val="1459378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15</a:t>
            </a:fld>
            <a:endParaRPr lang="en-US" dirty="0"/>
          </a:p>
        </p:txBody>
      </p:sp>
    </p:spTree>
    <p:extLst>
      <p:ext uri="{BB962C8B-B14F-4D97-AF65-F5344CB8AC3E}">
        <p14:creationId xmlns:p14="http://schemas.microsoft.com/office/powerpoint/2010/main" val="3942545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16</a:t>
            </a:fld>
            <a:endParaRPr lang="en-US" dirty="0"/>
          </a:p>
        </p:txBody>
      </p:sp>
    </p:spTree>
    <p:extLst>
      <p:ext uri="{BB962C8B-B14F-4D97-AF65-F5344CB8AC3E}">
        <p14:creationId xmlns:p14="http://schemas.microsoft.com/office/powerpoint/2010/main" val="17277888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17</a:t>
            </a:fld>
            <a:endParaRPr lang="en-US" dirty="0"/>
          </a:p>
        </p:txBody>
      </p:sp>
    </p:spTree>
    <p:extLst>
      <p:ext uri="{BB962C8B-B14F-4D97-AF65-F5344CB8AC3E}">
        <p14:creationId xmlns:p14="http://schemas.microsoft.com/office/powerpoint/2010/main" val="3900609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18</a:t>
            </a:fld>
            <a:endParaRPr lang="en-US" dirty="0"/>
          </a:p>
        </p:txBody>
      </p:sp>
    </p:spTree>
    <p:extLst>
      <p:ext uri="{BB962C8B-B14F-4D97-AF65-F5344CB8AC3E}">
        <p14:creationId xmlns:p14="http://schemas.microsoft.com/office/powerpoint/2010/main" val="966455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19</a:t>
            </a:fld>
            <a:endParaRPr lang="en-US" dirty="0"/>
          </a:p>
        </p:txBody>
      </p:sp>
    </p:spTree>
    <p:extLst>
      <p:ext uri="{BB962C8B-B14F-4D97-AF65-F5344CB8AC3E}">
        <p14:creationId xmlns:p14="http://schemas.microsoft.com/office/powerpoint/2010/main" val="3194852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2</a:t>
            </a:fld>
            <a:endParaRPr lang="en-US" dirty="0"/>
          </a:p>
        </p:txBody>
      </p:sp>
    </p:spTree>
    <p:extLst>
      <p:ext uri="{BB962C8B-B14F-4D97-AF65-F5344CB8AC3E}">
        <p14:creationId xmlns:p14="http://schemas.microsoft.com/office/powerpoint/2010/main" val="688399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20</a:t>
            </a:fld>
            <a:endParaRPr lang="en-US" dirty="0"/>
          </a:p>
        </p:txBody>
      </p:sp>
    </p:spTree>
    <p:extLst>
      <p:ext uri="{BB962C8B-B14F-4D97-AF65-F5344CB8AC3E}">
        <p14:creationId xmlns:p14="http://schemas.microsoft.com/office/powerpoint/2010/main" val="30571068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21</a:t>
            </a:fld>
            <a:endParaRPr lang="en-US" dirty="0"/>
          </a:p>
        </p:txBody>
      </p:sp>
    </p:spTree>
    <p:extLst>
      <p:ext uri="{BB962C8B-B14F-4D97-AF65-F5344CB8AC3E}">
        <p14:creationId xmlns:p14="http://schemas.microsoft.com/office/powerpoint/2010/main" val="3011236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22</a:t>
            </a:fld>
            <a:endParaRPr lang="en-US" dirty="0"/>
          </a:p>
        </p:txBody>
      </p:sp>
    </p:spTree>
    <p:extLst>
      <p:ext uri="{BB962C8B-B14F-4D97-AF65-F5344CB8AC3E}">
        <p14:creationId xmlns:p14="http://schemas.microsoft.com/office/powerpoint/2010/main" val="1620316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23</a:t>
            </a:fld>
            <a:endParaRPr lang="en-US" dirty="0"/>
          </a:p>
        </p:txBody>
      </p:sp>
    </p:spTree>
    <p:extLst>
      <p:ext uri="{BB962C8B-B14F-4D97-AF65-F5344CB8AC3E}">
        <p14:creationId xmlns:p14="http://schemas.microsoft.com/office/powerpoint/2010/main" val="33721076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24</a:t>
            </a:fld>
            <a:endParaRPr lang="en-US" dirty="0"/>
          </a:p>
        </p:txBody>
      </p:sp>
    </p:spTree>
    <p:extLst>
      <p:ext uri="{BB962C8B-B14F-4D97-AF65-F5344CB8AC3E}">
        <p14:creationId xmlns:p14="http://schemas.microsoft.com/office/powerpoint/2010/main" val="34846847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25</a:t>
            </a:fld>
            <a:endParaRPr lang="en-US" dirty="0"/>
          </a:p>
        </p:txBody>
      </p:sp>
    </p:spTree>
    <p:extLst>
      <p:ext uri="{BB962C8B-B14F-4D97-AF65-F5344CB8AC3E}">
        <p14:creationId xmlns:p14="http://schemas.microsoft.com/office/powerpoint/2010/main" val="26924575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26</a:t>
            </a:fld>
            <a:endParaRPr lang="en-US" dirty="0"/>
          </a:p>
        </p:txBody>
      </p:sp>
    </p:spTree>
    <p:extLst>
      <p:ext uri="{BB962C8B-B14F-4D97-AF65-F5344CB8AC3E}">
        <p14:creationId xmlns:p14="http://schemas.microsoft.com/office/powerpoint/2010/main" val="16253655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27</a:t>
            </a:fld>
            <a:endParaRPr lang="en-US" dirty="0"/>
          </a:p>
        </p:txBody>
      </p:sp>
    </p:spTree>
    <p:extLst>
      <p:ext uri="{BB962C8B-B14F-4D97-AF65-F5344CB8AC3E}">
        <p14:creationId xmlns:p14="http://schemas.microsoft.com/office/powerpoint/2010/main" val="16257660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28</a:t>
            </a:fld>
            <a:endParaRPr lang="en-US" dirty="0"/>
          </a:p>
        </p:txBody>
      </p:sp>
    </p:spTree>
    <p:extLst>
      <p:ext uri="{BB962C8B-B14F-4D97-AF65-F5344CB8AC3E}">
        <p14:creationId xmlns:p14="http://schemas.microsoft.com/office/powerpoint/2010/main" val="39516834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29</a:t>
            </a:fld>
            <a:endParaRPr lang="en-US" dirty="0"/>
          </a:p>
        </p:txBody>
      </p:sp>
    </p:spTree>
    <p:extLst>
      <p:ext uri="{BB962C8B-B14F-4D97-AF65-F5344CB8AC3E}">
        <p14:creationId xmlns:p14="http://schemas.microsoft.com/office/powerpoint/2010/main" val="1140993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3</a:t>
            </a:fld>
            <a:endParaRPr lang="en-US" dirty="0"/>
          </a:p>
        </p:txBody>
      </p:sp>
    </p:spTree>
    <p:extLst>
      <p:ext uri="{BB962C8B-B14F-4D97-AF65-F5344CB8AC3E}">
        <p14:creationId xmlns:p14="http://schemas.microsoft.com/office/powerpoint/2010/main" val="20363302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30</a:t>
            </a:fld>
            <a:endParaRPr lang="en-US" dirty="0"/>
          </a:p>
        </p:txBody>
      </p:sp>
    </p:spTree>
    <p:extLst>
      <p:ext uri="{BB962C8B-B14F-4D97-AF65-F5344CB8AC3E}">
        <p14:creationId xmlns:p14="http://schemas.microsoft.com/office/powerpoint/2010/main" val="15533216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31</a:t>
            </a:fld>
            <a:endParaRPr lang="en-US" dirty="0"/>
          </a:p>
        </p:txBody>
      </p:sp>
    </p:spTree>
    <p:extLst>
      <p:ext uri="{BB962C8B-B14F-4D97-AF65-F5344CB8AC3E}">
        <p14:creationId xmlns:p14="http://schemas.microsoft.com/office/powerpoint/2010/main" val="21658742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32</a:t>
            </a:fld>
            <a:endParaRPr lang="en-US" dirty="0"/>
          </a:p>
        </p:txBody>
      </p:sp>
    </p:spTree>
    <p:extLst>
      <p:ext uri="{BB962C8B-B14F-4D97-AF65-F5344CB8AC3E}">
        <p14:creationId xmlns:p14="http://schemas.microsoft.com/office/powerpoint/2010/main" val="40949569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33</a:t>
            </a:fld>
            <a:endParaRPr lang="en-US" dirty="0"/>
          </a:p>
        </p:txBody>
      </p:sp>
    </p:spTree>
    <p:extLst>
      <p:ext uri="{BB962C8B-B14F-4D97-AF65-F5344CB8AC3E}">
        <p14:creationId xmlns:p14="http://schemas.microsoft.com/office/powerpoint/2010/main" val="28283457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34</a:t>
            </a:fld>
            <a:endParaRPr lang="en-US" dirty="0"/>
          </a:p>
        </p:txBody>
      </p:sp>
    </p:spTree>
    <p:extLst>
      <p:ext uri="{BB962C8B-B14F-4D97-AF65-F5344CB8AC3E}">
        <p14:creationId xmlns:p14="http://schemas.microsoft.com/office/powerpoint/2010/main" val="20830661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35</a:t>
            </a:fld>
            <a:endParaRPr lang="en-US" dirty="0"/>
          </a:p>
        </p:txBody>
      </p:sp>
    </p:spTree>
    <p:extLst>
      <p:ext uri="{BB962C8B-B14F-4D97-AF65-F5344CB8AC3E}">
        <p14:creationId xmlns:p14="http://schemas.microsoft.com/office/powerpoint/2010/main" val="31576027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36</a:t>
            </a:fld>
            <a:endParaRPr lang="en-US" dirty="0"/>
          </a:p>
        </p:txBody>
      </p:sp>
    </p:spTree>
    <p:extLst>
      <p:ext uri="{BB962C8B-B14F-4D97-AF65-F5344CB8AC3E}">
        <p14:creationId xmlns:p14="http://schemas.microsoft.com/office/powerpoint/2010/main" val="38129555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37</a:t>
            </a:fld>
            <a:endParaRPr lang="en-US" dirty="0"/>
          </a:p>
        </p:txBody>
      </p:sp>
    </p:spTree>
    <p:extLst>
      <p:ext uri="{BB962C8B-B14F-4D97-AF65-F5344CB8AC3E}">
        <p14:creationId xmlns:p14="http://schemas.microsoft.com/office/powerpoint/2010/main" val="4017642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38</a:t>
            </a:fld>
            <a:endParaRPr lang="en-US" dirty="0"/>
          </a:p>
        </p:txBody>
      </p:sp>
    </p:spTree>
    <p:extLst>
      <p:ext uri="{BB962C8B-B14F-4D97-AF65-F5344CB8AC3E}">
        <p14:creationId xmlns:p14="http://schemas.microsoft.com/office/powerpoint/2010/main" val="2724901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39</a:t>
            </a:fld>
            <a:endParaRPr lang="en-US" dirty="0"/>
          </a:p>
        </p:txBody>
      </p:sp>
    </p:spTree>
    <p:extLst>
      <p:ext uri="{BB962C8B-B14F-4D97-AF65-F5344CB8AC3E}">
        <p14:creationId xmlns:p14="http://schemas.microsoft.com/office/powerpoint/2010/main" val="961637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4</a:t>
            </a:fld>
            <a:endParaRPr lang="en-US" dirty="0"/>
          </a:p>
        </p:txBody>
      </p:sp>
    </p:spTree>
    <p:extLst>
      <p:ext uri="{BB962C8B-B14F-4D97-AF65-F5344CB8AC3E}">
        <p14:creationId xmlns:p14="http://schemas.microsoft.com/office/powerpoint/2010/main" val="33665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40</a:t>
            </a:fld>
            <a:endParaRPr lang="en-US" dirty="0"/>
          </a:p>
        </p:txBody>
      </p:sp>
    </p:spTree>
    <p:extLst>
      <p:ext uri="{BB962C8B-B14F-4D97-AF65-F5344CB8AC3E}">
        <p14:creationId xmlns:p14="http://schemas.microsoft.com/office/powerpoint/2010/main" val="28164413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41</a:t>
            </a:fld>
            <a:endParaRPr lang="en-US" dirty="0"/>
          </a:p>
        </p:txBody>
      </p:sp>
    </p:spTree>
    <p:extLst>
      <p:ext uri="{BB962C8B-B14F-4D97-AF65-F5344CB8AC3E}">
        <p14:creationId xmlns:p14="http://schemas.microsoft.com/office/powerpoint/2010/main" val="30257374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42</a:t>
            </a:fld>
            <a:endParaRPr lang="en-US" dirty="0"/>
          </a:p>
        </p:txBody>
      </p:sp>
    </p:spTree>
    <p:extLst>
      <p:ext uri="{BB962C8B-B14F-4D97-AF65-F5344CB8AC3E}">
        <p14:creationId xmlns:p14="http://schemas.microsoft.com/office/powerpoint/2010/main" val="36002687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43</a:t>
            </a:fld>
            <a:endParaRPr lang="en-US" dirty="0"/>
          </a:p>
        </p:txBody>
      </p:sp>
    </p:spTree>
    <p:extLst>
      <p:ext uri="{BB962C8B-B14F-4D97-AF65-F5344CB8AC3E}">
        <p14:creationId xmlns:p14="http://schemas.microsoft.com/office/powerpoint/2010/main" val="14578280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44</a:t>
            </a:fld>
            <a:endParaRPr lang="en-US" dirty="0"/>
          </a:p>
        </p:txBody>
      </p:sp>
    </p:spTree>
    <p:extLst>
      <p:ext uri="{BB962C8B-B14F-4D97-AF65-F5344CB8AC3E}">
        <p14:creationId xmlns:p14="http://schemas.microsoft.com/office/powerpoint/2010/main" val="34130954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45</a:t>
            </a:fld>
            <a:endParaRPr lang="en-US" dirty="0"/>
          </a:p>
        </p:txBody>
      </p:sp>
    </p:spTree>
    <p:extLst>
      <p:ext uri="{BB962C8B-B14F-4D97-AF65-F5344CB8AC3E}">
        <p14:creationId xmlns:p14="http://schemas.microsoft.com/office/powerpoint/2010/main" val="25246147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46</a:t>
            </a:fld>
            <a:endParaRPr lang="en-US" dirty="0"/>
          </a:p>
        </p:txBody>
      </p:sp>
    </p:spTree>
    <p:extLst>
      <p:ext uri="{BB962C8B-B14F-4D97-AF65-F5344CB8AC3E}">
        <p14:creationId xmlns:p14="http://schemas.microsoft.com/office/powerpoint/2010/main" val="11684838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47</a:t>
            </a:fld>
            <a:endParaRPr lang="en-US" dirty="0"/>
          </a:p>
        </p:txBody>
      </p:sp>
    </p:spTree>
    <p:extLst>
      <p:ext uri="{BB962C8B-B14F-4D97-AF65-F5344CB8AC3E}">
        <p14:creationId xmlns:p14="http://schemas.microsoft.com/office/powerpoint/2010/main" val="36039690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48</a:t>
            </a:fld>
            <a:endParaRPr lang="en-US" dirty="0"/>
          </a:p>
        </p:txBody>
      </p:sp>
    </p:spTree>
    <p:extLst>
      <p:ext uri="{BB962C8B-B14F-4D97-AF65-F5344CB8AC3E}">
        <p14:creationId xmlns:p14="http://schemas.microsoft.com/office/powerpoint/2010/main" val="30537364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49</a:t>
            </a:fld>
            <a:endParaRPr lang="en-US" dirty="0"/>
          </a:p>
        </p:txBody>
      </p:sp>
    </p:spTree>
    <p:extLst>
      <p:ext uri="{BB962C8B-B14F-4D97-AF65-F5344CB8AC3E}">
        <p14:creationId xmlns:p14="http://schemas.microsoft.com/office/powerpoint/2010/main" val="2001452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5</a:t>
            </a:fld>
            <a:endParaRPr lang="en-US" dirty="0"/>
          </a:p>
        </p:txBody>
      </p:sp>
    </p:spTree>
    <p:extLst>
      <p:ext uri="{BB962C8B-B14F-4D97-AF65-F5344CB8AC3E}">
        <p14:creationId xmlns:p14="http://schemas.microsoft.com/office/powerpoint/2010/main" val="6606271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50</a:t>
            </a:fld>
            <a:endParaRPr lang="en-US" dirty="0"/>
          </a:p>
        </p:txBody>
      </p:sp>
    </p:spTree>
    <p:extLst>
      <p:ext uri="{BB962C8B-B14F-4D97-AF65-F5344CB8AC3E}">
        <p14:creationId xmlns:p14="http://schemas.microsoft.com/office/powerpoint/2010/main" val="14569619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51</a:t>
            </a:fld>
            <a:endParaRPr lang="en-US" dirty="0"/>
          </a:p>
        </p:txBody>
      </p:sp>
    </p:spTree>
    <p:extLst>
      <p:ext uri="{BB962C8B-B14F-4D97-AF65-F5344CB8AC3E}">
        <p14:creationId xmlns:p14="http://schemas.microsoft.com/office/powerpoint/2010/main" val="33987572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52</a:t>
            </a:fld>
            <a:endParaRPr lang="en-US" dirty="0"/>
          </a:p>
        </p:txBody>
      </p:sp>
    </p:spTree>
    <p:extLst>
      <p:ext uri="{BB962C8B-B14F-4D97-AF65-F5344CB8AC3E}">
        <p14:creationId xmlns:p14="http://schemas.microsoft.com/office/powerpoint/2010/main" val="15497870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53</a:t>
            </a:fld>
            <a:endParaRPr lang="en-US" dirty="0"/>
          </a:p>
        </p:txBody>
      </p:sp>
    </p:spTree>
    <p:extLst>
      <p:ext uri="{BB962C8B-B14F-4D97-AF65-F5344CB8AC3E}">
        <p14:creationId xmlns:p14="http://schemas.microsoft.com/office/powerpoint/2010/main" val="6122297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54</a:t>
            </a:fld>
            <a:endParaRPr lang="en-US" dirty="0"/>
          </a:p>
        </p:txBody>
      </p:sp>
    </p:spTree>
    <p:extLst>
      <p:ext uri="{BB962C8B-B14F-4D97-AF65-F5344CB8AC3E}">
        <p14:creationId xmlns:p14="http://schemas.microsoft.com/office/powerpoint/2010/main" val="23223545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55</a:t>
            </a:fld>
            <a:endParaRPr lang="en-US" dirty="0"/>
          </a:p>
        </p:txBody>
      </p:sp>
    </p:spTree>
    <p:extLst>
      <p:ext uri="{BB962C8B-B14F-4D97-AF65-F5344CB8AC3E}">
        <p14:creationId xmlns:p14="http://schemas.microsoft.com/office/powerpoint/2010/main" val="36621658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56</a:t>
            </a:fld>
            <a:endParaRPr lang="en-US" dirty="0"/>
          </a:p>
        </p:txBody>
      </p:sp>
    </p:spTree>
    <p:extLst>
      <p:ext uri="{BB962C8B-B14F-4D97-AF65-F5344CB8AC3E}">
        <p14:creationId xmlns:p14="http://schemas.microsoft.com/office/powerpoint/2010/main" val="36598466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57</a:t>
            </a:fld>
            <a:endParaRPr lang="en-US" dirty="0"/>
          </a:p>
        </p:txBody>
      </p:sp>
    </p:spTree>
    <p:extLst>
      <p:ext uri="{BB962C8B-B14F-4D97-AF65-F5344CB8AC3E}">
        <p14:creationId xmlns:p14="http://schemas.microsoft.com/office/powerpoint/2010/main" val="427454557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58</a:t>
            </a:fld>
            <a:endParaRPr lang="en-US" dirty="0"/>
          </a:p>
        </p:txBody>
      </p:sp>
    </p:spTree>
    <p:extLst>
      <p:ext uri="{BB962C8B-B14F-4D97-AF65-F5344CB8AC3E}">
        <p14:creationId xmlns:p14="http://schemas.microsoft.com/office/powerpoint/2010/main" val="141308806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59</a:t>
            </a:fld>
            <a:endParaRPr lang="en-US" dirty="0"/>
          </a:p>
        </p:txBody>
      </p:sp>
    </p:spTree>
    <p:extLst>
      <p:ext uri="{BB962C8B-B14F-4D97-AF65-F5344CB8AC3E}">
        <p14:creationId xmlns:p14="http://schemas.microsoft.com/office/powerpoint/2010/main" val="628052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6</a:t>
            </a:fld>
            <a:endParaRPr lang="en-US" dirty="0"/>
          </a:p>
        </p:txBody>
      </p:sp>
    </p:spTree>
    <p:extLst>
      <p:ext uri="{BB962C8B-B14F-4D97-AF65-F5344CB8AC3E}">
        <p14:creationId xmlns:p14="http://schemas.microsoft.com/office/powerpoint/2010/main" val="27731697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60</a:t>
            </a:fld>
            <a:endParaRPr lang="en-US" dirty="0"/>
          </a:p>
        </p:txBody>
      </p:sp>
    </p:spTree>
    <p:extLst>
      <p:ext uri="{BB962C8B-B14F-4D97-AF65-F5344CB8AC3E}">
        <p14:creationId xmlns:p14="http://schemas.microsoft.com/office/powerpoint/2010/main" val="6338989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FB6C118-99C7-43A8-89D6-827AC8AE5AE1}" type="slidenum">
              <a:rPr lang="en-US" smtClean="0"/>
              <a:pPr/>
              <a:t>61</a:t>
            </a:fld>
            <a:endParaRPr lang="en-US" dirty="0"/>
          </a:p>
        </p:txBody>
      </p:sp>
    </p:spTree>
    <p:extLst>
      <p:ext uri="{BB962C8B-B14F-4D97-AF65-F5344CB8AC3E}">
        <p14:creationId xmlns:p14="http://schemas.microsoft.com/office/powerpoint/2010/main" val="3700774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7</a:t>
            </a:fld>
            <a:endParaRPr lang="en-US" dirty="0"/>
          </a:p>
        </p:txBody>
      </p:sp>
    </p:spTree>
    <p:extLst>
      <p:ext uri="{BB962C8B-B14F-4D97-AF65-F5344CB8AC3E}">
        <p14:creationId xmlns:p14="http://schemas.microsoft.com/office/powerpoint/2010/main" val="2233473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8</a:t>
            </a:fld>
            <a:endParaRPr lang="en-US" dirty="0"/>
          </a:p>
        </p:txBody>
      </p:sp>
    </p:spTree>
    <p:extLst>
      <p:ext uri="{BB962C8B-B14F-4D97-AF65-F5344CB8AC3E}">
        <p14:creationId xmlns:p14="http://schemas.microsoft.com/office/powerpoint/2010/main" val="1867703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b="0" dirty="0">
                <a:solidFill>
                  <a:schemeClr val="tx1"/>
                </a:solidFill>
              </a:rPr>
              <a:t>B</a:t>
            </a:r>
          </a:p>
        </p:txBody>
      </p:sp>
      <p:sp>
        <p:nvSpPr>
          <p:cNvPr id="4" name="Slide Number Placeholder 3"/>
          <p:cNvSpPr>
            <a:spLocks noGrp="1"/>
          </p:cNvSpPr>
          <p:nvPr>
            <p:ph type="sldNum" sz="quarter" idx="10"/>
          </p:nvPr>
        </p:nvSpPr>
        <p:spPr/>
        <p:txBody>
          <a:bodyPr/>
          <a:lstStyle/>
          <a:p>
            <a:fld id="{8FB6C118-99C7-43A8-89D6-827AC8AE5AE1}" type="slidenum">
              <a:rPr lang="en-US" smtClean="0"/>
              <a:pPr/>
              <a:t>9</a:t>
            </a:fld>
            <a:endParaRPr lang="en-US" dirty="0"/>
          </a:p>
        </p:txBody>
      </p:sp>
    </p:spTree>
    <p:extLst>
      <p:ext uri="{BB962C8B-B14F-4D97-AF65-F5344CB8AC3E}">
        <p14:creationId xmlns:p14="http://schemas.microsoft.com/office/powerpoint/2010/main" val="239976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CA5F90C4-125E-4497-9672-5D10CF9533B7}" type="datetime1">
              <a:rPr lang="en-US"/>
              <a:pPr/>
              <a:t>4/18/2022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CBEA7649-9D40-4EE0-BACF-DCF3466AFC55}"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9F5B70BF-1667-4065-B27E-F6A7747C84A5}" type="datetime1">
              <a:rPr lang="en-US"/>
              <a:pPr/>
              <a:t>4/18/2022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B99C4ED2-61BD-44E1-A853-E82EFEA0721A}"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9D473FC-03FE-4441-BA5E-9E2ABFE3F0A1}" type="datetime1">
              <a:rPr lang="en-US"/>
              <a:pPr/>
              <a:t>4/18/2022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54B08AD7-56CB-4BD4-A38A-09195942D6A2}"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9F6D1A2-D08C-4252-9A0F-1D99CD1E25CA}" type="datetime1">
              <a:rPr lang="en-US"/>
              <a:pPr/>
              <a:t>4/18/2022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02464F24-ED09-48CC-BEDA-F79754D30794}"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0A94E67A-FD69-4241-BD00-1020D9E837B2}" type="datetime1">
              <a:rPr lang="en-US"/>
              <a:pPr/>
              <a:t>4/18/2022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E7951A76-A517-4F29-937E-A7F5BB7CC0FB}"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4C12077A-6972-4CB2-AE89-6E8A7D26779E}" type="datetime1">
              <a:rPr lang="en-US"/>
              <a:pPr/>
              <a:t>4/18/2022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fld id="{B16E6390-1E61-44A4-9E78-AF385EEDFD55}"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EC317F91-518C-48D7-8814-BB081503F7E5}" type="datetime1">
              <a:rPr lang="en-US"/>
              <a:pPr/>
              <a:t>4/18/2022</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fld id="{4D12DFD1-291A-4299-981D-260B372FFEFF}"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2F25AE79-373B-41D6-B361-17E25208515E}" type="datetime1">
              <a:rPr lang="en-US"/>
              <a:pPr/>
              <a:t>4/18/2022</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fld id="{8DEA4A6A-ADD5-4E7A-B344-2479081D1D74}"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914F3B7-FC42-4C61-9279-ADAB521C346C}" type="datetime1">
              <a:rPr lang="en-US"/>
              <a:pPr/>
              <a:t>4/18/2022</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fld id="{EE4E73DB-DB27-499A-9F8B-56B4DB35A972}"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7D6DABF5-9CA4-4524-9F56-1C469F4A379D}" type="datetime1">
              <a:rPr lang="en-US"/>
              <a:pPr/>
              <a:t>4/18/2022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fld id="{8B7C4ABC-FDBE-4124-89FA-2931F1DE6112}"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64C54501-4E95-417D-96CA-529937B40FE9}" type="datetime1">
              <a:rPr lang="en-US"/>
              <a:pPr/>
              <a:t>4/18/2022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fld id="{CCBE1266-B1A8-475F-AD9D-6C0F6545789E}"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109" charset="0"/>
              </a:defRPr>
            </a:lvl1pPr>
          </a:lstStyle>
          <a:p>
            <a:fld id="{A93790B0-EE60-41D9-969D-FF088E295D2A}" type="datetime1">
              <a:rPr lang="en-US"/>
              <a:pPr/>
              <a:t>4/18/2022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109" charset="0"/>
              </a:defRPr>
            </a:lvl1pPr>
          </a:lstStyle>
          <a:p>
            <a:fld id="{03E194A2-1399-4B77-BD42-41E66E754A36}"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8.xml"/><Relationship Id="rId5" Type="http://schemas.openxmlformats.org/officeDocument/2006/relationships/image" Target="../media/image7.pn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20.xml"/><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22.xm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24.xml"/><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26.xml"/><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28.xml"/><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30.xml"/><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32.xml"/><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34.xml"/><Relationship Id="rId5" Type="http://schemas.openxmlformats.org/officeDocument/2006/relationships/image" Target="../media/image8.png"/><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36.xml"/><Relationship Id="rId5" Type="http://schemas.openxmlformats.org/officeDocument/2006/relationships/image" Target="../media/image9.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38.xml"/><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40.xml"/><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42.xml"/><Relationship Id="rId5" Type="http://schemas.openxmlformats.org/officeDocument/2006/relationships/image" Target="../media/image10.png"/><Relationship Id="rId4" Type="http://schemas.openxmlformats.org/officeDocument/2006/relationships/image" Target="../media/image2.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44.xml"/><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46.xml"/><Relationship Id="rId4" Type="http://schemas.openxmlformats.org/officeDocument/2006/relationships/image" Target="../media/image2.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48.xml"/><Relationship Id="rId4" Type="http://schemas.openxmlformats.org/officeDocument/2006/relationships/image" Target="../media/image2.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50.xml"/><Relationship Id="rId4" Type="http://schemas.openxmlformats.org/officeDocument/2006/relationships/image" Target="../media/image2.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52.xml"/><Relationship Id="rId5" Type="http://schemas.openxmlformats.org/officeDocument/2006/relationships/image" Target="../media/image11.png"/><Relationship Id="rId4" Type="http://schemas.openxmlformats.org/officeDocument/2006/relationships/image" Target="../media/image2.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54.xml"/><Relationship Id="rId4"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56.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58.xml"/><Relationship Id="rId5" Type="http://schemas.openxmlformats.org/officeDocument/2006/relationships/hyperlink" Target="https://www.reviews.org/mobile/cell-phone-addiction/#:~:text=On%20average%2C%20Americans%20spend%202,on%20their%20phones%20in%202022" TargetMode="External"/><Relationship Id="rId4" Type="http://schemas.openxmlformats.org/officeDocument/2006/relationships/image" Target="../media/image2.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60.xml"/><Relationship Id="rId4" Type="http://schemas.openxmlformats.org/officeDocument/2006/relationships/image" Target="../media/image2.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62.xml"/><Relationship Id="rId4" Type="http://schemas.openxmlformats.org/officeDocument/2006/relationships/image" Target="../media/image2.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64.xml"/><Relationship Id="rId4" Type="http://schemas.openxmlformats.org/officeDocument/2006/relationships/image" Target="../media/image2.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66.xml"/><Relationship Id="rId4" Type="http://schemas.openxmlformats.org/officeDocument/2006/relationships/image" Target="../media/image2.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68.xml"/><Relationship Id="rId4" Type="http://schemas.openxmlformats.org/officeDocument/2006/relationships/image" Target="../media/image2.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70.xml"/><Relationship Id="rId5" Type="http://schemas.openxmlformats.org/officeDocument/2006/relationships/hyperlink" Target="https://tinyurl.com/m9ftjj28" TargetMode="External"/><Relationship Id="rId4" Type="http://schemas.openxmlformats.org/officeDocument/2006/relationships/image" Target="../media/image2.jpe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72.xml"/><Relationship Id="rId4" Type="http://schemas.openxmlformats.org/officeDocument/2006/relationships/image" Target="../media/image2.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74.xml"/><Relationship Id="rId4" Type="http://schemas.openxmlformats.org/officeDocument/2006/relationships/image" Target="../media/image2.jpe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76.xml"/><Relationship Id="rId5" Type="http://schemas.openxmlformats.org/officeDocument/2006/relationships/image" Target="../media/image12.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78.xml"/><Relationship Id="rId5" Type="http://schemas.openxmlformats.org/officeDocument/2006/relationships/hyperlink" Target="https://www.netsolutions.com/insights/dark-patterns-in-ux-disadvantages/#:~:text=What%20is%20an%20example%20of,the%20common%20dark%20UX%20examples" TargetMode="External"/><Relationship Id="rId4" Type="http://schemas.openxmlformats.org/officeDocument/2006/relationships/image" Target="../media/image2.jpe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ags" Target="../tags/tag80.xml"/><Relationship Id="rId4" Type="http://schemas.openxmlformats.org/officeDocument/2006/relationships/image" Target="../media/image3.jp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ags" Target="../tags/tag82.xml"/><Relationship Id="rId4" Type="http://schemas.openxmlformats.org/officeDocument/2006/relationships/image" Target="../media/image3.jp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tags" Target="../tags/tag84.xml"/><Relationship Id="rId4" Type="http://schemas.openxmlformats.org/officeDocument/2006/relationships/image" Target="../media/image3.jp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tags" Target="../tags/tag86.xml"/><Relationship Id="rId4" Type="http://schemas.openxmlformats.org/officeDocument/2006/relationships/image" Target="../media/image3.jp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tags" Target="../tags/tag88.xml"/><Relationship Id="rId5" Type="http://schemas.openxmlformats.org/officeDocument/2006/relationships/image" Target="../media/image13.png"/><Relationship Id="rId4" Type="http://schemas.openxmlformats.org/officeDocument/2006/relationships/image" Target="../media/image3.jp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tags" Target="../tags/tag90.xml"/><Relationship Id="rId4" Type="http://schemas.openxmlformats.org/officeDocument/2006/relationships/image" Target="../media/image3.jp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tags" Target="../tags/tag92.xml"/><Relationship Id="rId4" Type="http://schemas.openxmlformats.org/officeDocument/2006/relationships/image" Target="../media/image3.jp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xml"/><Relationship Id="rId1" Type="http://schemas.openxmlformats.org/officeDocument/2006/relationships/tags" Target="../tags/tag94.xml"/><Relationship Id="rId5" Type="http://schemas.openxmlformats.org/officeDocument/2006/relationships/image" Target="../media/image14.png"/><Relationship Id="rId4" Type="http://schemas.openxmlformats.org/officeDocument/2006/relationships/image" Target="../media/image3.jp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xml"/><Relationship Id="rId1" Type="http://schemas.openxmlformats.org/officeDocument/2006/relationships/tags" Target="../tags/tag96.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8.xml"/><Relationship Id="rId5" Type="http://schemas.openxmlformats.org/officeDocument/2006/relationships/image" Target="../media/image4.jpeg"/><Relationship Id="rId4" Type="http://schemas.openxmlformats.org/officeDocument/2006/relationships/image" Target="../media/image3.jp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7" Type="http://schemas.openxmlformats.org/officeDocument/2006/relationships/image" Target="../media/image16.png"/><Relationship Id="rId2" Type="http://schemas.openxmlformats.org/officeDocument/2006/relationships/slideLayout" Target="../slideLayouts/slideLayout1.xml"/><Relationship Id="rId1" Type="http://schemas.openxmlformats.org/officeDocument/2006/relationships/tags" Target="../tags/tag98.xml"/><Relationship Id="rId6" Type="http://schemas.openxmlformats.org/officeDocument/2006/relationships/image" Target="../media/image15.png"/><Relationship Id="rId5" Type="http://schemas.openxmlformats.org/officeDocument/2006/relationships/hyperlink" Target="https://www.sketch.com/" TargetMode="External"/><Relationship Id="rId4" Type="http://schemas.openxmlformats.org/officeDocument/2006/relationships/image" Target="../media/image3.jp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xml"/><Relationship Id="rId1" Type="http://schemas.openxmlformats.org/officeDocument/2006/relationships/tags" Target="../tags/tag100.xml"/><Relationship Id="rId6" Type="http://schemas.openxmlformats.org/officeDocument/2006/relationships/hyperlink" Target="https://www.youtube.com/watch?v=x2Ra-46H0Rk&amp;ab_channel=ParkerRex" TargetMode="External"/><Relationship Id="rId5" Type="http://schemas.openxmlformats.org/officeDocument/2006/relationships/hyperlink" Target="https://www.youtube.com/watch?v=vTgKtoU--Z8&amp;t=9s&amp;ab_channel=InVision" TargetMode="External"/><Relationship Id="rId4" Type="http://schemas.openxmlformats.org/officeDocument/2006/relationships/image" Target="../media/image3.jp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xml"/><Relationship Id="rId1" Type="http://schemas.openxmlformats.org/officeDocument/2006/relationships/tags" Target="../tags/tag102.xml"/><Relationship Id="rId4" Type="http://schemas.openxmlformats.org/officeDocument/2006/relationships/image" Target="../media/image3.jp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xml"/><Relationship Id="rId1" Type="http://schemas.openxmlformats.org/officeDocument/2006/relationships/tags" Target="../tags/tag104.xml"/><Relationship Id="rId4" Type="http://schemas.openxmlformats.org/officeDocument/2006/relationships/image" Target="../media/image3.jp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xml"/><Relationship Id="rId1" Type="http://schemas.openxmlformats.org/officeDocument/2006/relationships/tags" Target="../tags/tag106.xml"/><Relationship Id="rId4" Type="http://schemas.openxmlformats.org/officeDocument/2006/relationships/image" Target="../media/image3.jp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xml"/><Relationship Id="rId1" Type="http://schemas.openxmlformats.org/officeDocument/2006/relationships/tags" Target="../tags/tag108.xml"/><Relationship Id="rId4" Type="http://schemas.openxmlformats.org/officeDocument/2006/relationships/image" Target="../media/image3.jp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xml"/><Relationship Id="rId1" Type="http://schemas.openxmlformats.org/officeDocument/2006/relationships/tags" Target="../tags/tag110.xml"/><Relationship Id="rId4" Type="http://schemas.openxmlformats.org/officeDocument/2006/relationships/image" Target="../media/image3.jp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xml"/><Relationship Id="rId1" Type="http://schemas.openxmlformats.org/officeDocument/2006/relationships/tags" Target="../tags/tag112.xml"/><Relationship Id="rId4" Type="http://schemas.openxmlformats.org/officeDocument/2006/relationships/image" Target="../media/image3.jp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xml"/><Relationship Id="rId1" Type="http://schemas.openxmlformats.org/officeDocument/2006/relationships/tags" Target="../tags/tag114.xml"/><Relationship Id="rId4" Type="http://schemas.openxmlformats.org/officeDocument/2006/relationships/image" Target="../media/image3.jp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xml"/><Relationship Id="rId1" Type="http://schemas.openxmlformats.org/officeDocument/2006/relationships/tags" Target="../tags/tag116.xml"/><Relationship Id="rId5" Type="http://schemas.openxmlformats.org/officeDocument/2006/relationships/image" Target="../media/image17.jpe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3.jp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xml"/><Relationship Id="rId1" Type="http://schemas.openxmlformats.org/officeDocument/2006/relationships/tags" Target="../tags/tag118.xml"/><Relationship Id="rId4" Type="http://schemas.openxmlformats.org/officeDocument/2006/relationships/image" Target="../media/image3.jp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xml"/><Relationship Id="rId1" Type="http://schemas.openxmlformats.org/officeDocument/2006/relationships/tags" Target="../tags/tag120.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2.xml"/><Relationship Id="rId5" Type="http://schemas.openxmlformats.org/officeDocument/2006/relationships/image" Target="../media/image5.jpe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4.xml"/><Relationship Id="rId5" Type="http://schemas.openxmlformats.org/officeDocument/2006/relationships/image" Target="../media/image6.jpe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743898" y="2115134"/>
            <a:ext cx="7852144" cy="1799952"/>
          </a:xfrm>
        </p:spPr>
        <p:txBody>
          <a:bodyPr/>
          <a:lstStyle/>
          <a:p>
            <a:r>
              <a:rPr lang="en-US" b="1" dirty="0">
                <a:solidFill>
                  <a:schemeClr val="bg1"/>
                </a:solidFill>
                <a:latin typeface="+mn-lt"/>
              </a:rPr>
              <a:t>MOBILE DEVELOPMENT</a:t>
            </a:r>
            <a:endParaRPr lang="en-SG" b="1" dirty="0">
              <a:solidFill>
                <a:schemeClr val="bg1"/>
              </a:solidFill>
              <a:latin typeface="+mn-lt"/>
            </a:endParaRPr>
          </a:p>
        </p:txBody>
      </p:sp>
      <p:sp>
        <p:nvSpPr>
          <p:cNvPr id="5" name="Rectangle 1"/>
          <p:cNvSpPr>
            <a:spLocks noChangeArrowheads="1"/>
          </p:cNvSpPr>
          <p:nvPr/>
        </p:nvSpPr>
        <p:spPr bwMode="auto">
          <a:xfrm>
            <a:off x="212890" y="6514340"/>
            <a:ext cx="7137479" cy="2308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latin typeface="Arial" pitchFamily="34" charset="0"/>
              <a:cs typeface="Arial" pitchFamily="34" charset="0"/>
            </a:endParaRPr>
          </a:p>
        </p:txBody>
      </p:sp>
      <p:sp>
        <p:nvSpPr>
          <p:cNvPr id="7" name="Title 2"/>
          <p:cNvSpPr txBox="1">
            <a:spLocks/>
          </p:cNvSpPr>
          <p:nvPr/>
        </p:nvSpPr>
        <p:spPr bwMode="auto">
          <a:xfrm>
            <a:off x="8102007" y="5705032"/>
            <a:ext cx="763773" cy="24920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457200" rtl="0" eaLnBrk="0" fontAlgn="base" latinLnBrk="0" hangingPunct="0">
              <a:lnSpc>
                <a:spcPct val="100000"/>
              </a:lnSpc>
              <a:spcBef>
                <a:spcPct val="0"/>
              </a:spcBef>
              <a:spcAft>
                <a:spcPct val="0"/>
              </a:spcAft>
              <a:buClrTx/>
              <a:buSzTx/>
              <a:buFontTx/>
              <a:buNone/>
              <a:tabLst/>
              <a:defRPr/>
            </a:pPr>
            <a:r>
              <a:rPr lang="en-US" sz="1000" i="1" dirty="0">
                <a:solidFill>
                  <a:schemeClr val="bg1"/>
                </a:solidFill>
                <a:latin typeface="+mn-lt"/>
                <a:ea typeface="ＭＳ Ｐゴシック" charset="-128"/>
                <a:cs typeface="ＭＳ Ｐゴシック" charset="-128"/>
              </a:rPr>
              <a:t>version</a:t>
            </a:r>
            <a:r>
              <a:rPr lang="en-US" sz="1000" i="1" noProof="0" dirty="0">
                <a:solidFill>
                  <a:schemeClr val="bg1"/>
                </a:solidFill>
                <a:latin typeface="+mn-lt"/>
                <a:ea typeface="ＭＳ Ｐゴシック" charset="-128"/>
                <a:cs typeface="ＭＳ Ｐゴシック" charset="-128"/>
              </a:rPr>
              <a:t> 1.0</a:t>
            </a:r>
            <a:endParaRPr kumimoji="0" lang="en-SG" sz="1000" i="1" u="none" strike="noStrike" kern="1200" cap="none" spc="0" normalizeH="0" baseline="0" noProof="0" dirty="0">
              <a:ln>
                <a:noFill/>
              </a:ln>
              <a:solidFill>
                <a:schemeClr val="bg1"/>
              </a:solidFill>
              <a:effectLst/>
              <a:uLnTx/>
              <a:uFillTx/>
              <a:latin typeface="+mn-lt"/>
              <a:ea typeface="ＭＳ Ｐゴシック" charset="-128"/>
              <a:cs typeface="ＭＳ Ｐゴシック" charset="-128"/>
            </a:endParaRPr>
          </a:p>
        </p:txBody>
      </p:sp>
      <p:sp>
        <p:nvSpPr>
          <p:cNvPr id="8" name="TextBox 7"/>
          <p:cNvSpPr txBox="1"/>
          <p:nvPr/>
        </p:nvSpPr>
        <p:spPr>
          <a:xfrm>
            <a:off x="887819" y="1718634"/>
            <a:ext cx="7623543" cy="400110"/>
          </a:xfrm>
          <a:prstGeom prst="rect">
            <a:avLst/>
          </a:prstGeom>
          <a:noFill/>
        </p:spPr>
        <p:txBody>
          <a:bodyPr wrap="square" rtlCol="0">
            <a:spAutoFit/>
          </a:bodyPr>
          <a:lstStyle/>
          <a:p>
            <a:pPr algn="ctr"/>
            <a:r>
              <a:rPr lang="en-SG" sz="2000" b="1" dirty="0">
                <a:solidFill>
                  <a:schemeClr val="bg1"/>
                </a:solidFill>
                <a:latin typeface="+mn-lt"/>
              </a:rPr>
              <a:t>COMPUTER SCIENCE</a:t>
            </a:r>
          </a:p>
        </p:txBody>
      </p:sp>
      <p:sp>
        <p:nvSpPr>
          <p:cNvPr id="47107" name="Rectangle 3"/>
          <p:cNvSpPr>
            <a:spLocks noChangeArrowheads="1"/>
          </p:cNvSpPr>
          <p:nvPr/>
        </p:nvSpPr>
        <p:spPr bwMode="auto">
          <a:xfrm>
            <a:off x="159721" y="6392987"/>
            <a:ext cx="4539870"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400"/>
            <a:r>
              <a:rPr lang="en-GB" sz="1000" i="1" dirty="0">
                <a:latin typeface="+mn-lt"/>
                <a:ea typeface="Times New Roman" pitchFamily="18" charset="0"/>
                <a:cs typeface="Times New Roman" pitchFamily="18" charset="0"/>
              </a:rPr>
              <a:t>Copyright © 2020 by Singapore Institute of Management Pte Ltd.</a:t>
            </a:r>
            <a:r>
              <a:rPr lang="en-SG" sz="1000" i="1" dirty="0">
                <a:latin typeface="+mn-lt"/>
                <a:ea typeface="Times New Roman" pitchFamily="18" charset="0"/>
                <a:cs typeface="Times New Roman" pitchFamily="18" charset="0"/>
              </a:rPr>
              <a:t> </a:t>
            </a:r>
            <a:r>
              <a:rPr lang="en-GB" sz="1000" i="1" dirty="0">
                <a:latin typeface="+mn-lt"/>
                <a:ea typeface="Times New Roman" pitchFamily="18" charset="0"/>
                <a:cs typeface="Times New Roman" pitchFamily="18" charset="0"/>
              </a:rPr>
              <a:t>All rights reserved.</a:t>
            </a:r>
            <a:endParaRPr kumimoji="0" lang="en-GB" sz="1000" b="0" i="1" u="none" strike="noStrike" cap="none" normalizeH="0" baseline="0" dirty="0">
              <a:ln>
                <a:noFill/>
              </a:ln>
              <a:solidFill>
                <a:schemeClr val="tx1"/>
              </a:solidFill>
              <a:effectLst/>
              <a:latin typeface="+mn-lt"/>
              <a:cs typeface="Arial" pitchFamily="34" charset="0"/>
            </a:endParaRPr>
          </a:p>
        </p:txBody>
      </p:sp>
      <p:sp>
        <p:nvSpPr>
          <p:cNvPr id="9" name="TextBox 8"/>
          <p:cNvSpPr txBox="1"/>
          <p:nvPr/>
        </p:nvSpPr>
        <p:spPr>
          <a:xfrm>
            <a:off x="5789417" y="4436898"/>
            <a:ext cx="2972881" cy="1015663"/>
          </a:xfrm>
          <a:prstGeom prst="rect">
            <a:avLst/>
          </a:prstGeom>
          <a:noFill/>
        </p:spPr>
        <p:txBody>
          <a:bodyPr wrap="square" rtlCol="0">
            <a:spAutoFit/>
          </a:bodyPr>
          <a:lstStyle/>
          <a:p>
            <a:r>
              <a:rPr lang="en-SG" sz="2000" b="1" dirty="0">
                <a:solidFill>
                  <a:schemeClr val="bg1"/>
                </a:solidFill>
                <a:latin typeface="+mn-lt"/>
              </a:rPr>
              <a:t>Topic 2:</a:t>
            </a:r>
          </a:p>
          <a:p>
            <a:r>
              <a:rPr lang="en-SG" sz="2000" b="1" dirty="0">
                <a:solidFill>
                  <a:schemeClr val="bg1"/>
                </a:solidFill>
                <a:latin typeface="+mn-lt"/>
              </a:rPr>
              <a:t>Mobile User Interface Design</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The importance of design</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spcBef>
                <a:spcPts val="300"/>
              </a:spcBef>
              <a:spcAft>
                <a:spcPts val="300"/>
              </a:spcAft>
            </a:pPr>
            <a:endParaRPr lang="en-US" sz="2400" dirty="0">
              <a:solidFill>
                <a:schemeClr val="tx1"/>
              </a:solidFill>
            </a:endParaRPr>
          </a:p>
          <a:p>
            <a:pPr marL="457200" indent="-457200" algn="just">
              <a:spcBef>
                <a:spcPts val="300"/>
              </a:spcBef>
              <a:spcAft>
                <a:spcPts val="300"/>
              </a:spcAft>
              <a:buAutoNum type="arabicPeriod" startAt="4"/>
            </a:pPr>
            <a:endParaRPr lang="en-US" sz="2400" dirty="0">
              <a:solidFill>
                <a:schemeClr val="tx1"/>
              </a:solidFill>
            </a:endParaRPr>
          </a:p>
          <a:p>
            <a:pPr algn="just">
              <a:spcBef>
                <a:spcPts val="300"/>
              </a:spcBef>
              <a:spcAft>
                <a:spcPts val="300"/>
              </a:spcAft>
            </a:pPr>
            <a:endParaRPr lang="en-US" sz="2400" dirty="0">
              <a:solidFill>
                <a:schemeClr val="tx1"/>
              </a:solidFill>
            </a:endParaRPr>
          </a:p>
          <a:p>
            <a:pPr algn="just">
              <a:spcBef>
                <a:spcPts val="300"/>
              </a:spcBef>
              <a:spcAft>
                <a:spcPts val="300"/>
              </a:spcAft>
            </a:pPr>
            <a:endParaRPr lang="en-US" sz="2400" dirty="0">
              <a:solidFill>
                <a:schemeClr val="tx1"/>
              </a:solidFill>
            </a:endParaRPr>
          </a:p>
          <a:p>
            <a:pPr algn="just">
              <a:spcBef>
                <a:spcPts val="300"/>
              </a:spcBef>
              <a:spcAft>
                <a:spcPts val="300"/>
              </a:spcAft>
            </a:pPr>
            <a:endParaRPr lang="en-US" sz="2400" dirty="0">
              <a:solidFill>
                <a:schemeClr val="tx1"/>
              </a:solidFill>
            </a:endParaRPr>
          </a:p>
          <a:p>
            <a:pPr algn="just">
              <a:spcBef>
                <a:spcPts val="300"/>
              </a:spcBef>
              <a:spcAft>
                <a:spcPts val="300"/>
              </a:spcAft>
            </a:pPr>
            <a:endParaRPr lang="en-SG" sz="2400" dirty="0">
              <a:solidFill>
                <a:schemeClr val="tx1"/>
              </a:solidFill>
            </a:endParaRPr>
          </a:p>
        </p:txBody>
      </p:sp>
      <p:pic>
        <p:nvPicPr>
          <p:cNvPr id="4" name="Picture 2" descr="Free prototyping tool for web &amp;amp; mobile apps - Justinmind">
            <a:extLst>
              <a:ext uri="{FF2B5EF4-FFF2-40B4-BE49-F238E27FC236}">
                <a16:creationId xmlns:a16="http://schemas.microsoft.com/office/drawing/2014/main" id="{98FC34FC-0610-4701-BE2D-EDD14BA4E1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278" y="1257099"/>
            <a:ext cx="7329394" cy="484554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197020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dirty="0">
                <a:solidFill>
                  <a:srgbClr val="000000"/>
                </a:solidFill>
              </a:rPr>
              <a:t>The importance of design</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spcBef>
                <a:spcPts val="300"/>
              </a:spcBef>
              <a:spcAft>
                <a:spcPts val="300"/>
              </a:spcAft>
            </a:pPr>
            <a:r>
              <a:rPr lang="en-US" sz="2400" dirty="0">
                <a:solidFill>
                  <a:schemeClr val="tx1"/>
                </a:solidFill>
              </a:rPr>
              <a:t>Let’s re-emphasize the </a:t>
            </a:r>
            <a:r>
              <a:rPr lang="en-US" sz="2400" b="1" dirty="0">
                <a:solidFill>
                  <a:schemeClr val="tx1"/>
                </a:solidFill>
              </a:rPr>
              <a:t>FIVE (5) </a:t>
            </a:r>
            <a:r>
              <a:rPr lang="en-US" sz="2400" dirty="0">
                <a:solidFill>
                  <a:schemeClr val="tx1"/>
                </a:solidFill>
              </a:rPr>
              <a:t>aspects of a design that are critical for mobile developers. </a:t>
            </a:r>
          </a:p>
          <a:p>
            <a:pPr algn="just">
              <a:spcBef>
                <a:spcPts val="300"/>
              </a:spcBef>
              <a:spcAft>
                <a:spcPts val="300"/>
              </a:spcAft>
            </a:pPr>
            <a:endParaRPr lang="en-US" sz="2400" dirty="0">
              <a:solidFill>
                <a:schemeClr val="tx1"/>
              </a:solidFill>
            </a:endParaRPr>
          </a:p>
          <a:p>
            <a:pPr marL="457200" indent="-457200" algn="just">
              <a:spcBef>
                <a:spcPts val="300"/>
              </a:spcBef>
              <a:spcAft>
                <a:spcPts val="300"/>
              </a:spcAft>
              <a:buAutoNum type="arabicPeriod" startAt="5"/>
            </a:pPr>
            <a:r>
              <a:rPr lang="en-US" sz="2400" dirty="0">
                <a:solidFill>
                  <a:schemeClr val="tx1"/>
                </a:solidFill>
              </a:rPr>
              <a:t>Finally, remember to </a:t>
            </a:r>
            <a:r>
              <a:rPr lang="en-US" sz="2400" b="1" dirty="0">
                <a:solidFill>
                  <a:schemeClr val="tx1"/>
                </a:solidFill>
              </a:rPr>
              <a:t>test it</a:t>
            </a:r>
            <a:r>
              <a:rPr lang="en-US" sz="2400" dirty="0">
                <a:solidFill>
                  <a:schemeClr val="tx1"/>
                </a:solidFill>
              </a:rPr>
              <a:t>, work with the stakeholders to validate, that the outcome does indeed, meet the specification, and that the specifications are an accurate reflection of the requirements of the stakeholders. </a:t>
            </a:r>
          </a:p>
          <a:p>
            <a:pPr algn="just">
              <a:spcBef>
                <a:spcPts val="300"/>
              </a:spcBef>
              <a:spcAft>
                <a:spcPts val="300"/>
              </a:spcAft>
            </a:pPr>
            <a:endParaRPr lang="en-US" sz="2400" dirty="0">
              <a:solidFill>
                <a:schemeClr val="tx1"/>
              </a:solidFill>
            </a:endParaRPr>
          </a:p>
          <a:p>
            <a:pPr algn="just">
              <a:spcBef>
                <a:spcPts val="300"/>
              </a:spcBef>
              <a:spcAft>
                <a:spcPts val="300"/>
              </a:spcAft>
            </a:pPr>
            <a:endParaRPr lang="en-US" sz="2400" dirty="0">
              <a:solidFill>
                <a:schemeClr val="tx1"/>
              </a:solidFill>
            </a:endParaRPr>
          </a:p>
          <a:p>
            <a:pPr marL="457200" indent="-457200" algn="just">
              <a:spcBef>
                <a:spcPts val="300"/>
              </a:spcBef>
              <a:spcAft>
                <a:spcPts val="300"/>
              </a:spcAft>
              <a:buAutoNum type="arabicPeriod" startAt="4"/>
            </a:pPr>
            <a:endParaRPr lang="en-US" sz="2400" dirty="0">
              <a:solidFill>
                <a:schemeClr val="tx1"/>
              </a:solidFill>
            </a:endParaRPr>
          </a:p>
          <a:p>
            <a:pPr algn="just">
              <a:spcBef>
                <a:spcPts val="300"/>
              </a:spcBef>
              <a:spcAft>
                <a:spcPts val="300"/>
              </a:spcAft>
            </a:pPr>
            <a:endParaRPr lang="en-US" sz="2400" dirty="0">
              <a:solidFill>
                <a:schemeClr val="tx1"/>
              </a:solidFill>
            </a:endParaRPr>
          </a:p>
          <a:p>
            <a:pPr algn="just">
              <a:spcBef>
                <a:spcPts val="300"/>
              </a:spcBef>
              <a:spcAft>
                <a:spcPts val="300"/>
              </a:spcAft>
            </a:pPr>
            <a:endParaRPr lang="en-US" sz="2400" dirty="0">
              <a:solidFill>
                <a:schemeClr val="tx1"/>
              </a:solidFill>
            </a:endParaRPr>
          </a:p>
          <a:p>
            <a:pPr algn="just">
              <a:spcBef>
                <a:spcPts val="300"/>
              </a:spcBef>
              <a:spcAft>
                <a:spcPts val="300"/>
              </a:spcAft>
            </a:pPr>
            <a:endParaRPr lang="en-US" sz="2400" dirty="0">
              <a:solidFill>
                <a:schemeClr val="tx1"/>
              </a:solidFill>
            </a:endParaRPr>
          </a:p>
          <a:p>
            <a:pPr algn="just">
              <a:spcBef>
                <a:spcPts val="300"/>
              </a:spcBef>
              <a:spcAft>
                <a:spcPts val="300"/>
              </a:spcAft>
            </a:pPr>
            <a:endParaRPr lang="en-SG" sz="2400" dirty="0">
              <a:solidFill>
                <a:schemeClr val="tx1"/>
              </a:solidFill>
            </a:endParaRPr>
          </a:p>
        </p:txBody>
      </p:sp>
    </p:spTree>
    <p:custDataLst>
      <p:tags r:id="rId1"/>
    </p:custDataLst>
    <p:extLst>
      <p:ext uri="{BB962C8B-B14F-4D97-AF65-F5344CB8AC3E}">
        <p14:creationId xmlns:p14="http://schemas.microsoft.com/office/powerpoint/2010/main" val="2417549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The importance of design</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spcBef>
                <a:spcPts val="300"/>
              </a:spcBef>
              <a:spcAft>
                <a:spcPts val="300"/>
              </a:spcAft>
            </a:pPr>
            <a:r>
              <a:rPr lang="en-US" sz="2400" dirty="0">
                <a:solidFill>
                  <a:schemeClr val="tx1"/>
                </a:solidFill>
              </a:rPr>
              <a:t>Now that you can see them working, in the prototype application.</a:t>
            </a:r>
          </a:p>
          <a:p>
            <a:pPr algn="just">
              <a:spcBef>
                <a:spcPts val="300"/>
              </a:spcBef>
              <a:spcAft>
                <a:spcPts val="300"/>
              </a:spcAft>
            </a:pPr>
            <a:endParaRPr lang="en-US" sz="2400" dirty="0">
              <a:solidFill>
                <a:schemeClr val="tx1"/>
              </a:solidFill>
            </a:endParaRPr>
          </a:p>
          <a:p>
            <a:pPr algn="just">
              <a:spcBef>
                <a:spcPts val="300"/>
              </a:spcBef>
              <a:spcAft>
                <a:spcPts val="300"/>
              </a:spcAft>
            </a:pPr>
            <a:r>
              <a:rPr lang="en-US" sz="2400" dirty="0">
                <a:solidFill>
                  <a:schemeClr val="tx1"/>
                </a:solidFill>
              </a:rPr>
              <a:t>This may be refined by running through the define, ideate, prototype and test phases, a number of times, until everyone agrees to move from the </a:t>
            </a:r>
            <a:r>
              <a:rPr lang="en-US" sz="2400" u="sng" dirty="0">
                <a:solidFill>
                  <a:schemeClr val="tx1"/>
                </a:solidFill>
              </a:rPr>
              <a:t>prototype</a:t>
            </a:r>
            <a:r>
              <a:rPr lang="en-US" sz="2400" dirty="0">
                <a:solidFill>
                  <a:schemeClr val="tx1"/>
                </a:solidFill>
              </a:rPr>
              <a:t>, </a:t>
            </a:r>
            <a:r>
              <a:rPr lang="en-US" sz="2400" b="1" dirty="0">
                <a:solidFill>
                  <a:schemeClr val="tx1"/>
                </a:solidFill>
              </a:rPr>
              <a:t>to</a:t>
            </a:r>
            <a:r>
              <a:rPr lang="en-US" sz="2400" dirty="0">
                <a:solidFill>
                  <a:schemeClr val="tx1"/>
                </a:solidFill>
              </a:rPr>
              <a:t> the </a:t>
            </a:r>
            <a:r>
              <a:rPr lang="en-US" sz="2400" u="sng" dirty="0">
                <a:solidFill>
                  <a:schemeClr val="tx1"/>
                </a:solidFill>
              </a:rPr>
              <a:t>deployable site</a:t>
            </a:r>
            <a:r>
              <a:rPr lang="en-US" sz="2400" dirty="0">
                <a:solidFill>
                  <a:schemeClr val="tx1"/>
                </a:solidFill>
              </a:rPr>
              <a:t>.</a:t>
            </a:r>
          </a:p>
          <a:p>
            <a:pPr algn="just">
              <a:spcBef>
                <a:spcPts val="300"/>
              </a:spcBef>
              <a:spcAft>
                <a:spcPts val="300"/>
              </a:spcAft>
            </a:pPr>
            <a:endParaRPr lang="en-US" sz="2400" dirty="0">
              <a:solidFill>
                <a:schemeClr val="tx1"/>
              </a:solidFill>
            </a:endParaRPr>
          </a:p>
          <a:p>
            <a:pPr marL="457200" indent="-457200" algn="just">
              <a:spcBef>
                <a:spcPts val="300"/>
              </a:spcBef>
              <a:spcAft>
                <a:spcPts val="300"/>
              </a:spcAft>
              <a:buAutoNum type="arabicPeriod" startAt="4"/>
            </a:pPr>
            <a:endParaRPr lang="en-US" sz="2400" dirty="0">
              <a:solidFill>
                <a:schemeClr val="tx1"/>
              </a:solidFill>
            </a:endParaRPr>
          </a:p>
          <a:p>
            <a:pPr algn="just">
              <a:spcBef>
                <a:spcPts val="300"/>
              </a:spcBef>
              <a:spcAft>
                <a:spcPts val="300"/>
              </a:spcAft>
            </a:pPr>
            <a:endParaRPr lang="en-US" sz="2400" dirty="0">
              <a:solidFill>
                <a:schemeClr val="tx1"/>
              </a:solidFill>
            </a:endParaRPr>
          </a:p>
          <a:p>
            <a:pPr algn="just">
              <a:spcBef>
                <a:spcPts val="300"/>
              </a:spcBef>
              <a:spcAft>
                <a:spcPts val="300"/>
              </a:spcAft>
            </a:pPr>
            <a:endParaRPr lang="en-US" sz="2400" dirty="0">
              <a:solidFill>
                <a:schemeClr val="tx1"/>
              </a:solidFill>
            </a:endParaRPr>
          </a:p>
          <a:p>
            <a:pPr algn="just">
              <a:spcBef>
                <a:spcPts val="300"/>
              </a:spcBef>
              <a:spcAft>
                <a:spcPts val="300"/>
              </a:spcAft>
            </a:pPr>
            <a:endParaRPr lang="en-US" sz="2400" dirty="0">
              <a:solidFill>
                <a:schemeClr val="tx1"/>
              </a:solidFill>
            </a:endParaRPr>
          </a:p>
          <a:p>
            <a:pPr algn="just">
              <a:spcBef>
                <a:spcPts val="300"/>
              </a:spcBef>
              <a:spcAft>
                <a:spcPts val="300"/>
              </a:spcAft>
            </a:pPr>
            <a:endParaRPr lang="en-SG" sz="2400" dirty="0">
              <a:solidFill>
                <a:schemeClr val="tx1"/>
              </a:solidFill>
            </a:endParaRPr>
          </a:p>
        </p:txBody>
      </p:sp>
    </p:spTree>
    <p:custDataLst>
      <p:tags r:id="rId1"/>
    </p:custDataLst>
    <p:extLst>
      <p:ext uri="{BB962C8B-B14F-4D97-AF65-F5344CB8AC3E}">
        <p14:creationId xmlns:p14="http://schemas.microsoft.com/office/powerpoint/2010/main" val="1689857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The </a:t>
            </a:r>
            <a:r>
              <a:rPr lang="en-SG" sz="2800" b="1" dirty="0">
                <a:solidFill>
                  <a:srgbClr val="000000"/>
                </a:solidFill>
              </a:rPr>
              <a:t>importance</a:t>
            </a:r>
            <a:r>
              <a:rPr lang="en-SG" b="1" dirty="0">
                <a:solidFill>
                  <a:srgbClr val="000000"/>
                </a:solidFill>
              </a:rPr>
              <a:t> of design</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spcBef>
                <a:spcPts val="300"/>
              </a:spcBef>
              <a:spcAft>
                <a:spcPts val="300"/>
              </a:spcAft>
            </a:pPr>
            <a:r>
              <a:rPr lang="en-US" sz="2400" dirty="0">
                <a:solidFill>
                  <a:schemeClr val="tx1"/>
                </a:solidFill>
              </a:rPr>
              <a:t>A key goal in this process, is that an </a:t>
            </a:r>
            <a:r>
              <a:rPr lang="en-US" sz="2400" b="1" u="sng" dirty="0">
                <a:solidFill>
                  <a:schemeClr val="tx1"/>
                </a:solidFill>
              </a:rPr>
              <a:t>application is fit for purpose</a:t>
            </a:r>
            <a:r>
              <a:rPr lang="en-US" sz="2400" dirty="0">
                <a:solidFill>
                  <a:schemeClr val="tx1"/>
                </a:solidFill>
              </a:rPr>
              <a:t>. </a:t>
            </a:r>
          </a:p>
          <a:p>
            <a:pPr algn="just">
              <a:spcBef>
                <a:spcPts val="300"/>
              </a:spcBef>
              <a:spcAft>
                <a:spcPts val="300"/>
              </a:spcAft>
            </a:pPr>
            <a:endParaRPr lang="en-US" sz="2400" dirty="0">
              <a:solidFill>
                <a:schemeClr val="tx1"/>
              </a:solidFill>
            </a:endParaRPr>
          </a:p>
          <a:p>
            <a:pPr algn="just">
              <a:spcBef>
                <a:spcPts val="300"/>
              </a:spcBef>
              <a:spcAft>
                <a:spcPts val="300"/>
              </a:spcAft>
            </a:pPr>
            <a:r>
              <a:rPr lang="en-US" sz="2400" dirty="0">
                <a:solidFill>
                  <a:schemeClr val="tx1"/>
                </a:solidFill>
              </a:rPr>
              <a:t>Something is fit for purpose if it is good enough to do the job it was designed to do. </a:t>
            </a:r>
          </a:p>
          <a:p>
            <a:pPr algn="just">
              <a:spcBef>
                <a:spcPts val="300"/>
              </a:spcBef>
              <a:spcAft>
                <a:spcPts val="300"/>
              </a:spcAft>
            </a:pPr>
            <a:endParaRPr lang="en-US" sz="2400" dirty="0">
              <a:solidFill>
                <a:schemeClr val="tx1"/>
              </a:solidFill>
            </a:endParaRPr>
          </a:p>
          <a:p>
            <a:pPr algn="just">
              <a:spcBef>
                <a:spcPts val="300"/>
              </a:spcBef>
              <a:spcAft>
                <a:spcPts val="300"/>
              </a:spcAft>
            </a:pPr>
            <a:r>
              <a:rPr lang="en-US" sz="2400" dirty="0">
                <a:solidFill>
                  <a:schemeClr val="tx1"/>
                </a:solidFill>
              </a:rPr>
              <a:t>However, it really depends on the following key points; that the purpose was identified, that the </a:t>
            </a:r>
            <a:r>
              <a:rPr lang="en-US" sz="2400" u="sng" dirty="0">
                <a:solidFill>
                  <a:schemeClr val="tx1"/>
                </a:solidFill>
              </a:rPr>
              <a:t>thing was designed</a:t>
            </a:r>
            <a:r>
              <a:rPr lang="en-US" sz="2400" dirty="0">
                <a:solidFill>
                  <a:schemeClr val="tx1"/>
                </a:solidFill>
              </a:rPr>
              <a:t>, and that the </a:t>
            </a:r>
            <a:r>
              <a:rPr lang="en-US" sz="2400" u="sng" dirty="0">
                <a:solidFill>
                  <a:schemeClr val="tx1"/>
                </a:solidFill>
              </a:rPr>
              <a:t>thing does the job</a:t>
            </a:r>
            <a:r>
              <a:rPr lang="en-US" sz="2400" dirty="0">
                <a:solidFill>
                  <a:schemeClr val="tx1"/>
                </a:solidFill>
              </a:rPr>
              <a:t>. </a:t>
            </a:r>
          </a:p>
          <a:p>
            <a:pPr marL="457200" indent="-457200" algn="just">
              <a:spcBef>
                <a:spcPts val="300"/>
              </a:spcBef>
              <a:spcAft>
                <a:spcPts val="300"/>
              </a:spcAft>
              <a:buAutoNum type="arabicPeriod" startAt="4"/>
            </a:pPr>
            <a:endParaRPr lang="en-US" sz="2400" dirty="0">
              <a:solidFill>
                <a:schemeClr val="tx1"/>
              </a:solidFill>
            </a:endParaRPr>
          </a:p>
          <a:p>
            <a:pPr algn="just">
              <a:spcBef>
                <a:spcPts val="300"/>
              </a:spcBef>
              <a:spcAft>
                <a:spcPts val="300"/>
              </a:spcAft>
            </a:pPr>
            <a:endParaRPr lang="en-US" sz="2400" dirty="0">
              <a:solidFill>
                <a:schemeClr val="tx1"/>
              </a:solidFill>
            </a:endParaRPr>
          </a:p>
          <a:p>
            <a:pPr algn="just">
              <a:spcBef>
                <a:spcPts val="300"/>
              </a:spcBef>
              <a:spcAft>
                <a:spcPts val="300"/>
              </a:spcAft>
            </a:pPr>
            <a:endParaRPr lang="en-US" sz="2400" dirty="0">
              <a:solidFill>
                <a:schemeClr val="tx1"/>
              </a:solidFill>
            </a:endParaRPr>
          </a:p>
          <a:p>
            <a:pPr algn="just">
              <a:spcBef>
                <a:spcPts val="300"/>
              </a:spcBef>
              <a:spcAft>
                <a:spcPts val="300"/>
              </a:spcAft>
            </a:pPr>
            <a:endParaRPr lang="en-US" sz="2400" dirty="0">
              <a:solidFill>
                <a:schemeClr val="tx1"/>
              </a:solidFill>
            </a:endParaRPr>
          </a:p>
          <a:p>
            <a:pPr algn="just">
              <a:spcBef>
                <a:spcPts val="300"/>
              </a:spcBef>
              <a:spcAft>
                <a:spcPts val="300"/>
              </a:spcAft>
            </a:pPr>
            <a:endParaRPr lang="en-SG" sz="2400" dirty="0">
              <a:solidFill>
                <a:schemeClr val="tx1"/>
              </a:solidFill>
            </a:endParaRPr>
          </a:p>
        </p:txBody>
      </p:sp>
    </p:spTree>
    <p:custDataLst>
      <p:tags r:id="rId1"/>
    </p:custDataLst>
    <p:extLst>
      <p:ext uri="{BB962C8B-B14F-4D97-AF65-F5344CB8AC3E}">
        <p14:creationId xmlns:p14="http://schemas.microsoft.com/office/powerpoint/2010/main" val="715208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Picking the right style</a:t>
            </a:r>
          </a:p>
        </p:txBody>
      </p:sp>
      <p:sp>
        <p:nvSpPr>
          <p:cNvPr id="16" name="Content Placeholder 2"/>
          <p:cNvSpPr txBox="1">
            <a:spLocks/>
          </p:cNvSpPr>
          <p:nvPr/>
        </p:nvSpPr>
        <p:spPr bwMode="auto">
          <a:xfrm>
            <a:off x="449175" y="1244032"/>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US" sz="2400" dirty="0">
                <a:solidFill>
                  <a:schemeClr val="tx1"/>
                </a:solidFill>
              </a:rPr>
              <a:t>Choosing a </a:t>
            </a:r>
            <a:r>
              <a:rPr lang="en-US" sz="2400" b="1" dirty="0">
                <a:solidFill>
                  <a:schemeClr val="tx1"/>
                </a:solidFill>
              </a:rPr>
              <a:t>design style </a:t>
            </a:r>
            <a:r>
              <a:rPr lang="en-US" sz="2400" dirty="0">
                <a:solidFill>
                  <a:schemeClr val="tx1"/>
                </a:solidFill>
              </a:rPr>
              <a:t>of your app is an integral part of making it easy to use an attractive application. </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Some thoughts that may occur:</a:t>
            </a:r>
          </a:p>
          <a:p>
            <a:pPr algn="l">
              <a:spcBef>
                <a:spcPts val="0"/>
              </a:spcBef>
              <a:spcAft>
                <a:spcPts val="600"/>
              </a:spcAft>
            </a:pPr>
            <a:endParaRPr lang="en-US" sz="2400" dirty="0">
              <a:solidFill>
                <a:schemeClr val="tx1"/>
              </a:solidFill>
            </a:endParaRPr>
          </a:p>
          <a:p>
            <a:pPr marL="457200" indent="-457200" algn="l">
              <a:spcBef>
                <a:spcPts val="0"/>
              </a:spcBef>
              <a:spcAft>
                <a:spcPts val="600"/>
              </a:spcAft>
              <a:buAutoNum type="arabicPeriod"/>
            </a:pPr>
            <a:r>
              <a:rPr lang="en-US" sz="2400" dirty="0">
                <a:solidFill>
                  <a:schemeClr val="tx1"/>
                </a:solidFill>
              </a:rPr>
              <a:t>Where do I start?</a:t>
            </a:r>
          </a:p>
          <a:p>
            <a:pPr marL="457200" indent="-457200" algn="l">
              <a:spcBef>
                <a:spcPts val="0"/>
              </a:spcBef>
              <a:spcAft>
                <a:spcPts val="600"/>
              </a:spcAft>
              <a:buAutoNum type="arabicPeriod"/>
            </a:pPr>
            <a:r>
              <a:rPr lang="en-US" sz="2400" dirty="0">
                <a:solidFill>
                  <a:schemeClr val="tx1"/>
                </a:solidFill>
              </a:rPr>
              <a:t>Where do I get the inspirations?</a:t>
            </a:r>
          </a:p>
          <a:p>
            <a:pPr marL="457200" indent="-457200" algn="l">
              <a:spcBef>
                <a:spcPts val="0"/>
              </a:spcBef>
              <a:spcAft>
                <a:spcPts val="600"/>
              </a:spcAft>
              <a:buAutoNum type="arabicPeriod"/>
            </a:pPr>
            <a:r>
              <a:rPr lang="en-US" sz="2400" dirty="0">
                <a:solidFill>
                  <a:schemeClr val="tx1"/>
                </a:solidFill>
              </a:rPr>
              <a:t>What are the current design trends?</a:t>
            </a:r>
          </a:p>
        </p:txBody>
      </p:sp>
    </p:spTree>
    <p:custDataLst>
      <p:tags r:id="rId1"/>
    </p:custDataLst>
    <p:extLst>
      <p:ext uri="{BB962C8B-B14F-4D97-AF65-F5344CB8AC3E}">
        <p14:creationId xmlns:p14="http://schemas.microsoft.com/office/powerpoint/2010/main" val="2554116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Picking the right style</a:t>
            </a:r>
          </a:p>
        </p:txBody>
      </p:sp>
      <p:sp>
        <p:nvSpPr>
          <p:cNvPr id="16" name="Content Placeholder 2"/>
          <p:cNvSpPr txBox="1">
            <a:spLocks/>
          </p:cNvSpPr>
          <p:nvPr/>
        </p:nvSpPr>
        <p:spPr bwMode="auto">
          <a:xfrm>
            <a:off x="449175" y="1244032"/>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US" sz="2400" dirty="0">
                <a:solidFill>
                  <a:schemeClr val="tx1"/>
                </a:solidFill>
              </a:rPr>
              <a:t>Most often, designs and styles are inspired from existing applications that are out in the market. </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We pick the designs that we like and we follow through.</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That’s why you see similar interfaces in some of the popular mobile applications. </a:t>
            </a:r>
          </a:p>
        </p:txBody>
      </p:sp>
    </p:spTree>
    <p:custDataLst>
      <p:tags r:id="rId1"/>
    </p:custDataLst>
    <p:extLst>
      <p:ext uri="{BB962C8B-B14F-4D97-AF65-F5344CB8AC3E}">
        <p14:creationId xmlns:p14="http://schemas.microsoft.com/office/powerpoint/2010/main" val="1852514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The 3 Ways</a:t>
            </a:r>
          </a:p>
        </p:txBody>
      </p:sp>
      <p:sp>
        <p:nvSpPr>
          <p:cNvPr id="16" name="Content Placeholder 2"/>
          <p:cNvSpPr txBox="1">
            <a:spLocks/>
          </p:cNvSpPr>
          <p:nvPr/>
        </p:nvSpPr>
        <p:spPr bwMode="auto">
          <a:xfrm>
            <a:off x="449175" y="1244032"/>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US" sz="2400" dirty="0">
                <a:solidFill>
                  <a:schemeClr val="tx1"/>
                </a:solidFill>
              </a:rPr>
              <a:t>In mobile development, we consider using the following 3 methods of choosing the right style:</a:t>
            </a:r>
          </a:p>
          <a:p>
            <a:pPr algn="l">
              <a:spcBef>
                <a:spcPts val="0"/>
              </a:spcBef>
              <a:spcAft>
                <a:spcPts val="600"/>
              </a:spcAft>
            </a:pPr>
            <a:endParaRPr lang="en-US" sz="2400" dirty="0">
              <a:solidFill>
                <a:schemeClr val="tx1"/>
              </a:solidFill>
            </a:endParaRPr>
          </a:p>
          <a:p>
            <a:pPr marL="457200" indent="-457200" algn="l">
              <a:spcBef>
                <a:spcPts val="0"/>
              </a:spcBef>
              <a:spcAft>
                <a:spcPts val="600"/>
              </a:spcAft>
              <a:buAutoNum type="arabicPeriod"/>
            </a:pPr>
            <a:r>
              <a:rPr lang="en-US" sz="2400" dirty="0">
                <a:solidFill>
                  <a:schemeClr val="tx1"/>
                </a:solidFill>
              </a:rPr>
              <a:t>Skeuomorphism</a:t>
            </a:r>
          </a:p>
          <a:p>
            <a:pPr marL="457200" indent="-457200" algn="l">
              <a:spcBef>
                <a:spcPts val="0"/>
              </a:spcBef>
              <a:spcAft>
                <a:spcPts val="600"/>
              </a:spcAft>
              <a:buAutoNum type="arabicPeriod"/>
            </a:pPr>
            <a:r>
              <a:rPr lang="en-US" sz="2400" dirty="0">
                <a:solidFill>
                  <a:schemeClr val="tx1"/>
                </a:solidFill>
              </a:rPr>
              <a:t>Minimalism</a:t>
            </a:r>
          </a:p>
          <a:p>
            <a:pPr marL="457200" indent="-457200" algn="l">
              <a:spcBef>
                <a:spcPts val="0"/>
              </a:spcBef>
              <a:spcAft>
                <a:spcPts val="600"/>
              </a:spcAft>
              <a:buAutoNum type="arabicPeriod"/>
            </a:pPr>
            <a:r>
              <a:rPr lang="en-US" sz="2400" dirty="0" err="1">
                <a:solidFill>
                  <a:schemeClr val="tx1"/>
                </a:solidFill>
              </a:rPr>
              <a:t>Neumorphism</a:t>
            </a:r>
            <a:endParaRPr lang="en-US" sz="2400" dirty="0">
              <a:solidFill>
                <a:schemeClr val="tx1"/>
              </a:solidFill>
            </a:endParaRPr>
          </a:p>
        </p:txBody>
      </p:sp>
    </p:spTree>
    <p:custDataLst>
      <p:tags r:id="rId1"/>
    </p:custDataLst>
    <p:extLst>
      <p:ext uri="{BB962C8B-B14F-4D97-AF65-F5344CB8AC3E}">
        <p14:creationId xmlns:p14="http://schemas.microsoft.com/office/powerpoint/2010/main" val="4189805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The 3 Ways</a:t>
            </a:r>
          </a:p>
        </p:txBody>
      </p:sp>
      <p:sp>
        <p:nvSpPr>
          <p:cNvPr id="16" name="Content Placeholder 2"/>
          <p:cNvSpPr txBox="1">
            <a:spLocks/>
          </p:cNvSpPr>
          <p:nvPr/>
        </p:nvSpPr>
        <p:spPr bwMode="auto">
          <a:xfrm>
            <a:off x="449175" y="1244032"/>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0"/>
              </a:spcBef>
              <a:spcAft>
                <a:spcPts val="600"/>
              </a:spcAft>
              <a:buAutoNum type="arabicPeriod"/>
            </a:pPr>
            <a:r>
              <a:rPr lang="en-US" sz="2400" dirty="0">
                <a:solidFill>
                  <a:schemeClr val="tx1"/>
                </a:solidFill>
              </a:rPr>
              <a:t>Skeuomorphism</a:t>
            </a:r>
          </a:p>
          <a:p>
            <a:pPr marL="457200" indent="-457200" algn="l">
              <a:spcBef>
                <a:spcPts val="0"/>
              </a:spcBef>
              <a:spcAft>
                <a:spcPts val="600"/>
              </a:spcAft>
              <a:buAutoNum type="arabicPeriod"/>
            </a:pPr>
            <a:endParaRPr lang="en-US" sz="2400" dirty="0">
              <a:solidFill>
                <a:schemeClr val="tx1"/>
              </a:solidFill>
            </a:endParaRPr>
          </a:p>
          <a:p>
            <a:pPr algn="l">
              <a:spcBef>
                <a:spcPts val="0"/>
              </a:spcBef>
              <a:spcAft>
                <a:spcPts val="600"/>
              </a:spcAft>
            </a:pPr>
            <a:r>
              <a:rPr lang="en-US" sz="2400" dirty="0">
                <a:solidFill>
                  <a:schemeClr val="tx1"/>
                </a:solidFill>
              </a:rPr>
              <a:t>It is a term most often used in graphical user interface design to describe interface objects that </a:t>
            </a:r>
            <a:r>
              <a:rPr lang="en-US" sz="2400" b="1" dirty="0">
                <a:solidFill>
                  <a:schemeClr val="tx1"/>
                </a:solidFill>
              </a:rPr>
              <a:t>mimic real-world counterparts </a:t>
            </a:r>
            <a:r>
              <a:rPr lang="en-US" sz="2400" dirty="0">
                <a:solidFill>
                  <a:schemeClr val="tx1"/>
                </a:solidFill>
              </a:rPr>
              <a:t>in how they appear and/or how the user can interact with them. </a:t>
            </a:r>
          </a:p>
        </p:txBody>
      </p:sp>
    </p:spTree>
    <p:custDataLst>
      <p:tags r:id="rId1"/>
    </p:custDataLst>
    <p:extLst>
      <p:ext uri="{BB962C8B-B14F-4D97-AF65-F5344CB8AC3E}">
        <p14:creationId xmlns:p14="http://schemas.microsoft.com/office/powerpoint/2010/main" val="682585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The 3 Ways</a:t>
            </a:r>
          </a:p>
        </p:txBody>
      </p:sp>
      <p:sp>
        <p:nvSpPr>
          <p:cNvPr id="16" name="Content Placeholder 2"/>
          <p:cNvSpPr txBox="1">
            <a:spLocks/>
          </p:cNvSpPr>
          <p:nvPr/>
        </p:nvSpPr>
        <p:spPr bwMode="auto">
          <a:xfrm>
            <a:off x="449175" y="1244032"/>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0"/>
              </a:spcBef>
              <a:spcAft>
                <a:spcPts val="600"/>
              </a:spcAft>
              <a:buAutoNum type="arabicPeriod"/>
            </a:pPr>
            <a:r>
              <a:rPr lang="en-US" sz="2400" dirty="0">
                <a:solidFill>
                  <a:schemeClr val="tx1"/>
                </a:solidFill>
              </a:rPr>
              <a:t>Skeuomorphism</a:t>
            </a:r>
          </a:p>
          <a:p>
            <a:pPr marL="457200" indent="-457200" algn="l">
              <a:spcBef>
                <a:spcPts val="0"/>
              </a:spcBef>
              <a:spcAft>
                <a:spcPts val="600"/>
              </a:spcAft>
              <a:buAutoNum type="arabicPeriod"/>
            </a:pPr>
            <a:endParaRPr lang="en-US" sz="2400" dirty="0">
              <a:solidFill>
                <a:schemeClr val="tx1"/>
              </a:solidFill>
            </a:endParaRPr>
          </a:p>
          <a:p>
            <a:pPr algn="l">
              <a:spcBef>
                <a:spcPts val="0"/>
              </a:spcBef>
              <a:spcAft>
                <a:spcPts val="600"/>
              </a:spcAft>
            </a:pPr>
            <a:r>
              <a:rPr lang="en-US" sz="2400" dirty="0">
                <a:solidFill>
                  <a:schemeClr val="tx1"/>
                </a:solidFill>
              </a:rPr>
              <a:t>A well-known example is the </a:t>
            </a:r>
            <a:r>
              <a:rPr lang="en-US" sz="2400" b="1" dirty="0">
                <a:solidFill>
                  <a:schemeClr val="tx1"/>
                </a:solidFill>
              </a:rPr>
              <a:t>recycle bin icon </a:t>
            </a:r>
            <a:r>
              <a:rPr lang="en-US" sz="2400" dirty="0">
                <a:solidFill>
                  <a:schemeClr val="tx1"/>
                </a:solidFill>
              </a:rPr>
              <a:t>used for discarding files.</a:t>
            </a:r>
          </a:p>
        </p:txBody>
      </p:sp>
      <p:pic>
        <p:nvPicPr>
          <p:cNvPr id="1028" name="Picture 4" descr="Pin on 回收站">
            <a:extLst>
              <a:ext uri="{FF2B5EF4-FFF2-40B4-BE49-F238E27FC236}">
                <a16:creationId xmlns:a16="http://schemas.microsoft.com/office/drawing/2014/main" id="{E40ACC94-0A65-482F-9AAF-8A7FF81F00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5135" y="2729133"/>
            <a:ext cx="3568505" cy="356850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62716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The 3 Ways</a:t>
            </a:r>
          </a:p>
        </p:txBody>
      </p:sp>
      <p:sp>
        <p:nvSpPr>
          <p:cNvPr id="16" name="Content Placeholder 2"/>
          <p:cNvSpPr txBox="1">
            <a:spLocks/>
          </p:cNvSpPr>
          <p:nvPr/>
        </p:nvSpPr>
        <p:spPr bwMode="auto">
          <a:xfrm>
            <a:off x="449176" y="1234654"/>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0"/>
              </a:spcBef>
              <a:spcAft>
                <a:spcPts val="600"/>
              </a:spcAft>
              <a:buAutoNum type="arabicPeriod"/>
            </a:pPr>
            <a:r>
              <a:rPr lang="en-US" sz="2400" dirty="0">
                <a:solidFill>
                  <a:schemeClr val="tx1"/>
                </a:solidFill>
              </a:rPr>
              <a:t>Skeuomorphism</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Another great example in mobile application is the card interface. </a:t>
            </a:r>
          </a:p>
          <a:p>
            <a:pPr algn="l">
              <a:spcBef>
                <a:spcPts val="0"/>
              </a:spcBef>
              <a:spcAft>
                <a:spcPts val="600"/>
              </a:spcAft>
            </a:pPr>
            <a:endParaRPr lang="en-US" sz="2400" dirty="0">
              <a:solidFill>
                <a:schemeClr val="tx1"/>
              </a:solidFill>
            </a:endParaRPr>
          </a:p>
          <a:p>
            <a:pPr algn="l">
              <a:spcBef>
                <a:spcPts val="0"/>
              </a:spcBef>
              <a:spcAft>
                <a:spcPts val="600"/>
              </a:spcAft>
            </a:pPr>
            <a:endParaRPr lang="en-US" sz="2400" dirty="0">
              <a:solidFill>
                <a:schemeClr val="tx1"/>
              </a:solidFill>
            </a:endParaRPr>
          </a:p>
        </p:txBody>
      </p:sp>
      <p:pic>
        <p:nvPicPr>
          <p:cNvPr id="2050" name="Picture 2" descr="The Amazing “Google Now” — When Google Searches Before You Think To">
            <a:extLst>
              <a:ext uri="{FF2B5EF4-FFF2-40B4-BE49-F238E27FC236}">
                <a16:creationId xmlns:a16="http://schemas.microsoft.com/office/drawing/2014/main" id="{04E9DD86-E6DD-447D-9AC8-BE352EA43C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3655" y="2874303"/>
            <a:ext cx="6036955" cy="320294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989137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GB" sz="4400" b="1" dirty="0">
                <a:solidFill>
                  <a:srgbClr val="000000"/>
                </a:solidFill>
              </a:rPr>
              <a:t>Learning Outcomes</a:t>
            </a:r>
            <a:endParaRPr lang="en-SG" sz="4400" dirty="0">
              <a:solidFill>
                <a:srgbClr val="000000"/>
              </a:solidFill>
            </a:endParaRPr>
          </a:p>
        </p:txBody>
      </p:sp>
      <p:sp>
        <p:nvSpPr>
          <p:cNvPr id="16" name="Content Placeholder 2"/>
          <p:cNvSpPr txBox="1">
            <a:spLocks/>
          </p:cNvSpPr>
          <p:nvPr/>
        </p:nvSpPr>
        <p:spPr bwMode="auto">
          <a:xfrm>
            <a:off x="449177" y="1171074"/>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SG" sz="2400" dirty="0">
                <a:solidFill>
                  <a:schemeClr val="tx1"/>
                </a:solidFill>
              </a:rPr>
              <a:t>After studying this topic and the recordings online, you should be able to:</a:t>
            </a:r>
          </a:p>
          <a:p>
            <a:pPr marL="342900" indent="-342900" algn="l">
              <a:spcBef>
                <a:spcPts val="0"/>
              </a:spcBef>
              <a:spcAft>
                <a:spcPts val="600"/>
              </a:spcAft>
              <a:buFont typeface="Arial" panose="020B0604020202020204" pitchFamily="34" charset="0"/>
              <a:buChar char="•"/>
            </a:pPr>
            <a:r>
              <a:rPr lang="en-SG" sz="2400" dirty="0">
                <a:solidFill>
                  <a:schemeClr val="tx1"/>
                </a:solidFill>
              </a:rPr>
              <a:t>Topic 2 – Mobile User Interface Design</a:t>
            </a:r>
            <a:endParaRPr lang="en-SG" sz="2000" dirty="0">
              <a:solidFill>
                <a:schemeClr val="tx1"/>
              </a:solidFill>
            </a:endParaRPr>
          </a:p>
          <a:p>
            <a:pPr marL="800100" lvl="1" indent="-342900" algn="l">
              <a:spcBef>
                <a:spcPts val="0"/>
              </a:spcBef>
              <a:spcAft>
                <a:spcPts val="600"/>
              </a:spcAft>
              <a:buFontTx/>
              <a:buChar char="-"/>
            </a:pPr>
            <a:r>
              <a:rPr lang="en-SG" sz="2000" dirty="0">
                <a:solidFill>
                  <a:schemeClr val="tx1"/>
                </a:solidFill>
              </a:rPr>
              <a:t>Importance of Design</a:t>
            </a:r>
          </a:p>
          <a:p>
            <a:pPr marL="800100" lvl="1" indent="-342900" algn="l">
              <a:spcBef>
                <a:spcPts val="0"/>
              </a:spcBef>
              <a:spcAft>
                <a:spcPts val="600"/>
              </a:spcAft>
              <a:buFontTx/>
              <a:buChar char="-"/>
            </a:pPr>
            <a:r>
              <a:rPr lang="en-SG" sz="2000" dirty="0">
                <a:solidFill>
                  <a:schemeClr val="tx1"/>
                </a:solidFill>
              </a:rPr>
              <a:t>Picking the right style</a:t>
            </a:r>
          </a:p>
          <a:p>
            <a:pPr marL="800100" lvl="1" indent="-342900" algn="l">
              <a:spcBef>
                <a:spcPts val="0"/>
              </a:spcBef>
              <a:spcAft>
                <a:spcPts val="600"/>
              </a:spcAft>
              <a:buFontTx/>
              <a:buChar char="-"/>
            </a:pPr>
            <a:r>
              <a:rPr lang="en-SG" sz="2000" dirty="0">
                <a:solidFill>
                  <a:schemeClr val="tx1"/>
                </a:solidFill>
              </a:rPr>
              <a:t>The 3 ways</a:t>
            </a:r>
          </a:p>
          <a:p>
            <a:pPr marL="800100" lvl="1" indent="-342900" algn="l">
              <a:spcBef>
                <a:spcPts val="0"/>
              </a:spcBef>
              <a:spcAft>
                <a:spcPts val="600"/>
              </a:spcAft>
              <a:buFontTx/>
              <a:buChar char="-"/>
            </a:pPr>
            <a:r>
              <a:rPr lang="en-SG" sz="2000" dirty="0" err="1">
                <a:solidFill>
                  <a:schemeClr val="tx1"/>
                </a:solidFill>
              </a:rPr>
              <a:t>Color</a:t>
            </a:r>
            <a:r>
              <a:rPr lang="en-SG" sz="2000" dirty="0">
                <a:solidFill>
                  <a:schemeClr val="tx1"/>
                </a:solidFill>
              </a:rPr>
              <a:t> palettes and mood psychology</a:t>
            </a:r>
          </a:p>
          <a:p>
            <a:pPr marL="800100" lvl="1" indent="-342900" algn="l">
              <a:spcBef>
                <a:spcPts val="0"/>
              </a:spcBef>
              <a:spcAft>
                <a:spcPts val="600"/>
              </a:spcAft>
              <a:buFontTx/>
              <a:buChar char="-"/>
            </a:pPr>
            <a:r>
              <a:rPr lang="en-SG" sz="2000" dirty="0">
                <a:solidFill>
                  <a:schemeClr val="tx1"/>
                </a:solidFill>
              </a:rPr>
              <a:t>Dark Patterns</a:t>
            </a:r>
          </a:p>
          <a:p>
            <a:pPr marL="800100" lvl="1" indent="-342900" algn="l">
              <a:spcBef>
                <a:spcPts val="0"/>
              </a:spcBef>
              <a:spcAft>
                <a:spcPts val="600"/>
              </a:spcAft>
              <a:buFontTx/>
              <a:buChar char="-"/>
            </a:pPr>
            <a:r>
              <a:rPr lang="en-SG" sz="2000" dirty="0">
                <a:solidFill>
                  <a:schemeClr val="tx1"/>
                </a:solidFill>
              </a:rPr>
              <a:t>Wireframing</a:t>
            </a:r>
          </a:p>
          <a:p>
            <a:pPr marL="800100" lvl="1" indent="-342900" algn="l">
              <a:spcBef>
                <a:spcPts val="0"/>
              </a:spcBef>
              <a:spcAft>
                <a:spcPts val="600"/>
              </a:spcAft>
              <a:buFontTx/>
              <a:buChar char="-"/>
            </a:pPr>
            <a:endParaRPr lang="en-SG" sz="2000" dirty="0">
              <a:solidFill>
                <a:schemeClr val="tx1"/>
              </a:solidFill>
            </a:endParaRPr>
          </a:p>
        </p:txBody>
      </p:sp>
    </p:spTree>
    <p:custDataLst>
      <p:tags r:id="rId1"/>
    </p:custDataLst>
    <p:extLst>
      <p:ext uri="{BB962C8B-B14F-4D97-AF65-F5344CB8AC3E}">
        <p14:creationId xmlns:p14="http://schemas.microsoft.com/office/powerpoint/2010/main" val="1729450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The 3 Ways</a:t>
            </a:r>
          </a:p>
        </p:txBody>
      </p:sp>
      <p:sp>
        <p:nvSpPr>
          <p:cNvPr id="16" name="Content Placeholder 2"/>
          <p:cNvSpPr txBox="1">
            <a:spLocks/>
          </p:cNvSpPr>
          <p:nvPr/>
        </p:nvSpPr>
        <p:spPr bwMode="auto">
          <a:xfrm>
            <a:off x="449176" y="1234654"/>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0"/>
              </a:spcBef>
              <a:spcAft>
                <a:spcPts val="600"/>
              </a:spcAft>
              <a:buAutoNum type="arabicPeriod"/>
            </a:pPr>
            <a:r>
              <a:rPr lang="en-US" sz="2400" dirty="0">
                <a:solidFill>
                  <a:schemeClr val="tx1"/>
                </a:solidFill>
              </a:rPr>
              <a:t>Skeuomorphism</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The earlier example relates to physical cards like:</a:t>
            </a:r>
          </a:p>
          <a:p>
            <a:pPr algn="l">
              <a:spcBef>
                <a:spcPts val="0"/>
              </a:spcBef>
              <a:spcAft>
                <a:spcPts val="600"/>
              </a:spcAft>
            </a:pPr>
            <a:endParaRPr lang="en-US" sz="2400" dirty="0">
              <a:solidFill>
                <a:schemeClr val="tx1"/>
              </a:solidFill>
            </a:endParaRPr>
          </a:p>
          <a:p>
            <a:pPr marL="342900" indent="-342900" algn="l">
              <a:spcBef>
                <a:spcPts val="0"/>
              </a:spcBef>
              <a:spcAft>
                <a:spcPts val="600"/>
              </a:spcAft>
              <a:buFontTx/>
              <a:buChar char="-"/>
            </a:pPr>
            <a:r>
              <a:rPr lang="en-US" sz="2400" dirty="0">
                <a:solidFill>
                  <a:schemeClr val="tx1"/>
                </a:solidFill>
              </a:rPr>
              <a:t>Birthday cards</a:t>
            </a:r>
          </a:p>
          <a:p>
            <a:pPr marL="342900" indent="-342900" algn="l">
              <a:spcBef>
                <a:spcPts val="0"/>
              </a:spcBef>
              <a:spcAft>
                <a:spcPts val="600"/>
              </a:spcAft>
              <a:buFontTx/>
              <a:buChar char="-"/>
            </a:pPr>
            <a:r>
              <a:rPr lang="en-US" sz="2400" dirty="0">
                <a:solidFill>
                  <a:schemeClr val="tx1"/>
                </a:solidFill>
              </a:rPr>
              <a:t>Business cards</a:t>
            </a:r>
          </a:p>
          <a:p>
            <a:pPr marL="342900" indent="-342900" algn="l">
              <a:spcBef>
                <a:spcPts val="0"/>
              </a:spcBef>
              <a:spcAft>
                <a:spcPts val="600"/>
              </a:spcAft>
              <a:buFontTx/>
              <a:buChar char="-"/>
            </a:pPr>
            <a:r>
              <a:rPr lang="en-US" sz="2400" dirty="0">
                <a:solidFill>
                  <a:schemeClr val="tx1"/>
                </a:solidFill>
              </a:rPr>
              <a:t>Credit cards</a:t>
            </a:r>
          </a:p>
          <a:p>
            <a:pPr marL="342900" indent="-342900" algn="l">
              <a:spcBef>
                <a:spcPts val="0"/>
              </a:spcBef>
              <a:spcAft>
                <a:spcPts val="600"/>
              </a:spcAft>
              <a:buFontTx/>
              <a:buChar char="-"/>
            </a:pPr>
            <a:r>
              <a:rPr lang="en-US" sz="2400" dirty="0">
                <a:solidFill>
                  <a:schemeClr val="tx1"/>
                </a:solidFill>
              </a:rPr>
              <a:t>Playing cards</a:t>
            </a:r>
          </a:p>
          <a:p>
            <a:pPr algn="l">
              <a:spcBef>
                <a:spcPts val="0"/>
              </a:spcBef>
              <a:spcAft>
                <a:spcPts val="6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1264004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The 3 Ways</a:t>
            </a:r>
          </a:p>
        </p:txBody>
      </p:sp>
      <p:sp>
        <p:nvSpPr>
          <p:cNvPr id="16" name="Content Placeholder 2"/>
          <p:cNvSpPr txBox="1">
            <a:spLocks/>
          </p:cNvSpPr>
          <p:nvPr/>
        </p:nvSpPr>
        <p:spPr bwMode="auto">
          <a:xfrm>
            <a:off x="449176" y="1234654"/>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US" sz="2400" dirty="0">
                <a:solidFill>
                  <a:schemeClr val="tx1"/>
                </a:solidFill>
              </a:rPr>
              <a:t>2. Minimalism</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At its core, minimalism means intentionally </a:t>
            </a:r>
            <a:r>
              <a:rPr lang="en-US" sz="2400" b="1" dirty="0">
                <a:solidFill>
                  <a:schemeClr val="tx1"/>
                </a:solidFill>
              </a:rPr>
              <a:t>promoting the things we most value </a:t>
            </a:r>
            <a:r>
              <a:rPr lang="en-US" sz="2400" dirty="0">
                <a:solidFill>
                  <a:schemeClr val="tx1"/>
                </a:solidFill>
              </a:rPr>
              <a:t>and </a:t>
            </a:r>
            <a:r>
              <a:rPr lang="en-US" sz="2400" dirty="0">
                <a:solidFill>
                  <a:srgbClr val="FF0000"/>
                </a:solidFill>
              </a:rPr>
              <a:t>removing everything that distracts us </a:t>
            </a:r>
            <a:r>
              <a:rPr lang="en-US" sz="2400" dirty="0">
                <a:solidFill>
                  <a:schemeClr val="tx1"/>
                </a:solidFill>
              </a:rPr>
              <a:t>from it.</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In the mobile context, it fits this metaphor perfectly. </a:t>
            </a:r>
          </a:p>
        </p:txBody>
      </p:sp>
    </p:spTree>
    <p:custDataLst>
      <p:tags r:id="rId1"/>
    </p:custDataLst>
    <p:extLst>
      <p:ext uri="{BB962C8B-B14F-4D97-AF65-F5344CB8AC3E}">
        <p14:creationId xmlns:p14="http://schemas.microsoft.com/office/powerpoint/2010/main" val="1569255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The 3 Ways</a:t>
            </a:r>
          </a:p>
        </p:txBody>
      </p:sp>
      <p:sp>
        <p:nvSpPr>
          <p:cNvPr id="16" name="Content Placeholder 2"/>
          <p:cNvSpPr txBox="1">
            <a:spLocks/>
          </p:cNvSpPr>
          <p:nvPr/>
        </p:nvSpPr>
        <p:spPr bwMode="auto">
          <a:xfrm>
            <a:off x="449176" y="1234654"/>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US" sz="2400" dirty="0">
                <a:solidFill>
                  <a:schemeClr val="tx1"/>
                </a:solidFill>
              </a:rPr>
              <a:t>2. Minimalism</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Most applications are used on a mobile smartphone and the screen sizes are vastly small. </a:t>
            </a:r>
          </a:p>
          <a:p>
            <a:pPr algn="l">
              <a:spcBef>
                <a:spcPts val="0"/>
              </a:spcBef>
              <a:spcAft>
                <a:spcPts val="600"/>
              </a:spcAft>
            </a:pPr>
            <a:endParaRPr lang="en-US" sz="2400" dirty="0">
              <a:solidFill>
                <a:schemeClr val="tx1"/>
              </a:solidFill>
            </a:endParaRPr>
          </a:p>
          <a:p>
            <a:pPr algn="l">
              <a:spcBef>
                <a:spcPts val="0"/>
              </a:spcBef>
              <a:spcAft>
                <a:spcPts val="600"/>
              </a:spcAft>
            </a:pPr>
            <a:endParaRPr lang="en-US" sz="2400" dirty="0">
              <a:solidFill>
                <a:schemeClr val="tx1"/>
              </a:solidFill>
            </a:endParaRPr>
          </a:p>
        </p:txBody>
      </p:sp>
      <p:pic>
        <p:nvPicPr>
          <p:cNvPr id="3074" name="Picture 2" descr="Mobile App Screen Dimensions &amp; Resolutions for iOS &amp; Android Design |  GBKSOFT">
            <a:extLst>
              <a:ext uri="{FF2B5EF4-FFF2-40B4-BE49-F238E27FC236}">
                <a16:creationId xmlns:a16="http://schemas.microsoft.com/office/drawing/2014/main" id="{5D5E66BC-C795-45E9-90C7-8AD353BE95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479" y="3131063"/>
            <a:ext cx="7657255" cy="299643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986518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The 3 Ways</a:t>
            </a:r>
          </a:p>
        </p:txBody>
      </p:sp>
      <p:sp>
        <p:nvSpPr>
          <p:cNvPr id="16" name="Content Placeholder 2"/>
          <p:cNvSpPr txBox="1">
            <a:spLocks/>
          </p:cNvSpPr>
          <p:nvPr/>
        </p:nvSpPr>
        <p:spPr bwMode="auto">
          <a:xfrm>
            <a:off x="449176" y="1234654"/>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US" sz="2400" dirty="0">
                <a:solidFill>
                  <a:schemeClr val="tx1"/>
                </a:solidFill>
              </a:rPr>
              <a:t>2. Minimalism</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So we need to consider prioritizing major/important functions to take up spaces on the main screen. </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And consider functions that are less important to be hidden in sub-menus.</a:t>
            </a:r>
          </a:p>
          <a:p>
            <a:pPr algn="l">
              <a:spcBef>
                <a:spcPts val="0"/>
              </a:spcBef>
              <a:spcAft>
                <a:spcPts val="6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4050533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The 3 Ways</a:t>
            </a:r>
          </a:p>
        </p:txBody>
      </p:sp>
      <p:sp>
        <p:nvSpPr>
          <p:cNvPr id="16" name="Content Placeholder 2"/>
          <p:cNvSpPr txBox="1">
            <a:spLocks/>
          </p:cNvSpPr>
          <p:nvPr/>
        </p:nvSpPr>
        <p:spPr bwMode="auto">
          <a:xfrm>
            <a:off x="449176" y="1234654"/>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US" sz="2400" dirty="0">
                <a:solidFill>
                  <a:schemeClr val="tx1"/>
                </a:solidFill>
              </a:rPr>
              <a:t>2. Minimalism</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b="1" dirty="0">
                <a:solidFill>
                  <a:schemeClr val="tx1"/>
                </a:solidFill>
              </a:rPr>
              <a:t>3 factors to consider:</a:t>
            </a:r>
          </a:p>
          <a:p>
            <a:pPr algn="l">
              <a:spcBef>
                <a:spcPts val="0"/>
              </a:spcBef>
              <a:spcAft>
                <a:spcPts val="600"/>
              </a:spcAft>
            </a:pPr>
            <a:endParaRPr lang="en-US" sz="2400" dirty="0">
              <a:solidFill>
                <a:schemeClr val="tx1"/>
              </a:solidFill>
            </a:endParaRPr>
          </a:p>
          <a:p>
            <a:pPr marL="457200" indent="-457200" algn="l">
              <a:spcBef>
                <a:spcPts val="0"/>
              </a:spcBef>
              <a:spcAft>
                <a:spcPts val="600"/>
              </a:spcAft>
              <a:buAutoNum type="arabicPeriod"/>
            </a:pPr>
            <a:r>
              <a:rPr lang="en-US" sz="2400" dirty="0">
                <a:solidFill>
                  <a:schemeClr val="tx1"/>
                </a:solidFill>
              </a:rPr>
              <a:t>Design for clarity</a:t>
            </a:r>
          </a:p>
          <a:p>
            <a:pPr marL="457200" indent="-457200" algn="l">
              <a:spcBef>
                <a:spcPts val="0"/>
              </a:spcBef>
              <a:spcAft>
                <a:spcPts val="600"/>
              </a:spcAft>
              <a:buAutoNum type="arabicPeriod"/>
            </a:pPr>
            <a:r>
              <a:rPr lang="en-US" sz="2400" dirty="0">
                <a:solidFill>
                  <a:schemeClr val="tx1"/>
                </a:solidFill>
              </a:rPr>
              <a:t>Put important functions first</a:t>
            </a:r>
          </a:p>
          <a:p>
            <a:pPr marL="457200" indent="-457200" algn="l">
              <a:spcBef>
                <a:spcPts val="0"/>
              </a:spcBef>
              <a:spcAft>
                <a:spcPts val="600"/>
              </a:spcAft>
              <a:buAutoNum type="arabicPeriod"/>
            </a:pPr>
            <a:r>
              <a:rPr lang="en-US" sz="2400" dirty="0">
                <a:solidFill>
                  <a:schemeClr val="tx1"/>
                </a:solidFill>
              </a:rPr>
              <a:t>Attention to design elements such as fonts, colors</a:t>
            </a:r>
          </a:p>
        </p:txBody>
      </p:sp>
    </p:spTree>
    <p:custDataLst>
      <p:tags r:id="rId1"/>
    </p:custDataLst>
    <p:extLst>
      <p:ext uri="{BB962C8B-B14F-4D97-AF65-F5344CB8AC3E}">
        <p14:creationId xmlns:p14="http://schemas.microsoft.com/office/powerpoint/2010/main" val="3213042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The 3 Ways</a:t>
            </a:r>
          </a:p>
        </p:txBody>
      </p:sp>
      <p:sp>
        <p:nvSpPr>
          <p:cNvPr id="16" name="Content Placeholder 2"/>
          <p:cNvSpPr txBox="1">
            <a:spLocks/>
          </p:cNvSpPr>
          <p:nvPr/>
        </p:nvSpPr>
        <p:spPr bwMode="auto">
          <a:xfrm>
            <a:off x="449176" y="1234654"/>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US" sz="2400" dirty="0">
                <a:solidFill>
                  <a:schemeClr val="tx1"/>
                </a:solidFill>
              </a:rPr>
              <a:t>3. </a:t>
            </a:r>
            <a:r>
              <a:rPr lang="en-US" sz="2400" dirty="0" err="1">
                <a:solidFill>
                  <a:schemeClr val="tx1"/>
                </a:solidFill>
              </a:rPr>
              <a:t>Neumorphism</a:t>
            </a:r>
            <a:endParaRPr lang="en-US" sz="2400" dirty="0">
              <a:solidFill>
                <a:schemeClr val="tx1"/>
              </a:solidFill>
            </a:endParaRP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The next big thing!</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It is a visual style that combines background colors, shapes, gradients, highlights, and shadows to ensure graphic intense buttons and switches. </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All that allows achieving a soft, extruded plastic look, and almost 3D styling.</a:t>
            </a:r>
          </a:p>
          <a:p>
            <a:pPr algn="l">
              <a:spcBef>
                <a:spcPts val="0"/>
              </a:spcBef>
              <a:spcAft>
                <a:spcPts val="6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1948606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The 3 Ways</a:t>
            </a:r>
          </a:p>
        </p:txBody>
      </p:sp>
      <p:sp>
        <p:nvSpPr>
          <p:cNvPr id="16" name="Content Placeholder 2"/>
          <p:cNvSpPr txBox="1">
            <a:spLocks/>
          </p:cNvSpPr>
          <p:nvPr/>
        </p:nvSpPr>
        <p:spPr bwMode="auto">
          <a:xfrm>
            <a:off x="449176" y="1234654"/>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US" sz="2400" dirty="0">
                <a:solidFill>
                  <a:schemeClr val="tx1"/>
                </a:solidFill>
              </a:rPr>
              <a:t>3. </a:t>
            </a:r>
            <a:r>
              <a:rPr lang="en-US" sz="2400" dirty="0" err="1">
                <a:solidFill>
                  <a:schemeClr val="tx1"/>
                </a:solidFill>
              </a:rPr>
              <a:t>Neumorphism</a:t>
            </a:r>
            <a:endParaRPr lang="en-US" sz="2400" dirty="0">
              <a:solidFill>
                <a:schemeClr val="tx1"/>
              </a:solidFill>
            </a:endParaRP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This way, </a:t>
            </a:r>
            <a:r>
              <a:rPr lang="en-US" sz="2400" dirty="0" err="1">
                <a:solidFill>
                  <a:schemeClr val="tx1"/>
                </a:solidFill>
              </a:rPr>
              <a:t>neumorphic</a:t>
            </a:r>
            <a:r>
              <a:rPr lang="en-US" sz="2400" dirty="0">
                <a:solidFill>
                  <a:schemeClr val="tx1"/>
                </a:solidFill>
              </a:rPr>
              <a:t> cards, buttons, progress bars have a dark box-shadow below and a light box-shadow above, which creates the look and feel that user interface components are being pushed through a display.</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Tons of efforts!</a:t>
            </a:r>
          </a:p>
        </p:txBody>
      </p:sp>
    </p:spTree>
    <p:custDataLst>
      <p:tags r:id="rId1"/>
    </p:custDataLst>
    <p:extLst>
      <p:ext uri="{BB962C8B-B14F-4D97-AF65-F5344CB8AC3E}">
        <p14:creationId xmlns:p14="http://schemas.microsoft.com/office/powerpoint/2010/main" val="1801576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The 3 Ways</a:t>
            </a:r>
          </a:p>
        </p:txBody>
      </p:sp>
      <p:sp>
        <p:nvSpPr>
          <p:cNvPr id="16" name="Content Placeholder 2"/>
          <p:cNvSpPr txBox="1">
            <a:spLocks/>
          </p:cNvSpPr>
          <p:nvPr/>
        </p:nvSpPr>
        <p:spPr bwMode="auto">
          <a:xfrm>
            <a:off x="449176" y="1234654"/>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US" sz="2400" dirty="0">
                <a:solidFill>
                  <a:schemeClr val="tx1"/>
                </a:solidFill>
              </a:rPr>
              <a:t>3. </a:t>
            </a:r>
            <a:r>
              <a:rPr lang="en-US" sz="2400" dirty="0" err="1">
                <a:solidFill>
                  <a:schemeClr val="tx1"/>
                </a:solidFill>
              </a:rPr>
              <a:t>Neumorphism</a:t>
            </a:r>
            <a:endParaRPr lang="en-US" sz="2400" dirty="0">
              <a:solidFill>
                <a:schemeClr val="tx1"/>
              </a:solidFill>
            </a:endParaRP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Interface that </a:t>
            </a:r>
          </a:p>
          <a:p>
            <a:pPr algn="l">
              <a:spcBef>
                <a:spcPts val="0"/>
              </a:spcBef>
              <a:spcAft>
                <a:spcPts val="600"/>
              </a:spcAft>
            </a:pPr>
            <a:r>
              <a:rPr lang="en-US" sz="2400" dirty="0">
                <a:solidFill>
                  <a:schemeClr val="tx1"/>
                </a:solidFill>
              </a:rPr>
              <a:t>simulates </a:t>
            </a:r>
          </a:p>
          <a:p>
            <a:pPr algn="l">
              <a:spcBef>
                <a:spcPts val="0"/>
              </a:spcBef>
              <a:spcAft>
                <a:spcPts val="600"/>
              </a:spcAft>
            </a:pPr>
            <a:r>
              <a:rPr lang="en-US" sz="2400" dirty="0" err="1">
                <a:solidFill>
                  <a:schemeClr val="tx1"/>
                </a:solidFill>
              </a:rPr>
              <a:t>Neumorphism</a:t>
            </a:r>
            <a:r>
              <a:rPr lang="en-US" sz="2400" dirty="0">
                <a:solidFill>
                  <a:schemeClr val="tx1"/>
                </a:solidFill>
              </a:rPr>
              <a:t>. </a:t>
            </a:r>
          </a:p>
          <a:p>
            <a:pPr algn="l">
              <a:spcBef>
                <a:spcPts val="0"/>
              </a:spcBef>
              <a:spcAft>
                <a:spcPts val="600"/>
              </a:spcAft>
            </a:pPr>
            <a:endParaRPr lang="en-US" sz="2400" dirty="0">
              <a:solidFill>
                <a:schemeClr val="tx1"/>
              </a:solidFill>
            </a:endParaRPr>
          </a:p>
          <a:p>
            <a:pPr algn="l">
              <a:spcBef>
                <a:spcPts val="0"/>
              </a:spcBef>
              <a:spcAft>
                <a:spcPts val="600"/>
              </a:spcAft>
            </a:pPr>
            <a:endParaRPr lang="en-US" sz="2400" dirty="0">
              <a:solidFill>
                <a:schemeClr val="tx1"/>
              </a:solidFill>
            </a:endParaRPr>
          </a:p>
        </p:txBody>
      </p:sp>
      <p:pic>
        <p:nvPicPr>
          <p:cNvPr id="4098" name="Picture 2">
            <a:extLst>
              <a:ext uri="{FF2B5EF4-FFF2-40B4-BE49-F238E27FC236}">
                <a16:creationId xmlns:a16="http://schemas.microsoft.com/office/drawing/2014/main" id="{4C0FA262-6CDB-444C-B966-D42EEA38CD2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626" r="18462"/>
          <a:stretch/>
        </p:blipFill>
        <p:spPr bwMode="auto">
          <a:xfrm>
            <a:off x="2893257" y="1087422"/>
            <a:ext cx="5712962" cy="518730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227216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Color palettes and mood psychology</a:t>
            </a:r>
          </a:p>
        </p:txBody>
      </p:sp>
      <p:sp>
        <p:nvSpPr>
          <p:cNvPr id="16" name="Content Placeholder 2"/>
          <p:cNvSpPr txBox="1">
            <a:spLocks/>
          </p:cNvSpPr>
          <p:nvPr/>
        </p:nvSpPr>
        <p:spPr bwMode="auto">
          <a:xfrm>
            <a:off x="449176" y="1234654"/>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US" sz="2400" dirty="0">
                <a:solidFill>
                  <a:schemeClr val="tx1"/>
                </a:solidFill>
              </a:rPr>
              <a:t>Color plays a vitally important role in the world in which we live.</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Color can sway thinking, change actions, and cause reactions. It can irritate or soothe your eyes, raise your blood pressure or suppress your appetite. </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When used in the right ways, color can even save on energy consumption.</a:t>
            </a:r>
          </a:p>
        </p:txBody>
      </p:sp>
    </p:spTree>
    <p:custDataLst>
      <p:tags r:id="rId1"/>
    </p:custDataLst>
    <p:extLst>
      <p:ext uri="{BB962C8B-B14F-4D97-AF65-F5344CB8AC3E}">
        <p14:creationId xmlns:p14="http://schemas.microsoft.com/office/powerpoint/2010/main" val="2511536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Color palettes and mood psychology</a:t>
            </a:r>
          </a:p>
        </p:txBody>
      </p:sp>
      <p:sp>
        <p:nvSpPr>
          <p:cNvPr id="16" name="Content Placeholder 2"/>
          <p:cNvSpPr txBox="1">
            <a:spLocks/>
          </p:cNvSpPr>
          <p:nvPr/>
        </p:nvSpPr>
        <p:spPr bwMode="auto">
          <a:xfrm>
            <a:off x="449176" y="1234654"/>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US" sz="2400" dirty="0">
                <a:solidFill>
                  <a:schemeClr val="tx1"/>
                </a:solidFill>
              </a:rPr>
              <a:t>The importance of picking the right colors should be considered heavily.</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Especially in mobile application. We use our phones on a daily basis. </a:t>
            </a:r>
          </a:p>
          <a:p>
            <a:pPr algn="l">
              <a:spcBef>
                <a:spcPts val="0"/>
              </a:spcBef>
              <a:spcAft>
                <a:spcPts val="600"/>
              </a:spcAft>
            </a:pPr>
            <a:endParaRPr lang="en-US" sz="2400" dirty="0">
              <a:solidFill>
                <a:schemeClr val="tx1"/>
              </a:solidFill>
            </a:endParaRPr>
          </a:p>
          <a:p>
            <a:pPr>
              <a:spcBef>
                <a:spcPts val="0"/>
              </a:spcBef>
              <a:spcAft>
                <a:spcPts val="600"/>
              </a:spcAft>
            </a:pPr>
            <a:r>
              <a:rPr lang="en-US" sz="2400" b="1" dirty="0">
                <a:solidFill>
                  <a:schemeClr val="tx1"/>
                </a:solidFill>
              </a:rPr>
              <a:t>How we use it or How often we use it </a:t>
            </a:r>
          </a:p>
          <a:p>
            <a:pPr algn="l">
              <a:spcBef>
                <a:spcPts val="0"/>
              </a:spcBef>
              <a:spcAft>
                <a:spcPts val="600"/>
              </a:spcAft>
            </a:pPr>
            <a:endParaRPr lang="en-US" sz="2400" dirty="0">
              <a:solidFill>
                <a:schemeClr val="tx1"/>
              </a:solidFill>
            </a:endParaRPr>
          </a:p>
          <a:p>
            <a:pPr>
              <a:spcBef>
                <a:spcPts val="0"/>
              </a:spcBef>
              <a:spcAft>
                <a:spcPts val="600"/>
              </a:spcAft>
            </a:pPr>
            <a:r>
              <a:rPr lang="en-US" b="1" dirty="0">
                <a:solidFill>
                  <a:srgbClr val="FF0000"/>
                </a:solidFill>
              </a:rPr>
              <a:t>Affects our well-being</a:t>
            </a:r>
          </a:p>
        </p:txBody>
      </p:sp>
    </p:spTree>
    <p:custDataLst>
      <p:tags r:id="rId1"/>
    </p:custDataLst>
    <p:extLst>
      <p:ext uri="{BB962C8B-B14F-4D97-AF65-F5344CB8AC3E}">
        <p14:creationId xmlns:p14="http://schemas.microsoft.com/office/powerpoint/2010/main" val="2347997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The importance of design</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spcBef>
                <a:spcPts val="300"/>
              </a:spcBef>
              <a:spcAft>
                <a:spcPts val="300"/>
              </a:spcAft>
            </a:pPr>
            <a:r>
              <a:rPr lang="en-US" sz="2400" dirty="0">
                <a:solidFill>
                  <a:schemeClr val="tx1"/>
                </a:solidFill>
              </a:rPr>
              <a:t>Many mobile developers can't wait to get building, but before they start, they should know what needs to be built. </a:t>
            </a:r>
          </a:p>
          <a:p>
            <a:pPr algn="just">
              <a:spcBef>
                <a:spcPts val="300"/>
              </a:spcBef>
              <a:spcAft>
                <a:spcPts val="300"/>
              </a:spcAft>
            </a:pPr>
            <a:endParaRPr lang="en-US" sz="2400" dirty="0">
              <a:solidFill>
                <a:schemeClr val="tx1"/>
              </a:solidFill>
            </a:endParaRPr>
          </a:p>
          <a:p>
            <a:pPr algn="just">
              <a:spcBef>
                <a:spcPts val="300"/>
              </a:spcBef>
              <a:spcAft>
                <a:spcPts val="300"/>
              </a:spcAft>
            </a:pPr>
            <a:r>
              <a:rPr lang="en-US" sz="2400" dirty="0">
                <a:solidFill>
                  <a:schemeClr val="tx1"/>
                </a:solidFill>
              </a:rPr>
              <a:t>That really depends on what has already been designed. </a:t>
            </a:r>
          </a:p>
          <a:p>
            <a:pPr algn="just">
              <a:spcBef>
                <a:spcPts val="300"/>
              </a:spcBef>
              <a:spcAft>
                <a:spcPts val="300"/>
              </a:spcAft>
            </a:pPr>
            <a:endParaRPr lang="en-US" sz="2400" dirty="0">
              <a:solidFill>
                <a:schemeClr val="tx1"/>
              </a:solidFill>
            </a:endParaRPr>
          </a:p>
          <a:p>
            <a:pPr algn="just">
              <a:spcBef>
                <a:spcPts val="300"/>
              </a:spcBef>
              <a:spcAft>
                <a:spcPts val="300"/>
              </a:spcAft>
            </a:pPr>
            <a:r>
              <a:rPr lang="en-US" sz="2400" dirty="0">
                <a:solidFill>
                  <a:schemeClr val="tx1"/>
                </a:solidFill>
              </a:rPr>
              <a:t>For example, a builder doesn't start to build a house or a bridge before an architect has designed the structure. </a:t>
            </a:r>
          </a:p>
          <a:p>
            <a:pPr algn="just">
              <a:spcBef>
                <a:spcPts val="300"/>
              </a:spcBef>
              <a:spcAft>
                <a:spcPts val="300"/>
              </a:spcAft>
            </a:pPr>
            <a:endParaRPr lang="en-US" sz="2400" dirty="0">
              <a:solidFill>
                <a:schemeClr val="tx1"/>
              </a:solidFill>
            </a:endParaRPr>
          </a:p>
          <a:p>
            <a:pPr algn="just">
              <a:spcBef>
                <a:spcPts val="300"/>
              </a:spcBef>
              <a:spcAft>
                <a:spcPts val="300"/>
              </a:spcAft>
            </a:pPr>
            <a:r>
              <a:rPr lang="en-US" sz="2400" dirty="0">
                <a:solidFill>
                  <a:schemeClr val="tx1"/>
                </a:solidFill>
              </a:rPr>
              <a:t>Similarly, a mobile developer shouldn't build an application, without having a design to follow.</a:t>
            </a:r>
            <a:endParaRPr lang="en-SG" sz="2400" dirty="0">
              <a:solidFill>
                <a:schemeClr val="tx1"/>
              </a:solidFill>
            </a:endParaRPr>
          </a:p>
        </p:txBody>
      </p:sp>
    </p:spTree>
    <p:custDataLst>
      <p:tags r:id="rId1"/>
    </p:custDataLst>
    <p:extLst>
      <p:ext uri="{BB962C8B-B14F-4D97-AF65-F5344CB8AC3E}">
        <p14:creationId xmlns:p14="http://schemas.microsoft.com/office/powerpoint/2010/main" val="3659605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Color palettes and mood psychology</a:t>
            </a:r>
          </a:p>
        </p:txBody>
      </p:sp>
      <p:sp>
        <p:nvSpPr>
          <p:cNvPr id="16" name="Content Placeholder 2"/>
          <p:cNvSpPr txBox="1">
            <a:spLocks/>
          </p:cNvSpPr>
          <p:nvPr/>
        </p:nvSpPr>
        <p:spPr bwMode="auto">
          <a:xfrm>
            <a:off x="449176" y="1234654"/>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US" sz="2400" dirty="0">
                <a:solidFill>
                  <a:schemeClr val="tx1"/>
                </a:solidFill>
              </a:rPr>
              <a:t>Based on a research, on average, Americans spend 2 hours, 54 minutes on their phones each day.</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The average American will spend nearly a month and a half (44 days) on their phones in 2022.</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Source: </a:t>
            </a:r>
            <a:r>
              <a:rPr lang="en-US" sz="2400" dirty="0">
                <a:solidFill>
                  <a:schemeClr val="tx1"/>
                </a:solidFill>
                <a:hlinkClick r:id="rId5"/>
              </a:rPr>
              <a:t>https://www.reviews.org/mobile/cell-phone-addiction/#:~:text=On%20average%2C%20Americans%20spend%202,on%20their%20phones%20in%202022</a:t>
            </a:r>
            <a:r>
              <a:rPr lang="en-US" sz="2400" dirty="0">
                <a:solidFill>
                  <a:schemeClr val="tx1"/>
                </a:solidFill>
              </a:rPr>
              <a:t>.</a:t>
            </a:r>
          </a:p>
          <a:p>
            <a:pPr algn="l">
              <a:spcBef>
                <a:spcPts val="0"/>
              </a:spcBef>
              <a:spcAft>
                <a:spcPts val="6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2430461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Color palettes and mood psychology</a:t>
            </a:r>
          </a:p>
        </p:txBody>
      </p:sp>
      <p:sp>
        <p:nvSpPr>
          <p:cNvPr id="16" name="Content Placeholder 2"/>
          <p:cNvSpPr txBox="1">
            <a:spLocks/>
          </p:cNvSpPr>
          <p:nvPr/>
        </p:nvSpPr>
        <p:spPr bwMode="auto">
          <a:xfrm>
            <a:off x="449176" y="1234654"/>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US" sz="2400" dirty="0">
                <a:solidFill>
                  <a:schemeClr val="tx1"/>
                </a:solidFill>
              </a:rPr>
              <a:t>Based on another research, people devote third of waking time to mobile apps.</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Let’s do a test. </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b="1" dirty="0">
                <a:solidFill>
                  <a:schemeClr val="tx2"/>
                </a:solidFill>
              </a:rPr>
              <a:t>How many of you use your phones the first thing you wake up in the morning?</a:t>
            </a:r>
          </a:p>
          <a:p>
            <a:pPr algn="l">
              <a:spcBef>
                <a:spcPts val="0"/>
              </a:spcBef>
              <a:spcAft>
                <a:spcPts val="600"/>
              </a:spcAft>
            </a:pPr>
            <a:endParaRPr lang="en-US" sz="2400" b="1" dirty="0">
              <a:solidFill>
                <a:schemeClr val="tx2"/>
              </a:solidFill>
            </a:endParaRPr>
          </a:p>
          <a:p>
            <a:pPr algn="l">
              <a:spcBef>
                <a:spcPts val="0"/>
              </a:spcBef>
              <a:spcAft>
                <a:spcPts val="600"/>
              </a:spcAft>
            </a:pPr>
            <a:r>
              <a:rPr lang="en-US" sz="2400" b="1" dirty="0">
                <a:solidFill>
                  <a:schemeClr val="tx2"/>
                </a:solidFill>
              </a:rPr>
              <a:t>How many of you use your phones right before you go to bed?</a:t>
            </a:r>
          </a:p>
        </p:txBody>
      </p:sp>
    </p:spTree>
    <p:custDataLst>
      <p:tags r:id="rId1"/>
    </p:custDataLst>
    <p:extLst>
      <p:ext uri="{BB962C8B-B14F-4D97-AF65-F5344CB8AC3E}">
        <p14:creationId xmlns:p14="http://schemas.microsoft.com/office/powerpoint/2010/main" val="2435829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Color palettes and mood psychology</a:t>
            </a:r>
          </a:p>
        </p:txBody>
      </p:sp>
      <p:sp>
        <p:nvSpPr>
          <p:cNvPr id="16" name="Content Placeholder 2"/>
          <p:cNvSpPr txBox="1">
            <a:spLocks/>
          </p:cNvSpPr>
          <p:nvPr/>
        </p:nvSpPr>
        <p:spPr bwMode="auto">
          <a:xfrm>
            <a:off x="449176" y="1234654"/>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US" sz="2400" dirty="0">
                <a:solidFill>
                  <a:schemeClr val="tx1"/>
                </a:solidFill>
              </a:rPr>
              <a:t>In general, our smartphones becomes one of the main aspect of our lives and that’s where mobile developers need to have a basic understanding of color dynamics. </a:t>
            </a:r>
          </a:p>
          <a:p>
            <a:pPr algn="l">
              <a:spcBef>
                <a:spcPts val="0"/>
              </a:spcBef>
              <a:spcAft>
                <a:spcPts val="600"/>
              </a:spcAft>
            </a:pPr>
            <a:endParaRPr lang="en-US" sz="2400" dirty="0">
              <a:solidFill>
                <a:schemeClr val="tx1"/>
              </a:solidFill>
            </a:endParaRPr>
          </a:p>
          <a:p>
            <a:pPr algn="l">
              <a:spcBef>
                <a:spcPts val="0"/>
              </a:spcBef>
              <a:spcAft>
                <a:spcPts val="600"/>
              </a:spcAft>
            </a:pPr>
            <a:endParaRPr lang="en-US" sz="2400" dirty="0">
              <a:solidFill>
                <a:schemeClr val="tx1"/>
              </a:solidFill>
            </a:endParaRPr>
          </a:p>
          <a:p>
            <a:pPr algn="l">
              <a:spcBef>
                <a:spcPts val="0"/>
              </a:spcBef>
              <a:spcAft>
                <a:spcPts val="600"/>
              </a:spcAft>
            </a:pPr>
            <a:endParaRPr lang="en-US" sz="2400" dirty="0">
              <a:solidFill>
                <a:schemeClr val="tx2"/>
              </a:solidFill>
            </a:endParaRPr>
          </a:p>
        </p:txBody>
      </p:sp>
    </p:spTree>
    <p:custDataLst>
      <p:tags r:id="rId1"/>
    </p:custDataLst>
    <p:extLst>
      <p:ext uri="{BB962C8B-B14F-4D97-AF65-F5344CB8AC3E}">
        <p14:creationId xmlns:p14="http://schemas.microsoft.com/office/powerpoint/2010/main" val="38780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Color palettes and mood psychology</a:t>
            </a:r>
          </a:p>
        </p:txBody>
      </p:sp>
      <p:sp>
        <p:nvSpPr>
          <p:cNvPr id="16" name="Content Placeholder 2"/>
          <p:cNvSpPr txBox="1">
            <a:spLocks/>
          </p:cNvSpPr>
          <p:nvPr/>
        </p:nvSpPr>
        <p:spPr bwMode="auto">
          <a:xfrm>
            <a:off x="449176" y="1234654"/>
            <a:ext cx="8229601" cy="4892842"/>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endParaRPr lang="en-US" sz="2400" dirty="0">
              <a:solidFill>
                <a:schemeClr val="tx1"/>
              </a:solidFill>
            </a:endParaRPr>
          </a:p>
          <a:p>
            <a:pPr algn="l">
              <a:spcBef>
                <a:spcPts val="0"/>
              </a:spcBef>
              <a:spcAft>
                <a:spcPts val="600"/>
              </a:spcAft>
            </a:pPr>
            <a:endParaRPr lang="en-US" sz="2400" dirty="0">
              <a:solidFill>
                <a:schemeClr val="tx1"/>
              </a:solidFill>
            </a:endParaRPr>
          </a:p>
          <a:p>
            <a:pPr algn="l">
              <a:spcBef>
                <a:spcPts val="0"/>
              </a:spcBef>
              <a:spcAft>
                <a:spcPts val="600"/>
              </a:spcAft>
            </a:pPr>
            <a:endParaRPr lang="en-US" sz="2400" dirty="0">
              <a:solidFill>
                <a:schemeClr val="tx2"/>
              </a:solidFill>
            </a:endParaRPr>
          </a:p>
        </p:txBody>
      </p:sp>
    </p:spTree>
    <p:custDataLst>
      <p:tags r:id="rId1"/>
    </p:custDataLst>
    <p:extLst>
      <p:ext uri="{BB962C8B-B14F-4D97-AF65-F5344CB8AC3E}">
        <p14:creationId xmlns:p14="http://schemas.microsoft.com/office/powerpoint/2010/main" val="3109112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Color palettes and mood psychology</a:t>
            </a:r>
          </a:p>
        </p:txBody>
      </p:sp>
      <p:sp>
        <p:nvSpPr>
          <p:cNvPr id="16" name="Content Placeholder 2"/>
          <p:cNvSpPr txBox="1">
            <a:spLocks/>
          </p:cNvSpPr>
          <p:nvPr/>
        </p:nvSpPr>
        <p:spPr bwMode="auto">
          <a:xfrm>
            <a:off x="457199" y="1234654"/>
            <a:ext cx="8229601" cy="4892842"/>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US" sz="2400" dirty="0">
                <a:solidFill>
                  <a:schemeClr val="tx1"/>
                </a:solidFill>
              </a:rPr>
              <a:t>The color blue simulates:</a:t>
            </a:r>
          </a:p>
          <a:p>
            <a:pPr algn="l">
              <a:spcBef>
                <a:spcPts val="0"/>
              </a:spcBef>
              <a:spcAft>
                <a:spcPts val="600"/>
              </a:spcAft>
            </a:pPr>
            <a:endParaRPr lang="en-US" sz="2400" dirty="0">
              <a:solidFill>
                <a:schemeClr val="tx1"/>
              </a:solidFill>
            </a:endParaRPr>
          </a:p>
          <a:p>
            <a:pPr marL="342900" indent="-342900" algn="l">
              <a:spcBef>
                <a:spcPts val="0"/>
              </a:spcBef>
              <a:spcAft>
                <a:spcPts val="600"/>
              </a:spcAft>
              <a:buFontTx/>
              <a:buChar char="-"/>
            </a:pPr>
            <a:r>
              <a:rPr lang="en-US" sz="2400" dirty="0">
                <a:solidFill>
                  <a:schemeClr val="tx1"/>
                </a:solidFill>
              </a:rPr>
              <a:t>Calmness</a:t>
            </a:r>
          </a:p>
          <a:p>
            <a:pPr marL="342900" indent="-342900" algn="l">
              <a:spcBef>
                <a:spcPts val="0"/>
              </a:spcBef>
              <a:spcAft>
                <a:spcPts val="600"/>
              </a:spcAft>
              <a:buFontTx/>
              <a:buChar char="-"/>
            </a:pPr>
            <a:r>
              <a:rPr lang="en-US" sz="2400" dirty="0">
                <a:solidFill>
                  <a:schemeClr val="tx1"/>
                </a:solidFill>
              </a:rPr>
              <a:t>Serenity</a:t>
            </a:r>
          </a:p>
          <a:p>
            <a:pPr marL="342900" indent="-342900" algn="l">
              <a:spcBef>
                <a:spcPts val="0"/>
              </a:spcBef>
              <a:spcAft>
                <a:spcPts val="600"/>
              </a:spcAft>
              <a:buFontTx/>
              <a:buChar char="-"/>
            </a:pPr>
            <a:r>
              <a:rPr lang="en-US" sz="2400" dirty="0">
                <a:solidFill>
                  <a:schemeClr val="tx1"/>
                </a:solidFill>
              </a:rPr>
              <a:t>Stability</a:t>
            </a:r>
          </a:p>
          <a:p>
            <a:pPr marL="342900" indent="-342900" algn="l">
              <a:spcBef>
                <a:spcPts val="0"/>
              </a:spcBef>
              <a:spcAft>
                <a:spcPts val="600"/>
              </a:spcAft>
              <a:buFontTx/>
              <a:buChar char="-"/>
            </a:pPr>
            <a:r>
              <a:rPr lang="en-US" sz="2400" dirty="0">
                <a:solidFill>
                  <a:schemeClr val="tx1"/>
                </a:solidFill>
              </a:rPr>
              <a:t>Reliability</a:t>
            </a:r>
          </a:p>
          <a:p>
            <a:pPr marL="342900" indent="-342900" algn="l">
              <a:spcBef>
                <a:spcPts val="0"/>
              </a:spcBef>
              <a:spcAft>
                <a:spcPts val="600"/>
              </a:spcAft>
              <a:buFontTx/>
              <a:buChar char="-"/>
            </a:pPr>
            <a:endParaRPr lang="en-US" sz="2400" dirty="0">
              <a:solidFill>
                <a:schemeClr val="tx1"/>
              </a:solidFill>
            </a:endParaRPr>
          </a:p>
          <a:p>
            <a:pPr algn="l">
              <a:spcBef>
                <a:spcPts val="0"/>
              </a:spcBef>
              <a:spcAft>
                <a:spcPts val="600"/>
              </a:spcAft>
            </a:pPr>
            <a:endParaRPr lang="en-US" sz="2400" dirty="0">
              <a:solidFill>
                <a:schemeClr val="tx1"/>
              </a:solidFill>
            </a:endParaRPr>
          </a:p>
          <a:p>
            <a:pPr algn="l">
              <a:spcBef>
                <a:spcPts val="0"/>
              </a:spcBef>
              <a:spcAft>
                <a:spcPts val="600"/>
              </a:spcAft>
            </a:pPr>
            <a:endParaRPr lang="en-US" sz="2400" dirty="0">
              <a:solidFill>
                <a:schemeClr val="tx2"/>
              </a:solidFill>
            </a:endParaRPr>
          </a:p>
        </p:txBody>
      </p:sp>
    </p:spTree>
    <p:custDataLst>
      <p:tags r:id="rId1"/>
    </p:custDataLst>
    <p:extLst>
      <p:ext uri="{BB962C8B-B14F-4D97-AF65-F5344CB8AC3E}">
        <p14:creationId xmlns:p14="http://schemas.microsoft.com/office/powerpoint/2010/main" val="29865589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Color palettes and mood psychology</a:t>
            </a:r>
          </a:p>
        </p:txBody>
      </p:sp>
      <p:sp>
        <p:nvSpPr>
          <p:cNvPr id="16" name="Content Placeholder 2"/>
          <p:cNvSpPr txBox="1">
            <a:spLocks/>
          </p:cNvSpPr>
          <p:nvPr/>
        </p:nvSpPr>
        <p:spPr bwMode="auto">
          <a:xfrm>
            <a:off x="457199" y="1234654"/>
            <a:ext cx="8229601" cy="4892842"/>
          </a:xfrm>
          <a:prstGeom prst="rect">
            <a:avLst/>
          </a:prstGeom>
          <a:solidFill>
            <a:srgbClr val="FFFF00"/>
          </a:solid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US" sz="2400" dirty="0">
                <a:solidFill>
                  <a:schemeClr val="bg1"/>
                </a:solidFill>
              </a:rPr>
              <a:t>Is this test better?</a:t>
            </a:r>
          </a:p>
          <a:p>
            <a:pPr algn="l">
              <a:spcBef>
                <a:spcPts val="0"/>
              </a:spcBef>
              <a:spcAft>
                <a:spcPts val="600"/>
              </a:spcAft>
            </a:pPr>
            <a:endParaRPr lang="en-US" sz="2400" dirty="0">
              <a:solidFill>
                <a:schemeClr val="bg1"/>
              </a:solidFill>
            </a:endParaRPr>
          </a:p>
          <a:p>
            <a:pPr algn="l">
              <a:spcBef>
                <a:spcPts val="0"/>
              </a:spcBef>
              <a:spcAft>
                <a:spcPts val="600"/>
              </a:spcAft>
            </a:pPr>
            <a:endParaRPr lang="en-US" sz="2400" dirty="0">
              <a:solidFill>
                <a:schemeClr val="bg1"/>
              </a:solidFill>
            </a:endParaRPr>
          </a:p>
          <a:p>
            <a:pPr algn="l">
              <a:spcBef>
                <a:spcPts val="0"/>
              </a:spcBef>
              <a:spcAft>
                <a:spcPts val="600"/>
              </a:spcAft>
            </a:pPr>
            <a:endParaRPr lang="en-US" sz="2400" dirty="0">
              <a:solidFill>
                <a:srgbClr val="FF0000"/>
              </a:solidFill>
            </a:endParaRPr>
          </a:p>
          <a:p>
            <a:pPr algn="l">
              <a:spcBef>
                <a:spcPts val="0"/>
              </a:spcBef>
              <a:spcAft>
                <a:spcPts val="600"/>
              </a:spcAft>
            </a:pPr>
            <a:r>
              <a:rPr lang="en-US" sz="2400" dirty="0">
                <a:solidFill>
                  <a:srgbClr val="FF0000"/>
                </a:solidFill>
              </a:rPr>
              <a:t>Is this better?</a:t>
            </a:r>
          </a:p>
          <a:p>
            <a:pPr algn="l">
              <a:spcBef>
                <a:spcPts val="0"/>
              </a:spcBef>
              <a:spcAft>
                <a:spcPts val="600"/>
              </a:spcAft>
            </a:pPr>
            <a:endParaRPr lang="en-US" sz="2400" dirty="0">
              <a:solidFill>
                <a:schemeClr val="bg1"/>
              </a:solidFill>
            </a:endParaRPr>
          </a:p>
          <a:p>
            <a:pPr algn="l">
              <a:spcBef>
                <a:spcPts val="0"/>
              </a:spcBef>
              <a:spcAft>
                <a:spcPts val="600"/>
              </a:spcAft>
            </a:pPr>
            <a:endParaRPr lang="en-US" sz="2400" dirty="0">
              <a:solidFill>
                <a:schemeClr val="bg1"/>
              </a:solidFill>
            </a:endParaRP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Is this better?</a:t>
            </a:r>
          </a:p>
          <a:p>
            <a:pPr algn="l">
              <a:spcBef>
                <a:spcPts val="0"/>
              </a:spcBef>
              <a:spcAft>
                <a:spcPts val="600"/>
              </a:spcAft>
            </a:pPr>
            <a:endParaRPr lang="en-US" sz="2400" dirty="0">
              <a:solidFill>
                <a:schemeClr val="bg1"/>
              </a:solidFill>
            </a:endParaRPr>
          </a:p>
          <a:p>
            <a:pPr algn="l">
              <a:spcBef>
                <a:spcPts val="0"/>
              </a:spcBef>
              <a:spcAft>
                <a:spcPts val="600"/>
              </a:spcAft>
            </a:pPr>
            <a:endParaRPr lang="en-US" sz="2400" dirty="0">
              <a:solidFill>
                <a:schemeClr val="bg1"/>
              </a:solidFill>
            </a:endParaRPr>
          </a:p>
        </p:txBody>
      </p:sp>
    </p:spTree>
    <p:custDataLst>
      <p:tags r:id="rId1"/>
    </p:custDataLst>
    <p:extLst>
      <p:ext uri="{BB962C8B-B14F-4D97-AF65-F5344CB8AC3E}">
        <p14:creationId xmlns:p14="http://schemas.microsoft.com/office/powerpoint/2010/main" val="12415295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Class Discussion 2.004</a:t>
            </a:r>
          </a:p>
        </p:txBody>
      </p:sp>
      <p:sp>
        <p:nvSpPr>
          <p:cNvPr id="16" name="Content Placeholder 2"/>
          <p:cNvSpPr txBox="1">
            <a:spLocks/>
          </p:cNvSpPr>
          <p:nvPr/>
        </p:nvSpPr>
        <p:spPr bwMode="auto">
          <a:xfrm>
            <a:off x="457199" y="1234654"/>
            <a:ext cx="8229601" cy="4892842"/>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US" sz="2400" dirty="0">
                <a:solidFill>
                  <a:schemeClr val="tx1"/>
                </a:solidFill>
              </a:rPr>
              <a:t>Look at examples of design styles within apps that you use day-to-day. </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What style are they most similar to? </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Do you have a preference for a particular style? </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Upload your thoughts to the link below:</a:t>
            </a:r>
          </a:p>
          <a:p>
            <a:pPr algn="l">
              <a:spcBef>
                <a:spcPts val="0"/>
              </a:spcBef>
              <a:spcAft>
                <a:spcPts val="600"/>
              </a:spcAft>
            </a:pPr>
            <a:r>
              <a:rPr lang="en-US" sz="2400" dirty="0">
                <a:solidFill>
                  <a:schemeClr val="tx1"/>
                </a:solidFill>
                <a:hlinkClick r:id="rId5"/>
              </a:rPr>
              <a:t>https://tinyurl.com/m9ftjj28</a:t>
            </a:r>
            <a:endParaRPr lang="en-US" sz="2400" dirty="0">
              <a:solidFill>
                <a:schemeClr val="tx1"/>
              </a:solidFill>
            </a:endParaRPr>
          </a:p>
          <a:p>
            <a:pPr algn="l">
              <a:spcBef>
                <a:spcPts val="0"/>
              </a:spcBef>
              <a:spcAft>
                <a:spcPts val="6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1530264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Dark Patterns</a:t>
            </a:r>
          </a:p>
        </p:txBody>
      </p:sp>
      <p:sp>
        <p:nvSpPr>
          <p:cNvPr id="16" name="Content Placeholder 2"/>
          <p:cNvSpPr txBox="1">
            <a:spLocks/>
          </p:cNvSpPr>
          <p:nvPr/>
        </p:nvSpPr>
        <p:spPr bwMode="auto">
          <a:xfrm>
            <a:off x="457199" y="1234654"/>
            <a:ext cx="8229601" cy="4892842"/>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US" sz="2400" dirty="0">
                <a:solidFill>
                  <a:schemeClr val="tx1"/>
                </a:solidFill>
              </a:rPr>
              <a:t>The term “</a:t>
            </a:r>
            <a:r>
              <a:rPr lang="en-US" sz="2400" b="1" dirty="0">
                <a:solidFill>
                  <a:schemeClr val="tx1"/>
                </a:solidFill>
              </a:rPr>
              <a:t>dark patterns</a:t>
            </a:r>
            <a:r>
              <a:rPr lang="en-US" sz="2400" dirty="0">
                <a:solidFill>
                  <a:schemeClr val="tx1"/>
                </a:solidFill>
              </a:rPr>
              <a:t>” was first coined by </a:t>
            </a:r>
            <a:r>
              <a:rPr lang="en-US" sz="2400" u="sng" dirty="0">
                <a:solidFill>
                  <a:schemeClr val="tx1"/>
                </a:solidFill>
              </a:rPr>
              <a:t>UX specialist Harry </a:t>
            </a:r>
            <a:r>
              <a:rPr lang="en-US" sz="2400" u="sng" dirty="0" err="1">
                <a:solidFill>
                  <a:schemeClr val="tx1"/>
                </a:solidFill>
              </a:rPr>
              <a:t>Brignull</a:t>
            </a:r>
            <a:r>
              <a:rPr lang="en-US" sz="2400" dirty="0">
                <a:solidFill>
                  <a:schemeClr val="tx1"/>
                </a:solidFill>
              </a:rPr>
              <a:t> to describe the ways in which software can subtly trick users into doing things they didn’t mean to do, or discouraging behavior that’s bad for the company. </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One big example would be </a:t>
            </a:r>
            <a:r>
              <a:rPr lang="en-US" sz="2400" b="1" dirty="0">
                <a:solidFill>
                  <a:srgbClr val="FF0000"/>
                </a:solidFill>
              </a:rPr>
              <a:t>unsubscribing to any services</a:t>
            </a:r>
            <a:r>
              <a:rPr lang="en-US" sz="2400" dirty="0">
                <a:solidFill>
                  <a:schemeClr val="tx1"/>
                </a:solidFill>
              </a:rPr>
              <a:t>.</a:t>
            </a:r>
          </a:p>
          <a:p>
            <a:pPr algn="l">
              <a:spcBef>
                <a:spcPts val="0"/>
              </a:spcBef>
              <a:spcAft>
                <a:spcPts val="600"/>
              </a:spcAft>
            </a:pPr>
            <a:endParaRPr lang="en-US" sz="2400" dirty="0">
              <a:solidFill>
                <a:schemeClr val="tx1"/>
              </a:solidFill>
            </a:endParaRPr>
          </a:p>
          <a:p>
            <a:pPr algn="l">
              <a:spcBef>
                <a:spcPts val="0"/>
              </a:spcBef>
              <a:spcAft>
                <a:spcPts val="6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19656455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Dark Patterns</a:t>
            </a:r>
          </a:p>
        </p:txBody>
      </p:sp>
      <p:sp>
        <p:nvSpPr>
          <p:cNvPr id="16" name="Content Placeholder 2"/>
          <p:cNvSpPr txBox="1">
            <a:spLocks/>
          </p:cNvSpPr>
          <p:nvPr/>
        </p:nvSpPr>
        <p:spPr bwMode="auto">
          <a:xfrm>
            <a:off x="457199" y="1234654"/>
            <a:ext cx="8229601" cy="4892842"/>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US" sz="2400" dirty="0">
                <a:solidFill>
                  <a:schemeClr val="tx1"/>
                </a:solidFill>
              </a:rPr>
              <a:t>When you want to unsubscribe from a mailing list, but the “Unsubscribe” button is tiny, low-contrast, and buried in paragraphs of text at the bottom of an email.</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It’s a strong sign the company is putting up subtle roadblocks between you and cancellation.</a:t>
            </a:r>
          </a:p>
        </p:txBody>
      </p:sp>
    </p:spTree>
    <p:custDataLst>
      <p:tags r:id="rId1"/>
    </p:custDataLst>
    <p:extLst>
      <p:ext uri="{BB962C8B-B14F-4D97-AF65-F5344CB8AC3E}">
        <p14:creationId xmlns:p14="http://schemas.microsoft.com/office/powerpoint/2010/main" val="25947851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Dark Patterns</a:t>
            </a:r>
          </a:p>
        </p:txBody>
      </p:sp>
      <p:sp>
        <p:nvSpPr>
          <p:cNvPr id="16" name="Content Placeholder 2"/>
          <p:cNvSpPr txBox="1">
            <a:spLocks/>
          </p:cNvSpPr>
          <p:nvPr/>
        </p:nvSpPr>
        <p:spPr bwMode="auto">
          <a:xfrm>
            <a:off x="457199" y="1234654"/>
            <a:ext cx="8229601" cy="4892842"/>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US" sz="2400" dirty="0">
                <a:solidFill>
                  <a:schemeClr val="tx1"/>
                </a:solidFill>
              </a:rPr>
              <a:t>Take a look at this:</a:t>
            </a:r>
          </a:p>
          <a:p>
            <a:pPr algn="l">
              <a:spcBef>
                <a:spcPts val="0"/>
              </a:spcBef>
              <a:spcAft>
                <a:spcPts val="600"/>
              </a:spcAft>
            </a:pPr>
            <a:endParaRPr lang="en-US" sz="2400" dirty="0">
              <a:solidFill>
                <a:schemeClr val="tx1"/>
              </a:solidFill>
            </a:endParaRPr>
          </a:p>
          <a:p>
            <a:pPr algn="l">
              <a:spcBef>
                <a:spcPts val="0"/>
              </a:spcBef>
              <a:spcAft>
                <a:spcPts val="600"/>
              </a:spcAft>
            </a:pPr>
            <a:endParaRPr lang="en-US" sz="2400" dirty="0">
              <a:solidFill>
                <a:schemeClr val="tx1"/>
              </a:solidFill>
            </a:endParaRPr>
          </a:p>
        </p:txBody>
      </p:sp>
      <p:pic>
        <p:nvPicPr>
          <p:cNvPr id="5122" name="Picture 2" descr="WTF is dark pattern design? | TechCrunch">
            <a:extLst>
              <a:ext uri="{FF2B5EF4-FFF2-40B4-BE49-F238E27FC236}">
                <a16:creationId xmlns:a16="http://schemas.microsoft.com/office/drawing/2014/main" id="{F11C9408-021C-4E8A-B04B-E3C148479C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6952" y="1984233"/>
            <a:ext cx="6850095" cy="363911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164271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The importance of design</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spcBef>
                <a:spcPts val="300"/>
              </a:spcBef>
              <a:spcAft>
                <a:spcPts val="300"/>
              </a:spcAft>
            </a:pPr>
            <a:r>
              <a:rPr lang="en-US" sz="2400" dirty="0">
                <a:solidFill>
                  <a:schemeClr val="tx1"/>
                </a:solidFill>
              </a:rPr>
              <a:t>So, firstly, what is a </a:t>
            </a:r>
            <a:r>
              <a:rPr lang="en-US" sz="2400" b="1" dirty="0">
                <a:solidFill>
                  <a:schemeClr val="tx1"/>
                </a:solidFill>
              </a:rPr>
              <a:t>design</a:t>
            </a:r>
            <a:r>
              <a:rPr lang="en-US" sz="2400" dirty="0">
                <a:solidFill>
                  <a:schemeClr val="tx1"/>
                </a:solidFill>
              </a:rPr>
              <a:t>? </a:t>
            </a:r>
          </a:p>
          <a:p>
            <a:pPr algn="just">
              <a:spcBef>
                <a:spcPts val="300"/>
              </a:spcBef>
              <a:spcAft>
                <a:spcPts val="300"/>
              </a:spcAft>
            </a:pPr>
            <a:endParaRPr lang="en-US" sz="2400" dirty="0">
              <a:solidFill>
                <a:schemeClr val="tx1"/>
              </a:solidFill>
            </a:endParaRPr>
          </a:p>
          <a:p>
            <a:pPr algn="just">
              <a:spcBef>
                <a:spcPts val="300"/>
              </a:spcBef>
              <a:spcAft>
                <a:spcPts val="300"/>
              </a:spcAft>
            </a:pPr>
            <a:r>
              <a:rPr lang="en-US" sz="2400" dirty="0">
                <a:solidFill>
                  <a:schemeClr val="tx1"/>
                </a:solidFill>
              </a:rPr>
              <a:t>In principle, a design is a plan or a drawing produced to show the look, function, or workings of a building, garment, or another object, before it is made. </a:t>
            </a:r>
            <a:endParaRPr lang="en-SG" sz="2400" dirty="0">
              <a:solidFill>
                <a:schemeClr val="tx1"/>
              </a:solidFill>
            </a:endParaRPr>
          </a:p>
        </p:txBody>
      </p:sp>
    </p:spTree>
    <p:custDataLst>
      <p:tags r:id="rId1"/>
    </p:custDataLst>
    <p:extLst>
      <p:ext uri="{BB962C8B-B14F-4D97-AF65-F5344CB8AC3E}">
        <p14:creationId xmlns:p14="http://schemas.microsoft.com/office/powerpoint/2010/main" val="3125496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US" sz="2800" b="1" dirty="0">
                <a:solidFill>
                  <a:srgbClr val="000000"/>
                </a:solidFill>
              </a:rPr>
              <a:t>Dark Patterns</a:t>
            </a:r>
          </a:p>
        </p:txBody>
      </p:sp>
      <p:sp>
        <p:nvSpPr>
          <p:cNvPr id="16" name="Content Placeholder 2"/>
          <p:cNvSpPr txBox="1">
            <a:spLocks/>
          </p:cNvSpPr>
          <p:nvPr/>
        </p:nvSpPr>
        <p:spPr bwMode="auto">
          <a:xfrm>
            <a:off x="457199" y="1234654"/>
            <a:ext cx="8229601" cy="4892842"/>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US" sz="2400" dirty="0">
                <a:solidFill>
                  <a:schemeClr val="tx1"/>
                </a:solidFill>
              </a:rPr>
              <a:t>Interesting read!</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10 common dark patterns in UX and how to avoid them:</a:t>
            </a:r>
          </a:p>
          <a:p>
            <a:pPr algn="l">
              <a:spcBef>
                <a:spcPts val="0"/>
              </a:spcBef>
              <a:spcAft>
                <a:spcPts val="600"/>
              </a:spcAft>
            </a:pPr>
            <a:r>
              <a:rPr lang="en-US" sz="2400" dirty="0">
                <a:solidFill>
                  <a:schemeClr val="tx1"/>
                </a:solidFill>
                <a:hlinkClick r:id="rId5"/>
              </a:rPr>
              <a:t>https://www.netsolutions.com/insights/dark-patterns-in-ux-disadvantages/#:~:text=What%20is%20an%20example%20of,the%20common%20dark%20UX%20examples</a:t>
            </a:r>
            <a:r>
              <a:rPr lang="en-US" sz="2400" dirty="0">
                <a:solidFill>
                  <a:schemeClr val="tx1"/>
                </a:solidFill>
              </a:rPr>
              <a:t>.</a:t>
            </a:r>
          </a:p>
          <a:p>
            <a:pPr algn="l">
              <a:spcBef>
                <a:spcPts val="0"/>
              </a:spcBef>
              <a:spcAft>
                <a:spcPts val="600"/>
              </a:spcAft>
            </a:pPr>
            <a:endParaRPr lang="en-US" sz="2400" dirty="0">
              <a:solidFill>
                <a:schemeClr val="tx1"/>
              </a:solidFill>
            </a:endParaRPr>
          </a:p>
          <a:p>
            <a:pPr algn="l">
              <a:spcBef>
                <a:spcPts val="0"/>
              </a:spcBef>
              <a:spcAft>
                <a:spcPts val="6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7524323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SG" sz="2800" b="1" dirty="0">
                <a:solidFill>
                  <a:srgbClr val="000000"/>
                </a:solidFill>
              </a:rPr>
              <a:t>Wireframing</a:t>
            </a:r>
          </a:p>
        </p:txBody>
      </p:sp>
      <p:sp>
        <p:nvSpPr>
          <p:cNvPr id="16" name="Content Placeholder 2"/>
          <p:cNvSpPr txBox="1">
            <a:spLocks/>
          </p:cNvSpPr>
          <p:nvPr/>
        </p:nvSpPr>
        <p:spPr bwMode="auto">
          <a:xfrm>
            <a:off x="465223" y="1171074"/>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US" sz="2400" dirty="0">
                <a:solidFill>
                  <a:schemeClr val="tx1"/>
                </a:solidFill>
              </a:rPr>
              <a:t>Mobile application wireframes tend to be compared to the classic blueprints for any construction project.</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It delivers a clear picture of how things are going to look, in broad strokes.</a:t>
            </a:r>
          </a:p>
          <a:p>
            <a:pPr algn="l">
              <a:spcBef>
                <a:spcPts val="0"/>
              </a:spcBef>
              <a:spcAft>
                <a:spcPts val="6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18849759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SG" sz="2800" b="1" dirty="0">
                <a:solidFill>
                  <a:srgbClr val="000000"/>
                </a:solidFill>
              </a:rPr>
              <a:t>Wireframing</a:t>
            </a:r>
          </a:p>
        </p:txBody>
      </p:sp>
      <p:sp>
        <p:nvSpPr>
          <p:cNvPr id="16" name="Content Placeholder 2"/>
          <p:cNvSpPr txBox="1">
            <a:spLocks/>
          </p:cNvSpPr>
          <p:nvPr/>
        </p:nvSpPr>
        <p:spPr bwMode="auto">
          <a:xfrm>
            <a:off x="465223" y="1171074"/>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US" sz="2400" dirty="0">
                <a:solidFill>
                  <a:schemeClr val="tx1"/>
                </a:solidFill>
              </a:rPr>
              <a:t>They are meant to be a practical map, so everyone can see exactly what goes where inside the project. </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They can be incredibly handy in terms of both product development and communication – aside from being relatively cheap to build.</a:t>
            </a:r>
          </a:p>
        </p:txBody>
      </p:sp>
    </p:spTree>
    <p:custDataLst>
      <p:tags r:id="rId1"/>
    </p:custDataLst>
    <p:extLst>
      <p:ext uri="{BB962C8B-B14F-4D97-AF65-F5344CB8AC3E}">
        <p14:creationId xmlns:p14="http://schemas.microsoft.com/office/powerpoint/2010/main" val="4819374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SG" sz="2800" b="1" dirty="0">
                <a:solidFill>
                  <a:srgbClr val="000000"/>
                </a:solidFill>
              </a:rPr>
              <a:t>Wireframing</a:t>
            </a:r>
            <a:endParaRPr lang="en-SG" sz="2800" dirty="0">
              <a:solidFill>
                <a:srgbClr val="000000"/>
              </a:solidFill>
            </a:endParaRPr>
          </a:p>
        </p:txBody>
      </p:sp>
      <p:sp>
        <p:nvSpPr>
          <p:cNvPr id="16" name="Content Placeholder 2"/>
          <p:cNvSpPr txBox="1">
            <a:spLocks/>
          </p:cNvSpPr>
          <p:nvPr/>
        </p:nvSpPr>
        <p:spPr bwMode="auto">
          <a:xfrm>
            <a:off x="465223" y="1171074"/>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US" sz="2400" b="1" dirty="0">
                <a:solidFill>
                  <a:schemeClr val="tx1"/>
                </a:solidFill>
              </a:rPr>
              <a:t>TWO (2) </a:t>
            </a:r>
            <a:r>
              <a:rPr lang="en-US" sz="2400" dirty="0">
                <a:solidFill>
                  <a:schemeClr val="tx1"/>
                </a:solidFill>
              </a:rPr>
              <a:t>types of Wireframes. </a:t>
            </a:r>
          </a:p>
          <a:p>
            <a:pPr algn="l">
              <a:spcBef>
                <a:spcPts val="0"/>
              </a:spcBef>
              <a:spcAft>
                <a:spcPts val="600"/>
              </a:spcAft>
            </a:pPr>
            <a:endParaRPr lang="en-US" sz="2400" dirty="0">
              <a:solidFill>
                <a:schemeClr val="tx1"/>
              </a:solidFill>
            </a:endParaRPr>
          </a:p>
          <a:p>
            <a:pPr marL="457200" indent="-457200" algn="l">
              <a:spcBef>
                <a:spcPts val="0"/>
              </a:spcBef>
              <a:spcAft>
                <a:spcPts val="600"/>
              </a:spcAft>
              <a:buAutoNum type="arabicPeriod"/>
            </a:pPr>
            <a:r>
              <a:rPr lang="en-US" sz="2400" dirty="0">
                <a:solidFill>
                  <a:schemeClr val="tx1"/>
                </a:solidFill>
              </a:rPr>
              <a:t>Low-Fidelity Wireframes </a:t>
            </a:r>
          </a:p>
          <a:p>
            <a:pPr marL="457200" indent="-457200" algn="l">
              <a:spcBef>
                <a:spcPts val="0"/>
              </a:spcBef>
              <a:spcAft>
                <a:spcPts val="600"/>
              </a:spcAft>
              <a:buAutoNum type="arabicPeriod"/>
            </a:pPr>
            <a:r>
              <a:rPr lang="en-US" sz="2400" dirty="0">
                <a:solidFill>
                  <a:schemeClr val="tx1"/>
                </a:solidFill>
              </a:rPr>
              <a:t>High-Fidelity Wireframes</a:t>
            </a:r>
          </a:p>
        </p:txBody>
      </p:sp>
    </p:spTree>
    <p:custDataLst>
      <p:tags r:id="rId1"/>
    </p:custDataLst>
    <p:extLst>
      <p:ext uri="{BB962C8B-B14F-4D97-AF65-F5344CB8AC3E}">
        <p14:creationId xmlns:p14="http://schemas.microsoft.com/office/powerpoint/2010/main" val="17926275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SG" sz="2800" b="1" dirty="0">
                <a:solidFill>
                  <a:srgbClr val="000000"/>
                </a:solidFill>
              </a:rPr>
              <a:t>Wireframing</a:t>
            </a:r>
            <a:endParaRPr lang="en-SG" sz="2800" dirty="0">
              <a:solidFill>
                <a:srgbClr val="000000"/>
              </a:solidFill>
            </a:endParaRPr>
          </a:p>
        </p:txBody>
      </p:sp>
      <p:sp>
        <p:nvSpPr>
          <p:cNvPr id="16" name="Content Placeholder 2"/>
          <p:cNvSpPr txBox="1">
            <a:spLocks/>
          </p:cNvSpPr>
          <p:nvPr/>
        </p:nvSpPr>
        <p:spPr bwMode="auto">
          <a:xfrm>
            <a:off x="465223" y="1171074"/>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0"/>
              </a:spcBef>
              <a:spcAft>
                <a:spcPts val="600"/>
              </a:spcAft>
              <a:buAutoNum type="arabicPeriod"/>
            </a:pPr>
            <a:r>
              <a:rPr lang="en-US" sz="2400" b="1" dirty="0">
                <a:solidFill>
                  <a:schemeClr val="tx1"/>
                </a:solidFill>
              </a:rPr>
              <a:t>Low-Fidelity Wireframes</a:t>
            </a:r>
          </a:p>
          <a:p>
            <a:pPr marL="457200" indent="-457200" algn="l">
              <a:spcBef>
                <a:spcPts val="0"/>
              </a:spcBef>
              <a:spcAft>
                <a:spcPts val="600"/>
              </a:spcAft>
              <a:buAutoNum type="arabicPeriod"/>
            </a:pPr>
            <a:endParaRPr lang="en-US" sz="2400" b="1" dirty="0">
              <a:solidFill>
                <a:schemeClr val="tx1"/>
              </a:solidFill>
            </a:endParaRPr>
          </a:p>
          <a:p>
            <a:pPr algn="l">
              <a:spcBef>
                <a:spcPts val="0"/>
              </a:spcBef>
              <a:spcAft>
                <a:spcPts val="600"/>
              </a:spcAft>
            </a:pPr>
            <a:r>
              <a:rPr lang="en-US" sz="2400" dirty="0">
                <a:solidFill>
                  <a:schemeClr val="tx1"/>
                </a:solidFill>
              </a:rPr>
              <a:t>Low-fidelity wireframes tend to have rough layout schemes that show the general localization of each element on the screen, but don’t show us details of what those elements will look like.</a:t>
            </a:r>
          </a:p>
        </p:txBody>
      </p:sp>
    </p:spTree>
    <p:custDataLst>
      <p:tags r:id="rId1"/>
    </p:custDataLst>
    <p:extLst>
      <p:ext uri="{BB962C8B-B14F-4D97-AF65-F5344CB8AC3E}">
        <p14:creationId xmlns:p14="http://schemas.microsoft.com/office/powerpoint/2010/main" val="21165293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SG" sz="2800" b="1" dirty="0">
                <a:solidFill>
                  <a:srgbClr val="000000"/>
                </a:solidFill>
              </a:rPr>
              <a:t>Wireframing</a:t>
            </a:r>
            <a:endParaRPr lang="en-SG" sz="2800" dirty="0">
              <a:solidFill>
                <a:srgbClr val="000000"/>
              </a:solidFill>
            </a:endParaRPr>
          </a:p>
        </p:txBody>
      </p:sp>
      <p:sp>
        <p:nvSpPr>
          <p:cNvPr id="16" name="Content Placeholder 2"/>
          <p:cNvSpPr txBox="1">
            <a:spLocks/>
          </p:cNvSpPr>
          <p:nvPr/>
        </p:nvSpPr>
        <p:spPr bwMode="auto">
          <a:xfrm>
            <a:off x="465223" y="1171074"/>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0"/>
              </a:spcBef>
              <a:spcAft>
                <a:spcPts val="600"/>
              </a:spcAft>
              <a:buAutoNum type="arabicPeriod"/>
            </a:pPr>
            <a:r>
              <a:rPr lang="en-US" sz="2400" b="1" dirty="0">
                <a:solidFill>
                  <a:schemeClr val="tx1"/>
                </a:solidFill>
              </a:rPr>
              <a:t>Low-Fidelity Wireframes</a:t>
            </a:r>
          </a:p>
          <a:p>
            <a:pPr marL="457200" indent="-457200" algn="l">
              <a:spcBef>
                <a:spcPts val="0"/>
              </a:spcBef>
              <a:spcAft>
                <a:spcPts val="600"/>
              </a:spcAft>
              <a:buAutoNum type="arabicPeriod"/>
            </a:pPr>
            <a:endParaRPr lang="en-US" sz="2400" b="1" dirty="0">
              <a:solidFill>
                <a:schemeClr val="tx1"/>
              </a:solidFill>
            </a:endParaRPr>
          </a:p>
        </p:txBody>
      </p:sp>
      <p:pic>
        <p:nvPicPr>
          <p:cNvPr id="3" name="Picture 2">
            <a:extLst>
              <a:ext uri="{FF2B5EF4-FFF2-40B4-BE49-F238E27FC236}">
                <a16:creationId xmlns:a16="http://schemas.microsoft.com/office/drawing/2014/main" id="{C1847115-CD0B-4CE1-9D29-3EDB2FFF9027}"/>
              </a:ext>
            </a:extLst>
          </p:cNvPr>
          <p:cNvPicPr>
            <a:picLocks noChangeAspect="1"/>
          </p:cNvPicPr>
          <p:nvPr/>
        </p:nvPicPr>
        <p:blipFill>
          <a:blip r:embed="rId5"/>
          <a:stretch>
            <a:fillRect/>
          </a:stretch>
        </p:blipFill>
        <p:spPr>
          <a:xfrm>
            <a:off x="2569328" y="1948637"/>
            <a:ext cx="5093890" cy="4347083"/>
          </a:xfrm>
          <a:prstGeom prst="rect">
            <a:avLst/>
          </a:prstGeom>
        </p:spPr>
      </p:pic>
    </p:spTree>
    <p:custDataLst>
      <p:tags r:id="rId1"/>
    </p:custDataLst>
    <p:extLst>
      <p:ext uri="{BB962C8B-B14F-4D97-AF65-F5344CB8AC3E}">
        <p14:creationId xmlns:p14="http://schemas.microsoft.com/office/powerpoint/2010/main" val="18642327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SG" sz="2800" b="1" dirty="0">
                <a:solidFill>
                  <a:srgbClr val="000000"/>
                </a:solidFill>
              </a:rPr>
              <a:t>Wireframing</a:t>
            </a:r>
            <a:endParaRPr lang="en-SG" sz="2800" dirty="0">
              <a:solidFill>
                <a:srgbClr val="000000"/>
              </a:solidFill>
            </a:endParaRPr>
          </a:p>
        </p:txBody>
      </p:sp>
      <p:sp>
        <p:nvSpPr>
          <p:cNvPr id="16" name="Content Placeholder 2"/>
          <p:cNvSpPr txBox="1">
            <a:spLocks/>
          </p:cNvSpPr>
          <p:nvPr/>
        </p:nvSpPr>
        <p:spPr bwMode="auto">
          <a:xfrm>
            <a:off x="465223" y="1171074"/>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0"/>
              </a:spcBef>
              <a:spcAft>
                <a:spcPts val="600"/>
              </a:spcAft>
              <a:buAutoNum type="arabicPeriod"/>
            </a:pPr>
            <a:r>
              <a:rPr lang="en-US" sz="2400" b="1" dirty="0">
                <a:solidFill>
                  <a:schemeClr val="tx1"/>
                </a:solidFill>
              </a:rPr>
              <a:t>Low-Fidelity Wireframes</a:t>
            </a:r>
          </a:p>
          <a:p>
            <a:pPr algn="l">
              <a:spcBef>
                <a:spcPts val="0"/>
              </a:spcBef>
              <a:spcAft>
                <a:spcPts val="600"/>
              </a:spcAft>
            </a:pPr>
            <a:endParaRPr lang="en-US" sz="2400" b="1" dirty="0">
              <a:solidFill>
                <a:schemeClr val="tx1"/>
              </a:solidFill>
            </a:endParaRPr>
          </a:p>
          <a:p>
            <a:pPr algn="l">
              <a:spcBef>
                <a:spcPts val="0"/>
              </a:spcBef>
              <a:spcAft>
                <a:spcPts val="600"/>
              </a:spcAft>
            </a:pPr>
            <a:r>
              <a:rPr lang="en-US" sz="2400" dirty="0">
                <a:solidFill>
                  <a:schemeClr val="tx1"/>
                </a:solidFill>
              </a:rPr>
              <a:t>Instead, the screen is likely to be divided into zones or blocks, with little attention being paid to scale or accuracy. </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It’s better to go with a low-fidelity mobile wireframe if you have several concepts you want to play with and compare within a tight time-frame.</a:t>
            </a:r>
          </a:p>
        </p:txBody>
      </p:sp>
    </p:spTree>
    <p:custDataLst>
      <p:tags r:id="rId1"/>
    </p:custDataLst>
    <p:extLst>
      <p:ext uri="{BB962C8B-B14F-4D97-AF65-F5344CB8AC3E}">
        <p14:creationId xmlns:p14="http://schemas.microsoft.com/office/powerpoint/2010/main" val="14849466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SG" sz="2800" b="1" dirty="0">
                <a:solidFill>
                  <a:srgbClr val="000000"/>
                </a:solidFill>
              </a:rPr>
              <a:t>Wireframing</a:t>
            </a:r>
            <a:endParaRPr lang="en-SG" sz="2800" dirty="0">
              <a:solidFill>
                <a:srgbClr val="000000"/>
              </a:solidFill>
            </a:endParaRPr>
          </a:p>
        </p:txBody>
      </p:sp>
      <p:sp>
        <p:nvSpPr>
          <p:cNvPr id="16" name="Content Placeholder 2"/>
          <p:cNvSpPr txBox="1">
            <a:spLocks/>
          </p:cNvSpPr>
          <p:nvPr/>
        </p:nvSpPr>
        <p:spPr bwMode="auto">
          <a:xfrm>
            <a:off x="465223" y="1171074"/>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0"/>
              </a:spcBef>
              <a:spcAft>
                <a:spcPts val="600"/>
              </a:spcAft>
              <a:buAutoNum type="arabicPeriod" startAt="2"/>
            </a:pPr>
            <a:r>
              <a:rPr lang="en-US" sz="2400" b="1" dirty="0">
                <a:solidFill>
                  <a:schemeClr val="tx1"/>
                </a:solidFill>
              </a:rPr>
              <a:t>High-Fidelity Wireframes</a:t>
            </a:r>
          </a:p>
          <a:p>
            <a:pPr algn="l">
              <a:spcBef>
                <a:spcPts val="0"/>
              </a:spcBef>
              <a:spcAft>
                <a:spcPts val="600"/>
              </a:spcAft>
            </a:pPr>
            <a:endParaRPr lang="en-US" sz="2400" b="1" dirty="0">
              <a:solidFill>
                <a:schemeClr val="tx1"/>
              </a:solidFill>
            </a:endParaRPr>
          </a:p>
          <a:p>
            <a:pPr algn="l">
              <a:spcBef>
                <a:spcPts val="0"/>
              </a:spcBef>
              <a:spcAft>
                <a:spcPts val="600"/>
              </a:spcAft>
            </a:pPr>
            <a:r>
              <a:rPr lang="en-US" sz="2400" dirty="0">
                <a:solidFill>
                  <a:schemeClr val="tx1"/>
                </a:solidFill>
              </a:rPr>
              <a:t>High-fidelity wireframes tend to vary a lot depending on the company and design team.</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Some use real images and real content, even including many of the interactions the design will have. </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But this comes at the cost of investing lots of time into creating and adding all these details, making them better suited for later stages of the creative process.</a:t>
            </a:r>
          </a:p>
        </p:txBody>
      </p:sp>
    </p:spTree>
    <p:custDataLst>
      <p:tags r:id="rId1"/>
    </p:custDataLst>
    <p:extLst>
      <p:ext uri="{BB962C8B-B14F-4D97-AF65-F5344CB8AC3E}">
        <p14:creationId xmlns:p14="http://schemas.microsoft.com/office/powerpoint/2010/main" val="29579932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SG" sz="2800" b="1" dirty="0">
                <a:solidFill>
                  <a:srgbClr val="000000"/>
                </a:solidFill>
              </a:rPr>
              <a:t>Wireframing</a:t>
            </a:r>
            <a:endParaRPr lang="en-SG" sz="2800" dirty="0">
              <a:solidFill>
                <a:srgbClr val="000000"/>
              </a:solidFill>
            </a:endParaRPr>
          </a:p>
        </p:txBody>
      </p:sp>
      <p:sp>
        <p:nvSpPr>
          <p:cNvPr id="16" name="Content Placeholder 2"/>
          <p:cNvSpPr txBox="1">
            <a:spLocks/>
          </p:cNvSpPr>
          <p:nvPr/>
        </p:nvSpPr>
        <p:spPr bwMode="auto">
          <a:xfrm>
            <a:off x="465223" y="1171074"/>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0"/>
              </a:spcBef>
              <a:spcAft>
                <a:spcPts val="600"/>
              </a:spcAft>
              <a:buAutoNum type="arabicPeriod" startAt="2"/>
            </a:pPr>
            <a:r>
              <a:rPr lang="en-US" sz="2400" b="1" dirty="0">
                <a:solidFill>
                  <a:schemeClr val="tx1"/>
                </a:solidFill>
              </a:rPr>
              <a:t>High-Fidelity Wireframes</a:t>
            </a:r>
          </a:p>
          <a:p>
            <a:pPr algn="l">
              <a:spcBef>
                <a:spcPts val="0"/>
              </a:spcBef>
              <a:spcAft>
                <a:spcPts val="600"/>
              </a:spcAft>
            </a:pPr>
            <a:endParaRPr lang="en-US" sz="2400" b="1" dirty="0">
              <a:solidFill>
                <a:schemeClr val="tx1"/>
              </a:solidFill>
            </a:endParaRPr>
          </a:p>
        </p:txBody>
      </p:sp>
      <p:pic>
        <p:nvPicPr>
          <p:cNvPr id="3" name="Picture 2">
            <a:extLst>
              <a:ext uri="{FF2B5EF4-FFF2-40B4-BE49-F238E27FC236}">
                <a16:creationId xmlns:a16="http://schemas.microsoft.com/office/drawing/2014/main" id="{5853CFD7-128B-4551-9CD8-C6089757CFDA}"/>
              </a:ext>
            </a:extLst>
          </p:cNvPr>
          <p:cNvPicPr>
            <a:picLocks noChangeAspect="1"/>
          </p:cNvPicPr>
          <p:nvPr/>
        </p:nvPicPr>
        <p:blipFill>
          <a:blip r:embed="rId5"/>
          <a:stretch>
            <a:fillRect/>
          </a:stretch>
        </p:blipFill>
        <p:spPr>
          <a:xfrm>
            <a:off x="2631112" y="1743199"/>
            <a:ext cx="5524397" cy="4721290"/>
          </a:xfrm>
          <a:prstGeom prst="rect">
            <a:avLst/>
          </a:prstGeom>
        </p:spPr>
      </p:pic>
    </p:spTree>
    <p:custDataLst>
      <p:tags r:id="rId1"/>
    </p:custDataLst>
    <p:extLst>
      <p:ext uri="{BB962C8B-B14F-4D97-AF65-F5344CB8AC3E}">
        <p14:creationId xmlns:p14="http://schemas.microsoft.com/office/powerpoint/2010/main" val="16796517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SG" sz="2800" b="1" dirty="0">
                <a:solidFill>
                  <a:srgbClr val="000000"/>
                </a:solidFill>
              </a:rPr>
              <a:t>Wireframing</a:t>
            </a:r>
            <a:endParaRPr lang="en-SG" sz="2800" dirty="0">
              <a:solidFill>
                <a:srgbClr val="000000"/>
              </a:solidFill>
            </a:endParaRPr>
          </a:p>
        </p:txBody>
      </p:sp>
      <p:sp>
        <p:nvSpPr>
          <p:cNvPr id="16" name="Content Placeholder 2"/>
          <p:cNvSpPr txBox="1">
            <a:spLocks/>
          </p:cNvSpPr>
          <p:nvPr/>
        </p:nvSpPr>
        <p:spPr bwMode="auto">
          <a:xfrm>
            <a:off x="465223" y="1171074"/>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spcBef>
                <a:spcPts val="0"/>
              </a:spcBef>
              <a:spcAft>
                <a:spcPts val="600"/>
              </a:spcAft>
              <a:buAutoNum type="arabicPeriod" startAt="2"/>
            </a:pPr>
            <a:r>
              <a:rPr lang="en-US" sz="2400" b="1" dirty="0">
                <a:solidFill>
                  <a:schemeClr val="tx1"/>
                </a:solidFill>
              </a:rPr>
              <a:t>High-Fidelity Wireframes</a:t>
            </a:r>
          </a:p>
          <a:p>
            <a:pPr algn="l">
              <a:spcBef>
                <a:spcPts val="0"/>
              </a:spcBef>
              <a:spcAft>
                <a:spcPts val="600"/>
              </a:spcAft>
            </a:pPr>
            <a:endParaRPr lang="en-US" sz="2400" b="1" dirty="0">
              <a:solidFill>
                <a:schemeClr val="tx1"/>
              </a:solidFill>
            </a:endParaRPr>
          </a:p>
          <a:p>
            <a:pPr algn="l">
              <a:spcBef>
                <a:spcPts val="0"/>
              </a:spcBef>
              <a:spcAft>
                <a:spcPts val="600"/>
              </a:spcAft>
            </a:pPr>
            <a:r>
              <a:rPr lang="en-US" sz="2400" dirty="0">
                <a:solidFill>
                  <a:schemeClr val="tx1"/>
                </a:solidFill>
              </a:rPr>
              <a:t>It’s important to note that one should never start off straight with a high-fidelity mobile application wireframe.</a:t>
            </a:r>
          </a:p>
        </p:txBody>
      </p:sp>
    </p:spTree>
    <p:custDataLst>
      <p:tags r:id="rId1"/>
    </p:custDataLst>
    <p:extLst>
      <p:ext uri="{BB962C8B-B14F-4D97-AF65-F5344CB8AC3E}">
        <p14:creationId xmlns:p14="http://schemas.microsoft.com/office/powerpoint/2010/main" val="2074821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The importance of design</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spcBef>
                <a:spcPts val="300"/>
              </a:spcBef>
              <a:spcAft>
                <a:spcPts val="300"/>
              </a:spcAft>
            </a:pPr>
            <a:r>
              <a:rPr lang="en-US" sz="2400" dirty="0">
                <a:solidFill>
                  <a:schemeClr val="tx1"/>
                </a:solidFill>
              </a:rPr>
              <a:t>Let’s re-emphasize the </a:t>
            </a:r>
            <a:r>
              <a:rPr lang="en-US" sz="2400" b="1" dirty="0">
                <a:solidFill>
                  <a:schemeClr val="tx1"/>
                </a:solidFill>
              </a:rPr>
              <a:t>FIVE (5) </a:t>
            </a:r>
            <a:r>
              <a:rPr lang="en-US" sz="2400" dirty="0">
                <a:solidFill>
                  <a:schemeClr val="tx1"/>
                </a:solidFill>
              </a:rPr>
              <a:t>aspects of a design that are critical for mobile developers. </a:t>
            </a:r>
          </a:p>
          <a:p>
            <a:pPr algn="just">
              <a:spcBef>
                <a:spcPts val="300"/>
              </a:spcBef>
              <a:spcAft>
                <a:spcPts val="300"/>
              </a:spcAft>
            </a:pPr>
            <a:endParaRPr lang="en-US" sz="2400" dirty="0">
              <a:solidFill>
                <a:schemeClr val="tx1"/>
              </a:solidFill>
            </a:endParaRPr>
          </a:p>
          <a:p>
            <a:pPr marL="457200" indent="-457200" algn="just">
              <a:spcBef>
                <a:spcPts val="300"/>
              </a:spcBef>
              <a:spcAft>
                <a:spcPts val="300"/>
              </a:spcAft>
              <a:buAutoNum type="arabicPeriod"/>
            </a:pPr>
            <a:r>
              <a:rPr lang="en-US" sz="2400" dirty="0">
                <a:solidFill>
                  <a:schemeClr val="tx1"/>
                </a:solidFill>
              </a:rPr>
              <a:t>A plan should be laid out in the </a:t>
            </a:r>
            <a:r>
              <a:rPr lang="en-US" sz="2400" u="sng" dirty="0">
                <a:solidFill>
                  <a:schemeClr val="tx1"/>
                </a:solidFill>
              </a:rPr>
              <a:t>form of a drawing</a:t>
            </a:r>
            <a:r>
              <a:rPr lang="en-US" sz="2400" dirty="0">
                <a:solidFill>
                  <a:schemeClr val="tx1"/>
                </a:solidFill>
              </a:rPr>
              <a:t>. </a:t>
            </a:r>
          </a:p>
        </p:txBody>
      </p:sp>
      <p:pic>
        <p:nvPicPr>
          <p:cNvPr id="1026" name="Picture 2" descr="What Is a Floor Plan and Can You Build a House With It?">
            <a:extLst>
              <a:ext uri="{FF2B5EF4-FFF2-40B4-BE49-F238E27FC236}">
                <a16:creationId xmlns:a16="http://schemas.microsoft.com/office/drawing/2014/main" id="{F1A20BE2-B855-407A-A338-2D6772F1B5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5400" y="3429000"/>
            <a:ext cx="4572000" cy="25717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3486593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SG" sz="2800" b="1" dirty="0">
                <a:solidFill>
                  <a:srgbClr val="000000"/>
                </a:solidFill>
              </a:rPr>
              <a:t>Wireframing</a:t>
            </a:r>
            <a:endParaRPr lang="en-SG" sz="2800" dirty="0">
              <a:solidFill>
                <a:srgbClr val="000000"/>
              </a:solidFill>
            </a:endParaRPr>
          </a:p>
        </p:txBody>
      </p:sp>
      <p:sp>
        <p:nvSpPr>
          <p:cNvPr id="16" name="Content Placeholder 2"/>
          <p:cNvSpPr txBox="1">
            <a:spLocks/>
          </p:cNvSpPr>
          <p:nvPr/>
        </p:nvSpPr>
        <p:spPr bwMode="auto">
          <a:xfrm>
            <a:off x="374532" y="1171074"/>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endParaRPr lang="en-US" sz="2400" dirty="0">
              <a:solidFill>
                <a:schemeClr val="tx1"/>
              </a:solidFill>
              <a:hlinkClick r:id=""/>
            </a:endParaRPr>
          </a:p>
          <a:p>
            <a:pPr algn="l">
              <a:spcBef>
                <a:spcPts val="0"/>
              </a:spcBef>
              <a:spcAft>
                <a:spcPts val="600"/>
              </a:spcAft>
            </a:pPr>
            <a:endParaRPr lang="en-US" sz="2400" dirty="0">
              <a:solidFill>
                <a:schemeClr val="tx1"/>
              </a:solidFill>
              <a:hlinkClick r:id=""/>
            </a:endParaRPr>
          </a:p>
          <a:p>
            <a:pPr algn="l">
              <a:spcBef>
                <a:spcPts val="0"/>
              </a:spcBef>
              <a:spcAft>
                <a:spcPts val="600"/>
              </a:spcAft>
            </a:pPr>
            <a:endParaRPr lang="en-US" sz="2400" dirty="0">
              <a:solidFill>
                <a:schemeClr val="tx1"/>
              </a:solidFill>
              <a:hlinkClick r:id=""/>
            </a:endParaRPr>
          </a:p>
          <a:p>
            <a:pPr algn="l">
              <a:spcBef>
                <a:spcPts val="0"/>
              </a:spcBef>
              <a:spcAft>
                <a:spcPts val="600"/>
              </a:spcAft>
            </a:pPr>
            <a:r>
              <a:rPr lang="en-US" sz="2400" dirty="0">
                <a:solidFill>
                  <a:schemeClr val="tx1"/>
                </a:solidFill>
                <a:hlinkClick r:id=""/>
              </a:rPr>
              <a:t>https://www.invisionapp.com/</a:t>
            </a:r>
            <a:endParaRPr lang="en-US" sz="2400" dirty="0">
              <a:solidFill>
                <a:schemeClr val="tx1"/>
              </a:solidFill>
            </a:endParaRPr>
          </a:p>
          <a:p>
            <a:pPr algn="l">
              <a:spcBef>
                <a:spcPts val="0"/>
              </a:spcBef>
              <a:spcAft>
                <a:spcPts val="600"/>
              </a:spcAft>
            </a:pPr>
            <a:endParaRPr lang="en-US" sz="2400" dirty="0">
              <a:solidFill>
                <a:schemeClr val="tx1"/>
              </a:solidFill>
            </a:endParaRP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                    Sketch</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hlinkClick r:id="rId5"/>
              </a:rPr>
              <a:t>https://www.sketch.com/</a:t>
            </a:r>
            <a:endParaRPr lang="en-US" sz="2400" dirty="0">
              <a:solidFill>
                <a:schemeClr val="tx1"/>
              </a:solidFill>
            </a:endParaRPr>
          </a:p>
          <a:p>
            <a:pPr algn="l">
              <a:spcBef>
                <a:spcPts val="0"/>
              </a:spcBef>
              <a:spcAft>
                <a:spcPts val="600"/>
              </a:spcAft>
            </a:pPr>
            <a:endParaRPr lang="en-US" sz="2400" dirty="0">
              <a:solidFill>
                <a:schemeClr val="tx1"/>
              </a:solidFill>
            </a:endParaRPr>
          </a:p>
        </p:txBody>
      </p:sp>
      <p:pic>
        <p:nvPicPr>
          <p:cNvPr id="3" name="Picture 2">
            <a:extLst>
              <a:ext uri="{FF2B5EF4-FFF2-40B4-BE49-F238E27FC236}">
                <a16:creationId xmlns:a16="http://schemas.microsoft.com/office/drawing/2014/main" id="{F0023F38-CEE1-4E30-9208-2AC3FB233E21}"/>
              </a:ext>
            </a:extLst>
          </p:cNvPr>
          <p:cNvPicPr>
            <a:picLocks noChangeAspect="1"/>
          </p:cNvPicPr>
          <p:nvPr/>
        </p:nvPicPr>
        <p:blipFill>
          <a:blip r:embed="rId6"/>
          <a:stretch>
            <a:fillRect/>
          </a:stretch>
        </p:blipFill>
        <p:spPr>
          <a:xfrm>
            <a:off x="539867" y="1388541"/>
            <a:ext cx="2086266" cy="933580"/>
          </a:xfrm>
          <a:prstGeom prst="rect">
            <a:avLst/>
          </a:prstGeom>
        </p:spPr>
      </p:pic>
      <p:pic>
        <p:nvPicPr>
          <p:cNvPr id="5" name="Picture 4">
            <a:extLst>
              <a:ext uri="{FF2B5EF4-FFF2-40B4-BE49-F238E27FC236}">
                <a16:creationId xmlns:a16="http://schemas.microsoft.com/office/drawing/2014/main" id="{337221B3-7057-4B7C-96E1-99B3A98F76C2}"/>
              </a:ext>
            </a:extLst>
          </p:cNvPr>
          <p:cNvPicPr>
            <a:picLocks noChangeAspect="1"/>
          </p:cNvPicPr>
          <p:nvPr/>
        </p:nvPicPr>
        <p:blipFill>
          <a:blip r:embed="rId7"/>
          <a:stretch>
            <a:fillRect/>
          </a:stretch>
        </p:blipFill>
        <p:spPr>
          <a:xfrm>
            <a:off x="539867" y="3429000"/>
            <a:ext cx="1181265" cy="1038370"/>
          </a:xfrm>
          <a:prstGeom prst="rect">
            <a:avLst/>
          </a:prstGeom>
        </p:spPr>
      </p:pic>
    </p:spTree>
    <p:custDataLst>
      <p:tags r:id="rId1"/>
    </p:custDataLst>
    <p:extLst>
      <p:ext uri="{BB962C8B-B14F-4D97-AF65-F5344CB8AC3E}">
        <p14:creationId xmlns:p14="http://schemas.microsoft.com/office/powerpoint/2010/main" val="19667234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SG" sz="2800" b="1" dirty="0">
                <a:solidFill>
                  <a:srgbClr val="000000"/>
                </a:solidFill>
              </a:rPr>
              <a:t>Wireframing</a:t>
            </a:r>
            <a:endParaRPr lang="en-SG" sz="2800" dirty="0">
              <a:solidFill>
                <a:srgbClr val="000000"/>
              </a:solidFill>
            </a:endParaRPr>
          </a:p>
        </p:txBody>
      </p:sp>
      <p:sp>
        <p:nvSpPr>
          <p:cNvPr id="16" name="Content Placeholder 2"/>
          <p:cNvSpPr txBox="1">
            <a:spLocks/>
          </p:cNvSpPr>
          <p:nvPr/>
        </p:nvSpPr>
        <p:spPr bwMode="auto">
          <a:xfrm>
            <a:off x="374532" y="1171074"/>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SG" sz="2400" b="1" dirty="0" err="1">
                <a:solidFill>
                  <a:srgbClr val="000000"/>
                </a:solidFill>
              </a:rPr>
              <a:t>Inivison</a:t>
            </a:r>
            <a:r>
              <a:rPr lang="en-SG" sz="2400" b="1" dirty="0">
                <a:solidFill>
                  <a:srgbClr val="000000"/>
                </a:solidFill>
              </a:rPr>
              <a:t> Overview Video Link:</a:t>
            </a:r>
          </a:p>
          <a:p>
            <a:pPr algn="l">
              <a:spcBef>
                <a:spcPts val="0"/>
              </a:spcBef>
              <a:spcAft>
                <a:spcPts val="600"/>
              </a:spcAft>
            </a:pPr>
            <a:r>
              <a:rPr lang="en-US" sz="2400" dirty="0">
                <a:solidFill>
                  <a:srgbClr val="0000FF"/>
                </a:solidFill>
                <a:hlinkClick r:id="rId5">
                  <a:extLst>
                    <a:ext uri="{A12FA001-AC4F-418D-AE19-62706E023703}">
                      <ahyp:hlinkClr xmlns:ahyp="http://schemas.microsoft.com/office/drawing/2018/hyperlinkcolor" val="tx"/>
                    </a:ext>
                  </a:extLst>
                </a:hlinkClick>
              </a:rPr>
              <a:t>https://www.youtube.com/watch?v=vTgKtoU--Z8&amp;t=9s&amp;ab_channel=InVision</a:t>
            </a:r>
            <a:endParaRPr lang="en-US" sz="2400" dirty="0">
              <a:solidFill>
                <a:srgbClr val="0000FF"/>
              </a:solidFill>
              <a:hlinkClick r:id="" action="ppaction://noaction">
                <a:extLst>
                  <a:ext uri="{A12FA001-AC4F-418D-AE19-62706E023703}">
                    <ahyp:hlinkClr xmlns:ahyp="http://schemas.microsoft.com/office/drawing/2018/hyperlinkcolor" val="tx"/>
                  </a:ext>
                </a:extLst>
              </a:hlinkClick>
            </a:endParaRPr>
          </a:p>
          <a:p>
            <a:pPr algn="l">
              <a:spcBef>
                <a:spcPts val="0"/>
              </a:spcBef>
              <a:spcAft>
                <a:spcPts val="600"/>
              </a:spcAft>
            </a:pPr>
            <a:endParaRPr lang="en-US" sz="2400" dirty="0">
              <a:solidFill>
                <a:srgbClr val="0000FF"/>
              </a:solidFill>
              <a:hlinkClick r:id="" action="ppaction://noaction">
                <a:extLst>
                  <a:ext uri="{A12FA001-AC4F-418D-AE19-62706E023703}">
                    <ahyp:hlinkClr xmlns:ahyp="http://schemas.microsoft.com/office/drawing/2018/hyperlinkcolor" val="tx"/>
                  </a:ext>
                </a:extLst>
              </a:hlinkClick>
            </a:endParaRPr>
          </a:p>
          <a:p>
            <a:pPr algn="l">
              <a:spcBef>
                <a:spcPts val="0"/>
              </a:spcBef>
              <a:spcAft>
                <a:spcPts val="600"/>
              </a:spcAft>
            </a:pPr>
            <a:r>
              <a:rPr lang="en-SG" sz="2400" b="1" dirty="0" err="1">
                <a:solidFill>
                  <a:srgbClr val="000000"/>
                </a:solidFill>
              </a:rPr>
              <a:t>Inivison</a:t>
            </a:r>
            <a:r>
              <a:rPr lang="en-SG" sz="2400" b="1" dirty="0">
                <a:solidFill>
                  <a:srgbClr val="000000"/>
                </a:solidFill>
              </a:rPr>
              <a:t> Tutorial Video Link:</a:t>
            </a:r>
          </a:p>
          <a:p>
            <a:pPr algn="l">
              <a:spcBef>
                <a:spcPts val="0"/>
              </a:spcBef>
              <a:spcAft>
                <a:spcPts val="600"/>
              </a:spcAft>
            </a:pPr>
            <a:r>
              <a:rPr lang="en-US" sz="2400" dirty="0">
                <a:solidFill>
                  <a:srgbClr val="0000FF"/>
                </a:solidFill>
                <a:hlinkClick r:id="rId6">
                  <a:extLst>
                    <a:ext uri="{A12FA001-AC4F-418D-AE19-62706E023703}">
                      <ahyp:hlinkClr xmlns:ahyp="http://schemas.microsoft.com/office/drawing/2018/hyperlinkcolor" val="tx"/>
                    </a:ext>
                  </a:extLst>
                </a:hlinkClick>
              </a:rPr>
              <a:t>https://www.youtube.com/watch?v=x2Ra-46H0Rk&amp;ab_channel=ParkerRex</a:t>
            </a:r>
            <a:endParaRPr lang="en-US" sz="2400" dirty="0">
              <a:solidFill>
                <a:srgbClr val="0000FF"/>
              </a:solidFill>
              <a:hlinkClick r:id="" action="ppaction://noaction">
                <a:extLst>
                  <a:ext uri="{A12FA001-AC4F-418D-AE19-62706E023703}">
                    <ahyp:hlinkClr xmlns:ahyp="http://schemas.microsoft.com/office/drawing/2018/hyperlinkcolor" val="tx"/>
                  </a:ext>
                </a:extLst>
              </a:hlinkClick>
            </a:endParaRPr>
          </a:p>
          <a:p>
            <a:pPr algn="l">
              <a:spcBef>
                <a:spcPts val="0"/>
              </a:spcBef>
              <a:spcAft>
                <a:spcPts val="600"/>
              </a:spcAft>
            </a:pPr>
            <a:endParaRPr lang="en-US" sz="2400" dirty="0">
              <a:solidFill>
                <a:srgbClr val="0000FF"/>
              </a:solidFill>
              <a:hlinkClick r:id="" action="ppaction://noaction">
                <a:extLst>
                  <a:ext uri="{A12FA001-AC4F-418D-AE19-62706E023703}">
                    <ahyp:hlinkClr xmlns:ahyp="http://schemas.microsoft.com/office/drawing/2018/hyperlinkcolor" val="tx"/>
                  </a:ext>
                </a:extLst>
              </a:hlinkClick>
            </a:endParaRPr>
          </a:p>
          <a:p>
            <a:pPr algn="l">
              <a:spcBef>
                <a:spcPts val="0"/>
              </a:spcBef>
              <a:spcAft>
                <a:spcPts val="600"/>
              </a:spcAft>
            </a:pPr>
            <a:endParaRPr lang="en-US" sz="2400" dirty="0">
              <a:solidFill>
                <a:srgbClr val="0000FF"/>
              </a:solidFill>
              <a:hlinkClick r:id="" action="ppaction://noaction">
                <a:extLst>
                  <a:ext uri="{A12FA001-AC4F-418D-AE19-62706E023703}">
                    <ahyp:hlinkClr xmlns:ahyp="http://schemas.microsoft.com/office/drawing/2018/hyperlinkcolor" val="tx"/>
                  </a:ext>
                </a:extLst>
              </a:hlinkClick>
            </a:endParaRPr>
          </a:p>
          <a:p>
            <a:pPr algn="l">
              <a:spcBef>
                <a:spcPts val="0"/>
              </a:spcBef>
              <a:spcAft>
                <a:spcPts val="600"/>
              </a:spcAft>
            </a:pPr>
            <a:endParaRPr lang="en-US" sz="2400" dirty="0">
              <a:solidFill>
                <a:srgbClr val="0000FF"/>
              </a:solidFill>
              <a:hlinkClick r:id="" action="ppaction://noaction">
                <a:extLst>
                  <a:ext uri="{A12FA001-AC4F-418D-AE19-62706E023703}">
                    <ahyp:hlinkClr xmlns:ahyp="http://schemas.microsoft.com/office/drawing/2018/hyperlinkcolor" val="tx"/>
                  </a:ext>
                </a:extLst>
              </a:hlinkClick>
            </a:endParaRPr>
          </a:p>
          <a:p>
            <a:pPr algn="l">
              <a:spcBef>
                <a:spcPts val="0"/>
              </a:spcBef>
              <a:spcAft>
                <a:spcPts val="6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10073524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SG" sz="2800" b="1" dirty="0">
                <a:solidFill>
                  <a:srgbClr val="000000"/>
                </a:solidFill>
              </a:rPr>
              <a:t>2.301 Graded Assessment Wireframing</a:t>
            </a:r>
          </a:p>
        </p:txBody>
      </p:sp>
      <p:sp>
        <p:nvSpPr>
          <p:cNvPr id="16" name="Content Placeholder 2"/>
          <p:cNvSpPr txBox="1">
            <a:spLocks/>
          </p:cNvSpPr>
          <p:nvPr/>
        </p:nvSpPr>
        <p:spPr bwMode="auto">
          <a:xfrm>
            <a:off x="465223" y="1171074"/>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US" sz="2400" b="1" dirty="0">
                <a:solidFill>
                  <a:schemeClr val="tx1"/>
                </a:solidFill>
              </a:rPr>
              <a:t>Creating a wireframe for a hotel booking app.</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In this assignment, we will make wireframes and user flow diagrams for a fictional hotel booking application. </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You can use any wireframing tool that provides mid-fidelity wireframing, and you need to submit the image files as .jpg files.  </a:t>
            </a:r>
          </a:p>
          <a:p>
            <a:pPr algn="l">
              <a:spcBef>
                <a:spcPts val="0"/>
              </a:spcBef>
              <a:spcAft>
                <a:spcPts val="6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33052073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SG" sz="2800" b="1" dirty="0">
                <a:solidFill>
                  <a:srgbClr val="000000"/>
                </a:solidFill>
              </a:rPr>
              <a:t>2.301 Graded Assessment Wireframing</a:t>
            </a:r>
          </a:p>
        </p:txBody>
      </p:sp>
      <p:sp>
        <p:nvSpPr>
          <p:cNvPr id="16" name="Content Placeholder 2"/>
          <p:cNvSpPr txBox="1">
            <a:spLocks/>
          </p:cNvSpPr>
          <p:nvPr/>
        </p:nvSpPr>
        <p:spPr bwMode="auto">
          <a:xfrm>
            <a:off x="465223" y="1171074"/>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US" sz="2400" b="1" dirty="0">
                <a:solidFill>
                  <a:schemeClr val="tx1"/>
                </a:solidFill>
              </a:rPr>
              <a:t>Creating a wireframe for a hotel booking app.</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You need to produce </a:t>
            </a:r>
            <a:r>
              <a:rPr lang="en-US" sz="2400" b="1" dirty="0">
                <a:solidFill>
                  <a:srgbClr val="FF0000"/>
                </a:solidFill>
              </a:rPr>
              <a:t>FOUR(4)</a:t>
            </a:r>
            <a:r>
              <a:rPr lang="en-US" sz="2400" dirty="0">
                <a:solidFill>
                  <a:schemeClr val="tx1"/>
                </a:solidFill>
              </a:rPr>
              <a:t> wireframe screens (details below) and </a:t>
            </a:r>
            <a:r>
              <a:rPr lang="en-US" sz="2400" b="1" dirty="0">
                <a:solidFill>
                  <a:srgbClr val="FF0000"/>
                </a:solidFill>
              </a:rPr>
              <a:t>a user flow diagram </a:t>
            </a:r>
            <a:r>
              <a:rPr lang="en-US" sz="2400" dirty="0">
                <a:solidFill>
                  <a:schemeClr val="tx1"/>
                </a:solidFill>
              </a:rPr>
              <a:t>to connect them. You don't need to program the UI, you only submit wireframes.</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You can use other real hotel booking apps as inspiration.</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However, try not to copy them 1:1; there are often many improvements that you can make to pre-existing apps! We’re looking for sensible but unique wireframes. </a:t>
            </a:r>
          </a:p>
          <a:p>
            <a:pPr algn="l">
              <a:spcBef>
                <a:spcPts val="0"/>
              </a:spcBef>
              <a:spcAft>
                <a:spcPts val="6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19384870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SG" sz="2800" b="1" dirty="0">
                <a:solidFill>
                  <a:srgbClr val="000000"/>
                </a:solidFill>
              </a:rPr>
              <a:t>2.301 Graded Assessment Wireframing</a:t>
            </a:r>
          </a:p>
        </p:txBody>
      </p:sp>
      <p:sp>
        <p:nvSpPr>
          <p:cNvPr id="16" name="Content Placeholder 2"/>
          <p:cNvSpPr txBox="1">
            <a:spLocks/>
          </p:cNvSpPr>
          <p:nvPr/>
        </p:nvSpPr>
        <p:spPr bwMode="auto">
          <a:xfrm>
            <a:off x="465223" y="1171074"/>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US" sz="2400" b="1" dirty="0">
                <a:solidFill>
                  <a:schemeClr val="tx1"/>
                </a:solidFill>
              </a:rPr>
              <a:t>Creating a wireframe for a hotel booking app.</a:t>
            </a:r>
          </a:p>
          <a:p>
            <a:pPr algn="l">
              <a:spcBef>
                <a:spcPts val="0"/>
              </a:spcBef>
              <a:spcAft>
                <a:spcPts val="600"/>
              </a:spcAft>
            </a:pPr>
            <a:endParaRPr lang="en-US" sz="2400" dirty="0">
              <a:solidFill>
                <a:schemeClr val="tx1"/>
              </a:solidFill>
            </a:endParaRPr>
          </a:p>
          <a:p>
            <a:pPr marL="457200" indent="-457200" algn="l">
              <a:spcBef>
                <a:spcPts val="0"/>
              </a:spcBef>
              <a:spcAft>
                <a:spcPts val="600"/>
              </a:spcAft>
              <a:buAutoNum type="arabicPeriod"/>
            </a:pPr>
            <a:r>
              <a:rPr lang="en-US" sz="2400" dirty="0">
                <a:solidFill>
                  <a:schemeClr val="tx1"/>
                </a:solidFill>
              </a:rPr>
              <a:t>Home screen</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This should include a search box including location, number of adults, children and number of rooms. It should also include some ‘featured’ properties which have an image, a title and a location. </a:t>
            </a:r>
          </a:p>
          <a:p>
            <a:pPr algn="l">
              <a:spcBef>
                <a:spcPts val="0"/>
              </a:spcBef>
              <a:spcAft>
                <a:spcPts val="6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16892273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SG" sz="2800" b="1" dirty="0">
                <a:solidFill>
                  <a:srgbClr val="000000"/>
                </a:solidFill>
              </a:rPr>
              <a:t>2.301 Graded Assessment Wireframing</a:t>
            </a:r>
          </a:p>
        </p:txBody>
      </p:sp>
      <p:sp>
        <p:nvSpPr>
          <p:cNvPr id="16" name="Content Placeholder 2"/>
          <p:cNvSpPr txBox="1">
            <a:spLocks/>
          </p:cNvSpPr>
          <p:nvPr/>
        </p:nvSpPr>
        <p:spPr bwMode="auto">
          <a:xfrm>
            <a:off x="465223" y="1171074"/>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US" sz="2400" b="1" dirty="0">
                <a:solidFill>
                  <a:schemeClr val="tx1"/>
                </a:solidFill>
              </a:rPr>
              <a:t>Creating a wireframe for a hotel booking app.</a:t>
            </a:r>
          </a:p>
          <a:p>
            <a:pPr algn="l">
              <a:spcBef>
                <a:spcPts val="0"/>
              </a:spcBef>
              <a:spcAft>
                <a:spcPts val="600"/>
              </a:spcAft>
            </a:pPr>
            <a:endParaRPr lang="en-US" sz="2400" dirty="0">
              <a:solidFill>
                <a:schemeClr val="tx1"/>
              </a:solidFill>
            </a:endParaRPr>
          </a:p>
          <a:p>
            <a:pPr marL="457200" indent="-457200" algn="l">
              <a:spcBef>
                <a:spcPts val="0"/>
              </a:spcBef>
              <a:spcAft>
                <a:spcPts val="600"/>
              </a:spcAft>
              <a:buAutoNum type="arabicPeriod" startAt="2"/>
            </a:pPr>
            <a:r>
              <a:rPr lang="en-US" sz="2400" dirty="0">
                <a:solidFill>
                  <a:schemeClr val="tx1"/>
                </a:solidFill>
              </a:rPr>
              <a:t>Search results screen</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This should include a header including the search location, some refining elements that allow you to adjust the search radius and the series of matching properties - each with its own rating, name, location and price per night.</a:t>
            </a:r>
          </a:p>
          <a:p>
            <a:pPr marL="457200" indent="-457200" algn="l">
              <a:spcBef>
                <a:spcPts val="0"/>
              </a:spcBef>
              <a:spcAft>
                <a:spcPts val="600"/>
              </a:spcAft>
              <a:buAutoNum type="arabicPeriod"/>
            </a:pPr>
            <a:endParaRPr lang="en-US" sz="2400" dirty="0">
              <a:solidFill>
                <a:schemeClr val="tx1"/>
              </a:solidFill>
            </a:endParaRPr>
          </a:p>
          <a:p>
            <a:pPr algn="l">
              <a:spcBef>
                <a:spcPts val="0"/>
              </a:spcBef>
              <a:spcAft>
                <a:spcPts val="6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16411844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SG" sz="2800" b="1" dirty="0">
                <a:solidFill>
                  <a:srgbClr val="000000"/>
                </a:solidFill>
              </a:rPr>
              <a:t>2.301 Graded Assessment Wireframing</a:t>
            </a:r>
          </a:p>
        </p:txBody>
      </p:sp>
      <p:sp>
        <p:nvSpPr>
          <p:cNvPr id="16" name="Content Placeholder 2"/>
          <p:cNvSpPr txBox="1">
            <a:spLocks/>
          </p:cNvSpPr>
          <p:nvPr/>
        </p:nvSpPr>
        <p:spPr bwMode="auto">
          <a:xfrm>
            <a:off x="465223" y="1171074"/>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US" sz="2400" b="1" dirty="0">
                <a:solidFill>
                  <a:schemeClr val="tx1"/>
                </a:solidFill>
              </a:rPr>
              <a:t>Creating a wireframe for a hotel booking app.</a:t>
            </a:r>
          </a:p>
          <a:p>
            <a:pPr algn="l">
              <a:spcBef>
                <a:spcPts val="0"/>
              </a:spcBef>
              <a:spcAft>
                <a:spcPts val="600"/>
              </a:spcAft>
            </a:pPr>
            <a:endParaRPr lang="en-US" sz="2400" dirty="0">
              <a:solidFill>
                <a:schemeClr val="tx1"/>
              </a:solidFill>
            </a:endParaRPr>
          </a:p>
          <a:p>
            <a:pPr marL="457200" indent="-457200" algn="l">
              <a:spcBef>
                <a:spcPts val="0"/>
              </a:spcBef>
              <a:spcAft>
                <a:spcPts val="600"/>
              </a:spcAft>
              <a:buAutoNum type="arabicPeriod" startAt="3"/>
            </a:pPr>
            <a:r>
              <a:rPr lang="en-US" sz="2400" dirty="0">
                <a:solidFill>
                  <a:schemeClr val="tx1"/>
                </a:solidFill>
              </a:rPr>
              <a:t>Details screen</a:t>
            </a:r>
          </a:p>
          <a:p>
            <a:pPr marL="457200" indent="-457200" algn="l">
              <a:spcBef>
                <a:spcPts val="0"/>
              </a:spcBef>
              <a:spcAft>
                <a:spcPts val="600"/>
              </a:spcAft>
              <a:buAutoNum type="arabicPeriod" startAt="2"/>
            </a:pPr>
            <a:endParaRPr lang="en-US" sz="2400" dirty="0">
              <a:solidFill>
                <a:schemeClr val="tx1"/>
              </a:solidFill>
            </a:endParaRPr>
          </a:p>
          <a:p>
            <a:pPr algn="l">
              <a:spcBef>
                <a:spcPts val="0"/>
              </a:spcBef>
              <a:spcAft>
                <a:spcPts val="600"/>
              </a:spcAft>
            </a:pPr>
            <a:r>
              <a:rPr lang="en-US" sz="2400" dirty="0">
                <a:solidFill>
                  <a:schemeClr val="tx1"/>
                </a:solidFill>
              </a:rPr>
              <a:t>This is for when a user taps on a property to view more. You should have images of the property, extended details, including a description and a book now button.</a:t>
            </a:r>
          </a:p>
          <a:p>
            <a:pPr marL="457200" indent="-457200" algn="l">
              <a:spcBef>
                <a:spcPts val="0"/>
              </a:spcBef>
              <a:spcAft>
                <a:spcPts val="600"/>
              </a:spcAft>
              <a:buAutoNum type="arabicPeriod" startAt="2"/>
            </a:pPr>
            <a:endParaRPr lang="en-US" sz="2400" dirty="0">
              <a:solidFill>
                <a:schemeClr val="tx1"/>
              </a:solidFill>
            </a:endParaRPr>
          </a:p>
          <a:p>
            <a:pPr algn="l">
              <a:spcBef>
                <a:spcPts val="0"/>
              </a:spcBef>
              <a:spcAft>
                <a:spcPts val="600"/>
              </a:spcAft>
            </a:pPr>
            <a:endParaRPr lang="en-US" sz="2400" dirty="0">
              <a:solidFill>
                <a:schemeClr val="tx1"/>
              </a:solidFill>
            </a:endParaRPr>
          </a:p>
          <a:p>
            <a:pPr algn="l">
              <a:spcBef>
                <a:spcPts val="0"/>
              </a:spcBef>
              <a:spcAft>
                <a:spcPts val="6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29721111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SG" sz="2800" b="1" dirty="0">
                <a:solidFill>
                  <a:srgbClr val="000000"/>
                </a:solidFill>
              </a:rPr>
              <a:t>2.301 Graded Assessment Wireframing</a:t>
            </a:r>
          </a:p>
        </p:txBody>
      </p:sp>
      <p:sp>
        <p:nvSpPr>
          <p:cNvPr id="16" name="Content Placeholder 2"/>
          <p:cNvSpPr txBox="1">
            <a:spLocks/>
          </p:cNvSpPr>
          <p:nvPr/>
        </p:nvSpPr>
        <p:spPr bwMode="auto">
          <a:xfrm>
            <a:off x="465223" y="1171074"/>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US" sz="2400" b="1" dirty="0">
                <a:solidFill>
                  <a:schemeClr val="tx1"/>
                </a:solidFill>
              </a:rPr>
              <a:t>Creating a wireframe for a hotel booking app.</a:t>
            </a:r>
          </a:p>
          <a:p>
            <a:pPr algn="l">
              <a:spcBef>
                <a:spcPts val="0"/>
              </a:spcBef>
              <a:spcAft>
                <a:spcPts val="600"/>
              </a:spcAft>
            </a:pPr>
            <a:endParaRPr lang="en-US" sz="2400" dirty="0">
              <a:solidFill>
                <a:schemeClr val="tx1"/>
              </a:solidFill>
            </a:endParaRPr>
          </a:p>
          <a:p>
            <a:pPr marL="457200" indent="-457200" algn="l">
              <a:spcBef>
                <a:spcPts val="0"/>
              </a:spcBef>
              <a:spcAft>
                <a:spcPts val="600"/>
              </a:spcAft>
              <a:buAutoNum type="arabicPeriod" startAt="3"/>
            </a:pPr>
            <a:r>
              <a:rPr lang="en-US" sz="2400" dirty="0">
                <a:solidFill>
                  <a:schemeClr val="tx1"/>
                </a:solidFill>
              </a:rPr>
              <a:t>Settings screen</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A simple setting screen that contains any essential settings for a user’s account.</a:t>
            </a:r>
          </a:p>
          <a:p>
            <a:pPr marL="457200" indent="-457200" algn="l">
              <a:spcBef>
                <a:spcPts val="0"/>
              </a:spcBef>
              <a:spcAft>
                <a:spcPts val="600"/>
              </a:spcAft>
              <a:buAutoNum type="arabicPeriod" startAt="3"/>
            </a:pPr>
            <a:endParaRPr lang="en-US" sz="2400" dirty="0">
              <a:solidFill>
                <a:schemeClr val="tx1"/>
              </a:solidFill>
            </a:endParaRPr>
          </a:p>
          <a:p>
            <a:pPr algn="l">
              <a:spcBef>
                <a:spcPts val="0"/>
              </a:spcBef>
              <a:spcAft>
                <a:spcPts val="600"/>
              </a:spcAft>
            </a:pPr>
            <a:endParaRPr lang="en-US" sz="2400" dirty="0">
              <a:solidFill>
                <a:schemeClr val="tx1"/>
              </a:solidFill>
            </a:endParaRPr>
          </a:p>
          <a:p>
            <a:pPr algn="l">
              <a:spcBef>
                <a:spcPts val="0"/>
              </a:spcBef>
              <a:spcAft>
                <a:spcPts val="600"/>
              </a:spcAft>
            </a:pPr>
            <a:endParaRPr lang="en-US" sz="2400" dirty="0">
              <a:solidFill>
                <a:schemeClr val="tx1"/>
              </a:solidFill>
            </a:endParaRPr>
          </a:p>
          <a:p>
            <a:pPr algn="l">
              <a:spcBef>
                <a:spcPts val="0"/>
              </a:spcBef>
              <a:spcAft>
                <a:spcPts val="6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13206929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SG" sz="2800" b="1" dirty="0">
                <a:solidFill>
                  <a:srgbClr val="000000"/>
                </a:solidFill>
              </a:rPr>
              <a:t>2.301 Graded Assessment Wireframing</a:t>
            </a:r>
          </a:p>
        </p:txBody>
      </p:sp>
      <p:sp>
        <p:nvSpPr>
          <p:cNvPr id="16" name="Content Placeholder 2"/>
          <p:cNvSpPr txBox="1">
            <a:spLocks/>
          </p:cNvSpPr>
          <p:nvPr/>
        </p:nvSpPr>
        <p:spPr bwMode="auto">
          <a:xfrm>
            <a:off x="465223" y="1171074"/>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US" sz="2400" b="1" dirty="0">
                <a:solidFill>
                  <a:schemeClr val="tx1"/>
                </a:solidFill>
              </a:rPr>
              <a:t>Creating a wireframe for a hotel booking app.</a:t>
            </a:r>
          </a:p>
          <a:p>
            <a:pPr algn="l">
              <a:spcBef>
                <a:spcPts val="0"/>
              </a:spcBef>
              <a:spcAft>
                <a:spcPts val="600"/>
              </a:spcAft>
            </a:pPr>
            <a:endParaRPr lang="en-US" sz="2400" dirty="0">
              <a:solidFill>
                <a:schemeClr val="tx1"/>
              </a:solidFill>
            </a:endParaRPr>
          </a:p>
          <a:p>
            <a:pPr marL="457200" indent="-457200" algn="l">
              <a:spcBef>
                <a:spcPts val="0"/>
              </a:spcBef>
              <a:spcAft>
                <a:spcPts val="600"/>
              </a:spcAft>
              <a:buAutoNum type="arabicPeriod" startAt="4"/>
            </a:pPr>
            <a:r>
              <a:rPr lang="en-US" sz="2400" dirty="0">
                <a:solidFill>
                  <a:schemeClr val="tx1"/>
                </a:solidFill>
              </a:rPr>
              <a:t>A user flow diagram</a:t>
            </a:r>
          </a:p>
          <a:p>
            <a:pPr algn="l">
              <a:spcBef>
                <a:spcPts val="0"/>
              </a:spcBef>
              <a:spcAft>
                <a:spcPts val="600"/>
              </a:spcAft>
            </a:pPr>
            <a:endParaRPr lang="en-US" sz="2400" dirty="0">
              <a:solidFill>
                <a:schemeClr val="tx1"/>
              </a:solidFill>
            </a:endParaRPr>
          </a:p>
          <a:p>
            <a:pPr algn="l">
              <a:spcBef>
                <a:spcPts val="0"/>
              </a:spcBef>
              <a:spcAft>
                <a:spcPts val="600"/>
              </a:spcAft>
            </a:pPr>
            <a:r>
              <a:rPr lang="en-US" sz="2400" dirty="0">
                <a:solidFill>
                  <a:schemeClr val="tx1"/>
                </a:solidFill>
              </a:rPr>
              <a:t>Connecting the above wireframes together.</a:t>
            </a:r>
          </a:p>
          <a:p>
            <a:pPr algn="l">
              <a:spcBef>
                <a:spcPts val="0"/>
              </a:spcBef>
              <a:spcAft>
                <a:spcPts val="600"/>
              </a:spcAft>
            </a:pPr>
            <a:endParaRPr lang="en-US" sz="2400" dirty="0">
              <a:solidFill>
                <a:schemeClr val="tx1"/>
              </a:solidFill>
            </a:endParaRPr>
          </a:p>
          <a:p>
            <a:pPr algn="l">
              <a:spcBef>
                <a:spcPts val="0"/>
              </a:spcBef>
              <a:spcAft>
                <a:spcPts val="600"/>
              </a:spcAft>
            </a:pPr>
            <a:endParaRPr lang="en-US" sz="2400" dirty="0">
              <a:solidFill>
                <a:schemeClr val="tx1"/>
              </a:solidFill>
            </a:endParaRPr>
          </a:p>
          <a:p>
            <a:pPr algn="l">
              <a:spcBef>
                <a:spcPts val="0"/>
              </a:spcBef>
              <a:spcAft>
                <a:spcPts val="600"/>
              </a:spcAft>
            </a:pPr>
            <a:endParaRPr lang="en-US" sz="2400" dirty="0">
              <a:solidFill>
                <a:schemeClr val="tx1"/>
              </a:solidFill>
            </a:endParaRPr>
          </a:p>
          <a:p>
            <a:pPr algn="l">
              <a:spcBef>
                <a:spcPts val="0"/>
              </a:spcBef>
              <a:spcAft>
                <a:spcPts val="600"/>
              </a:spcAft>
            </a:pPr>
            <a:endParaRPr lang="en-US" sz="2400" dirty="0">
              <a:solidFill>
                <a:schemeClr val="tx1"/>
              </a:solidFill>
            </a:endParaRPr>
          </a:p>
        </p:txBody>
      </p:sp>
    </p:spTree>
    <p:custDataLst>
      <p:tags r:id="rId1"/>
    </p:custDataLst>
    <p:extLst>
      <p:ext uri="{BB962C8B-B14F-4D97-AF65-F5344CB8AC3E}">
        <p14:creationId xmlns:p14="http://schemas.microsoft.com/office/powerpoint/2010/main" val="20677058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5" name="Subtitle 4"/>
          <p:cNvSpPr>
            <a:spLocks noGrp="1"/>
          </p:cNvSpPr>
          <p:nvPr>
            <p:ph type="subTitle" idx="1"/>
          </p:nvPr>
        </p:nvSpPr>
        <p:spPr>
          <a:xfrm>
            <a:off x="449176" y="393511"/>
            <a:ext cx="8229601" cy="777563"/>
          </a:xfrm>
        </p:spPr>
        <p:txBody>
          <a:bodyPr anchor="ctr"/>
          <a:lstStyle/>
          <a:p>
            <a:pPr algn="l"/>
            <a:r>
              <a:rPr lang="en-SG" sz="2800" b="1" dirty="0">
                <a:solidFill>
                  <a:srgbClr val="000000"/>
                </a:solidFill>
              </a:rPr>
              <a:t>2.301 Graded Assessment Wireframing</a:t>
            </a:r>
          </a:p>
        </p:txBody>
      </p:sp>
      <p:sp>
        <p:nvSpPr>
          <p:cNvPr id="16" name="Content Placeholder 2"/>
          <p:cNvSpPr txBox="1">
            <a:spLocks/>
          </p:cNvSpPr>
          <p:nvPr/>
        </p:nvSpPr>
        <p:spPr bwMode="auto">
          <a:xfrm>
            <a:off x="465223" y="1171074"/>
            <a:ext cx="8229601" cy="48928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spcAft>
                <a:spcPts val="600"/>
              </a:spcAft>
            </a:pPr>
            <a:r>
              <a:rPr lang="en-US" sz="2400" b="1" dirty="0">
                <a:solidFill>
                  <a:schemeClr val="tx1"/>
                </a:solidFill>
              </a:rPr>
              <a:t>Creating a wireframe for a hotel booking app.</a:t>
            </a:r>
          </a:p>
          <a:p>
            <a:pPr algn="l">
              <a:spcBef>
                <a:spcPts val="0"/>
              </a:spcBef>
              <a:spcAft>
                <a:spcPts val="600"/>
              </a:spcAft>
            </a:pPr>
            <a:endParaRPr lang="en-US" sz="2400" dirty="0">
              <a:solidFill>
                <a:schemeClr val="tx1"/>
              </a:solidFill>
            </a:endParaRPr>
          </a:p>
          <a:p>
            <a:pPr marL="457200" indent="-457200" algn="l">
              <a:spcBef>
                <a:spcPts val="0"/>
              </a:spcBef>
              <a:spcAft>
                <a:spcPts val="600"/>
              </a:spcAft>
              <a:buAutoNum type="arabicPeriod" startAt="4"/>
            </a:pPr>
            <a:r>
              <a:rPr lang="en-US" sz="2400" dirty="0">
                <a:solidFill>
                  <a:schemeClr val="tx1"/>
                </a:solidFill>
              </a:rPr>
              <a:t>A user flow diagram </a:t>
            </a:r>
          </a:p>
          <a:p>
            <a:pPr algn="l">
              <a:spcBef>
                <a:spcPts val="0"/>
              </a:spcBef>
              <a:spcAft>
                <a:spcPts val="600"/>
              </a:spcAft>
            </a:pPr>
            <a:r>
              <a:rPr lang="en-US" sz="2400" dirty="0">
                <a:solidFill>
                  <a:schemeClr val="tx1"/>
                </a:solidFill>
              </a:rPr>
              <a:t>	(Example)</a:t>
            </a:r>
          </a:p>
          <a:p>
            <a:pPr marL="457200" indent="-457200" algn="l">
              <a:spcBef>
                <a:spcPts val="0"/>
              </a:spcBef>
              <a:spcAft>
                <a:spcPts val="600"/>
              </a:spcAft>
              <a:buAutoNum type="arabicPeriod" startAt="4"/>
            </a:pPr>
            <a:endParaRPr lang="en-US" sz="2400" dirty="0">
              <a:solidFill>
                <a:schemeClr val="tx1"/>
              </a:solidFill>
            </a:endParaRPr>
          </a:p>
          <a:p>
            <a:pPr algn="l">
              <a:spcBef>
                <a:spcPts val="0"/>
              </a:spcBef>
              <a:spcAft>
                <a:spcPts val="600"/>
              </a:spcAft>
            </a:pPr>
            <a:endParaRPr lang="en-US" sz="2400" dirty="0">
              <a:solidFill>
                <a:schemeClr val="tx1"/>
              </a:solidFill>
            </a:endParaRPr>
          </a:p>
          <a:p>
            <a:pPr algn="l">
              <a:spcBef>
                <a:spcPts val="0"/>
              </a:spcBef>
              <a:spcAft>
                <a:spcPts val="600"/>
              </a:spcAft>
            </a:pPr>
            <a:endParaRPr lang="en-US" sz="2400" dirty="0">
              <a:solidFill>
                <a:schemeClr val="tx1"/>
              </a:solidFill>
            </a:endParaRPr>
          </a:p>
          <a:p>
            <a:pPr algn="l">
              <a:spcBef>
                <a:spcPts val="0"/>
              </a:spcBef>
              <a:spcAft>
                <a:spcPts val="600"/>
              </a:spcAft>
            </a:pPr>
            <a:endParaRPr lang="en-US" sz="2400" dirty="0">
              <a:solidFill>
                <a:schemeClr val="tx1"/>
              </a:solidFill>
            </a:endParaRPr>
          </a:p>
          <a:p>
            <a:pPr algn="l">
              <a:spcBef>
                <a:spcPts val="0"/>
              </a:spcBef>
              <a:spcAft>
                <a:spcPts val="600"/>
              </a:spcAft>
            </a:pPr>
            <a:endParaRPr lang="en-US" sz="2400" dirty="0">
              <a:solidFill>
                <a:schemeClr val="tx1"/>
              </a:solidFill>
            </a:endParaRPr>
          </a:p>
        </p:txBody>
      </p:sp>
      <p:pic>
        <p:nvPicPr>
          <p:cNvPr id="6146" name="Picture 2" descr="How to Wireframe an App: Guide">
            <a:extLst>
              <a:ext uri="{FF2B5EF4-FFF2-40B4-BE49-F238E27FC236}">
                <a16:creationId xmlns:a16="http://schemas.microsoft.com/office/drawing/2014/main" id="{DD87457A-11AF-4B87-8164-874296EB4FF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2735" t="129" r="13816" b="-129"/>
          <a:stretch/>
        </p:blipFill>
        <p:spPr bwMode="auto">
          <a:xfrm>
            <a:off x="3996812" y="1803758"/>
            <a:ext cx="4385187" cy="447780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403560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The importance of design</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spcBef>
                <a:spcPts val="300"/>
              </a:spcBef>
              <a:spcAft>
                <a:spcPts val="300"/>
              </a:spcAft>
            </a:pPr>
            <a:r>
              <a:rPr lang="en-US" sz="2400" dirty="0">
                <a:solidFill>
                  <a:schemeClr val="tx1"/>
                </a:solidFill>
              </a:rPr>
              <a:t>Let’s re-emphasize the </a:t>
            </a:r>
            <a:r>
              <a:rPr lang="en-US" sz="2400" b="1" dirty="0">
                <a:solidFill>
                  <a:schemeClr val="tx1"/>
                </a:solidFill>
              </a:rPr>
              <a:t>FIVE (5) </a:t>
            </a:r>
            <a:r>
              <a:rPr lang="en-US" sz="2400" dirty="0">
                <a:solidFill>
                  <a:schemeClr val="tx1"/>
                </a:solidFill>
              </a:rPr>
              <a:t>aspects of a design that are critical for mobile developers. </a:t>
            </a:r>
          </a:p>
          <a:p>
            <a:pPr algn="just">
              <a:spcBef>
                <a:spcPts val="300"/>
              </a:spcBef>
              <a:spcAft>
                <a:spcPts val="300"/>
              </a:spcAft>
            </a:pPr>
            <a:endParaRPr lang="en-US" sz="2400" dirty="0">
              <a:solidFill>
                <a:schemeClr val="tx1"/>
              </a:solidFill>
            </a:endParaRPr>
          </a:p>
          <a:p>
            <a:pPr marL="457200" indent="-457200" algn="just">
              <a:spcBef>
                <a:spcPts val="300"/>
              </a:spcBef>
              <a:spcAft>
                <a:spcPts val="300"/>
              </a:spcAft>
              <a:buAutoNum type="arabicPeriod" startAt="2"/>
            </a:pPr>
            <a:r>
              <a:rPr lang="en-US" sz="2400" dirty="0">
                <a:solidFill>
                  <a:schemeClr val="tx1"/>
                </a:solidFill>
              </a:rPr>
              <a:t>The design should show the </a:t>
            </a:r>
            <a:r>
              <a:rPr lang="en-US" sz="2400" b="1" dirty="0">
                <a:solidFill>
                  <a:schemeClr val="tx1"/>
                </a:solidFill>
              </a:rPr>
              <a:t>form</a:t>
            </a:r>
            <a:r>
              <a:rPr lang="en-US" sz="2400" dirty="0">
                <a:solidFill>
                  <a:schemeClr val="tx1"/>
                </a:solidFill>
              </a:rPr>
              <a:t> and </a:t>
            </a:r>
            <a:r>
              <a:rPr lang="en-US" sz="2400" b="1" dirty="0">
                <a:solidFill>
                  <a:schemeClr val="tx1"/>
                </a:solidFill>
              </a:rPr>
              <a:t>function</a:t>
            </a:r>
            <a:r>
              <a:rPr lang="en-US" sz="2400" dirty="0">
                <a:solidFill>
                  <a:schemeClr val="tx1"/>
                </a:solidFill>
              </a:rPr>
              <a:t> of the mobile application, and finally they should all be completed before the </a:t>
            </a:r>
            <a:r>
              <a:rPr lang="en-US" sz="2400" dirty="0" err="1">
                <a:solidFill>
                  <a:schemeClr val="tx1"/>
                </a:solidFill>
              </a:rPr>
              <a:t>aplication</a:t>
            </a:r>
            <a:r>
              <a:rPr lang="en-US" sz="2400" dirty="0">
                <a:solidFill>
                  <a:schemeClr val="tx1"/>
                </a:solidFill>
              </a:rPr>
              <a:t> has started to be built. </a:t>
            </a:r>
          </a:p>
          <a:p>
            <a:pPr algn="just">
              <a:spcBef>
                <a:spcPts val="300"/>
              </a:spcBef>
              <a:spcAft>
                <a:spcPts val="300"/>
              </a:spcAft>
            </a:pPr>
            <a:endParaRPr lang="en-US" sz="2400" dirty="0">
              <a:solidFill>
                <a:schemeClr val="tx1"/>
              </a:solidFill>
            </a:endParaRPr>
          </a:p>
          <a:p>
            <a:pPr algn="just">
              <a:spcBef>
                <a:spcPts val="300"/>
              </a:spcBef>
              <a:spcAft>
                <a:spcPts val="300"/>
              </a:spcAft>
            </a:pPr>
            <a:endParaRPr lang="en-SG" sz="2400" dirty="0">
              <a:solidFill>
                <a:schemeClr val="tx1"/>
              </a:solidFill>
            </a:endParaRPr>
          </a:p>
        </p:txBody>
      </p:sp>
    </p:spTree>
    <p:custDataLst>
      <p:tags r:id="rId1"/>
    </p:custDataLst>
    <p:extLst>
      <p:ext uri="{BB962C8B-B14F-4D97-AF65-F5344CB8AC3E}">
        <p14:creationId xmlns:p14="http://schemas.microsoft.com/office/powerpoint/2010/main" val="4475573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dirty="0">
                <a:solidFill>
                  <a:srgbClr val="000000"/>
                </a:solidFill>
              </a:rPr>
              <a:t>That’s all for today!</a:t>
            </a:r>
          </a:p>
        </p:txBody>
      </p:sp>
      <p:sp>
        <p:nvSpPr>
          <p:cNvPr id="7" name="Content Placeholder 2">
            <a:extLst>
              <a:ext uri="{FF2B5EF4-FFF2-40B4-BE49-F238E27FC236}">
                <a16:creationId xmlns:a16="http://schemas.microsoft.com/office/drawing/2014/main" id="{D0D9E55F-C419-3F45-837D-EA783317F422}"/>
              </a:ext>
            </a:extLst>
          </p:cNvPr>
          <p:cNvSpPr txBox="1">
            <a:spLocks/>
          </p:cNvSpPr>
          <p:nvPr/>
        </p:nvSpPr>
        <p:spPr bwMode="auto">
          <a:xfrm>
            <a:off x="465217" y="1420813"/>
            <a:ext cx="8229601" cy="45628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300"/>
              </a:spcBef>
              <a:spcAft>
                <a:spcPts val="300"/>
              </a:spcAft>
            </a:pPr>
            <a:r>
              <a:rPr lang="en-SG" sz="2400" dirty="0">
                <a:solidFill>
                  <a:schemeClr val="tx1">
                    <a:lumMod val="95000"/>
                    <a:lumOff val="5000"/>
                  </a:schemeClr>
                </a:solidFill>
              </a:rPr>
              <a:t>If you have any questions, please feel free to reach out to me at this email. </a:t>
            </a:r>
          </a:p>
          <a:p>
            <a:pPr algn="l">
              <a:spcBef>
                <a:spcPts val="300"/>
              </a:spcBef>
              <a:spcAft>
                <a:spcPts val="300"/>
              </a:spcAft>
            </a:pPr>
            <a:endParaRPr lang="en-SG" sz="2400" dirty="0">
              <a:solidFill>
                <a:schemeClr val="tx1">
                  <a:lumMod val="95000"/>
                  <a:lumOff val="5000"/>
                </a:schemeClr>
              </a:solidFill>
            </a:endParaRPr>
          </a:p>
          <a:p>
            <a:pPr algn="l">
              <a:spcBef>
                <a:spcPts val="300"/>
              </a:spcBef>
              <a:spcAft>
                <a:spcPts val="300"/>
              </a:spcAft>
            </a:pPr>
            <a:r>
              <a:rPr lang="en-GB" dirty="0">
                <a:solidFill>
                  <a:schemeClr val="tx1"/>
                </a:solidFill>
              </a:rPr>
              <a:t>kydsim001@mymail.sim.edu.sg</a:t>
            </a:r>
            <a:endParaRPr lang="en-SG" sz="2400" dirty="0">
              <a:solidFill>
                <a:schemeClr val="tx1"/>
              </a:solidFill>
            </a:endParaRPr>
          </a:p>
          <a:p>
            <a:pPr algn="l">
              <a:spcBef>
                <a:spcPts val="300"/>
              </a:spcBef>
              <a:spcAft>
                <a:spcPts val="300"/>
              </a:spcAft>
            </a:pPr>
            <a:endParaRPr lang="en-SG" sz="2400" dirty="0">
              <a:solidFill>
                <a:schemeClr val="tx1">
                  <a:lumMod val="95000"/>
                  <a:lumOff val="5000"/>
                </a:schemeClr>
              </a:solidFill>
            </a:endParaRPr>
          </a:p>
        </p:txBody>
      </p:sp>
    </p:spTree>
    <p:custDataLst>
      <p:tags r:id="rId1"/>
    </p:custDataLst>
    <p:extLst>
      <p:ext uri="{BB962C8B-B14F-4D97-AF65-F5344CB8AC3E}">
        <p14:creationId xmlns:p14="http://schemas.microsoft.com/office/powerpoint/2010/main" val="19053883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57199" y="1572128"/>
            <a:ext cx="8229601" cy="3256546"/>
          </a:xfrm>
        </p:spPr>
        <p:txBody>
          <a:bodyPr anchor="ctr"/>
          <a:lstStyle/>
          <a:p>
            <a:r>
              <a:rPr lang="en-GB" sz="8000" b="1" dirty="0">
                <a:solidFill>
                  <a:srgbClr val="000000"/>
                </a:solidFill>
              </a:rPr>
              <a:t>END OF LESSON</a:t>
            </a:r>
            <a:endParaRPr lang="en-SG" sz="8000" dirty="0">
              <a:solidFill>
                <a:srgbClr val="000000"/>
              </a:solidFill>
            </a:endParaRPr>
          </a:p>
        </p:txBody>
      </p:sp>
    </p:spTree>
    <p:custDataLst>
      <p:tags r:id="rId1"/>
    </p:custDataLst>
    <p:extLst>
      <p:ext uri="{BB962C8B-B14F-4D97-AF65-F5344CB8AC3E}">
        <p14:creationId xmlns:p14="http://schemas.microsoft.com/office/powerpoint/2010/main" val="42782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The importance of design</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spcBef>
                <a:spcPts val="300"/>
              </a:spcBef>
              <a:spcAft>
                <a:spcPts val="300"/>
              </a:spcAft>
            </a:pPr>
            <a:endParaRPr lang="en-US" sz="2400" dirty="0">
              <a:solidFill>
                <a:schemeClr val="tx1"/>
              </a:solidFill>
            </a:endParaRPr>
          </a:p>
          <a:p>
            <a:pPr algn="just">
              <a:spcBef>
                <a:spcPts val="300"/>
              </a:spcBef>
              <a:spcAft>
                <a:spcPts val="300"/>
              </a:spcAft>
            </a:pPr>
            <a:endParaRPr lang="en-SG" sz="2400" dirty="0">
              <a:solidFill>
                <a:schemeClr val="tx1"/>
              </a:solidFill>
            </a:endParaRPr>
          </a:p>
        </p:txBody>
      </p:sp>
      <p:pic>
        <p:nvPicPr>
          <p:cNvPr id="2052" name="Picture 4" descr="Website Strategy: A Blueprint For Your New Website Design">
            <a:extLst>
              <a:ext uri="{FF2B5EF4-FFF2-40B4-BE49-F238E27FC236}">
                <a16:creationId xmlns:a16="http://schemas.microsoft.com/office/drawing/2014/main" id="{C19A2BFD-CDA5-4ACE-9C0B-CD06B72D74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1519" y="1753393"/>
            <a:ext cx="7260962" cy="335121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340353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The importance of design</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spcBef>
                <a:spcPts val="300"/>
              </a:spcBef>
              <a:spcAft>
                <a:spcPts val="300"/>
              </a:spcAft>
            </a:pPr>
            <a:r>
              <a:rPr lang="en-US" sz="2400" dirty="0">
                <a:solidFill>
                  <a:schemeClr val="tx1"/>
                </a:solidFill>
              </a:rPr>
              <a:t>Let’s re-emphasize the </a:t>
            </a:r>
            <a:r>
              <a:rPr lang="en-US" sz="2400" b="1" dirty="0">
                <a:solidFill>
                  <a:schemeClr val="tx1"/>
                </a:solidFill>
              </a:rPr>
              <a:t>FIVE (5) </a:t>
            </a:r>
            <a:r>
              <a:rPr lang="en-US" sz="2400" dirty="0">
                <a:solidFill>
                  <a:schemeClr val="tx1"/>
                </a:solidFill>
              </a:rPr>
              <a:t>aspects of a design that are critical for mobile developers. </a:t>
            </a:r>
          </a:p>
          <a:p>
            <a:pPr algn="just">
              <a:spcBef>
                <a:spcPts val="300"/>
              </a:spcBef>
              <a:spcAft>
                <a:spcPts val="300"/>
              </a:spcAft>
            </a:pPr>
            <a:endParaRPr lang="en-US" sz="2400" dirty="0">
              <a:solidFill>
                <a:schemeClr val="tx1"/>
              </a:solidFill>
            </a:endParaRPr>
          </a:p>
          <a:p>
            <a:pPr marL="457200" indent="-457200" algn="just">
              <a:spcBef>
                <a:spcPts val="300"/>
              </a:spcBef>
              <a:spcAft>
                <a:spcPts val="300"/>
              </a:spcAft>
              <a:buAutoNum type="arabicPeriod" startAt="3"/>
            </a:pPr>
            <a:r>
              <a:rPr lang="en-US" sz="2400" dirty="0">
                <a:solidFill>
                  <a:schemeClr val="tx1"/>
                </a:solidFill>
              </a:rPr>
              <a:t>Ideate, propose a </a:t>
            </a:r>
            <a:r>
              <a:rPr lang="en-US" sz="2400" b="1" dirty="0">
                <a:solidFill>
                  <a:schemeClr val="tx1"/>
                </a:solidFill>
              </a:rPr>
              <a:t>conceptual design</a:t>
            </a:r>
            <a:r>
              <a:rPr lang="en-US" sz="2400" dirty="0">
                <a:solidFill>
                  <a:schemeClr val="tx1"/>
                </a:solidFill>
              </a:rPr>
              <a:t> that will meet the specification to the satisfaction of the stakeholders. </a:t>
            </a:r>
          </a:p>
          <a:p>
            <a:pPr marL="457200" indent="-457200" algn="just">
              <a:spcBef>
                <a:spcPts val="300"/>
              </a:spcBef>
              <a:spcAft>
                <a:spcPts val="300"/>
              </a:spcAft>
              <a:buAutoNum type="arabicPeriod" startAt="3"/>
            </a:pPr>
            <a:endParaRPr lang="en-US" sz="2400" dirty="0">
              <a:solidFill>
                <a:schemeClr val="tx1"/>
              </a:solidFill>
            </a:endParaRPr>
          </a:p>
          <a:p>
            <a:pPr algn="just">
              <a:spcBef>
                <a:spcPts val="300"/>
              </a:spcBef>
              <a:spcAft>
                <a:spcPts val="300"/>
              </a:spcAft>
            </a:pPr>
            <a:endParaRPr lang="en-US" sz="2400" dirty="0">
              <a:solidFill>
                <a:schemeClr val="tx1"/>
              </a:solidFill>
            </a:endParaRPr>
          </a:p>
          <a:p>
            <a:pPr algn="just">
              <a:spcBef>
                <a:spcPts val="300"/>
              </a:spcBef>
              <a:spcAft>
                <a:spcPts val="300"/>
              </a:spcAft>
            </a:pPr>
            <a:endParaRPr lang="en-US" sz="2400" dirty="0">
              <a:solidFill>
                <a:schemeClr val="tx1"/>
              </a:solidFill>
            </a:endParaRPr>
          </a:p>
          <a:p>
            <a:pPr algn="just">
              <a:spcBef>
                <a:spcPts val="300"/>
              </a:spcBef>
              <a:spcAft>
                <a:spcPts val="300"/>
              </a:spcAft>
            </a:pPr>
            <a:endParaRPr lang="en-US" sz="2400" dirty="0">
              <a:solidFill>
                <a:schemeClr val="tx1"/>
              </a:solidFill>
            </a:endParaRPr>
          </a:p>
          <a:p>
            <a:pPr algn="just">
              <a:spcBef>
                <a:spcPts val="300"/>
              </a:spcBef>
              <a:spcAft>
                <a:spcPts val="300"/>
              </a:spcAft>
            </a:pPr>
            <a:endParaRPr lang="en-SG" sz="2400" dirty="0">
              <a:solidFill>
                <a:schemeClr val="tx1"/>
              </a:solidFill>
            </a:endParaRPr>
          </a:p>
        </p:txBody>
      </p:sp>
      <p:pic>
        <p:nvPicPr>
          <p:cNvPr id="3074" name="Picture 2" descr="Travel Website and App Design Concept by Kristian Hay">
            <a:extLst>
              <a:ext uri="{FF2B5EF4-FFF2-40B4-BE49-F238E27FC236}">
                <a16:creationId xmlns:a16="http://schemas.microsoft.com/office/drawing/2014/main" id="{4C4E1BBB-6FC5-4327-9FAB-A4850C858B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3776" y="3548063"/>
            <a:ext cx="4445000" cy="277812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369938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49176" y="393511"/>
            <a:ext cx="8229601" cy="793605"/>
          </a:xfrm>
        </p:spPr>
        <p:txBody>
          <a:bodyPr anchor="ctr"/>
          <a:lstStyle/>
          <a:p>
            <a:pPr algn="l"/>
            <a:r>
              <a:rPr lang="en-SG" b="1" dirty="0">
                <a:solidFill>
                  <a:srgbClr val="000000"/>
                </a:solidFill>
              </a:rPr>
              <a:t>The importance of design</a:t>
            </a:r>
          </a:p>
        </p:txBody>
      </p:sp>
      <p:sp>
        <p:nvSpPr>
          <p:cNvPr id="6" name="Content Placeholder 2"/>
          <p:cNvSpPr txBox="1">
            <a:spLocks/>
          </p:cNvSpPr>
          <p:nvPr/>
        </p:nvSpPr>
        <p:spPr bwMode="auto">
          <a:xfrm>
            <a:off x="449175" y="1420812"/>
            <a:ext cx="8229601" cy="4518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spcBef>
                <a:spcPts val="300"/>
              </a:spcBef>
              <a:spcAft>
                <a:spcPts val="300"/>
              </a:spcAft>
            </a:pPr>
            <a:r>
              <a:rPr lang="en-US" sz="2400" dirty="0">
                <a:solidFill>
                  <a:schemeClr val="tx1"/>
                </a:solidFill>
              </a:rPr>
              <a:t>Let’s re-emphasize the </a:t>
            </a:r>
            <a:r>
              <a:rPr lang="en-US" sz="2400" b="1" dirty="0">
                <a:solidFill>
                  <a:schemeClr val="tx1"/>
                </a:solidFill>
              </a:rPr>
              <a:t>FIVE (5) </a:t>
            </a:r>
            <a:r>
              <a:rPr lang="en-US" sz="2400" dirty="0">
                <a:solidFill>
                  <a:schemeClr val="tx1"/>
                </a:solidFill>
              </a:rPr>
              <a:t>aspects of a design that are critical for mobile developers. </a:t>
            </a:r>
          </a:p>
          <a:p>
            <a:pPr algn="just">
              <a:spcBef>
                <a:spcPts val="300"/>
              </a:spcBef>
              <a:spcAft>
                <a:spcPts val="300"/>
              </a:spcAft>
            </a:pPr>
            <a:endParaRPr lang="en-US" sz="2400" dirty="0">
              <a:solidFill>
                <a:schemeClr val="tx1"/>
              </a:solidFill>
            </a:endParaRPr>
          </a:p>
          <a:p>
            <a:pPr marL="457200" indent="-457200" algn="just">
              <a:spcBef>
                <a:spcPts val="300"/>
              </a:spcBef>
              <a:spcAft>
                <a:spcPts val="300"/>
              </a:spcAft>
              <a:buAutoNum type="arabicPeriod" startAt="4"/>
            </a:pPr>
            <a:r>
              <a:rPr lang="en-US" sz="2400" dirty="0">
                <a:solidFill>
                  <a:schemeClr val="tx1"/>
                </a:solidFill>
              </a:rPr>
              <a:t>Next is the prototype. In this step you need to build an initial version of the application, that has all the required functionality.</a:t>
            </a:r>
          </a:p>
          <a:p>
            <a:pPr marL="457200" indent="-457200" algn="just">
              <a:spcBef>
                <a:spcPts val="300"/>
              </a:spcBef>
              <a:spcAft>
                <a:spcPts val="300"/>
              </a:spcAft>
              <a:buAutoNum type="arabicPeriod" startAt="4"/>
            </a:pPr>
            <a:endParaRPr lang="en-US" sz="2400" dirty="0">
              <a:solidFill>
                <a:schemeClr val="tx1"/>
              </a:solidFill>
            </a:endParaRPr>
          </a:p>
          <a:p>
            <a:pPr marL="457200" indent="-457200" algn="just">
              <a:spcBef>
                <a:spcPts val="300"/>
              </a:spcBef>
              <a:spcAft>
                <a:spcPts val="300"/>
              </a:spcAft>
              <a:buAutoNum type="arabicPeriod" startAt="4"/>
            </a:pPr>
            <a:endParaRPr lang="en-US" sz="2400" dirty="0">
              <a:solidFill>
                <a:schemeClr val="tx1"/>
              </a:solidFill>
            </a:endParaRPr>
          </a:p>
          <a:p>
            <a:pPr algn="just">
              <a:spcBef>
                <a:spcPts val="300"/>
              </a:spcBef>
              <a:spcAft>
                <a:spcPts val="300"/>
              </a:spcAft>
            </a:pPr>
            <a:endParaRPr lang="en-US" sz="2400" dirty="0">
              <a:solidFill>
                <a:schemeClr val="tx1"/>
              </a:solidFill>
            </a:endParaRPr>
          </a:p>
          <a:p>
            <a:pPr algn="just">
              <a:spcBef>
                <a:spcPts val="300"/>
              </a:spcBef>
              <a:spcAft>
                <a:spcPts val="300"/>
              </a:spcAft>
            </a:pPr>
            <a:endParaRPr lang="en-US" sz="2400" dirty="0">
              <a:solidFill>
                <a:schemeClr val="tx1"/>
              </a:solidFill>
            </a:endParaRPr>
          </a:p>
          <a:p>
            <a:pPr algn="just">
              <a:spcBef>
                <a:spcPts val="300"/>
              </a:spcBef>
              <a:spcAft>
                <a:spcPts val="300"/>
              </a:spcAft>
            </a:pPr>
            <a:endParaRPr lang="en-US" sz="2400" dirty="0">
              <a:solidFill>
                <a:schemeClr val="tx1"/>
              </a:solidFill>
            </a:endParaRPr>
          </a:p>
          <a:p>
            <a:pPr algn="just">
              <a:spcBef>
                <a:spcPts val="300"/>
              </a:spcBef>
              <a:spcAft>
                <a:spcPts val="300"/>
              </a:spcAft>
            </a:pPr>
            <a:endParaRPr lang="en-SG" sz="2400" dirty="0">
              <a:solidFill>
                <a:schemeClr val="tx1"/>
              </a:solidFill>
            </a:endParaRPr>
          </a:p>
        </p:txBody>
      </p:sp>
    </p:spTree>
    <p:custDataLst>
      <p:tags r:id="rId1"/>
    </p:custDataLst>
    <p:extLst>
      <p:ext uri="{BB962C8B-B14F-4D97-AF65-F5344CB8AC3E}">
        <p14:creationId xmlns:p14="http://schemas.microsoft.com/office/powerpoint/2010/main" val="7070379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UDIO_IMPORT" val="C:\Documents and Settings\gemmaloke\My Documents\Content Development\MFS Lecturers' eLesson Plans\Audio\Lesson 6 - NaturaSoft\S1_N1.mp3"/>
  <p:tag name="AUDIO_ID" val="257"/>
  <p:tag name="ELAPSEDTIME" val="3.392"/>
  <p:tag name="ANNOTATION_COUNT" val="0"/>
  <p:tag name="ARTICULATE_SLIDE_GUID" val="f6ce7efd-9229-43e5-917c-32314924c196"/>
  <p:tag name="ARTICULATE_SLIDE_NAV" val="1"/>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00.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0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02.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0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04.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0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06.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0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08.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0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10.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1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12.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1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14.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1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16.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1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18.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1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20.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2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1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2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2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2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2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2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3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3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3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3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3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4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42.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4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44.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4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46.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4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4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50.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5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52.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5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54.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5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56.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5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58.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5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60.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6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62.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6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64.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6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66.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6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68.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6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70.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7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72.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7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74.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7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76.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7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78.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7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80.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8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82.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8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84.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8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86.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8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88.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8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90.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9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92.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9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94.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9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96.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9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98.xml><?xml version="1.0" encoding="utf-8"?>
<p:tagLst xmlns:a="http://schemas.openxmlformats.org/drawingml/2006/main" xmlns:r="http://schemas.openxmlformats.org/officeDocument/2006/relationships" xmlns:p="http://schemas.openxmlformats.org/presentationml/2006/main">
  <p:tag name="ARTICULATE_SLIDE_GUID" val="4f83d073-b43a-4b1f-a4b3-3fbbd0dc60ac"/>
  <p:tag name="AUDIO_IMPORT" val="C:\Documents and Settings\gemmaloke\My Documents\Content Development\MFS eLesson Plans\Audio\Lesson 6 - NaturaSoft\S2_N1.mp3"/>
  <p:tag name="AUDIO_ID" val="258"/>
  <p:tag name="ELAPSEDTIME" val="27.656"/>
  <p:tag name="TIMELINE" val="0.9/5.2/16.8/17.8"/>
  <p:tag name="ANNOTATION_COUNT" val="0"/>
  <p:tag name="ARTICULATE_SLIDE_NAV" val="2"/>
</p:tagLst>
</file>

<file path=ppt/tags/tag9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heme/theme1.xml><?xml version="1.0" encoding="utf-8"?>
<a:theme xmlns:a="http://schemas.openxmlformats.org/drawingml/2006/main" name="ge_pp_cover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2420</TotalTime>
  <Words>2384</Words>
  <Application>Microsoft Office PowerPoint</Application>
  <PresentationFormat>On-screen Show (4:3)</PresentationFormat>
  <Paragraphs>434</Paragraphs>
  <Slides>61</Slides>
  <Notes>61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61</vt:i4>
      </vt:variant>
    </vt:vector>
  </HeadingPairs>
  <TitlesOfParts>
    <vt:vector size="64" baseType="lpstr">
      <vt:lpstr>Arial</vt:lpstr>
      <vt:lpstr>Calibri</vt:lpstr>
      <vt:lpstr>ge_pp_covertemplate</vt:lpstr>
      <vt:lpstr>MOBILE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PROGRAMMING FUNDAMENTALS</dc:title>
  <cp:lastModifiedBy>Daryl Sim</cp:lastModifiedBy>
  <cp:revision>257</cp:revision>
  <dcterms:modified xsi:type="dcterms:W3CDTF">2022-04-18T03:50:48Z</dcterms:modified>
</cp:coreProperties>
</file>