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9.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0.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2.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3.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4.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5.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6.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8.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9.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20.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21.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22.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23.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24.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25.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26.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27.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28.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29.xml" ContentType="application/vnd.openxmlformats-officedocument.presentationml.notesSlide+xml"/>
  <Override PartName="/ppt/tags/tag5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4"/>
  </p:notesMasterIdLst>
  <p:sldIdLst>
    <p:sldId id="256" r:id="rId2"/>
    <p:sldId id="266" r:id="rId3"/>
    <p:sldId id="332" r:id="rId4"/>
    <p:sldId id="331" r:id="rId5"/>
    <p:sldId id="359" r:id="rId6"/>
    <p:sldId id="383" r:id="rId7"/>
    <p:sldId id="384" r:id="rId8"/>
    <p:sldId id="257" r:id="rId9"/>
    <p:sldId id="360" r:id="rId10"/>
    <p:sldId id="362" r:id="rId11"/>
    <p:sldId id="363" r:id="rId12"/>
    <p:sldId id="368" r:id="rId13"/>
    <p:sldId id="369" r:id="rId14"/>
    <p:sldId id="370" r:id="rId15"/>
    <p:sldId id="371" r:id="rId16"/>
    <p:sldId id="364" r:id="rId17"/>
    <p:sldId id="365" r:id="rId18"/>
    <p:sldId id="367" r:id="rId19"/>
    <p:sldId id="372" r:id="rId20"/>
    <p:sldId id="373" r:id="rId21"/>
    <p:sldId id="374" r:id="rId22"/>
    <p:sldId id="366" r:id="rId23"/>
    <p:sldId id="376" r:id="rId24"/>
    <p:sldId id="378" r:id="rId25"/>
    <p:sldId id="375" r:id="rId26"/>
    <p:sldId id="379" r:id="rId27"/>
    <p:sldId id="380" r:id="rId28"/>
    <p:sldId id="377" r:id="rId29"/>
    <p:sldId id="381" r:id="rId30"/>
    <p:sldId id="382" r:id="rId31"/>
    <p:sldId id="385" r:id="rId32"/>
    <p:sldId id="265" r:id="rId33"/>
  </p:sldIdLst>
  <p:sldSz cx="9144000" cy="6858000" type="screen4x3"/>
  <p:notesSz cx="6858000" cy="9144000"/>
  <p:defaultTextStyle>
    <a:defPPr lvl="0">
      <a:defRPr lang="en-US"/>
    </a:defPPr>
    <a:lvl1pPr lvl="0" algn="l" defTabSz="457200" rtl="0" fontAlgn="base">
      <a:spcBef>
        <a:spcPct val="0"/>
      </a:spcBef>
      <a:spcAft>
        <a:spcPct val="0"/>
      </a:spcAft>
      <a:defRPr kern="1200">
        <a:solidFill>
          <a:schemeClr val="tx1"/>
        </a:solidFill>
        <a:latin typeface="Arial" charset="0"/>
        <a:ea typeface="ＭＳ Ｐゴシック" pitchFamily="-109" charset="-128"/>
        <a:cs typeface="+mn-cs"/>
      </a:defRPr>
    </a:lvl1pPr>
    <a:lvl2pPr marL="457200" lvl="1" algn="l" defTabSz="457200" rtl="0" fontAlgn="base">
      <a:spcBef>
        <a:spcPct val="0"/>
      </a:spcBef>
      <a:spcAft>
        <a:spcPct val="0"/>
      </a:spcAft>
      <a:defRPr kern="1200">
        <a:solidFill>
          <a:schemeClr val="tx1"/>
        </a:solidFill>
        <a:latin typeface="Arial" charset="0"/>
        <a:ea typeface="ＭＳ Ｐゴシック" pitchFamily="-109" charset="-128"/>
        <a:cs typeface="+mn-cs"/>
      </a:defRPr>
    </a:lvl2pPr>
    <a:lvl3pPr marL="914400" lvl="2" algn="l" defTabSz="457200" rtl="0" fontAlgn="base">
      <a:spcBef>
        <a:spcPct val="0"/>
      </a:spcBef>
      <a:spcAft>
        <a:spcPct val="0"/>
      </a:spcAft>
      <a:defRPr kern="1200">
        <a:solidFill>
          <a:schemeClr val="tx1"/>
        </a:solidFill>
        <a:latin typeface="Arial" charset="0"/>
        <a:ea typeface="ＭＳ Ｐゴシック" pitchFamily="-109" charset="-128"/>
        <a:cs typeface="+mn-cs"/>
      </a:defRPr>
    </a:lvl3pPr>
    <a:lvl4pPr marL="1371600" lvl="3" algn="l" defTabSz="457200" rtl="0" fontAlgn="base">
      <a:spcBef>
        <a:spcPct val="0"/>
      </a:spcBef>
      <a:spcAft>
        <a:spcPct val="0"/>
      </a:spcAft>
      <a:defRPr kern="1200">
        <a:solidFill>
          <a:schemeClr val="tx1"/>
        </a:solidFill>
        <a:latin typeface="Arial" charset="0"/>
        <a:ea typeface="ＭＳ Ｐゴシック" pitchFamily="-109" charset="-128"/>
        <a:cs typeface="+mn-cs"/>
      </a:defRPr>
    </a:lvl4pPr>
    <a:lvl5pPr marL="1828800" lvl="4" algn="l" defTabSz="457200" rtl="0" fontAlgn="base">
      <a:spcBef>
        <a:spcPct val="0"/>
      </a:spcBef>
      <a:spcAft>
        <a:spcPct val="0"/>
      </a:spcAft>
      <a:defRPr kern="1200">
        <a:solidFill>
          <a:schemeClr val="tx1"/>
        </a:solidFill>
        <a:latin typeface="Arial" charset="0"/>
        <a:ea typeface="ＭＳ Ｐゴシック" pitchFamily="-109" charset="-128"/>
        <a:cs typeface="+mn-cs"/>
      </a:defRPr>
    </a:lvl5pPr>
    <a:lvl6pPr marL="2286000" lvl="5" algn="l" defTabSz="914400" rtl="0" eaLnBrk="1" latinLnBrk="0" hangingPunct="1">
      <a:defRPr kern="1200">
        <a:solidFill>
          <a:schemeClr val="tx1"/>
        </a:solidFill>
        <a:latin typeface="Arial" charset="0"/>
        <a:ea typeface="ＭＳ Ｐゴシック" pitchFamily="-109" charset="-128"/>
        <a:cs typeface="+mn-cs"/>
      </a:defRPr>
    </a:lvl6pPr>
    <a:lvl7pPr marL="2743200" lvl="6" algn="l" defTabSz="914400" rtl="0" eaLnBrk="1" latinLnBrk="0" hangingPunct="1">
      <a:defRPr kern="1200">
        <a:solidFill>
          <a:schemeClr val="tx1"/>
        </a:solidFill>
        <a:latin typeface="Arial" charset="0"/>
        <a:ea typeface="ＭＳ Ｐゴシック" pitchFamily="-109" charset="-128"/>
        <a:cs typeface="+mn-cs"/>
      </a:defRPr>
    </a:lvl7pPr>
    <a:lvl8pPr marL="3200400" lvl="7" algn="l" defTabSz="914400" rtl="0" eaLnBrk="1" latinLnBrk="0" hangingPunct="1">
      <a:defRPr kern="1200">
        <a:solidFill>
          <a:schemeClr val="tx1"/>
        </a:solidFill>
        <a:latin typeface="Arial" charset="0"/>
        <a:ea typeface="ＭＳ Ｐゴシック" pitchFamily="-109" charset="-128"/>
        <a:cs typeface="+mn-cs"/>
      </a:defRPr>
    </a:lvl8pPr>
    <a:lvl9pPr marL="3657600" lvl="8" algn="l" defTabSz="914400" rtl="0" eaLnBrk="1" latinLnBrk="0" hangingPunct="1">
      <a:defRPr kern="1200">
        <a:solidFill>
          <a:schemeClr val="tx1"/>
        </a:solidFill>
        <a:latin typeface="Arial" charset="0"/>
        <a:ea typeface="ＭＳ Ｐゴシック" pitchFamily="-109"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9" autoAdjust="0"/>
    <p:restoredTop sz="93955"/>
  </p:normalViewPr>
  <p:slideViewPr>
    <p:cSldViewPr snapToGrid="0">
      <p:cViewPr varScale="1">
        <p:scale>
          <a:sx n="98" d="100"/>
          <a:sy n="98" d="100"/>
        </p:scale>
        <p:origin x="789" y="4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3CFFB0-ED9D-445F-9A2B-4188A92D4D34}" type="datetimeFigureOut">
              <a:rPr lang="en-US" smtClean="0"/>
              <a:pPr/>
              <a:t>4/11/2022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B6C118-99C7-43A8-89D6-827AC8AE5AE1}" type="slidenum">
              <a:rPr lang="en-US" smtClean="0"/>
              <a:pPr/>
              <a:t>‹#›</a:t>
            </a:fld>
            <a:endParaRPr lang="en-US" dirty="0"/>
          </a:p>
        </p:txBody>
      </p:sp>
    </p:spTree>
    <p:extLst>
      <p:ext uri="{BB962C8B-B14F-4D97-AF65-F5344CB8AC3E}">
        <p14:creationId xmlns:p14="http://schemas.microsoft.com/office/powerpoint/2010/main" val="72470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29.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31.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33.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35.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37.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39.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4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43.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45.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47.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49.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51.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ags" Target="../tags/tag53.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ags" Target="../tags/tag55.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ags" Target="../tags/tag57.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9.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B6C118-99C7-43A8-89D6-827AC8AE5AE1}" type="slidenum">
              <a:rPr lang="en-US" smtClean="0"/>
              <a:pPr/>
              <a:t>1</a:t>
            </a:fld>
            <a:endParaRPr lang="en-US" dirty="0"/>
          </a:p>
        </p:txBody>
      </p:sp>
    </p:spTree>
    <p:extLst>
      <p:ext uri="{BB962C8B-B14F-4D97-AF65-F5344CB8AC3E}">
        <p14:creationId xmlns:p14="http://schemas.microsoft.com/office/powerpoint/2010/main" val="81330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13</a:t>
            </a:fld>
            <a:endParaRPr lang="en-US" dirty="0"/>
          </a:p>
        </p:txBody>
      </p:sp>
    </p:spTree>
    <p:extLst>
      <p:ext uri="{BB962C8B-B14F-4D97-AF65-F5344CB8AC3E}">
        <p14:creationId xmlns:p14="http://schemas.microsoft.com/office/powerpoint/2010/main" val="3404743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14</a:t>
            </a:fld>
            <a:endParaRPr lang="en-US" dirty="0"/>
          </a:p>
        </p:txBody>
      </p:sp>
    </p:spTree>
    <p:extLst>
      <p:ext uri="{BB962C8B-B14F-4D97-AF65-F5344CB8AC3E}">
        <p14:creationId xmlns:p14="http://schemas.microsoft.com/office/powerpoint/2010/main" val="3513950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15</a:t>
            </a:fld>
            <a:endParaRPr lang="en-US" dirty="0"/>
          </a:p>
        </p:txBody>
      </p:sp>
    </p:spTree>
    <p:extLst>
      <p:ext uri="{BB962C8B-B14F-4D97-AF65-F5344CB8AC3E}">
        <p14:creationId xmlns:p14="http://schemas.microsoft.com/office/powerpoint/2010/main" val="1823865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16</a:t>
            </a:fld>
            <a:endParaRPr lang="en-US" dirty="0"/>
          </a:p>
        </p:txBody>
      </p:sp>
    </p:spTree>
    <p:extLst>
      <p:ext uri="{BB962C8B-B14F-4D97-AF65-F5344CB8AC3E}">
        <p14:creationId xmlns:p14="http://schemas.microsoft.com/office/powerpoint/2010/main" val="1321340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17</a:t>
            </a:fld>
            <a:endParaRPr lang="en-US" dirty="0"/>
          </a:p>
        </p:txBody>
      </p:sp>
    </p:spTree>
    <p:extLst>
      <p:ext uri="{BB962C8B-B14F-4D97-AF65-F5344CB8AC3E}">
        <p14:creationId xmlns:p14="http://schemas.microsoft.com/office/powerpoint/2010/main" val="3223929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18</a:t>
            </a:fld>
            <a:endParaRPr lang="en-US" dirty="0"/>
          </a:p>
        </p:txBody>
      </p:sp>
    </p:spTree>
    <p:extLst>
      <p:ext uri="{BB962C8B-B14F-4D97-AF65-F5344CB8AC3E}">
        <p14:creationId xmlns:p14="http://schemas.microsoft.com/office/powerpoint/2010/main" val="23045334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19</a:t>
            </a:fld>
            <a:endParaRPr lang="en-US" dirty="0"/>
          </a:p>
        </p:txBody>
      </p:sp>
    </p:spTree>
    <p:extLst>
      <p:ext uri="{BB962C8B-B14F-4D97-AF65-F5344CB8AC3E}">
        <p14:creationId xmlns:p14="http://schemas.microsoft.com/office/powerpoint/2010/main" val="1122801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20</a:t>
            </a:fld>
            <a:endParaRPr lang="en-US" dirty="0"/>
          </a:p>
        </p:txBody>
      </p:sp>
    </p:spTree>
    <p:extLst>
      <p:ext uri="{BB962C8B-B14F-4D97-AF65-F5344CB8AC3E}">
        <p14:creationId xmlns:p14="http://schemas.microsoft.com/office/powerpoint/2010/main" val="19441529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21</a:t>
            </a:fld>
            <a:endParaRPr lang="en-US" dirty="0"/>
          </a:p>
        </p:txBody>
      </p:sp>
    </p:spTree>
    <p:extLst>
      <p:ext uri="{BB962C8B-B14F-4D97-AF65-F5344CB8AC3E}">
        <p14:creationId xmlns:p14="http://schemas.microsoft.com/office/powerpoint/2010/main" val="3813337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22</a:t>
            </a:fld>
            <a:endParaRPr lang="en-US" dirty="0"/>
          </a:p>
        </p:txBody>
      </p:sp>
    </p:spTree>
    <p:extLst>
      <p:ext uri="{BB962C8B-B14F-4D97-AF65-F5344CB8AC3E}">
        <p14:creationId xmlns:p14="http://schemas.microsoft.com/office/powerpoint/2010/main" val="2967647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5</a:t>
            </a:fld>
            <a:endParaRPr lang="en-US" dirty="0"/>
          </a:p>
        </p:txBody>
      </p:sp>
    </p:spTree>
    <p:extLst>
      <p:ext uri="{BB962C8B-B14F-4D97-AF65-F5344CB8AC3E}">
        <p14:creationId xmlns:p14="http://schemas.microsoft.com/office/powerpoint/2010/main" val="27915811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23</a:t>
            </a:fld>
            <a:endParaRPr lang="en-US" dirty="0"/>
          </a:p>
        </p:txBody>
      </p:sp>
    </p:spTree>
    <p:extLst>
      <p:ext uri="{BB962C8B-B14F-4D97-AF65-F5344CB8AC3E}">
        <p14:creationId xmlns:p14="http://schemas.microsoft.com/office/powerpoint/2010/main" val="15913751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24</a:t>
            </a:fld>
            <a:endParaRPr lang="en-US" dirty="0"/>
          </a:p>
        </p:txBody>
      </p:sp>
    </p:spTree>
    <p:extLst>
      <p:ext uri="{BB962C8B-B14F-4D97-AF65-F5344CB8AC3E}">
        <p14:creationId xmlns:p14="http://schemas.microsoft.com/office/powerpoint/2010/main" val="31860614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25</a:t>
            </a:fld>
            <a:endParaRPr lang="en-US" dirty="0"/>
          </a:p>
        </p:txBody>
      </p:sp>
    </p:spTree>
    <p:extLst>
      <p:ext uri="{BB962C8B-B14F-4D97-AF65-F5344CB8AC3E}">
        <p14:creationId xmlns:p14="http://schemas.microsoft.com/office/powerpoint/2010/main" val="9886516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26</a:t>
            </a:fld>
            <a:endParaRPr lang="en-US" dirty="0"/>
          </a:p>
        </p:txBody>
      </p:sp>
    </p:spTree>
    <p:extLst>
      <p:ext uri="{BB962C8B-B14F-4D97-AF65-F5344CB8AC3E}">
        <p14:creationId xmlns:p14="http://schemas.microsoft.com/office/powerpoint/2010/main" val="7632962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27</a:t>
            </a:fld>
            <a:endParaRPr lang="en-US" dirty="0"/>
          </a:p>
        </p:txBody>
      </p:sp>
    </p:spTree>
    <p:extLst>
      <p:ext uri="{BB962C8B-B14F-4D97-AF65-F5344CB8AC3E}">
        <p14:creationId xmlns:p14="http://schemas.microsoft.com/office/powerpoint/2010/main" val="37958482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28</a:t>
            </a:fld>
            <a:endParaRPr lang="en-US" dirty="0"/>
          </a:p>
        </p:txBody>
      </p:sp>
    </p:spTree>
    <p:extLst>
      <p:ext uri="{BB962C8B-B14F-4D97-AF65-F5344CB8AC3E}">
        <p14:creationId xmlns:p14="http://schemas.microsoft.com/office/powerpoint/2010/main" val="16372843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29</a:t>
            </a:fld>
            <a:endParaRPr lang="en-US" dirty="0"/>
          </a:p>
        </p:txBody>
      </p:sp>
    </p:spTree>
    <p:extLst>
      <p:ext uri="{BB962C8B-B14F-4D97-AF65-F5344CB8AC3E}">
        <p14:creationId xmlns:p14="http://schemas.microsoft.com/office/powerpoint/2010/main" val="27965200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30</a:t>
            </a:fld>
            <a:endParaRPr lang="en-US" dirty="0"/>
          </a:p>
        </p:txBody>
      </p:sp>
    </p:spTree>
    <p:extLst>
      <p:ext uri="{BB962C8B-B14F-4D97-AF65-F5344CB8AC3E}">
        <p14:creationId xmlns:p14="http://schemas.microsoft.com/office/powerpoint/2010/main" val="42769981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31</a:t>
            </a:fld>
            <a:endParaRPr lang="en-US" dirty="0"/>
          </a:p>
        </p:txBody>
      </p:sp>
    </p:spTree>
    <p:extLst>
      <p:ext uri="{BB962C8B-B14F-4D97-AF65-F5344CB8AC3E}">
        <p14:creationId xmlns:p14="http://schemas.microsoft.com/office/powerpoint/2010/main" val="8168268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32</a:t>
            </a:fld>
            <a:endParaRPr lang="en-US" dirty="0"/>
          </a:p>
        </p:txBody>
      </p:sp>
    </p:spTree>
    <p:extLst>
      <p:ext uri="{BB962C8B-B14F-4D97-AF65-F5344CB8AC3E}">
        <p14:creationId xmlns:p14="http://schemas.microsoft.com/office/powerpoint/2010/main" val="3700774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6</a:t>
            </a:fld>
            <a:endParaRPr lang="en-US" dirty="0"/>
          </a:p>
        </p:txBody>
      </p:sp>
    </p:spTree>
    <p:extLst>
      <p:ext uri="{BB962C8B-B14F-4D97-AF65-F5344CB8AC3E}">
        <p14:creationId xmlns:p14="http://schemas.microsoft.com/office/powerpoint/2010/main" val="2703636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7</a:t>
            </a:fld>
            <a:endParaRPr lang="en-US" dirty="0"/>
          </a:p>
        </p:txBody>
      </p:sp>
    </p:spTree>
    <p:extLst>
      <p:ext uri="{BB962C8B-B14F-4D97-AF65-F5344CB8AC3E}">
        <p14:creationId xmlns:p14="http://schemas.microsoft.com/office/powerpoint/2010/main" val="2758993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8</a:t>
            </a:fld>
            <a:endParaRPr lang="en-US" dirty="0"/>
          </a:p>
        </p:txBody>
      </p:sp>
    </p:spTree>
    <p:extLst>
      <p:ext uri="{BB962C8B-B14F-4D97-AF65-F5344CB8AC3E}">
        <p14:creationId xmlns:p14="http://schemas.microsoft.com/office/powerpoint/2010/main" val="688399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9</a:t>
            </a:fld>
            <a:endParaRPr lang="en-US" dirty="0"/>
          </a:p>
        </p:txBody>
      </p:sp>
    </p:spTree>
    <p:extLst>
      <p:ext uri="{BB962C8B-B14F-4D97-AF65-F5344CB8AC3E}">
        <p14:creationId xmlns:p14="http://schemas.microsoft.com/office/powerpoint/2010/main" val="1459378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10</a:t>
            </a:fld>
            <a:endParaRPr lang="en-US" dirty="0"/>
          </a:p>
        </p:txBody>
      </p:sp>
    </p:spTree>
    <p:extLst>
      <p:ext uri="{BB962C8B-B14F-4D97-AF65-F5344CB8AC3E}">
        <p14:creationId xmlns:p14="http://schemas.microsoft.com/office/powerpoint/2010/main" val="4039632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11</a:t>
            </a:fld>
            <a:endParaRPr lang="en-US" dirty="0"/>
          </a:p>
        </p:txBody>
      </p:sp>
    </p:spTree>
    <p:extLst>
      <p:ext uri="{BB962C8B-B14F-4D97-AF65-F5344CB8AC3E}">
        <p14:creationId xmlns:p14="http://schemas.microsoft.com/office/powerpoint/2010/main" val="4239248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12</a:t>
            </a:fld>
            <a:endParaRPr lang="en-US" dirty="0"/>
          </a:p>
        </p:txBody>
      </p:sp>
    </p:spTree>
    <p:extLst>
      <p:ext uri="{BB962C8B-B14F-4D97-AF65-F5344CB8AC3E}">
        <p14:creationId xmlns:p14="http://schemas.microsoft.com/office/powerpoint/2010/main" val="2156629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CA5F90C4-125E-4497-9672-5D10CF9533B7}" type="datetime1">
              <a:rPr lang="en-US"/>
              <a:pPr/>
              <a:t>4/11/2022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CBEA7649-9D40-4EE0-BACF-DCF3466AFC55}"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9F5B70BF-1667-4065-B27E-F6A7747C84A5}" type="datetime1">
              <a:rPr lang="en-US"/>
              <a:pPr/>
              <a:t>4/11/2022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B99C4ED2-61BD-44E1-A853-E82EFEA0721A}"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9D473FC-03FE-4441-BA5E-9E2ABFE3F0A1}" type="datetime1">
              <a:rPr lang="en-US"/>
              <a:pPr/>
              <a:t>4/11/2022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54B08AD7-56CB-4BD4-A38A-09195942D6A2}"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9F6D1A2-D08C-4252-9A0F-1D99CD1E25CA}" type="datetime1">
              <a:rPr lang="en-US"/>
              <a:pPr/>
              <a:t>4/11/2022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02464F24-ED09-48CC-BEDA-F79754D30794}"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0A94E67A-FD69-4241-BD00-1020D9E837B2}" type="datetime1">
              <a:rPr lang="en-US"/>
              <a:pPr/>
              <a:t>4/11/2022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E7951A76-A517-4F29-937E-A7F5BB7CC0FB}"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4C12077A-6972-4CB2-AE89-6E8A7D26779E}" type="datetime1">
              <a:rPr lang="en-US"/>
              <a:pPr/>
              <a:t>4/11/2022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fld id="{B16E6390-1E61-44A4-9E78-AF385EEDFD55}"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EC317F91-518C-48D7-8814-BB081503F7E5}" type="datetime1">
              <a:rPr lang="en-US"/>
              <a:pPr/>
              <a:t>4/11/2022</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fld id="{4D12DFD1-291A-4299-981D-260B372FFEFF}"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2F25AE79-373B-41D6-B361-17E25208515E}" type="datetime1">
              <a:rPr lang="en-US"/>
              <a:pPr/>
              <a:t>4/11/2022</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fld id="{8DEA4A6A-ADD5-4E7A-B344-2479081D1D74}"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9914F3B7-FC42-4C61-9279-ADAB521C346C}" type="datetime1">
              <a:rPr lang="en-US"/>
              <a:pPr/>
              <a:t>4/11/2022</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fld id="{EE4E73DB-DB27-499A-9F8B-56B4DB35A972}"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7D6DABF5-9CA4-4524-9F56-1C469F4A379D}" type="datetime1">
              <a:rPr lang="en-US"/>
              <a:pPr/>
              <a:t>4/11/2022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fld id="{8B7C4ABC-FDBE-4124-89FA-2931F1DE6112}"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64C54501-4E95-417D-96CA-529937B40FE9}" type="datetime1">
              <a:rPr lang="en-US"/>
              <a:pPr/>
              <a:t>4/11/2022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fld id="{CCBE1266-B1A8-475F-AD9D-6C0F6545789E}"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109" charset="0"/>
              </a:defRPr>
            </a:lvl1pPr>
          </a:lstStyle>
          <a:p>
            <a:fld id="{A93790B0-EE60-41D9-969D-FF088E295D2A}" type="datetime1">
              <a:rPr lang="en-US"/>
              <a:pPr/>
              <a:t>4/11/2022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109" charset="0"/>
              </a:defRPr>
            </a:lvl1pPr>
          </a:lstStyle>
          <a:p>
            <a:fld id="{03E194A2-1399-4B77-BD42-41E66E754A36}"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2.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4.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8.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20.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22.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24.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26.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28.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30.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32.xml"/><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34.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36.xml"/><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38.xml"/><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40.xml"/><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42.xml"/><Relationship Id="rId4"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44.xml"/><Relationship Id="rId4" Type="http://schemas.openxmlformats.org/officeDocument/2006/relationships/image" Target="../media/image3.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46.xml"/><Relationship Id="rId4" Type="http://schemas.openxmlformats.org/officeDocument/2006/relationships/image" Target="../media/image3.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48.xml"/><Relationship Id="rId4" Type="http://schemas.openxmlformats.org/officeDocument/2006/relationships/image" Target="../media/image3.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50.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52.xml"/><Relationship Id="rId4" Type="http://schemas.openxmlformats.org/officeDocument/2006/relationships/image" Target="../media/image3.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54.xml"/><Relationship Id="rId4" Type="http://schemas.openxmlformats.org/officeDocument/2006/relationships/image" Target="../media/image3.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56.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hyperlink" Target="mailto:kydsim001@mymail.sim.edu.sg"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hyperlink" Target="https://nodejs.org/en/download/" TargetMode="External"/><Relationship Id="rId5" Type="http://schemas.openxmlformats.org/officeDocument/2006/relationships/hyperlink" Target="https://atom.io/" TargetMode="Externa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hyperlink" Target="https://developer.android.com/studio" TargetMode="External"/><Relationship Id="rId5" Type="http://schemas.openxmlformats.org/officeDocument/2006/relationships/hyperlink" Target="https://www.oracle.com/za/java/technologies/javase/javase8-archive-downloads.html" TargetMode="Externa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6.xml"/><Relationship Id="rId5" Type="http://schemas.openxmlformats.org/officeDocument/2006/relationships/hyperlink" Target="https://developer.apple.com/xcode/" TargetMode="Externa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743898" y="2115134"/>
            <a:ext cx="7852144" cy="1799952"/>
          </a:xfrm>
        </p:spPr>
        <p:txBody>
          <a:bodyPr/>
          <a:lstStyle/>
          <a:p>
            <a:r>
              <a:rPr lang="en-US" b="1">
                <a:solidFill>
                  <a:schemeClr val="bg1"/>
                </a:solidFill>
                <a:latin typeface="+mn-lt"/>
              </a:rPr>
              <a:t>MOBILE </a:t>
            </a:r>
            <a:r>
              <a:rPr lang="en-US" b="1" dirty="0">
                <a:solidFill>
                  <a:schemeClr val="bg1"/>
                </a:solidFill>
                <a:latin typeface="+mn-lt"/>
              </a:rPr>
              <a:t>DEVELOPMENT</a:t>
            </a:r>
            <a:endParaRPr lang="en-SG" b="1" dirty="0">
              <a:solidFill>
                <a:schemeClr val="bg1"/>
              </a:solidFill>
              <a:latin typeface="+mn-lt"/>
            </a:endParaRPr>
          </a:p>
        </p:txBody>
      </p:sp>
      <p:sp>
        <p:nvSpPr>
          <p:cNvPr id="5" name="Rectangle 1"/>
          <p:cNvSpPr>
            <a:spLocks noChangeArrowheads="1"/>
          </p:cNvSpPr>
          <p:nvPr/>
        </p:nvSpPr>
        <p:spPr bwMode="auto">
          <a:xfrm>
            <a:off x="212890" y="6514340"/>
            <a:ext cx="7137479" cy="2308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latin typeface="Arial" pitchFamily="34" charset="0"/>
              <a:cs typeface="Arial" pitchFamily="34" charset="0"/>
            </a:endParaRPr>
          </a:p>
        </p:txBody>
      </p:sp>
      <p:sp>
        <p:nvSpPr>
          <p:cNvPr id="7" name="Title 2"/>
          <p:cNvSpPr txBox="1">
            <a:spLocks/>
          </p:cNvSpPr>
          <p:nvPr/>
        </p:nvSpPr>
        <p:spPr bwMode="auto">
          <a:xfrm>
            <a:off x="8102007" y="5705032"/>
            <a:ext cx="763773" cy="24920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457200" rtl="0" eaLnBrk="0" fontAlgn="base" latinLnBrk="0" hangingPunct="0">
              <a:lnSpc>
                <a:spcPct val="100000"/>
              </a:lnSpc>
              <a:spcBef>
                <a:spcPct val="0"/>
              </a:spcBef>
              <a:spcAft>
                <a:spcPct val="0"/>
              </a:spcAft>
              <a:buClrTx/>
              <a:buSzTx/>
              <a:buFontTx/>
              <a:buNone/>
              <a:tabLst/>
              <a:defRPr/>
            </a:pPr>
            <a:r>
              <a:rPr lang="en-US" sz="1000" i="1" dirty="0">
                <a:solidFill>
                  <a:schemeClr val="bg1"/>
                </a:solidFill>
                <a:latin typeface="+mn-lt"/>
                <a:ea typeface="ＭＳ Ｐゴシック" charset="-128"/>
                <a:cs typeface="ＭＳ Ｐゴシック" charset="-128"/>
              </a:rPr>
              <a:t>version</a:t>
            </a:r>
            <a:r>
              <a:rPr lang="en-US" sz="1000" i="1" noProof="0" dirty="0">
                <a:solidFill>
                  <a:schemeClr val="bg1"/>
                </a:solidFill>
                <a:latin typeface="+mn-lt"/>
                <a:ea typeface="ＭＳ Ｐゴシック" charset="-128"/>
                <a:cs typeface="ＭＳ Ｐゴシック" charset="-128"/>
              </a:rPr>
              <a:t> 1.0</a:t>
            </a:r>
            <a:endParaRPr kumimoji="0" lang="en-SG" sz="1000" i="1" u="none" strike="noStrike" kern="1200" cap="none" spc="0" normalizeH="0" baseline="0" noProof="0" dirty="0">
              <a:ln>
                <a:noFill/>
              </a:ln>
              <a:solidFill>
                <a:schemeClr val="bg1"/>
              </a:solidFill>
              <a:effectLst/>
              <a:uLnTx/>
              <a:uFillTx/>
              <a:latin typeface="+mn-lt"/>
              <a:ea typeface="ＭＳ Ｐゴシック" charset="-128"/>
              <a:cs typeface="ＭＳ Ｐゴシック" charset="-128"/>
            </a:endParaRPr>
          </a:p>
        </p:txBody>
      </p:sp>
      <p:sp>
        <p:nvSpPr>
          <p:cNvPr id="8" name="TextBox 7"/>
          <p:cNvSpPr txBox="1"/>
          <p:nvPr/>
        </p:nvSpPr>
        <p:spPr>
          <a:xfrm>
            <a:off x="887819" y="1718634"/>
            <a:ext cx="7623543" cy="400110"/>
          </a:xfrm>
          <a:prstGeom prst="rect">
            <a:avLst/>
          </a:prstGeom>
          <a:noFill/>
        </p:spPr>
        <p:txBody>
          <a:bodyPr wrap="square" rtlCol="0">
            <a:spAutoFit/>
          </a:bodyPr>
          <a:lstStyle/>
          <a:p>
            <a:pPr algn="ctr"/>
            <a:r>
              <a:rPr lang="en-SG" sz="2000" b="1" dirty="0">
                <a:solidFill>
                  <a:schemeClr val="bg1"/>
                </a:solidFill>
                <a:latin typeface="+mn-lt"/>
              </a:rPr>
              <a:t>COMPUTER SCIENCE</a:t>
            </a:r>
          </a:p>
        </p:txBody>
      </p:sp>
      <p:sp>
        <p:nvSpPr>
          <p:cNvPr id="47107" name="Rectangle 3"/>
          <p:cNvSpPr>
            <a:spLocks noChangeArrowheads="1"/>
          </p:cNvSpPr>
          <p:nvPr/>
        </p:nvSpPr>
        <p:spPr bwMode="auto">
          <a:xfrm>
            <a:off x="159721" y="6392987"/>
            <a:ext cx="4539870"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400"/>
            <a:r>
              <a:rPr lang="en-GB" sz="1000" i="1" dirty="0">
                <a:latin typeface="+mn-lt"/>
                <a:ea typeface="Times New Roman" pitchFamily="18" charset="0"/>
                <a:cs typeface="Times New Roman" pitchFamily="18" charset="0"/>
              </a:rPr>
              <a:t>Copyright © 2020 by Singapore Institute of Management Pte Ltd.</a:t>
            </a:r>
            <a:r>
              <a:rPr lang="en-SG" sz="1000" i="1" dirty="0">
                <a:latin typeface="+mn-lt"/>
                <a:ea typeface="Times New Roman" pitchFamily="18" charset="0"/>
                <a:cs typeface="Times New Roman" pitchFamily="18" charset="0"/>
              </a:rPr>
              <a:t> </a:t>
            </a:r>
            <a:r>
              <a:rPr lang="en-GB" sz="1000" i="1" dirty="0">
                <a:latin typeface="+mn-lt"/>
                <a:ea typeface="Times New Roman" pitchFamily="18" charset="0"/>
                <a:cs typeface="Times New Roman" pitchFamily="18" charset="0"/>
              </a:rPr>
              <a:t>All rights reserved.</a:t>
            </a:r>
            <a:endParaRPr kumimoji="0" lang="en-GB" sz="1000" b="0" i="1" u="none" strike="noStrike" cap="none" normalizeH="0" baseline="0" dirty="0">
              <a:ln>
                <a:noFill/>
              </a:ln>
              <a:solidFill>
                <a:schemeClr val="tx1"/>
              </a:solidFill>
              <a:effectLst/>
              <a:latin typeface="+mn-lt"/>
              <a:cs typeface="Arial" pitchFamily="34" charset="0"/>
            </a:endParaRPr>
          </a:p>
        </p:txBody>
      </p:sp>
      <p:sp>
        <p:nvSpPr>
          <p:cNvPr id="9" name="TextBox 8"/>
          <p:cNvSpPr txBox="1"/>
          <p:nvPr/>
        </p:nvSpPr>
        <p:spPr>
          <a:xfrm>
            <a:off x="5789417" y="4436898"/>
            <a:ext cx="2972881" cy="1015663"/>
          </a:xfrm>
          <a:prstGeom prst="rect">
            <a:avLst/>
          </a:prstGeom>
          <a:noFill/>
        </p:spPr>
        <p:txBody>
          <a:bodyPr wrap="square" rtlCol="0">
            <a:spAutoFit/>
          </a:bodyPr>
          <a:lstStyle/>
          <a:p>
            <a:r>
              <a:rPr lang="en-SG" sz="2000" b="1" dirty="0">
                <a:solidFill>
                  <a:schemeClr val="bg1"/>
                </a:solidFill>
                <a:latin typeface="+mn-lt"/>
              </a:rPr>
              <a:t>Topic 1:</a:t>
            </a:r>
          </a:p>
          <a:p>
            <a:r>
              <a:rPr lang="en-SG" sz="2000" b="1" dirty="0">
                <a:solidFill>
                  <a:schemeClr val="bg1"/>
                </a:solidFill>
                <a:latin typeface="+mn-lt"/>
              </a:rPr>
              <a:t>Introduction to Mobile Development</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US" sz="2800" b="1" dirty="0">
                <a:solidFill>
                  <a:srgbClr val="000000"/>
                </a:solidFill>
              </a:rPr>
              <a:t>Understand the limitations and advantages of different platforms</a:t>
            </a:r>
          </a:p>
        </p:txBody>
      </p:sp>
      <p:sp>
        <p:nvSpPr>
          <p:cNvPr id="16" name="Content Placeholder 2"/>
          <p:cNvSpPr txBox="1">
            <a:spLocks/>
          </p:cNvSpPr>
          <p:nvPr/>
        </p:nvSpPr>
        <p:spPr bwMode="auto">
          <a:xfrm>
            <a:off x="449175" y="1244032"/>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SG" sz="2400" dirty="0">
                <a:solidFill>
                  <a:schemeClr val="tx1"/>
                </a:solidFill>
              </a:rPr>
              <a:t>Traditional mobile development, requires us to develop using the following IDE:</a:t>
            </a:r>
          </a:p>
          <a:p>
            <a:pPr algn="l">
              <a:spcBef>
                <a:spcPts val="0"/>
              </a:spcBef>
              <a:spcAft>
                <a:spcPts val="600"/>
              </a:spcAft>
            </a:pPr>
            <a:endParaRPr lang="en-SG" sz="2400" dirty="0">
              <a:solidFill>
                <a:schemeClr val="tx1"/>
              </a:solidFill>
            </a:endParaRPr>
          </a:p>
          <a:p>
            <a:pPr marL="457200" indent="-457200" algn="l">
              <a:spcBef>
                <a:spcPts val="0"/>
              </a:spcBef>
              <a:spcAft>
                <a:spcPts val="600"/>
              </a:spcAft>
              <a:buAutoNum type="arabicPeriod"/>
            </a:pPr>
            <a:r>
              <a:rPr lang="en-SG" sz="2400" dirty="0">
                <a:solidFill>
                  <a:schemeClr val="tx1"/>
                </a:solidFill>
              </a:rPr>
              <a:t>Android Studio</a:t>
            </a:r>
          </a:p>
          <a:p>
            <a:pPr marL="457200" indent="-457200" algn="l">
              <a:spcBef>
                <a:spcPts val="0"/>
              </a:spcBef>
              <a:spcAft>
                <a:spcPts val="600"/>
              </a:spcAft>
              <a:buAutoNum type="arabicPeriod"/>
            </a:pPr>
            <a:r>
              <a:rPr lang="en-SG" sz="2400" dirty="0" err="1">
                <a:solidFill>
                  <a:schemeClr val="tx1"/>
                </a:solidFill>
              </a:rPr>
              <a:t>Xcode</a:t>
            </a:r>
            <a:r>
              <a:rPr lang="en-SG" sz="2400" dirty="0">
                <a:solidFill>
                  <a:schemeClr val="tx1"/>
                </a:solidFill>
              </a:rPr>
              <a:t> (Only on Mac Operating System)</a:t>
            </a:r>
          </a:p>
          <a:p>
            <a:pPr algn="l">
              <a:spcBef>
                <a:spcPts val="0"/>
              </a:spcBef>
              <a:spcAft>
                <a:spcPts val="600"/>
              </a:spcAft>
            </a:pPr>
            <a:endParaRPr lang="en-SG" sz="2400" dirty="0">
              <a:solidFill>
                <a:schemeClr val="tx1"/>
              </a:solidFill>
            </a:endParaRPr>
          </a:p>
        </p:txBody>
      </p:sp>
    </p:spTree>
    <p:custDataLst>
      <p:tags r:id="rId1"/>
    </p:custDataLst>
    <p:extLst>
      <p:ext uri="{BB962C8B-B14F-4D97-AF65-F5344CB8AC3E}">
        <p14:creationId xmlns:p14="http://schemas.microsoft.com/office/powerpoint/2010/main" val="3518069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US" sz="2800" b="1" dirty="0">
                <a:solidFill>
                  <a:srgbClr val="000000"/>
                </a:solidFill>
              </a:rPr>
              <a:t>Understand the limitations and advantages of different platforms</a:t>
            </a:r>
          </a:p>
        </p:txBody>
      </p:sp>
      <p:sp>
        <p:nvSpPr>
          <p:cNvPr id="16" name="Content Placeholder 2"/>
          <p:cNvSpPr txBox="1">
            <a:spLocks/>
          </p:cNvSpPr>
          <p:nvPr/>
        </p:nvSpPr>
        <p:spPr bwMode="auto">
          <a:xfrm>
            <a:off x="449175" y="1244032"/>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SG" sz="2400" dirty="0">
                <a:solidFill>
                  <a:schemeClr val="tx1"/>
                </a:solidFill>
              </a:rPr>
              <a:t>Mobile application that are developed in either of the platforms are known as </a:t>
            </a:r>
          </a:p>
        </p:txBody>
      </p:sp>
      <p:sp>
        <p:nvSpPr>
          <p:cNvPr id="2" name="TextBox 1">
            <a:extLst>
              <a:ext uri="{FF2B5EF4-FFF2-40B4-BE49-F238E27FC236}">
                <a16:creationId xmlns:a16="http://schemas.microsoft.com/office/drawing/2014/main" id="{F489FC6D-1C88-4331-B012-0BDA7F10309A}"/>
              </a:ext>
            </a:extLst>
          </p:cNvPr>
          <p:cNvSpPr txBox="1"/>
          <p:nvPr/>
        </p:nvSpPr>
        <p:spPr>
          <a:xfrm>
            <a:off x="2018489" y="3039894"/>
            <a:ext cx="4782848" cy="584775"/>
          </a:xfrm>
          <a:prstGeom prst="rect">
            <a:avLst/>
          </a:prstGeom>
          <a:noFill/>
        </p:spPr>
        <p:txBody>
          <a:bodyPr wrap="none" rtlCol="0">
            <a:spAutoFit/>
          </a:bodyPr>
          <a:lstStyle/>
          <a:p>
            <a:r>
              <a:rPr lang="en-GB" sz="3200" b="1" dirty="0">
                <a:solidFill>
                  <a:schemeClr val="accent6"/>
                </a:solidFill>
              </a:rPr>
              <a:t>NATIVE APPLICATIONS</a:t>
            </a:r>
          </a:p>
        </p:txBody>
      </p:sp>
    </p:spTree>
    <p:custDataLst>
      <p:tags r:id="rId1"/>
    </p:custDataLst>
    <p:extLst>
      <p:ext uri="{BB962C8B-B14F-4D97-AF65-F5344CB8AC3E}">
        <p14:creationId xmlns:p14="http://schemas.microsoft.com/office/powerpoint/2010/main" val="3666268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US" sz="2800" b="1" dirty="0">
                <a:solidFill>
                  <a:srgbClr val="000000"/>
                </a:solidFill>
              </a:rPr>
              <a:t>Understand the limitations and advantages of different platforms</a:t>
            </a:r>
          </a:p>
        </p:txBody>
      </p:sp>
      <p:sp>
        <p:nvSpPr>
          <p:cNvPr id="16" name="Content Placeholder 2"/>
          <p:cNvSpPr txBox="1">
            <a:spLocks/>
          </p:cNvSpPr>
          <p:nvPr/>
        </p:nvSpPr>
        <p:spPr bwMode="auto">
          <a:xfrm>
            <a:off x="449175" y="1244032"/>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US" sz="2400" b="1" dirty="0">
                <a:solidFill>
                  <a:schemeClr val="tx1"/>
                </a:solidFill>
              </a:rPr>
              <a:t>Native Applications</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A native app is a smartphone application developed specifically for a mobile operating system.</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Since the app is developed within a mature ecosystem following the technical and user experience guidelines of the OS, it not only has the advantage of faster performance but also “feels right”.</a:t>
            </a:r>
          </a:p>
          <a:p>
            <a:pPr algn="l">
              <a:spcBef>
                <a:spcPts val="0"/>
              </a:spcBef>
              <a:spcAft>
                <a:spcPts val="600"/>
              </a:spcAft>
            </a:pPr>
            <a:endParaRPr lang="en-US" sz="2400" dirty="0">
              <a:solidFill>
                <a:schemeClr val="tx1"/>
              </a:solidFill>
            </a:endParaRPr>
          </a:p>
        </p:txBody>
      </p:sp>
    </p:spTree>
    <p:custDataLst>
      <p:tags r:id="rId1"/>
    </p:custDataLst>
    <p:extLst>
      <p:ext uri="{BB962C8B-B14F-4D97-AF65-F5344CB8AC3E}">
        <p14:creationId xmlns:p14="http://schemas.microsoft.com/office/powerpoint/2010/main" val="1634098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US" sz="2800" b="1" dirty="0">
                <a:solidFill>
                  <a:srgbClr val="000000"/>
                </a:solidFill>
              </a:rPr>
              <a:t>Understand the limitations and advantages of different platforms</a:t>
            </a:r>
          </a:p>
        </p:txBody>
      </p:sp>
      <p:sp>
        <p:nvSpPr>
          <p:cNvPr id="16" name="Content Placeholder 2"/>
          <p:cNvSpPr txBox="1">
            <a:spLocks/>
          </p:cNvSpPr>
          <p:nvPr/>
        </p:nvSpPr>
        <p:spPr bwMode="auto">
          <a:xfrm>
            <a:off x="449175" y="1244032"/>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US" sz="2400" b="1" dirty="0">
                <a:solidFill>
                  <a:schemeClr val="tx1"/>
                </a:solidFill>
              </a:rPr>
              <a:t>Native Applications</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What “feeling right” means is that the in-app interaction has a look and feel consistent with most of the other native apps on the device. </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The end user is thus more likely to learn </a:t>
            </a:r>
            <a:r>
              <a:rPr lang="en-US" sz="2400" b="1" dirty="0">
                <a:solidFill>
                  <a:schemeClr val="tx1"/>
                </a:solidFill>
              </a:rPr>
              <a:t>how to navigate </a:t>
            </a:r>
            <a:r>
              <a:rPr lang="en-US" sz="2400" dirty="0">
                <a:solidFill>
                  <a:schemeClr val="tx1"/>
                </a:solidFill>
              </a:rPr>
              <a:t>and </a:t>
            </a:r>
            <a:r>
              <a:rPr lang="en-US" sz="2400" b="1" dirty="0">
                <a:solidFill>
                  <a:schemeClr val="tx1"/>
                </a:solidFill>
              </a:rPr>
              <a:t>use the app faster</a:t>
            </a:r>
            <a:r>
              <a:rPr lang="en-US" sz="2400" dirty="0">
                <a:solidFill>
                  <a:schemeClr val="tx1"/>
                </a:solidFill>
              </a:rPr>
              <a:t>.</a:t>
            </a:r>
          </a:p>
          <a:p>
            <a:pPr algn="l">
              <a:spcBef>
                <a:spcPts val="0"/>
              </a:spcBef>
              <a:spcAft>
                <a:spcPts val="600"/>
              </a:spcAft>
            </a:pPr>
            <a:endParaRPr lang="en-US" sz="2400" dirty="0">
              <a:solidFill>
                <a:schemeClr val="tx1"/>
              </a:solidFill>
            </a:endParaRPr>
          </a:p>
          <a:p>
            <a:pPr algn="l">
              <a:spcBef>
                <a:spcPts val="0"/>
              </a:spcBef>
              <a:spcAft>
                <a:spcPts val="600"/>
              </a:spcAft>
            </a:pPr>
            <a:endParaRPr lang="en-US" sz="2400" dirty="0">
              <a:solidFill>
                <a:schemeClr val="tx1"/>
              </a:solidFill>
            </a:endParaRPr>
          </a:p>
        </p:txBody>
      </p:sp>
    </p:spTree>
    <p:custDataLst>
      <p:tags r:id="rId1"/>
    </p:custDataLst>
    <p:extLst>
      <p:ext uri="{BB962C8B-B14F-4D97-AF65-F5344CB8AC3E}">
        <p14:creationId xmlns:p14="http://schemas.microsoft.com/office/powerpoint/2010/main" val="478335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US" sz="2800" b="1" dirty="0">
                <a:solidFill>
                  <a:srgbClr val="000000"/>
                </a:solidFill>
              </a:rPr>
              <a:t>Understand the limitations and advantages of different platforms</a:t>
            </a:r>
          </a:p>
        </p:txBody>
      </p:sp>
      <p:sp>
        <p:nvSpPr>
          <p:cNvPr id="16" name="Content Placeholder 2"/>
          <p:cNvSpPr txBox="1">
            <a:spLocks/>
          </p:cNvSpPr>
          <p:nvPr/>
        </p:nvSpPr>
        <p:spPr bwMode="auto">
          <a:xfrm>
            <a:off x="449175" y="1244032"/>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US" sz="2400" b="1" dirty="0">
                <a:solidFill>
                  <a:schemeClr val="tx1"/>
                </a:solidFill>
              </a:rPr>
              <a:t>Native Applications</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Native applications have the significant advantage of being able to easily access and utilize the built-in capabilities of the user’s device.</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Example:</a:t>
            </a:r>
          </a:p>
          <a:p>
            <a:pPr marL="342900" indent="-342900" algn="l">
              <a:spcBef>
                <a:spcPts val="0"/>
              </a:spcBef>
              <a:spcAft>
                <a:spcPts val="600"/>
              </a:spcAft>
              <a:buFontTx/>
              <a:buChar char="-"/>
            </a:pPr>
            <a:r>
              <a:rPr lang="en-US" sz="2400" dirty="0">
                <a:solidFill>
                  <a:schemeClr val="tx1"/>
                </a:solidFill>
              </a:rPr>
              <a:t>GPS</a:t>
            </a:r>
          </a:p>
          <a:p>
            <a:pPr marL="342900" indent="-342900" algn="l">
              <a:spcBef>
                <a:spcPts val="0"/>
              </a:spcBef>
              <a:spcAft>
                <a:spcPts val="600"/>
              </a:spcAft>
              <a:buFontTx/>
              <a:buChar char="-"/>
            </a:pPr>
            <a:r>
              <a:rPr lang="en-US" sz="2400" dirty="0">
                <a:solidFill>
                  <a:schemeClr val="tx1"/>
                </a:solidFill>
              </a:rPr>
              <a:t>Address book</a:t>
            </a:r>
          </a:p>
          <a:p>
            <a:pPr marL="342900" indent="-342900" algn="l">
              <a:spcBef>
                <a:spcPts val="0"/>
              </a:spcBef>
              <a:spcAft>
                <a:spcPts val="600"/>
              </a:spcAft>
              <a:buFontTx/>
              <a:buChar char="-"/>
            </a:pPr>
            <a:r>
              <a:rPr lang="en-US" sz="2400" dirty="0">
                <a:solidFill>
                  <a:schemeClr val="tx1"/>
                </a:solidFill>
              </a:rPr>
              <a:t>Camera</a:t>
            </a:r>
          </a:p>
          <a:p>
            <a:pPr marL="342900" indent="-342900" algn="l">
              <a:spcBef>
                <a:spcPts val="0"/>
              </a:spcBef>
              <a:spcAft>
                <a:spcPts val="600"/>
              </a:spcAft>
              <a:buFontTx/>
              <a:buChar char="-"/>
            </a:pPr>
            <a:r>
              <a:rPr lang="en-US" sz="2400" dirty="0">
                <a:solidFill>
                  <a:schemeClr val="tx1"/>
                </a:solidFill>
              </a:rPr>
              <a:t>Other settings</a:t>
            </a:r>
          </a:p>
          <a:p>
            <a:pPr algn="l">
              <a:spcBef>
                <a:spcPts val="0"/>
              </a:spcBef>
              <a:spcAft>
                <a:spcPts val="600"/>
              </a:spcAft>
            </a:pPr>
            <a:endParaRPr lang="en-US" sz="2400" dirty="0">
              <a:solidFill>
                <a:schemeClr val="tx1"/>
              </a:solidFill>
            </a:endParaRPr>
          </a:p>
          <a:p>
            <a:pPr algn="l">
              <a:spcBef>
                <a:spcPts val="0"/>
              </a:spcBef>
              <a:spcAft>
                <a:spcPts val="600"/>
              </a:spcAft>
            </a:pPr>
            <a:endParaRPr lang="en-US" sz="2400" dirty="0">
              <a:solidFill>
                <a:schemeClr val="tx1"/>
              </a:solidFill>
            </a:endParaRPr>
          </a:p>
          <a:p>
            <a:pPr algn="l">
              <a:spcBef>
                <a:spcPts val="0"/>
              </a:spcBef>
              <a:spcAft>
                <a:spcPts val="600"/>
              </a:spcAft>
            </a:pPr>
            <a:endParaRPr lang="en-US" sz="2400" dirty="0">
              <a:solidFill>
                <a:schemeClr val="tx1"/>
              </a:solidFill>
            </a:endParaRPr>
          </a:p>
        </p:txBody>
      </p:sp>
    </p:spTree>
    <p:custDataLst>
      <p:tags r:id="rId1"/>
    </p:custDataLst>
    <p:extLst>
      <p:ext uri="{BB962C8B-B14F-4D97-AF65-F5344CB8AC3E}">
        <p14:creationId xmlns:p14="http://schemas.microsoft.com/office/powerpoint/2010/main" val="278852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US" sz="2800" b="1" dirty="0">
                <a:solidFill>
                  <a:srgbClr val="000000"/>
                </a:solidFill>
              </a:rPr>
              <a:t>Understand the limitations and advantages of different platforms</a:t>
            </a:r>
          </a:p>
        </p:txBody>
      </p:sp>
      <p:sp>
        <p:nvSpPr>
          <p:cNvPr id="16" name="Content Placeholder 2"/>
          <p:cNvSpPr txBox="1">
            <a:spLocks/>
          </p:cNvSpPr>
          <p:nvPr/>
        </p:nvSpPr>
        <p:spPr bwMode="auto">
          <a:xfrm>
            <a:off x="449175" y="1244032"/>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US" sz="2400" b="1" dirty="0">
                <a:solidFill>
                  <a:schemeClr val="tx1"/>
                </a:solidFill>
              </a:rPr>
              <a:t>Native Applications</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When a user sends text messages, takes pictures using the device’s default app, set reminders, or uses the device’s music app (the one that came with the phone), they’re using native apps.</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In short, </a:t>
            </a:r>
            <a:r>
              <a:rPr lang="en-US" sz="2400" b="1" dirty="0">
                <a:solidFill>
                  <a:schemeClr val="tx1"/>
                </a:solidFill>
              </a:rPr>
              <a:t>native apps </a:t>
            </a:r>
            <a:r>
              <a:rPr lang="en-US" sz="2400" dirty="0">
                <a:solidFill>
                  <a:schemeClr val="tx1"/>
                </a:solidFill>
              </a:rPr>
              <a:t>are exactly that, native to the user’s OS and hence built per those guidelines.</a:t>
            </a:r>
          </a:p>
          <a:p>
            <a:pPr algn="l">
              <a:spcBef>
                <a:spcPts val="0"/>
              </a:spcBef>
              <a:spcAft>
                <a:spcPts val="600"/>
              </a:spcAft>
            </a:pPr>
            <a:endParaRPr lang="en-US" sz="2400" dirty="0">
              <a:solidFill>
                <a:schemeClr val="tx1"/>
              </a:solidFill>
            </a:endParaRPr>
          </a:p>
          <a:p>
            <a:pPr algn="l">
              <a:spcBef>
                <a:spcPts val="0"/>
              </a:spcBef>
              <a:spcAft>
                <a:spcPts val="600"/>
              </a:spcAft>
            </a:pPr>
            <a:endParaRPr lang="en-US" sz="2400" dirty="0">
              <a:solidFill>
                <a:schemeClr val="tx1"/>
              </a:solidFill>
            </a:endParaRPr>
          </a:p>
          <a:p>
            <a:pPr algn="l">
              <a:spcBef>
                <a:spcPts val="0"/>
              </a:spcBef>
              <a:spcAft>
                <a:spcPts val="600"/>
              </a:spcAft>
            </a:pPr>
            <a:endParaRPr lang="en-US" sz="2400" dirty="0">
              <a:solidFill>
                <a:schemeClr val="tx1"/>
              </a:solidFill>
            </a:endParaRPr>
          </a:p>
        </p:txBody>
      </p:sp>
    </p:spTree>
    <p:custDataLst>
      <p:tags r:id="rId1"/>
    </p:custDataLst>
    <p:extLst>
      <p:ext uri="{BB962C8B-B14F-4D97-AF65-F5344CB8AC3E}">
        <p14:creationId xmlns:p14="http://schemas.microsoft.com/office/powerpoint/2010/main" val="2622245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US" sz="2800" b="1" dirty="0">
                <a:solidFill>
                  <a:srgbClr val="000000"/>
                </a:solidFill>
              </a:rPr>
              <a:t>Understand the limitations and advantages of different platforms</a:t>
            </a:r>
          </a:p>
        </p:txBody>
      </p:sp>
      <p:sp>
        <p:nvSpPr>
          <p:cNvPr id="16" name="Content Placeholder 2"/>
          <p:cNvSpPr txBox="1">
            <a:spLocks/>
          </p:cNvSpPr>
          <p:nvPr/>
        </p:nvSpPr>
        <p:spPr bwMode="auto">
          <a:xfrm>
            <a:off x="449175" y="1244032"/>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SG" sz="2400" b="1" dirty="0">
                <a:solidFill>
                  <a:schemeClr val="tx1"/>
                </a:solidFill>
              </a:rPr>
              <a:t>Android Studio</a:t>
            </a:r>
          </a:p>
          <a:p>
            <a:pPr algn="l">
              <a:spcBef>
                <a:spcPts val="0"/>
              </a:spcBef>
              <a:spcAft>
                <a:spcPts val="600"/>
              </a:spcAft>
            </a:pPr>
            <a:endParaRPr lang="en-SG" sz="2400" dirty="0">
              <a:solidFill>
                <a:schemeClr val="tx1"/>
              </a:solidFill>
            </a:endParaRPr>
          </a:p>
          <a:p>
            <a:pPr algn="l">
              <a:spcBef>
                <a:spcPts val="0"/>
              </a:spcBef>
              <a:spcAft>
                <a:spcPts val="600"/>
              </a:spcAft>
            </a:pPr>
            <a:r>
              <a:rPr lang="en-US" sz="2400" dirty="0">
                <a:solidFill>
                  <a:schemeClr val="tx1"/>
                </a:solidFill>
              </a:rPr>
              <a:t>Is the official integrated development environment (IDE) for Google's Android operating system.</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Built on JetBrains' IntelliJ IDEA software and designed specifically for Android development.</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Primary languages are Java, Go or Kotlin. </a:t>
            </a:r>
            <a:endParaRPr lang="en-SG" sz="2400" dirty="0">
              <a:solidFill>
                <a:schemeClr val="tx1"/>
              </a:solidFill>
            </a:endParaRPr>
          </a:p>
          <a:p>
            <a:pPr algn="l">
              <a:spcBef>
                <a:spcPts val="0"/>
              </a:spcBef>
              <a:spcAft>
                <a:spcPts val="600"/>
              </a:spcAft>
            </a:pPr>
            <a:endParaRPr lang="en-SG" sz="2400" dirty="0">
              <a:solidFill>
                <a:schemeClr val="tx1"/>
              </a:solidFill>
            </a:endParaRPr>
          </a:p>
        </p:txBody>
      </p:sp>
    </p:spTree>
    <p:custDataLst>
      <p:tags r:id="rId1"/>
    </p:custDataLst>
    <p:extLst>
      <p:ext uri="{BB962C8B-B14F-4D97-AF65-F5344CB8AC3E}">
        <p14:creationId xmlns:p14="http://schemas.microsoft.com/office/powerpoint/2010/main" val="459912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US" sz="2800" b="1" dirty="0">
                <a:solidFill>
                  <a:srgbClr val="000000"/>
                </a:solidFill>
              </a:rPr>
              <a:t>Understand the limitations and advantages of different platforms</a:t>
            </a:r>
          </a:p>
        </p:txBody>
      </p:sp>
      <p:sp>
        <p:nvSpPr>
          <p:cNvPr id="16" name="Content Placeholder 2"/>
          <p:cNvSpPr txBox="1">
            <a:spLocks/>
          </p:cNvSpPr>
          <p:nvPr/>
        </p:nvSpPr>
        <p:spPr bwMode="auto">
          <a:xfrm>
            <a:off x="449175" y="1244032"/>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SG" sz="2400" b="1" dirty="0" err="1">
                <a:solidFill>
                  <a:schemeClr val="tx1"/>
                </a:solidFill>
              </a:rPr>
              <a:t>Xcode</a:t>
            </a:r>
            <a:endParaRPr lang="en-SG" sz="2400" b="1" dirty="0">
              <a:solidFill>
                <a:schemeClr val="tx1"/>
              </a:solidFill>
            </a:endParaRPr>
          </a:p>
          <a:p>
            <a:pPr algn="l">
              <a:spcBef>
                <a:spcPts val="0"/>
              </a:spcBef>
              <a:spcAft>
                <a:spcPts val="600"/>
              </a:spcAft>
            </a:pPr>
            <a:endParaRPr lang="en-SG" sz="2400" dirty="0">
              <a:solidFill>
                <a:schemeClr val="tx1"/>
              </a:solidFill>
            </a:endParaRPr>
          </a:p>
          <a:p>
            <a:pPr algn="l">
              <a:spcBef>
                <a:spcPts val="0"/>
              </a:spcBef>
              <a:spcAft>
                <a:spcPts val="600"/>
              </a:spcAft>
            </a:pPr>
            <a:r>
              <a:rPr lang="en-US" sz="2400" dirty="0">
                <a:solidFill>
                  <a:schemeClr val="tx1"/>
                </a:solidFill>
              </a:rPr>
              <a:t>Is Apple’s integrated development environment (IDE) that you use to build apps for Apple products including the iPad, iPhone, Apple Watch, and Mac. </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Provides tools to manage your entire development workflow—from creating your app, to testing, optimizing, and submitting it to the App Store.</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Programming Languages are Objective C and Swift.</a:t>
            </a:r>
            <a:endParaRPr lang="en-SG" sz="2400" dirty="0">
              <a:solidFill>
                <a:schemeClr val="tx1"/>
              </a:solidFill>
            </a:endParaRPr>
          </a:p>
        </p:txBody>
      </p:sp>
    </p:spTree>
    <p:custDataLst>
      <p:tags r:id="rId1"/>
    </p:custDataLst>
    <p:extLst>
      <p:ext uri="{BB962C8B-B14F-4D97-AF65-F5344CB8AC3E}">
        <p14:creationId xmlns:p14="http://schemas.microsoft.com/office/powerpoint/2010/main" val="956384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US" sz="2800" b="1" dirty="0">
                <a:solidFill>
                  <a:srgbClr val="000000"/>
                </a:solidFill>
              </a:rPr>
              <a:t>Understand the limitations and advantages of different platforms</a:t>
            </a:r>
          </a:p>
        </p:txBody>
      </p:sp>
      <p:sp>
        <p:nvSpPr>
          <p:cNvPr id="16" name="Content Placeholder 2"/>
          <p:cNvSpPr txBox="1">
            <a:spLocks/>
          </p:cNvSpPr>
          <p:nvPr/>
        </p:nvSpPr>
        <p:spPr bwMode="auto">
          <a:xfrm>
            <a:off x="449175" y="1244032"/>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SG" sz="2400" dirty="0">
                <a:solidFill>
                  <a:schemeClr val="tx1"/>
                </a:solidFill>
              </a:rPr>
              <a:t>Mobile application that are developed using external IDEs or different frameworks/programming languages are known as </a:t>
            </a:r>
          </a:p>
        </p:txBody>
      </p:sp>
      <p:sp>
        <p:nvSpPr>
          <p:cNvPr id="2" name="TextBox 1">
            <a:extLst>
              <a:ext uri="{FF2B5EF4-FFF2-40B4-BE49-F238E27FC236}">
                <a16:creationId xmlns:a16="http://schemas.microsoft.com/office/drawing/2014/main" id="{F489FC6D-1C88-4331-B012-0BDA7F10309A}"/>
              </a:ext>
            </a:extLst>
          </p:cNvPr>
          <p:cNvSpPr txBox="1"/>
          <p:nvPr/>
        </p:nvSpPr>
        <p:spPr>
          <a:xfrm>
            <a:off x="2018489" y="3039894"/>
            <a:ext cx="4882234" cy="584775"/>
          </a:xfrm>
          <a:prstGeom prst="rect">
            <a:avLst/>
          </a:prstGeom>
          <a:noFill/>
        </p:spPr>
        <p:txBody>
          <a:bodyPr wrap="none" rtlCol="0">
            <a:spAutoFit/>
          </a:bodyPr>
          <a:lstStyle/>
          <a:p>
            <a:r>
              <a:rPr lang="en-GB" sz="3200" b="1" dirty="0">
                <a:solidFill>
                  <a:schemeClr val="accent6"/>
                </a:solidFill>
              </a:rPr>
              <a:t>HYBRID APPLICATIONS</a:t>
            </a:r>
          </a:p>
        </p:txBody>
      </p:sp>
    </p:spTree>
    <p:custDataLst>
      <p:tags r:id="rId1"/>
    </p:custDataLst>
    <p:extLst>
      <p:ext uri="{BB962C8B-B14F-4D97-AF65-F5344CB8AC3E}">
        <p14:creationId xmlns:p14="http://schemas.microsoft.com/office/powerpoint/2010/main" val="2191631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US" sz="2800" b="1" dirty="0">
                <a:solidFill>
                  <a:srgbClr val="000000"/>
                </a:solidFill>
              </a:rPr>
              <a:t>Understand the limitations and advantages of different platforms</a:t>
            </a:r>
          </a:p>
        </p:txBody>
      </p:sp>
      <p:sp>
        <p:nvSpPr>
          <p:cNvPr id="16" name="Content Placeholder 2"/>
          <p:cNvSpPr txBox="1">
            <a:spLocks/>
          </p:cNvSpPr>
          <p:nvPr/>
        </p:nvSpPr>
        <p:spPr bwMode="auto">
          <a:xfrm>
            <a:off x="449176" y="1234305"/>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US" sz="2400" b="1" dirty="0">
                <a:solidFill>
                  <a:schemeClr val="tx1"/>
                </a:solidFill>
              </a:rPr>
              <a:t>Hybrid Application</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They look and feel like a native app, but ultimately outside of the basic frame of the application (typically restricted to the controls/navigational elements) they are fueled by a company’s website.</a:t>
            </a:r>
          </a:p>
        </p:txBody>
      </p:sp>
    </p:spTree>
    <p:custDataLst>
      <p:tags r:id="rId1"/>
    </p:custDataLst>
    <p:extLst>
      <p:ext uri="{BB962C8B-B14F-4D97-AF65-F5344CB8AC3E}">
        <p14:creationId xmlns:p14="http://schemas.microsoft.com/office/powerpoint/2010/main" val="4167593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8ED99-3BD0-EB41-91CE-7903CFC12C49}"/>
              </a:ext>
            </a:extLst>
          </p:cNvPr>
          <p:cNvSpPr>
            <a:spLocks noGrp="1"/>
          </p:cNvSpPr>
          <p:nvPr>
            <p:ph type="title"/>
          </p:nvPr>
        </p:nvSpPr>
        <p:spPr/>
        <p:txBody>
          <a:bodyPr/>
          <a:lstStyle/>
          <a:p>
            <a:pPr algn="l"/>
            <a:r>
              <a:rPr lang="en-US" b="1" dirty="0"/>
              <a:t>Self Introduction Exercise	</a:t>
            </a:r>
          </a:p>
        </p:txBody>
      </p:sp>
      <p:sp>
        <p:nvSpPr>
          <p:cNvPr id="3" name="Content Placeholder 2">
            <a:extLst>
              <a:ext uri="{FF2B5EF4-FFF2-40B4-BE49-F238E27FC236}">
                <a16:creationId xmlns:a16="http://schemas.microsoft.com/office/drawing/2014/main" id="{41288867-4A0B-3E43-A19C-67C3BCFFEFAB}"/>
              </a:ext>
            </a:extLst>
          </p:cNvPr>
          <p:cNvSpPr>
            <a:spLocks noGrp="1"/>
          </p:cNvSpPr>
          <p:nvPr>
            <p:ph idx="1"/>
          </p:nvPr>
        </p:nvSpPr>
        <p:spPr/>
        <p:txBody>
          <a:bodyPr/>
          <a:lstStyle/>
          <a:p>
            <a:r>
              <a:rPr lang="en-US" sz="2400" dirty="0"/>
              <a:t>Lets get to know one another</a:t>
            </a:r>
          </a:p>
          <a:p>
            <a:r>
              <a:rPr lang="en-US" sz="2400" dirty="0"/>
              <a:t>Your name, background, hobbies, what you like to do.</a:t>
            </a:r>
          </a:p>
          <a:p>
            <a:r>
              <a:rPr lang="en-US" sz="2400" dirty="0"/>
              <a:t>Familiar with Mobile Development?</a:t>
            </a:r>
          </a:p>
        </p:txBody>
      </p:sp>
    </p:spTree>
    <p:extLst>
      <p:ext uri="{BB962C8B-B14F-4D97-AF65-F5344CB8AC3E}">
        <p14:creationId xmlns:p14="http://schemas.microsoft.com/office/powerpoint/2010/main" val="3573373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US" sz="2800" b="1" dirty="0">
                <a:solidFill>
                  <a:srgbClr val="000000"/>
                </a:solidFill>
              </a:rPr>
              <a:t>Understand the limitations and advantages of different platforms</a:t>
            </a:r>
          </a:p>
        </p:txBody>
      </p:sp>
      <p:sp>
        <p:nvSpPr>
          <p:cNvPr id="16" name="Content Placeholder 2"/>
          <p:cNvSpPr txBox="1">
            <a:spLocks/>
          </p:cNvSpPr>
          <p:nvPr/>
        </p:nvSpPr>
        <p:spPr bwMode="auto">
          <a:xfrm>
            <a:off x="449176" y="1234305"/>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US" sz="2400" b="1" dirty="0">
                <a:solidFill>
                  <a:schemeClr val="tx1"/>
                </a:solidFill>
              </a:rPr>
              <a:t>Hybrid Application</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Basically, a hybrid app is a web app built using HTML5 and JavaScript, wrapped in a native container which loads most of the information on the page as the user navigates through the application </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Native apps instead download most of the content when the user first installs the app.</a:t>
            </a:r>
          </a:p>
        </p:txBody>
      </p:sp>
    </p:spTree>
    <p:custDataLst>
      <p:tags r:id="rId1"/>
    </p:custDataLst>
    <p:extLst>
      <p:ext uri="{BB962C8B-B14F-4D97-AF65-F5344CB8AC3E}">
        <p14:creationId xmlns:p14="http://schemas.microsoft.com/office/powerpoint/2010/main" val="1129457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US" sz="2800" b="1" dirty="0">
                <a:solidFill>
                  <a:srgbClr val="000000"/>
                </a:solidFill>
              </a:rPr>
              <a:t>Understand the limitations and advantages of different platforms</a:t>
            </a:r>
          </a:p>
        </p:txBody>
      </p:sp>
      <p:sp>
        <p:nvSpPr>
          <p:cNvPr id="16" name="Content Placeholder 2"/>
          <p:cNvSpPr txBox="1">
            <a:spLocks/>
          </p:cNvSpPr>
          <p:nvPr/>
        </p:nvSpPr>
        <p:spPr bwMode="auto">
          <a:xfrm>
            <a:off x="449175" y="1244032"/>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SG" sz="2400" dirty="0">
                <a:solidFill>
                  <a:schemeClr val="tx1"/>
                </a:solidFill>
              </a:rPr>
              <a:t>Advantages of creating applications on different platforms:</a:t>
            </a:r>
          </a:p>
          <a:p>
            <a:pPr algn="l">
              <a:spcBef>
                <a:spcPts val="0"/>
              </a:spcBef>
              <a:spcAft>
                <a:spcPts val="600"/>
              </a:spcAft>
            </a:pPr>
            <a:endParaRPr lang="en-SG" sz="2400" dirty="0">
              <a:solidFill>
                <a:schemeClr val="tx1"/>
              </a:solidFill>
            </a:endParaRPr>
          </a:p>
          <a:p>
            <a:pPr marL="457200" indent="-457200" algn="l">
              <a:spcBef>
                <a:spcPts val="0"/>
              </a:spcBef>
              <a:spcAft>
                <a:spcPts val="600"/>
              </a:spcAft>
              <a:buAutoNum type="arabicPeriod"/>
            </a:pPr>
            <a:r>
              <a:rPr lang="en-SG" sz="2400" dirty="0">
                <a:solidFill>
                  <a:schemeClr val="tx1"/>
                </a:solidFill>
              </a:rPr>
              <a:t>Native functions are accessible.</a:t>
            </a:r>
          </a:p>
          <a:p>
            <a:pPr marL="457200" indent="-457200" algn="l">
              <a:spcBef>
                <a:spcPts val="0"/>
              </a:spcBef>
              <a:spcAft>
                <a:spcPts val="600"/>
              </a:spcAft>
              <a:buAutoNum type="arabicPeriod"/>
            </a:pPr>
            <a:r>
              <a:rPr lang="en-SG" sz="2400" dirty="0">
                <a:solidFill>
                  <a:schemeClr val="tx1"/>
                </a:solidFill>
              </a:rPr>
              <a:t>Easier for user’s to learn. </a:t>
            </a:r>
          </a:p>
          <a:p>
            <a:pPr marL="457200" indent="-457200" algn="l">
              <a:spcBef>
                <a:spcPts val="0"/>
              </a:spcBef>
              <a:spcAft>
                <a:spcPts val="600"/>
              </a:spcAft>
              <a:buAutoNum type="arabicPeriod"/>
            </a:pPr>
            <a:r>
              <a:rPr lang="en-SG" sz="2400" dirty="0">
                <a:solidFill>
                  <a:schemeClr val="tx1"/>
                </a:solidFill>
              </a:rPr>
              <a:t>Fast and smooth. </a:t>
            </a:r>
          </a:p>
          <a:p>
            <a:pPr marL="457200" indent="-457200" algn="l">
              <a:spcBef>
                <a:spcPts val="0"/>
              </a:spcBef>
              <a:spcAft>
                <a:spcPts val="600"/>
              </a:spcAft>
              <a:buAutoNum type="arabicPeriod"/>
            </a:pPr>
            <a:r>
              <a:rPr lang="en-SG" sz="2400" dirty="0">
                <a:solidFill>
                  <a:schemeClr val="tx1"/>
                </a:solidFill>
              </a:rPr>
              <a:t>Better user experience.</a:t>
            </a:r>
          </a:p>
          <a:p>
            <a:pPr marL="457200" indent="-457200" algn="l">
              <a:spcBef>
                <a:spcPts val="0"/>
              </a:spcBef>
              <a:spcAft>
                <a:spcPts val="600"/>
              </a:spcAft>
              <a:buAutoNum type="arabicPeriod"/>
            </a:pPr>
            <a:endParaRPr lang="en-SG" sz="2400" dirty="0">
              <a:solidFill>
                <a:schemeClr val="tx1"/>
              </a:solidFill>
            </a:endParaRPr>
          </a:p>
          <a:p>
            <a:pPr marL="457200" indent="-457200" algn="l">
              <a:spcBef>
                <a:spcPts val="0"/>
              </a:spcBef>
              <a:spcAft>
                <a:spcPts val="600"/>
              </a:spcAft>
              <a:buAutoNum type="arabicPeriod"/>
            </a:pPr>
            <a:endParaRPr lang="en-SG" sz="2400" dirty="0">
              <a:solidFill>
                <a:schemeClr val="tx1"/>
              </a:solidFill>
            </a:endParaRPr>
          </a:p>
        </p:txBody>
      </p:sp>
    </p:spTree>
    <p:custDataLst>
      <p:tags r:id="rId1"/>
    </p:custDataLst>
    <p:extLst>
      <p:ext uri="{BB962C8B-B14F-4D97-AF65-F5344CB8AC3E}">
        <p14:creationId xmlns:p14="http://schemas.microsoft.com/office/powerpoint/2010/main" val="1770979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US" sz="2800" b="1" dirty="0">
                <a:solidFill>
                  <a:srgbClr val="000000"/>
                </a:solidFill>
              </a:rPr>
              <a:t>Understand the limitations and advantages of different platforms</a:t>
            </a:r>
          </a:p>
        </p:txBody>
      </p:sp>
      <p:sp>
        <p:nvSpPr>
          <p:cNvPr id="16" name="Content Placeholder 2"/>
          <p:cNvSpPr txBox="1">
            <a:spLocks/>
          </p:cNvSpPr>
          <p:nvPr/>
        </p:nvSpPr>
        <p:spPr bwMode="auto">
          <a:xfrm>
            <a:off x="449175" y="1244032"/>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SG" sz="2400" dirty="0">
                <a:solidFill>
                  <a:schemeClr val="tx1"/>
                </a:solidFill>
              </a:rPr>
              <a:t>Limitations of creating applications on different platform:</a:t>
            </a:r>
          </a:p>
          <a:p>
            <a:pPr algn="l">
              <a:spcBef>
                <a:spcPts val="0"/>
              </a:spcBef>
              <a:spcAft>
                <a:spcPts val="600"/>
              </a:spcAft>
            </a:pPr>
            <a:endParaRPr lang="en-SG" sz="2400" dirty="0">
              <a:solidFill>
                <a:schemeClr val="tx1"/>
              </a:solidFill>
            </a:endParaRPr>
          </a:p>
          <a:p>
            <a:pPr marL="457200" indent="-457200" algn="l">
              <a:spcBef>
                <a:spcPts val="0"/>
              </a:spcBef>
              <a:spcAft>
                <a:spcPts val="600"/>
              </a:spcAft>
              <a:buAutoNum type="arabicPeriod"/>
            </a:pPr>
            <a:r>
              <a:rPr lang="en-SG" sz="2400" dirty="0">
                <a:solidFill>
                  <a:schemeClr val="tx1"/>
                </a:solidFill>
              </a:rPr>
              <a:t>Have to use the specified programming languages. </a:t>
            </a:r>
          </a:p>
          <a:p>
            <a:pPr marL="457200" indent="-457200" algn="l">
              <a:spcBef>
                <a:spcPts val="0"/>
              </a:spcBef>
              <a:spcAft>
                <a:spcPts val="600"/>
              </a:spcAft>
              <a:buAutoNum type="arabicPeriod"/>
            </a:pPr>
            <a:r>
              <a:rPr lang="en-SG" sz="2400" dirty="0">
                <a:solidFill>
                  <a:schemeClr val="tx1"/>
                </a:solidFill>
              </a:rPr>
              <a:t>Have to use specified IDEs.</a:t>
            </a:r>
          </a:p>
          <a:p>
            <a:pPr marL="457200" indent="-457200" algn="l">
              <a:spcBef>
                <a:spcPts val="0"/>
              </a:spcBef>
              <a:spcAft>
                <a:spcPts val="600"/>
              </a:spcAft>
              <a:buAutoNum type="arabicPeriod"/>
            </a:pPr>
            <a:r>
              <a:rPr lang="en-SG" sz="2400" dirty="0">
                <a:solidFill>
                  <a:schemeClr val="tx1"/>
                </a:solidFill>
              </a:rPr>
              <a:t>Maintenance and Updates have to be done twice. </a:t>
            </a:r>
          </a:p>
          <a:p>
            <a:pPr marL="457200" indent="-457200" algn="l">
              <a:spcBef>
                <a:spcPts val="0"/>
              </a:spcBef>
              <a:spcAft>
                <a:spcPts val="600"/>
              </a:spcAft>
              <a:buAutoNum type="arabicPeriod"/>
            </a:pPr>
            <a:r>
              <a:rPr lang="en-SG" sz="2400" dirty="0">
                <a:solidFill>
                  <a:schemeClr val="tx1"/>
                </a:solidFill>
              </a:rPr>
              <a:t>More effort and time. </a:t>
            </a:r>
          </a:p>
          <a:p>
            <a:pPr marL="457200" indent="-457200" algn="l">
              <a:spcBef>
                <a:spcPts val="0"/>
              </a:spcBef>
              <a:spcAft>
                <a:spcPts val="600"/>
              </a:spcAft>
              <a:buAutoNum type="arabicPeriod"/>
            </a:pPr>
            <a:endParaRPr lang="en-SG" sz="2400" dirty="0">
              <a:solidFill>
                <a:schemeClr val="tx1"/>
              </a:solidFill>
            </a:endParaRPr>
          </a:p>
          <a:p>
            <a:pPr marL="457200" indent="-457200" algn="l">
              <a:spcBef>
                <a:spcPts val="0"/>
              </a:spcBef>
              <a:spcAft>
                <a:spcPts val="600"/>
              </a:spcAft>
              <a:buAutoNum type="arabicPeriod"/>
            </a:pPr>
            <a:endParaRPr lang="en-SG" sz="2400" dirty="0">
              <a:solidFill>
                <a:schemeClr val="tx1"/>
              </a:solidFill>
            </a:endParaRPr>
          </a:p>
        </p:txBody>
      </p:sp>
    </p:spTree>
    <p:custDataLst>
      <p:tags r:id="rId1"/>
    </p:custDataLst>
    <p:extLst>
      <p:ext uri="{BB962C8B-B14F-4D97-AF65-F5344CB8AC3E}">
        <p14:creationId xmlns:p14="http://schemas.microsoft.com/office/powerpoint/2010/main" val="291630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US" sz="2800" b="1" dirty="0">
                <a:solidFill>
                  <a:srgbClr val="000000"/>
                </a:solidFill>
              </a:rPr>
              <a:t>Understand the limitations and advantages of different platforms</a:t>
            </a:r>
          </a:p>
        </p:txBody>
      </p:sp>
      <p:sp>
        <p:nvSpPr>
          <p:cNvPr id="16" name="Content Placeholder 2"/>
          <p:cNvSpPr txBox="1">
            <a:spLocks/>
          </p:cNvSpPr>
          <p:nvPr/>
        </p:nvSpPr>
        <p:spPr bwMode="auto">
          <a:xfrm>
            <a:off x="449175" y="1244032"/>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SG" sz="2400" dirty="0">
                <a:solidFill>
                  <a:schemeClr val="tx1"/>
                </a:solidFill>
              </a:rPr>
              <a:t>Advantages of creating applications on a single platform:</a:t>
            </a:r>
          </a:p>
          <a:p>
            <a:pPr algn="l">
              <a:spcBef>
                <a:spcPts val="0"/>
              </a:spcBef>
              <a:spcAft>
                <a:spcPts val="600"/>
              </a:spcAft>
            </a:pPr>
            <a:endParaRPr lang="en-SG" sz="2400" dirty="0">
              <a:solidFill>
                <a:schemeClr val="tx1"/>
              </a:solidFill>
            </a:endParaRPr>
          </a:p>
          <a:p>
            <a:pPr marL="457200" indent="-457200" algn="l">
              <a:spcBef>
                <a:spcPts val="0"/>
              </a:spcBef>
              <a:spcAft>
                <a:spcPts val="600"/>
              </a:spcAft>
              <a:buAutoNum type="arabicPeriod"/>
            </a:pPr>
            <a:r>
              <a:rPr lang="en-SG" sz="2400" dirty="0">
                <a:solidFill>
                  <a:schemeClr val="tx1"/>
                </a:solidFill>
              </a:rPr>
              <a:t>Allows you to target a wider user base.</a:t>
            </a:r>
          </a:p>
          <a:p>
            <a:pPr marL="457200" indent="-457200" algn="l">
              <a:spcBef>
                <a:spcPts val="0"/>
              </a:spcBef>
              <a:spcAft>
                <a:spcPts val="600"/>
              </a:spcAft>
              <a:buAutoNum type="arabicPeriod"/>
            </a:pPr>
            <a:r>
              <a:rPr lang="en-SG" sz="2400" dirty="0">
                <a:solidFill>
                  <a:schemeClr val="tx1"/>
                </a:solidFill>
              </a:rPr>
              <a:t>Shorter development timeframe.</a:t>
            </a:r>
          </a:p>
          <a:p>
            <a:pPr marL="457200" indent="-457200" algn="l">
              <a:spcBef>
                <a:spcPts val="0"/>
              </a:spcBef>
              <a:spcAft>
                <a:spcPts val="600"/>
              </a:spcAft>
              <a:buAutoNum type="arabicPeriod"/>
            </a:pPr>
            <a:r>
              <a:rPr lang="en-SG" sz="2400" dirty="0">
                <a:solidFill>
                  <a:schemeClr val="tx1"/>
                </a:solidFill>
              </a:rPr>
              <a:t>Less expensive to build and maintain.</a:t>
            </a:r>
          </a:p>
          <a:p>
            <a:pPr algn="l">
              <a:spcBef>
                <a:spcPts val="0"/>
              </a:spcBef>
              <a:spcAft>
                <a:spcPts val="600"/>
              </a:spcAft>
            </a:pPr>
            <a:endParaRPr lang="en-SG" sz="2400" dirty="0">
              <a:solidFill>
                <a:schemeClr val="tx1"/>
              </a:solidFill>
            </a:endParaRPr>
          </a:p>
          <a:p>
            <a:pPr marL="457200" indent="-457200" algn="l">
              <a:spcBef>
                <a:spcPts val="0"/>
              </a:spcBef>
              <a:spcAft>
                <a:spcPts val="600"/>
              </a:spcAft>
              <a:buAutoNum type="arabicPeriod"/>
            </a:pPr>
            <a:endParaRPr lang="en-SG" sz="2400" dirty="0">
              <a:solidFill>
                <a:schemeClr val="tx1"/>
              </a:solidFill>
            </a:endParaRPr>
          </a:p>
          <a:p>
            <a:pPr marL="457200" indent="-457200" algn="l">
              <a:spcBef>
                <a:spcPts val="0"/>
              </a:spcBef>
              <a:spcAft>
                <a:spcPts val="600"/>
              </a:spcAft>
              <a:buAutoNum type="arabicPeriod"/>
            </a:pPr>
            <a:endParaRPr lang="en-SG" sz="2400" dirty="0">
              <a:solidFill>
                <a:schemeClr val="tx1"/>
              </a:solidFill>
            </a:endParaRPr>
          </a:p>
        </p:txBody>
      </p:sp>
    </p:spTree>
    <p:custDataLst>
      <p:tags r:id="rId1"/>
    </p:custDataLst>
    <p:extLst>
      <p:ext uri="{BB962C8B-B14F-4D97-AF65-F5344CB8AC3E}">
        <p14:creationId xmlns:p14="http://schemas.microsoft.com/office/powerpoint/2010/main" val="187881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US" sz="2800" b="1" dirty="0">
                <a:solidFill>
                  <a:srgbClr val="000000"/>
                </a:solidFill>
              </a:rPr>
              <a:t>From developer to consumer</a:t>
            </a:r>
          </a:p>
        </p:txBody>
      </p:sp>
      <p:sp>
        <p:nvSpPr>
          <p:cNvPr id="16" name="Content Placeholder 2"/>
          <p:cNvSpPr txBox="1">
            <a:spLocks/>
          </p:cNvSpPr>
          <p:nvPr/>
        </p:nvSpPr>
        <p:spPr bwMode="auto">
          <a:xfrm>
            <a:off x="449175" y="1244032"/>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endParaRPr lang="en-SG" sz="2400" dirty="0">
              <a:solidFill>
                <a:schemeClr val="tx1"/>
              </a:solidFill>
            </a:endParaRPr>
          </a:p>
          <a:p>
            <a:pPr marL="457200" indent="-457200" algn="l">
              <a:spcBef>
                <a:spcPts val="0"/>
              </a:spcBef>
              <a:spcAft>
                <a:spcPts val="600"/>
              </a:spcAft>
              <a:buAutoNum type="arabicPeriod"/>
            </a:pPr>
            <a:endParaRPr lang="en-SG" sz="2400" dirty="0">
              <a:solidFill>
                <a:schemeClr val="tx1"/>
              </a:solidFill>
            </a:endParaRPr>
          </a:p>
          <a:p>
            <a:pPr marL="457200" indent="-457200" algn="l">
              <a:spcBef>
                <a:spcPts val="0"/>
              </a:spcBef>
              <a:spcAft>
                <a:spcPts val="600"/>
              </a:spcAft>
              <a:buAutoNum type="arabicPeriod"/>
            </a:pPr>
            <a:endParaRPr lang="en-SG" sz="2400" dirty="0">
              <a:solidFill>
                <a:schemeClr val="tx1"/>
              </a:solidFill>
            </a:endParaRPr>
          </a:p>
        </p:txBody>
      </p:sp>
      <p:sp>
        <p:nvSpPr>
          <p:cNvPr id="2" name="Oval 1">
            <a:extLst>
              <a:ext uri="{FF2B5EF4-FFF2-40B4-BE49-F238E27FC236}">
                <a16:creationId xmlns:a16="http://schemas.microsoft.com/office/drawing/2014/main" id="{C0D97C95-18AA-476F-9B8A-3CDCDD47F871}"/>
              </a:ext>
            </a:extLst>
          </p:cNvPr>
          <p:cNvSpPr/>
          <p:nvPr/>
        </p:nvSpPr>
        <p:spPr>
          <a:xfrm>
            <a:off x="588522" y="1743683"/>
            <a:ext cx="1979578" cy="10943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1. Ideation</a:t>
            </a:r>
          </a:p>
        </p:txBody>
      </p:sp>
      <p:sp>
        <p:nvSpPr>
          <p:cNvPr id="5" name="Oval 4">
            <a:extLst>
              <a:ext uri="{FF2B5EF4-FFF2-40B4-BE49-F238E27FC236}">
                <a16:creationId xmlns:a16="http://schemas.microsoft.com/office/drawing/2014/main" id="{54079EC6-4B93-4DFD-9F9B-E69E19ED101F}"/>
              </a:ext>
            </a:extLst>
          </p:cNvPr>
          <p:cNvSpPr/>
          <p:nvPr/>
        </p:nvSpPr>
        <p:spPr>
          <a:xfrm>
            <a:off x="3124199" y="1673157"/>
            <a:ext cx="2765898" cy="12354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2. Storyboarding</a:t>
            </a:r>
          </a:p>
        </p:txBody>
      </p:sp>
      <p:sp>
        <p:nvSpPr>
          <p:cNvPr id="6" name="Oval 5">
            <a:extLst>
              <a:ext uri="{FF2B5EF4-FFF2-40B4-BE49-F238E27FC236}">
                <a16:creationId xmlns:a16="http://schemas.microsoft.com/office/drawing/2014/main" id="{7311D960-D763-4411-AB9A-186C1EFBEE1C}"/>
              </a:ext>
            </a:extLst>
          </p:cNvPr>
          <p:cNvSpPr/>
          <p:nvPr/>
        </p:nvSpPr>
        <p:spPr>
          <a:xfrm>
            <a:off x="6378101" y="1692612"/>
            <a:ext cx="2253575" cy="119650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3. Prototyping</a:t>
            </a:r>
          </a:p>
        </p:txBody>
      </p:sp>
      <p:sp>
        <p:nvSpPr>
          <p:cNvPr id="7" name="Oval 6">
            <a:extLst>
              <a:ext uri="{FF2B5EF4-FFF2-40B4-BE49-F238E27FC236}">
                <a16:creationId xmlns:a16="http://schemas.microsoft.com/office/drawing/2014/main" id="{3772C103-C97C-4CCF-98F8-25C90D9C3E49}"/>
              </a:ext>
            </a:extLst>
          </p:cNvPr>
          <p:cNvSpPr/>
          <p:nvPr/>
        </p:nvSpPr>
        <p:spPr>
          <a:xfrm>
            <a:off x="6378100" y="3537625"/>
            <a:ext cx="2253575" cy="119650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4. Feedback and production</a:t>
            </a:r>
          </a:p>
        </p:txBody>
      </p:sp>
      <p:sp>
        <p:nvSpPr>
          <p:cNvPr id="8" name="Oval 7">
            <a:extLst>
              <a:ext uri="{FF2B5EF4-FFF2-40B4-BE49-F238E27FC236}">
                <a16:creationId xmlns:a16="http://schemas.microsoft.com/office/drawing/2014/main" id="{CE975688-AD62-4D40-B793-85050D868F41}"/>
              </a:ext>
            </a:extLst>
          </p:cNvPr>
          <p:cNvSpPr/>
          <p:nvPr/>
        </p:nvSpPr>
        <p:spPr>
          <a:xfrm>
            <a:off x="3483311" y="3537625"/>
            <a:ext cx="2253575" cy="119650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5. Testing</a:t>
            </a:r>
          </a:p>
        </p:txBody>
      </p:sp>
      <p:sp>
        <p:nvSpPr>
          <p:cNvPr id="9" name="Oval 8">
            <a:extLst>
              <a:ext uri="{FF2B5EF4-FFF2-40B4-BE49-F238E27FC236}">
                <a16:creationId xmlns:a16="http://schemas.microsoft.com/office/drawing/2014/main" id="{C51F2A68-A24F-4C64-A546-9D852EF857F9}"/>
              </a:ext>
            </a:extLst>
          </p:cNvPr>
          <p:cNvSpPr/>
          <p:nvPr/>
        </p:nvSpPr>
        <p:spPr>
          <a:xfrm>
            <a:off x="588522" y="3537625"/>
            <a:ext cx="2253575" cy="119650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6. Approval and release</a:t>
            </a:r>
          </a:p>
        </p:txBody>
      </p:sp>
      <p:cxnSp>
        <p:nvCxnSpPr>
          <p:cNvPr id="4" name="Straight Arrow Connector 3">
            <a:extLst>
              <a:ext uri="{FF2B5EF4-FFF2-40B4-BE49-F238E27FC236}">
                <a16:creationId xmlns:a16="http://schemas.microsoft.com/office/drawing/2014/main" id="{FB1ADC93-5C9E-4836-B527-BAF99929B705}"/>
              </a:ext>
            </a:extLst>
          </p:cNvPr>
          <p:cNvCxnSpPr>
            <a:stCxn id="2" idx="6"/>
            <a:endCxn id="5" idx="2"/>
          </p:cNvCxnSpPr>
          <p:nvPr/>
        </p:nvCxnSpPr>
        <p:spPr>
          <a:xfrm>
            <a:off x="2568100" y="2290864"/>
            <a:ext cx="556099" cy="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14A7DA4C-2603-49B4-A286-7E2C0FD1E320}"/>
              </a:ext>
            </a:extLst>
          </p:cNvPr>
          <p:cNvCxnSpPr>
            <a:cxnSpLocks/>
            <a:stCxn id="5" idx="6"/>
            <a:endCxn id="6" idx="2"/>
          </p:cNvCxnSpPr>
          <p:nvPr/>
        </p:nvCxnSpPr>
        <p:spPr>
          <a:xfrm>
            <a:off x="5890097" y="2290864"/>
            <a:ext cx="488004" cy="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EE364A54-F5C6-4009-9B0E-8B974FCEB061}"/>
              </a:ext>
            </a:extLst>
          </p:cNvPr>
          <p:cNvCxnSpPr>
            <a:cxnSpLocks/>
            <a:stCxn id="6" idx="4"/>
            <a:endCxn id="7" idx="0"/>
          </p:cNvCxnSpPr>
          <p:nvPr/>
        </p:nvCxnSpPr>
        <p:spPr>
          <a:xfrm flipH="1">
            <a:off x="7504888" y="2889116"/>
            <a:ext cx="1" cy="648509"/>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D0B1F780-A5F2-43D1-A419-D6ABC73DF164}"/>
              </a:ext>
            </a:extLst>
          </p:cNvPr>
          <p:cNvCxnSpPr>
            <a:cxnSpLocks/>
            <a:stCxn id="7" idx="2"/>
            <a:endCxn id="8" idx="6"/>
          </p:cNvCxnSpPr>
          <p:nvPr/>
        </p:nvCxnSpPr>
        <p:spPr>
          <a:xfrm flipH="1">
            <a:off x="5736886" y="4135877"/>
            <a:ext cx="641214" cy="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C8794B53-1A59-408F-ADC4-7821B3CBFE81}"/>
              </a:ext>
            </a:extLst>
          </p:cNvPr>
          <p:cNvCxnSpPr>
            <a:cxnSpLocks/>
            <a:stCxn id="8" idx="2"/>
          </p:cNvCxnSpPr>
          <p:nvPr/>
        </p:nvCxnSpPr>
        <p:spPr>
          <a:xfrm flipH="1">
            <a:off x="2842097" y="4135877"/>
            <a:ext cx="641214" cy="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2231868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US" sz="2800" b="1" dirty="0">
                <a:solidFill>
                  <a:srgbClr val="000000"/>
                </a:solidFill>
              </a:rPr>
              <a:t>Module’s Programming Language and Framework</a:t>
            </a:r>
          </a:p>
        </p:txBody>
      </p:sp>
      <p:sp>
        <p:nvSpPr>
          <p:cNvPr id="16" name="Content Placeholder 2"/>
          <p:cNvSpPr txBox="1">
            <a:spLocks/>
          </p:cNvSpPr>
          <p:nvPr/>
        </p:nvSpPr>
        <p:spPr bwMode="auto">
          <a:xfrm>
            <a:off x="449175" y="1244032"/>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SG" sz="2400" dirty="0">
                <a:solidFill>
                  <a:schemeClr val="tx1"/>
                </a:solidFill>
              </a:rPr>
              <a:t>For this module, we will be using </a:t>
            </a:r>
            <a:r>
              <a:rPr lang="en-SG" sz="2400" b="1" dirty="0">
                <a:solidFill>
                  <a:schemeClr val="tx1"/>
                </a:solidFill>
              </a:rPr>
              <a:t>React Native </a:t>
            </a:r>
            <a:r>
              <a:rPr lang="en-SG" sz="2400" dirty="0">
                <a:solidFill>
                  <a:schemeClr val="tx1"/>
                </a:solidFill>
              </a:rPr>
              <a:t>to build hybrid mobile application. </a:t>
            </a:r>
          </a:p>
          <a:p>
            <a:pPr algn="l">
              <a:spcBef>
                <a:spcPts val="0"/>
              </a:spcBef>
              <a:spcAft>
                <a:spcPts val="600"/>
              </a:spcAft>
            </a:pPr>
            <a:endParaRPr lang="en-SG" sz="2400" dirty="0">
              <a:solidFill>
                <a:schemeClr val="tx1"/>
              </a:solidFill>
            </a:endParaRPr>
          </a:p>
          <a:p>
            <a:pPr algn="l">
              <a:spcBef>
                <a:spcPts val="0"/>
              </a:spcBef>
              <a:spcAft>
                <a:spcPts val="600"/>
              </a:spcAft>
            </a:pPr>
            <a:r>
              <a:rPr lang="en-SG" sz="2400" b="1" dirty="0">
                <a:solidFill>
                  <a:schemeClr val="tx1"/>
                </a:solidFill>
              </a:rPr>
              <a:t>React Native </a:t>
            </a:r>
          </a:p>
          <a:p>
            <a:pPr algn="l">
              <a:spcBef>
                <a:spcPts val="0"/>
              </a:spcBef>
              <a:spcAft>
                <a:spcPts val="600"/>
              </a:spcAft>
            </a:pPr>
            <a:endParaRPr lang="en-SG" sz="2400" dirty="0">
              <a:solidFill>
                <a:schemeClr val="tx1"/>
              </a:solidFill>
            </a:endParaRPr>
          </a:p>
          <a:p>
            <a:pPr marL="342900" indent="-342900" algn="l">
              <a:spcBef>
                <a:spcPts val="0"/>
              </a:spcBef>
              <a:spcAft>
                <a:spcPts val="600"/>
              </a:spcAft>
              <a:buFontTx/>
              <a:buChar char="-"/>
            </a:pPr>
            <a:r>
              <a:rPr lang="en-SG" sz="2400" dirty="0">
                <a:solidFill>
                  <a:schemeClr val="tx1"/>
                </a:solidFill>
              </a:rPr>
              <a:t>Created by Facebook</a:t>
            </a:r>
          </a:p>
          <a:p>
            <a:pPr marL="342900" indent="-342900" algn="l">
              <a:spcBef>
                <a:spcPts val="0"/>
              </a:spcBef>
              <a:spcAft>
                <a:spcPts val="600"/>
              </a:spcAft>
              <a:buFontTx/>
              <a:buChar char="-"/>
            </a:pPr>
            <a:r>
              <a:rPr lang="en-SG" sz="2400" dirty="0">
                <a:solidFill>
                  <a:schemeClr val="tx1"/>
                </a:solidFill>
              </a:rPr>
              <a:t>Open source UI software framework created by Meta Platforms</a:t>
            </a:r>
          </a:p>
          <a:p>
            <a:pPr marL="342900" indent="-342900" algn="l">
              <a:spcBef>
                <a:spcPts val="0"/>
              </a:spcBef>
              <a:spcAft>
                <a:spcPts val="600"/>
              </a:spcAft>
              <a:buFontTx/>
              <a:buChar char="-"/>
            </a:pPr>
            <a:r>
              <a:rPr lang="en-SG" sz="2400" dirty="0">
                <a:solidFill>
                  <a:schemeClr val="tx1"/>
                </a:solidFill>
              </a:rPr>
              <a:t>Started in the summer of 2013.</a:t>
            </a:r>
          </a:p>
          <a:p>
            <a:pPr algn="l">
              <a:spcBef>
                <a:spcPts val="0"/>
              </a:spcBef>
              <a:spcAft>
                <a:spcPts val="600"/>
              </a:spcAft>
            </a:pPr>
            <a:endParaRPr lang="en-SG" sz="2400" dirty="0">
              <a:solidFill>
                <a:schemeClr val="tx1"/>
              </a:solidFill>
            </a:endParaRPr>
          </a:p>
          <a:p>
            <a:pPr marL="457200" indent="-457200" algn="l">
              <a:spcBef>
                <a:spcPts val="0"/>
              </a:spcBef>
              <a:spcAft>
                <a:spcPts val="600"/>
              </a:spcAft>
              <a:buAutoNum type="arabicPeriod"/>
            </a:pPr>
            <a:endParaRPr lang="en-SG" sz="2400" dirty="0">
              <a:solidFill>
                <a:schemeClr val="tx1"/>
              </a:solidFill>
            </a:endParaRPr>
          </a:p>
        </p:txBody>
      </p:sp>
    </p:spTree>
    <p:custDataLst>
      <p:tags r:id="rId1"/>
    </p:custDataLst>
    <p:extLst>
      <p:ext uri="{BB962C8B-B14F-4D97-AF65-F5344CB8AC3E}">
        <p14:creationId xmlns:p14="http://schemas.microsoft.com/office/powerpoint/2010/main" val="51787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US" sz="2800" b="1" dirty="0">
                <a:solidFill>
                  <a:srgbClr val="000000"/>
                </a:solidFill>
              </a:rPr>
              <a:t>Module’s Programming Language and Framework</a:t>
            </a:r>
          </a:p>
        </p:txBody>
      </p:sp>
      <p:sp>
        <p:nvSpPr>
          <p:cNvPr id="16" name="Content Placeholder 2"/>
          <p:cNvSpPr txBox="1">
            <a:spLocks/>
          </p:cNvSpPr>
          <p:nvPr/>
        </p:nvSpPr>
        <p:spPr bwMode="auto">
          <a:xfrm>
            <a:off x="449175" y="1244032"/>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SG" sz="2400" b="1" dirty="0">
                <a:solidFill>
                  <a:schemeClr val="tx1"/>
                </a:solidFill>
              </a:rPr>
              <a:t>React Native </a:t>
            </a:r>
          </a:p>
          <a:p>
            <a:pPr algn="l">
              <a:spcBef>
                <a:spcPts val="0"/>
              </a:spcBef>
              <a:spcAft>
                <a:spcPts val="600"/>
              </a:spcAft>
            </a:pPr>
            <a:endParaRPr lang="en-SG" sz="2400" dirty="0">
              <a:solidFill>
                <a:schemeClr val="tx1"/>
              </a:solidFill>
            </a:endParaRPr>
          </a:p>
          <a:p>
            <a:pPr algn="l">
              <a:spcBef>
                <a:spcPts val="0"/>
              </a:spcBef>
              <a:spcAft>
                <a:spcPts val="600"/>
              </a:spcAft>
            </a:pPr>
            <a:r>
              <a:rPr lang="en-US" sz="2400" dirty="0">
                <a:solidFill>
                  <a:schemeClr val="tx1"/>
                </a:solidFill>
              </a:rPr>
              <a:t>React Native is a JavaScript framework for writing real, natively rendering mobile applications for iOS and Android. </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It’s based on React, Facebook’s JavaScript library for building user interfaces, but instead of targeting the browser, it targets mobile platforms. </a:t>
            </a:r>
            <a:endParaRPr lang="en-SG" sz="2400" dirty="0">
              <a:solidFill>
                <a:schemeClr val="tx1"/>
              </a:solidFill>
            </a:endParaRPr>
          </a:p>
        </p:txBody>
      </p:sp>
    </p:spTree>
    <p:custDataLst>
      <p:tags r:id="rId1"/>
    </p:custDataLst>
    <p:extLst>
      <p:ext uri="{BB962C8B-B14F-4D97-AF65-F5344CB8AC3E}">
        <p14:creationId xmlns:p14="http://schemas.microsoft.com/office/powerpoint/2010/main" val="127914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US" sz="2800" b="1" dirty="0">
                <a:solidFill>
                  <a:srgbClr val="000000"/>
                </a:solidFill>
              </a:rPr>
              <a:t>Module’s Programming Language and Framework</a:t>
            </a:r>
          </a:p>
        </p:txBody>
      </p:sp>
      <p:sp>
        <p:nvSpPr>
          <p:cNvPr id="16" name="Content Placeholder 2"/>
          <p:cNvSpPr txBox="1">
            <a:spLocks/>
          </p:cNvSpPr>
          <p:nvPr/>
        </p:nvSpPr>
        <p:spPr bwMode="auto">
          <a:xfrm>
            <a:off x="449175" y="1244032"/>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SG" sz="2400" b="1" dirty="0">
                <a:solidFill>
                  <a:schemeClr val="tx1"/>
                </a:solidFill>
              </a:rPr>
              <a:t>React Native </a:t>
            </a:r>
          </a:p>
          <a:p>
            <a:pPr algn="l">
              <a:spcBef>
                <a:spcPts val="0"/>
              </a:spcBef>
              <a:spcAft>
                <a:spcPts val="600"/>
              </a:spcAft>
            </a:pPr>
            <a:endParaRPr lang="en-SG" sz="2400" dirty="0">
              <a:solidFill>
                <a:schemeClr val="tx1"/>
              </a:solidFill>
            </a:endParaRPr>
          </a:p>
          <a:p>
            <a:pPr algn="l">
              <a:spcBef>
                <a:spcPts val="0"/>
              </a:spcBef>
              <a:spcAft>
                <a:spcPts val="600"/>
              </a:spcAft>
            </a:pPr>
            <a:r>
              <a:rPr lang="en-US" sz="2400" dirty="0">
                <a:solidFill>
                  <a:schemeClr val="tx1"/>
                </a:solidFill>
              </a:rPr>
              <a:t>In other words: web developers can now write mobile applications that look and feel truly “native,” all from the comfort of a JavaScript library that we already know and love.</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Plus, because most of the code you write can be shared between platforms, React Native makes it easy to simultaneously develop for both Android and iOS.</a:t>
            </a:r>
          </a:p>
        </p:txBody>
      </p:sp>
    </p:spTree>
    <p:custDataLst>
      <p:tags r:id="rId1"/>
    </p:custDataLst>
    <p:extLst>
      <p:ext uri="{BB962C8B-B14F-4D97-AF65-F5344CB8AC3E}">
        <p14:creationId xmlns:p14="http://schemas.microsoft.com/office/powerpoint/2010/main" val="3964531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US" sz="2800" b="1" dirty="0">
                <a:solidFill>
                  <a:srgbClr val="000000"/>
                </a:solidFill>
              </a:rPr>
              <a:t>Module’s Programming Language and Framework</a:t>
            </a:r>
          </a:p>
        </p:txBody>
      </p:sp>
      <p:sp>
        <p:nvSpPr>
          <p:cNvPr id="16" name="Content Placeholder 2"/>
          <p:cNvSpPr txBox="1">
            <a:spLocks/>
          </p:cNvSpPr>
          <p:nvPr/>
        </p:nvSpPr>
        <p:spPr bwMode="auto">
          <a:xfrm>
            <a:off x="449175" y="1244032"/>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SG" sz="2400" b="1" dirty="0">
                <a:solidFill>
                  <a:schemeClr val="tx1"/>
                </a:solidFill>
              </a:rPr>
              <a:t>React Native </a:t>
            </a:r>
          </a:p>
          <a:p>
            <a:pPr algn="l">
              <a:spcBef>
                <a:spcPts val="0"/>
              </a:spcBef>
              <a:spcAft>
                <a:spcPts val="600"/>
              </a:spcAft>
            </a:pPr>
            <a:endParaRPr lang="en-SG" sz="2400" dirty="0">
              <a:solidFill>
                <a:schemeClr val="tx1"/>
              </a:solidFill>
            </a:endParaRPr>
          </a:p>
          <a:p>
            <a:pPr algn="l">
              <a:spcBef>
                <a:spcPts val="0"/>
              </a:spcBef>
              <a:spcAft>
                <a:spcPts val="600"/>
              </a:spcAft>
            </a:pPr>
            <a:r>
              <a:rPr lang="en-SG" sz="2400" dirty="0">
                <a:solidFill>
                  <a:schemeClr val="tx1"/>
                </a:solidFill>
              </a:rPr>
              <a:t>Advantages of React Native:</a:t>
            </a:r>
          </a:p>
          <a:p>
            <a:pPr algn="l">
              <a:spcBef>
                <a:spcPts val="0"/>
              </a:spcBef>
              <a:spcAft>
                <a:spcPts val="600"/>
              </a:spcAft>
            </a:pPr>
            <a:endParaRPr lang="en-SG" sz="2400" dirty="0">
              <a:solidFill>
                <a:schemeClr val="tx1"/>
              </a:solidFill>
            </a:endParaRPr>
          </a:p>
          <a:p>
            <a:pPr marL="342900" indent="-342900" algn="l">
              <a:spcBef>
                <a:spcPts val="0"/>
              </a:spcBef>
              <a:spcAft>
                <a:spcPts val="600"/>
              </a:spcAft>
              <a:buFontTx/>
              <a:buChar char="-"/>
            </a:pPr>
            <a:r>
              <a:rPr lang="en-SG" sz="2400" dirty="0">
                <a:solidFill>
                  <a:schemeClr val="tx1"/>
                </a:solidFill>
              </a:rPr>
              <a:t>One language for multiple platforms</a:t>
            </a:r>
          </a:p>
          <a:p>
            <a:pPr marL="342900" indent="-342900" algn="l">
              <a:spcBef>
                <a:spcPts val="0"/>
              </a:spcBef>
              <a:spcAft>
                <a:spcPts val="600"/>
              </a:spcAft>
              <a:buFontTx/>
              <a:buChar char="-"/>
            </a:pPr>
            <a:r>
              <a:rPr lang="en-SG" sz="2400" dirty="0">
                <a:solidFill>
                  <a:schemeClr val="tx1"/>
                </a:solidFill>
              </a:rPr>
              <a:t>Near-native performance</a:t>
            </a:r>
          </a:p>
          <a:p>
            <a:pPr marL="342900" indent="-342900" algn="l">
              <a:spcBef>
                <a:spcPts val="0"/>
              </a:spcBef>
              <a:spcAft>
                <a:spcPts val="600"/>
              </a:spcAft>
              <a:buFontTx/>
              <a:buChar char="-"/>
            </a:pPr>
            <a:r>
              <a:rPr lang="en-SG" sz="2400" dirty="0">
                <a:solidFill>
                  <a:schemeClr val="tx1"/>
                </a:solidFill>
              </a:rPr>
              <a:t>Easy and flexible supported by </a:t>
            </a:r>
            <a:r>
              <a:rPr lang="en-SG" sz="2400" dirty="0" err="1">
                <a:solidFill>
                  <a:schemeClr val="tx1"/>
                </a:solidFill>
              </a:rPr>
              <a:t>Javascript</a:t>
            </a:r>
            <a:endParaRPr lang="en-SG" sz="2400" dirty="0">
              <a:solidFill>
                <a:schemeClr val="tx1"/>
              </a:solidFill>
            </a:endParaRPr>
          </a:p>
          <a:p>
            <a:pPr marL="342900" indent="-342900" algn="l">
              <a:spcBef>
                <a:spcPts val="0"/>
              </a:spcBef>
              <a:spcAft>
                <a:spcPts val="600"/>
              </a:spcAft>
              <a:buFontTx/>
              <a:buChar char="-"/>
            </a:pPr>
            <a:r>
              <a:rPr lang="en-SG" sz="2400" dirty="0">
                <a:solidFill>
                  <a:schemeClr val="tx1"/>
                </a:solidFill>
              </a:rPr>
              <a:t>Heavily used in industry</a:t>
            </a:r>
          </a:p>
          <a:p>
            <a:pPr marL="457200" indent="-457200" algn="l">
              <a:spcBef>
                <a:spcPts val="0"/>
              </a:spcBef>
              <a:spcAft>
                <a:spcPts val="600"/>
              </a:spcAft>
              <a:buAutoNum type="arabicPeriod"/>
            </a:pPr>
            <a:endParaRPr lang="en-SG" sz="2400" dirty="0">
              <a:solidFill>
                <a:schemeClr val="tx1"/>
              </a:solidFill>
            </a:endParaRPr>
          </a:p>
        </p:txBody>
      </p:sp>
    </p:spTree>
    <p:custDataLst>
      <p:tags r:id="rId1"/>
    </p:custDataLst>
    <p:extLst>
      <p:ext uri="{BB962C8B-B14F-4D97-AF65-F5344CB8AC3E}">
        <p14:creationId xmlns:p14="http://schemas.microsoft.com/office/powerpoint/2010/main" val="40983429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US" sz="2800" b="1" dirty="0">
                <a:solidFill>
                  <a:srgbClr val="000000"/>
                </a:solidFill>
              </a:rPr>
              <a:t>Module’s Programming Language and Framework</a:t>
            </a:r>
          </a:p>
        </p:txBody>
      </p:sp>
      <p:sp>
        <p:nvSpPr>
          <p:cNvPr id="16" name="Content Placeholder 2"/>
          <p:cNvSpPr txBox="1">
            <a:spLocks/>
          </p:cNvSpPr>
          <p:nvPr/>
        </p:nvSpPr>
        <p:spPr bwMode="auto">
          <a:xfrm>
            <a:off x="449175" y="1244032"/>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SG" sz="2400" b="1" dirty="0">
                <a:solidFill>
                  <a:schemeClr val="tx1"/>
                </a:solidFill>
              </a:rPr>
              <a:t>Expo</a:t>
            </a:r>
          </a:p>
          <a:p>
            <a:pPr algn="l">
              <a:spcBef>
                <a:spcPts val="0"/>
              </a:spcBef>
              <a:spcAft>
                <a:spcPts val="600"/>
              </a:spcAft>
            </a:pPr>
            <a:endParaRPr lang="en-SG" sz="2400" dirty="0">
              <a:solidFill>
                <a:schemeClr val="tx1"/>
              </a:solidFill>
            </a:endParaRPr>
          </a:p>
          <a:p>
            <a:pPr algn="l">
              <a:spcBef>
                <a:spcPts val="0"/>
              </a:spcBef>
              <a:spcAft>
                <a:spcPts val="600"/>
              </a:spcAft>
            </a:pPr>
            <a:r>
              <a:rPr lang="en-US" sz="2400" dirty="0">
                <a:solidFill>
                  <a:schemeClr val="tx1"/>
                </a:solidFill>
              </a:rPr>
              <a:t>Is a framework and a platform for universal React applications. </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It is a set of tools and services built around React Native and native platforms that help you develop, build, deploy, and quickly iterate on iOS, Android, and web apps from the same JavaScript/TypeScript codebase.</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Simplifies the development process from the command line to the development and testing on devices.</a:t>
            </a:r>
            <a:endParaRPr lang="en-SG" sz="2400" dirty="0">
              <a:solidFill>
                <a:schemeClr val="tx1"/>
              </a:solidFill>
            </a:endParaRPr>
          </a:p>
        </p:txBody>
      </p:sp>
    </p:spTree>
    <p:custDataLst>
      <p:tags r:id="rId1"/>
    </p:custDataLst>
    <p:extLst>
      <p:ext uri="{BB962C8B-B14F-4D97-AF65-F5344CB8AC3E}">
        <p14:creationId xmlns:p14="http://schemas.microsoft.com/office/powerpoint/2010/main" val="3747666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8ED99-3BD0-EB41-91CE-7903CFC12C49}"/>
              </a:ext>
            </a:extLst>
          </p:cNvPr>
          <p:cNvSpPr>
            <a:spLocks noGrp="1"/>
          </p:cNvSpPr>
          <p:nvPr>
            <p:ph type="title"/>
          </p:nvPr>
        </p:nvSpPr>
        <p:spPr/>
        <p:txBody>
          <a:bodyPr/>
          <a:lstStyle/>
          <a:p>
            <a:pPr algn="l"/>
            <a:r>
              <a:rPr lang="en-US" b="1" dirty="0"/>
              <a:t>Self Introduction Exercise	</a:t>
            </a:r>
          </a:p>
        </p:txBody>
      </p:sp>
      <p:sp>
        <p:nvSpPr>
          <p:cNvPr id="3" name="Content Placeholder 2">
            <a:extLst>
              <a:ext uri="{FF2B5EF4-FFF2-40B4-BE49-F238E27FC236}">
                <a16:creationId xmlns:a16="http://schemas.microsoft.com/office/drawing/2014/main" id="{41288867-4A0B-3E43-A19C-67C3BCFFEFAB}"/>
              </a:ext>
            </a:extLst>
          </p:cNvPr>
          <p:cNvSpPr>
            <a:spLocks noGrp="1"/>
          </p:cNvSpPr>
          <p:nvPr>
            <p:ph idx="1"/>
          </p:nvPr>
        </p:nvSpPr>
        <p:spPr/>
        <p:txBody>
          <a:bodyPr/>
          <a:lstStyle/>
          <a:p>
            <a:pPr marL="0" indent="0">
              <a:buNone/>
            </a:pPr>
            <a:r>
              <a:rPr lang="en-US" sz="2400" dirty="0"/>
              <a:t>My Experience:</a:t>
            </a:r>
          </a:p>
          <a:p>
            <a:pPr>
              <a:buFontTx/>
              <a:buChar char="-"/>
            </a:pPr>
            <a:r>
              <a:rPr lang="en-US" sz="2400" dirty="0"/>
              <a:t>A Tech Lead in a local company.</a:t>
            </a:r>
          </a:p>
          <a:p>
            <a:pPr>
              <a:buFontTx/>
              <a:buChar char="-"/>
            </a:pPr>
            <a:r>
              <a:rPr lang="en-US" sz="2400" dirty="0"/>
              <a:t>Full-Stack Developer for 7 years. </a:t>
            </a:r>
          </a:p>
          <a:p>
            <a:pPr marL="0" indent="0">
              <a:buNone/>
            </a:pPr>
            <a:endParaRPr lang="en-US" sz="2400" dirty="0"/>
          </a:p>
          <a:p>
            <a:pPr marL="0" indent="0">
              <a:buNone/>
            </a:pPr>
            <a:r>
              <a:rPr lang="en-US" sz="2400" dirty="0"/>
              <a:t>My Hobbies:</a:t>
            </a:r>
          </a:p>
          <a:p>
            <a:pPr>
              <a:buFontTx/>
              <a:buChar char="-"/>
            </a:pPr>
            <a:r>
              <a:rPr lang="en-US" sz="2400" dirty="0"/>
              <a:t>Gaming</a:t>
            </a:r>
          </a:p>
          <a:p>
            <a:pPr>
              <a:buFontTx/>
              <a:buChar char="-"/>
            </a:pPr>
            <a:r>
              <a:rPr lang="en-US" sz="2400" dirty="0"/>
              <a:t>Learn about new technology/programming concepts</a:t>
            </a:r>
          </a:p>
          <a:p>
            <a:pPr marL="0" indent="0">
              <a:buNone/>
            </a:pPr>
            <a:endParaRPr lang="en-US" sz="2400" dirty="0"/>
          </a:p>
          <a:p>
            <a:pPr>
              <a:buFontTx/>
              <a:buChar char="-"/>
            </a:pPr>
            <a:endParaRPr lang="en-US" sz="2400" dirty="0"/>
          </a:p>
        </p:txBody>
      </p:sp>
    </p:spTree>
    <p:extLst>
      <p:ext uri="{BB962C8B-B14F-4D97-AF65-F5344CB8AC3E}">
        <p14:creationId xmlns:p14="http://schemas.microsoft.com/office/powerpoint/2010/main" val="32665536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US" sz="2800" b="1" dirty="0">
                <a:solidFill>
                  <a:srgbClr val="000000"/>
                </a:solidFill>
              </a:rPr>
              <a:t>Creating a new React Native project</a:t>
            </a:r>
          </a:p>
        </p:txBody>
      </p:sp>
      <p:sp>
        <p:nvSpPr>
          <p:cNvPr id="16" name="Content Placeholder 2"/>
          <p:cNvSpPr txBox="1">
            <a:spLocks/>
          </p:cNvSpPr>
          <p:nvPr/>
        </p:nvSpPr>
        <p:spPr bwMode="auto">
          <a:xfrm>
            <a:off x="449175" y="1244032"/>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SG" sz="2800" dirty="0">
                <a:solidFill>
                  <a:schemeClr val="tx1"/>
                </a:solidFill>
              </a:rPr>
              <a:t>Live demonstration on creating your first react Native project.</a:t>
            </a:r>
          </a:p>
        </p:txBody>
      </p:sp>
    </p:spTree>
    <p:custDataLst>
      <p:tags r:id="rId1"/>
    </p:custDataLst>
    <p:extLst>
      <p:ext uri="{BB962C8B-B14F-4D97-AF65-F5344CB8AC3E}">
        <p14:creationId xmlns:p14="http://schemas.microsoft.com/office/powerpoint/2010/main" val="3625407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US" sz="2800" b="1" dirty="0">
                <a:solidFill>
                  <a:srgbClr val="000000"/>
                </a:solidFill>
              </a:rPr>
              <a:t>Discuss the elements of apps you enjoy</a:t>
            </a:r>
          </a:p>
        </p:txBody>
      </p:sp>
      <p:sp>
        <p:nvSpPr>
          <p:cNvPr id="16" name="Content Placeholder 2"/>
          <p:cNvSpPr txBox="1">
            <a:spLocks/>
          </p:cNvSpPr>
          <p:nvPr/>
        </p:nvSpPr>
        <p:spPr bwMode="auto">
          <a:xfrm>
            <a:off x="449175" y="1244032"/>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SG" sz="2800" dirty="0">
                <a:solidFill>
                  <a:schemeClr val="tx1"/>
                </a:solidFill>
              </a:rPr>
              <a:t>Let’s discuss things you like about your favourite applications. </a:t>
            </a:r>
          </a:p>
          <a:p>
            <a:pPr algn="l">
              <a:spcBef>
                <a:spcPts val="0"/>
              </a:spcBef>
              <a:spcAft>
                <a:spcPts val="600"/>
              </a:spcAft>
            </a:pPr>
            <a:endParaRPr lang="en-SG" sz="2800" dirty="0">
              <a:solidFill>
                <a:schemeClr val="tx1"/>
              </a:solidFill>
            </a:endParaRPr>
          </a:p>
          <a:p>
            <a:pPr marL="514350" indent="-514350" algn="l">
              <a:spcBef>
                <a:spcPts val="0"/>
              </a:spcBef>
              <a:spcAft>
                <a:spcPts val="600"/>
              </a:spcAft>
              <a:buAutoNum type="arabicPeriod"/>
            </a:pPr>
            <a:r>
              <a:rPr lang="en-SG" sz="2800" dirty="0">
                <a:solidFill>
                  <a:schemeClr val="tx1"/>
                </a:solidFill>
              </a:rPr>
              <a:t>Functions</a:t>
            </a:r>
          </a:p>
          <a:p>
            <a:pPr marL="514350" indent="-514350" algn="l">
              <a:spcBef>
                <a:spcPts val="0"/>
              </a:spcBef>
              <a:spcAft>
                <a:spcPts val="600"/>
              </a:spcAft>
              <a:buAutoNum type="arabicPeriod"/>
            </a:pPr>
            <a:r>
              <a:rPr lang="en-SG" sz="2800" dirty="0">
                <a:solidFill>
                  <a:schemeClr val="tx1"/>
                </a:solidFill>
              </a:rPr>
              <a:t>User Interface/Experience</a:t>
            </a:r>
          </a:p>
          <a:p>
            <a:pPr algn="l">
              <a:spcBef>
                <a:spcPts val="0"/>
              </a:spcBef>
              <a:spcAft>
                <a:spcPts val="600"/>
              </a:spcAft>
            </a:pPr>
            <a:endParaRPr lang="en-SG" sz="2800" dirty="0">
              <a:solidFill>
                <a:schemeClr val="tx1"/>
              </a:solidFill>
            </a:endParaRPr>
          </a:p>
          <a:p>
            <a:pPr algn="l">
              <a:spcBef>
                <a:spcPts val="0"/>
              </a:spcBef>
              <a:spcAft>
                <a:spcPts val="600"/>
              </a:spcAft>
            </a:pPr>
            <a:r>
              <a:rPr lang="en-SG" sz="2800" dirty="0">
                <a:solidFill>
                  <a:schemeClr val="tx1"/>
                </a:solidFill>
              </a:rPr>
              <a:t>I will provide the upload link in class.</a:t>
            </a:r>
          </a:p>
          <a:p>
            <a:pPr marL="514350" indent="-514350" algn="l">
              <a:spcBef>
                <a:spcPts val="0"/>
              </a:spcBef>
              <a:spcAft>
                <a:spcPts val="600"/>
              </a:spcAft>
              <a:buAutoNum type="arabicPeriod"/>
            </a:pPr>
            <a:endParaRPr lang="en-SG" sz="2800" dirty="0">
              <a:solidFill>
                <a:schemeClr val="tx1"/>
              </a:solidFill>
            </a:endParaRPr>
          </a:p>
        </p:txBody>
      </p:sp>
    </p:spTree>
    <p:custDataLst>
      <p:tags r:id="rId1"/>
    </p:custDataLst>
    <p:extLst>
      <p:ext uri="{BB962C8B-B14F-4D97-AF65-F5344CB8AC3E}">
        <p14:creationId xmlns:p14="http://schemas.microsoft.com/office/powerpoint/2010/main" val="3867307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57199" y="1572128"/>
            <a:ext cx="8229601" cy="3256546"/>
          </a:xfrm>
        </p:spPr>
        <p:txBody>
          <a:bodyPr anchor="ctr"/>
          <a:lstStyle/>
          <a:p>
            <a:r>
              <a:rPr lang="en-GB" sz="8000" b="1" dirty="0">
                <a:solidFill>
                  <a:srgbClr val="000000"/>
                </a:solidFill>
              </a:rPr>
              <a:t>END OF LESSON</a:t>
            </a:r>
            <a:endParaRPr lang="en-SG" sz="8000" dirty="0">
              <a:solidFill>
                <a:srgbClr val="000000"/>
              </a:solidFill>
            </a:endParaRPr>
          </a:p>
        </p:txBody>
      </p:sp>
    </p:spTree>
    <p:custDataLst>
      <p:tags r:id="rId1"/>
    </p:custDataLst>
    <p:extLst>
      <p:ext uri="{BB962C8B-B14F-4D97-AF65-F5344CB8AC3E}">
        <p14:creationId xmlns:p14="http://schemas.microsoft.com/office/powerpoint/2010/main" val="42782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8ED99-3BD0-EB41-91CE-7903CFC12C49}"/>
              </a:ext>
            </a:extLst>
          </p:cNvPr>
          <p:cNvSpPr>
            <a:spLocks noGrp="1"/>
          </p:cNvSpPr>
          <p:nvPr>
            <p:ph type="title"/>
          </p:nvPr>
        </p:nvSpPr>
        <p:spPr/>
        <p:txBody>
          <a:bodyPr/>
          <a:lstStyle/>
          <a:p>
            <a:pPr algn="l"/>
            <a:r>
              <a:rPr lang="en-US" b="1" dirty="0"/>
              <a:t>Self Introduction Exercise	</a:t>
            </a:r>
          </a:p>
        </p:txBody>
      </p:sp>
      <p:sp>
        <p:nvSpPr>
          <p:cNvPr id="3" name="Content Placeholder 2">
            <a:extLst>
              <a:ext uri="{FF2B5EF4-FFF2-40B4-BE49-F238E27FC236}">
                <a16:creationId xmlns:a16="http://schemas.microsoft.com/office/drawing/2014/main" id="{41288867-4A0B-3E43-A19C-67C3BCFFEFAB}"/>
              </a:ext>
            </a:extLst>
          </p:cNvPr>
          <p:cNvSpPr>
            <a:spLocks noGrp="1"/>
          </p:cNvSpPr>
          <p:nvPr>
            <p:ph idx="1"/>
          </p:nvPr>
        </p:nvSpPr>
        <p:spPr/>
        <p:txBody>
          <a:bodyPr/>
          <a:lstStyle/>
          <a:p>
            <a:pPr marL="0" indent="0">
              <a:buNone/>
            </a:pPr>
            <a:r>
              <a:rPr lang="en-US" sz="2800" dirty="0"/>
              <a:t>If there are any questions along the way, you can reach me at:</a:t>
            </a:r>
          </a:p>
          <a:p>
            <a:pPr marL="0" indent="0">
              <a:buNone/>
            </a:pPr>
            <a:endParaRPr lang="en-US" sz="2800" dirty="0">
              <a:hlinkClick r:id="rId3"/>
            </a:endParaRPr>
          </a:p>
          <a:p>
            <a:pPr marL="0" indent="0">
              <a:buNone/>
            </a:pPr>
            <a:r>
              <a:rPr lang="en-US" sz="2800" dirty="0">
                <a:hlinkClick r:id="rId3"/>
              </a:rPr>
              <a:t>kydsim001@mymail.sim.edu.sg</a:t>
            </a:r>
            <a:endParaRPr lang="en-US" sz="2800" dirty="0"/>
          </a:p>
          <a:p>
            <a:endParaRPr lang="en-US" dirty="0"/>
          </a:p>
        </p:txBody>
      </p:sp>
    </p:spTree>
    <p:extLst>
      <p:ext uri="{BB962C8B-B14F-4D97-AF65-F5344CB8AC3E}">
        <p14:creationId xmlns:p14="http://schemas.microsoft.com/office/powerpoint/2010/main" val="433595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dirty="0">
                <a:solidFill>
                  <a:srgbClr val="000000"/>
                </a:solidFill>
              </a:rPr>
              <a:t>Tools to install</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spcBef>
                <a:spcPts val="300"/>
              </a:spcBef>
              <a:spcAft>
                <a:spcPts val="300"/>
              </a:spcAft>
            </a:pPr>
            <a:r>
              <a:rPr lang="en-US" sz="2400" dirty="0">
                <a:solidFill>
                  <a:schemeClr val="tx1"/>
                </a:solidFill>
              </a:rPr>
              <a:t>Programming Tools:</a:t>
            </a:r>
          </a:p>
          <a:p>
            <a:pPr algn="just">
              <a:spcBef>
                <a:spcPts val="300"/>
              </a:spcBef>
              <a:spcAft>
                <a:spcPts val="300"/>
              </a:spcAft>
            </a:pPr>
            <a:endParaRPr lang="en-US" sz="2400" dirty="0">
              <a:solidFill>
                <a:schemeClr val="tx1"/>
              </a:solidFill>
            </a:endParaRPr>
          </a:p>
          <a:p>
            <a:pPr algn="just">
              <a:spcBef>
                <a:spcPts val="300"/>
              </a:spcBef>
              <a:spcAft>
                <a:spcPts val="300"/>
              </a:spcAft>
            </a:pPr>
            <a:r>
              <a:rPr lang="en-US" sz="2400" dirty="0">
                <a:solidFill>
                  <a:schemeClr val="tx1"/>
                </a:solidFill>
              </a:rPr>
              <a:t>Atom:</a:t>
            </a:r>
          </a:p>
          <a:p>
            <a:pPr algn="just">
              <a:spcBef>
                <a:spcPts val="300"/>
              </a:spcBef>
              <a:spcAft>
                <a:spcPts val="300"/>
              </a:spcAft>
            </a:pPr>
            <a:r>
              <a:rPr lang="en-US" sz="2400" dirty="0">
                <a:solidFill>
                  <a:schemeClr val="tx1"/>
                </a:solidFill>
                <a:hlinkClick r:id="rId5"/>
              </a:rPr>
              <a:t>https://atom.io/</a:t>
            </a:r>
            <a:endParaRPr lang="en-US" sz="2400" dirty="0">
              <a:solidFill>
                <a:schemeClr val="tx1"/>
              </a:solidFill>
            </a:endParaRPr>
          </a:p>
          <a:p>
            <a:pPr algn="just">
              <a:spcBef>
                <a:spcPts val="300"/>
              </a:spcBef>
              <a:spcAft>
                <a:spcPts val="300"/>
              </a:spcAft>
            </a:pPr>
            <a:endParaRPr lang="en-US" sz="2400" dirty="0">
              <a:solidFill>
                <a:schemeClr val="tx1"/>
              </a:solidFill>
            </a:endParaRPr>
          </a:p>
          <a:p>
            <a:pPr algn="just">
              <a:spcBef>
                <a:spcPts val="300"/>
              </a:spcBef>
              <a:spcAft>
                <a:spcPts val="300"/>
              </a:spcAft>
            </a:pPr>
            <a:r>
              <a:rPr lang="en-US" sz="2400" dirty="0">
                <a:solidFill>
                  <a:schemeClr val="tx1"/>
                </a:solidFill>
              </a:rPr>
              <a:t>NodeJS and NPM package:</a:t>
            </a:r>
          </a:p>
          <a:p>
            <a:pPr algn="just">
              <a:spcBef>
                <a:spcPts val="300"/>
              </a:spcBef>
              <a:spcAft>
                <a:spcPts val="300"/>
              </a:spcAft>
            </a:pPr>
            <a:r>
              <a:rPr lang="en-US" sz="2400" dirty="0">
                <a:solidFill>
                  <a:schemeClr val="tx1"/>
                </a:solidFill>
                <a:hlinkClick r:id="rId6"/>
              </a:rPr>
              <a:t>https://nodejs.org/en/download/</a:t>
            </a:r>
            <a:endParaRPr lang="en-US" sz="2400" dirty="0">
              <a:solidFill>
                <a:schemeClr val="tx1"/>
              </a:solidFill>
            </a:endParaRPr>
          </a:p>
          <a:p>
            <a:pPr algn="just">
              <a:spcBef>
                <a:spcPts val="300"/>
              </a:spcBef>
              <a:spcAft>
                <a:spcPts val="300"/>
              </a:spcAft>
            </a:pPr>
            <a:endParaRPr lang="en-US" sz="2400" dirty="0">
              <a:solidFill>
                <a:schemeClr val="tx1"/>
              </a:solidFill>
            </a:endParaRPr>
          </a:p>
          <a:p>
            <a:pPr algn="just">
              <a:spcBef>
                <a:spcPts val="300"/>
              </a:spcBef>
              <a:spcAft>
                <a:spcPts val="300"/>
              </a:spcAft>
            </a:pPr>
            <a:r>
              <a:rPr lang="en-US" sz="2400" dirty="0">
                <a:solidFill>
                  <a:schemeClr val="tx1"/>
                </a:solidFill>
              </a:rPr>
              <a:t>React Native and Expo:</a:t>
            </a:r>
          </a:p>
          <a:p>
            <a:pPr algn="just">
              <a:spcBef>
                <a:spcPts val="300"/>
              </a:spcBef>
              <a:spcAft>
                <a:spcPts val="300"/>
              </a:spcAft>
            </a:pPr>
            <a:r>
              <a:rPr lang="en-US" sz="2400" dirty="0">
                <a:solidFill>
                  <a:schemeClr val="tx1"/>
                </a:solidFill>
              </a:rPr>
              <a:t>Live Demonstration</a:t>
            </a:r>
          </a:p>
          <a:p>
            <a:pPr algn="just">
              <a:spcBef>
                <a:spcPts val="300"/>
              </a:spcBef>
              <a:spcAft>
                <a:spcPts val="300"/>
              </a:spcAft>
            </a:pPr>
            <a:endParaRPr lang="en-US" sz="2400" dirty="0">
              <a:solidFill>
                <a:schemeClr val="tx1"/>
              </a:solidFill>
            </a:endParaRPr>
          </a:p>
          <a:p>
            <a:pPr algn="just">
              <a:spcBef>
                <a:spcPts val="300"/>
              </a:spcBef>
              <a:spcAft>
                <a:spcPts val="300"/>
              </a:spcAft>
            </a:pPr>
            <a:endParaRPr lang="en-US" sz="2400" dirty="0">
              <a:solidFill>
                <a:schemeClr val="tx1"/>
              </a:solidFill>
            </a:endParaRPr>
          </a:p>
          <a:p>
            <a:pPr algn="just">
              <a:spcBef>
                <a:spcPts val="300"/>
              </a:spcBef>
              <a:spcAft>
                <a:spcPts val="300"/>
              </a:spcAft>
            </a:pPr>
            <a:endParaRPr lang="en-US" sz="2400" dirty="0">
              <a:solidFill>
                <a:schemeClr val="tx1"/>
              </a:solidFill>
            </a:endParaRPr>
          </a:p>
        </p:txBody>
      </p:sp>
    </p:spTree>
    <p:custDataLst>
      <p:tags r:id="rId1"/>
    </p:custDataLst>
    <p:extLst>
      <p:ext uri="{BB962C8B-B14F-4D97-AF65-F5344CB8AC3E}">
        <p14:creationId xmlns:p14="http://schemas.microsoft.com/office/powerpoint/2010/main" val="700224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dirty="0">
                <a:solidFill>
                  <a:srgbClr val="000000"/>
                </a:solidFill>
              </a:rPr>
              <a:t>Tools to install</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spcBef>
                <a:spcPts val="300"/>
              </a:spcBef>
              <a:spcAft>
                <a:spcPts val="300"/>
              </a:spcAft>
            </a:pPr>
            <a:r>
              <a:rPr lang="en-US" sz="2400" dirty="0">
                <a:solidFill>
                  <a:schemeClr val="tx1"/>
                </a:solidFill>
              </a:rPr>
              <a:t>Programming Tools:</a:t>
            </a:r>
          </a:p>
          <a:p>
            <a:pPr algn="just">
              <a:spcBef>
                <a:spcPts val="300"/>
              </a:spcBef>
              <a:spcAft>
                <a:spcPts val="300"/>
              </a:spcAft>
            </a:pPr>
            <a:endParaRPr lang="en-US" sz="2400" dirty="0">
              <a:solidFill>
                <a:schemeClr val="tx1"/>
              </a:solidFill>
            </a:endParaRPr>
          </a:p>
          <a:p>
            <a:pPr algn="just">
              <a:spcBef>
                <a:spcPts val="300"/>
              </a:spcBef>
              <a:spcAft>
                <a:spcPts val="300"/>
              </a:spcAft>
            </a:pPr>
            <a:r>
              <a:rPr lang="en-US" sz="2400" dirty="0">
                <a:solidFill>
                  <a:schemeClr val="tx1"/>
                </a:solidFill>
              </a:rPr>
              <a:t>JDK 8:</a:t>
            </a:r>
          </a:p>
          <a:p>
            <a:pPr algn="just">
              <a:spcBef>
                <a:spcPts val="300"/>
              </a:spcBef>
              <a:spcAft>
                <a:spcPts val="300"/>
              </a:spcAft>
            </a:pPr>
            <a:r>
              <a:rPr lang="en-US" sz="2400" dirty="0">
                <a:solidFill>
                  <a:schemeClr val="tx1"/>
                </a:solidFill>
                <a:hlinkClick r:id="rId5"/>
              </a:rPr>
              <a:t>https://www.oracle.com/za/java/technologies/javase/javase8-archive-downloads.html</a:t>
            </a:r>
            <a:endParaRPr lang="en-US" sz="2400" dirty="0">
              <a:solidFill>
                <a:schemeClr val="tx1"/>
              </a:solidFill>
            </a:endParaRPr>
          </a:p>
          <a:p>
            <a:pPr algn="just">
              <a:spcBef>
                <a:spcPts val="300"/>
              </a:spcBef>
              <a:spcAft>
                <a:spcPts val="300"/>
              </a:spcAft>
            </a:pPr>
            <a:endParaRPr lang="en-US" sz="2400" dirty="0">
              <a:solidFill>
                <a:schemeClr val="tx1"/>
              </a:solidFill>
            </a:endParaRPr>
          </a:p>
          <a:p>
            <a:pPr algn="just">
              <a:spcBef>
                <a:spcPts val="300"/>
              </a:spcBef>
              <a:spcAft>
                <a:spcPts val="300"/>
              </a:spcAft>
            </a:pPr>
            <a:r>
              <a:rPr lang="en-US" sz="2400" dirty="0">
                <a:solidFill>
                  <a:schemeClr val="tx1"/>
                </a:solidFill>
              </a:rPr>
              <a:t>Android Studio:</a:t>
            </a:r>
          </a:p>
          <a:p>
            <a:pPr algn="just">
              <a:spcBef>
                <a:spcPts val="300"/>
              </a:spcBef>
              <a:spcAft>
                <a:spcPts val="300"/>
              </a:spcAft>
            </a:pPr>
            <a:r>
              <a:rPr lang="en-US" sz="2400" dirty="0">
                <a:solidFill>
                  <a:schemeClr val="tx1"/>
                </a:solidFill>
                <a:hlinkClick r:id="rId6"/>
              </a:rPr>
              <a:t>https://developer.android.com/studio</a:t>
            </a:r>
            <a:endParaRPr lang="en-US" sz="2400" dirty="0">
              <a:solidFill>
                <a:schemeClr val="tx1"/>
              </a:solidFill>
            </a:endParaRPr>
          </a:p>
          <a:p>
            <a:pPr algn="just">
              <a:spcBef>
                <a:spcPts val="300"/>
              </a:spcBef>
              <a:spcAft>
                <a:spcPts val="300"/>
              </a:spcAft>
            </a:pPr>
            <a:endParaRPr lang="en-US" sz="2400" dirty="0">
              <a:solidFill>
                <a:schemeClr val="tx1"/>
              </a:solidFill>
            </a:endParaRPr>
          </a:p>
          <a:p>
            <a:pPr algn="just">
              <a:spcBef>
                <a:spcPts val="300"/>
              </a:spcBef>
              <a:spcAft>
                <a:spcPts val="300"/>
              </a:spcAft>
            </a:pPr>
            <a:endParaRPr lang="en-US" sz="2400" dirty="0">
              <a:solidFill>
                <a:schemeClr val="tx1"/>
              </a:solidFill>
            </a:endParaRPr>
          </a:p>
          <a:p>
            <a:pPr algn="just">
              <a:spcBef>
                <a:spcPts val="300"/>
              </a:spcBef>
              <a:spcAft>
                <a:spcPts val="300"/>
              </a:spcAft>
            </a:pPr>
            <a:endParaRPr lang="en-US" sz="2400" dirty="0">
              <a:solidFill>
                <a:schemeClr val="tx1"/>
              </a:solidFill>
            </a:endParaRPr>
          </a:p>
        </p:txBody>
      </p:sp>
    </p:spTree>
    <p:custDataLst>
      <p:tags r:id="rId1"/>
    </p:custDataLst>
    <p:extLst>
      <p:ext uri="{BB962C8B-B14F-4D97-AF65-F5344CB8AC3E}">
        <p14:creationId xmlns:p14="http://schemas.microsoft.com/office/powerpoint/2010/main" val="596071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dirty="0">
                <a:solidFill>
                  <a:srgbClr val="000000"/>
                </a:solidFill>
              </a:rPr>
              <a:t>Tools to install</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spcBef>
                <a:spcPts val="300"/>
              </a:spcBef>
              <a:spcAft>
                <a:spcPts val="300"/>
              </a:spcAft>
            </a:pPr>
            <a:r>
              <a:rPr lang="en-US" sz="2400" dirty="0">
                <a:solidFill>
                  <a:schemeClr val="tx1"/>
                </a:solidFill>
              </a:rPr>
              <a:t>Programming Tools:</a:t>
            </a:r>
          </a:p>
          <a:p>
            <a:pPr algn="just">
              <a:spcBef>
                <a:spcPts val="300"/>
              </a:spcBef>
              <a:spcAft>
                <a:spcPts val="300"/>
              </a:spcAft>
            </a:pPr>
            <a:endParaRPr lang="en-US" sz="2400" dirty="0">
              <a:solidFill>
                <a:schemeClr val="tx1"/>
              </a:solidFill>
            </a:endParaRPr>
          </a:p>
          <a:p>
            <a:pPr algn="just">
              <a:spcBef>
                <a:spcPts val="300"/>
              </a:spcBef>
              <a:spcAft>
                <a:spcPts val="300"/>
              </a:spcAft>
            </a:pPr>
            <a:r>
              <a:rPr lang="en-US" sz="2400" dirty="0" err="1">
                <a:solidFill>
                  <a:schemeClr val="tx1"/>
                </a:solidFill>
              </a:rPr>
              <a:t>Xcode</a:t>
            </a:r>
            <a:r>
              <a:rPr lang="en-US" sz="2400" dirty="0">
                <a:solidFill>
                  <a:schemeClr val="tx1"/>
                </a:solidFill>
              </a:rPr>
              <a:t>:</a:t>
            </a:r>
          </a:p>
          <a:p>
            <a:pPr algn="just">
              <a:spcBef>
                <a:spcPts val="300"/>
              </a:spcBef>
              <a:spcAft>
                <a:spcPts val="300"/>
              </a:spcAft>
            </a:pPr>
            <a:r>
              <a:rPr lang="en-US" sz="2400" dirty="0">
                <a:solidFill>
                  <a:schemeClr val="tx1"/>
                </a:solidFill>
                <a:hlinkClick r:id="rId5"/>
              </a:rPr>
              <a:t>https://developer.apple.com/xcode/</a:t>
            </a:r>
            <a:endParaRPr lang="en-US" sz="2400" dirty="0">
              <a:solidFill>
                <a:schemeClr val="tx1"/>
              </a:solidFill>
            </a:endParaRPr>
          </a:p>
          <a:p>
            <a:pPr algn="just">
              <a:spcBef>
                <a:spcPts val="300"/>
              </a:spcBef>
              <a:spcAft>
                <a:spcPts val="300"/>
              </a:spcAft>
            </a:pPr>
            <a:endParaRPr lang="en-US" sz="2400" dirty="0">
              <a:solidFill>
                <a:schemeClr val="tx1"/>
              </a:solidFill>
            </a:endParaRPr>
          </a:p>
          <a:p>
            <a:pPr algn="just">
              <a:spcBef>
                <a:spcPts val="300"/>
              </a:spcBef>
              <a:spcAft>
                <a:spcPts val="300"/>
              </a:spcAft>
            </a:pPr>
            <a:endParaRPr lang="en-US" sz="2400" dirty="0">
              <a:solidFill>
                <a:schemeClr val="tx1"/>
              </a:solidFill>
            </a:endParaRPr>
          </a:p>
          <a:p>
            <a:pPr algn="just">
              <a:spcBef>
                <a:spcPts val="300"/>
              </a:spcBef>
              <a:spcAft>
                <a:spcPts val="300"/>
              </a:spcAft>
            </a:pPr>
            <a:endParaRPr lang="en-US" sz="2400" dirty="0">
              <a:solidFill>
                <a:schemeClr val="tx1"/>
              </a:solidFill>
            </a:endParaRPr>
          </a:p>
          <a:p>
            <a:pPr algn="just">
              <a:spcBef>
                <a:spcPts val="300"/>
              </a:spcBef>
              <a:spcAft>
                <a:spcPts val="300"/>
              </a:spcAft>
            </a:pPr>
            <a:endParaRPr lang="en-US" sz="2400" dirty="0">
              <a:solidFill>
                <a:schemeClr val="tx1"/>
              </a:solidFill>
            </a:endParaRPr>
          </a:p>
          <a:p>
            <a:pPr algn="just">
              <a:spcBef>
                <a:spcPts val="300"/>
              </a:spcBef>
              <a:spcAft>
                <a:spcPts val="300"/>
              </a:spcAft>
            </a:pPr>
            <a:endParaRPr lang="en-US" sz="2400" dirty="0">
              <a:solidFill>
                <a:schemeClr val="tx1"/>
              </a:solidFill>
            </a:endParaRPr>
          </a:p>
        </p:txBody>
      </p:sp>
    </p:spTree>
    <p:custDataLst>
      <p:tags r:id="rId1"/>
    </p:custDataLst>
    <p:extLst>
      <p:ext uri="{BB962C8B-B14F-4D97-AF65-F5344CB8AC3E}">
        <p14:creationId xmlns:p14="http://schemas.microsoft.com/office/powerpoint/2010/main" val="31783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GB" sz="4400" b="1" dirty="0">
                <a:solidFill>
                  <a:srgbClr val="000000"/>
                </a:solidFill>
              </a:rPr>
              <a:t>Learning Outcomes</a:t>
            </a:r>
            <a:endParaRPr lang="en-SG" sz="4400" dirty="0">
              <a:solidFill>
                <a:srgbClr val="000000"/>
              </a:solidFill>
            </a:endParaRPr>
          </a:p>
        </p:txBody>
      </p:sp>
      <p:sp>
        <p:nvSpPr>
          <p:cNvPr id="16" name="Content Placeholder 2"/>
          <p:cNvSpPr txBox="1">
            <a:spLocks/>
          </p:cNvSpPr>
          <p:nvPr/>
        </p:nvSpPr>
        <p:spPr bwMode="auto">
          <a:xfrm>
            <a:off x="449177" y="1171074"/>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SG" sz="2400" dirty="0">
                <a:solidFill>
                  <a:schemeClr val="tx1"/>
                </a:solidFill>
              </a:rPr>
              <a:t>After studying this topic and the recordings online, you should be able to:</a:t>
            </a:r>
          </a:p>
          <a:p>
            <a:pPr marL="342900" indent="-342900" algn="l">
              <a:spcBef>
                <a:spcPts val="0"/>
              </a:spcBef>
              <a:spcAft>
                <a:spcPts val="600"/>
              </a:spcAft>
              <a:buFont typeface="Arial" panose="020B0604020202020204" pitchFamily="34" charset="0"/>
              <a:buChar char="•"/>
            </a:pPr>
            <a:r>
              <a:rPr lang="en-SG" sz="2400" dirty="0">
                <a:solidFill>
                  <a:schemeClr val="tx1"/>
                </a:solidFill>
              </a:rPr>
              <a:t>Topic 1 – Introduction to Mobile Development</a:t>
            </a:r>
            <a:endParaRPr lang="en-SG" sz="2000" dirty="0">
              <a:solidFill>
                <a:schemeClr val="tx1"/>
              </a:solidFill>
            </a:endParaRPr>
          </a:p>
          <a:p>
            <a:pPr marL="800100" lvl="1" indent="-342900" algn="l">
              <a:spcBef>
                <a:spcPts val="0"/>
              </a:spcBef>
              <a:spcAft>
                <a:spcPts val="600"/>
              </a:spcAft>
              <a:buFontTx/>
              <a:buChar char="-"/>
            </a:pPr>
            <a:r>
              <a:rPr lang="en-US" sz="2000" dirty="0">
                <a:solidFill>
                  <a:schemeClr val="tx1"/>
                </a:solidFill>
              </a:rPr>
              <a:t>Understand the limitations and advantages of different platforms</a:t>
            </a:r>
          </a:p>
          <a:p>
            <a:pPr marL="800100" lvl="1" indent="-342900" algn="l">
              <a:spcBef>
                <a:spcPts val="0"/>
              </a:spcBef>
              <a:spcAft>
                <a:spcPts val="600"/>
              </a:spcAft>
              <a:buFontTx/>
              <a:buChar char="-"/>
            </a:pPr>
            <a:r>
              <a:rPr lang="en-US" sz="2000" dirty="0">
                <a:solidFill>
                  <a:schemeClr val="tx1"/>
                </a:solidFill>
              </a:rPr>
              <a:t>From developer to consumer</a:t>
            </a:r>
          </a:p>
          <a:p>
            <a:pPr marL="800100" lvl="1" indent="-342900" algn="l">
              <a:spcBef>
                <a:spcPts val="0"/>
              </a:spcBef>
              <a:spcAft>
                <a:spcPts val="600"/>
              </a:spcAft>
              <a:buFontTx/>
              <a:buChar char="-"/>
            </a:pPr>
            <a:r>
              <a:rPr lang="en-US" sz="2000" dirty="0">
                <a:solidFill>
                  <a:schemeClr val="tx1"/>
                </a:solidFill>
              </a:rPr>
              <a:t>Module’s programming language and framework</a:t>
            </a:r>
          </a:p>
          <a:p>
            <a:pPr marL="800100" lvl="1" indent="-342900" algn="l">
              <a:spcBef>
                <a:spcPts val="0"/>
              </a:spcBef>
              <a:spcAft>
                <a:spcPts val="600"/>
              </a:spcAft>
              <a:buFontTx/>
              <a:buChar char="-"/>
            </a:pPr>
            <a:r>
              <a:rPr lang="en-US" sz="2000" dirty="0">
                <a:solidFill>
                  <a:schemeClr val="tx1"/>
                </a:solidFill>
              </a:rPr>
              <a:t>Creating a new React Native project </a:t>
            </a:r>
          </a:p>
          <a:p>
            <a:pPr marL="800100" lvl="1" indent="-342900" algn="l">
              <a:spcBef>
                <a:spcPts val="0"/>
              </a:spcBef>
              <a:spcAft>
                <a:spcPts val="600"/>
              </a:spcAft>
              <a:buFontTx/>
              <a:buChar char="-"/>
            </a:pPr>
            <a:r>
              <a:rPr lang="en-US" sz="2000" dirty="0">
                <a:solidFill>
                  <a:schemeClr val="tx1"/>
                </a:solidFill>
              </a:rPr>
              <a:t>Discuss the elements of apps you enjoy</a:t>
            </a:r>
            <a:endParaRPr lang="en-SG" sz="2400" dirty="0">
              <a:solidFill>
                <a:schemeClr val="tx1"/>
              </a:solidFill>
            </a:endParaRPr>
          </a:p>
          <a:p>
            <a:pPr marL="342900" indent="-342900" algn="l">
              <a:spcBef>
                <a:spcPts val="0"/>
              </a:spcBef>
              <a:spcAft>
                <a:spcPts val="600"/>
              </a:spcAft>
              <a:buFontTx/>
              <a:buChar char="-"/>
            </a:pPr>
            <a:endParaRPr lang="en-SG" sz="2400" dirty="0">
              <a:solidFill>
                <a:schemeClr val="tx1"/>
              </a:solidFill>
            </a:endParaRPr>
          </a:p>
        </p:txBody>
      </p:sp>
    </p:spTree>
    <p:custDataLst>
      <p:tags r:id="rId1"/>
    </p:custDataLst>
    <p:extLst>
      <p:ext uri="{BB962C8B-B14F-4D97-AF65-F5344CB8AC3E}">
        <p14:creationId xmlns:p14="http://schemas.microsoft.com/office/powerpoint/2010/main" val="1729450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US" sz="2800" b="1" dirty="0">
                <a:solidFill>
                  <a:srgbClr val="000000"/>
                </a:solidFill>
              </a:rPr>
              <a:t>Understand the limitations and advantages of different platforms</a:t>
            </a:r>
          </a:p>
        </p:txBody>
      </p:sp>
      <p:sp>
        <p:nvSpPr>
          <p:cNvPr id="16" name="Content Placeholder 2"/>
          <p:cNvSpPr txBox="1">
            <a:spLocks/>
          </p:cNvSpPr>
          <p:nvPr/>
        </p:nvSpPr>
        <p:spPr bwMode="auto">
          <a:xfrm>
            <a:off x="449175" y="1244032"/>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SG" sz="2400" dirty="0">
                <a:solidFill>
                  <a:schemeClr val="tx1"/>
                </a:solidFill>
              </a:rPr>
              <a:t>Mobile applications are generally on TWO (2) kinds of platform. </a:t>
            </a:r>
          </a:p>
          <a:p>
            <a:pPr algn="l">
              <a:spcBef>
                <a:spcPts val="0"/>
              </a:spcBef>
              <a:spcAft>
                <a:spcPts val="600"/>
              </a:spcAft>
            </a:pPr>
            <a:endParaRPr lang="en-SG" sz="2400" dirty="0">
              <a:solidFill>
                <a:schemeClr val="tx1"/>
              </a:solidFill>
            </a:endParaRPr>
          </a:p>
        </p:txBody>
      </p:sp>
      <p:pic>
        <p:nvPicPr>
          <p:cNvPr id="1026" name="Picture 2" descr="How To Use Real Photos As App Icons On Android Devices | Redmond Pie">
            <a:extLst>
              <a:ext uri="{FF2B5EF4-FFF2-40B4-BE49-F238E27FC236}">
                <a16:creationId xmlns:a16="http://schemas.microsoft.com/office/drawing/2014/main" id="{BEDAD61C-5E27-4AC4-81B3-61D7629C67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366" y="2306287"/>
            <a:ext cx="3214159" cy="32141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ove to iOS - Apps on Google Play">
            <a:extLst>
              <a:ext uri="{FF2B5EF4-FFF2-40B4-BE49-F238E27FC236}">
                <a16:creationId xmlns:a16="http://schemas.microsoft.com/office/drawing/2014/main" id="{DCD7FF86-B1E7-4601-B10C-4CF9EE1242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4534" y="2118871"/>
            <a:ext cx="3878231" cy="387823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5541163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UDIO_IMPORT" val="C:\Documents and Settings\gemmaloke\My Documents\Content Development\MFS Lecturers' eLesson Plans\Audio\Lesson 6 - NaturaSoft\S1_N1.mp3"/>
  <p:tag name="AUDIO_ID" val="257"/>
  <p:tag name="ELAPSEDTIME" val="3.392"/>
  <p:tag name="ANNOTATION_COUNT" val="0"/>
  <p:tag name="ARTICULATE_SLIDE_GUID" val="f6ce7efd-9229-43e5-917c-32314924c196"/>
  <p:tag name="ARTICULATE_SLIDE_NAV" val="1"/>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2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2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2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2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2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3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3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3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3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38.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3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40.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4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42.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4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44.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4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46.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4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48.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4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50.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5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52.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5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54.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5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56.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5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heme/theme1.xml><?xml version="1.0" encoding="utf-8"?>
<a:theme xmlns:a="http://schemas.openxmlformats.org/drawingml/2006/main" name="ge_pp_cover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2237</TotalTime>
  <Words>1313</Words>
  <Application>Microsoft Office PowerPoint</Application>
  <PresentationFormat>On-screen Show (4:3)</PresentationFormat>
  <Paragraphs>236</Paragraphs>
  <Slides>32</Slides>
  <Notes>29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Calibri</vt:lpstr>
      <vt:lpstr>ge_pp_covertemplate</vt:lpstr>
      <vt:lpstr>MOBILE DEVELOPMENT</vt:lpstr>
      <vt:lpstr>Self Introduction Exercise </vt:lpstr>
      <vt:lpstr>Self Introduction Exercise </vt:lpstr>
      <vt:lpstr>Self Introduction Exercise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PROGRAMMING FUNDAMENTALS</dc:title>
  <cp:lastModifiedBy>Daryl Sim</cp:lastModifiedBy>
  <cp:revision>195</cp:revision>
  <dcterms:modified xsi:type="dcterms:W3CDTF">2022-04-11T05:44:38Z</dcterms:modified>
</cp:coreProperties>
</file>