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0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7.xml" ContentType="application/vnd.openxmlformats-officedocument.presentationml.notesSlide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57" r:id="rId4"/>
    <p:sldId id="333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56" r:id="rId14"/>
    <p:sldId id="370" r:id="rId15"/>
    <p:sldId id="371" r:id="rId16"/>
    <p:sldId id="372" r:id="rId17"/>
    <p:sldId id="373" r:id="rId18"/>
    <p:sldId id="375" r:id="rId19"/>
    <p:sldId id="374" r:id="rId20"/>
    <p:sldId id="376" r:id="rId21"/>
    <p:sldId id="360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69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7" r:id="rId46"/>
    <p:sldId id="306" r:id="rId47"/>
    <p:sldId id="265" r:id="rId48"/>
  </p:sldIdLst>
  <p:sldSz cx="9144000" cy="6858000" type="screen4x3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0" autoAdjust="0"/>
    <p:restoredTop sz="93955"/>
  </p:normalViewPr>
  <p:slideViewPr>
    <p:cSldViewPr snapToGrid="0">
      <p:cViewPr varScale="1">
        <p:scale>
          <a:sx n="112" d="100"/>
          <a:sy n="112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FFB0-ED9D-445F-9A2B-4188A92D4D34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C118-99C7-43A8-89D6-827AC8AE5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3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5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7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9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2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1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0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0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02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7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8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9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6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63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03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7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80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22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8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8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31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2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475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4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7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0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5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29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4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94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970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18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989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0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3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F90C4-125E-4497-9672-5D10CF9533B7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A7649-9D40-4EE0-BACF-DCF3466AFC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B70BF-1667-4065-B27E-F6A7747C84A5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4ED2-61BD-44E1-A853-E82EFEA07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73FC-03FE-4441-BA5E-9E2ABFE3F0A1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8AD7-56CB-4BD4-A38A-09195942D6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6D1A2-D08C-4252-9A0F-1D99CD1E25CA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F24-ED09-48CC-BEDA-F79754D307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4E67A-FD69-4241-BD00-1020D9E837B2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A76-A517-4F29-937E-A7F5BB7CC0F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077A-6972-4CB2-AE89-6E8A7D26779E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6390-1E61-44A4-9E78-AF385EEDFD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7F91-518C-48D7-8814-BB081503F7E5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DFD1-291A-4299-981D-260B372FFE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5AE79-373B-41D6-B361-17E25208515E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4A6A-ADD5-4E7A-B344-2479081D1D7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4F3B7-FC42-4C61-9279-ADAB521C346C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73DB-DB27-499A-9F8B-56B4DB35A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ABF5-9CA4-4524-9F56-1C469F4A379D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C4ABC-FDBE-4124-89FA-2931F1DE61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4501-4E95-417D-96CA-529937B40FE9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E1266-B1A8-475F-AD9D-6C0F654578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93790B0-EE60-41D9-969D-FF088E295D2A}" type="datetime1">
              <a:rPr lang="en-US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03E194A2-1399-4B77-BD42-41E66E754A3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3898" y="2115134"/>
            <a:ext cx="7852144" cy="17999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MOBILE DEVELOPMENT</a:t>
            </a:r>
            <a:endParaRPr lang="en-SG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890" y="6514340"/>
            <a:ext cx="71374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8102007" y="5705032"/>
            <a:ext cx="763773" cy="2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version</a:t>
            </a:r>
            <a:r>
              <a:rPr lang="en-US" sz="1000" i="1" noProof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1.0</a:t>
            </a:r>
            <a:endParaRPr kumimoji="0" lang="en-SG" sz="1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19" y="1718634"/>
            <a:ext cx="762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COMPUTER SCIENCE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9721" y="6392987"/>
            <a:ext cx="45398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Copyright © 2020 by Singapore Institute of Management Pte Ltd.</a:t>
            </a:r>
            <a:r>
              <a:rPr lang="en-SG" sz="1000" i="1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All rights reserved.</a:t>
            </a:r>
            <a:endParaRPr kumimoji="0" lang="en-GB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5120" y="4800093"/>
            <a:ext cx="247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Topic 8:</a:t>
            </a:r>
          </a:p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Sensor Programming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Accessing the camera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expo-camera</a:t>
            </a:r>
            <a:r>
              <a:rPr lang="en-US" sz="2400" dirty="0">
                <a:solidFill>
                  <a:schemeClr val="tx1"/>
                </a:solidFill>
              </a:rPr>
              <a:t> provides a React component that renders a preview for the device's front or back camera.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camera's parameters like </a:t>
            </a:r>
            <a:r>
              <a:rPr lang="en-US" sz="2400" u="sng" dirty="0">
                <a:solidFill>
                  <a:schemeClr val="tx1"/>
                </a:solidFill>
              </a:rPr>
              <a:t>zoom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u="sng" dirty="0">
                <a:solidFill>
                  <a:schemeClr val="tx1"/>
                </a:solidFill>
              </a:rPr>
              <a:t>auto focus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u="sng" dirty="0">
                <a:solidFill>
                  <a:schemeClr val="tx1"/>
                </a:solidFill>
              </a:rPr>
              <a:t>white balance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u="sng" dirty="0">
                <a:solidFill>
                  <a:schemeClr val="tx1"/>
                </a:solidFill>
              </a:rPr>
              <a:t>flash mode </a:t>
            </a:r>
            <a:r>
              <a:rPr lang="en-US" sz="2400" dirty="0">
                <a:solidFill>
                  <a:schemeClr val="tx1"/>
                </a:solidFill>
              </a:rPr>
              <a:t>are adjustable.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7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Accessing the camera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access the camera, we have to do </a:t>
            </a:r>
            <a:r>
              <a:rPr lang="en-US" sz="2400" b="1" dirty="0">
                <a:solidFill>
                  <a:schemeClr val="tx1"/>
                </a:solidFill>
              </a:rPr>
              <a:t>TWO (2)</a:t>
            </a:r>
            <a:r>
              <a:rPr lang="en-US" sz="2400" dirty="0">
                <a:solidFill>
                  <a:schemeClr val="tx1"/>
                </a:solidFill>
              </a:rPr>
              <a:t> things: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expo-camera installation: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Ask for user’s permission to access the camera: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349453-B425-1C37-CD3E-4F34B759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40207"/>
              </p:ext>
            </p:extLst>
          </p:nvPr>
        </p:nvGraphicFramePr>
        <p:xfrm>
          <a:off x="1010951" y="2868733"/>
          <a:ext cx="7489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865">
                  <a:extLst>
                    <a:ext uri="{9D8B030D-6E8A-4147-A177-3AD203B41FA5}">
                      <a16:colId xmlns:a16="http://schemas.microsoft.com/office/drawing/2014/main" val="91633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expo install expo-camera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8920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E531A1E-F9EC-422D-08ED-478C5880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45975"/>
              </p:ext>
            </p:extLst>
          </p:nvPr>
        </p:nvGraphicFramePr>
        <p:xfrm>
          <a:off x="1010950" y="4218412"/>
          <a:ext cx="7489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865">
                  <a:extLst>
                    <a:ext uri="{9D8B030D-6E8A-4147-A177-3AD203B41FA5}">
                      <a16:colId xmlns:a16="http://schemas.microsoft.com/office/drawing/2014/main" val="91633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Camera.requestCameraPermissionsAsync</a:t>
                      </a:r>
                      <a:r>
                        <a:rPr lang="en-SG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892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780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the expo-camera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important to understand the functions of </a:t>
            </a:r>
            <a:r>
              <a:rPr lang="en-US" sz="2400" b="1" dirty="0">
                <a:solidFill>
                  <a:schemeClr val="tx1"/>
                </a:solidFill>
              </a:rPr>
              <a:t>expo-camera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Below are a list of notable props to remember.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autofocus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flashMode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focusDepth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pictureSize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whiteBalance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onBarCodeScanned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Refer to </a:t>
            </a:r>
            <a:r>
              <a:rPr lang="en-US" sz="2400" b="1" dirty="0">
                <a:solidFill>
                  <a:schemeClr val="tx1"/>
                </a:solidFill>
              </a:rPr>
              <a:t>expo-camera</a:t>
            </a:r>
            <a:r>
              <a:rPr lang="en-US" sz="2400" dirty="0">
                <a:solidFill>
                  <a:schemeClr val="tx1"/>
                </a:solidFill>
              </a:rPr>
              <a:t> documentation for more camera props.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5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Demonstrations on expo-camera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that we have understood </a:t>
            </a:r>
            <a:r>
              <a:rPr lang="en-US" sz="2400" b="1" dirty="0">
                <a:solidFill>
                  <a:schemeClr val="tx1"/>
                </a:solidFill>
              </a:rPr>
              <a:t>expo-camera</a:t>
            </a:r>
            <a:r>
              <a:rPr lang="en-US" sz="2400" dirty="0">
                <a:solidFill>
                  <a:schemeClr val="tx1"/>
                </a:solidFill>
              </a:rPr>
              <a:t> library and its functions.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try it out on some examples.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49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What are Haptics and Vibrations?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Haptics and Vibrations works hand in hand to deliver/convey information to users.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difference between haptics and vibration alerts can be found by the complexity of the vibration pattern.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Although they both use vibrations to communicate with the user, the key difference is that haptic feedback devices often use a variety of advanced waveforms to convey information to the user.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77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What are Haptics and Vibrations?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haptic methodology is the feeling of touch which is used very limited space in current human-PC collaboration.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Particularly in versatile correspondence, the haptic modality could give way to more extravagant multimodal and enthusiastic correspondence between clients over distance.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43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What are Haptics and Vibrations?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Haptic interface is a UI that is dependent on contact, utilizing the developments of the user as information and the feeling of touch as yield.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Examples include force feedback joysticks and arcade steering wheels.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4EEB82-1282-E860-2DB3-7B6E2D74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4" y="3679871"/>
            <a:ext cx="2724742" cy="27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822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Usage of haptics and vibration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expo-haptics library allows us to customize the haptics and vibration in our application.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expo-haptics</a:t>
            </a:r>
            <a:r>
              <a:rPr lang="en-US" sz="2400" dirty="0">
                <a:solidFill>
                  <a:schemeClr val="tx1"/>
                </a:solidFill>
              </a:rPr>
              <a:t> provides haptic (touch) feedback for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iOS 10+ devices using the </a:t>
            </a:r>
            <a:r>
              <a:rPr lang="en-US" sz="2400" dirty="0" err="1">
                <a:solidFill>
                  <a:schemeClr val="tx1"/>
                </a:solidFill>
              </a:rPr>
              <a:t>Taptic</a:t>
            </a:r>
            <a:r>
              <a:rPr lang="en-US" sz="2400" dirty="0">
                <a:solidFill>
                  <a:schemeClr val="tx1"/>
                </a:solidFill>
              </a:rPr>
              <a:t> Engine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Android devices using Vibrator system 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42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Usage of haptics and vibration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Expo-haptics will not work if the following are true: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Low Power Mode is enabled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User disabled the </a:t>
            </a:r>
            <a:r>
              <a:rPr lang="en-US" sz="2400" dirty="0" err="1">
                <a:solidFill>
                  <a:schemeClr val="tx1"/>
                </a:solidFill>
              </a:rPr>
              <a:t>Taptic</a:t>
            </a:r>
            <a:r>
              <a:rPr lang="en-US" sz="2400" dirty="0">
                <a:solidFill>
                  <a:schemeClr val="tx1"/>
                </a:solidFill>
              </a:rPr>
              <a:t> Engine in settings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Haptic engine generation is too low (less than 2nd gen)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iOS version is less than 10 (iPhone 7 is the first phone to support this)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03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Usage of haptics and vibration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use expo-haptics, we have to perform </a:t>
            </a:r>
            <a:r>
              <a:rPr lang="en-US" sz="2400" b="1" dirty="0">
                <a:solidFill>
                  <a:schemeClr val="tx1"/>
                </a:solidFill>
              </a:rPr>
              <a:t>TWO (2) </a:t>
            </a:r>
            <a:r>
              <a:rPr lang="en-US" sz="2400" dirty="0">
                <a:solidFill>
                  <a:schemeClr val="tx1"/>
                </a:solidFill>
              </a:rPr>
              <a:t>things.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Installation to root folder: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 settings: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EC54A4B-B297-4B68-4C64-0E7525DB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01282"/>
              </p:ext>
            </p:extLst>
          </p:nvPr>
        </p:nvGraphicFramePr>
        <p:xfrm>
          <a:off x="556591" y="2828236"/>
          <a:ext cx="7778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530">
                  <a:extLst>
                    <a:ext uri="{9D8B030D-6E8A-4147-A177-3AD203B41FA5}">
                      <a16:colId xmlns:a16="http://schemas.microsoft.com/office/drawing/2014/main" val="181525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expo install expo-haptics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01646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DAA07E2-BB4B-70EA-8FD2-106F819F9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64757"/>
              </p:ext>
            </p:extLst>
          </p:nvPr>
        </p:nvGraphicFramePr>
        <p:xfrm>
          <a:off x="556591" y="4235660"/>
          <a:ext cx="7778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530">
                  <a:extLst>
                    <a:ext uri="{9D8B030D-6E8A-4147-A177-3AD203B41FA5}">
                      <a16:colId xmlns:a16="http://schemas.microsoft.com/office/drawing/2014/main" val="181525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* as Haptics from 'expo-haptics';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016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666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Learning Outcomes</a:t>
            </a:r>
            <a:endParaRPr lang="en-SG" sz="44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49177" y="1171074"/>
            <a:ext cx="8229601" cy="489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After studying this topic and the recordings online, you should be able to: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</a:rPr>
              <a:t>Topic 8 – Sensor Programming</a:t>
            </a: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What are sensors?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1600" dirty="0">
                <a:solidFill>
                  <a:schemeClr val="tx1"/>
                </a:solidFill>
              </a:rPr>
              <a:t>Categories of Sensors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1600" dirty="0">
                <a:solidFill>
                  <a:schemeClr val="tx1"/>
                </a:solidFill>
              </a:rPr>
              <a:t>Guidelines of sensors usage</a:t>
            </a:r>
          </a:p>
          <a:p>
            <a:pPr lvl="2" algn="l">
              <a:spcBef>
                <a:spcPts val="0"/>
              </a:spcBef>
              <a:spcAft>
                <a:spcPts val="600"/>
              </a:spcAft>
            </a:pPr>
            <a:endParaRPr lang="en-SG" sz="16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Accessing the camera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Notable functions of the expo-camera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What are Haptics and Vibrations?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Usage of haptics and vibration in React Native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16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00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Demonstrations on expo-haptics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that we have understood </a:t>
            </a:r>
            <a:r>
              <a:rPr lang="en-US" sz="2400" b="1" dirty="0">
                <a:solidFill>
                  <a:schemeClr val="tx1"/>
                </a:solidFill>
              </a:rPr>
              <a:t>expo-haptics</a:t>
            </a:r>
            <a:r>
              <a:rPr lang="en-US" sz="2400" dirty="0">
                <a:solidFill>
                  <a:schemeClr val="tx1"/>
                </a:solidFill>
              </a:rPr>
              <a:t> library and its functions.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try it out on some examples.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55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What is GPS?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Global Positioning System </a:t>
            </a:r>
            <a:r>
              <a:rPr lang="en-US" sz="2400" dirty="0">
                <a:solidFill>
                  <a:schemeClr val="tx1"/>
                </a:solidFill>
              </a:rPr>
              <a:t>(GPS) is a satellite constellation supporting highly accurate positioning, navigation and timing (PNT) measurements worldwide.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As one of the first satellite positioning systems, GPS has become integral to work done worldwide, including precision agriculture, autonomous vehicles, marine or aerial surveying and defense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9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How does GPS work?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Like many other GNSS constellations, GPS includes </a:t>
            </a:r>
            <a:r>
              <a:rPr lang="en-US" sz="2400" b="1" dirty="0">
                <a:solidFill>
                  <a:schemeClr val="tx1"/>
                </a:solidFill>
              </a:rPr>
              <a:t>THREE (3) </a:t>
            </a:r>
            <a:r>
              <a:rPr lang="en-US" sz="2400" dirty="0">
                <a:solidFill>
                  <a:schemeClr val="tx1"/>
                </a:solidFill>
              </a:rPr>
              <a:t>main segments: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space segment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Control segment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User segment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8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How does GPS work?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space segment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GPS space segment includes over </a:t>
            </a:r>
            <a:r>
              <a:rPr lang="en-US" sz="2400" b="1" u="sng" dirty="0">
                <a:solidFill>
                  <a:schemeClr val="tx1"/>
                </a:solidFill>
              </a:rPr>
              <a:t>30</a:t>
            </a:r>
            <a:r>
              <a:rPr lang="en-US" sz="2400" dirty="0">
                <a:solidFill>
                  <a:schemeClr val="tx1"/>
                </a:solidFill>
              </a:rPr>
              <a:t> satellites in orbit operated and maintained by the U.S. Space Force.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satellites broadcast radio signals to control and monitoring stations on Earth and directly to users requiring highly precise satellite positioning.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51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How does GPS work?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dirty="0">
                <a:solidFill>
                  <a:schemeClr val="tx1"/>
                </a:solidFill>
              </a:rPr>
              <a:t>The control segment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U.S. Space Force also oversees the GPS control segment.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includes master control and backup control stations, dedicated ground antennas and several monitor stations located worldwide.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91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How does GPS work?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dirty="0">
                <a:solidFill>
                  <a:schemeClr val="tx1"/>
                </a:solidFill>
              </a:rPr>
              <a:t>The control segment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stations work to ensure GPS satellites are healthy, orbiting in the correct locations and have accurate atomic clocks on board.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stations are </a:t>
            </a:r>
            <a:r>
              <a:rPr lang="en-US" sz="2400" b="1" u="sng" dirty="0">
                <a:solidFill>
                  <a:schemeClr val="tx1"/>
                </a:solidFill>
              </a:rPr>
              <a:t>integral</a:t>
            </a:r>
            <a:r>
              <a:rPr lang="en-US" sz="2400" dirty="0">
                <a:solidFill>
                  <a:schemeClr val="tx1"/>
                </a:solidFill>
              </a:rPr>
              <a:t> to the overall health and accuracy of the GPS constellation.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87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How does GPS work?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dirty="0">
                <a:solidFill>
                  <a:schemeClr val="tx1"/>
                </a:solidFill>
              </a:rPr>
              <a:t>The user segment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user segment includes everyone relying upon GPS satellites for PNT (Positioning, Navigation and Timing) measurements.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From a mobile phone providing directions to autonomous vehicles requiring </a:t>
            </a:r>
            <a:r>
              <a:rPr lang="en-US" sz="2400" b="1" dirty="0">
                <a:solidFill>
                  <a:schemeClr val="tx1"/>
                </a:solidFill>
              </a:rPr>
              <a:t>lane-level</a:t>
            </a:r>
            <a:r>
              <a:rPr lang="en-US" sz="2400" dirty="0">
                <a:solidFill>
                  <a:schemeClr val="tx1"/>
                </a:solidFill>
              </a:rPr>
              <a:t> positioning accuracy.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From a farmer tracking planting and harvesting routes year-over-year to a UAV mapping a rainforest, many applications use GPS for high precision positioning and accuracy around the world.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58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Consideration on the use of GPS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Since it relies on active PNT measurements, it requires a LOT of power.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It requires user consent to allow cloud applications to access their constant location.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Accuracy of data.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62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Getting location details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get access to user’s location details, we would rely on the </a:t>
            </a:r>
            <a:r>
              <a:rPr lang="en-US" sz="2400" b="1" u="sng" dirty="0">
                <a:solidFill>
                  <a:schemeClr val="tx1"/>
                </a:solidFill>
              </a:rPr>
              <a:t>expo-location</a:t>
            </a:r>
            <a:r>
              <a:rPr lang="en-US" sz="2400" dirty="0">
                <a:solidFill>
                  <a:schemeClr val="tx1"/>
                </a:solidFill>
              </a:rPr>
              <a:t> library.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expo-location</a:t>
            </a:r>
            <a:r>
              <a:rPr lang="en-US" sz="2400" dirty="0">
                <a:solidFill>
                  <a:schemeClr val="tx1"/>
                </a:solidFill>
              </a:rPr>
              <a:t> allows reading geolocation information from the device.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Your mobile application can poll for the current location or subscribe to location update events.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28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Getting location details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use expo-location, we first have to install the library to our root project.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Installation: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193183-529C-D813-06D8-D155B186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24560"/>
              </p:ext>
            </p:extLst>
          </p:nvPr>
        </p:nvGraphicFramePr>
        <p:xfrm>
          <a:off x="516835" y="3192465"/>
          <a:ext cx="7633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252">
                  <a:extLst>
                    <a:ext uri="{9D8B030D-6E8A-4147-A177-3AD203B41FA5}">
                      <a16:colId xmlns:a16="http://schemas.microsoft.com/office/drawing/2014/main" val="306330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expo install expo-location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401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537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Learning Outcomes</a:t>
            </a:r>
            <a:endParaRPr lang="en-SG" sz="44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49177" y="1171074"/>
            <a:ext cx="8229601" cy="489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After studying this topic and the recordings online, you should be able to: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</a:rPr>
              <a:t>Topic 8 – Sensor Programming</a:t>
            </a: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What is GPS?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1600" dirty="0">
                <a:solidFill>
                  <a:schemeClr val="tx1"/>
                </a:solidFill>
              </a:rPr>
              <a:t>How does GPS works?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Consideration on the use of GPS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Getting location details in React Native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1600" dirty="0">
                <a:solidFill>
                  <a:schemeClr val="tx1"/>
                </a:solidFill>
              </a:rPr>
              <a:t>Notable functions of expo-location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What are Accelerometers?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How are Accelerometers used in smartphones?</a:t>
            </a:r>
          </a:p>
          <a:p>
            <a:pPr marL="1257300" lvl="2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Using Accelerometer in React Native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45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Getting location details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GPS details are considered sensitive information. Thus, permissions needs to be granted before application.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56EE88-A03D-2121-5BB5-5CFDC6265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94733"/>
              </p:ext>
            </p:extLst>
          </p:nvPr>
        </p:nvGraphicFramePr>
        <p:xfrm>
          <a:off x="518727" y="2561298"/>
          <a:ext cx="797780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809">
                  <a:extLst>
                    <a:ext uri="{9D8B030D-6E8A-4147-A177-3AD203B41FA5}">
                      <a16:colId xmlns:a16="http://schemas.microsoft.com/office/drawing/2014/main" val="32695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 </a:t>
                      </a:r>
                      <a:r>
                        <a:rPr lang="en-SG" dirty="0" err="1"/>
                        <a:t>useEffect</a:t>
                      </a:r>
                      <a:r>
                        <a:rPr lang="en-SG" dirty="0"/>
                        <a:t>(() =&gt; {</a:t>
                      </a:r>
                    </a:p>
                    <a:p>
                      <a:r>
                        <a:rPr lang="en-SG" dirty="0"/>
                        <a:t>    (async () =&gt; {</a:t>
                      </a:r>
                    </a:p>
                    <a:p>
                      <a:r>
                        <a:rPr lang="en-SG" dirty="0"/>
                        <a:t>      let { status } = await </a:t>
                      </a:r>
                      <a:r>
                        <a:rPr lang="en-SG" dirty="0" err="1"/>
                        <a:t>Location.requestForegroundPermissionsAsync</a:t>
                      </a:r>
                      <a:r>
                        <a:rPr lang="en-SG" dirty="0"/>
                        <a:t>();</a:t>
                      </a:r>
                    </a:p>
                    <a:p>
                      <a:r>
                        <a:rPr lang="en-SG" dirty="0"/>
                        <a:t>      if (status !== 'granted') {</a:t>
                      </a:r>
                    </a:p>
                    <a:p>
                      <a:r>
                        <a:rPr lang="en-SG" dirty="0"/>
                        <a:t>        </a:t>
                      </a:r>
                      <a:r>
                        <a:rPr lang="en-SG" dirty="0" err="1"/>
                        <a:t>setErrorMsg</a:t>
                      </a:r>
                      <a:r>
                        <a:rPr lang="en-SG" dirty="0"/>
                        <a:t>('Permission to access location was denied');</a:t>
                      </a:r>
                    </a:p>
                    <a:p>
                      <a:r>
                        <a:rPr lang="en-SG" dirty="0"/>
                        <a:t>        return;</a:t>
                      </a:r>
                    </a:p>
                    <a:p>
                      <a:r>
                        <a:rPr lang="en-SG" dirty="0"/>
                        <a:t>      }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      let location = await </a:t>
                      </a:r>
                      <a:r>
                        <a:rPr lang="en-SG" dirty="0" err="1"/>
                        <a:t>Location.getCurrentPositionAsync</a:t>
                      </a:r>
                      <a:r>
                        <a:rPr lang="en-SG" dirty="0"/>
                        <a:t>({});</a:t>
                      </a:r>
                    </a:p>
                    <a:p>
                      <a:r>
                        <a:rPr lang="en-SG" dirty="0"/>
                        <a:t>      </a:t>
                      </a:r>
                      <a:r>
                        <a:rPr lang="en-SG" dirty="0" err="1"/>
                        <a:t>setLocation</a:t>
                      </a:r>
                      <a:r>
                        <a:rPr lang="en-SG" dirty="0"/>
                        <a:t>(location);</a:t>
                      </a:r>
                    </a:p>
                    <a:p>
                      <a:r>
                        <a:rPr lang="en-SG" dirty="0"/>
                        <a:t>    })();</a:t>
                      </a:r>
                    </a:p>
                    <a:p>
                      <a:r>
                        <a:rPr lang="en-SG" dirty="0"/>
                        <a:t>  }, 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597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606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Location.getCurrentPositionAsync</a:t>
            </a:r>
            <a:r>
              <a:rPr lang="en-US" sz="2400" dirty="0">
                <a:solidFill>
                  <a:schemeClr val="tx1"/>
                </a:solidFill>
              </a:rPr>
              <a:t>({})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Requests for one-time delivery of the user's current location.</a:t>
            </a: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Depending on given accuracy option it may take some time to resolve, especially when you're inside a building.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875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r>
              <a:rPr lang="en-US" sz="2400" dirty="0" err="1">
                <a:solidFill>
                  <a:schemeClr val="tx1"/>
                </a:solidFill>
              </a:rPr>
              <a:t>Location.getLastKnownPosition</a:t>
            </a:r>
            <a:r>
              <a:rPr lang="en-US" sz="2400" dirty="0">
                <a:solidFill>
                  <a:schemeClr val="tx1"/>
                </a:solidFill>
              </a:rPr>
              <a:t>({})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Gets the last known position of the device or null if it's not available or doesn't match given requirements such as maximum age or required accuracy.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It's considered to be faster than </a:t>
            </a:r>
            <a:r>
              <a:rPr lang="en-US" sz="2400" b="1" dirty="0" err="1">
                <a:solidFill>
                  <a:schemeClr val="tx1"/>
                </a:solidFill>
              </a:rPr>
              <a:t>getCurrentPositionAsync</a:t>
            </a:r>
            <a:r>
              <a:rPr lang="en-US" sz="2400" dirty="0">
                <a:solidFill>
                  <a:schemeClr val="tx1"/>
                </a:solidFill>
              </a:rPr>
              <a:t> as it doesn't request for the current location, but keep in mind the returned location may not be up-to-date.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1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dirty="0" err="1">
                <a:solidFill>
                  <a:schemeClr val="tx1"/>
                </a:solidFill>
              </a:rPr>
              <a:t>Location.geocodeAsync</a:t>
            </a:r>
            <a:r>
              <a:rPr lang="en-US" sz="2400" dirty="0">
                <a:solidFill>
                  <a:schemeClr val="tx1"/>
                </a:solidFill>
              </a:rPr>
              <a:t>(address)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Geocode an address string to latitude-longitude location.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16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r>
              <a:rPr lang="en-US" sz="2400" dirty="0" err="1">
                <a:solidFill>
                  <a:schemeClr val="tx1"/>
                </a:solidFill>
              </a:rPr>
              <a:t>Location.reverseGeocodeAsync</a:t>
            </a:r>
            <a:r>
              <a:rPr lang="en-US" sz="2400" dirty="0">
                <a:solidFill>
                  <a:schemeClr val="tx1"/>
                </a:solidFill>
              </a:rPr>
              <a:t>(location)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3"/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Reverse geocode a location to postal address.</a:t>
            </a: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* Note: This function can be computationally taxing.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028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4"/>
            </a:pPr>
            <a:r>
              <a:rPr lang="en-US" sz="2400" dirty="0" err="1">
                <a:solidFill>
                  <a:schemeClr val="tx1"/>
                </a:solidFill>
              </a:rPr>
              <a:t>Location.startLocationUpdatesAsync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taskName</a:t>
            </a:r>
            <a:r>
              <a:rPr lang="en-US" sz="2400" dirty="0">
                <a:solidFill>
                  <a:schemeClr val="tx1"/>
                </a:solidFill>
              </a:rPr>
              <a:t>, options)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Registers for receiving location updates that can also come when the app is in the background.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0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Notable functions of expo-location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5"/>
            </a:pPr>
            <a:r>
              <a:rPr lang="en-US" sz="2400" dirty="0" err="1">
                <a:solidFill>
                  <a:schemeClr val="tx1"/>
                </a:solidFill>
              </a:rPr>
              <a:t>Location.startGeofencingAsync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taskName</a:t>
            </a:r>
            <a:r>
              <a:rPr lang="en-US" sz="2400" dirty="0">
                <a:solidFill>
                  <a:schemeClr val="tx1"/>
                </a:solidFill>
              </a:rPr>
              <a:t>, regions)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Starts geofencing for given regions. When the new event comes, the task with specified name will be called with the region that the device enter to or exit from.</a:t>
            </a: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If you want to add or remove regions from already running geofencing task, you can just call </a:t>
            </a:r>
            <a:r>
              <a:rPr lang="en-US" sz="2400" b="1" dirty="0" err="1">
                <a:solidFill>
                  <a:schemeClr val="tx1"/>
                </a:solidFill>
              </a:rPr>
              <a:t>startGeofencingAsync</a:t>
            </a:r>
            <a:r>
              <a:rPr lang="en-US" sz="2400" dirty="0">
                <a:solidFill>
                  <a:schemeClr val="tx1"/>
                </a:solidFill>
              </a:rPr>
              <a:t> again with the new array of regions.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915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Demonstrations on expo-location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that we have understood </a:t>
            </a:r>
            <a:r>
              <a:rPr lang="en-US" sz="2400" b="1" dirty="0">
                <a:solidFill>
                  <a:schemeClr val="tx1"/>
                </a:solidFill>
              </a:rPr>
              <a:t>expo-location</a:t>
            </a:r>
            <a:r>
              <a:rPr lang="en-US" sz="2400" dirty="0">
                <a:solidFill>
                  <a:schemeClr val="tx1"/>
                </a:solidFill>
              </a:rPr>
              <a:t> library and its functions.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try it out on some examples.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674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What are Accelerometers?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An accelerometer is a device that measures the </a:t>
            </a:r>
            <a:r>
              <a:rPr lang="en-US" sz="2400" b="1" dirty="0">
                <a:solidFill>
                  <a:schemeClr val="tx1"/>
                </a:solidFill>
              </a:rPr>
              <a:t>vibration</a:t>
            </a:r>
            <a:r>
              <a:rPr lang="en-US" sz="2400" dirty="0">
                <a:solidFill>
                  <a:schemeClr val="tx1"/>
                </a:solidFill>
              </a:rPr>
              <a:t>, or </a:t>
            </a:r>
            <a:r>
              <a:rPr lang="en-US" sz="2400" b="1" dirty="0">
                <a:solidFill>
                  <a:schemeClr val="tx1"/>
                </a:solidFill>
              </a:rPr>
              <a:t>acceleration</a:t>
            </a:r>
            <a:r>
              <a:rPr lang="en-US" sz="2400" dirty="0">
                <a:solidFill>
                  <a:schemeClr val="tx1"/>
                </a:solidFill>
              </a:rPr>
              <a:t> of motion of a structure.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force caused by vibration or a change in motion (acceleration) causes the mass to "squeeze" the piezoelectric material which produces an electrical charge that is proportional to the force exerted upon it.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Since the charge is proportional to the force, and the mass is a constant, then the charge is also proportional to the acceleration.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838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are Accelerometers used in smartphones?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Accelerometer is the devices that are used to measure acceleration, the rate of change on velocity.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However, if we talk about accelerometer in smartphone, it detects changes in the orientation and accordingly rotates the mobile screen.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Basically, it helps your smartphone know up form down.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What are sensors?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sensor is a device that detects or measures a physical property and responds to it.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Examples of sensors: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Accelerometer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Gyroscope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Heart Rate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Camera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And more…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60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are Accelerometers used in smartphones?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accelerometer is an in-built comment of a smartphone to measure its acceleration.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tracks the different motion like </a:t>
            </a:r>
            <a:r>
              <a:rPr lang="en-US" sz="2400" b="1" dirty="0">
                <a:solidFill>
                  <a:schemeClr val="tx1"/>
                </a:solidFill>
              </a:rPr>
              <a:t>shaking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tilting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swinging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dirty="0">
                <a:solidFill>
                  <a:schemeClr val="tx1"/>
                </a:solidFill>
              </a:rPr>
              <a:t>rotating</a:t>
            </a:r>
            <a:r>
              <a:rPr lang="en-US" sz="2400" dirty="0">
                <a:solidFill>
                  <a:schemeClr val="tx1"/>
                </a:solidFill>
              </a:rPr>
              <a:t> and accordingly change the orientation of your app.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calculate and detect the motion, the accelerometer uses the value of XYZ.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10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How are Accelerometers used in smartphones?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One example of Accelerometers used in smartphones.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ow to Measure Acceleration in Smartphones using Accelerometer? - Contus  Blog">
            <a:extLst>
              <a:ext uri="{FF2B5EF4-FFF2-40B4-BE49-F238E27FC236}">
                <a16:creationId xmlns:a16="http://schemas.microsoft.com/office/drawing/2014/main" id="{B229208C-1D30-E52C-800E-9A500581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10" y="2344422"/>
            <a:ext cx="6663932" cy="30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991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Using Accelerometer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Accelerometer from </a:t>
            </a:r>
            <a:r>
              <a:rPr lang="en-US" sz="2400" b="1" u="sng" dirty="0">
                <a:solidFill>
                  <a:schemeClr val="tx1"/>
                </a:solidFill>
              </a:rPr>
              <a:t>expo-sensors</a:t>
            </a:r>
            <a:r>
              <a:rPr lang="en-US" sz="2400" dirty="0">
                <a:solidFill>
                  <a:schemeClr val="tx1"/>
                </a:solidFill>
              </a:rPr>
              <a:t> provides access to the device accelerometer sensor(s) and associated listeners to respond to changes in acceleration in 3d space, meaning any movement or vibration.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Installation: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D805F4-2FBE-B525-42AF-729A4D42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40322"/>
              </p:ext>
            </p:extLst>
          </p:nvPr>
        </p:nvGraphicFramePr>
        <p:xfrm>
          <a:off x="518728" y="3981174"/>
          <a:ext cx="7892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616">
                  <a:extLst>
                    <a:ext uri="{9D8B030D-6E8A-4147-A177-3AD203B41FA5}">
                      <a16:colId xmlns:a16="http://schemas.microsoft.com/office/drawing/2014/main" val="3034648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expo install expo-sensors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0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8780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Using Accelerometer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take a look at the following code usage of </a:t>
            </a:r>
            <a:r>
              <a:rPr lang="en-US" sz="2400" b="1" dirty="0">
                <a:solidFill>
                  <a:schemeClr val="tx1"/>
                </a:solidFill>
              </a:rPr>
              <a:t>expo-sensors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D805F4-2FBE-B525-42AF-729A4D42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15162"/>
              </p:ext>
            </p:extLst>
          </p:nvPr>
        </p:nvGraphicFramePr>
        <p:xfrm>
          <a:off x="513048" y="1981989"/>
          <a:ext cx="789261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616">
                  <a:extLst>
                    <a:ext uri="{9D8B030D-6E8A-4147-A177-3AD203B41FA5}">
                      <a16:colId xmlns:a16="http://schemas.microsoft.com/office/drawing/2014/main" val="3034648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 </a:t>
                      </a:r>
                      <a:r>
                        <a:rPr lang="en-SG" dirty="0" err="1"/>
                        <a:t>const</a:t>
                      </a:r>
                      <a:r>
                        <a:rPr lang="en-SG" dirty="0"/>
                        <a:t> [subscription, </a:t>
                      </a:r>
                      <a:r>
                        <a:rPr lang="en-SG" dirty="0" err="1"/>
                        <a:t>setSubscription</a:t>
                      </a:r>
                      <a:r>
                        <a:rPr lang="en-SG" dirty="0"/>
                        <a:t>] = </a:t>
                      </a:r>
                      <a:r>
                        <a:rPr lang="en-SG" dirty="0" err="1"/>
                        <a:t>useState</a:t>
                      </a:r>
                      <a:r>
                        <a:rPr lang="en-SG" dirty="0"/>
                        <a:t>(null);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  </a:t>
                      </a:r>
                      <a:r>
                        <a:rPr lang="en-SG" dirty="0" err="1"/>
                        <a:t>const</a:t>
                      </a:r>
                      <a:r>
                        <a:rPr lang="en-SG" dirty="0"/>
                        <a:t> _subscribe = () =&gt; {</a:t>
                      </a:r>
                    </a:p>
                    <a:p>
                      <a:r>
                        <a:rPr lang="en-SG" dirty="0"/>
                        <a:t>    </a:t>
                      </a:r>
                      <a:r>
                        <a:rPr lang="en-SG" dirty="0" err="1"/>
                        <a:t>setSubscription</a:t>
                      </a:r>
                      <a:r>
                        <a:rPr lang="en-SG" dirty="0"/>
                        <a:t>(</a:t>
                      </a:r>
                    </a:p>
                    <a:p>
                      <a:r>
                        <a:rPr lang="en-SG" dirty="0"/>
                        <a:t>      </a:t>
                      </a:r>
                      <a:r>
                        <a:rPr lang="en-SG" dirty="0" err="1"/>
                        <a:t>Accelerometer.addListener</a:t>
                      </a:r>
                      <a:r>
                        <a:rPr lang="en-SG" dirty="0"/>
                        <a:t>(</a:t>
                      </a:r>
                      <a:r>
                        <a:rPr lang="en-SG" dirty="0" err="1"/>
                        <a:t>accelerometerData</a:t>
                      </a:r>
                      <a:r>
                        <a:rPr lang="en-SG" dirty="0"/>
                        <a:t> =&gt; {</a:t>
                      </a:r>
                    </a:p>
                    <a:p>
                      <a:r>
                        <a:rPr lang="en-SG" dirty="0"/>
                        <a:t>        </a:t>
                      </a:r>
                      <a:r>
                        <a:rPr lang="en-SG" dirty="0" err="1"/>
                        <a:t>setData</a:t>
                      </a:r>
                      <a:r>
                        <a:rPr lang="en-SG" dirty="0"/>
                        <a:t>(</a:t>
                      </a:r>
                      <a:r>
                        <a:rPr lang="en-SG" dirty="0" err="1"/>
                        <a:t>accelerometerData</a:t>
                      </a:r>
                      <a:r>
                        <a:rPr lang="en-SG" dirty="0"/>
                        <a:t>);</a:t>
                      </a:r>
                    </a:p>
                    <a:p>
                      <a:r>
                        <a:rPr lang="en-SG" dirty="0"/>
                        <a:t>      })</a:t>
                      </a:r>
                    </a:p>
                    <a:p>
                      <a:r>
                        <a:rPr lang="en-SG" dirty="0"/>
                        <a:t>    );</a:t>
                      </a:r>
                    </a:p>
                    <a:p>
                      <a:r>
                        <a:rPr lang="en-SG" dirty="0"/>
                        <a:t>  };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  </a:t>
                      </a:r>
                      <a:r>
                        <a:rPr lang="en-SG" dirty="0" err="1"/>
                        <a:t>const</a:t>
                      </a:r>
                      <a:r>
                        <a:rPr lang="en-SG" dirty="0"/>
                        <a:t> _unsubscribe = () =&gt; {</a:t>
                      </a:r>
                    </a:p>
                    <a:p>
                      <a:r>
                        <a:rPr lang="en-SG" dirty="0"/>
                        <a:t>    subscription &amp;&amp; </a:t>
                      </a:r>
                      <a:r>
                        <a:rPr lang="en-SG" dirty="0" err="1"/>
                        <a:t>subscription.remove</a:t>
                      </a:r>
                      <a:r>
                        <a:rPr lang="en-SG" dirty="0"/>
                        <a:t>();</a:t>
                      </a:r>
                    </a:p>
                    <a:p>
                      <a:r>
                        <a:rPr lang="en-SG" dirty="0"/>
                        <a:t>    </a:t>
                      </a:r>
                      <a:r>
                        <a:rPr lang="en-SG" dirty="0" err="1"/>
                        <a:t>setSubscription</a:t>
                      </a:r>
                      <a:r>
                        <a:rPr lang="en-SG" dirty="0"/>
                        <a:t>(null);</a:t>
                      </a:r>
                    </a:p>
                    <a:p>
                      <a:r>
                        <a:rPr lang="en-SG" dirty="0"/>
                        <a:t>  };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0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264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Using Accelerometer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take a look at the following code usage of </a:t>
            </a:r>
            <a:r>
              <a:rPr lang="en-US" sz="2400" b="1" dirty="0">
                <a:solidFill>
                  <a:schemeClr val="tx1"/>
                </a:solidFill>
              </a:rPr>
              <a:t>expo-sensors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D805F4-2FBE-B525-42AF-729A4D42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67424"/>
              </p:ext>
            </p:extLst>
          </p:nvPr>
        </p:nvGraphicFramePr>
        <p:xfrm>
          <a:off x="513048" y="1981989"/>
          <a:ext cx="78926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616">
                  <a:extLst>
                    <a:ext uri="{9D8B030D-6E8A-4147-A177-3AD203B41FA5}">
                      <a16:colId xmlns:a16="http://schemas.microsoft.com/office/drawing/2014/main" val="3034648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 </a:t>
                      </a:r>
                      <a:r>
                        <a:rPr lang="en-SG" dirty="0" err="1"/>
                        <a:t>useEffect</a:t>
                      </a:r>
                      <a:r>
                        <a:rPr lang="en-SG" dirty="0"/>
                        <a:t>(() =&gt; {</a:t>
                      </a:r>
                    </a:p>
                    <a:p>
                      <a:r>
                        <a:rPr lang="en-SG" dirty="0"/>
                        <a:t>    _subscribe();</a:t>
                      </a:r>
                    </a:p>
                    <a:p>
                      <a:r>
                        <a:rPr lang="en-SG" dirty="0"/>
                        <a:t>    return () =&gt; _unsubscribe();</a:t>
                      </a:r>
                    </a:p>
                    <a:p>
                      <a:r>
                        <a:rPr lang="en-SG" dirty="0"/>
                        <a:t>  }, 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0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82546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Demonstrations on expo-sensors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that we have understood </a:t>
            </a:r>
            <a:r>
              <a:rPr lang="en-US" sz="2400" b="1" dirty="0">
                <a:solidFill>
                  <a:schemeClr val="tx1"/>
                </a:solidFill>
              </a:rPr>
              <a:t>expo-sensors</a:t>
            </a:r>
            <a:r>
              <a:rPr lang="en-US" sz="2400" dirty="0">
                <a:solidFill>
                  <a:schemeClr val="tx1"/>
                </a:solidFill>
              </a:rPr>
              <a:t> library and its functions.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Let’s try it out on some examples.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2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735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dirty="0">
                <a:solidFill>
                  <a:srgbClr val="000000"/>
                </a:solidFill>
              </a:rPr>
              <a:t>That’s all for today!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9E55F-C419-3F45-837D-EA783317F422}"/>
              </a:ext>
            </a:extLst>
          </p:cNvPr>
          <p:cNvSpPr txBox="1">
            <a:spLocks/>
          </p:cNvSpPr>
          <p:nvPr/>
        </p:nvSpPr>
        <p:spPr bwMode="auto">
          <a:xfrm>
            <a:off x="465217" y="1420813"/>
            <a:ext cx="8229601" cy="456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any questions, please feel free to reach out to me at this email.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tx1"/>
                </a:solidFill>
              </a:rPr>
              <a:t>kydsim001@mymail.sim.edu.sg</a:t>
            </a: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388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1572128"/>
            <a:ext cx="8229601" cy="3256546"/>
          </a:xfrm>
        </p:spPr>
        <p:txBody>
          <a:bodyPr anchor="ctr"/>
          <a:lstStyle/>
          <a:p>
            <a:r>
              <a:rPr lang="en-GB" sz="8000" b="1" dirty="0">
                <a:solidFill>
                  <a:srgbClr val="000000"/>
                </a:solidFill>
              </a:rPr>
              <a:t>END OF LESSON</a:t>
            </a:r>
            <a:endParaRPr lang="en-SG" sz="8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Categories of sensors on smartphones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Conceptually, there are </a:t>
            </a:r>
            <a:r>
              <a:rPr lang="en-US" sz="2400" b="1" dirty="0">
                <a:solidFill>
                  <a:schemeClr val="tx1"/>
                </a:solidFill>
              </a:rPr>
              <a:t>FIVE (5) </a:t>
            </a:r>
            <a:r>
              <a:rPr lang="en-US" sz="2400" dirty="0">
                <a:solidFill>
                  <a:schemeClr val="tx1"/>
                </a:solidFill>
              </a:rPr>
              <a:t>categories of sensors: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Device position </a:t>
            </a:r>
            <a:r>
              <a:rPr lang="en-US" sz="2400" dirty="0">
                <a:solidFill>
                  <a:schemeClr val="tx1"/>
                </a:solidFill>
              </a:rPr>
              <a:t>- gather information about the position of the device. Examples: orientation sensors, magnetometer.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Motion sensors </a:t>
            </a:r>
            <a:r>
              <a:rPr lang="en-US" sz="2400" dirty="0">
                <a:solidFill>
                  <a:schemeClr val="tx1"/>
                </a:solidFill>
              </a:rPr>
              <a:t>- detect changes in forces around the three axes of the device. Examples: gyroscope, accelerometer.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Environmental sensors </a:t>
            </a:r>
            <a:r>
              <a:rPr lang="en-US" sz="2400" dirty="0">
                <a:solidFill>
                  <a:schemeClr val="tx1"/>
                </a:solidFill>
              </a:rPr>
              <a:t>- focus on information about the device environment. </a:t>
            </a:r>
            <a:r>
              <a:rPr lang="en-SG" sz="2400" dirty="0">
                <a:solidFill>
                  <a:schemeClr val="tx1"/>
                </a:solidFill>
              </a:rPr>
              <a:t>Examples</a:t>
            </a:r>
            <a:r>
              <a:rPr lang="en-US" sz="2400" dirty="0">
                <a:solidFill>
                  <a:schemeClr val="tx1"/>
                </a:solidFill>
              </a:rPr>
              <a:t>: ambient temperature sensor, light detection sensor, humidity sensor, barometer, etc.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37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Categories of sensors on smartphones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Conceptually, there are </a:t>
            </a:r>
            <a:r>
              <a:rPr lang="en-US" sz="2400" b="1" dirty="0">
                <a:solidFill>
                  <a:schemeClr val="tx1"/>
                </a:solidFill>
              </a:rPr>
              <a:t>FIVE (5) </a:t>
            </a:r>
            <a:r>
              <a:rPr lang="en-US" sz="2400" dirty="0">
                <a:solidFill>
                  <a:schemeClr val="tx1"/>
                </a:solidFill>
              </a:rPr>
              <a:t>categories of sensors: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4"/>
            </a:pPr>
            <a:r>
              <a:rPr lang="en-US" sz="2400" b="1" dirty="0">
                <a:solidFill>
                  <a:schemeClr val="tx1"/>
                </a:solidFill>
              </a:rPr>
              <a:t>Mixed or composite sensors </a:t>
            </a:r>
            <a:r>
              <a:rPr lang="en-US" sz="2400" dirty="0">
                <a:solidFill>
                  <a:schemeClr val="tx1"/>
                </a:solidFill>
              </a:rPr>
              <a:t>- gather and integrate data from two or more sensors on a device. Examples: step counter, rotational vector sensor.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4"/>
            </a:pPr>
            <a:r>
              <a:rPr lang="en-US" sz="2400" b="1" dirty="0">
                <a:solidFill>
                  <a:schemeClr val="tx1"/>
                </a:solidFill>
              </a:rPr>
              <a:t>Internal sensors </a:t>
            </a:r>
            <a:r>
              <a:rPr lang="en-US" sz="2400" dirty="0">
                <a:solidFill>
                  <a:schemeClr val="tx1"/>
                </a:solidFill>
              </a:rPr>
              <a:t>- detect and report changes related to the device itself. Examples: battery charge.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 startAt="4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96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Guidelines of sensors usage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Sensors delivers a great advantage to efficient functionality of a mobile app.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There will always be reasons in terms of using sensors.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4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Guidelines of sensors usage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</a:t>
            </a:r>
            <a:r>
              <a:rPr lang="en-US" sz="2400" b="1" dirty="0">
                <a:solidFill>
                  <a:schemeClr val="tx1"/>
                </a:solidFill>
              </a:rPr>
              <a:t>THREE(3) </a:t>
            </a:r>
            <a:r>
              <a:rPr lang="en-US" sz="2400" dirty="0">
                <a:solidFill>
                  <a:schemeClr val="tx1"/>
                </a:solidFill>
              </a:rPr>
              <a:t>guidelines will aid the rationalism of sensor usage.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Accessibility and Assistive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Function Enhancement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the sensor data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13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Accessing the camera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native mobile development, accessing camera has been one of the pain point as different operating systems has different methods.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Native greatly simplifies the entire camera access process for us and that is through the use of </a:t>
            </a:r>
            <a:r>
              <a:rPr lang="en-US" sz="2400" b="1" dirty="0">
                <a:solidFill>
                  <a:schemeClr val="tx1"/>
                </a:solidFill>
              </a:rPr>
              <a:t>expo-camera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402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gemmaloke\My Documents\Content Development\MFS Lecturers' eLesson Plans\Audio\Lesson 6 - NaturaSoft\S1_N1.mp3"/>
  <p:tag name="AUDIO_ID" val="257"/>
  <p:tag name="ELAPSEDTIME" val="3.392"/>
  <p:tag name="ANNOTATION_COUNT" val="0"/>
  <p:tag name="ARTICULATE_SLIDE_GUID" val="f6ce7efd-9229-43e5-917c-32314924c196"/>
  <p:tag name="ARTICULATE_SLIDE_NAV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ge_pp_cov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2191</Words>
  <Application>Microsoft Office PowerPoint</Application>
  <PresentationFormat>On-screen Show (4:3)</PresentationFormat>
  <Paragraphs>418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ge_pp_covertemplate</vt:lpstr>
      <vt:lpstr>MOBILE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cp:lastModifiedBy>Daryl Sim</cp:lastModifiedBy>
  <cp:revision>718</cp:revision>
  <dcterms:modified xsi:type="dcterms:W3CDTF">2022-06-27T04:23:04Z</dcterms:modified>
</cp:coreProperties>
</file>