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7.xml" ContentType="application/vnd.openxmlformats-officedocument.presentationml.notesSlide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58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06" r:id="rId27"/>
    <p:sldId id="265" r:id="rId28"/>
  </p:sldIdLst>
  <p:sldSz cx="9144000" cy="6858000" type="screen4x3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0" autoAdjust="0"/>
    <p:restoredTop sz="93955"/>
  </p:normalViewPr>
  <p:slideViewPr>
    <p:cSldViewPr snapToGrid="0">
      <p:cViewPr varScale="1">
        <p:scale>
          <a:sx n="112" d="100"/>
          <a:sy n="112" d="100"/>
        </p:scale>
        <p:origin x="133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FFB0-ED9D-445F-9A2B-4188A92D4D34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C118-99C7-43A8-89D6-827AC8AE5A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8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08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7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0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6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89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19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4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48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29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1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5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98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7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9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2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7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5F90C4-125E-4497-9672-5D10CF9533B7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A7649-9D40-4EE0-BACF-DCF3466AFC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5B70BF-1667-4065-B27E-F6A7747C84A5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C4ED2-61BD-44E1-A853-E82EFEA07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473FC-03FE-4441-BA5E-9E2ABFE3F0A1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08AD7-56CB-4BD4-A38A-09195942D6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6D1A2-D08C-4252-9A0F-1D99CD1E25CA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64F24-ED09-48CC-BEDA-F79754D307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4E67A-FD69-4241-BD00-1020D9E837B2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51A76-A517-4F29-937E-A7F5BB7CC0F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077A-6972-4CB2-AE89-6E8A7D26779E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E6390-1E61-44A4-9E78-AF385EEDFD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17F91-518C-48D7-8814-BB081503F7E5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2DFD1-291A-4299-981D-260B372FFE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5AE79-373B-41D6-B361-17E25208515E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4A6A-ADD5-4E7A-B344-2479081D1D7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4F3B7-FC42-4C61-9279-ADAB521C346C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E73DB-DB27-499A-9F8B-56B4DB35A97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DABF5-9CA4-4524-9F56-1C469F4A379D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C4ABC-FDBE-4124-89FA-2931F1DE61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54501-4E95-417D-96CA-529937B40FE9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E1266-B1A8-475F-AD9D-6C0F654578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A93790B0-EE60-41D9-969D-FF088E295D2A}" type="datetime1">
              <a:rPr lang="en-US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03E194A2-1399-4B77-BD42-41E66E754A3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5" Type="http://schemas.openxmlformats.org/officeDocument/2006/relationships/image" Target="../media/image5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5" Type="http://schemas.openxmlformats.org/officeDocument/2006/relationships/image" Target="../media/image7.jpe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5" Type="http://schemas.openxmlformats.org/officeDocument/2006/relationships/hyperlink" Target="https://expo.dev/notifications" TargetMode="Externa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3898" y="2115134"/>
            <a:ext cx="7852144" cy="17999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MOBILE DEVELOPMENT</a:t>
            </a:r>
            <a:endParaRPr lang="en-SG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890" y="6514340"/>
            <a:ext cx="71374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8102007" y="5705032"/>
            <a:ext cx="763773" cy="24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version</a:t>
            </a:r>
            <a:r>
              <a:rPr lang="en-US" sz="1000" i="1" noProof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1.0</a:t>
            </a:r>
            <a:endParaRPr kumimoji="0" lang="en-SG" sz="1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819" y="1718634"/>
            <a:ext cx="762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bg1"/>
                </a:solidFill>
                <a:latin typeface="+mn-lt"/>
              </a:rPr>
              <a:t>COMPUTER SCIENCE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9721" y="6392987"/>
            <a:ext cx="45398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Copyright © 2020 by Singapore Institute of Management Pte Ltd.</a:t>
            </a:r>
            <a:r>
              <a:rPr lang="en-SG" sz="1000" i="1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All rights reserved.</a:t>
            </a:r>
            <a:endParaRPr kumimoji="0" lang="en-GB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5120" y="4800093"/>
            <a:ext cx="247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+mn-lt"/>
              </a:rPr>
              <a:t>Topic 9:</a:t>
            </a:r>
          </a:p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Introduction to API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There are a few API Jargons that we need to take note: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REST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RPC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SOAP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14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REST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REST is a set of architectural constraints, not a protocol or a standard. API developers can implement REST in a variety of ways.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When a client request is made via a RESTful API, it transfers a representation of the state of the resource to the requester or endpoint.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49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REST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This information, or representation, is delivered in one of several formats via HTTP: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FF0000"/>
                </a:solidFill>
              </a:rPr>
              <a:t>JSON (</a:t>
            </a:r>
            <a:r>
              <a:rPr lang="en-US" sz="2400" b="1" dirty="0" err="1">
                <a:solidFill>
                  <a:srgbClr val="FF0000"/>
                </a:solidFill>
              </a:rPr>
              <a:t>Javascript</a:t>
            </a:r>
            <a:r>
              <a:rPr lang="en-US" sz="2400" b="1" dirty="0">
                <a:solidFill>
                  <a:srgbClr val="FF0000"/>
                </a:solidFill>
              </a:rPr>
              <a:t> Object Notation), </a:t>
            </a:r>
            <a:r>
              <a:rPr lang="en-US" sz="2400" dirty="0">
                <a:solidFill>
                  <a:schemeClr val="tx1"/>
                </a:solidFill>
              </a:rPr>
              <a:t>HTML, XLT, Python, PHP, or plain text.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JSON is the most generally popular file format to use because, despite its name, it’s language-agnostic, as well as readable by both humans and machines.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18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RPC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RPC is the earliest, simplest form of API interaction. It is about executing a block of code on another server, and when implemented in HTTP or AMQP it can become a Web API.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There is a method and some arguments, and that is pretty much it.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Think of it like calling a function in JavaScript, taking a method name and arguments.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42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RPC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JavaScript, we would do the same by defining a function, and later we’d call it elsewhere: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755183-742C-2C39-85DF-9123ADE3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38807"/>
              </p:ext>
            </p:extLst>
          </p:nvPr>
        </p:nvGraphicFramePr>
        <p:xfrm>
          <a:off x="515435" y="3146287"/>
          <a:ext cx="79607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770">
                  <a:extLst>
                    <a:ext uri="{9D8B030D-6E8A-4147-A177-3AD203B41FA5}">
                      <a16:colId xmlns:a16="http://schemas.microsoft.com/office/drawing/2014/main" val="78434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/* Signature */</a:t>
                      </a:r>
                    </a:p>
                    <a:p>
                      <a:r>
                        <a:rPr lang="en-SG" dirty="0"/>
                        <a:t>function </a:t>
                      </a:r>
                      <a:r>
                        <a:rPr lang="en-SG" dirty="0" err="1"/>
                        <a:t>rpcAPIFunc</a:t>
                      </a:r>
                      <a:r>
                        <a:rPr lang="en-SG" dirty="0"/>
                        <a:t>(value) {</a:t>
                      </a:r>
                    </a:p>
                    <a:p>
                      <a:r>
                        <a:rPr lang="en-SG" dirty="0"/>
                        <a:t>  // ...</a:t>
                      </a:r>
                    </a:p>
                    <a:p>
                      <a:r>
                        <a:rPr lang="en-SG" dirty="0"/>
                        <a:t>}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/* Usage */</a:t>
                      </a:r>
                    </a:p>
                    <a:p>
                      <a:r>
                        <a:rPr lang="en-SG" dirty="0" err="1"/>
                        <a:t>rpcAPIFunc</a:t>
                      </a:r>
                      <a:r>
                        <a:rPr lang="en-SG" dirty="0"/>
                        <a:t>(“Hello World");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33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422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RPC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idea is the same. An API is built by defining public methods, then, the methods are called with arguments.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RPC is just a </a:t>
            </a:r>
            <a:r>
              <a:rPr lang="en-US" sz="2400" b="1" dirty="0">
                <a:solidFill>
                  <a:schemeClr val="tx1"/>
                </a:solidFill>
              </a:rPr>
              <a:t>bunch of functions</a:t>
            </a:r>
            <a:r>
              <a:rPr lang="en-US" sz="2400" dirty="0">
                <a:solidFill>
                  <a:schemeClr val="tx1"/>
                </a:solidFill>
              </a:rPr>
              <a:t>, but in the context of an HTTP API, that entails putting the method in the URL and the arguments in the query string or body.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61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r>
              <a:rPr lang="en-US" sz="2400" b="1" dirty="0">
                <a:solidFill>
                  <a:schemeClr val="tx1"/>
                </a:solidFill>
              </a:rPr>
              <a:t>SOAP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SOAP or </a:t>
            </a:r>
            <a:r>
              <a:rPr lang="en-US" sz="2400" b="1" dirty="0">
                <a:solidFill>
                  <a:schemeClr val="tx1"/>
                </a:solidFill>
              </a:rPr>
              <a:t>Simple Objects Access Protocol </a:t>
            </a:r>
            <a:r>
              <a:rPr lang="en-US" sz="2400" dirty="0">
                <a:solidFill>
                  <a:schemeClr val="tx1"/>
                </a:solidFill>
              </a:rPr>
              <a:t>is a web communication protocol designed for Microsoft back in 1998.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SOAP, unlike the REST pattern, supports the </a:t>
            </a:r>
            <a:r>
              <a:rPr lang="en-US" sz="2400" b="1" dirty="0">
                <a:solidFill>
                  <a:schemeClr val="tx1"/>
                </a:solidFill>
              </a:rPr>
              <a:t>XML</a:t>
            </a:r>
            <a:r>
              <a:rPr lang="en-US" sz="2400" dirty="0">
                <a:solidFill>
                  <a:schemeClr val="tx1"/>
                </a:solidFill>
              </a:rPr>
              <a:t> data format only and strongly follows preset standards such as messaging structure, a set of encoding rules, and a convention for providing procedure requests and responses.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49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API Jargons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r>
              <a:rPr lang="en-US" sz="2400" b="1" dirty="0">
                <a:solidFill>
                  <a:schemeClr val="tx1"/>
                </a:solidFill>
              </a:rPr>
              <a:t>SOAP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While most web data exchange happens over REST exchange.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 isn’t disappearing anytime soon, because it’s highly standardized, allows for automation in certain cases, and it’s more secure.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32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Demonstrating with APIs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 that we understood the terminology of API jargon.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try out an application that calls a REST API for data.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95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push notification is a message that pops up on a mobile device.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App publishers can send them at any time.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Users don’t have to be in the app or using their devices to receive them.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ow Push Notifications Work in iOS | by Medi Assumani | Better Programming">
            <a:extLst>
              <a:ext uri="{FF2B5EF4-FFF2-40B4-BE49-F238E27FC236}">
                <a16:creationId xmlns:a16="http://schemas.microsoft.com/office/drawing/2014/main" id="{1DE2D47E-440D-4792-44B7-5199CEC78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7" t="470" r="39437" b="26291"/>
          <a:stretch/>
        </p:blipFill>
        <p:spPr bwMode="auto">
          <a:xfrm>
            <a:off x="6128183" y="3655055"/>
            <a:ext cx="2476263" cy="280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738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Learning Outcomes</a:t>
            </a:r>
            <a:endParaRPr lang="en-SG" sz="44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49177" y="1171074"/>
            <a:ext cx="8229601" cy="489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After studying this topic and the recordings online, you should be able to: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</a:rPr>
              <a:t>Topic 9 – Introduction to API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What is an API?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How do APIs work?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APIs Jargon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Push Notification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1600" dirty="0">
              <a:solidFill>
                <a:schemeClr val="tx1"/>
              </a:solidFill>
            </a:endParaRP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16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00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They can do a lot of things: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They can show the latest sports scores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Get a user to take an action, such as downloading a coupon.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 Let a user know about an event, such as a flash sale.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1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Push notifications look like SMS text messages and mobile alerts, but they only reach users who have installed your app.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Each mobile platform has support for push notifications.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iOS, Android, Fire OS, Windows and BlackBerry all have their own services.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73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Here are the rules for creating perfect push notifications.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Avoid sending too many notifications in a short period of time.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short title if it provides context for the notification content.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Don’t include sensitive/confidential information.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Write easy to read notification content.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41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Here are the rules for creating perfect push notifications.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5"/>
            </a:pPr>
            <a:r>
              <a:rPr lang="en-US" sz="2400" dirty="0">
                <a:solidFill>
                  <a:schemeClr val="tx1"/>
                </a:solidFill>
              </a:rPr>
              <a:t>Link to a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	valuable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	action.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Relevant call to action in a notification.">
            <a:extLst>
              <a:ext uri="{FF2B5EF4-FFF2-40B4-BE49-F238E27FC236}">
                <a16:creationId xmlns:a16="http://schemas.microsoft.com/office/drawing/2014/main" id="{1AD7DC6A-8579-5AD5-AFCC-3F24FA4E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69" y="2015814"/>
            <a:ext cx="5191567" cy="4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380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What are badges?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Badges are a number to indicate something, such as how many missed messages a user has.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OS 15: How to Hide App Notification Badges on the Home Screen - MacRumors">
            <a:extLst>
              <a:ext uri="{FF2B5EF4-FFF2-40B4-BE49-F238E27FC236}">
                <a16:creationId xmlns:a16="http://schemas.microsoft.com/office/drawing/2014/main" id="{FD55198E-BC68-A40A-2CCB-A71DDF08A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6" y="3521095"/>
            <a:ext cx="7141020" cy="19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310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Push Notifications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give it a go with a push notification application.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Before we start, push notification are sent via API. Thus, we will be using the push notification tool provided by expo.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hlinkClick r:id="rId5"/>
              </a:rPr>
              <a:t>https://expo.dev/notifications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02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dirty="0">
                <a:solidFill>
                  <a:srgbClr val="000000"/>
                </a:solidFill>
              </a:rPr>
              <a:t>That’s all for today!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9E55F-C419-3F45-837D-EA783317F422}"/>
              </a:ext>
            </a:extLst>
          </p:cNvPr>
          <p:cNvSpPr txBox="1">
            <a:spLocks/>
          </p:cNvSpPr>
          <p:nvPr/>
        </p:nvSpPr>
        <p:spPr bwMode="auto">
          <a:xfrm>
            <a:off x="465217" y="1420813"/>
            <a:ext cx="8229601" cy="456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any questions, please feel free to reach out to me at this email.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tx1"/>
                </a:solidFill>
              </a:rPr>
              <a:t>kydsim001@mymail.sim.edu.sg</a:t>
            </a: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38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1572128"/>
            <a:ext cx="8229601" cy="3256546"/>
          </a:xfrm>
        </p:spPr>
        <p:txBody>
          <a:bodyPr anchor="ctr"/>
          <a:lstStyle/>
          <a:p>
            <a:r>
              <a:rPr lang="en-GB" sz="8000" b="1" dirty="0">
                <a:solidFill>
                  <a:srgbClr val="000000"/>
                </a:solidFill>
              </a:rPr>
              <a:t>END OF LESSON</a:t>
            </a:r>
            <a:endParaRPr lang="en-SG" sz="8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What is an API?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API</a:t>
            </a:r>
            <a:r>
              <a:rPr lang="en-US" sz="2400" dirty="0">
                <a:solidFill>
                  <a:schemeClr val="tx1"/>
                </a:solidFill>
              </a:rPr>
              <a:t> stands for </a:t>
            </a:r>
            <a:r>
              <a:rPr lang="en-US" sz="2400" u="sng" dirty="0">
                <a:solidFill>
                  <a:schemeClr val="tx1"/>
                </a:solidFill>
              </a:rPr>
              <a:t>application programming interface.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u="sng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is a set of definitions and protocols for building and integrating application software.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3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do APIs 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APIs let your product or service communicate with other products and services without having to know how they’re implemented.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This can simplify app development, saving time and money.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52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do APIs 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When you’re designing new tools and products or managing existing ones. APIs give you: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Flexibility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Simplify design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Administration, and use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Provide opportunities for innovation.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do APIs 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example, imagine a book-distributing company.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book distributor could give its customers a cloud app that lets bookstore clerks check book availability with the distributor.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This app could be expensive to develop, limited by platform, and require long development times and ongoing maintenance.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7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do APIs 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5009322"/>
            <a:ext cx="8229601" cy="9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chemeClr val="tx1"/>
                </a:solidFill>
              </a:rPr>
              <a:t>Alternatively, the book distributor could provide an API to check stock availability.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hart of how APIs work: Backend systems connect to APIs, which connect to an API management system, which connect to Apps, IoT devices and mobile.">
            <a:extLst>
              <a:ext uri="{FF2B5EF4-FFF2-40B4-BE49-F238E27FC236}">
                <a16:creationId xmlns:a16="http://schemas.microsoft.com/office/drawing/2014/main" id="{F17876FF-4213-5B41-BF82-BF1ED318F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4" y="1326815"/>
            <a:ext cx="8229601" cy="35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460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do APIs 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There are several benefits to this approach: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Letting customers access data via an API helps them aggregate information about their inventory in a single place.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dirty="0">
                <a:solidFill>
                  <a:schemeClr val="tx1"/>
                </a:solidFill>
              </a:rPr>
              <a:t>The book distributor can make changes to its internal systems without impacting customers, so long as the behavior of the API doesn’t change.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87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do APIs 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311966"/>
            <a:ext cx="8229601" cy="46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There are several benefits to this approach: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r>
              <a:rPr lang="en-US" sz="2400" dirty="0">
                <a:solidFill>
                  <a:schemeClr val="tx1"/>
                </a:solidFill>
              </a:rPr>
              <a:t>With a publicly available API, developers working for the book distributor, book sellers or third parties could develop an app to help customers find the books they’re looking for.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	This could result in higher sales or other business 	opportunities.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959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gemmaloke\My Documents\Content Development\MFS Lecturers' eLesson Plans\Audio\Lesson 6 - NaturaSoft\S1_N1.mp3"/>
  <p:tag name="AUDIO_ID" val="257"/>
  <p:tag name="ELAPSEDTIME" val="3.392"/>
  <p:tag name="ANNOTATION_COUNT" val="0"/>
  <p:tag name="ARTICULATE_SLIDE_GUID" val="f6ce7efd-9229-43e5-917c-32314924c196"/>
  <p:tag name="ARTICULATE_SLIDE_NAV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ge_pp_cov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1151</Words>
  <Application>Microsoft Office PowerPoint</Application>
  <PresentationFormat>On-screen Show (4:3)</PresentationFormat>
  <Paragraphs>227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ge_pp_covertemplate</vt:lpstr>
      <vt:lpstr>MOBILE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cp:lastModifiedBy>Daryl Sim</cp:lastModifiedBy>
  <cp:revision>754</cp:revision>
  <dcterms:modified xsi:type="dcterms:W3CDTF">2022-07-18T02:49:11Z</dcterms:modified>
</cp:coreProperties>
</file>