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5" r:id="rId1"/>
  </p:sldMasterIdLst>
  <p:sldIdLst>
    <p:sldId id="256" r:id="rId2"/>
    <p:sldId id="313" r:id="rId3"/>
    <p:sldId id="314" r:id="rId4"/>
    <p:sldId id="315" r:id="rId5"/>
    <p:sldId id="316" r:id="rId6"/>
    <p:sldId id="317" r:id="rId7"/>
    <p:sldId id="318" r:id="rId8"/>
    <p:sldId id="320" r:id="rId9"/>
    <p:sldId id="319" r:id="rId10"/>
    <p:sldId id="321" r:id="rId11"/>
    <p:sldId id="323" r:id="rId12"/>
    <p:sldId id="326" r:id="rId13"/>
    <p:sldId id="324" r:id="rId14"/>
    <p:sldId id="325" r:id="rId15"/>
    <p:sldId id="327" r:id="rId16"/>
    <p:sldId id="328" r:id="rId17"/>
    <p:sldId id="322" r:id="rId18"/>
    <p:sldId id="32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54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1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9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12/14/21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12/14/21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69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12/14/21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9664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12/14/21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97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12/14/21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48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12/14/21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59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11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94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2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2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12/14/21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13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4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52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1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12/14/21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6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12/14/21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884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  <p:sldLayoutId id="214748389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email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E5CB9D-92E7-46D0-A752-302AEFD15E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316405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277772-3778-824B-845D-50159813D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US" dirty="0"/>
              <a:t>3D Graphics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61656-9ACF-F043-A1C2-B99403C54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en-US" dirty="0"/>
              <a:t>Workshop 9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3473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2EC58-348B-CD44-8F9B-31FCBDA64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Gesture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5E7D7-D994-074D-84A4-18D8E5757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Gestures </a:t>
            </a:r>
            <a:r>
              <a:rPr lang="en-SG" dirty="0"/>
              <a:t>are </a:t>
            </a:r>
            <a:r>
              <a:rPr lang="en-GB" dirty="0"/>
              <a:t>movements make while talking, mostly with hands, sometimes with heads or other body parts. </a:t>
            </a:r>
            <a:endParaRPr lang="en-SG" dirty="0"/>
          </a:p>
          <a:p>
            <a:r>
              <a:rPr lang="en-GB" dirty="0"/>
              <a:t>Can be meaningful. </a:t>
            </a:r>
            <a:endParaRPr lang="en-SG" dirty="0"/>
          </a:p>
          <a:p>
            <a:r>
              <a:rPr lang="en-GB" dirty="0"/>
              <a:t>Add extra meaning beyond the words we say. </a:t>
            </a:r>
            <a:endParaRPr lang="en-SG" dirty="0"/>
          </a:p>
          <a:p>
            <a:r>
              <a:rPr lang="en-GB" dirty="0"/>
              <a:t>Two types: iconic gestures and beat gestures</a:t>
            </a:r>
            <a:endParaRPr lang="en-S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21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2EC58-348B-CD44-8F9B-31FCBDA64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Iconic </a:t>
            </a:r>
            <a:r>
              <a:rPr lang="en-US" dirty="0"/>
              <a:t>Gesture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5E7D7-D994-074D-84A4-18D8E5757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Have definite meanings that people understand when you make them. </a:t>
            </a:r>
            <a:endParaRPr lang="en-SG" dirty="0"/>
          </a:p>
          <a:p>
            <a:r>
              <a:rPr lang="en-GB" dirty="0"/>
              <a:t>For example, </a:t>
            </a:r>
            <a:endParaRPr lang="en-SG" dirty="0"/>
          </a:p>
          <a:p>
            <a:pPr lvl="1"/>
            <a:r>
              <a:rPr lang="en-GB" dirty="0"/>
              <a:t>okay sign of thumps up</a:t>
            </a:r>
          </a:p>
          <a:p>
            <a:r>
              <a:rPr lang="en-GB" dirty="0"/>
              <a:t>Can vary a lot between cultures (e.g. shaking of head)</a:t>
            </a:r>
            <a:endParaRPr lang="en-SG" dirty="0"/>
          </a:p>
          <a:p>
            <a:r>
              <a:rPr lang="en-GB" dirty="0"/>
              <a:t>Act a lot like words. </a:t>
            </a:r>
            <a:endParaRPr lang="en-S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781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2EC58-348B-CD44-8F9B-31FCBDA64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Iconic </a:t>
            </a:r>
            <a:r>
              <a:rPr lang="en-US" dirty="0"/>
              <a:t>Gesture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5E7D7-D994-074D-84A4-18D8E5757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Can convey information in other ways that might be</a:t>
            </a:r>
            <a:r>
              <a:rPr lang="en-SG" dirty="0"/>
              <a:t> </a:t>
            </a:r>
            <a:r>
              <a:rPr lang="en-GB" dirty="0"/>
              <a:t>hard to put into words. </a:t>
            </a:r>
            <a:endParaRPr lang="en-SG" dirty="0"/>
          </a:p>
          <a:p>
            <a:r>
              <a:rPr lang="en-GB" dirty="0"/>
              <a:t>For example  one could say "I'd like the pink cupcake on the top shelf between</a:t>
            </a:r>
            <a:r>
              <a:rPr lang="en-SG" dirty="0"/>
              <a:t> </a:t>
            </a:r>
            <a:r>
              <a:rPr lang="en-GB" dirty="0"/>
              <a:t>the chocolate cake, and the lemon tart." </a:t>
            </a:r>
          </a:p>
          <a:p>
            <a:pPr marL="0" indent="0">
              <a:buNone/>
            </a:pPr>
            <a:r>
              <a:rPr lang="en-GB" dirty="0"/>
              <a:t>	Or </a:t>
            </a:r>
          </a:p>
          <a:p>
            <a:r>
              <a:rPr lang="en-GB" dirty="0"/>
              <a:t>Just point to it. </a:t>
            </a:r>
          </a:p>
          <a:p>
            <a:r>
              <a:rPr lang="en-GB" dirty="0"/>
              <a:t>Pointing is a very important</a:t>
            </a:r>
            <a:r>
              <a:rPr lang="en-SG" dirty="0"/>
              <a:t> </a:t>
            </a:r>
            <a:r>
              <a:rPr lang="en-GB" dirty="0"/>
              <a:t>communicative gesture that we use all the time. </a:t>
            </a:r>
            <a:endParaRPr lang="en-S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114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2EC58-348B-CD44-8F9B-31FCBDA64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Beat Gesture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5E7D7-D994-074D-84A4-18D8E5757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Don't mean anything at all. </a:t>
            </a:r>
          </a:p>
          <a:p>
            <a:r>
              <a:rPr lang="en-GB" dirty="0"/>
              <a:t>Most of the gestures one make while talking are called beat gestures. </a:t>
            </a:r>
            <a:endParaRPr lang="en-SG" dirty="0"/>
          </a:p>
          <a:p>
            <a:r>
              <a:rPr lang="en-GB" dirty="0"/>
              <a:t>They make the rhythm of speech and they can provide emphasis but they</a:t>
            </a:r>
            <a:r>
              <a:rPr lang="en-SG" dirty="0"/>
              <a:t> </a:t>
            </a:r>
            <a:r>
              <a:rPr lang="en-GB" dirty="0"/>
              <a:t>don't really mean anything. </a:t>
            </a:r>
          </a:p>
          <a:p>
            <a:r>
              <a:rPr lang="en-GB" dirty="0"/>
              <a:t>Mostly accompany</a:t>
            </a:r>
            <a:r>
              <a:rPr lang="en-SG" dirty="0"/>
              <a:t> </a:t>
            </a:r>
            <a:r>
              <a:rPr lang="en-GB" dirty="0"/>
              <a:t>and enhance speech.</a:t>
            </a:r>
            <a:endParaRPr lang="en-SG" dirty="0"/>
          </a:p>
          <a:p>
            <a:endParaRPr lang="en-S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626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2EC58-348B-CD44-8F9B-31FCBDA64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Rhythm of gestures 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5E7D7-D994-074D-84A4-18D8E5757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Closely synced to that of speech. </a:t>
            </a:r>
            <a:endParaRPr lang="en-SG" dirty="0"/>
          </a:p>
          <a:p>
            <a:r>
              <a:rPr lang="en-GB" dirty="0"/>
              <a:t>For characters to do gestures, need to create them together with speech. </a:t>
            </a:r>
            <a:endParaRPr lang="en-SG" dirty="0"/>
          </a:p>
          <a:p>
            <a:r>
              <a:rPr lang="en-GB" dirty="0"/>
              <a:t>Need an algorithm to dynamically generate gestures to go with it, which can be pretty hard. </a:t>
            </a:r>
            <a:endParaRPr lang="en-SG" dirty="0"/>
          </a:p>
          <a:p>
            <a:pPr marL="0" indent="0">
              <a:buNone/>
            </a:pPr>
            <a:r>
              <a:rPr lang="en-GB" dirty="0"/>
              <a:t> </a:t>
            </a:r>
            <a:endParaRPr lang="en-SG" dirty="0"/>
          </a:p>
          <a:p>
            <a:r>
              <a:rPr lang="en-GB" dirty="0"/>
              <a:t>For gesture, use pre-recorded animations.</a:t>
            </a:r>
          </a:p>
          <a:p>
            <a:r>
              <a:rPr lang="en-GB" dirty="0"/>
              <a:t>Ideally, we record audio and motion capture the gestures simultaneously to make sure they’re fully synchronized. </a:t>
            </a:r>
          </a:p>
          <a:p>
            <a:r>
              <a:rPr lang="en-GB" dirty="0"/>
              <a:t>But that needs equipment that is beyond reach of most people. </a:t>
            </a:r>
            <a:endParaRPr lang="en-SG" dirty="0"/>
          </a:p>
          <a:p>
            <a:pPr marL="0" indent="0">
              <a:buNone/>
            </a:pPr>
            <a:endParaRPr lang="en-SG" dirty="0"/>
          </a:p>
          <a:p>
            <a:r>
              <a:rPr lang="en-GB" dirty="0"/>
              <a:t>Instead, you can get hold of clips of gestures and do your best to make sure</a:t>
            </a:r>
            <a:r>
              <a:rPr lang="en-SG" dirty="0"/>
              <a:t> </a:t>
            </a:r>
            <a:r>
              <a:rPr lang="en-GB" dirty="0"/>
              <a:t>they match the speech. </a:t>
            </a:r>
            <a:endParaRPr lang="en-S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817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9E993-41A8-CB42-B855-CD8BEF8AB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598C9-A04E-A444-A496-94C950102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Posture is the pose of the whole body when it doesn't move. </a:t>
            </a:r>
            <a:endParaRPr lang="en-SG" dirty="0"/>
          </a:p>
          <a:p>
            <a:pPr lvl="1"/>
            <a:r>
              <a:rPr lang="en-GB" dirty="0"/>
              <a:t>In contrast, Gestures are movements to particular parts of the body, normally hands. </a:t>
            </a:r>
            <a:endParaRPr lang="en-SG" dirty="0"/>
          </a:p>
          <a:p>
            <a:r>
              <a:rPr lang="en-GB" dirty="0"/>
              <a:t>Posture is less of a directly communicative channel. </a:t>
            </a:r>
            <a:endParaRPr lang="en-SG" dirty="0"/>
          </a:p>
          <a:p>
            <a:r>
              <a:rPr lang="en-GB" dirty="0"/>
              <a:t>But can express a lot of things. </a:t>
            </a:r>
            <a:endParaRPr lang="en-SG" dirty="0"/>
          </a:p>
          <a:p>
            <a:r>
              <a:rPr lang="en-GB" dirty="0"/>
              <a:t>For example, emotion. </a:t>
            </a:r>
          </a:p>
          <a:p>
            <a:pPr lvl="1"/>
            <a:r>
              <a:rPr lang="en-GB" dirty="0"/>
              <a:t>We can easily recognize a sad, dejected posture and distinguish</a:t>
            </a:r>
            <a:r>
              <a:rPr lang="en-SG" dirty="0"/>
              <a:t> </a:t>
            </a:r>
            <a:r>
              <a:rPr lang="en-GB" dirty="0"/>
              <a:t>it from another posture. </a:t>
            </a:r>
            <a:endParaRPr lang="en-S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112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9E993-41A8-CB42-B855-CD8BEF8AB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598C9-A04E-A444-A496-94C950102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Like gestures, the easiest way to generate posture is to use pre-recorded animations. </a:t>
            </a:r>
            <a:endParaRPr lang="en-SG" dirty="0"/>
          </a:p>
          <a:p>
            <a:r>
              <a:rPr lang="en-GB" dirty="0"/>
              <a:t>Select different animations to convey different emotions. </a:t>
            </a:r>
            <a:endParaRPr lang="en-SG" dirty="0"/>
          </a:p>
          <a:p>
            <a:r>
              <a:rPr lang="en-GB" dirty="0"/>
              <a:t>A useful way of combining posture and gestures is use layers. </a:t>
            </a:r>
            <a:endParaRPr lang="en-SG" dirty="0"/>
          </a:p>
          <a:p>
            <a:r>
              <a:rPr lang="en-GB" dirty="0"/>
              <a:t>Layers:</a:t>
            </a:r>
          </a:p>
          <a:p>
            <a:pPr lvl="1"/>
            <a:r>
              <a:rPr lang="en-GB" dirty="0"/>
              <a:t>Splitting the body into different parts and applying different animations</a:t>
            </a:r>
            <a:r>
              <a:rPr lang="en-SG" dirty="0"/>
              <a:t> </a:t>
            </a:r>
            <a:r>
              <a:rPr lang="en-GB" dirty="0"/>
              <a:t>to each part. </a:t>
            </a:r>
            <a:endParaRPr lang="en-SG" dirty="0"/>
          </a:p>
          <a:p>
            <a:r>
              <a:rPr lang="en-GB" dirty="0"/>
              <a:t>For example, gestures applied to the arms and posture animation</a:t>
            </a:r>
            <a:r>
              <a:rPr lang="en-SG" dirty="0"/>
              <a:t> </a:t>
            </a:r>
            <a:r>
              <a:rPr lang="en-GB" dirty="0"/>
              <a:t>applied to the torso.</a:t>
            </a:r>
          </a:p>
        </p:txBody>
      </p:sp>
    </p:spTree>
    <p:extLst>
      <p:ext uri="{BB962C8B-B14F-4D97-AF65-F5344CB8AC3E}">
        <p14:creationId xmlns:p14="http://schemas.microsoft.com/office/powerpoint/2010/main" val="3513332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B1082-9FCB-A24B-9D53-115D7EB70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AF012-8C98-2246-A27F-FC3568711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on Workshop 9 Lab 1.</a:t>
            </a:r>
          </a:p>
          <a:p>
            <a:r>
              <a:rPr lang="en-US" dirty="0"/>
              <a:t>In this lab we will import a Virtual character into Unity and Animate it.</a:t>
            </a:r>
          </a:p>
        </p:txBody>
      </p:sp>
    </p:spTree>
    <p:extLst>
      <p:ext uri="{BB962C8B-B14F-4D97-AF65-F5344CB8AC3E}">
        <p14:creationId xmlns:p14="http://schemas.microsoft.com/office/powerpoint/2010/main" val="1682438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B1082-9FCB-A24B-9D53-115D7EB70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AF012-8C98-2246-A27F-FC3568711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on Workshop 9 Lab 9.</a:t>
            </a:r>
          </a:p>
          <a:p>
            <a:r>
              <a:rPr lang="en-US" dirty="0"/>
              <a:t>In this lab we will implement a </a:t>
            </a:r>
            <a:r>
              <a:rPr lang="en-US"/>
              <a:t>2D menu.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622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AFFE0-4858-EE4B-A6B3-F96065686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Human body Animation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62429-78B3-F443-97B8-D09D12FDB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Human bodies are represented as a polygon mesh. </a:t>
            </a:r>
            <a:endParaRPr lang="en-SG" dirty="0"/>
          </a:p>
          <a:p>
            <a:r>
              <a:rPr lang="en-GB" dirty="0"/>
              <a:t>To animate, need to move human body limbs separately.</a:t>
            </a:r>
            <a:endParaRPr lang="en-SG" dirty="0"/>
          </a:p>
          <a:p>
            <a:endParaRPr lang="en-GB" dirty="0"/>
          </a:p>
          <a:p>
            <a:r>
              <a:rPr lang="en-GB" dirty="0"/>
              <a:t>Early computer games and computer graphics:</a:t>
            </a:r>
            <a:endParaRPr lang="en-SG" dirty="0"/>
          </a:p>
          <a:p>
            <a:pPr lvl="1"/>
            <a:r>
              <a:rPr lang="en-GB" dirty="0"/>
              <a:t>Create a compound object with separate objects for hand, lower arm, and upper arm </a:t>
            </a:r>
            <a:endParaRPr lang="en-SG" dirty="0"/>
          </a:p>
          <a:p>
            <a:pPr lvl="1"/>
            <a:r>
              <a:rPr lang="en-GB" dirty="0"/>
              <a:t>Not very realistic</a:t>
            </a:r>
          </a:p>
          <a:p>
            <a:pPr lvl="2"/>
            <a:r>
              <a:rPr lang="en-GB" dirty="0"/>
              <a:t>Because Lower arm and upper arm are not separate objects, even though they move</a:t>
            </a:r>
            <a:r>
              <a:rPr lang="en-SG" dirty="0"/>
              <a:t> </a:t>
            </a:r>
            <a:r>
              <a:rPr lang="en-GB" dirty="0"/>
              <a:t>relative to each other, they form a single smooth surface.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57501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AFFE0-4858-EE4B-A6B3-F96065686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Skeletal Animation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62429-78B3-F443-97B8-D09D12FDB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Current technique: Skeletal Animation</a:t>
            </a:r>
            <a:endParaRPr lang="en-SG" dirty="0"/>
          </a:p>
          <a:p>
            <a:pPr lvl="1"/>
            <a:r>
              <a:rPr lang="en-GB" dirty="0"/>
              <a:t>A very powerful and</a:t>
            </a:r>
            <a:r>
              <a:rPr lang="en-SG" dirty="0"/>
              <a:t> </a:t>
            </a:r>
            <a:r>
              <a:rPr lang="en-GB" dirty="0"/>
              <a:t>flexible technique for human body animation.</a:t>
            </a:r>
          </a:p>
          <a:p>
            <a:pPr lvl="1"/>
            <a:r>
              <a:rPr lang="en-GB" dirty="0"/>
              <a:t>Majority of the movement comes down to the movement of the skeleton. </a:t>
            </a:r>
            <a:endParaRPr lang="en-SG" dirty="0"/>
          </a:p>
          <a:p>
            <a:pPr lvl="1"/>
            <a:r>
              <a:rPr lang="en-GB" dirty="0"/>
              <a:t>The skeleton consists of several rigid bones linked together by rotational joints. </a:t>
            </a:r>
            <a:endParaRPr lang="en-SG" dirty="0"/>
          </a:p>
          <a:p>
            <a:pPr lvl="1"/>
            <a:r>
              <a:rPr lang="en-GB" dirty="0"/>
              <a:t>When a human body moves, the joints rotate, and so rotate the bones relative to each other. </a:t>
            </a:r>
          </a:p>
          <a:p>
            <a:pPr lvl="1"/>
            <a:endParaRPr lang="en-GB" dirty="0"/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97421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13F5C-7527-C84F-B3DA-37E812963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Skeletal Animation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DF186-FD7C-AF46-BD04-977085CB9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In 3D character animation, </a:t>
            </a:r>
            <a:endParaRPr lang="en-SG" dirty="0"/>
          </a:p>
          <a:p>
            <a:pPr lvl="1"/>
            <a:r>
              <a:rPr lang="en-GB" dirty="0"/>
              <a:t>A single complex mesh, to represent the body, and  </a:t>
            </a:r>
            <a:endParaRPr lang="en-SG" dirty="0"/>
          </a:p>
          <a:p>
            <a:pPr lvl="1"/>
            <a:r>
              <a:rPr lang="en-GB" dirty="0"/>
              <a:t>Represent the skeleton separately </a:t>
            </a:r>
            <a:endParaRPr lang="en-SG" dirty="0"/>
          </a:p>
          <a:p>
            <a:pPr lvl="1"/>
            <a:r>
              <a:rPr lang="en-GB" dirty="0"/>
              <a:t>The skeleton is a series of rigid links with bones, with rotational transforms, the joints. </a:t>
            </a:r>
            <a:endParaRPr lang="en-SG" dirty="0"/>
          </a:p>
          <a:p>
            <a:pPr lvl="1"/>
            <a:r>
              <a:rPr lang="en-GB" dirty="0"/>
              <a:t>Animate the character by rotating those joints. </a:t>
            </a:r>
            <a:endParaRPr lang="en-SG" dirty="0"/>
          </a:p>
          <a:p>
            <a:pPr lvl="1"/>
            <a:r>
              <a:rPr lang="en-GB" dirty="0"/>
              <a:t>These rotations are then mapped onto the mesh using a process called smooth skinning, which is done automatically in the GPU.</a:t>
            </a:r>
          </a:p>
          <a:p>
            <a:pPr lvl="1"/>
            <a:r>
              <a:rPr lang="en-GB" dirty="0"/>
              <a:t>Results in a realistically moving mesh</a:t>
            </a:r>
          </a:p>
          <a:p>
            <a:pPr lvl="1"/>
            <a:r>
              <a:rPr lang="en-GB" dirty="0"/>
              <a:t>Don't have to think of the individual movements of all the vertices. only have to</a:t>
            </a:r>
            <a:r>
              <a:rPr lang="en-SG" dirty="0"/>
              <a:t> </a:t>
            </a:r>
            <a:r>
              <a:rPr lang="en-GB" dirty="0"/>
              <a:t>animate the joints. </a:t>
            </a:r>
            <a:endParaRPr lang="en-SG" dirty="0"/>
          </a:p>
          <a:p>
            <a:pPr lvl="1"/>
            <a:r>
              <a:rPr lang="en-GB" dirty="0"/>
              <a:t>This makes animation data relatively simple. </a:t>
            </a:r>
            <a:endParaRPr lang="en-SG" dirty="0"/>
          </a:p>
          <a:p>
            <a:pPr lvl="1"/>
            <a:r>
              <a:rPr lang="en-GB" dirty="0"/>
              <a:t>It's just a number of key frames to the rotations of the joint. </a:t>
            </a:r>
            <a:endParaRPr lang="en-SG" dirty="0"/>
          </a:p>
          <a:p>
            <a:pPr lvl="1"/>
            <a:endParaRPr lang="en-SG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S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409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39E75-BA85-9E42-98ED-AFDBD1F62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Skeletal Animation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69E94-6FEF-BE4E-9FDD-517420831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Setting up skeleton animation can be quite complex</a:t>
            </a:r>
            <a:endParaRPr lang="en-SG" dirty="0"/>
          </a:p>
          <a:p>
            <a:r>
              <a:rPr lang="en-GB" dirty="0"/>
              <a:t>need to create a realistic mesh, and also a skeleton which consists of a</a:t>
            </a:r>
            <a:r>
              <a:rPr lang="en-SG" dirty="0"/>
              <a:t> </a:t>
            </a:r>
            <a:r>
              <a:rPr lang="en-GB" dirty="0"/>
              <a:t>number of transforms</a:t>
            </a:r>
            <a:r>
              <a:rPr lang="en-SG" dirty="0"/>
              <a:t>.</a:t>
            </a:r>
          </a:p>
          <a:p>
            <a:r>
              <a:rPr lang="en-GB" dirty="0"/>
              <a:t>These transforms are hierarchical. </a:t>
            </a:r>
            <a:endParaRPr lang="en-SG" dirty="0"/>
          </a:p>
          <a:p>
            <a:r>
              <a:rPr lang="en-GB" dirty="0"/>
              <a:t>Each transform has transforms attached as children, and these children themselves have children. </a:t>
            </a:r>
            <a:endParaRPr lang="en-SG" dirty="0"/>
          </a:p>
          <a:p>
            <a:pPr lvl="1"/>
            <a:r>
              <a:rPr lang="en-GB" dirty="0"/>
              <a:t>So shoulder has upper arm as a child, which </a:t>
            </a:r>
          </a:p>
          <a:p>
            <a:pPr lvl="1"/>
            <a:r>
              <a:rPr lang="en-GB" dirty="0"/>
              <a:t>has lower arm as a child, which</a:t>
            </a:r>
          </a:p>
          <a:p>
            <a:pPr lvl="1"/>
            <a:r>
              <a:rPr lang="en-GB" dirty="0"/>
              <a:t>which has hand as a child, which</a:t>
            </a:r>
          </a:p>
          <a:p>
            <a:pPr lvl="1"/>
            <a:r>
              <a:rPr lang="en-US" dirty="0"/>
              <a:t>has</a:t>
            </a:r>
            <a:r>
              <a:rPr lang="en-GB" dirty="0"/>
              <a:t> fingers as children. </a:t>
            </a:r>
            <a:endParaRPr lang="en-SG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437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230B2-6BAB-2245-A6DB-F71F81645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Skeletal Animation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3106B-F3CA-C741-B6BD-CCD149562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skeleton needs to be attached to the mesh, </a:t>
            </a:r>
          </a:p>
          <a:p>
            <a:pPr lvl="1"/>
            <a:r>
              <a:rPr lang="en-GB" dirty="0"/>
              <a:t>A process called rigging. </a:t>
            </a:r>
          </a:p>
          <a:p>
            <a:pPr lvl="1"/>
            <a:r>
              <a:rPr lang="en-GB" dirty="0"/>
              <a:t>Vertices are attached</a:t>
            </a:r>
            <a:r>
              <a:rPr lang="en-SG" dirty="0"/>
              <a:t> </a:t>
            </a:r>
            <a:r>
              <a:rPr lang="en-GB" dirty="0"/>
              <a:t>to several bones. </a:t>
            </a:r>
          </a:p>
          <a:p>
            <a:pPr lvl="1"/>
            <a:r>
              <a:rPr lang="en-GB" dirty="0"/>
              <a:t>Pretty hard work process</a:t>
            </a:r>
            <a:endParaRPr lang="en-SG" dirty="0"/>
          </a:p>
          <a:p>
            <a:r>
              <a:rPr lang="en-GB" dirty="0"/>
              <a:t>Unity Asset Store contains several excellent pre-rigged characters. </a:t>
            </a:r>
            <a:endParaRPr lang="en-S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430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652A8-8C47-624C-9E74-A082E7B26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Forward Kinematics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988E7-10EB-EB4D-8B48-C956B6F25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Skeletal animation works through a process called Forward Kinematics or FK. </a:t>
            </a:r>
            <a:endParaRPr lang="en-SG" dirty="0"/>
          </a:p>
          <a:p>
            <a:r>
              <a:rPr lang="en-SG" dirty="0"/>
              <a:t>An idea that comes from the field of Robotics. </a:t>
            </a:r>
          </a:p>
          <a:p>
            <a:r>
              <a:rPr lang="en-SG" dirty="0"/>
              <a:t>Refers to the use of kinematics equations of a robot to compute the position of the end-effector from specified values for the joint parameters. </a:t>
            </a:r>
          </a:p>
          <a:p>
            <a:r>
              <a:rPr lang="en-SG" dirty="0"/>
              <a:t>The position of a bone is calculated by concatenating rotations and offsets. </a:t>
            </a:r>
          </a:p>
          <a:p>
            <a:r>
              <a:rPr lang="en-SG" dirty="0"/>
              <a:t>All the joints rotation and bone length (offset) are known in advance. </a:t>
            </a:r>
          </a:p>
          <a:p>
            <a:r>
              <a:rPr lang="en-SG" dirty="0"/>
              <a:t>Each joints is rotated by a known angle one by one. </a:t>
            </a:r>
          </a:p>
          <a:p>
            <a:r>
              <a:rPr lang="en-SG" dirty="0"/>
              <a:t>Finally, we have the final position of the end point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A49FBB-E51A-104B-BA9C-A6DAF8707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7957" y="5275943"/>
            <a:ext cx="3923791" cy="14187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CD515E-40AC-C34B-ABD8-F67BF8A75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6634" y="4776969"/>
            <a:ext cx="2555114" cy="35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132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D8C5A-3653-444D-9891-9797EE606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Forward Kinematics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DADB-6B6F-8F41-94B2-FC220E05A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 dirty="0"/>
              <a:t>Forward kinematics is a simple and powerful system. </a:t>
            </a:r>
          </a:p>
          <a:p>
            <a:r>
              <a:rPr lang="en-SG" dirty="0"/>
              <a:t>However, it can be difficult to animate with. </a:t>
            </a:r>
          </a:p>
          <a:p>
            <a:r>
              <a:rPr lang="en-SG" dirty="0"/>
              <a:t>Making sure that a hand is in contact with an object can be difficult. </a:t>
            </a:r>
          </a:p>
          <a:p>
            <a:r>
              <a:rPr lang="en-SG" dirty="0"/>
              <a:t>Imagine an animator need to specify the rotation of each single joint for every animation frame. </a:t>
            </a:r>
          </a:p>
          <a:p>
            <a:r>
              <a:rPr lang="en-SG" dirty="0"/>
              <a:t>An animator often want to do things like make a character’s hand touch a door handle. </a:t>
            </a:r>
          </a:p>
          <a:p>
            <a:r>
              <a:rPr lang="en-SG" dirty="0"/>
              <a:t>Trying to get the joint angles right so as to accurately place the hand can be a long and difficult process. </a:t>
            </a:r>
          </a:p>
          <a:p>
            <a:r>
              <a:rPr lang="en-SG" dirty="0"/>
              <a:t>An animator would prefer to just state the location of the end effector and the computer can workout the angle of each joint rotation automatically. (inverse kinematics)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10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9319C-3807-C641-9954-612E2BBD3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Inverse Kinematics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87FDA-BB73-3648-97C1-B7362AF12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An algorithm which takes the position where you want the hands and does a load of calculations to work out what the rotations of all the joint should be to get your hand in the right position. </a:t>
            </a:r>
            <a:endParaRPr lang="en-SG" dirty="0"/>
          </a:p>
          <a:p>
            <a:r>
              <a:rPr lang="en-GB" dirty="0"/>
              <a:t>Useful for animation. It's included as standard in most 3D animation</a:t>
            </a:r>
            <a:r>
              <a:rPr lang="en-SG" dirty="0"/>
              <a:t> </a:t>
            </a:r>
            <a:r>
              <a:rPr lang="en-GB" dirty="0"/>
              <a:t>packages like Maya, 3D Studio Max, or Blender. </a:t>
            </a:r>
          </a:p>
          <a:p>
            <a:r>
              <a:rPr lang="en-GB" dirty="0"/>
              <a:t>Useful for</a:t>
            </a:r>
            <a:r>
              <a:rPr lang="en-SG" dirty="0"/>
              <a:t> </a:t>
            </a:r>
            <a:r>
              <a:rPr lang="en-GB" dirty="0"/>
              <a:t>doing real-time interaction. </a:t>
            </a:r>
          </a:p>
          <a:p>
            <a:pPr lvl="1"/>
            <a:r>
              <a:rPr lang="en-GB" dirty="0"/>
              <a:t>For example, getting</a:t>
            </a:r>
            <a:r>
              <a:rPr lang="en-SG" dirty="0"/>
              <a:t> </a:t>
            </a:r>
            <a:r>
              <a:rPr lang="en-GB" dirty="0"/>
              <a:t>characters to pick up objects, or even doing a</a:t>
            </a:r>
            <a:r>
              <a:rPr lang="en-SG" dirty="0"/>
              <a:t> </a:t>
            </a:r>
            <a:r>
              <a:rPr lang="en-GB" dirty="0"/>
              <a:t>fist bump with you.</a:t>
            </a:r>
            <a:endParaRPr lang="en-S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2007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1159</Words>
  <Application>Microsoft Macintosh PowerPoint</Application>
  <PresentationFormat>Widescreen</PresentationFormat>
  <Paragraphs>117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Ion</vt:lpstr>
      <vt:lpstr>3D Graphics</vt:lpstr>
      <vt:lpstr>Human body Animation</vt:lpstr>
      <vt:lpstr>Skeletal Animation</vt:lpstr>
      <vt:lpstr>Skeletal Animation</vt:lpstr>
      <vt:lpstr>Skeletal Animation</vt:lpstr>
      <vt:lpstr>Skeletal Animation</vt:lpstr>
      <vt:lpstr>Forward Kinematics</vt:lpstr>
      <vt:lpstr>Forward Kinematics</vt:lpstr>
      <vt:lpstr>Inverse Kinematics</vt:lpstr>
      <vt:lpstr>Gesture</vt:lpstr>
      <vt:lpstr>Iconic Gesture</vt:lpstr>
      <vt:lpstr>Iconic Gesture</vt:lpstr>
      <vt:lpstr>Beat Gesture</vt:lpstr>
      <vt:lpstr>Rhythm of gestures </vt:lpstr>
      <vt:lpstr>Posture</vt:lpstr>
      <vt:lpstr>Posture</vt:lpstr>
      <vt:lpstr>Lab</vt:lpstr>
      <vt:lpstr>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Graphical Programming</dc:title>
  <dc:creator>Aaron Yeo</dc:creator>
  <cp:lastModifiedBy>Aaron Yeo</cp:lastModifiedBy>
  <cp:revision>57</cp:revision>
  <dcterms:created xsi:type="dcterms:W3CDTF">2020-10-13T13:55:42Z</dcterms:created>
  <dcterms:modified xsi:type="dcterms:W3CDTF">2021-12-14T08:54:28Z</dcterms:modified>
</cp:coreProperties>
</file>