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sldIdLst>
    <p:sldId id="256" r:id="rId2"/>
    <p:sldId id="331" r:id="rId3"/>
    <p:sldId id="342" r:id="rId4"/>
    <p:sldId id="343" r:id="rId5"/>
    <p:sldId id="332" r:id="rId6"/>
    <p:sldId id="333" r:id="rId7"/>
    <p:sldId id="334" r:id="rId8"/>
    <p:sldId id="337" r:id="rId9"/>
    <p:sldId id="335" r:id="rId10"/>
    <p:sldId id="341" r:id="rId11"/>
    <p:sldId id="338" r:id="rId12"/>
    <p:sldId id="344" r:id="rId13"/>
    <p:sldId id="345" r:id="rId14"/>
    <p:sldId id="346" r:id="rId15"/>
    <p:sldId id="347" r:id="rId16"/>
    <p:sldId id="348" r:id="rId17"/>
    <p:sldId id="336" r:id="rId18"/>
    <p:sldId id="340" r:id="rId19"/>
    <p:sldId id="33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69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66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97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11/3/21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48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11/3/21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59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1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9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2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4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6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11/3/21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8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unity3d.com/ScriptReference/Transform.Rotat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imbal" TargetMode="External"/><Relationship Id="rId2" Type="http://schemas.openxmlformats.org/officeDocument/2006/relationships/hyperlink" Target="https://en.wikipedia.org/wiki/Degree_of_freedom_(mechanics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Gimbal_lock" TargetMode="External"/><Relationship Id="rId4" Type="http://schemas.openxmlformats.org/officeDocument/2006/relationships/hyperlink" Target="https://en.wikipedia.org/wiki/Rota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4EgbgTm0B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E5CB9D-92E7-46D0-A752-302AEFD15E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16405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277772-3778-824B-845D-50159813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3D Graphics &amp; Animation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61656-9ACF-F043-A1C2-B99403C54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Workshop 3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347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7BE0-515A-B547-B871-750C1153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BF3C0-1DAB-294A-B1DA-00BD4299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Directional light</a:t>
            </a:r>
          </a:p>
          <a:p>
            <a:pPr lvl="1"/>
            <a:r>
              <a:rPr lang="en-US" dirty="0"/>
              <a:t>Default lighting in Unity3D scene</a:t>
            </a:r>
          </a:p>
          <a:p>
            <a:pPr lvl="1"/>
            <a:r>
              <a:rPr lang="en-US" dirty="0"/>
              <a:t>Similar to ”sun”, the light is shone from far away.</a:t>
            </a:r>
          </a:p>
          <a:p>
            <a:pPr lvl="1"/>
            <a:r>
              <a:rPr lang="en-US" dirty="0"/>
              <a:t>Only affected by rotation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D662B5C-60C3-8645-A2EF-268056FE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544" y="3972378"/>
            <a:ext cx="2653958" cy="227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0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7BE0-515A-B547-B871-750C1153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BF3C0-1DAB-294A-B1DA-00BD4299D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251971" cy="4229129"/>
          </a:xfrm>
        </p:spPr>
        <p:txBody>
          <a:bodyPr>
            <a:normAutofit/>
          </a:bodyPr>
          <a:lstStyle/>
          <a:p>
            <a:r>
              <a:rPr lang="en-US" dirty="0"/>
              <a:t>Point light</a:t>
            </a:r>
          </a:p>
          <a:p>
            <a:pPr lvl="1"/>
            <a:r>
              <a:rPr lang="en-SG" dirty="0"/>
              <a:t>located at a point in space </a:t>
            </a:r>
          </a:p>
          <a:p>
            <a:pPr lvl="1"/>
            <a:r>
              <a:rPr lang="en-SG" dirty="0"/>
              <a:t>sends light out in all directions equally. </a:t>
            </a:r>
          </a:p>
          <a:p>
            <a:pPr lvl="1"/>
            <a:r>
              <a:rPr lang="en-SG" dirty="0"/>
              <a:t>direction of light hitting a surface is the line from the point of contact back to the </a:t>
            </a:r>
            <a:r>
              <a:rPr lang="en-SG" dirty="0" err="1"/>
              <a:t>center</a:t>
            </a:r>
            <a:r>
              <a:rPr lang="en-SG" dirty="0"/>
              <a:t> of the light object. </a:t>
            </a:r>
          </a:p>
          <a:p>
            <a:pPr lvl="1"/>
            <a:r>
              <a:rPr lang="en-SG" dirty="0"/>
              <a:t>intensity diminishes with distance from the light, reaching zero at a specified range</a:t>
            </a:r>
          </a:p>
          <a:p>
            <a:pPr lvl="1"/>
            <a:r>
              <a:rPr lang="en-SG" dirty="0"/>
              <a:t>useful for simulating lamps and other local sources of light in a scene.</a:t>
            </a:r>
          </a:p>
          <a:p>
            <a:pPr lvl="1"/>
            <a:r>
              <a:rPr lang="en-SG" dirty="0"/>
              <a:t>only affected by translation</a:t>
            </a:r>
            <a:endParaRPr lang="en-US" dirty="0"/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73C9519F-F66B-BD49-A049-36C721977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706" y="1311527"/>
            <a:ext cx="2113478" cy="17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9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7BE0-515A-B547-B871-750C1153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BF3C0-1DAB-294A-B1DA-00BD4299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Spot light</a:t>
            </a:r>
          </a:p>
          <a:p>
            <a:pPr lvl="1"/>
            <a:r>
              <a:rPr lang="en-SG" dirty="0"/>
              <a:t>However, the spot light is constrained to an angle, resulting in a cone-shaped region of illumination. </a:t>
            </a:r>
          </a:p>
          <a:p>
            <a:pPr lvl="1"/>
            <a:r>
              <a:rPr lang="en-SG" dirty="0"/>
              <a:t>The </a:t>
            </a:r>
            <a:r>
              <a:rPr lang="en-SG" dirty="0" err="1"/>
              <a:t>center</a:t>
            </a:r>
            <a:r>
              <a:rPr lang="en-SG" dirty="0"/>
              <a:t> of the cone points in the forward (Z) direction of the light object. </a:t>
            </a:r>
          </a:p>
          <a:p>
            <a:pPr lvl="1"/>
            <a:r>
              <a:rPr lang="en-SG" dirty="0"/>
              <a:t>Light also diminishes at the edges of the spot light’s cone. </a:t>
            </a:r>
          </a:p>
          <a:p>
            <a:pPr lvl="1"/>
            <a:r>
              <a:rPr lang="en-SG" dirty="0"/>
              <a:t>Widening the angle increases the width of the cone and with it increases the size of this fade.</a:t>
            </a:r>
          </a:p>
          <a:p>
            <a:pPr lvl="1"/>
            <a:r>
              <a:rPr lang="en-SG" dirty="0"/>
              <a:t>Affected by translation and spots angle.</a:t>
            </a:r>
            <a:br>
              <a:rPr lang="en-SG" dirty="0"/>
            </a:br>
            <a:endParaRPr lang="en-US" dirty="0"/>
          </a:p>
          <a:p>
            <a:endParaRPr lang="en-US" dirty="0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BD5BD3B5-945A-F54C-9885-3E5EC3FE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094" y="5035247"/>
            <a:ext cx="1726263" cy="14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08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044D-822B-1E47-AF1A-9F7990DE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C07F1-A0E7-7341-AA8D-DEF8E4029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practice</a:t>
            </a:r>
          </a:p>
          <a:p>
            <a:pPr lvl="1"/>
            <a:r>
              <a:rPr lang="en-US" dirty="0"/>
              <a:t>In the previous table scene, add in point and spot light.</a:t>
            </a:r>
          </a:p>
          <a:p>
            <a:pPr lvl="1"/>
            <a:r>
              <a:rPr lang="en-US" dirty="0"/>
              <a:t>Adjust the point light</a:t>
            </a:r>
          </a:p>
          <a:p>
            <a:pPr lvl="2"/>
            <a:r>
              <a:rPr lang="en-US" dirty="0"/>
              <a:t>Position, Range, Intensity</a:t>
            </a:r>
          </a:p>
          <a:p>
            <a:pPr lvl="1"/>
            <a:r>
              <a:rPr lang="en-US" dirty="0"/>
              <a:t>Adjust the spot light</a:t>
            </a:r>
          </a:p>
          <a:p>
            <a:pPr lvl="2"/>
            <a:r>
              <a:rPr lang="en-US" dirty="0"/>
              <a:t>Position, Range, Spot angle, Intensity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51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F3BC-44AF-B840-93C4-A1243E68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44B07-2AA2-8C4F-BC14-49B21FBA8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Area (baked only)</a:t>
            </a:r>
          </a:p>
          <a:p>
            <a:r>
              <a:rPr lang="en-SG" dirty="0"/>
              <a:t>A Light that is defined by a rectangle/disc in the Scene</a:t>
            </a:r>
          </a:p>
          <a:p>
            <a:r>
              <a:rPr lang="en-SG" dirty="0"/>
              <a:t>Emits light all directions uniformly across its surface area but only from one side of the rectangle/disc.</a:t>
            </a:r>
          </a:p>
          <a:p>
            <a:r>
              <a:rPr lang="en-SG" dirty="0"/>
              <a:t>Lighting calculation is quite processor-intensive, </a:t>
            </a:r>
          </a:p>
          <a:p>
            <a:r>
              <a:rPr lang="en-SG" dirty="0"/>
              <a:t>Not available at runtime and can only be baked into lightmaps (texture)</a:t>
            </a:r>
          </a:p>
          <a:p>
            <a:r>
              <a:rPr lang="en-SG" dirty="0"/>
              <a:t>Used to illuminate objects that are not moving (static)</a:t>
            </a:r>
          </a:p>
          <a:p>
            <a:pPr lvl="1"/>
            <a:r>
              <a:rPr lang="en-SG" dirty="0"/>
              <a:t>E.g. ground, walls, building</a:t>
            </a:r>
          </a:p>
          <a:p>
            <a:r>
              <a:rPr lang="en-SG" dirty="0"/>
              <a:t>Effect of lights are pre-computed for static objects to produce lightmaps. The lightmaps (</a:t>
            </a:r>
            <a:r>
              <a:rPr lang="en-SG" dirty="0" err="1"/>
              <a:t>tecture</a:t>
            </a:r>
            <a:r>
              <a:rPr lang="en-SG" dirty="0"/>
              <a:t>)are then overlaid on the static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63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044D-822B-1E47-AF1A-9F7990DE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C07F1-A0E7-7341-AA8D-DEF8E4029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practice</a:t>
            </a:r>
          </a:p>
          <a:p>
            <a:pPr lvl="1"/>
            <a:r>
              <a:rPr lang="en-US" dirty="0"/>
              <a:t>In the previous table scene, add in an area light.</a:t>
            </a:r>
          </a:p>
          <a:p>
            <a:pPr lvl="1"/>
            <a:r>
              <a:rPr lang="en-US" dirty="0"/>
              <a:t>Set all the objects to static.</a:t>
            </a:r>
          </a:p>
          <a:p>
            <a:pPr lvl="2"/>
            <a:r>
              <a:rPr lang="en-US" dirty="0"/>
              <a:t>Note: Lightmap will only be generated on static objects </a:t>
            </a:r>
          </a:p>
          <a:p>
            <a:pPr lvl="1"/>
            <a:r>
              <a:rPr lang="en-US" dirty="0"/>
              <a:t>Set the intensity to 50 and </a:t>
            </a:r>
            <a:r>
              <a:rPr lang="en-US" dirty="0" err="1"/>
              <a:t>colour</a:t>
            </a:r>
            <a:r>
              <a:rPr lang="en-US" dirty="0"/>
              <a:t> to green.</a:t>
            </a:r>
          </a:p>
          <a:p>
            <a:pPr lvl="1"/>
            <a:r>
              <a:rPr lang="en-US" dirty="0"/>
              <a:t>Go to Window=&gt;Rending=&gt;Lighting</a:t>
            </a:r>
          </a:p>
          <a:p>
            <a:pPr lvl="1"/>
            <a:r>
              <a:rPr lang="en-US" dirty="0"/>
              <a:t>Wait a while for Unity to generate the lightmap.</a:t>
            </a:r>
          </a:p>
          <a:p>
            <a:pPr lvl="1"/>
            <a:r>
              <a:rPr lang="en-US" dirty="0"/>
              <a:t>Test the game scene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9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F3BC-44AF-B840-93C4-A1243E68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44B07-2AA2-8C4F-BC14-49B21FBA8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Area (baked only)</a:t>
            </a:r>
          </a:p>
          <a:p>
            <a:r>
              <a:rPr lang="en-US" dirty="0"/>
              <a:t>Baking lights is usually done at the last steps</a:t>
            </a:r>
          </a:p>
          <a:p>
            <a:r>
              <a:rPr lang="en-US" dirty="0"/>
              <a:t>It is done to increase the performance by reducing number of unnecessary lighting calculation on each frame at run time.</a:t>
            </a:r>
          </a:p>
          <a:p>
            <a:r>
              <a:rPr lang="en-US" dirty="0"/>
              <a:t>Unity does not modify the original textures, it just overlay the generated lightmap on the objects.</a:t>
            </a:r>
          </a:p>
        </p:txBody>
      </p:sp>
    </p:spTree>
    <p:extLst>
      <p:ext uri="{BB962C8B-B14F-4D97-AF65-F5344CB8AC3E}">
        <p14:creationId xmlns:p14="http://schemas.microsoft.com/office/powerpoint/2010/main" val="3704967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7BE0-515A-B547-B871-750C1153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BF3C0-1DAB-294A-B1DA-00BD4299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Unity’s Prefab system allows you to create, configure, and store a </a:t>
            </a:r>
            <a:r>
              <a:rPr lang="en-SG" dirty="0" err="1"/>
              <a:t>GameObject</a:t>
            </a:r>
            <a:r>
              <a:rPr lang="en-SG" dirty="0"/>
              <a:t> complete with all its components, property values, and child </a:t>
            </a:r>
            <a:r>
              <a:rPr lang="en-SG" dirty="0" err="1"/>
              <a:t>GameObjects</a:t>
            </a:r>
            <a:r>
              <a:rPr lang="en-SG" dirty="0"/>
              <a:t> as a reusable Asset. </a:t>
            </a:r>
          </a:p>
          <a:p>
            <a:r>
              <a:rPr lang="en-SG" dirty="0"/>
              <a:t>The Prefab Asset acts as a template from which you can create new Prefab instances in the Scene.</a:t>
            </a:r>
            <a:endParaRPr lang="en-US" dirty="0"/>
          </a:p>
          <a:p>
            <a:r>
              <a:rPr lang="en-US" dirty="0"/>
              <a:t>https://docs.unity3d.com/Manual/</a:t>
            </a:r>
            <a:r>
              <a:rPr lang="en-US" dirty="0" err="1"/>
              <a:t>Prefabs.html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13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7BE0-515A-B547-B871-750C1153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BF3C0-1DAB-294A-B1DA-00BD4299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practice</a:t>
            </a:r>
          </a:p>
          <a:p>
            <a:pPr lvl="1"/>
            <a:r>
              <a:rPr lang="en-US" dirty="0"/>
              <a:t>Make the table that you have created into a prefab asset.</a:t>
            </a:r>
          </a:p>
          <a:p>
            <a:pPr lvl="1"/>
            <a:r>
              <a:rPr lang="en-US" dirty="0"/>
              <a:t>Create many tables in the scene using the prefab.</a:t>
            </a:r>
          </a:p>
        </p:txBody>
      </p:sp>
    </p:spTree>
    <p:extLst>
      <p:ext uri="{BB962C8B-B14F-4D97-AF65-F5344CB8AC3E}">
        <p14:creationId xmlns:p14="http://schemas.microsoft.com/office/powerpoint/2010/main" val="1678388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CFA5-905E-E74E-94CB-D0632B70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83E0-59E8-6948-95A8-3BA858C4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simple game </a:t>
            </a:r>
            <a:r>
              <a:rPr lang="en-US" b="1" i="1" dirty="0"/>
              <a:t>Roll a Ball </a:t>
            </a:r>
            <a:r>
              <a:rPr lang="en-US" dirty="0"/>
              <a:t>with 3D transformation, camera, prefabs and lighting.</a:t>
            </a:r>
            <a:endParaRPr lang="en-SG" dirty="0"/>
          </a:p>
          <a:p>
            <a:endParaRPr lang="en-US" dirty="0"/>
          </a:p>
        </p:txBody>
      </p:sp>
      <p:pic>
        <p:nvPicPr>
          <p:cNvPr id="5" name="Picture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279FB4ED-ECBC-A14A-A0FA-24A519772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426" y="3049072"/>
            <a:ext cx="49911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0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38E1-6CA0-074F-9754-73F9E9B3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4885-997C-524D-952B-BFBF587D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The three basic transformation are:</a:t>
            </a:r>
          </a:p>
          <a:p>
            <a:r>
              <a:rPr lang="en-SG" dirty="0"/>
              <a:t>Translate</a:t>
            </a:r>
          </a:p>
          <a:p>
            <a:pPr lvl="1"/>
            <a:r>
              <a:rPr lang="en-SG" dirty="0"/>
              <a:t>Move the object to a new location</a:t>
            </a:r>
          </a:p>
          <a:p>
            <a:r>
              <a:rPr lang="en-SG" dirty="0"/>
              <a:t>Rotate</a:t>
            </a:r>
          </a:p>
          <a:p>
            <a:pPr lvl="1"/>
            <a:r>
              <a:rPr lang="en-SG" dirty="0"/>
              <a:t>Rotate the object using x, y or z axis (Euler angles)</a:t>
            </a:r>
          </a:p>
          <a:p>
            <a:pPr lvl="1"/>
            <a:r>
              <a:rPr lang="en-SG" dirty="0">
                <a:hlinkClick r:id="rId2"/>
              </a:rPr>
              <a:t>https://docs.unity3d.com/ScriptReference/Transform.Rotate.html</a:t>
            </a:r>
            <a:endParaRPr lang="en-SG" dirty="0"/>
          </a:p>
          <a:p>
            <a:pPr lvl="1"/>
            <a:r>
              <a:rPr lang="en-SG" dirty="0"/>
              <a:t>https://docs.unity3d.com/Manual/</a:t>
            </a:r>
            <a:r>
              <a:rPr lang="en-SG" dirty="0" err="1"/>
              <a:t>QuaternionAndEulerRotationsInUnity.html</a:t>
            </a:r>
            <a:endParaRPr lang="en-SG" dirty="0"/>
          </a:p>
          <a:p>
            <a:r>
              <a:rPr lang="en-SG" dirty="0"/>
              <a:t>Scale</a:t>
            </a:r>
          </a:p>
          <a:p>
            <a:pPr lvl="1"/>
            <a:r>
              <a:rPr lang="en-SG" dirty="0"/>
              <a:t>Make the object larger or smaller</a:t>
            </a:r>
          </a:p>
          <a:p>
            <a:endParaRPr lang="en-US" dirty="0"/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A57FB3BF-7BE5-FD43-A9B0-65F3511A347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14642" y="2085575"/>
            <a:ext cx="4429125" cy="823595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FD943912-A876-4E40-A335-9DD44A3F5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9853" y="3550580"/>
            <a:ext cx="1861335" cy="205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8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A842-2415-9A45-9626-214A57A0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28F0-1B58-A64C-833F-D67B6EEC7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Rotation in Euler angles is easy for human mind to understand.</a:t>
            </a:r>
          </a:p>
          <a:p>
            <a:r>
              <a:rPr lang="en-US" dirty="0"/>
              <a:t>However it has one issue, Gimbal lock</a:t>
            </a:r>
          </a:p>
          <a:p>
            <a:r>
              <a:rPr lang="en-SG" b="1" dirty="0"/>
              <a:t>Gimbal lock</a:t>
            </a:r>
            <a:r>
              <a:rPr lang="en-SG" dirty="0"/>
              <a:t> is the loss of one </a:t>
            </a:r>
            <a:r>
              <a:rPr lang="en-SG" dirty="0">
                <a:hlinkClick r:id="rId2" tooltip="Degree of freedom (mechanics)"/>
              </a:rPr>
              <a:t>degree of freedom</a:t>
            </a:r>
            <a:r>
              <a:rPr lang="en-SG" dirty="0"/>
              <a:t> in a three-dimensional, three-</a:t>
            </a:r>
            <a:r>
              <a:rPr lang="en-SG" dirty="0">
                <a:hlinkClick r:id="rId3" tooltip="Gimbal"/>
              </a:rPr>
              <a:t>gimbal</a:t>
            </a:r>
            <a:r>
              <a:rPr lang="en-SG" dirty="0"/>
              <a:t> mechanism that occurs when the axes of two of the three gimbals are driven into a parallel configuration, "locking" the system into </a:t>
            </a:r>
            <a:r>
              <a:rPr lang="en-SG" dirty="0">
                <a:hlinkClick r:id="rId4" tooltip="Rotation"/>
              </a:rPr>
              <a:t>rotation</a:t>
            </a:r>
            <a:r>
              <a:rPr lang="en-SG" dirty="0"/>
              <a:t> in a degenerate two-dimensional space.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https://en.wikipedia.org/wiki/Gimbal_lock</a:t>
            </a:r>
            <a:endParaRPr lang="en-US" dirty="0"/>
          </a:p>
          <a:p>
            <a:r>
              <a:rPr lang="en-US" dirty="0"/>
              <a:t>Watch this video for more</a:t>
            </a:r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=zc8b2Jo7mno</a:t>
            </a:r>
          </a:p>
        </p:txBody>
      </p:sp>
    </p:spTree>
    <p:extLst>
      <p:ext uri="{BB962C8B-B14F-4D97-AF65-F5344CB8AC3E}">
        <p14:creationId xmlns:p14="http://schemas.microsoft.com/office/powerpoint/2010/main" val="12731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A7B4-DF76-CC4D-8175-7D72BEB8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7CA46-C14A-8C4E-B283-14B6282F3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avoid Gimbal lock, one alternative solution is to use </a:t>
            </a:r>
            <a:r>
              <a:rPr lang="en-SG" dirty="0"/>
              <a:t>quaternions (4D number)</a:t>
            </a:r>
          </a:p>
          <a:p>
            <a:r>
              <a:rPr lang="en-US" dirty="0"/>
              <a:t>Watch this videos for more</a:t>
            </a:r>
          </a:p>
          <a:p>
            <a:r>
              <a:rPr lang="en-US" dirty="0">
                <a:hlinkClick r:id="rId2"/>
              </a:rPr>
              <a:t>https://www.youtube.com/watch?v=d4EgbgTm0Bg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=1yoFjjJRnLY</a:t>
            </a:r>
          </a:p>
        </p:txBody>
      </p:sp>
    </p:spTree>
    <p:extLst>
      <p:ext uri="{BB962C8B-B14F-4D97-AF65-F5344CB8AC3E}">
        <p14:creationId xmlns:p14="http://schemas.microsoft.com/office/powerpoint/2010/main" val="207219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3841-60E6-364A-BF16-D496CB0B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D483C-FAEC-294B-B396-137CACEE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 object each has their own coordinate system, each can transform on their own.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Many objects can be compounded and has share a coordinate system so that they are transform together.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2436899-ECE9-794C-A250-2C5512FDC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440" y="2884214"/>
            <a:ext cx="1861560" cy="1089571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8FEE58F-8343-F047-BE83-D40C6B1B7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055" y="4823809"/>
            <a:ext cx="1789945" cy="170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0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3841-60E6-364A-BF16-D496CB0B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D483C-FAEC-294B-B396-137CACEE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Lab practice</a:t>
            </a:r>
          </a:p>
          <a:p>
            <a:pPr lvl="1"/>
            <a:r>
              <a:rPr lang="en-US" dirty="0"/>
              <a:t>Create 5 cubes to form a table.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Put all the 5 cubes under an Empty Object and name it table.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Try to do different transformation on the table.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647ACFD6-42A7-984A-BEB6-8C55C8D68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396" y="4293212"/>
            <a:ext cx="1295400" cy="1346200"/>
          </a:xfrm>
          <a:prstGeom prst="rect">
            <a:avLst/>
          </a:prstGeom>
        </p:spPr>
      </p:pic>
      <p:pic>
        <p:nvPicPr>
          <p:cNvPr id="9" name="Picture 8" descr="A picture containing furniture, seat, table, coffee table&#10;&#10;Description automatically generated">
            <a:extLst>
              <a:ext uri="{FF2B5EF4-FFF2-40B4-BE49-F238E27FC236}">
                <a16:creationId xmlns:a16="http://schemas.microsoft.com/office/drawing/2014/main" id="{4F44917A-C312-7943-8AAC-4B5C45CA9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396" y="2825339"/>
            <a:ext cx="964325" cy="913452"/>
          </a:xfrm>
          <a:prstGeom prst="rect">
            <a:avLst/>
          </a:prstGeom>
        </p:spPr>
      </p:pic>
      <p:pic>
        <p:nvPicPr>
          <p:cNvPr id="11" name="Picture 10" descr="A picture containing text, furniture, table, seat&#10;&#10;Description automatically generated">
            <a:extLst>
              <a:ext uri="{FF2B5EF4-FFF2-40B4-BE49-F238E27FC236}">
                <a16:creationId xmlns:a16="http://schemas.microsoft.com/office/drawing/2014/main" id="{3D8A7251-0AF9-B84E-B24A-DF9DD4AE1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084" y="2825339"/>
            <a:ext cx="1145626" cy="92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5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7BE0-515A-B547-B871-750C1153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BF3C0-1DAB-294A-B1DA-00BD4299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scene need at least one camera.</a:t>
            </a:r>
          </a:p>
          <a:p>
            <a:r>
              <a:rPr lang="en-US" dirty="0"/>
              <a:t>Multiple's camera can be created in one scene.</a:t>
            </a:r>
          </a:p>
          <a:p>
            <a:r>
              <a:rPr lang="en-US" dirty="0"/>
              <a:t>A camera has a Target Display that can be set to Display 1 to 8.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game scene, we can select which display to 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99510-3664-7140-949A-A128DE40E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37" y="3429000"/>
            <a:ext cx="4419600" cy="5334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DE202F5-E4D7-EE4B-A1B5-0F3666E7E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358" y="3962400"/>
            <a:ext cx="11557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8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7BE0-515A-B547-B871-750C1153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BF3C0-1DAB-294A-B1DA-00BD4299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practice</a:t>
            </a:r>
          </a:p>
          <a:p>
            <a:pPr lvl="1"/>
            <a:r>
              <a:rPr lang="en-US" dirty="0"/>
              <a:t>Add in a new new camera in the table scene.</a:t>
            </a:r>
          </a:p>
          <a:p>
            <a:pPr lvl="1"/>
            <a:r>
              <a:rPr lang="en-US" dirty="0"/>
              <a:t>Place the camera on the table.</a:t>
            </a:r>
          </a:p>
          <a:p>
            <a:pPr lvl="1"/>
            <a:r>
              <a:rPr lang="en-US" dirty="0"/>
              <a:t>Set the Target display of the new camera to Display 2.</a:t>
            </a:r>
          </a:p>
          <a:p>
            <a:pPr lvl="1"/>
            <a:r>
              <a:rPr lang="en-US" dirty="0"/>
              <a:t>Test out the game scene with Display 1 and Display 2.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9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7BE0-515A-B547-B871-750C1153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BF3C0-1DAB-294A-B1DA-00BD4299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By default, lights in Unity - directional, spot and point, are </a:t>
            </a:r>
            <a:r>
              <a:rPr lang="en-SG" dirty="0" err="1"/>
              <a:t>realtime</a:t>
            </a:r>
            <a:r>
              <a:rPr lang="en-SG" dirty="0"/>
              <a:t>. </a:t>
            </a:r>
          </a:p>
          <a:p>
            <a:r>
              <a:rPr lang="en-SG" dirty="0"/>
              <a:t>This means that they contribute direct light to the scene and update every frame. As lights and </a:t>
            </a:r>
            <a:r>
              <a:rPr lang="en-SG" dirty="0" err="1"/>
              <a:t>GameObjects</a:t>
            </a:r>
            <a:r>
              <a:rPr lang="en-SG" dirty="0"/>
              <a:t> are moved within the scene, lighting will be updated immediately.</a:t>
            </a:r>
            <a:endParaRPr lang="en-US" dirty="0"/>
          </a:p>
        </p:txBody>
      </p:sp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4EBD98AF-5F25-E647-B23D-082ADC809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30" y="3654633"/>
            <a:ext cx="8367816" cy="28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46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970</Words>
  <Application>Microsoft Macintosh PowerPoint</Application>
  <PresentationFormat>Widescreen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3D Graphics &amp; Animation</vt:lpstr>
      <vt:lpstr>Transformation</vt:lpstr>
      <vt:lpstr>Transformation</vt:lpstr>
      <vt:lpstr>Transformation</vt:lpstr>
      <vt:lpstr>Compound object</vt:lpstr>
      <vt:lpstr>Compound object</vt:lpstr>
      <vt:lpstr>Camera</vt:lpstr>
      <vt:lpstr>Camera</vt:lpstr>
      <vt:lpstr>Light</vt:lpstr>
      <vt:lpstr>Light</vt:lpstr>
      <vt:lpstr>Light</vt:lpstr>
      <vt:lpstr>Light</vt:lpstr>
      <vt:lpstr>Light</vt:lpstr>
      <vt:lpstr>Light</vt:lpstr>
      <vt:lpstr>Light</vt:lpstr>
      <vt:lpstr>Light</vt:lpstr>
      <vt:lpstr>Prefabs</vt:lpstr>
      <vt:lpstr>Prefabs</vt:lpstr>
      <vt:lpstr>Lab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Programming</dc:title>
  <dc:creator>Aaron Yeo</dc:creator>
  <cp:lastModifiedBy>Aaron Yeo</cp:lastModifiedBy>
  <cp:revision>27</cp:revision>
  <dcterms:created xsi:type="dcterms:W3CDTF">2020-10-13T13:55:42Z</dcterms:created>
  <dcterms:modified xsi:type="dcterms:W3CDTF">2021-11-03T01:30:20Z</dcterms:modified>
</cp:coreProperties>
</file>