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5" r:id="rId1"/>
  </p:sldMasterIdLst>
  <p:sldIdLst>
    <p:sldId id="256" r:id="rId2"/>
    <p:sldId id="314" r:id="rId3"/>
    <p:sldId id="328" r:id="rId4"/>
    <p:sldId id="329" r:id="rId5"/>
    <p:sldId id="331" r:id="rId6"/>
    <p:sldId id="326" r:id="rId7"/>
    <p:sldId id="319" r:id="rId8"/>
    <p:sldId id="337" r:id="rId9"/>
    <p:sldId id="332" r:id="rId10"/>
    <p:sldId id="333" r:id="rId11"/>
    <p:sldId id="334" r:id="rId12"/>
    <p:sldId id="335" r:id="rId13"/>
    <p:sldId id="336" r:id="rId14"/>
    <p:sldId id="32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46"/>
    <p:restoredTop sz="94626"/>
  </p:normalViewPr>
  <p:slideViewPr>
    <p:cSldViewPr snapToGrid="0" snapToObjects="1">
      <p:cViewPr varScale="1">
        <p:scale>
          <a:sx n="118" d="100"/>
          <a:sy n="118" d="100"/>
        </p:scale>
        <p:origin x="23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9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69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9664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97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48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59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11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9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2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2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1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4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5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6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2/1/23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88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E5CB9D-92E7-46D0-A752-302AEFD15E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16405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277772-3778-824B-845D-50159813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3D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61656-9ACF-F043-A1C2-B99403C54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/>
              <a:t>Workshop 14 – Coursera week 17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347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F2BE-7F71-C249-BA2C-ADD724DF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F57C7-A435-0040-9DED-C4F1F3BE4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9836830" cy="4195481"/>
          </a:xfrm>
        </p:spPr>
        <p:txBody>
          <a:bodyPr/>
          <a:lstStyle/>
          <a:p>
            <a:r>
              <a:rPr lang="en-US" dirty="0"/>
              <a:t>Comparing the effect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A close up of a cat's face&#10;&#10;Description automatically generated with low confidence">
            <a:extLst>
              <a:ext uri="{FF2B5EF4-FFF2-40B4-BE49-F238E27FC236}">
                <a16:creationId xmlns:a16="http://schemas.microsoft.com/office/drawing/2014/main" id="{E9C62FDB-2C8C-3A4C-AD8E-B803BBFD9E3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0268" y="2753658"/>
            <a:ext cx="2400300" cy="279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3A0363-F63F-6849-811E-70A37A7ABF1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6123" y="2756859"/>
            <a:ext cx="2374900" cy="2832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8A8C9A-9300-214B-9E0D-65D24633692E}"/>
              </a:ext>
            </a:extLst>
          </p:cNvPr>
          <p:cNvSpPr txBox="1"/>
          <p:nvPr/>
        </p:nvSpPr>
        <p:spPr>
          <a:xfrm>
            <a:off x="1780268" y="5747328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Texture map only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93031E-33CD-6943-9831-B0C7573684AA}"/>
              </a:ext>
            </a:extLst>
          </p:cNvPr>
          <p:cNvSpPr txBox="1"/>
          <p:nvPr/>
        </p:nvSpPr>
        <p:spPr>
          <a:xfrm>
            <a:off x="5616123" y="5736440"/>
            <a:ext cx="3539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Texture map with normal map</a:t>
            </a:r>
          </a:p>
        </p:txBody>
      </p:sp>
    </p:spTree>
    <p:extLst>
      <p:ext uri="{BB962C8B-B14F-4D97-AF65-F5344CB8AC3E}">
        <p14:creationId xmlns:p14="http://schemas.microsoft.com/office/powerpoint/2010/main" val="3329802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F2BE-7F71-C249-BA2C-ADD724DF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F57C7-A435-0040-9DED-C4F1F3BE4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9836830" cy="4195481"/>
          </a:xfrm>
        </p:spPr>
        <p:txBody>
          <a:bodyPr/>
          <a:lstStyle/>
          <a:p>
            <a:r>
              <a:rPr lang="en-US" dirty="0"/>
              <a:t>How is the value stored in Normal Map?</a:t>
            </a:r>
          </a:p>
          <a:p>
            <a:pPr lvl="1"/>
            <a:r>
              <a:rPr lang="en-US" dirty="0"/>
              <a:t>Each pixel in the texture map will have a corresponding pixel in the normal map.</a:t>
            </a:r>
          </a:p>
          <a:p>
            <a:pPr lvl="1"/>
            <a:r>
              <a:rPr lang="en-US" dirty="0"/>
              <a:t>Each pixel in the normal map is a value of the modified “normal”.</a:t>
            </a:r>
          </a:p>
          <a:p>
            <a:pPr lvl="1"/>
            <a:r>
              <a:rPr lang="en-US" dirty="0"/>
              <a:t>Each RGB value corresponding to the </a:t>
            </a:r>
            <a:r>
              <a:rPr lang="en-US" dirty="0" err="1"/>
              <a:t>xyz</a:t>
            </a:r>
            <a:r>
              <a:rPr lang="en-US" dirty="0"/>
              <a:t> value of the modified “normal”.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395BDF-0C08-5745-A171-118A7819ABD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07129" y="4150658"/>
            <a:ext cx="1905000" cy="1905000"/>
          </a:xfrm>
          <a:prstGeom prst="rect">
            <a:avLst/>
          </a:prstGeom>
        </p:spPr>
      </p:pic>
      <p:pic>
        <p:nvPicPr>
          <p:cNvPr id="13" name="Picture 12" descr="A picture containing vector graphics, laser&#10;&#10;Description automatically generated">
            <a:extLst>
              <a:ext uri="{FF2B5EF4-FFF2-40B4-BE49-F238E27FC236}">
                <a16:creationId xmlns:a16="http://schemas.microsoft.com/office/drawing/2014/main" id="{A3A3B2F4-C14F-4845-864A-7DE253C488E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3500" y="415065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87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F2BE-7F71-C249-BA2C-ADD724DF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F57C7-A435-0040-9DED-C4F1F3BE4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9836830" cy="4195481"/>
          </a:xfrm>
        </p:spPr>
        <p:txBody>
          <a:bodyPr/>
          <a:lstStyle/>
          <a:p>
            <a:r>
              <a:rPr lang="en-US" dirty="0"/>
              <a:t>The Normal map normal/pixel value is stored in ”object space”.</a:t>
            </a:r>
          </a:p>
          <a:p>
            <a:r>
              <a:rPr lang="en-US" dirty="0"/>
              <a:t>We need to transform the above value from “object space” to “world space” so that it can be used to calculate the new light value.</a:t>
            </a:r>
          </a:p>
          <a:p>
            <a:r>
              <a:rPr lang="en-US" dirty="0"/>
              <a:t>In order to perform the conversion, for each vertex we need to know:</a:t>
            </a:r>
          </a:p>
          <a:p>
            <a:pPr lvl="1"/>
            <a:r>
              <a:rPr lang="en-US" dirty="0"/>
              <a:t>Normal vector</a:t>
            </a:r>
          </a:p>
          <a:p>
            <a:pPr lvl="2"/>
            <a:r>
              <a:rPr lang="en-US" dirty="0"/>
              <a:t>The “up” perpendicular to surface.</a:t>
            </a:r>
          </a:p>
          <a:p>
            <a:pPr lvl="1"/>
            <a:r>
              <a:rPr lang="en-US" dirty="0"/>
              <a:t>Tangent vector</a:t>
            </a:r>
          </a:p>
          <a:p>
            <a:pPr lvl="2"/>
            <a:r>
              <a:rPr lang="en-US" dirty="0"/>
              <a:t>Parallel to the surface and perpendicular to normal.</a:t>
            </a:r>
          </a:p>
          <a:p>
            <a:pPr lvl="1"/>
            <a:r>
              <a:rPr lang="en-US" dirty="0"/>
              <a:t>Bitangent (Bi-normal) vector</a:t>
            </a:r>
          </a:p>
          <a:p>
            <a:pPr lvl="2"/>
            <a:r>
              <a:rPr lang="en-US" dirty="0"/>
              <a:t>Perpendicular to Normal </a:t>
            </a:r>
            <a:r>
              <a:rPr lang="en-US"/>
              <a:t>and Tangent.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28AEF5BA-D9F2-0B4D-83C1-208EEDE0275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6243" y="3827182"/>
            <a:ext cx="32639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3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F2BE-7F71-C249-BA2C-ADD724DF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F57C7-A435-0040-9DED-C4F1F3BE4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9836830" cy="4195481"/>
          </a:xfrm>
        </p:spPr>
        <p:txBody>
          <a:bodyPr/>
          <a:lstStyle/>
          <a:p>
            <a:r>
              <a:rPr lang="en-US" dirty="0"/>
              <a:t>Form the normal in world space using</a:t>
            </a:r>
          </a:p>
          <a:p>
            <a:pPr lvl="1"/>
            <a:r>
              <a:rPr lang="en-US" dirty="0"/>
              <a:t>Normal vector in world space</a:t>
            </a:r>
          </a:p>
          <a:p>
            <a:pPr lvl="1"/>
            <a:r>
              <a:rPr lang="en-US" dirty="0"/>
              <a:t>Tangent vector in world space</a:t>
            </a:r>
          </a:p>
          <a:p>
            <a:pPr lvl="1"/>
            <a:r>
              <a:rPr lang="en-US" dirty="0"/>
              <a:t>Bitangent (Bi-normal) vector in world space</a:t>
            </a:r>
          </a:p>
          <a:p>
            <a:pPr lvl="1"/>
            <a:r>
              <a:rPr lang="en-US" dirty="0"/>
              <a:t>Normal Map RBG value in object space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28AEF5BA-D9F2-0B4D-83C1-208EEDE0275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9522" y="4257217"/>
            <a:ext cx="2232898" cy="176372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3F9B24D-78D1-4A4F-A6A2-ECB5996D160E}"/>
              </a:ext>
            </a:extLst>
          </p:cNvPr>
          <p:cNvGrpSpPr/>
          <p:nvPr/>
        </p:nvGrpSpPr>
        <p:grpSpPr>
          <a:xfrm>
            <a:off x="2006485" y="4474029"/>
            <a:ext cx="965315" cy="1491342"/>
            <a:chOff x="2786742" y="4757057"/>
            <a:chExt cx="965315" cy="149134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AEA2ABF-E792-E54A-AAC8-DE32058C0A76}"/>
                </a:ext>
              </a:extLst>
            </p:cNvPr>
            <p:cNvCxnSpPr/>
            <p:nvPr/>
          </p:nvCxnSpPr>
          <p:spPr>
            <a:xfrm flipV="1">
              <a:off x="2786743" y="4757057"/>
              <a:ext cx="0" cy="14913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8EF565A-8EBF-D04C-B4BE-9803370FAE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6743" y="5351972"/>
              <a:ext cx="965314" cy="896427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36C9D36-B2A3-CF43-87F7-BD3E733F5BD4}"/>
                </a:ext>
              </a:extLst>
            </p:cNvPr>
            <p:cNvCxnSpPr>
              <a:cxnSpLocks/>
            </p:cNvCxnSpPr>
            <p:nvPr/>
          </p:nvCxnSpPr>
          <p:spPr>
            <a:xfrm>
              <a:off x="2786742" y="6248399"/>
              <a:ext cx="8164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5CAA067-16AA-C142-8B83-764E3221BC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6742" y="4827559"/>
              <a:ext cx="816429" cy="1420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C214431-C585-634D-9C9E-790027C770D2}"/>
              </a:ext>
            </a:extLst>
          </p:cNvPr>
          <p:cNvSpPr txBox="1"/>
          <p:nvPr/>
        </p:nvSpPr>
        <p:spPr>
          <a:xfrm>
            <a:off x="0" y="62206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Normal Map RBG value in object space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AB0539-0134-E648-951C-657DB4D6057E}"/>
              </a:ext>
            </a:extLst>
          </p:cNvPr>
          <p:cNvSpPr txBox="1"/>
          <p:nvPr/>
        </p:nvSpPr>
        <p:spPr>
          <a:xfrm>
            <a:off x="5348472" y="62206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New normal in world space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A1F919-52C3-A441-A0FD-8FF73CC85CE1}"/>
              </a:ext>
            </a:extLst>
          </p:cNvPr>
          <p:cNvCxnSpPr>
            <a:cxnSpLocks/>
          </p:cNvCxnSpPr>
          <p:nvPr/>
        </p:nvCxnSpPr>
        <p:spPr>
          <a:xfrm flipV="1">
            <a:off x="6727371" y="4474029"/>
            <a:ext cx="454479" cy="53072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556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3F16-E706-1D4F-AF24-2DF65263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15DAA-3C6A-B94E-A86A-4217309FC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on Workshop 14 Lab 2.</a:t>
            </a:r>
          </a:p>
          <a:p>
            <a:r>
              <a:rPr lang="en-US" dirty="0"/>
              <a:t>In this activity, we are going to </a:t>
            </a:r>
          </a:p>
          <a:p>
            <a:pPr lvl="1"/>
            <a:r>
              <a:rPr lang="en-US" dirty="0"/>
              <a:t>implement a simple Normal Map </a:t>
            </a:r>
            <a:r>
              <a:rPr lang="en-GB" dirty="0"/>
              <a:t>Shader.</a:t>
            </a:r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45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E213-2832-2843-A408-0768F508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BCF9-191C-7B46-BDDD-641F7FA19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7202487" cy="4195481"/>
          </a:xfrm>
        </p:spPr>
        <p:txBody>
          <a:bodyPr>
            <a:normAutofit lnSpcReduction="10000"/>
          </a:bodyPr>
          <a:lstStyle/>
          <a:p>
            <a:r>
              <a:rPr lang="en-SG" dirty="0"/>
              <a:t>Texturing can be divided into two categories:</a:t>
            </a:r>
          </a:p>
          <a:p>
            <a:pPr lvl="1"/>
            <a:r>
              <a:rPr lang="en-SG" dirty="0"/>
              <a:t>texture mapping (also called image mapping ) and</a:t>
            </a:r>
          </a:p>
          <a:p>
            <a:pPr lvl="1"/>
            <a:r>
              <a:rPr lang="en-SG" dirty="0"/>
              <a:t>procedural texturing </a:t>
            </a:r>
          </a:p>
          <a:p>
            <a:r>
              <a:rPr lang="en-SG" dirty="0"/>
              <a:t>Both add realistic details to 3D models without increasing the number of polygons </a:t>
            </a:r>
          </a:p>
          <a:p>
            <a:r>
              <a:rPr lang="en-SG" dirty="0"/>
              <a:t>Texture mapping </a:t>
            </a:r>
          </a:p>
          <a:p>
            <a:pPr lvl="1"/>
            <a:r>
              <a:rPr lang="en-SG" dirty="0"/>
              <a:t>Places images on top of the polygons and thus can make simple models look incredibly realistic and is the easiest way to add fine detail. </a:t>
            </a:r>
          </a:p>
          <a:p>
            <a:r>
              <a:rPr lang="en-SG" dirty="0"/>
              <a:t>Procedural textures </a:t>
            </a:r>
          </a:p>
          <a:p>
            <a:pPr lvl="1"/>
            <a:r>
              <a:rPr lang="en-SG" dirty="0"/>
              <a:t>Calculated mathematically to provide realism at any resolution </a:t>
            </a:r>
          </a:p>
          <a:p>
            <a:endParaRPr lang="en-SG" dirty="0"/>
          </a:p>
          <a:p>
            <a:pPr lvl="1"/>
            <a:endParaRPr lang="en-SG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002518-4014-A14B-BCDE-D3547CEF928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9371" y="3849053"/>
            <a:ext cx="3098800" cy="1155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E9A12A-A011-4648-A476-6F7FD77DB0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9371" y="5252357"/>
            <a:ext cx="17780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4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E213-2832-2843-A408-0768F508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BCF9-191C-7B46-BDDD-641F7FA19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7202487" cy="4195481"/>
          </a:xfrm>
        </p:spPr>
        <p:txBody>
          <a:bodyPr>
            <a:normAutofit/>
          </a:bodyPr>
          <a:lstStyle/>
          <a:p>
            <a:r>
              <a:rPr lang="en-SG" dirty="0"/>
              <a:t>Texture mapping uses an image map , </a:t>
            </a:r>
          </a:p>
          <a:p>
            <a:pPr lvl="1"/>
            <a:r>
              <a:rPr lang="en-SG" dirty="0"/>
              <a:t>mage Map</a:t>
            </a:r>
          </a:p>
          <a:p>
            <a:pPr lvl="2"/>
            <a:r>
              <a:rPr lang="en-SG" dirty="0"/>
              <a:t>literally just an image</a:t>
            </a:r>
          </a:p>
          <a:p>
            <a:pPr lvl="2"/>
            <a:r>
              <a:rPr lang="en-SG" dirty="0"/>
              <a:t>a 2D array of intensities.</a:t>
            </a:r>
          </a:p>
          <a:p>
            <a:pPr lvl="2"/>
            <a:r>
              <a:rPr lang="en-SG" dirty="0"/>
              <a:t>Any image may be used as the source for the image map. </a:t>
            </a:r>
          </a:p>
          <a:p>
            <a:r>
              <a:rPr lang="en-SG" dirty="0"/>
              <a:t>These images are ‘painted’ onto polygons – like taking some gift-wrap and sticking it onto the polygons. </a:t>
            </a:r>
          </a:p>
          <a:p>
            <a:endParaRPr lang="en-SG" dirty="0"/>
          </a:p>
          <a:p>
            <a:pPr lvl="1"/>
            <a:endParaRPr lang="en-SG" dirty="0">
              <a:effectLst/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E85D99E-05C1-9A47-9F6F-B61A33CF4C5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2787" y="4914890"/>
            <a:ext cx="4025900" cy="170180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CCDD9151-E431-AB4A-B30F-B33039DF500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1504" y="2543629"/>
            <a:ext cx="2347183" cy="195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5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E213-2832-2843-A408-0768F508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BCF9-191C-7B46-BDDD-641F7FA19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9913030" cy="4195481"/>
          </a:xfrm>
        </p:spPr>
        <p:txBody>
          <a:bodyPr>
            <a:normAutofit/>
          </a:bodyPr>
          <a:lstStyle/>
          <a:p>
            <a:r>
              <a:rPr lang="en-SG" dirty="0"/>
              <a:t>Texture coordinate on Image Map</a:t>
            </a:r>
          </a:p>
          <a:p>
            <a:pPr lvl="1"/>
            <a:r>
              <a:rPr lang="en-SG" dirty="0"/>
              <a:t>Convention is to use u and v instead of x and y</a:t>
            </a:r>
          </a:p>
          <a:p>
            <a:pPr lvl="1"/>
            <a:r>
              <a:rPr lang="en-SG" dirty="0"/>
              <a:t>Scale to (0,0) as the top left and (1,1) as the bottom right.</a:t>
            </a:r>
          </a:p>
          <a:p>
            <a:pPr marL="0" indent="0">
              <a:buNone/>
            </a:pPr>
            <a:endParaRPr lang="en-SG" dirty="0"/>
          </a:p>
          <a:p>
            <a:pPr lvl="1"/>
            <a:endParaRPr lang="en-SG" dirty="0">
              <a:effectLst/>
            </a:endParaRPr>
          </a:p>
        </p:txBody>
      </p:sp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BB3628D-6701-734A-BA43-2D6FE6305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227" y="3489325"/>
            <a:ext cx="2855343" cy="245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2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E213-2832-2843-A408-0768F508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BCF9-191C-7B46-BDDD-641F7FA19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9913030" cy="4195481"/>
          </a:xfrm>
        </p:spPr>
        <p:txBody>
          <a:bodyPr>
            <a:normAutofit/>
          </a:bodyPr>
          <a:lstStyle/>
          <a:p>
            <a:r>
              <a:rPr lang="en-SG" dirty="0"/>
              <a:t>Mapping Image Map to a fragment</a:t>
            </a:r>
          </a:p>
          <a:p>
            <a:pPr lvl="1"/>
            <a:r>
              <a:rPr lang="en-SG" dirty="0"/>
              <a:t>Need to know the UV coordinate of each fragment.</a:t>
            </a:r>
          </a:p>
          <a:p>
            <a:pPr lvl="1"/>
            <a:r>
              <a:rPr lang="en-SG" dirty="0"/>
              <a:t>Each vertex has a UV coordinate created in a model</a:t>
            </a:r>
          </a:p>
          <a:p>
            <a:pPr lvl="2"/>
            <a:r>
              <a:rPr lang="en-SG" dirty="0"/>
              <a:t>Done in graphics tool like Maya or Blender</a:t>
            </a:r>
          </a:p>
          <a:p>
            <a:pPr lvl="1"/>
            <a:r>
              <a:rPr lang="en-SG" dirty="0"/>
              <a:t>In shader</a:t>
            </a:r>
          </a:p>
          <a:p>
            <a:pPr lvl="2"/>
            <a:r>
              <a:rPr lang="en-SG" dirty="0"/>
              <a:t>Interpolate the UV values for each Vertex across  the polygon to get the UV values for each fragment.</a:t>
            </a:r>
          </a:p>
          <a:p>
            <a:pPr marL="0" indent="0">
              <a:buNone/>
            </a:pPr>
            <a:endParaRPr lang="en-SG" dirty="0"/>
          </a:p>
          <a:p>
            <a:pPr lvl="1"/>
            <a:endParaRPr lang="en-S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18113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3F16-E706-1D4F-AF24-2DF65263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15DAA-3C6A-B94E-A86A-4217309FC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on Workshop 14 Lab 1.</a:t>
            </a:r>
          </a:p>
          <a:p>
            <a:r>
              <a:rPr lang="en-US" dirty="0"/>
              <a:t>In this activity, we are going to </a:t>
            </a:r>
          </a:p>
          <a:p>
            <a:pPr lvl="1"/>
            <a:r>
              <a:rPr lang="en-US" dirty="0"/>
              <a:t>implement a simple Texture Shader and Texture Light </a:t>
            </a:r>
            <a:r>
              <a:rPr lang="en-GB" dirty="0"/>
              <a:t>Shader.</a:t>
            </a:r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04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F2BE-7F71-C249-BA2C-ADD724DF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F57C7-A435-0040-9DED-C4F1F3BE4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9836830" cy="4195481"/>
          </a:xfrm>
        </p:spPr>
        <p:txBody>
          <a:bodyPr/>
          <a:lstStyle/>
          <a:p>
            <a:r>
              <a:rPr lang="en-US" dirty="0"/>
              <a:t>To make a smooth surface “bumping” we can change the actual vertex position.</a:t>
            </a:r>
            <a:endParaRPr lang="en-US" baseline="-25000" dirty="0"/>
          </a:p>
          <a:p>
            <a:pPr lvl="1"/>
            <a:r>
              <a:rPr lang="en-US" dirty="0"/>
              <a:t>However, this can be computation expensive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Another way to to use Normal map</a:t>
            </a:r>
          </a:p>
          <a:p>
            <a:pPr lvl="1"/>
            <a:r>
              <a:rPr lang="en-US" dirty="0"/>
              <a:t>The idea is to modify the normal, in turn will modify the lighting value.</a:t>
            </a:r>
          </a:p>
          <a:p>
            <a:pPr lvl="1"/>
            <a:r>
              <a:rPr lang="en-US" dirty="0"/>
              <a:t>This gives the illusion that surface is “bumping” 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13B12D-8D03-594A-8831-DA911C7F46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2971" y="3275693"/>
            <a:ext cx="3363686" cy="9623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BC37C4-FEC9-4945-BC47-2D7A20B8C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971" y="5689697"/>
            <a:ext cx="6624598" cy="55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0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F2BE-7F71-C249-BA2C-ADD724DF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Map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80C270B-B5A8-30C7-12DB-44AC3FE6D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886" y="1735951"/>
            <a:ext cx="8871132" cy="391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00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F2BE-7F71-C249-BA2C-ADD724DF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F57C7-A435-0040-9DED-C4F1F3BE4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9836830" cy="4195481"/>
          </a:xfrm>
        </p:spPr>
        <p:txBody>
          <a:bodyPr/>
          <a:lstStyle/>
          <a:p>
            <a:r>
              <a:rPr lang="en-US" dirty="0"/>
              <a:t>A texture can comes with a normal map.</a:t>
            </a:r>
          </a:p>
          <a:p>
            <a:r>
              <a:rPr lang="en-US" dirty="0"/>
              <a:t>The normal map shader then uses the normal map information to modify the normal of the vertex which in turn affect the value of the lighting.</a:t>
            </a:r>
          </a:p>
          <a:p>
            <a:r>
              <a:rPr lang="en-US" dirty="0"/>
              <a:t>Normal map is usually generated by the 3D illustrator using external software.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331E40-B992-614A-9FC8-43F23017571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07129" y="4150658"/>
            <a:ext cx="1905000" cy="1905000"/>
          </a:xfrm>
          <a:prstGeom prst="rect">
            <a:avLst/>
          </a:prstGeom>
        </p:spPr>
      </p:pic>
      <p:pic>
        <p:nvPicPr>
          <p:cNvPr id="9" name="Picture 8" descr="A picture containing vector graphics, laser&#10;&#10;Description automatically generated">
            <a:extLst>
              <a:ext uri="{FF2B5EF4-FFF2-40B4-BE49-F238E27FC236}">
                <a16:creationId xmlns:a16="http://schemas.microsoft.com/office/drawing/2014/main" id="{423ED0FD-71D8-C64B-9CCD-0F6471C7162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3500" y="415065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57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595</Words>
  <Application>Microsoft Macintosh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3D Graphics</vt:lpstr>
      <vt:lpstr>Texture</vt:lpstr>
      <vt:lpstr>Texture mapping</vt:lpstr>
      <vt:lpstr>Texture mapping</vt:lpstr>
      <vt:lpstr>Texture mapping</vt:lpstr>
      <vt:lpstr>Lab</vt:lpstr>
      <vt:lpstr>Normal Map</vt:lpstr>
      <vt:lpstr>Normal Map</vt:lpstr>
      <vt:lpstr>Normal Map</vt:lpstr>
      <vt:lpstr>Normal Map</vt:lpstr>
      <vt:lpstr>Normal Map</vt:lpstr>
      <vt:lpstr>Normal Map</vt:lpstr>
      <vt:lpstr>Normal Map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Programming</dc:title>
  <dc:creator>Aaron Yeo</dc:creator>
  <cp:lastModifiedBy>Aaron Yeo</cp:lastModifiedBy>
  <cp:revision>122</cp:revision>
  <dcterms:created xsi:type="dcterms:W3CDTF">2020-10-13T13:55:42Z</dcterms:created>
  <dcterms:modified xsi:type="dcterms:W3CDTF">2023-02-01T03:41:52Z</dcterms:modified>
</cp:coreProperties>
</file>