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5" r:id="rId1"/>
  </p:sldMasterIdLst>
  <p:sldIdLst>
    <p:sldId id="256" r:id="rId2"/>
    <p:sldId id="257" r:id="rId3"/>
    <p:sldId id="260" r:id="rId4"/>
    <p:sldId id="267" r:id="rId5"/>
    <p:sldId id="275" r:id="rId6"/>
    <p:sldId id="268" r:id="rId7"/>
    <p:sldId id="276" r:id="rId8"/>
    <p:sldId id="269" r:id="rId9"/>
    <p:sldId id="277" r:id="rId10"/>
    <p:sldId id="270" r:id="rId11"/>
    <p:sldId id="278" r:id="rId12"/>
    <p:sldId id="259" r:id="rId13"/>
    <p:sldId id="262" r:id="rId14"/>
    <p:sldId id="263" r:id="rId15"/>
    <p:sldId id="264" r:id="rId16"/>
    <p:sldId id="265" r:id="rId17"/>
    <p:sldId id="266" r:id="rId18"/>
    <p:sldId id="279" r:id="rId19"/>
    <p:sldId id="288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12" r:id="rId39"/>
    <p:sldId id="313" r:id="rId40"/>
    <p:sldId id="314" r:id="rId41"/>
    <p:sldId id="315" r:id="rId42"/>
    <p:sldId id="317" r:id="rId43"/>
    <p:sldId id="316" r:id="rId44"/>
    <p:sldId id="318" r:id="rId45"/>
    <p:sldId id="319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9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69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664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97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11/23/21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48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11/23/21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59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11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9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2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1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4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5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6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88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E5CB9D-92E7-46D0-A752-302AEFD15E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16405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277772-3778-824B-845D-50159813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3D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61656-9ACF-F043-A1C2-B99403C54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Workshop 6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347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Negating a vector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direction of a vector</a:t>
            </a:r>
          </a:p>
          <a:p>
            <a:r>
              <a:rPr lang="en-US" dirty="0"/>
              <a:t>v = (3,4)</a:t>
            </a:r>
          </a:p>
          <a:p>
            <a:r>
              <a:rPr lang="en-US" dirty="0"/>
              <a:t>-v = (-3,-4)</a:t>
            </a:r>
          </a:p>
        </p:txBody>
      </p:sp>
      <p:pic>
        <p:nvPicPr>
          <p:cNvPr id="6" name="Picture 5" descr="Screen Shot 2016-07-12 at 5.14.48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9119" y="1778287"/>
            <a:ext cx="1803400" cy="4953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48074" y="2660545"/>
          <a:ext cx="3600000" cy="36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982974" y="6260545"/>
            <a:ext cx="407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-3   -2   -1   0    1    2    3    4   5    6   7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148075" y="4467199"/>
            <a:ext cx="1078645" cy="1793346"/>
          </a:xfrm>
          <a:prstGeom prst="straightConnector1">
            <a:avLst/>
          </a:prstGeom>
          <a:ln>
            <a:solidFill>
              <a:srgbClr val="FFFF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16200000">
            <a:off x="1800246" y="4255928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-4     -3     -2     -1     0      1     2     3     4</a:t>
            </a:r>
          </a:p>
        </p:txBody>
      </p:sp>
    </p:spTree>
    <p:extLst>
      <p:ext uri="{BB962C8B-B14F-4D97-AF65-F5344CB8AC3E}">
        <p14:creationId xmlns:p14="http://schemas.microsoft.com/office/powerpoint/2010/main" val="81022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Negating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7AE2C8F-8A01-3A4D-9F8F-55CB396884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7968" y="2309931"/>
            <a:ext cx="5181600" cy="3149600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CE7D402-2121-D04C-83BD-2BA2CA57D7D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7161" y="3986331"/>
            <a:ext cx="2832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31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two vectors by simply joining them head-to-tail: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it doesn't matter which order you add them, you get the same result: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2447013"/>
            <a:ext cx="3149600" cy="116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5198782"/>
            <a:ext cx="31369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0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vector A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(3,4) </a:t>
            </a:r>
            <a:r>
              <a:rPr lang="en-US" dirty="0"/>
              <a:t>add </a:t>
            </a:r>
            <a:r>
              <a:rPr lang="en-US" dirty="0">
                <a:solidFill>
                  <a:srgbClr val="FF0000"/>
                </a:solidFill>
              </a:rPr>
              <a:t>vector B</a:t>
            </a:r>
            <a:r>
              <a:rPr lang="en-US" b="1" dirty="0">
                <a:solidFill>
                  <a:srgbClr val="FFFF00"/>
                </a:solidFill>
              </a:rPr>
              <a:t>,</a:t>
            </a:r>
            <a:r>
              <a:rPr lang="en-US" b="1" dirty="0">
                <a:solidFill>
                  <a:srgbClr val="FF0000"/>
                </a:solidFill>
              </a:rPr>
              <a:t>(5,3)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202391"/>
              </p:ext>
            </p:extLst>
          </p:nvPr>
        </p:nvGraphicFramePr>
        <p:xfrm>
          <a:off x="1811809" y="2648399"/>
          <a:ext cx="3600000" cy="36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1811810" y="4455053"/>
            <a:ext cx="1078645" cy="179334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811810" y="4916485"/>
            <a:ext cx="1783857" cy="13319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646709" y="6248399"/>
            <a:ext cx="4084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0    1    2   3    4    5   6    7   8    9   10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376359" y="4212422"/>
            <a:ext cx="395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0     1     2     3     4      5    6     7     8</a:t>
            </a:r>
          </a:p>
        </p:txBody>
      </p:sp>
    </p:spTree>
    <p:extLst>
      <p:ext uri="{BB962C8B-B14F-4D97-AF65-F5344CB8AC3E}">
        <p14:creationId xmlns:p14="http://schemas.microsoft.com/office/powerpoint/2010/main" val="34748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44444E-6 L 0.11528 -0.261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-1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vector A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(3,4) </a:t>
            </a:r>
            <a:r>
              <a:rPr lang="en-US" dirty="0"/>
              <a:t>add </a:t>
            </a:r>
            <a:r>
              <a:rPr lang="en-US" dirty="0">
                <a:solidFill>
                  <a:srgbClr val="FF0000"/>
                </a:solidFill>
              </a:rPr>
              <a:t>vector B</a:t>
            </a:r>
            <a:r>
              <a:rPr lang="en-US" b="1" dirty="0">
                <a:solidFill>
                  <a:srgbClr val="FFFF00"/>
                </a:solidFill>
              </a:rPr>
              <a:t>,</a:t>
            </a:r>
            <a:r>
              <a:rPr lang="en-US" b="1" dirty="0">
                <a:solidFill>
                  <a:srgbClr val="FF0000"/>
                </a:solidFill>
              </a:rPr>
              <a:t>(5,3)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32925"/>
              </p:ext>
            </p:extLst>
          </p:nvPr>
        </p:nvGraphicFramePr>
        <p:xfrm>
          <a:off x="1724127" y="2648399"/>
          <a:ext cx="3600000" cy="36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1724128" y="4455053"/>
            <a:ext cx="1078645" cy="179334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802773" y="3123139"/>
            <a:ext cx="1783857" cy="13319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59027" y="6248399"/>
            <a:ext cx="4084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0    1    2   3    4    5   6    7   8    9   10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464041" y="4212422"/>
            <a:ext cx="395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0     1     2     3     4      5    6     7     8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33684" y="3123139"/>
            <a:ext cx="2080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x is 3 + 5 = 8</a:t>
            </a:r>
          </a:p>
          <a:p>
            <a:endParaRPr lang="en-US" dirty="0"/>
          </a:p>
          <a:p>
            <a:r>
              <a:rPr lang="en-US" dirty="0"/>
              <a:t>New Y is 4 + 3 = 7</a:t>
            </a:r>
          </a:p>
        </p:txBody>
      </p:sp>
    </p:spTree>
    <p:extLst>
      <p:ext uri="{BB962C8B-B14F-4D97-AF65-F5344CB8AC3E}">
        <p14:creationId xmlns:p14="http://schemas.microsoft.com/office/powerpoint/2010/main" val="2864249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vector A</a:t>
            </a:r>
            <a:r>
              <a:rPr lang="en-US" dirty="0"/>
              <a:t> add </a:t>
            </a:r>
            <a:r>
              <a:rPr lang="en-US" dirty="0">
                <a:solidFill>
                  <a:srgbClr val="FF0000"/>
                </a:solidFill>
              </a:rPr>
              <a:t>vector B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(3,4),</a:t>
            </a:r>
            <a:r>
              <a:rPr lang="en-US" b="1" dirty="0">
                <a:solidFill>
                  <a:srgbClr val="FF0000"/>
                </a:solidFill>
              </a:rPr>
              <a:t>(5,3)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459450"/>
              </p:ext>
            </p:extLst>
          </p:nvPr>
        </p:nvGraphicFramePr>
        <p:xfrm>
          <a:off x="1899491" y="2648399"/>
          <a:ext cx="3600000" cy="36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1899492" y="4455053"/>
            <a:ext cx="1078645" cy="179334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978137" y="3123139"/>
            <a:ext cx="1783857" cy="13319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734391" y="6248399"/>
            <a:ext cx="4084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0    1    2   3    4    5   6    7   8    9   10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288677" y="4212422"/>
            <a:ext cx="395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0     1     2     3     4      5    6     7     8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8750" y="3307806"/>
            <a:ext cx="2993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new resultant vector </a:t>
            </a:r>
          </a:p>
          <a:p>
            <a:r>
              <a:rPr lang="en-US" dirty="0"/>
              <a:t>is (8,7)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899491" y="3123139"/>
            <a:ext cx="2862502" cy="312526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433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Vectors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2494859-43AC-5D4E-8878-16ACAF12C93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7117" y="1853248"/>
            <a:ext cx="5461000" cy="3556000"/>
          </a:xfrm>
          <a:prstGeom prst="rect">
            <a:avLst/>
          </a:prstGeom>
        </p:spPr>
      </p:pic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E1FC754-BC0D-3843-BD5A-B92926B2191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2059" y="3936048"/>
            <a:ext cx="29210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28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Reverse the direction of the vector we want to subtract,</a:t>
            </a:r>
          </a:p>
          <a:p>
            <a:r>
              <a:rPr lang="en-US" dirty="0"/>
              <a:t>Then add them as usual:</a:t>
            </a:r>
          </a:p>
          <a:p>
            <a:r>
              <a:rPr lang="en-US" b="1" dirty="0">
                <a:solidFill>
                  <a:srgbClr val="00B0F0"/>
                </a:solidFill>
              </a:rPr>
              <a:t>E.g. (5,3) – (3,4)</a:t>
            </a:r>
          </a:p>
          <a:p>
            <a:r>
              <a:rPr lang="en-US" b="1" dirty="0">
                <a:solidFill>
                  <a:srgbClr val="00B0F0"/>
                </a:solidFill>
              </a:rPr>
              <a:t>    = (5,3) + (-3,-4)</a:t>
            </a:r>
          </a:p>
          <a:p>
            <a:r>
              <a:rPr lang="en-US" b="1" dirty="0">
                <a:solidFill>
                  <a:srgbClr val="00B0F0"/>
                </a:solidFill>
              </a:rPr>
              <a:t>    = (5-3 , 3-4)</a:t>
            </a:r>
          </a:p>
          <a:p>
            <a:r>
              <a:rPr lang="en-US" b="1" dirty="0">
                <a:solidFill>
                  <a:srgbClr val="00B0F0"/>
                </a:solidFill>
              </a:rPr>
              <a:t>    = (2,-1)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 vector</a:t>
            </a:r>
          </a:p>
        </p:txBody>
      </p:sp>
      <p:pic>
        <p:nvPicPr>
          <p:cNvPr id="4" name="Picture 3" descr="Screen Shot 2016-07-12 at 5.48.53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7524" y="3034686"/>
            <a:ext cx="39497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96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 vector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4DA173C-59D3-8D48-A5B1-0B5D93615B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3780" y="1714500"/>
            <a:ext cx="5372100" cy="3429000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DFDCAF8-DADE-9242-AEAB-DB4036D162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6452" y="3657600"/>
            <a:ext cx="28956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30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Vector to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700" y="1787580"/>
            <a:ext cx="4279900" cy="3302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79675" y="5106042"/>
            <a:ext cx="7232650" cy="1228643"/>
          </a:xfrm>
        </p:spPr>
        <p:txBody>
          <a:bodyPr/>
          <a:lstStyle/>
          <a:p>
            <a:r>
              <a:rPr lang="en-US" dirty="0"/>
              <a:t>The two vectors (the velocity caused by the propeller, and the velocity of the wind) result in a slightly slower ground speed heading a little East of North.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13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vector has magnitude (size) and direction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482406" y="3030363"/>
            <a:ext cx="2294568" cy="137087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655580" y="3290108"/>
            <a:ext cx="2309000" cy="14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776974" y="3030364"/>
            <a:ext cx="288626" cy="4329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61240" y="4380076"/>
            <a:ext cx="288626" cy="4329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509006">
            <a:off x="5341974" y="411801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magnitude</a:t>
            </a:r>
          </a:p>
        </p:txBody>
      </p:sp>
    </p:spTree>
    <p:extLst>
      <p:ext uri="{BB962C8B-B14F-4D97-AF65-F5344CB8AC3E}">
        <p14:creationId xmlns:p14="http://schemas.microsoft.com/office/powerpoint/2010/main" val="1464194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velocity?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Velocity is </a:t>
            </a:r>
            <a:r>
              <a:rPr lang="en-US" b="1" dirty="0"/>
              <a:t>speed</a:t>
            </a:r>
            <a:r>
              <a:rPr lang="en-US" dirty="0"/>
              <a:t> with a </a:t>
            </a:r>
            <a:r>
              <a:rPr lang="en-US" b="1" dirty="0"/>
              <a:t>direction</a:t>
            </a:r>
            <a:r>
              <a:rPr lang="en-US" dirty="0"/>
              <a:t>.</a:t>
            </a:r>
          </a:p>
          <a:p>
            <a:r>
              <a:rPr lang="en-US" dirty="0"/>
              <a:t>If an object is moving at </a:t>
            </a:r>
            <a:r>
              <a:rPr lang="en-US" b="1" dirty="0"/>
              <a:t>10 km/h</a:t>
            </a:r>
            <a:r>
              <a:rPr lang="en-US" dirty="0"/>
              <a:t> that is a </a:t>
            </a:r>
            <a:r>
              <a:rPr lang="en-US" b="1" dirty="0"/>
              <a:t>speed</a:t>
            </a:r>
            <a:r>
              <a:rPr lang="en-US" dirty="0"/>
              <a:t>.</a:t>
            </a:r>
          </a:p>
          <a:p>
            <a:r>
              <a:rPr lang="en-US" dirty="0"/>
              <a:t>If the object is moving at </a:t>
            </a:r>
            <a:r>
              <a:rPr lang="en-US" b="1" dirty="0"/>
              <a:t>10 km/h </a:t>
            </a:r>
            <a:r>
              <a:rPr lang="en-US" dirty="0"/>
              <a:t>at </a:t>
            </a:r>
            <a:r>
              <a:rPr lang="en-US" b="1" dirty="0"/>
              <a:t>45</a:t>
            </a:r>
            <a:r>
              <a:rPr lang="en-US" b="1" baseline="30000" dirty="0"/>
              <a:t>o</a:t>
            </a:r>
            <a:r>
              <a:rPr lang="en-US" dirty="0"/>
              <a:t> that is a </a:t>
            </a:r>
            <a:r>
              <a:rPr lang="en-US" b="1" dirty="0"/>
              <a:t>velocity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8700" y="4011834"/>
            <a:ext cx="2603500" cy="255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58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velocity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85107"/>
              </p:ext>
            </p:extLst>
          </p:nvPr>
        </p:nvGraphicFramePr>
        <p:xfrm>
          <a:off x="6283601" y="2648399"/>
          <a:ext cx="3600000" cy="36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118501" y="6248399"/>
            <a:ext cx="4084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0    1    2   3    4    5   6    7   8    9   10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283602" y="4903787"/>
            <a:ext cx="717057" cy="134461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rot="16200000">
            <a:off x="4095433" y="4212422"/>
            <a:ext cx="395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0     1     2     3     4      5    6     7     8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283602" y="5373686"/>
            <a:ext cx="1059956" cy="8874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BB560F6-4D7E-BF4D-9E89-E2EF6D6E52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044" y="1871999"/>
            <a:ext cx="47752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59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velocity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9675" y="1669521"/>
            <a:ext cx="7232650" cy="4291013"/>
          </a:xfrm>
        </p:spPr>
        <p:txBody>
          <a:bodyPr/>
          <a:lstStyle/>
          <a:p>
            <a:r>
              <a:rPr lang="en-US" dirty="0"/>
              <a:t>In one time unit, the location will move by x unit and y unit of velocity.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53343" y="2672213"/>
          <a:ext cx="3600000" cy="36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588243" y="6272213"/>
            <a:ext cx="4084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0    1    2   3    4    5   6    7   8    9   10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753344" y="4927601"/>
            <a:ext cx="717057" cy="134461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rot="16200000">
            <a:off x="1565175" y="4236236"/>
            <a:ext cx="395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0     1     2     3     4      5    6     7     8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753344" y="5397500"/>
            <a:ext cx="1059956" cy="8874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67701" y="3302000"/>
            <a:ext cx="2063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=&gt; (2,3)</a:t>
            </a:r>
          </a:p>
        </p:txBody>
      </p:sp>
    </p:spTree>
    <p:extLst>
      <p:ext uri="{BB962C8B-B14F-4D97-AF65-F5344CB8AC3E}">
        <p14:creationId xmlns:p14="http://schemas.microsoft.com/office/powerpoint/2010/main" val="2219394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velocity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unit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53343" y="2672213"/>
          <a:ext cx="3600000" cy="36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588243" y="6272213"/>
            <a:ext cx="4084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0    1    2   3    4    5   6    7   8    9   10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753344" y="4927601"/>
            <a:ext cx="717057" cy="134461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rot="16200000">
            <a:off x="1565175" y="4236236"/>
            <a:ext cx="395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0     1     2     3     4      5    6     7     8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470400" y="4040186"/>
            <a:ext cx="1059956" cy="8874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753344" y="4040186"/>
            <a:ext cx="1777013" cy="2232028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72601" y="2959101"/>
            <a:ext cx="26400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X = 2+3 = 5</a:t>
            </a:r>
          </a:p>
          <a:p>
            <a:r>
              <a:rPr lang="en-US" dirty="0"/>
              <a:t>New Y = 3+2 = 5</a:t>
            </a:r>
          </a:p>
          <a:p>
            <a:endParaRPr lang="en-US" dirty="0"/>
          </a:p>
          <a:p>
            <a:r>
              <a:rPr lang="en-US" dirty="0"/>
              <a:t>New Location =&gt; (5,5)</a:t>
            </a:r>
          </a:p>
        </p:txBody>
      </p:sp>
    </p:spTree>
    <p:extLst>
      <p:ext uri="{BB962C8B-B14F-4D97-AF65-F5344CB8AC3E}">
        <p14:creationId xmlns:p14="http://schemas.microsoft.com/office/powerpoint/2010/main" val="2594847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velocity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Time Unit 2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53343" y="2672213"/>
          <a:ext cx="3600000" cy="36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588243" y="6272213"/>
            <a:ext cx="4084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0    1    2   3    4    5   6    7   8    9   10</a:t>
            </a:r>
          </a:p>
        </p:txBody>
      </p:sp>
      <p:sp>
        <p:nvSpPr>
          <p:cNvPr id="21" name="Rectangle 20"/>
          <p:cNvSpPr/>
          <p:nvPr/>
        </p:nvSpPr>
        <p:spPr>
          <a:xfrm rot="16200000">
            <a:off x="1565175" y="4236236"/>
            <a:ext cx="395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0     1     2     3     4      5    6     7     8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753344" y="4040186"/>
            <a:ext cx="1777013" cy="2232028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543056" y="3140072"/>
            <a:ext cx="1059956" cy="8874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753344" y="3140072"/>
            <a:ext cx="2849669" cy="3132142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72601" y="2959101"/>
            <a:ext cx="26400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X = 5+3 = 8</a:t>
            </a:r>
          </a:p>
          <a:p>
            <a:r>
              <a:rPr lang="en-US" dirty="0"/>
              <a:t>New Y = 5+2 = 7</a:t>
            </a:r>
          </a:p>
          <a:p>
            <a:endParaRPr lang="en-US" dirty="0"/>
          </a:p>
          <a:p>
            <a:r>
              <a:rPr lang="en-US" dirty="0"/>
              <a:t>New Location =&gt; (8,7)</a:t>
            </a:r>
          </a:p>
        </p:txBody>
      </p:sp>
    </p:spTree>
    <p:extLst>
      <p:ext uri="{BB962C8B-B14F-4D97-AF65-F5344CB8AC3E}">
        <p14:creationId xmlns:p14="http://schemas.microsoft.com/office/powerpoint/2010/main" val="3992241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8B9F04F-2237-5C41-95D3-4456C35E1B5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209" y="1615309"/>
            <a:ext cx="7010400" cy="4610100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F1E6438-BEDF-5143-9CB3-C09773D9666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7098" y="4282309"/>
            <a:ext cx="28829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86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effectLst/>
              </a:rPr>
              <a:t>acceleration?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acceleration of an object is the </a:t>
            </a:r>
            <a:r>
              <a:rPr lang="en-US" b="1" dirty="0">
                <a:solidFill>
                  <a:srgbClr val="FF0000"/>
                </a:solidFill>
              </a:rPr>
              <a:t>change</a:t>
            </a:r>
            <a:r>
              <a:rPr lang="en-US" dirty="0"/>
              <a:t> in its </a:t>
            </a:r>
            <a:r>
              <a:rPr lang="en-US" b="1" dirty="0"/>
              <a:t>velocity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over a period of time</a:t>
            </a:r>
            <a:r>
              <a:rPr lang="en-US" dirty="0"/>
              <a:t>, </a:t>
            </a:r>
          </a:p>
          <a:p>
            <a:r>
              <a:rPr lang="en-US" dirty="0"/>
              <a:t>The units for acceleration are distance/time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120" y="3276600"/>
            <a:ext cx="2753380" cy="294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06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effectLst/>
              </a:rPr>
              <a:t>acceleration?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47942" y="3456822"/>
            <a:ext cx="163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unit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81198" y="1854200"/>
          <a:ext cx="8127999" cy="139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962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2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Picture 9" descr="Screen Shot 2013-12-02 at 2.40.17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070097" y="1987550"/>
            <a:ext cx="714762" cy="412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44845" y="1512846"/>
            <a:ext cx="3060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unit 0 – starting point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5000" y="5156201"/>
            <a:ext cx="4052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Travelled : 0 distance unit</a:t>
            </a:r>
          </a:p>
          <a:p>
            <a:r>
              <a:rPr lang="en-US" dirty="0"/>
              <a:t>Velocity: 0 distance unit/time unit</a:t>
            </a:r>
          </a:p>
        </p:txBody>
      </p:sp>
    </p:spTree>
    <p:extLst>
      <p:ext uri="{BB962C8B-B14F-4D97-AF65-F5344CB8AC3E}">
        <p14:creationId xmlns:p14="http://schemas.microsoft.com/office/powerpoint/2010/main" val="389996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effectLst/>
              </a:rPr>
              <a:t>acceleration?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47942" y="3456822"/>
            <a:ext cx="163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unit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81198" y="1854200"/>
          <a:ext cx="8127999" cy="139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962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2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Picture 9" descr="Screen Shot 2013-12-02 at 2.40.17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070097" y="1987550"/>
            <a:ext cx="714762" cy="412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87643" y="1528526"/>
            <a:ext cx="136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unit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5000" y="5156201"/>
            <a:ext cx="4052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Travelled : 2 distance unit</a:t>
            </a:r>
          </a:p>
          <a:p>
            <a:r>
              <a:rPr lang="en-US" dirty="0"/>
              <a:t>Velocity: 2 distance unit/time unit</a:t>
            </a:r>
          </a:p>
        </p:txBody>
      </p:sp>
    </p:spTree>
    <p:extLst>
      <p:ext uri="{BB962C8B-B14F-4D97-AF65-F5344CB8AC3E}">
        <p14:creationId xmlns:p14="http://schemas.microsoft.com/office/powerpoint/2010/main" val="341308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59259E-6 L 0.19723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6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effectLst/>
              </a:rPr>
              <a:t>acceleration?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47942" y="3456822"/>
            <a:ext cx="163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unit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81198" y="1854200"/>
          <a:ext cx="8127999" cy="139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962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2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Picture 9" descr="Screen Shot 2013-12-02 at 2.40.17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860797" y="2000250"/>
            <a:ext cx="714762" cy="412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87643" y="1528526"/>
            <a:ext cx="136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unit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5001" y="5156200"/>
            <a:ext cx="69525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Travelled : 2 distance unit</a:t>
            </a:r>
          </a:p>
          <a:p>
            <a:r>
              <a:rPr lang="en-US" dirty="0"/>
              <a:t>Velocity: 2 distance unit/time unit</a:t>
            </a:r>
          </a:p>
          <a:p>
            <a:r>
              <a:rPr lang="en-US" dirty="0"/>
              <a:t>Acceleration = (final velocity - initial velocity)/time unit taken</a:t>
            </a:r>
          </a:p>
          <a:p>
            <a:r>
              <a:rPr lang="en-US" dirty="0"/>
              <a:t>                        = (2-0)/1 </a:t>
            </a:r>
          </a:p>
          <a:p>
            <a:r>
              <a:rPr lang="en-US" dirty="0"/>
              <a:t>                        = 2 time unit/time unit</a:t>
            </a:r>
            <a:r>
              <a:rPr lang="en-US" baseline="30000" dirty="0"/>
              <a:t>2</a:t>
            </a:r>
            <a:r>
              <a:rPr lang="en-US" dirty="0"/>
              <a:t>  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279900" y="2413000"/>
            <a:ext cx="0" cy="1790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79096" y="4235967"/>
            <a:ext cx="39975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Instantaneous Velocity at </a:t>
            </a:r>
          </a:p>
          <a:p>
            <a:r>
              <a:rPr lang="en-US" dirty="0"/>
              <a:t>this point: 2 distance unit/time unit</a:t>
            </a:r>
          </a:p>
        </p:txBody>
      </p:sp>
    </p:spTree>
    <p:extLst>
      <p:ext uri="{BB962C8B-B14F-4D97-AF65-F5344CB8AC3E}">
        <p14:creationId xmlns:p14="http://schemas.microsoft.com/office/powerpoint/2010/main" val="258124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two numbers e.g. </a:t>
            </a:r>
            <a:r>
              <a:rPr lang="en-US" b="1" dirty="0">
                <a:solidFill>
                  <a:srgbClr val="FFFF00"/>
                </a:solidFill>
              </a:rPr>
              <a:t>(3,4) </a:t>
            </a:r>
            <a:r>
              <a:rPr lang="en-US" dirty="0"/>
              <a:t>in a 2D space</a:t>
            </a:r>
            <a:endParaRPr 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583925"/>
              </p:ext>
            </p:extLst>
          </p:nvPr>
        </p:nvGraphicFramePr>
        <p:xfrm>
          <a:off x="1651274" y="2648399"/>
          <a:ext cx="3600000" cy="36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486174" y="6248399"/>
            <a:ext cx="4084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0    1    2   3    4    5   6    7   8    9   10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51275" y="4455053"/>
            <a:ext cx="1078645" cy="179334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rot="16200000">
            <a:off x="-536894" y="4212422"/>
            <a:ext cx="395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0     1     2     3     4      5    6     7     8</a:t>
            </a:r>
          </a:p>
        </p:txBody>
      </p:sp>
    </p:spTree>
    <p:extLst>
      <p:ext uri="{BB962C8B-B14F-4D97-AF65-F5344CB8AC3E}">
        <p14:creationId xmlns:p14="http://schemas.microsoft.com/office/powerpoint/2010/main" val="3229167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effectLst/>
              </a:rPr>
              <a:t>acceleration?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47942" y="3456822"/>
            <a:ext cx="163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unit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81198" y="1854200"/>
          <a:ext cx="8127999" cy="139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962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2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Picture 9" descr="Screen Shot 2013-12-02 at 2.40.17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702297" y="2000250"/>
            <a:ext cx="714762" cy="412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87643" y="1528526"/>
            <a:ext cx="136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unit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5001" y="5156200"/>
            <a:ext cx="69525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Travelled : 2 distance unit</a:t>
            </a:r>
          </a:p>
          <a:p>
            <a:r>
              <a:rPr lang="en-US" dirty="0"/>
              <a:t>Velocity: 2 distance unit/time unit</a:t>
            </a:r>
          </a:p>
          <a:p>
            <a:r>
              <a:rPr lang="en-US" dirty="0"/>
              <a:t>Acceleration = (final velocity - initial velocity)/time unit taken</a:t>
            </a:r>
          </a:p>
          <a:p>
            <a:r>
              <a:rPr lang="en-US" dirty="0"/>
              <a:t>                        = (2-2)/1 </a:t>
            </a:r>
          </a:p>
          <a:p>
            <a:r>
              <a:rPr lang="en-US" dirty="0"/>
              <a:t>                        = 0 distance unit/time unit</a:t>
            </a:r>
            <a:r>
              <a:rPr lang="en-US" baseline="30000" dirty="0"/>
              <a:t>2</a:t>
            </a:r>
            <a:r>
              <a:rPr lang="en-US" dirty="0"/>
              <a:t>  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279900" y="2413000"/>
            <a:ext cx="0" cy="1790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579096" y="4235967"/>
            <a:ext cx="39975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Instantaneous Velocity at </a:t>
            </a:r>
          </a:p>
          <a:p>
            <a:r>
              <a:rPr lang="en-US" dirty="0"/>
              <a:t>this point: 2 distance unit/time unit</a:t>
            </a:r>
          </a:p>
        </p:txBody>
      </p:sp>
      <p:pic>
        <p:nvPicPr>
          <p:cNvPr id="11" name="Picture 10" descr="Screen Shot 2013-12-02 at 2.40.17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860797" y="2000250"/>
            <a:ext cx="714762" cy="4127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670430" y="3842140"/>
            <a:ext cx="39975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Instantaneous Velocity at </a:t>
            </a:r>
          </a:p>
          <a:p>
            <a:r>
              <a:rPr lang="en-US" dirty="0"/>
              <a:t>this point: 2 distance unit/time unit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121400" y="2440823"/>
            <a:ext cx="1625600" cy="14013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480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effectLst/>
              </a:rPr>
              <a:t>acceleration?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47942" y="3456822"/>
            <a:ext cx="163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unit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81198" y="1854200"/>
          <a:ext cx="8127999" cy="139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962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2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Picture 9" descr="Screen Shot 2013-12-02 at 2.40.17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389619" y="2000250"/>
            <a:ext cx="714762" cy="412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87643" y="1528526"/>
            <a:ext cx="136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unit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5001" y="5156200"/>
            <a:ext cx="69525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Travelled : 2 distance unit</a:t>
            </a:r>
          </a:p>
          <a:p>
            <a:r>
              <a:rPr lang="en-US" dirty="0"/>
              <a:t>Velocity: 2 distance unit/time unit</a:t>
            </a:r>
          </a:p>
          <a:p>
            <a:r>
              <a:rPr lang="en-US" dirty="0"/>
              <a:t>Acceleration = (final velocity - initial velocity)/time unit taken</a:t>
            </a:r>
          </a:p>
          <a:p>
            <a:r>
              <a:rPr lang="en-US" dirty="0"/>
              <a:t>                        = (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-2)/1 </a:t>
            </a:r>
          </a:p>
          <a:p>
            <a:r>
              <a:rPr lang="en-US" dirty="0"/>
              <a:t>                        =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distance unit/time unit</a:t>
            </a:r>
            <a:r>
              <a:rPr lang="en-US" baseline="30000" dirty="0"/>
              <a:t>2</a:t>
            </a:r>
            <a:r>
              <a:rPr lang="en-US" dirty="0"/>
              <a:t>  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279900" y="2413000"/>
            <a:ext cx="0" cy="1790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579096" y="4235967"/>
            <a:ext cx="39975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Instantaneous Velocity at </a:t>
            </a:r>
          </a:p>
          <a:p>
            <a:r>
              <a:rPr lang="en-US" dirty="0"/>
              <a:t>this point: 2 distance unit/time unit</a:t>
            </a:r>
          </a:p>
        </p:txBody>
      </p:sp>
      <p:pic>
        <p:nvPicPr>
          <p:cNvPr id="11" name="Picture 10" descr="Screen Shot 2013-12-02 at 2.40.17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860797" y="2000250"/>
            <a:ext cx="714762" cy="4127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670430" y="3842140"/>
            <a:ext cx="39975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Instantaneous Velocity at </a:t>
            </a:r>
          </a:p>
          <a:p>
            <a:r>
              <a:rPr lang="en-US" dirty="0"/>
              <a:t>this point: </a:t>
            </a:r>
            <a:r>
              <a:rPr lang="en-US" dirty="0">
                <a:solidFill>
                  <a:srgbClr val="FF0000"/>
                </a:solidFill>
              </a:rPr>
              <a:t>4 </a:t>
            </a:r>
            <a:r>
              <a:rPr lang="en-US" dirty="0"/>
              <a:t>distance unit/time unit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747000" y="2578100"/>
            <a:ext cx="0" cy="1264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25901" y="1047981"/>
            <a:ext cx="458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if the car travels 4 distance units?</a:t>
            </a:r>
          </a:p>
        </p:txBody>
      </p:sp>
    </p:spTree>
    <p:extLst>
      <p:ext uri="{BB962C8B-B14F-4D97-AF65-F5344CB8AC3E}">
        <p14:creationId xmlns:p14="http://schemas.microsoft.com/office/powerpoint/2010/main" val="1798816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Velocity and Acceleration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03464" y="1870316"/>
          <a:ext cx="279400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16164" y="3092620"/>
          <a:ext cx="279400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03464" y="4372240"/>
          <a:ext cx="279400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03464" y="5621740"/>
          <a:ext cx="279400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Picture 7" descr="Screen Shot 2013-12-02 at 2.40.17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335119" y="2098895"/>
            <a:ext cx="228088" cy="131713"/>
          </a:xfrm>
          <a:prstGeom prst="rect">
            <a:avLst/>
          </a:prstGeom>
        </p:spPr>
      </p:pic>
      <p:pic>
        <p:nvPicPr>
          <p:cNvPr id="9" name="Picture 8" descr="Screen Shot 2013-12-02 at 2.40.17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980380" y="3273143"/>
            <a:ext cx="228088" cy="131713"/>
          </a:xfrm>
          <a:prstGeom prst="rect">
            <a:avLst/>
          </a:prstGeom>
        </p:spPr>
      </p:pic>
      <p:pic>
        <p:nvPicPr>
          <p:cNvPr id="10" name="Picture 9" descr="Screen Shot 2013-12-02 at 2.40.17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577501" y="4560027"/>
            <a:ext cx="228088" cy="131713"/>
          </a:xfrm>
          <a:prstGeom prst="rect">
            <a:avLst/>
          </a:prstGeom>
        </p:spPr>
      </p:pic>
      <p:pic>
        <p:nvPicPr>
          <p:cNvPr id="11" name="Picture 10" descr="Screen Shot 2013-12-02 at 2.40.17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203057" y="5812728"/>
            <a:ext cx="228088" cy="1317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10957" y="1536840"/>
            <a:ext cx="8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10957" y="2693943"/>
            <a:ext cx="8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0957" y="3923528"/>
            <a:ext cx="8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10957" y="5201926"/>
            <a:ext cx="8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06269" y="1859133"/>
            <a:ext cx="488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Velocity : 0 distance unit/time unit</a:t>
            </a:r>
          </a:p>
          <a:p>
            <a:r>
              <a:rPr lang="en-US" dirty="0"/>
              <a:t>Acceleration : 0 distance unit/time unit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06269" y="3092621"/>
            <a:ext cx="488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Velocity : 2 distance unit/time unit</a:t>
            </a:r>
          </a:p>
          <a:p>
            <a:r>
              <a:rPr lang="en-US" dirty="0"/>
              <a:t>Acceleration : 2 distance unit/time unit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06269" y="4299399"/>
            <a:ext cx="488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Velocity : 2 distance unit/time unit</a:t>
            </a:r>
          </a:p>
          <a:p>
            <a:r>
              <a:rPr lang="en-US" dirty="0"/>
              <a:t>Acceleration : 0 distance unit/time unit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06269" y="5571259"/>
            <a:ext cx="488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Velocity : 2 distance unit/time unit</a:t>
            </a:r>
          </a:p>
          <a:p>
            <a:r>
              <a:rPr lang="en-US" dirty="0"/>
              <a:t>Acceleration : 0 distance unit/time unit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15009" y="6095099"/>
            <a:ext cx="3483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Constant velocity after time 1</a:t>
            </a:r>
          </a:p>
          <a:p>
            <a:r>
              <a:rPr lang="en-US" dirty="0">
                <a:solidFill>
                  <a:srgbClr val="FFFF00"/>
                </a:solidFill>
              </a:rPr>
              <a:t>0 acceleration after time 2</a:t>
            </a:r>
          </a:p>
        </p:txBody>
      </p:sp>
    </p:spTree>
    <p:extLst>
      <p:ext uri="{BB962C8B-B14F-4D97-AF65-F5344CB8AC3E}">
        <p14:creationId xmlns:p14="http://schemas.microsoft.com/office/powerpoint/2010/main" val="1053614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the Velocity and Acceleration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961142" y="2506868"/>
            <a:ext cx="0" cy="23880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83204" y="4846485"/>
            <a:ext cx="235807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83203" y="4894940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0      1      2      3       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1384103" y="3476454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0      1      2      3      4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20337" y="560128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Velocity</a:t>
            </a:r>
          </a:p>
        </p:txBody>
      </p:sp>
      <p:sp>
        <p:nvSpPr>
          <p:cNvPr id="15" name="Oval 14"/>
          <p:cNvSpPr/>
          <p:nvPr/>
        </p:nvSpPr>
        <p:spPr>
          <a:xfrm>
            <a:off x="2870299" y="4764957"/>
            <a:ext cx="167090" cy="1504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38750" y="3618195"/>
            <a:ext cx="167090" cy="1504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883114" y="3603597"/>
            <a:ext cx="167090" cy="1504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335661" y="3596299"/>
            <a:ext cx="167090" cy="1504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807601" y="21108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66970" y="4661819"/>
            <a:ext cx="26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923414" y="2595823"/>
            <a:ext cx="0" cy="23880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745476" y="4935440"/>
            <a:ext cx="235807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45475" y="4983895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0      1      2      3       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5346375" y="3565409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0      1      2      3      4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39400" y="5595669"/>
            <a:ext cx="1643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Acceleration</a:t>
            </a:r>
          </a:p>
        </p:txBody>
      </p:sp>
      <p:sp>
        <p:nvSpPr>
          <p:cNvPr id="27" name="Oval 26"/>
          <p:cNvSpPr/>
          <p:nvPr/>
        </p:nvSpPr>
        <p:spPr>
          <a:xfrm>
            <a:off x="6839869" y="4853911"/>
            <a:ext cx="167090" cy="1504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335965" y="3712058"/>
            <a:ext cx="167090" cy="1504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813790" y="4852865"/>
            <a:ext cx="167090" cy="1504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340225" y="4851268"/>
            <a:ext cx="167090" cy="1504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769874" y="2199824"/>
            <a:ext cx="34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29242" y="4750774"/>
            <a:ext cx="26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2961141" y="3685822"/>
            <a:ext cx="562824" cy="11565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509380" y="3671225"/>
            <a:ext cx="905080" cy="140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916394" y="3795301"/>
            <a:ext cx="490714" cy="1162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7405346" y="3786258"/>
            <a:ext cx="483507" cy="1147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7895338" y="4933892"/>
            <a:ext cx="519054" cy="9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097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5995740-1E2F-2F45-8DF0-D1E772BE6B0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3228" y="1657774"/>
            <a:ext cx="5299466" cy="4405240"/>
          </a:xfrm>
          <a:prstGeom prst="rect">
            <a:avLst/>
          </a:prstGeom>
        </p:spPr>
      </p:pic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AB05DDE-FF3F-E040-9FB8-39A839277A9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6452" y="3662714"/>
            <a:ext cx="2895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58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Velocity and Acceleration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03464" y="1854636"/>
          <a:ext cx="279400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16164" y="3076940"/>
          <a:ext cx="279400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03464" y="4356560"/>
          <a:ext cx="279400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Picture 7" descr="Screen Shot 2013-12-02 at 2.40.17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335119" y="2083215"/>
            <a:ext cx="228088" cy="131713"/>
          </a:xfrm>
          <a:prstGeom prst="rect">
            <a:avLst/>
          </a:prstGeom>
        </p:spPr>
      </p:pic>
      <p:pic>
        <p:nvPicPr>
          <p:cNvPr id="9" name="Picture 8" descr="Screen Shot 2013-12-02 at 2.40.17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980380" y="3257463"/>
            <a:ext cx="228088" cy="131713"/>
          </a:xfrm>
          <a:prstGeom prst="rect">
            <a:avLst/>
          </a:prstGeom>
        </p:spPr>
      </p:pic>
      <p:pic>
        <p:nvPicPr>
          <p:cNvPr id="10" name="Picture 9" descr="Screen Shot 2013-12-02 at 2.40.17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178521" y="4544347"/>
            <a:ext cx="228088" cy="1317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10957" y="1521160"/>
            <a:ext cx="8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10957" y="2678263"/>
            <a:ext cx="8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0957" y="3907848"/>
            <a:ext cx="8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10957" y="5319942"/>
            <a:ext cx="8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06269" y="1843453"/>
            <a:ext cx="488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Velocity : 0 distance unit/time unit</a:t>
            </a:r>
          </a:p>
          <a:p>
            <a:r>
              <a:rPr lang="en-US" dirty="0"/>
              <a:t>Acceleration : 0 distance unit/time unit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06269" y="3076941"/>
            <a:ext cx="488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Velocity : 2 distance unit/time unit</a:t>
            </a:r>
          </a:p>
          <a:p>
            <a:r>
              <a:rPr lang="en-US" dirty="0"/>
              <a:t>Acceleration : 2 distance unit/time unit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06269" y="4283719"/>
            <a:ext cx="488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Velocity : 4 distance unit/time unit</a:t>
            </a:r>
          </a:p>
          <a:p>
            <a:r>
              <a:rPr lang="en-US" dirty="0"/>
              <a:t>Acceleration : 2 distance unit/time unit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06269" y="5107805"/>
            <a:ext cx="488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Velocity : 6 distance unit/time unit</a:t>
            </a:r>
          </a:p>
          <a:p>
            <a:r>
              <a:rPr lang="en-US" dirty="0"/>
              <a:t>Acceleration : 2 distance unit/time unit</a:t>
            </a:r>
            <a:r>
              <a:rPr lang="en-US" baseline="30000" dirty="0"/>
              <a:t>2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316164" y="5784123"/>
          <a:ext cx="279400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577075"/>
              </p:ext>
            </p:extLst>
          </p:nvPr>
        </p:nvGraphicFramePr>
        <p:xfrm>
          <a:off x="5110168" y="5784123"/>
          <a:ext cx="12417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Picture 10" descr="Screen Shot 2013-12-02 at 2.40.17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057756" y="5930740"/>
            <a:ext cx="228088" cy="13171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603536" y="5879912"/>
            <a:ext cx="406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Increasing velocity, and </a:t>
            </a:r>
          </a:p>
          <a:p>
            <a:r>
              <a:rPr lang="en-US" dirty="0">
                <a:solidFill>
                  <a:srgbClr val="FFFF00"/>
                </a:solidFill>
              </a:rPr>
              <a:t>constant acceleration after time 1</a:t>
            </a:r>
          </a:p>
        </p:txBody>
      </p:sp>
    </p:spTree>
    <p:extLst>
      <p:ext uri="{BB962C8B-B14F-4D97-AF65-F5344CB8AC3E}">
        <p14:creationId xmlns:p14="http://schemas.microsoft.com/office/powerpoint/2010/main" val="959666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the Velocity and Acceleration</a:t>
            </a:r>
          </a:p>
        </p:txBody>
      </p:sp>
      <p:cxnSp>
        <p:nvCxnSpPr>
          <p:cNvPr id="6" name="Straight Arrow Connector 5"/>
          <p:cNvCxnSpPr>
            <a:endCxn id="20" idx="2"/>
          </p:cNvCxnSpPr>
          <p:nvPr/>
        </p:nvCxnSpPr>
        <p:spPr>
          <a:xfrm flipH="1" flipV="1">
            <a:off x="2955174" y="2057271"/>
            <a:ext cx="5969" cy="3213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83204" y="5222805"/>
            <a:ext cx="235807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83203" y="5271260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0      1      2      3       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897785" y="3497553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0      1      2      3      4      5      6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9696" y="582154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Velocity</a:t>
            </a:r>
          </a:p>
        </p:txBody>
      </p:sp>
      <p:sp>
        <p:nvSpPr>
          <p:cNvPr id="15" name="Oval 14"/>
          <p:cNvSpPr/>
          <p:nvPr/>
        </p:nvSpPr>
        <p:spPr>
          <a:xfrm>
            <a:off x="2870299" y="5141277"/>
            <a:ext cx="167090" cy="1504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38750" y="3994515"/>
            <a:ext cx="167090" cy="1504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838709" y="3065221"/>
            <a:ext cx="167090" cy="1504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375434" y="2050549"/>
            <a:ext cx="167090" cy="1504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798720" y="16879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66970" y="5038139"/>
            <a:ext cx="26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34" name="Straight Connector 33"/>
          <p:cNvCxnSpPr>
            <a:endCxn id="18" idx="3"/>
          </p:cNvCxnSpPr>
          <p:nvPr/>
        </p:nvCxnSpPr>
        <p:spPr>
          <a:xfrm flipV="1">
            <a:off x="2947630" y="2178927"/>
            <a:ext cx="1452275" cy="30802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6784937" y="2815638"/>
            <a:ext cx="0" cy="23880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606999" y="5155255"/>
            <a:ext cx="235807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606998" y="5203710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0      1      2      3       </a:t>
            </a:r>
          </a:p>
        </p:txBody>
      </p:sp>
      <p:sp>
        <p:nvSpPr>
          <p:cNvPr id="55" name="TextBox 54"/>
          <p:cNvSpPr txBox="1"/>
          <p:nvPr/>
        </p:nvSpPr>
        <p:spPr>
          <a:xfrm rot="16200000">
            <a:off x="5207898" y="3785224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0      1      2      3      4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176120" y="5749536"/>
            <a:ext cx="1643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Acceleration</a:t>
            </a:r>
          </a:p>
        </p:txBody>
      </p:sp>
      <p:sp>
        <p:nvSpPr>
          <p:cNvPr id="57" name="Oval 56"/>
          <p:cNvSpPr/>
          <p:nvPr/>
        </p:nvSpPr>
        <p:spPr>
          <a:xfrm>
            <a:off x="6694094" y="5073727"/>
            <a:ext cx="167090" cy="1504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262545" y="3926965"/>
            <a:ext cx="167090" cy="1504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706909" y="3912367"/>
            <a:ext cx="167090" cy="1504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159456" y="3905069"/>
            <a:ext cx="167090" cy="1504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631397" y="2419639"/>
            <a:ext cx="34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990765" y="4970589"/>
            <a:ext cx="26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6784936" y="3994592"/>
            <a:ext cx="562824" cy="11565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7333175" y="3979995"/>
            <a:ext cx="905080" cy="140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10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2072B38-B2EC-C147-BECD-A51863A45EF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227" y="1431776"/>
            <a:ext cx="5317388" cy="4348897"/>
          </a:xfrm>
          <a:prstGeom prst="rect">
            <a:avLst/>
          </a:prstGeom>
        </p:spPr>
      </p:pic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F3C4441-D87F-B44B-B55F-41F868D3367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9139" y="3304173"/>
            <a:ext cx="2933700" cy="2476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840BA4-C9CC-9C43-B815-44CF9762B531}"/>
              </a:ext>
            </a:extLst>
          </p:cNvPr>
          <p:cNvSpPr txBox="1"/>
          <p:nvPr/>
        </p:nvSpPr>
        <p:spPr>
          <a:xfrm>
            <a:off x="922227" y="6035950"/>
            <a:ext cx="8153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acceleration is constant and the velocity is forever increasing.</a:t>
            </a:r>
          </a:p>
        </p:txBody>
      </p:sp>
    </p:spTree>
    <p:extLst>
      <p:ext uri="{BB962C8B-B14F-4D97-AF65-F5344CB8AC3E}">
        <p14:creationId xmlns:p14="http://schemas.microsoft.com/office/powerpoint/2010/main" val="40757559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E9AF-C294-5F4D-94D9-47530171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FORCE AND VECTOR </a:t>
            </a:r>
            <a:br>
              <a:rPr lang="en-SG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A5853-4E4B-6344-A991-A23136E2E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 force is a vector that causes an object with mass to accelerate. </a:t>
            </a:r>
          </a:p>
          <a:p>
            <a:r>
              <a:rPr lang="en-SG" dirty="0"/>
              <a:t>Vector in Math</a:t>
            </a:r>
          </a:p>
          <a:p>
            <a:pPr lvl="1"/>
            <a:r>
              <a:rPr lang="en-SG" dirty="0"/>
              <a:t>a matrix with either one row or one column </a:t>
            </a:r>
          </a:p>
          <a:p>
            <a:r>
              <a:rPr lang="en-SG" dirty="0"/>
              <a:t>Use Vector2 and Vector3 to represent force in Unity3D C#.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79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FFE0-4858-EE4B-A6B3-F9606568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NEWTON’S SECOND LAW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62429-78B3-F443-97B8-D09D12FDB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Force equals mass times acceleration. (f=ma) </a:t>
            </a:r>
          </a:p>
          <a:p>
            <a:pPr lvl="1"/>
            <a:r>
              <a:rPr lang="en-SG" dirty="0"/>
              <a:t>f – vector </a:t>
            </a:r>
          </a:p>
          <a:p>
            <a:pPr lvl="1"/>
            <a:r>
              <a:rPr lang="en-SG" dirty="0"/>
              <a:t>a – vector </a:t>
            </a:r>
          </a:p>
          <a:p>
            <a:pPr lvl="1"/>
            <a:r>
              <a:rPr lang="en-SG" dirty="0"/>
              <a:t>m – scalar </a:t>
            </a:r>
          </a:p>
          <a:p>
            <a:r>
              <a:rPr lang="en-SG" dirty="0"/>
              <a:t>Acceleration is</a:t>
            </a:r>
          </a:p>
          <a:p>
            <a:pPr lvl="1"/>
            <a:r>
              <a:rPr lang="en-SG" dirty="0"/>
              <a:t>directly proportional to force and § inversely proportional to mass. </a:t>
            </a:r>
          </a:p>
          <a:p>
            <a:r>
              <a:rPr lang="en-SG" dirty="0"/>
              <a:t>This means that if you get pushed,</a:t>
            </a:r>
          </a:p>
          <a:p>
            <a:pPr lvl="1"/>
            <a:r>
              <a:rPr lang="en-SG" dirty="0"/>
              <a:t>the harder you are pushed, the faster you’ll move (accelerate). </a:t>
            </a:r>
          </a:p>
          <a:p>
            <a:pPr lvl="2"/>
            <a:r>
              <a:rPr lang="en-SG" dirty="0"/>
              <a:t>directly proportional to force</a:t>
            </a:r>
          </a:p>
          <a:p>
            <a:r>
              <a:rPr lang="en-SG" dirty="0"/>
              <a:t>the bigger you are, the slower you’ll move. </a:t>
            </a:r>
          </a:p>
          <a:p>
            <a:pPr lvl="1"/>
            <a:r>
              <a:rPr lang="en-SG" dirty="0"/>
              <a:t>inversely proportional to mass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0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a vector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v = (3,4)</a:t>
            </a:r>
          </a:p>
          <a:p>
            <a:r>
              <a:rPr lang="en-US" dirty="0"/>
              <a:t>|v| = </a:t>
            </a:r>
            <a:r>
              <a:rPr lang="en-US" dirty="0" err="1"/>
              <a:t>sqrt</a:t>
            </a:r>
            <a:r>
              <a:rPr lang="en-US" dirty="0"/>
              <a:t>(3</a:t>
            </a:r>
            <a:r>
              <a:rPr lang="en-US" baseline="30000" dirty="0"/>
              <a:t>2</a:t>
            </a:r>
            <a:r>
              <a:rPr lang="en-US" dirty="0"/>
              <a:t> + 4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r>
              <a:rPr lang="en-US" dirty="0"/>
              <a:t>      = 5  </a:t>
            </a:r>
          </a:p>
        </p:txBody>
      </p:sp>
      <p:pic>
        <p:nvPicPr>
          <p:cNvPr id="7" name="Picture 6" descr="Screen Shot 2016-07-12 at 5.00.35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4031" y="1719071"/>
            <a:ext cx="1892300" cy="53340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367002" y="2418005"/>
          <a:ext cx="3600000" cy="36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201902" y="6018005"/>
            <a:ext cx="4084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0    1    2   3    4    5   6    7   8    9   10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367003" y="4224659"/>
            <a:ext cx="1078645" cy="179334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>
            <a:off x="4178834" y="3982028"/>
            <a:ext cx="395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0     1     2     3     4      5    6     7     8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488350" y="4329091"/>
            <a:ext cx="1082344" cy="1797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7325363" y="4141496"/>
            <a:ext cx="476231" cy="331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6201902" y="5897957"/>
            <a:ext cx="476231" cy="331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7868756">
            <a:off x="7047637" y="5212514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010304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2DD7-6F13-9240-8CA5-CB4D6137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NEWTON’S SECOND LAW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6A694-6A68-2A47-8604-851F6377F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2" charset="2"/>
              <a:buChar char=""/>
            </a:pPr>
            <a:r>
              <a:rPr lang="en-SG" dirty="0"/>
              <a:t>Re-arranging the equation (f=ma),</a:t>
            </a:r>
          </a:p>
          <a:p>
            <a:pPr lvl="1">
              <a:buFont typeface="Wingdings 3" pitchFamily="2" charset="2"/>
              <a:buChar char=""/>
            </a:pPr>
            <a:r>
              <a:rPr lang="en-SG" dirty="0"/>
              <a:t>the total acceleration of an object is the sum of all the forces acting on the object divided by its mass: </a:t>
            </a:r>
          </a:p>
          <a:p>
            <a:pPr lvl="1"/>
            <a:r>
              <a:rPr lang="en-SG" dirty="0"/>
              <a:t>The force of gravity is calculated relative to an object’s mass. The bigger the object, the stronger the force. </a:t>
            </a:r>
          </a:p>
          <a:p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F07E80F-ACB8-AB4F-AB0B-A7EF1D8D67F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9081" y="4231509"/>
            <a:ext cx="1511300" cy="749300"/>
          </a:xfrm>
          <a:prstGeom prst="rect">
            <a:avLst/>
          </a:prstGeom>
        </p:spPr>
      </p:pic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9E32506F-0DBC-3F48-9835-116ED79506A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9081" y="5488809"/>
            <a:ext cx="889000" cy="673100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FD124B41-B1E3-764D-9F9F-85ADD240DC1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9327" y="5488809"/>
            <a:ext cx="989045" cy="6731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95315DE-CEF9-5146-B7E8-9D63EC38E61C}"/>
              </a:ext>
            </a:extLst>
          </p:cNvPr>
          <p:cNvSpPr/>
          <p:nvPr/>
        </p:nvSpPr>
        <p:spPr>
          <a:xfrm>
            <a:off x="7725980" y="4674915"/>
            <a:ext cx="1082566" cy="1124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A4E992-A896-BF48-AA9F-1B2CD7D1A975}"/>
              </a:ext>
            </a:extLst>
          </p:cNvPr>
          <p:cNvCxnSpPr>
            <a:cxnSpLocks/>
          </p:cNvCxnSpPr>
          <p:nvPr/>
        </p:nvCxnSpPr>
        <p:spPr>
          <a:xfrm>
            <a:off x="7164888" y="4387755"/>
            <a:ext cx="675333" cy="47448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0AE935-2F1E-0245-9D3F-2602697BFF53}"/>
              </a:ext>
            </a:extLst>
          </p:cNvPr>
          <p:cNvCxnSpPr>
            <a:cxnSpLocks/>
          </p:cNvCxnSpPr>
          <p:nvPr/>
        </p:nvCxnSpPr>
        <p:spPr>
          <a:xfrm>
            <a:off x="6841127" y="5216395"/>
            <a:ext cx="88485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E13200-102C-7641-9E6B-89284B1030F5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8808546" y="5237218"/>
            <a:ext cx="88485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45D2B26-5B65-A447-97CC-860046071C34}"/>
              </a:ext>
            </a:extLst>
          </p:cNvPr>
          <p:cNvSpPr txBox="1"/>
          <p:nvPr/>
        </p:nvSpPr>
        <p:spPr>
          <a:xfrm>
            <a:off x="7502554" y="420168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E7C182-3923-6E45-964D-C6347777ABFF}"/>
              </a:ext>
            </a:extLst>
          </p:cNvPr>
          <p:cNvSpPr txBox="1"/>
          <p:nvPr/>
        </p:nvSpPr>
        <p:spPr>
          <a:xfrm>
            <a:off x="7038556" y="477688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5C6FE6-0A30-C241-8843-2D85C2D62D6C}"/>
              </a:ext>
            </a:extLst>
          </p:cNvPr>
          <p:cNvSpPr txBox="1"/>
          <p:nvPr/>
        </p:nvSpPr>
        <p:spPr>
          <a:xfrm>
            <a:off x="9236678" y="476805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f3</a:t>
            </a:r>
          </a:p>
        </p:txBody>
      </p:sp>
    </p:spTree>
    <p:extLst>
      <p:ext uri="{BB962C8B-B14F-4D97-AF65-F5344CB8AC3E}">
        <p14:creationId xmlns:p14="http://schemas.microsoft.com/office/powerpoint/2010/main" val="37870103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12D9-04A9-084C-83B1-BCEC7DB0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MODELLING FORCES </a:t>
            </a:r>
            <a:br>
              <a:rPr lang="en-SG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245BB-BF4A-8F43-A410-4895ED81B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From this equation we can see that the basic function of a physics engine is to </a:t>
            </a:r>
          </a:p>
          <a:p>
            <a:pPr lvl="1"/>
            <a:r>
              <a:rPr lang="en-SG" dirty="0"/>
              <a:t>evaluate all of the forces on an object, sum them to calculate the acceleration and </a:t>
            </a:r>
          </a:p>
          <a:p>
            <a:pPr lvl="1"/>
            <a:r>
              <a:rPr lang="en-SG" dirty="0"/>
              <a:t>then use the acceleration to update the velocity and position. </a:t>
            </a:r>
          </a:p>
          <a:p>
            <a:endParaRPr lang="en-US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2632450-5EEA-474C-8636-FE908A37B55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9081" y="4231509"/>
            <a:ext cx="1511300" cy="749300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A634AF9-4653-BC44-B57A-EA75F31CFF5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5147" y="4225159"/>
            <a:ext cx="889000" cy="673100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77BA62C7-8368-504E-A103-163E89595E7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5184" y="4231509"/>
            <a:ext cx="989045" cy="6731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DF7C82A-4266-3D47-9C5E-66B618834E18}"/>
              </a:ext>
            </a:extLst>
          </p:cNvPr>
          <p:cNvSpPr/>
          <p:nvPr/>
        </p:nvSpPr>
        <p:spPr>
          <a:xfrm>
            <a:off x="7725980" y="4674915"/>
            <a:ext cx="1082566" cy="1124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2121ED-AB2D-3C45-8282-40C556E3A6EB}"/>
              </a:ext>
            </a:extLst>
          </p:cNvPr>
          <p:cNvCxnSpPr>
            <a:cxnSpLocks/>
          </p:cNvCxnSpPr>
          <p:nvPr/>
        </p:nvCxnSpPr>
        <p:spPr>
          <a:xfrm>
            <a:off x="7164888" y="4387755"/>
            <a:ext cx="675333" cy="47448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1766E3-9D72-214E-9C7A-120FF7137689}"/>
              </a:ext>
            </a:extLst>
          </p:cNvPr>
          <p:cNvCxnSpPr>
            <a:cxnSpLocks/>
          </p:cNvCxnSpPr>
          <p:nvPr/>
        </p:nvCxnSpPr>
        <p:spPr>
          <a:xfrm>
            <a:off x="6841127" y="5216395"/>
            <a:ext cx="88485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AA35BA-00B3-D341-9DBB-4A26A955C9CC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8808546" y="5237218"/>
            <a:ext cx="88485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24E5E4-99A7-2E47-99F8-B76CBDAC782F}"/>
              </a:ext>
            </a:extLst>
          </p:cNvPr>
          <p:cNvSpPr txBox="1"/>
          <p:nvPr/>
        </p:nvSpPr>
        <p:spPr>
          <a:xfrm>
            <a:off x="7502554" y="420168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77A62E-4425-5C43-9A8C-C88E5C1954C7}"/>
              </a:ext>
            </a:extLst>
          </p:cNvPr>
          <p:cNvSpPr txBox="1"/>
          <p:nvPr/>
        </p:nvSpPr>
        <p:spPr>
          <a:xfrm>
            <a:off x="7038556" y="477688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1A8584-C981-D346-B883-450FE1667065}"/>
              </a:ext>
            </a:extLst>
          </p:cNvPr>
          <p:cNvSpPr txBox="1"/>
          <p:nvPr/>
        </p:nvSpPr>
        <p:spPr>
          <a:xfrm>
            <a:off x="9236678" y="476805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f3</a:t>
            </a:r>
          </a:p>
        </p:txBody>
      </p:sp>
    </p:spTree>
    <p:extLst>
      <p:ext uri="{BB962C8B-B14F-4D97-AF65-F5344CB8AC3E}">
        <p14:creationId xmlns:p14="http://schemas.microsoft.com/office/powerpoint/2010/main" val="2205724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B1A4-8E1C-CD40-B70A-19E97621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PHYSICS ENGINES </a:t>
            </a:r>
            <a:br>
              <a:rPr lang="en-SG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D463C-55EB-6C4F-B97D-B2113F3E0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 piece of software for simulating physics in an interactive 3D graphics environment. </a:t>
            </a:r>
          </a:p>
          <a:p>
            <a:r>
              <a:rPr lang="en-SG" dirty="0"/>
              <a:t>Perform the simulation behind the scenes and make it easy to set up complex simulations. </a:t>
            </a: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9E56631-55EE-D841-BB99-31737DC4CAF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4819" y="3839054"/>
            <a:ext cx="37084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385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CC3D-5990-AA4B-A96C-5C7F9BB6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Vector2 to model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1A9C4-0E38-8B4E-8031-5356BB1A0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Workshop 6 Lab 1</a:t>
            </a:r>
          </a:p>
          <a:p>
            <a:r>
              <a:rPr lang="en-US" dirty="0"/>
              <a:t>This lab gives us an idea of how a Physics engine model different type of forces.</a:t>
            </a:r>
          </a:p>
        </p:txBody>
      </p:sp>
    </p:spTree>
    <p:extLst>
      <p:ext uri="{BB962C8B-B14F-4D97-AF65-F5344CB8AC3E}">
        <p14:creationId xmlns:p14="http://schemas.microsoft.com/office/powerpoint/2010/main" val="3670475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4F683-A6B7-2E44-A383-6A0EA313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Coordinate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8BCC2-7FF1-4C41-B91F-FBAC8C7B4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Workshop 6 Lab 2</a:t>
            </a:r>
          </a:p>
          <a:p>
            <a:r>
              <a:rPr lang="en-US" dirty="0"/>
              <a:t>This lab shows us how to convert the screen coordinate to world screen coordinate to control a player game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069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4DFC1-EBC8-DB4F-BF80-67E4E91B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 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D6AD8-DD03-CE42-941C-571E6921B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previous lab, if the main camera is not </a:t>
            </a:r>
            <a:r>
              <a:rPr lang="en-SG" dirty="0"/>
              <a:t>perpendicular</a:t>
            </a:r>
            <a:r>
              <a:rPr lang="en-US" dirty="0"/>
              <a:t> to the plane, the player game object starts to tilt look at the mouse.</a:t>
            </a:r>
          </a:p>
          <a:p>
            <a:r>
              <a:rPr lang="en-US" dirty="0"/>
              <a:t>To overcome this, we need to use Ray cast</a:t>
            </a:r>
          </a:p>
          <a:p>
            <a:r>
              <a:rPr lang="en-US" dirty="0"/>
              <a:t>Complete Workshop 6 Lab 3 </a:t>
            </a:r>
            <a:r>
              <a:rPr lang="en-US"/>
              <a:t>on Ray cast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00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Vector2 is used to </a:t>
            </a:r>
            <a:r>
              <a:rPr lang="en-US" b="1" dirty="0"/>
              <a:t>model</a:t>
            </a:r>
            <a:r>
              <a:rPr lang="en-US" dirty="0"/>
              <a:t> a Mathematics Vector.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magnitude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1517F8A-D89A-2841-8906-EA138CFB95F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9588" y="4099911"/>
            <a:ext cx="2959100" cy="596900"/>
          </a:xfrm>
          <a:prstGeom prst="rect">
            <a:avLst/>
          </a:prstGeom>
        </p:spPr>
      </p:pic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50A8B25D-0EA2-104F-8817-4C0BDB81559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4949" y="2702499"/>
            <a:ext cx="6313934" cy="20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4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 the vector to a unit vector</a:t>
            </a:r>
          </a:p>
          <a:p>
            <a:r>
              <a:rPr lang="en-US" dirty="0"/>
              <a:t>Unit vector has a length of 1</a:t>
            </a:r>
          </a:p>
          <a:p>
            <a:endParaRPr lang="en-US" dirty="0"/>
          </a:p>
          <a:p>
            <a:r>
              <a:rPr lang="en-US" dirty="0"/>
              <a:t>v = (3,4)</a:t>
            </a:r>
          </a:p>
          <a:p>
            <a:r>
              <a:rPr lang="en-US" dirty="0"/>
              <a:t>norm v = (3/5 , 4/5) </a:t>
            </a:r>
          </a:p>
          <a:p>
            <a:pPr marL="45720" indent="0">
              <a:buNone/>
            </a:pPr>
            <a:r>
              <a:rPr lang="en-US" dirty="0"/>
              <a:t>               = (0.6,0.8)</a:t>
            </a:r>
          </a:p>
          <a:p>
            <a:endParaRPr lang="en-US" dirty="0"/>
          </a:p>
          <a:p>
            <a:r>
              <a:rPr lang="en-US" dirty="0"/>
              <a:t>Length of (0.6,0.8) </a:t>
            </a:r>
          </a:p>
          <a:p>
            <a:pPr marL="45720" indent="0">
              <a:buNone/>
            </a:pPr>
            <a:r>
              <a:rPr lang="en-US" dirty="0"/>
              <a:t>   = </a:t>
            </a:r>
            <a:r>
              <a:rPr lang="en-US" dirty="0" err="1"/>
              <a:t>sqrt</a:t>
            </a:r>
            <a:r>
              <a:rPr lang="en-US" dirty="0"/>
              <a:t>(0.6</a:t>
            </a:r>
            <a:r>
              <a:rPr lang="en-US" baseline="30000" dirty="0"/>
              <a:t>2</a:t>
            </a:r>
            <a:r>
              <a:rPr lang="en-US" dirty="0"/>
              <a:t> + 0.8</a:t>
            </a:r>
            <a:r>
              <a:rPr lang="en-US" baseline="30000" dirty="0"/>
              <a:t>2</a:t>
            </a:r>
            <a:r>
              <a:rPr lang="en-US" dirty="0"/>
              <a:t>) = 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</a:t>
            </a:r>
            <a:r>
              <a:rPr lang="en-US" dirty="0" err="1"/>
              <a:t>normalisation</a:t>
            </a:r>
            <a:endParaRPr lang="en-US" dirty="0"/>
          </a:p>
        </p:txBody>
      </p:sp>
      <p:pic>
        <p:nvPicPr>
          <p:cNvPr id="4" name="Picture 3" descr="Screen Shot 2016-07-12 at 5.07.09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444" y="1719071"/>
            <a:ext cx="1320800" cy="8890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686260" y="2787337"/>
          <a:ext cx="3600000" cy="36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521159" y="6387337"/>
            <a:ext cx="4008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0   .2   .4   .6   .8    1  1.2 1.4 1.6 1.8 2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686261" y="4593991"/>
            <a:ext cx="1078645" cy="179334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 rot="16200000">
            <a:off x="4364080" y="4241600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0   .2     .4     .6     .8     1    1.2  1.4   1.6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807608" y="4698423"/>
            <a:ext cx="1082344" cy="1797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7644621" y="4510828"/>
            <a:ext cx="476231" cy="331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6521160" y="6267289"/>
            <a:ext cx="476231" cy="331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7868756">
            <a:off x="7366895" y="5581846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076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</a:t>
            </a:r>
            <a:r>
              <a:rPr lang="en-US" dirty="0" err="1"/>
              <a:t>normalisation</a:t>
            </a:r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F27155A-F321-A243-843A-8325ACA437F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8939" y="2127250"/>
            <a:ext cx="5219700" cy="2603500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D2A7696-ACD7-E84B-8E5F-2A12B0C7C71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2280" y="3092450"/>
            <a:ext cx="29591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3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scalar is a single number</a:t>
            </a:r>
          </a:p>
          <a:p>
            <a:endParaRPr lang="en-US" dirty="0"/>
          </a:p>
          <a:p>
            <a:r>
              <a:rPr lang="en-US" dirty="0"/>
              <a:t>a = 5</a:t>
            </a:r>
          </a:p>
          <a:p>
            <a:r>
              <a:rPr lang="en-US" dirty="0"/>
              <a:t>v = (3,4)</a:t>
            </a:r>
          </a:p>
          <a:p>
            <a:r>
              <a:rPr lang="en-US" dirty="0" err="1"/>
              <a:t>av</a:t>
            </a:r>
            <a:r>
              <a:rPr lang="en-US" dirty="0"/>
              <a:t> = (5x3,5x4) = (15,20)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by a scalar</a:t>
            </a:r>
          </a:p>
        </p:txBody>
      </p:sp>
      <p:pic>
        <p:nvPicPr>
          <p:cNvPr id="4" name="Picture 3" descr="Screen Shot 2016-07-12 at 5.11.36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1603" y="1719071"/>
            <a:ext cx="1562100" cy="5588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367002" y="2418005"/>
          <a:ext cx="3600000" cy="36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201901" y="6018005"/>
            <a:ext cx="410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0    5   10  15  20 25  30 35  40 45  50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367003" y="4224659"/>
            <a:ext cx="1078645" cy="179334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 rot="16200000">
            <a:off x="4076882" y="3934988"/>
            <a:ext cx="4160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0     5    10    15    20    25   30   35   40</a:t>
            </a:r>
          </a:p>
        </p:txBody>
      </p:sp>
    </p:spTree>
    <p:extLst>
      <p:ext uri="{BB962C8B-B14F-4D97-AF65-F5344CB8AC3E}">
        <p14:creationId xmlns:p14="http://schemas.microsoft.com/office/powerpoint/2010/main" val="1660718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scalar Multiplication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82B32F4-B4E7-E74B-BDB4-9C16421C68D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903" y="2101850"/>
            <a:ext cx="5410200" cy="2654300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3277A91-0FC3-F744-9AD0-105471F0059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7040" y="3359150"/>
            <a:ext cx="29083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45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1751</Words>
  <Application>Microsoft Macintosh PowerPoint</Application>
  <PresentationFormat>Widescreen</PresentationFormat>
  <Paragraphs>385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Century Gothic</vt:lpstr>
      <vt:lpstr>Wingdings 3</vt:lpstr>
      <vt:lpstr>Ion</vt:lpstr>
      <vt:lpstr>3D Graphics</vt:lpstr>
      <vt:lpstr>vector</vt:lpstr>
      <vt:lpstr>Representing vector</vt:lpstr>
      <vt:lpstr>Length of a vector</vt:lpstr>
      <vt:lpstr>Vector magnitude</vt:lpstr>
      <vt:lpstr>Vector normalisation</vt:lpstr>
      <vt:lpstr>Vector normalisation</vt:lpstr>
      <vt:lpstr>Multiplication by a scalar</vt:lpstr>
      <vt:lpstr>Vector scalar Multiplication</vt:lpstr>
      <vt:lpstr>Negating a vector</vt:lpstr>
      <vt:lpstr>Vector Negating</vt:lpstr>
      <vt:lpstr>Adding vectors</vt:lpstr>
      <vt:lpstr>Adding vectors</vt:lpstr>
      <vt:lpstr>Adding vectors</vt:lpstr>
      <vt:lpstr>Adding vectors</vt:lpstr>
      <vt:lpstr>Adding Vectors</vt:lpstr>
      <vt:lpstr>Subtract vector</vt:lpstr>
      <vt:lpstr>Subtract vector</vt:lpstr>
      <vt:lpstr>Use of Vector to model</vt:lpstr>
      <vt:lpstr>What is velocity?</vt:lpstr>
      <vt:lpstr>Representing velocity</vt:lpstr>
      <vt:lpstr>Representing velocity</vt:lpstr>
      <vt:lpstr>Representing velocity</vt:lpstr>
      <vt:lpstr>Representing velocity</vt:lpstr>
      <vt:lpstr>Modelling</vt:lpstr>
      <vt:lpstr>What is acceleration?</vt:lpstr>
      <vt:lpstr>What is acceleration?</vt:lpstr>
      <vt:lpstr>What is acceleration?</vt:lpstr>
      <vt:lpstr>What is acceleration?</vt:lpstr>
      <vt:lpstr>What is acceleration?</vt:lpstr>
      <vt:lpstr>What is acceleration?</vt:lpstr>
      <vt:lpstr>Velocity and Acceleration</vt:lpstr>
      <vt:lpstr>Graph the Velocity and Acceleration</vt:lpstr>
      <vt:lpstr>Modelling</vt:lpstr>
      <vt:lpstr>Velocity and Acceleration</vt:lpstr>
      <vt:lpstr>Graph the Velocity and Acceleration</vt:lpstr>
      <vt:lpstr>Modelling</vt:lpstr>
      <vt:lpstr>FORCE AND VECTOR  </vt:lpstr>
      <vt:lpstr>NEWTON’S SECOND LAW </vt:lpstr>
      <vt:lpstr>NEWTON’S SECOND LAW </vt:lpstr>
      <vt:lpstr>MODELLING FORCES  </vt:lpstr>
      <vt:lpstr>PHYSICS ENGINES  </vt:lpstr>
      <vt:lpstr>Using Vector2 to model force</vt:lpstr>
      <vt:lpstr>Converting Coordinate</vt:lpstr>
      <vt:lpstr>Ray cast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Programming</dc:title>
  <dc:creator>Aaron Yeo</dc:creator>
  <cp:lastModifiedBy>Aaron Yeo</cp:lastModifiedBy>
  <cp:revision>33</cp:revision>
  <dcterms:created xsi:type="dcterms:W3CDTF">2020-10-13T13:55:42Z</dcterms:created>
  <dcterms:modified xsi:type="dcterms:W3CDTF">2021-11-23T14:09:59Z</dcterms:modified>
</cp:coreProperties>
</file>