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4" r:id="rId13"/>
    <p:sldId id="325" r:id="rId14"/>
    <p:sldId id="326" r:id="rId15"/>
    <p:sldId id="327" r:id="rId16"/>
    <p:sldId id="329" r:id="rId17"/>
    <p:sldId id="330" r:id="rId18"/>
    <p:sldId id="331" r:id="rId19"/>
    <p:sldId id="336" r:id="rId20"/>
    <p:sldId id="332" r:id="rId21"/>
    <p:sldId id="337" r:id="rId22"/>
    <p:sldId id="339" r:id="rId23"/>
    <p:sldId id="340" r:id="rId24"/>
    <p:sldId id="342" r:id="rId25"/>
    <p:sldId id="341" r:id="rId26"/>
    <p:sldId id="346" r:id="rId27"/>
    <p:sldId id="343" r:id="rId28"/>
    <p:sldId id="344" r:id="rId29"/>
    <p:sldId id="345" r:id="rId30"/>
    <p:sldId id="349" r:id="rId31"/>
    <p:sldId id="350" r:id="rId32"/>
    <p:sldId id="351" r:id="rId33"/>
    <p:sldId id="352" r:id="rId34"/>
    <p:sldId id="353" r:id="rId35"/>
    <p:sldId id="354" r:id="rId36"/>
    <p:sldId id="356" r:id="rId37"/>
    <p:sldId id="348" r:id="rId38"/>
    <p:sldId id="34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11 – Coursera week 11 and 12 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DFE7-066A-4646-8941-DBDD52E6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3FE29BD-AFD4-B541-BC46-D459187D44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26" y="1442522"/>
            <a:ext cx="5157460" cy="430393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7BA9B21-ACFB-3E43-80D3-B164EB560D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978" y="1442522"/>
            <a:ext cx="4137079" cy="4303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35DBC-4B03-B64B-81DC-C74324E47664}"/>
              </a:ext>
            </a:extLst>
          </p:cNvPr>
          <p:cNvSpPr txBox="1"/>
          <p:nvPr/>
        </p:nvSpPr>
        <p:spPr>
          <a:xfrm>
            <a:off x="5876978" y="603595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using similar triangle concept.</a:t>
            </a:r>
          </a:p>
        </p:txBody>
      </p:sp>
    </p:spTree>
    <p:extLst>
      <p:ext uri="{BB962C8B-B14F-4D97-AF65-F5344CB8AC3E}">
        <p14:creationId xmlns:p14="http://schemas.microsoft.com/office/powerpoint/2010/main" val="14532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D40A-B077-1043-B5C7-6D8382C8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7678-D315-7248-892A-2548F124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projection, convert 2D objects to fragments (something like a pixel) via the rasterization process.</a:t>
            </a:r>
          </a:p>
          <a:p>
            <a:r>
              <a:rPr lang="en-SG" dirty="0"/>
              <a:t>Rasterization process</a:t>
            </a:r>
          </a:p>
          <a:p>
            <a:pPr lvl="1"/>
            <a:r>
              <a:rPr lang="en-SG" dirty="0"/>
              <a:t>converting objects described with vector graphics into a raster image </a:t>
            </a:r>
          </a:p>
          <a:p>
            <a:pPr lvl="1"/>
            <a:r>
              <a:rPr lang="en-SG" dirty="0"/>
              <a:t>raster image </a:t>
            </a:r>
          </a:p>
          <a:p>
            <a:pPr lvl="2"/>
            <a:r>
              <a:rPr lang="en-SG" dirty="0"/>
              <a:t>a series of pixels, something we then use to display our 2D screen.</a:t>
            </a:r>
          </a:p>
          <a:p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1CA877-4D14-D243-B915-1D747FDAC5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147" y="4437467"/>
            <a:ext cx="5410200" cy="227566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D2F55A-C002-8D40-8C58-AAA8940C1804}"/>
              </a:ext>
            </a:extLst>
          </p:cNvPr>
          <p:cNvSpPr/>
          <p:nvPr/>
        </p:nvSpPr>
        <p:spPr>
          <a:xfrm>
            <a:off x="4648200" y="5359398"/>
            <a:ext cx="1159933" cy="1270001"/>
          </a:xfrm>
          <a:prstGeom prst="roundRect">
            <a:avLst/>
          </a:prstGeom>
          <a:solidFill>
            <a:srgbClr val="92D050">
              <a:alpha val="1716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0225-6F95-334E-BB6A-9FE2F6D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EABC-2DEA-024E-8574-F4AB4DD1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Triangle (and other types of primitives) are continuous geometric objects, </a:t>
            </a:r>
          </a:p>
          <a:p>
            <a:pPr lvl="1"/>
            <a:r>
              <a:rPr lang="en-SG" dirty="0"/>
              <a:t>but screens are actually discrete with a finite number of pixels. </a:t>
            </a:r>
          </a:p>
          <a:p>
            <a:pPr lvl="1"/>
            <a:r>
              <a:rPr lang="en-SG" dirty="0"/>
              <a:t>Rasterization computes a discrete approximation of the geometric shapes for display.</a:t>
            </a:r>
          </a:p>
          <a:p>
            <a:endParaRPr lang="en-US" dirty="0"/>
          </a:p>
        </p:txBody>
      </p:sp>
      <p:pic>
        <p:nvPicPr>
          <p:cNvPr id="5" name="Picture 4" descr="A picture containing shoji, crossword puzzle&#10;&#10;Description automatically generated">
            <a:extLst>
              <a:ext uri="{FF2B5EF4-FFF2-40B4-BE49-F238E27FC236}">
                <a16:creationId xmlns:a16="http://schemas.microsoft.com/office/drawing/2014/main" id="{77F6C5B2-D4A5-7D41-ACC8-AAE39290DBF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4533" y="4139658"/>
            <a:ext cx="2351617" cy="16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2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0F70-6ED5-7E45-85D3-2EE4AE34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1106-C208-5446-B450-4323411A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Rasterization algorithm properties</a:t>
            </a:r>
          </a:p>
          <a:p>
            <a:pPr lvl="1"/>
            <a:r>
              <a:rPr lang="en-US" dirty="0"/>
              <a:t>Uniform thickness</a:t>
            </a:r>
          </a:p>
          <a:p>
            <a:pPr lvl="1"/>
            <a:r>
              <a:rPr lang="en-US" dirty="0"/>
              <a:t>Continuous appearance (no holes)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Simplicity (for hardware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71782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4AD4-BA6E-1C4B-8E71-559165D9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B93B-6B9E-F943-AB61-AE6628F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Point-sampled line rasterization</a:t>
            </a:r>
          </a:p>
          <a:p>
            <a:pPr lvl="1"/>
            <a:r>
              <a:rPr lang="en-SG" dirty="0"/>
              <a:t>Assume the line is actually a rectangle. </a:t>
            </a:r>
          </a:p>
          <a:p>
            <a:pPr lvl="1"/>
            <a:r>
              <a:rPr lang="en-SG" dirty="0"/>
              <a:t>For each pixel on the display, test if it is inside this rectangle. </a:t>
            </a:r>
          </a:p>
          <a:p>
            <a:pPr lvl="2"/>
            <a:r>
              <a:rPr lang="en-SG" dirty="0"/>
              <a:t>If it is, then we turn it black, </a:t>
            </a:r>
          </a:p>
          <a:p>
            <a:pPr lvl="2"/>
            <a:r>
              <a:rPr lang="en-SG" dirty="0"/>
              <a:t>otherwise, we leave it white</a:t>
            </a:r>
          </a:p>
          <a:p>
            <a:endParaRPr lang="en-US" dirty="0"/>
          </a:p>
          <a:p>
            <a:pPr lvl="1"/>
            <a:r>
              <a:rPr lang="en-US" dirty="0"/>
              <a:t>not efficient</a:t>
            </a:r>
          </a:p>
          <a:p>
            <a:pPr lvl="2"/>
            <a:r>
              <a:rPr lang="en-US" dirty="0"/>
              <a:t>Need to test all pixels on the display</a:t>
            </a:r>
          </a:p>
          <a:p>
            <a:pPr lvl="1"/>
            <a:r>
              <a:rPr lang="en-US" dirty="0"/>
              <a:t>No constant thickness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5AAFB-2D84-AC42-816C-6434F77BAC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7682" y="2282015"/>
            <a:ext cx="2597239" cy="41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4AD4-BA6E-1C4B-8E71-559165D9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B93B-6B9E-F943-AB61-AE6628F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Midpoint line rasterization</a:t>
            </a:r>
          </a:p>
          <a:p>
            <a:pPr lvl="1"/>
            <a:r>
              <a:rPr lang="en-US" dirty="0"/>
              <a:t>For each column, turn on the the closest pixel</a:t>
            </a:r>
          </a:p>
          <a:p>
            <a:pPr lvl="1"/>
            <a:r>
              <a:rPr lang="en-SG" dirty="0"/>
              <a:t>Goes from the start x value to the end. </a:t>
            </a:r>
          </a:p>
          <a:p>
            <a:pPr lvl="2"/>
            <a:r>
              <a:rPr lang="en-SG" dirty="0"/>
              <a:t>For each of the x value, calculate the y and choose one pixel to turn on.</a:t>
            </a:r>
          </a:p>
          <a:p>
            <a:pPr lvl="2"/>
            <a:endParaRPr lang="en-SG" dirty="0"/>
          </a:p>
          <a:p>
            <a:pPr lvl="2"/>
            <a:endParaRPr lang="en-SG" dirty="0"/>
          </a:p>
          <a:p>
            <a:pPr lvl="1"/>
            <a:r>
              <a:rPr lang="en-SG" dirty="0"/>
              <a:t>Simple algorithm</a:t>
            </a:r>
          </a:p>
          <a:p>
            <a:pPr lvl="1"/>
            <a:r>
              <a:rPr lang="en-SG" dirty="0"/>
              <a:t>Need to calculate y for each x </a:t>
            </a:r>
          </a:p>
          <a:p>
            <a:pPr lvl="2"/>
            <a:r>
              <a:rPr lang="en-SG" dirty="0"/>
              <a:t>Evaluating y and choosing the closest pixel is slow!</a:t>
            </a:r>
          </a:p>
          <a:p>
            <a:pPr marL="0" indent="0">
              <a:buNone/>
            </a:pPr>
            <a:endParaRPr lang="en-SG" dirty="0"/>
          </a:p>
          <a:p>
            <a:pPr lvl="1"/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8A59E42-1665-4942-9691-68637E94FC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9799" y="3132666"/>
            <a:ext cx="21593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2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481D-6ECE-2A4C-8E8B-D249FF4E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D10E-E9D2-9043-B529-D71D5412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Bresenham’s</a:t>
            </a:r>
            <a:r>
              <a:rPr lang="en-US" dirty="0"/>
              <a:t> line rasterization.</a:t>
            </a:r>
          </a:p>
          <a:p>
            <a:pPr lvl="1"/>
            <a:r>
              <a:rPr lang="en-US" dirty="0"/>
              <a:t>For each step, two options</a:t>
            </a:r>
          </a:p>
          <a:p>
            <a:pPr lvl="2"/>
            <a:r>
              <a:rPr lang="en-US" dirty="0"/>
              <a:t>Same y or</a:t>
            </a:r>
          </a:p>
          <a:p>
            <a:pPr lvl="2"/>
            <a:r>
              <a:rPr lang="en-US" dirty="0"/>
              <a:t>Move up by 1.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Assumption: </a:t>
            </a:r>
          </a:p>
          <a:p>
            <a:pPr lvl="2"/>
            <a:r>
              <a:rPr lang="en-US" dirty="0"/>
              <a:t>gradient m is between 0 to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CF64C-FA0A-894E-A600-1D1D77294182}"/>
              </a:ext>
            </a:extLst>
          </p:cNvPr>
          <p:cNvSpPr txBox="1"/>
          <p:nvPr/>
        </p:nvSpPr>
        <p:spPr>
          <a:xfrm>
            <a:off x="6849533" y="2056903"/>
            <a:ext cx="23118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round(x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y = round(m*x + b)</a:t>
            </a:r>
          </a:p>
          <a:p>
            <a:r>
              <a:rPr lang="en-US" dirty="0"/>
              <a:t>d = m*(x+1)+b-y</a:t>
            </a:r>
          </a:p>
          <a:p>
            <a:endParaRPr lang="en-US" dirty="0"/>
          </a:p>
          <a:p>
            <a:r>
              <a:rPr lang="en-US" dirty="0"/>
              <a:t>while(x&lt;round(x</a:t>
            </a:r>
            <a:r>
              <a:rPr lang="en-US" baseline="-25000" dirty="0"/>
              <a:t>1</a:t>
            </a:r>
            <a:r>
              <a:rPr lang="en-US" dirty="0"/>
              <a:t>)){</a:t>
            </a:r>
          </a:p>
          <a:p>
            <a:r>
              <a:rPr lang="en-US" dirty="0"/>
              <a:t>	output(x,y,1)</a:t>
            </a:r>
          </a:p>
          <a:p>
            <a:r>
              <a:rPr lang="en-US" dirty="0"/>
              <a:t>	x += 1</a:t>
            </a:r>
          </a:p>
          <a:p>
            <a:r>
              <a:rPr lang="en-US" dirty="0"/>
              <a:t>	d+= m</a:t>
            </a:r>
          </a:p>
          <a:p>
            <a:r>
              <a:rPr lang="en-US" dirty="0"/>
              <a:t>	if(d&gt;0,5){</a:t>
            </a:r>
          </a:p>
          <a:p>
            <a:r>
              <a:rPr lang="en-US" dirty="0"/>
              <a:t>		y += 1</a:t>
            </a:r>
          </a:p>
          <a:p>
            <a:r>
              <a:rPr lang="en-US" dirty="0"/>
              <a:t>		d -= 1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24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2756-414B-1440-980F-D765CD4A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9B37-2880-FE42-B2C4-F216C7CD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Bresenham’s</a:t>
            </a:r>
            <a:r>
              <a:rPr lang="en-US" dirty="0"/>
              <a:t> line rasterization.</a:t>
            </a:r>
          </a:p>
          <a:p>
            <a:endParaRPr lang="en-US" dirty="0"/>
          </a:p>
          <a:p>
            <a:r>
              <a:rPr lang="en-US" dirty="0"/>
              <a:t>If m between 0 and -1</a:t>
            </a:r>
          </a:p>
          <a:p>
            <a:pPr lvl="1"/>
            <a:r>
              <a:rPr lang="en-US" dirty="0"/>
              <a:t>Replace </a:t>
            </a:r>
          </a:p>
          <a:p>
            <a:pPr lvl="2"/>
            <a:r>
              <a:rPr lang="en-US" dirty="0"/>
              <a:t>d+=m with d-=m</a:t>
            </a:r>
          </a:p>
          <a:p>
            <a:pPr lvl="2"/>
            <a:r>
              <a:rPr lang="en-US" dirty="0"/>
              <a:t>y+=1 with y-=1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D7DFE-E39B-4F4F-9FED-4A3386D8D790}"/>
              </a:ext>
            </a:extLst>
          </p:cNvPr>
          <p:cNvSpPr txBox="1"/>
          <p:nvPr/>
        </p:nvSpPr>
        <p:spPr>
          <a:xfrm>
            <a:off x="6849533" y="2056903"/>
            <a:ext cx="23118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round(x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y = round(m*x + b)</a:t>
            </a:r>
          </a:p>
          <a:p>
            <a:r>
              <a:rPr lang="en-US" dirty="0"/>
              <a:t>d = m*(x+1)+b-y</a:t>
            </a:r>
          </a:p>
          <a:p>
            <a:endParaRPr lang="en-US" dirty="0"/>
          </a:p>
          <a:p>
            <a:r>
              <a:rPr lang="en-US" dirty="0"/>
              <a:t>while(x&lt;round(x</a:t>
            </a:r>
            <a:r>
              <a:rPr lang="en-US" baseline="-25000" dirty="0"/>
              <a:t>1</a:t>
            </a:r>
            <a:r>
              <a:rPr lang="en-US" dirty="0"/>
              <a:t>)){</a:t>
            </a:r>
          </a:p>
          <a:p>
            <a:r>
              <a:rPr lang="en-US" dirty="0"/>
              <a:t>	output(x,y,1)</a:t>
            </a:r>
          </a:p>
          <a:p>
            <a:r>
              <a:rPr lang="en-US" dirty="0"/>
              <a:t>	x += 1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d-= m</a:t>
            </a:r>
          </a:p>
          <a:p>
            <a:r>
              <a:rPr lang="en-US" dirty="0"/>
              <a:t>	if(d&gt;0,5){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	y -= 1</a:t>
            </a:r>
          </a:p>
          <a:p>
            <a:r>
              <a:rPr lang="en-US" dirty="0"/>
              <a:t>		d -= 1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6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2756-414B-1440-980F-D765CD4A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9B37-2880-FE42-B2C4-F216C7CD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Bresenham’s</a:t>
            </a:r>
            <a:r>
              <a:rPr lang="en-US" dirty="0"/>
              <a:t> line rasterization.</a:t>
            </a:r>
          </a:p>
          <a:p>
            <a:endParaRPr lang="en-US" dirty="0"/>
          </a:p>
          <a:p>
            <a:r>
              <a:rPr lang="en-US" dirty="0"/>
              <a:t>If m more than 1</a:t>
            </a:r>
          </a:p>
          <a:p>
            <a:pPr lvl="1"/>
            <a:r>
              <a:rPr lang="en-US" dirty="0"/>
              <a:t>Swap x and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D7DFE-E39B-4F4F-9FED-4A3386D8D790}"/>
              </a:ext>
            </a:extLst>
          </p:cNvPr>
          <p:cNvSpPr txBox="1"/>
          <p:nvPr/>
        </p:nvSpPr>
        <p:spPr>
          <a:xfrm>
            <a:off x="6849533" y="2056903"/>
            <a:ext cx="266451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value of x and y</a:t>
            </a:r>
          </a:p>
          <a:p>
            <a:r>
              <a:rPr lang="en-US" dirty="0"/>
              <a:t>Recompute m</a:t>
            </a:r>
          </a:p>
          <a:p>
            <a:r>
              <a:rPr lang="en-US" dirty="0"/>
              <a:t>x = round(x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y = round(m*x + b)</a:t>
            </a:r>
          </a:p>
          <a:p>
            <a:r>
              <a:rPr lang="en-US" dirty="0"/>
              <a:t>d = m*(x+1)+b-y</a:t>
            </a:r>
          </a:p>
          <a:p>
            <a:endParaRPr lang="en-US" dirty="0"/>
          </a:p>
          <a:p>
            <a:r>
              <a:rPr lang="en-US" dirty="0"/>
              <a:t>while(x&lt;round(x</a:t>
            </a:r>
            <a:r>
              <a:rPr lang="en-US" baseline="-25000" dirty="0"/>
              <a:t>1</a:t>
            </a:r>
            <a:r>
              <a:rPr lang="en-US" dirty="0"/>
              <a:t>)){</a:t>
            </a:r>
          </a:p>
          <a:p>
            <a:r>
              <a:rPr lang="en-US" dirty="0"/>
              <a:t>	output(y,x,1)</a:t>
            </a:r>
          </a:p>
          <a:p>
            <a:r>
              <a:rPr lang="en-US" dirty="0"/>
              <a:t>	x += 1</a:t>
            </a:r>
          </a:p>
          <a:p>
            <a:r>
              <a:rPr lang="en-US" dirty="0"/>
              <a:t>	d+= m</a:t>
            </a:r>
          </a:p>
          <a:p>
            <a:r>
              <a:rPr lang="en-US" dirty="0"/>
              <a:t>	if(d&gt;0,5){</a:t>
            </a:r>
          </a:p>
          <a:p>
            <a:r>
              <a:rPr lang="en-US" dirty="0"/>
              <a:t>		y += 1</a:t>
            </a:r>
          </a:p>
          <a:p>
            <a:r>
              <a:rPr lang="en-US" dirty="0"/>
              <a:t>		d -= 1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01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2756-414B-1440-980F-D765CD4A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9B37-2880-FE42-B2C4-F216C7CD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Bresenham’s</a:t>
            </a:r>
            <a:r>
              <a:rPr lang="en-US" dirty="0"/>
              <a:t> line rasterization.</a:t>
            </a:r>
          </a:p>
          <a:p>
            <a:endParaRPr lang="en-US" dirty="0"/>
          </a:p>
          <a:p>
            <a:r>
              <a:rPr lang="en-US" dirty="0"/>
              <a:t>If m less than -1</a:t>
            </a:r>
          </a:p>
          <a:p>
            <a:pPr lvl="1"/>
            <a:r>
              <a:rPr lang="en-US" dirty="0"/>
              <a:t>Swap x and y</a:t>
            </a:r>
          </a:p>
          <a:p>
            <a:pPr lvl="1"/>
            <a:r>
              <a:rPr lang="en-US" dirty="0"/>
              <a:t>Replace </a:t>
            </a:r>
          </a:p>
          <a:p>
            <a:pPr lvl="2"/>
            <a:r>
              <a:rPr lang="en-US" dirty="0"/>
              <a:t>x+=1 with x-=1</a:t>
            </a:r>
          </a:p>
          <a:p>
            <a:pPr lvl="2"/>
            <a:r>
              <a:rPr lang="en-US" dirty="0"/>
              <a:t>d+=m with d-=m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D7DFE-E39B-4F4F-9FED-4A3386D8D790}"/>
              </a:ext>
            </a:extLst>
          </p:cNvPr>
          <p:cNvSpPr txBox="1"/>
          <p:nvPr/>
        </p:nvSpPr>
        <p:spPr>
          <a:xfrm>
            <a:off x="6849533" y="2056903"/>
            <a:ext cx="266451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value of x and y</a:t>
            </a:r>
          </a:p>
          <a:p>
            <a:r>
              <a:rPr lang="en-US" dirty="0"/>
              <a:t>Recompute m</a:t>
            </a:r>
          </a:p>
          <a:p>
            <a:r>
              <a:rPr lang="en-US" dirty="0"/>
              <a:t>x = round(x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y = round(m*x + b)</a:t>
            </a:r>
          </a:p>
          <a:p>
            <a:r>
              <a:rPr lang="en-US" dirty="0"/>
              <a:t>d = m*(x+1)+b-y</a:t>
            </a:r>
          </a:p>
          <a:p>
            <a:endParaRPr lang="en-US" dirty="0"/>
          </a:p>
          <a:p>
            <a:r>
              <a:rPr lang="en-US" dirty="0"/>
              <a:t>while(x&gt;round(x</a:t>
            </a:r>
            <a:r>
              <a:rPr lang="en-US" baseline="-25000" dirty="0"/>
              <a:t>1</a:t>
            </a:r>
            <a:r>
              <a:rPr lang="en-US" dirty="0"/>
              <a:t>)){</a:t>
            </a:r>
          </a:p>
          <a:p>
            <a:r>
              <a:rPr lang="en-US" dirty="0"/>
              <a:t>	output(y,x,1)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x -= 1</a:t>
            </a:r>
          </a:p>
          <a:p>
            <a:r>
              <a:rPr lang="en-US" dirty="0">
                <a:solidFill>
                  <a:srgbClr val="FF0000"/>
                </a:solidFill>
              </a:rPr>
              <a:t>	d-= m</a:t>
            </a:r>
          </a:p>
          <a:p>
            <a:r>
              <a:rPr lang="en-US" dirty="0"/>
              <a:t>	if(d&gt;0,5){</a:t>
            </a:r>
          </a:p>
          <a:p>
            <a:r>
              <a:rPr lang="en-US" dirty="0"/>
              <a:t>		y += 1</a:t>
            </a:r>
          </a:p>
          <a:p>
            <a:r>
              <a:rPr lang="en-US" dirty="0"/>
              <a:t>		d -= 1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80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FE0-4858-EE4B-A6B3-F9606568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Rendering and the Graphics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CCD34-3AA5-684B-B492-96B672AC7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684" y="2107345"/>
            <a:ext cx="8947150" cy="3851456"/>
          </a:xfrm>
        </p:spPr>
      </p:pic>
    </p:spTree>
    <p:extLst>
      <p:ext uri="{BB962C8B-B14F-4D97-AF65-F5344CB8AC3E}">
        <p14:creationId xmlns:p14="http://schemas.microsoft.com/office/powerpoint/2010/main" val="365750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87B3-F059-D245-A8D1-D5D96C5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83D7-002E-3A47-888F-30B070C6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10 Lab 2.</a:t>
            </a:r>
          </a:p>
          <a:p>
            <a:r>
              <a:rPr lang="en-US" dirty="0"/>
              <a:t>In this lab we will  implement the 4 cases of </a:t>
            </a:r>
            <a:r>
              <a:rPr lang="en-US" dirty="0" err="1"/>
              <a:t>Bresenham’s</a:t>
            </a:r>
            <a:r>
              <a:rPr lang="en-US"/>
              <a:t> line rasterization in P5.js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2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DDD8-C1C9-7C4C-856B-CC21021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7B51-E470-FA42-9110-2B261ED3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Drawing polygonal faces on screen consumes CPU cycles ¡ We cannot see every surface in scene </a:t>
            </a:r>
          </a:p>
          <a:p>
            <a:r>
              <a:rPr lang="en-SG" dirty="0"/>
              <a:t>Don’t want to waste time rendering primitives which don’t contribute to the final image </a:t>
            </a:r>
            <a:endParaRPr lang="en-US" dirty="0"/>
          </a:p>
          <a:p>
            <a:r>
              <a:rPr lang="en-US" dirty="0"/>
              <a:t>Situation to remove hidden surface</a:t>
            </a:r>
          </a:p>
          <a:p>
            <a:pPr lvl="1"/>
            <a:r>
              <a:rPr lang="en-US" dirty="0"/>
              <a:t>Back faces </a:t>
            </a:r>
          </a:p>
          <a:p>
            <a:pPr lvl="2"/>
            <a:r>
              <a:rPr lang="en-US" dirty="0"/>
              <a:t>Polygons at the back of the object that cannot be seen</a:t>
            </a:r>
          </a:p>
          <a:p>
            <a:pPr lvl="1"/>
            <a:r>
              <a:rPr lang="en-US" dirty="0"/>
              <a:t>Occlusion</a:t>
            </a:r>
          </a:p>
          <a:p>
            <a:pPr lvl="2"/>
            <a:r>
              <a:rPr lang="en-US" dirty="0"/>
              <a:t>One object blocking another object</a:t>
            </a:r>
          </a:p>
          <a:p>
            <a:pPr lvl="1"/>
            <a:r>
              <a:rPr lang="en-US" dirty="0"/>
              <a:t>Outside viewport</a:t>
            </a:r>
          </a:p>
          <a:p>
            <a:pPr lvl="2"/>
            <a:r>
              <a:rPr lang="en-US" dirty="0"/>
              <a:t>Object that is partial or completely outside of the viewport.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3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DDD8-C1C9-7C4C-856B-CC21021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7B51-E470-FA42-9110-2B261ED3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graphics pipeline</a:t>
            </a:r>
          </a:p>
          <a:p>
            <a:pPr lvl="1"/>
            <a:r>
              <a:rPr lang="en-US" dirty="0"/>
              <a:t>After projection</a:t>
            </a:r>
          </a:p>
          <a:p>
            <a:pPr lvl="2"/>
            <a:r>
              <a:rPr lang="en-US" dirty="0"/>
              <a:t>Remove Polygons that are back-facing or off screen.</a:t>
            </a:r>
          </a:p>
          <a:p>
            <a:pPr lvl="2"/>
            <a:r>
              <a:rPr lang="en-US" dirty="0"/>
              <a:t>Clip polygons that are partial off screen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FB1B91-BEA3-1048-88D7-7626F76CFE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856" y="3637412"/>
            <a:ext cx="7702997" cy="2943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26B65-0481-8241-B615-1B7A9A1239CA}"/>
              </a:ext>
            </a:extLst>
          </p:cNvPr>
          <p:cNvSpPr txBox="1"/>
          <p:nvPr/>
        </p:nvSpPr>
        <p:spPr>
          <a:xfrm>
            <a:off x="5576582" y="402546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Remove/clip</a:t>
            </a:r>
          </a:p>
          <a:p>
            <a:r>
              <a:rPr lang="en-US" dirty="0">
                <a:solidFill>
                  <a:srgbClr val="0070C0"/>
                </a:solidFill>
              </a:rPr>
              <a:t>Polygons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DE64033-F6CC-BA43-88BE-23B1EF15863B}"/>
              </a:ext>
            </a:extLst>
          </p:cNvPr>
          <p:cNvSpPr/>
          <p:nvPr/>
        </p:nvSpPr>
        <p:spPr>
          <a:xfrm>
            <a:off x="6096000" y="4665844"/>
            <a:ext cx="318060" cy="411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DDD8-C1C9-7C4C-856B-CC21021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7B51-E470-FA42-9110-2B261ED3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graphics pipeline</a:t>
            </a:r>
          </a:p>
          <a:p>
            <a:pPr lvl="1"/>
            <a:r>
              <a:rPr lang="en-US" dirty="0"/>
              <a:t>Hide fragments that are occluded at the end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FB1B91-BEA3-1048-88D7-7626F76CFE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722" y="2861513"/>
            <a:ext cx="7702997" cy="2943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26B65-0481-8241-B615-1B7A9A1239CA}"/>
              </a:ext>
            </a:extLst>
          </p:cNvPr>
          <p:cNvSpPr txBox="1"/>
          <p:nvPr/>
        </p:nvSpPr>
        <p:spPr>
          <a:xfrm>
            <a:off x="8853240" y="6113367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Hide fragments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DE64033-F6CC-BA43-88BE-23B1EF15863B}"/>
              </a:ext>
            </a:extLst>
          </p:cNvPr>
          <p:cNvSpPr/>
          <p:nvPr/>
        </p:nvSpPr>
        <p:spPr>
          <a:xfrm rot="10800000">
            <a:off x="8954814" y="5698496"/>
            <a:ext cx="318060" cy="411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10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553F-9620-EB4E-A17E-2633D13E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0FD6-B25F-1841-899A-7750A77B6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polygons that have normal vector pointing away from the camera.</a:t>
            </a:r>
          </a:p>
          <a:p>
            <a:r>
              <a:rPr lang="en-US" dirty="0"/>
              <a:t>Preform dot product of the </a:t>
            </a:r>
          </a:p>
          <a:p>
            <a:pPr lvl="1"/>
            <a:r>
              <a:rPr lang="en-SG" dirty="0"/>
              <a:t>camera direction vector and the normal vector</a:t>
            </a:r>
          </a:p>
          <a:p>
            <a:pPr lvl="2"/>
            <a:r>
              <a:rPr lang="en-SG" dirty="0"/>
              <a:t>if the dot product </a:t>
            </a:r>
          </a:p>
          <a:p>
            <a:pPr lvl="3"/>
            <a:r>
              <a:rPr lang="en-SG" dirty="0"/>
              <a:t>is negative, pointing towards the camera </a:t>
            </a:r>
          </a:p>
          <a:p>
            <a:pPr lvl="3"/>
            <a:r>
              <a:rPr lang="en-SG" dirty="0"/>
              <a:t>is positive, they're pointing away. 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C64D0B7-7845-494A-98E7-D709F5CCFD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0688" y="3721227"/>
            <a:ext cx="4385905" cy="28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44AC-3383-C241-A942-B4603E67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frustrum clipping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4E230F-F491-844B-B637-23A0CB08F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or clip polygons that are outside of viewpoints</a:t>
            </a:r>
          </a:p>
          <a:p>
            <a:r>
              <a:rPr lang="en-US" dirty="0"/>
              <a:t>If polygon completely inside frustrum, draw it.</a:t>
            </a:r>
          </a:p>
          <a:p>
            <a:r>
              <a:rPr lang="en-US" dirty="0"/>
              <a:t>If polygon completely outside frustrum, don’t draw it.</a:t>
            </a:r>
          </a:p>
          <a:p>
            <a:r>
              <a:rPr lang="en-US" dirty="0"/>
              <a:t>If polygon completely partially inside and outside frustrum, clip it.</a:t>
            </a:r>
          </a:p>
          <a:p>
            <a:pPr lvl="1"/>
            <a:r>
              <a:rPr lang="en-US" dirty="0"/>
              <a:t>Create a new clipped polygon.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2D00907-FAB2-D242-AB73-5411FD8A2B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7892" y="4269420"/>
            <a:ext cx="4787153" cy="22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4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44AC-3383-C241-A942-B4603E67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frustrum clipping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4E230F-F491-844B-B637-23A0CB08F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that are </a:t>
            </a:r>
          </a:p>
          <a:p>
            <a:pPr lvl="1"/>
            <a:r>
              <a:rPr lang="en-US" dirty="0"/>
              <a:t>too near (Infront of the front wall)</a:t>
            </a:r>
          </a:p>
          <a:p>
            <a:pPr lvl="1"/>
            <a:r>
              <a:rPr lang="en-US" dirty="0"/>
              <a:t>too far (behind the back wall)</a:t>
            </a:r>
          </a:p>
          <a:p>
            <a:r>
              <a:rPr lang="en-US" dirty="0"/>
              <a:t>will be removed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2D00907-FAB2-D242-AB73-5411FD8A2B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587" y="3972688"/>
            <a:ext cx="4787153" cy="22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58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Painter’s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Draw surfaces in back to front order – nearer polygons “paint” over farther ones. </a:t>
            </a:r>
          </a:p>
          <a:p>
            <a:r>
              <a:rPr lang="en-SG" dirty="0"/>
              <a:t>Need to decide the order to draw – far objects first 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860AB54-0F69-A54A-A346-D1C56B16C6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374" y="3429000"/>
            <a:ext cx="9190616" cy="23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6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Painter’s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Draw surfaces in back to front order – nearer polygons “paint” over farther ones. </a:t>
            </a:r>
          </a:p>
          <a:p>
            <a:r>
              <a:rPr lang="en-SG" dirty="0"/>
              <a:t>Support occlusion naturally.</a:t>
            </a:r>
          </a:p>
          <a:p>
            <a:r>
              <a:rPr lang="en-SG" dirty="0"/>
              <a:t>Supports transparency easily.</a:t>
            </a:r>
          </a:p>
          <a:p>
            <a:r>
              <a:rPr lang="en-SG" dirty="0"/>
              <a:t>Key issue is order determination. </a:t>
            </a:r>
          </a:p>
          <a:p>
            <a:pPr lvl="1"/>
            <a:r>
              <a:rPr lang="en-SG" dirty="0"/>
              <a:t>Need to sort the polygons according to depth. </a:t>
            </a:r>
          </a:p>
          <a:p>
            <a:r>
              <a:rPr lang="en-SG" dirty="0"/>
              <a:t>Very easy to implement for simple cases </a:t>
            </a:r>
          </a:p>
          <a:p>
            <a:r>
              <a:rPr lang="en-SG" dirty="0"/>
              <a:t>Not very efficient</a:t>
            </a:r>
          </a:p>
          <a:p>
            <a:pPr lvl="1"/>
            <a:r>
              <a:rPr lang="en-SG" dirty="0"/>
              <a:t>need to sort all polygons </a:t>
            </a:r>
          </a:p>
          <a:p>
            <a:pPr lvl="1"/>
            <a:r>
              <a:rPr lang="en-SG" dirty="0"/>
              <a:t>all polygons are rendered, even when they become invisible.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4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Z-buffer </a:t>
            </a:r>
            <a:r>
              <a:rPr lang="en-SG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Basic idea</a:t>
            </a:r>
          </a:p>
          <a:p>
            <a:pPr lvl="1"/>
            <a:r>
              <a:rPr lang="en-SG" dirty="0"/>
              <a:t>Test the z-depth of each pixel on the polygon to determine the closest (visible) surface. </a:t>
            </a:r>
          </a:p>
          <a:p>
            <a:pPr lvl="1"/>
            <a:r>
              <a:rPr lang="en-SG" dirty="0"/>
              <a:t>The </a:t>
            </a:r>
            <a:r>
              <a:rPr lang="en-SG" dirty="0" err="1"/>
              <a:t>z-buffer</a:t>
            </a:r>
            <a:r>
              <a:rPr lang="en-SG" dirty="0"/>
              <a:t> stores values corresponding to the depth of each pixel. </a:t>
            </a:r>
          </a:p>
          <a:p>
            <a:pPr lvl="1"/>
            <a:r>
              <a:rPr lang="en-SG" dirty="0"/>
              <a:t>If the new pixel is closer than one in the buffers, it will replace the buffered values: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7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FE0-4858-EE4B-A6B3-F9606568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</a:t>
            </a:r>
            <a:br>
              <a:rPr lang="en-SG" dirty="0"/>
            </a:br>
            <a:r>
              <a:rPr lang="en-SG" dirty="0"/>
              <a:t>World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2429-78B3-F443-97B8-D09D12FD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The 3D Unity world </a:t>
            </a:r>
          </a:p>
          <a:p>
            <a:pPr lvl="1"/>
            <a:r>
              <a:rPr lang="en-SG" dirty="0"/>
              <a:t>has world coordinates. </a:t>
            </a:r>
          </a:p>
          <a:p>
            <a:pPr lvl="1"/>
            <a:r>
              <a:rPr lang="en-SG" dirty="0"/>
              <a:t>gives us the default 00 position and the x, y, and z axis</a:t>
            </a:r>
          </a:p>
          <a:p>
            <a:pPr lvl="1"/>
            <a:r>
              <a:rPr lang="en-SG" dirty="0"/>
              <a:t>think of this as the underlying grid.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0DF8CEE-FF98-104F-81D8-17AFF0CBD3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1721" y="3046489"/>
            <a:ext cx="2664262" cy="2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6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Z-buffer </a:t>
            </a:r>
            <a:r>
              <a:rPr lang="en-SG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Algorithm</a:t>
            </a:r>
          </a:p>
          <a:p>
            <a:pPr lvl="1"/>
            <a:r>
              <a:rPr lang="en-SG" dirty="0"/>
              <a:t>Declare an array </a:t>
            </a:r>
            <a:r>
              <a:rPr lang="en-SG" dirty="0" err="1"/>
              <a:t>z_buffer</a:t>
            </a:r>
            <a:r>
              <a:rPr lang="en-SG" dirty="0"/>
              <a:t>(x, y) with one entry for each pixel position. </a:t>
            </a:r>
          </a:p>
          <a:p>
            <a:pPr lvl="1"/>
            <a:r>
              <a:rPr lang="en-SG" dirty="0"/>
              <a:t>Initialise the array to the maximum depth.</a:t>
            </a:r>
          </a:p>
          <a:p>
            <a:pPr lvl="1"/>
            <a:r>
              <a:rPr lang="en-SG" dirty="0"/>
              <a:t>for each polygon P </a:t>
            </a:r>
          </a:p>
          <a:p>
            <a:pPr lvl="2"/>
            <a:r>
              <a:rPr lang="en-SG" dirty="0"/>
              <a:t>for each pixel (x, y) in P </a:t>
            </a:r>
          </a:p>
          <a:p>
            <a:pPr lvl="3"/>
            <a:r>
              <a:rPr lang="en-SG" sz="1800" dirty="0"/>
              <a:t>compute </a:t>
            </a:r>
            <a:r>
              <a:rPr lang="en-SG" sz="1800" dirty="0" err="1"/>
              <a:t>z_depth</a:t>
            </a:r>
            <a:r>
              <a:rPr lang="en-SG" sz="1800" dirty="0"/>
              <a:t> at x, y</a:t>
            </a:r>
          </a:p>
          <a:p>
            <a:pPr lvl="4"/>
            <a:r>
              <a:rPr lang="en-SG" dirty="0"/>
              <a:t>if </a:t>
            </a:r>
            <a:r>
              <a:rPr lang="en-SG" dirty="0" err="1"/>
              <a:t>z_depth</a:t>
            </a:r>
            <a:r>
              <a:rPr lang="en-SG" dirty="0"/>
              <a:t> &lt; </a:t>
            </a:r>
            <a:r>
              <a:rPr lang="en-SG" dirty="0" err="1"/>
              <a:t>z_buffer</a:t>
            </a:r>
            <a:r>
              <a:rPr lang="en-SG" dirty="0"/>
              <a:t> (x, y) then </a:t>
            </a:r>
          </a:p>
          <a:p>
            <a:pPr lvl="5"/>
            <a:r>
              <a:rPr lang="en-SG" dirty="0" err="1"/>
              <a:t>set_pixel</a:t>
            </a:r>
            <a:r>
              <a:rPr lang="en-SG" dirty="0"/>
              <a:t> (x, y, colour)</a:t>
            </a:r>
          </a:p>
          <a:p>
            <a:pPr lvl="5"/>
            <a:r>
              <a:rPr lang="en-SG" dirty="0" err="1"/>
              <a:t>z_buffer</a:t>
            </a:r>
            <a:r>
              <a:rPr lang="en-SG" dirty="0"/>
              <a:t> (x, y) &lt;= </a:t>
            </a:r>
            <a:r>
              <a:rPr lang="en-SG" dirty="0" err="1"/>
              <a:t>z_depth</a:t>
            </a:r>
            <a:r>
              <a:rPr lang="en-SG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5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Z-buffer </a:t>
            </a:r>
            <a:r>
              <a:rPr lang="en-SG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255071" cy="4195481"/>
          </a:xfrm>
        </p:spPr>
        <p:txBody>
          <a:bodyPr/>
          <a:lstStyle/>
          <a:p>
            <a:r>
              <a:rPr lang="en-SG" dirty="0"/>
              <a:t>Algorithm</a:t>
            </a:r>
          </a:p>
          <a:p>
            <a:pPr lvl="1"/>
            <a:r>
              <a:rPr lang="en-SG" dirty="0"/>
              <a:t>Consider the two polygons. </a:t>
            </a:r>
          </a:p>
          <a:p>
            <a:pPr lvl="1"/>
            <a:r>
              <a:rPr lang="en-SG" dirty="0"/>
              <a:t>The blue square is in- front of the yellow square. </a:t>
            </a:r>
          </a:p>
          <a:p>
            <a:pPr lvl="1"/>
            <a:r>
              <a:rPr lang="en-SG" dirty="0"/>
              <a:t>All pixels in blue square has a z coordinate value of 1. </a:t>
            </a:r>
          </a:p>
          <a:p>
            <a:pPr lvl="1"/>
            <a:r>
              <a:rPr lang="en-SG" dirty="0"/>
              <a:t>All pixels in yellow square has a z coordinate value of 3. </a:t>
            </a:r>
          </a:p>
          <a:p>
            <a:pPr lvl="1"/>
            <a:r>
              <a:rPr lang="en-SG" dirty="0"/>
              <a:t>Max depth is 5. </a:t>
            </a:r>
          </a:p>
          <a:p>
            <a:endParaRPr lang="en-US" dirty="0"/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8091E92D-40DB-B145-AEAE-B8EE9B8EBA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2026" y="2231135"/>
            <a:ext cx="4255071" cy="40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Z-buffer </a:t>
            </a:r>
            <a:r>
              <a:rPr lang="en-SG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56240" cy="4195481"/>
          </a:xfrm>
        </p:spPr>
        <p:txBody>
          <a:bodyPr/>
          <a:lstStyle/>
          <a:p>
            <a:r>
              <a:rPr lang="en-SG" dirty="0"/>
              <a:t>Algorithm</a:t>
            </a:r>
          </a:p>
          <a:p>
            <a:pPr lvl="1"/>
            <a:r>
              <a:rPr lang="en-SG" dirty="0"/>
              <a:t>Declare an array </a:t>
            </a:r>
            <a:r>
              <a:rPr lang="en-SG" dirty="0" err="1"/>
              <a:t>z_buffer</a:t>
            </a:r>
            <a:r>
              <a:rPr lang="en-SG" dirty="0"/>
              <a:t>(x, y) with one entry for each pixel position. </a:t>
            </a:r>
          </a:p>
          <a:p>
            <a:pPr lvl="1"/>
            <a:r>
              <a:rPr lang="en-SG" dirty="0"/>
              <a:t>Initialise the array to the maximum depth. </a:t>
            </a:r>
          </a:p>
          <a:p>
            <a:endParaRPr lang="en-US" dirty="0"/>
          </a:p>
        </p:txBody>
      </p:sp>
      <p:pic>
        <p:nvPicPr>
          <p:cNvPr id="5" name="Picture 4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001434C7-5FAE-114D-8808-FC4D9785B9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8244" y="2216343"/>
            <a:ext cx="4092744" cy="38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8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Z-buffer </a:t>
            </a:r>
            <a:r>
              <a:rPr lang="en-SG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83672" cy="4195481"/>
          </a:xfrm>
        </p:spPr>
        <p:txBody>
          <a:bodyPr>
            <a:normAutofit/>
          </a:bodyPr>
          <a:lstStyle/>
          <a:p>
            <a:r>
              <a:rPr lang="en-SG" dirty="0"/>
              <a:t>Algorithm</a:t>
            </a:r>
          </a:p>
          <a:p>
            <a:r>
              <a:rPr lang="en-SG" dirty="0"/>
              <a:t>for each polygon P </a:t>
            </a:r>
          </a:p>
          <a:p>
            <a:r>
              <a:rPr lang="en-SG" dirty="0">
                <a:solidFill>
                  <a:srgbClr val="00B0F0"/>
                </a:solidFill>
              </a:rPr>
              <a:t>(blue square)</a:t>
            </a:r>
          </a:p>
          <a:p>
            <a:r>
              <a:rPr lang="en-SG" dirty="0"/>
              <a:t>for each polygon P </a:t>
            </a:r>
          </a:p>
          <a:p>
            <a:pPr lvl="1"/>
            <a:r>
              <a:rPr lang="en-SG" dirty="0"/>
              <a:t>for each pixel (x, y) in P </a:t>
            </a:r>
          </a:p>
          <a:p>
            <a:pPr lvl="2"/>
            <a:r>
              <a:rPr lang="en-SG" sz="2000" dirty="0"/>
              <a:t>compute </a:t>
            </a:r>
            <a:r>
              <a:rPr lang="en-SG" sz="2000" dirty="0" err="1"/>
              <a:t>z_depth</a:t>
            </a:r>
            <a:r>
              <a:rPr lang="en-SG" sz="2000" dirty="0"/>
              <a:t> at x, y</a:t>
            </a:r>
          </a:p>
          <a:p>
            <a:pPr lvl="3"/>
            <a:r>
              <a:rPr lang="en-SG" dirty="0"/>
              <a:t>if </a:t>
            </a:r>
            <a:r>
              <a:rPr lang="en-SG" dirty="0" err="1"/>
              <a:t>z_depth</a:t>
            </a:r>
            <a:r>
              <a:rPr lang="en-SG" dirty="0"/>
              <a:t> &lt; </a:t>
            </a:r>
            <a:r>
              <a:rPr lang="en-SG" dirty="0" err="1"/>
              <a:t>z_buffer</a:t>
            </a:r>
            <a:r>
              <a:rPr lang="en-SG" dirty="0"/>
              <a:t> (x, y) then </a:t>
            </a:r>
          </a:p>
          <a:p>
            <a:pPr lvl="4"/>
            <a:r>
              <a:rPr lang="en-SG" dirty="0" err="1">
                <a:solidFill>
                  <a:srgbClr val="00B0F0"/>
                </a:solidFill>
              </a:rPr>
              <a:t>set_pixel</a:t>
            </a:r>
            <a:r>
              <a:rPr lang="en-SG" dirty="0">
                <a:solidFill>
                  <a:srgbClr val="00B0F0"/>
                </a:solidFill>
              </a:rPr>
              <a:t> (x, y, colour)</a:t>
            </a:r>
          </a:p>
          <a:p>
            <a:pPr lvl="4"/>
            <a:r>
              <a:rPr lang="en-SG" dirty="0" err="1"/>
              <a:t>z_buffer</a:t>
            </a:r>
            <a:r>
              <a:rPr lang="en-SG" dirty="0"/>
              <a:t> (x, y) &lt;= </a:t>
            </a:r>
            <a:r>
              <a:rPr lang="en-SG" dirty="0" err="1"/>
              <a:t>z_depth</a:t>
            </a:r>
            <a:r>
              <a:rPr lang="en-SG" dirty="0"/>
              <a:t> </a:t>
            </a:r>
          </a:p>
          <a:p>
            <a:endParaRPr lang="en-US" dirty="0"/>
          </a:p>
        </p:txBody>
      </p:sp>
      <p:pic>
        <p:nvPicPr>
          <p:cNvPr id="8" name="Picture 7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F197F8E4-330A-1E4B-AAB0-F7E3F3A987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4729" y="2052917"/>
            <a:ext cx="3767328" cy="35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01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Z-buffer </a:t>
            </a:r>
            <a:r>
              <a:rPr lang="en-SG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511104" cy="4195481"/>
          </a:xfrm>
        </p:spPr>
        <p:txBody>
          <a:bodyPr>
            <a:normAutofit/>
          </a:bodyPr>
          <a:lstStyle/>
          <a:p>
            <a:r>
              <a:rPr lang="en-SG" dirty="0"/>
              <a:t>Algorithm</a:t>
            </a:r>
          </a:p>
          <a:p>
            <a:r>
              <a:rPr lang="en-SG" dirty="0"/>
              <a:t>for each polygon P </a:t>
            </a:r>
          </a:p>
          <a:p>
            <a:r>
              <a:rPr lang="en-SG" dirty="0">
                <a:solidFill>
                  <a:srgbClr val="00B0F0"/>
                </a:solidFill>
              </a:rPr>
              <a:t>(blue square)</a:t>
            </a:r>
          </a:p>
          <a:p>
            <a:r>
              <a:rPr lang="en-SG" dirty="0"/>
              <a:t>for each polygon P </a:t>
            </a:r>
          </a:p>
          <a:p>
            <a:pPr lvl="1"/>
            <a:r>
              <a:rPr lang="en-SG" dirty="0"/>
              <a:t>for each pixel (x, y) in P </a:t>
            </a:r>
          </a:p>
          <a:p>
            <a:pPr lvl="2"/>
            <a:r>
              <a:rPr lang="en-SG" sz="2000" dirty="0"/>
              <a:t>compute </a:t>
            </a:r>
            <a:r>
              <a:rPr lang="en-SG" sz="2000" dirty="0" err="1"/>
              <a:t>z_depth</a:t>
            </a:r>
            <a:r>
              <a:rPr lang="en-SG" sz="2000" dirty="0"/>
              <a:t> at x, y</a:t>
            </a:r>
          </a:p>
          <a:p>
            <a:pPr lvl="3"/>
            <a:r>
              <a:rPr lang="en-SG" dirty="0"/>
              <a:t>if </a:t>
            </a:r>
            <a:r>
              <a:rPr lang="en-SG" dirty="0" err="1"/>
              <a:t>z_depth</a:t>
            </a:r>
            <a:r>
              <a:rPr lang="en-SG" dirty="0"/>
              <a:t> &lt; </a:t>
            </a:r>
            <a:r>
              <a:rPr lang="en-SG" dirty="0" err="1"/>
              <a:t>z_buffer</a:t>
            </a:r>
            <a:r>
              <a:rPr lang="en-SG" dirty="0"/>
              <a:t> (x, y) then </a:t>
            </a:r>
          </a:p>
          <a:p>
            <a:pPr lvl="4"/>
            <a:r>
              <a:rPr lang="en-SG" dirty="0" err="1"/>
              <a:t>set_pixel</a:t>
            </a:r>
            <a:r>
              <a:rPr lang="en-SG" dirty="0"/>
              <a:t> (x, y, colour)</a:t>
            </a:r>
          </a:p>
          <a:p>
            <a:pPr lvl="4"/>
            <a:r>
              <a:rPr lang="en-SG" dirty="0" err="1">
                <a:solidFill>
                  <a:srgbClr val="00B0F0"/>
                </a:solidFill>
              </a:rPr>
              <a:t>z_buffer</a:t>
            </a:r>
            <a:r>
              <a:rPr lang="en-SG" dirty="0">
                <a:solidFill>
                  <a:srgbClr val="00B0F0"/>
                </a:solidFill>
              </a:rPr>
              <a:t> (x, y) &lt;= </a:t>
            </a:r>
            <a:r>
              <a:rPr lang="en-SG" dirty="0" err="1">
                <a:solidFill>
                  <a:srgbClr val="00B0F0"/>
                </a:solidFill>
              </a:rPr>
              <a:t>z_depth</a:t>
            </a:r>
            <a:r>
              <a:rPr lang="en-SG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7" name="Picture 6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CB481658-1B03-E440-84F0-C1DBE81654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1794" y="2052918"/>
            <a:ext cx="3661974" cy="35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34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Z-buffer </a:t>
            </a:r>
            <a:r>
              <a:rPr lang="en-SG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92816" cy="4195481"/>
          </a:xfrm>
        </p:spPr>
        <p:txBody>
          <a:bodyPr>
            <a:normAutofit/>
          </a:bodyPr>
          <a:lstStyle/>
          <a:p>
            <a:r>
              <a:rPr lang="en-SG" dirty="0"/>
              <a:t>Algorithm</a:t>
            </a:r>
          </a:p>
          <a:p>
            <a:r>
              <a:rPr lang="en-SG" dirty="0"/>
              <a:t>for each polygon P </a:t>
            </a:r>
          </a:p>
          <a:p>
            <a:r>
              <a:rPr lang="en-SG" dirty="0">
                <a:solidFill>
                  <a:srgbClr val="FFFF00"/>
                </a:solidFill>
              </a:rPr>
              <a:t>(yellow square)</a:t>
            </a:r>
          </a:p>
          <a:p>
            <a:r>
              <a:rPr lang="en-SG" dirty="0"/>
              <a:t>for each polygon P </a:t>
            </a:r>
          </a:p>
          <a:p>
            <a:pPr lvl="1"/>
            <a:r>
              <a:rPr lang="en-SG" dirty="0"/>
              <a:t>for each pixel (x, y) in P </a:t>
            </a:r>
          </a:p>
          <a:p>
            <a:pPr lvl="2"/>
            <a:r>
              <a:rPr lang="en-SG" sz="2000" dirty="0"/>
              <a:t>compute </a:t>
            </a:r>
            <a:r>
              <a:rPr lang="en-SG" sz="2000" dirty="0" err="1"/>
              <a:t>z_depth</a:t>
            </a:r>
            <a:r>
              <a:rPr lang="en-SG" sz="2000" dirty="0"/>
              <a:t> at x, y</a:t>
            </a:r>
          </a:p>
          <a:p>
            <a:pPr lvl="3"/>
            <a:r>
              <a:rPr lang="en-SG" dirty="0"/>
              <a:t>if </a:t>
            </a:r>
            <a:r>
              <a:rPr lang="en-SG" dirty="0" err="1"/>
              <a:t>z_depth</a:t>
            </a:r>
            <a:r>
              <a:rPr lang="en-SG" dirty="0"/>
              <a:t> &lt; </a:t>
            </a:r>
            <a:r>
              <a:rPr lang="en-SG" dirty="0" err="1"/>
              <a:t>z_buffer</a:t>
            </a:r>
            <a:r>
              <a:rPr lang="en-SG" dirty="0"/>
              <a:t> (x, y) then </a:t>
            </a:r>
          </a:p>
          <a:p>
            <a:pPr lvl="4"/>
            <a:r>
              <a:rPr lang="en-SG" dirty="0" err="1">
                <a:solidFill>
                  <a:srgbClr val="FFFF00"/>
                </a:solidFill>
              </a:rPr>
              <a:t>set_pixel</a:t>
            </a:r>
            <a:r>
              <a:rPr lang="en-SG" dirty="0">
                <a:solidFill>
                  <a:srgbClr val="FFFF00"/>
                </a:solidFill>
              </a:rPr>
              <a:t> (x, y, colour)</a:t>
            </a:r>
          </a:p>
          <a:p>
            <a:pPr lvl="4"/>
            <a:r>
              <a:rPr lang="en-SG" dirty="0" err="1"/>
              <a:t>z_buffer</a:t>
            </a:r>
            <a:r>
              <a:rPr lang="en-SG" dirty="0"/>
              <a:t> (x, y) &lt;= </a:t>
            </a:r>
            <a:r>
              <a:rPr lang="en-SG" dirty="0" err="1"/>
              <a:t>z_depth</a:t>
            </a:r>
            <a:r>
              <a:rPr lang="en-SG" dirty="0"/>
              <a:t> </a:t>
            </a:r>
          </a:p>
        </p:txBody>
      </p:sp>
      <p:pic>
        <p:nvPicPr>
          <p:cNvPr id="5" name="Picture 4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63AA05D6-6157-1143-8425-C99F55D393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2052918"/>
            <a:ext cx="3705860" cy="35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8DD-8729-BE4C-96DB-C5E01E0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Z-buffer </a:t>
            </a:r>
            <a:r>
              <a:rPr lang="en-SG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396-CDD5-B344-B5A9-62EE52E2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65384" cy="4195481"/>
          </a:xfrm>
        </p:spPr>
        <p:txBody>
          <a:bodyPr>
            <a:normAutofit/>
          </a:bodyPr>
          <a:lstStyle/>
          <a:p>
            <a:r>
              <a:rPr lang="en-SG" dirty="0"/>
              <a:t>Algorithm</a:t>
            </a:r>
          </a:p>
          <a:p>
            <a:r>
              <a:rPr lang="en-SG" dirty="0"/>
              <a:t>for each polygon P </a:t>
            </a:r>
          </a:p>
          <a:p>
            <a:r>
              <a:rPr lang="en-SG" dirty="0">
                <a:solidFill>
                  <a:srgbClr val="FFFF00"/>
                </a:solidFill>
              </a:rPr>
              <a:t>(yellow square)</a:t>
            </a:r>
          </a:p>
          <a:p>
            <a:r>
              <a:rPr lang="en-SG" dirty="0"/>
              <a:t>for each polygon P </a:t>
            </a:r>
          </a:p>
          <a:p>
            <a:pPr lvl="1"/>
            <a:r>
              <a:rPr lang="en-SG" dirty="0"/>
              <a:t>for each pixel (x, y) in P </a:t>
            </a:r>
          </a:p>
          <a:p>
            <a:pPr lvl="2"/>
            <a:r>
              <a:rPr lang="en-SG" sz="2000" dirty="0"/>
              <a:t>compute </a:t>
            </a:r>
            <a:r>
              <a:rPr lang="en-SG" sz="2000" dirty="0" err="1"/>
              <a:t>z_depth</a:t>
            </a:r>
            <a:r>
              <a:rPr lang="en-SG" sz="2000" dirty="0"/>
              <a:t> at x, y</a:t>
            </a:r>
          </a:p>
          <a:p>
            <a:pPr lvl="3"/>
            <a:r>
              <a:rPr lang="en-SG" dirty="0"/>
              <a:t>if </a:t>
            </a:r>
            <a:r>
              <a:rPr lang="en-SG" dirty="0" err="1"/>
              <a:t>z_depth</a:t>
            </a:r>
            <a:r>
              <a:rPr lang="en-SG" dirty="0"/>
              <a:t> &lt; </a:t>
            </a:r>
            <a:r>
              <a:rPr lang="en-SG" dirty="0" err="1"/>
              <a:t>z_buffer</a:t>
            </a:r>
            <a:r>
              <a:rPr lang="en-SG" dirty="0"/>
              <a:t> (x, y) then </a:t>
            </a:r>
          </a:p>
          <a:p>
            <a:pPr lvl="4"/>
            <a:r>
              <a:rPr lang="en-SG" dirty="0" err="1"/>
              <a:t>set_pixel</a:t>
            </a:r>
            <a:r>
              <a:rPr lang="en-SG" dirty="0"/>
              <a:t> (x, y, colour)</a:t>
            </a:r>
          </a:p>
          <a:p>
            <a:pPr lvl="4"/>
            <a:r>
              <a:rPr lang="en-SG" dirty="0" err="1">
                <a:solidFill>
                  <a:srgbClr val="FFFF00"/>
                </a:solidFill>
              </a:rPr>
              <a:t>z_buffer</a:t>
            </a:r>
            <a:r>
              <a:rPr lang="en-SG" dirty="0">
                <a:solidFill>
                  <a:srgbClr val="FFFF00"/>
                </a:solidFill>
              </a:rPr>
              <a:t> (x, y) &lt;= </a:t>
            </a:r>
            <a:r>
              <a:rPr lang="en-SG" dirty="0" err="1">
                <a:solidFill>
                  <a:srgbClr val="FFFF00"/>
                </a:solidFill>
              </a:rPr>
              <a:t>z_depth</a:t>
            </a:r>
            <a:r>
              <a:rPr lang="en-SG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5" name="Picture 4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3587245E-7442-9746-8023-ABAA40EDC9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6816" y="2052918"/>
            <a:ext cx="3743859" cy="35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12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DE63-740E-B345-8F40-96A8B2DC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Occlusion – Z-buffer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FF7D-DB23-EC45-BD4A-C6898916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Advantage</a:t>
            </a:r>
          </a:p>
          <a:p>
            <a:pPr lvl="1"/>
            <a:r>
              <a:rPr lang="en-SG" dirty="0"/>
              <a:t>Efficient</a:t>
            </a:r>
          </a:p>
          <a:p>
            <a:pPr lvl="2"/>
            <a:r>
              <a:rPr lang="en-SG" dirty="0"/>
              <a:t>don’t need to sort polygons</a:t>
            </a:r>
          </a:p>
          <a:p>
            <a:pPr lvl="2"/>
            <a:r>
              <a:rPr lang="en-SG" dirty="0"/>
              <a:t>draw in any order</a:t>
            </a:r>
          </a:p>
          <a:p>
            <a:pPr lvl="1"/>
            <a:r>
              <a:rPr lang="en-SG" dirty="0"/>
              <a:t>Handles occlusion fragment by fragment</a:t>
            </a:r>
          </a:p>
          <a:p>
            <a:pPr lvl="2"/>
            <a:r>
              <a:rPr lang="en-SG" dirty="0"/>
              <a:t>Able to handle fine grain occlusion</a:t>
            </a:r>
          </a:p>
          <a:p>
            <a:r>
              <a:rPr lang="en-SG" dirty="0"/>
              <a:t>Disadvantage</a:t>
            </a:r>
          </a:p>
          <a:p>
            <a:pPr lvl="1"/>
            <a:r>
              <a:rPr lang="en-SG" dirty="0"/>
              <a:t>Does not work for transparent object</a:t>
            </a:r>
          </a:p>
          <a:p>
            <a:pPr lvl="2"/>
            <a:r>
              <a:rPr lang="en-SG" dirty="0"/>
              <a:t>Need to sort and draw the transparent object on top of the other object behind.</a:t>
            </a:r>
          </a:p>
          <a:p>
            <a:pPr lvl="3"/>
            <a:r>
              <a:rPr lang="en-SG" dirty="0"/>
              <a:t>Slower</a:t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73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DDD8-C1C9-7C4C-856B-CC21021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FB1B91-BEA3-1048-88D7-7626F76CFE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0210" y="2960212"/>
            <a:ext cx="7702997" cy="2943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26B65-0481-8241-B615-1B7A9A1239CA}"/>
              </a:ext>
            </a:extLst>
          </p:cNvPr>
          <p:cNvSpPr txBox="1"/>
          <p:nvPr/>
        </p:nvSpPr>
        <p:spPr>
          <a:xfrm>
            <a:off x="4810496" y="59575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Clipping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DE64033-F6CC-BA43-88BE-23B1EF15863B}"/>
              </a:ext>
            </a:extLst>
          </p:cNvPr>
          <p:cNvSpPr/>
          <p:nvPr/>
        </p:nvSpPr>
        <p:spPr>
          <a:xfrm rot="10800000">
            <a:off x="5189442" y="5623357"/>
            <a:ext cx="318060" cy="411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99CAEE2-4AA1-CC45-86B9-9A107DDEBAE7}"/>
              </a:ext>
            </a:extLst>
          </p:cNvPr>
          <p:cNvSpPr/>
          <p:nvPr/>
        </p:nvSpPr>
        <p:spPr>
          <a:xfrm>
            <a:off x="5284158" y="4020924"/>
            <a:ext cx="318060" cy="411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1EEC8-AE10-6C47-A05A-C5955B66FA41}"/>
              </a:ext>
            </a:extLst>
          </p:cNvPr>
          <p:cNvSpPr txBox="1"/>
          <p:nvPr/>
        </p:nvSpPr>
        <p:spPr>
          <a:xfrm>
            <a:off x="4763584" y="3244112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Backface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culling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BB68DF6-E263-0E46-8D10-EB2AFB49B8E7}"/>
              </a:ext>
            </a:extLst>
          </p:cNvPr>
          <p:cNvSpPr/>
          <p:nvPr/>
        </p:nvSpPr>
        <p:spPr>
          <a:xfrm rot="10800000">
            <a:off x="8843199" y="5748771"/>
            <a:ext cx="318060" cy="411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1A168-DDF1-954D-A2C4-DFF3D98C7039}"/>
              </a:ext>
            </a:extLst>
          </p:cNvPr>
          <p:cNvSpPr txBox="1"/>
          <p:nvPr/>
        </p:nvSpPr>
        <p:spPr>
          <a:xfrm>
            <a:off x="8517680" y="619168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Z-Buffer</a:t>
            </a:r>
          </a:p>
        </p:txBody>
      </p:sp>
    </p:spTree>
    <p:extLst>
      <p:ext uri="{BB962C8B-B14F-4D97-AF65-F5344CB8AC3E}">
        <p14:creationId xmlns:p14="http://schemas.microsoft.com/office/powerpoint/2010/main" val="129524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FE0-4858-EE4B-A6B3-F9606568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</a:t>
            </a:r>
            <a:br>
              <a:rPr lang="en-SG" dirty="0"/>
            </a:br>
            <a:r>
              <a:rPr lang="en-SG" dirty="0"/>
              <a:t>Object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2429-78B3-F443-97B8-D09D12FD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Each object has its own </a:t>
            </a:r>
          </a:p>
          <a:p>
            <a:pPr lvl="1"/>
            <a:r>
              <a:rPr lang="en-SG" dirty="0"/>
              <a:t>coordinate systems. </a:t>
            </a:r>
          </a:p>
          <a:p>
            <a:pPr lvl="1"/>
            <a:r>
              <a:rPr lang="en-SG" dirty="0"/>
              <a:t>transform (local x direction, y direction, z direction, scale,)</a:t>
            </a:r>
          </a:p>
          <a:p>
            <a:pPr lvl="1"/>
            <a:r>
              <a:rPr lang="en-SG" dirty="0"/>
              <a:t>very different from the world coordinates. </a:t>
            </a:r>
          </a:p>
          <a:p>
            <a:endParaRPr lang="en-SG" dirty="0"/>
          </a:p>
          <a:p>
            <a:r>
              <a:rPr lang="en-SG" dirty="0"/>
              <a:t>Each object can be </a:t>
            </a:r>
          </a:p>
          <a:p>
            <a:pPr lvl="1"/>
            <a:r>
              <a:rPr lang="en-SG" dirty="0"/>
              <a:t>rotated, </a:t>
            </a:r>
          </a:p>
          <a:p>
            <a:pPr lvl="1"/>
            <a:r>
              <a:rPr lang="en-SG" dirty="0"/>
              <a:t>at different position</a:t>
            </a:r>
          </a:p>
          <a:p>
            <a:pPr lvl="1"/>
            <a:r>
              <a:rPr lang="en-SG" dirty="0"/>
              <a:t>different scale</a:t>
            </a:r>
          </a:p>
          <a:p>
            <a:endParaRPr lang="en-SG" dirty="0"/>
          </a:p>
          <a:p>
            <a:r>
              <a:rPr lang="en-SG" dirty="0"/>
              <a:t>All the polygons and the vertices of the object are expressed in objects coordinate systems.</a:t>
            </a:r>
          </a:p>
        </p:txBody>
      </p:sp>
      <p:pic>
        <p:nvPicPr>
          <p:cNvPr id="6" name="Picture 5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93A9E7E5-C68A-6B47-BC81-962805C6B4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2114" y="4258561"/>
            <a:ext cx="2469160" cy="8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2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31C9-4BA1-CE49-AD41-ECD8338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</a:t>
            </a:r>
            <a:br>
              <a:rPr lang="en-SG" dirty="0"/>
            </a:br>
            <a:r>
              <a:rPr lang="en-SG" dirty="0"/>
              <a:t>Object Coordinate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1FC1-CEDA-614C-8CAD-1917F003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object, </a:t>
            </a:r>
          </a:p>
          <a:p>
            <a:pPr lvl="1"/>
            <a:r>
              <a:rPr lang="en-US" dirty="0"/>
              <a:t>even though they can be the same, the 3D model can have a different coordinate system </a:t>
            </a:r>
          </a:p>
          <a:p>
            <a:pPr lvl="1"/>
            <a:r>
              <a:rPr lang="en-US" dirty="0"/>
              <a:t>because it has a different transform. </a:t>
            </a:r>
          </a:p>
          <a:p>
            <a:pPr lvl="1"/>
            <a:r>
              <a:rPr lang="en-US" dirty="0"/>
              <a:t>The coordinate systems are determined by the transform. </a:t>
            </a:r>
          </a:p>
          <a:p>
            <a:r>
              <a:rPr lang="en-US" dirty="0"/>
              <a:t>A model space, </a:t>
            </a:r>
          </a:p>
          <a:p>
            <a:pPr lvl="1"/>
            <a:r>
              <a:rPr lang="en-US" dirty="0"/>
              <a:t>the space in which the vertices of the objects are expressed in. </a:t>
            </a:r>
          </a:p>
          <a:p>
            <a:pPr lvl="2"/>
            <a:r>
              <a:rPr lang="en-US" dirty="0"/>
              <a:t>For example, the object is modelled in another software</a:t>
            </a:r>
          </a:p>
          <a:p>
            <a:pPr lvl="1"/>
            <a:r>
              <a:rPr lang="en-US" dirty="0"/>
              <a:t>the x, y, and z, and the 0, 0, 0 position of the model of each object. </a:t>
            </a:r>
          </a:p>
          <a:p>
            <a:pPr lvl="1"/>
            <a:r>
              <a:rPr lang="en-US" dirty="0"/>
              <a:t>need to be converted into world space which is different for each object using </a:t>
            </a:r>
            <a:r>
              <a:rPr lang="en-US" u="sng" dirty="0"/>
              <a:t>Transformation matrix 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BD445AA3-33A9-1E49-B588-EC3A9BB749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2114" y="4258561"/>
            <a:ext cx="2469160" cy="8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31C9-4BA1-CE49-AD41-ECD8338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</a:t>
            </a:r>
            <a:br>
              <a:rPr lang="en-SG" dirty="0"/>
            </a:br>
            <a:r>
              <a:rPr lang="en-SG" dirty="0"/>
              <a:t>Object Coordinate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1FC1-CEDA-614C-8CAD-1917F003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Transform matrix of that object </a:t>
            </a:r>
          </a:p>
          <a:p>
            <a:pPr lvl="1"/>
            <a:r>
              <a:rPr lang="en-US" u="sng" dirty="0"/>
              <a:t>transforms</a:t>
            </a:r>
            <a:r>
              <a:rPr lang="en-US" dirty="0"/>
              <a:t> from the local </a:t>
            </a:r>
            <a:r>
              <a:rPr lang="en-US" u="sng" dirty="0"/>
              <a:t>model space </a:t>
            </a:r>
            <a:r>
              <a:rPr lang="en-US" dirty="0"/>
              <a:t>of the polygons into the </a:t>
            </a:r>
            <a:r>
              <a:rPr lang="en-US" u="sng" dirty="0"/>
              <a:t>world space</a:t>
            </a:r>
            <a:r>
              <a:rPr lang="en-US" dirty="0"/>
              <a:t> of unity with that matrix transform. </a:t>
            </a:r>
          </a:p>
          <a:p>
            <a:r>
              <a:rPr lang="en-US" dirty="0"/>
              <a:t>A single object might </a:t>
            </a:r>
          </a:p>
          <a:p>
            <a:pPr lvl="1"/>
            <a:r>
              <a:rPr lang="en-US" dirty="0"/>
              <a:t>have multiple matrix transforms because there might be a hierarchy. </a:t>
            </a:r>
          </a:p>
          <a:p>
            <a:pPr lvl="1"/>
            <a:r>
              <a:rPr lang="en-US" dirty="0"/>
              <a:t>hierarchy: one object with the transform underneath another game object that also has a transform. </a:t>
            </a:r>
          </a:p>
          <a:p>
            <a:r>
              <a:rPr lang="en-US" dirty="0"/>
              <a:t>Generally, combine all these transforms together into a single matrix by multiplying them together. </a:t>
            </a:r>
          </a:p>
          <a:p>
            <a:pPr lvl="1"/>
            <a:r>
              <a:rPr lang="en-US" dirty="0"/>
              <a:t>convenient. </a:t>
            </a:r>
          </a:p>
          <a:p>
            <a:pPr lvl="1"/>
            <a:r>
              <a:rPr lang="en-US" dirty="0"/>
              <a:t>much quicker </a:t>
            </a:r>
          </a:p>
          <a:p>
            <a:r>
              <a:rPr lang="en-US" dirty="0"/>
              <a:t>All those transforms give us world space coordinate systems, </a:t>
            </a:r>
          </a:p>
          <a:p>
            <a:r>
              <a:rPr lang="en-US" dirty="0"/>
              <a:t>Next, need to convert from world space coordinate systems into the </a:t>
            </a:r>
            <a:r>
              <a:rPr lang="en-US" u="sng" dirty="0"/>
              <a:t>camera space coordinate systems</a:t>
            </a:r>
            <a:r>
              <a:rPr lang="en-US" dirty="0"/>
              <a:t>. 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B51A92-8E3D-0F46-ABD3-E740DB15A7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0474" y="2770616"/>
            <a:ext cx="1977381" cy="1832993"/>
          </a:xfrm>
          <a:prstGeom prst="rect">
            <a:avLst/>
          </a:prstGeom>
        </p:spPr>
      </p:pic>
      <p:pic>
        <p:nvPicPr>
          <p:cNvPr id="5" name="Picture 4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64CC8487-1CD2-2A43-A423-6AD7EE0A83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318" y="1256107"/>
            <a:ext cx="2469160" cy="882502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3ABF6D02-E578-5E48-808A-9F5BC20048DE}"/>
              </a:ext>
            </a:extLst>
          </p:cNvPr>
          <p:cNvSpPr/>
          <p:nvPr/>
        </p:nvSpPr>
        <p:spPr>
          <a:xfrm>
            <a:off x="10796631" y="2182803"/>
            <a:ext cx="182534" cy="543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DF84-385E-5C45-8DA9-0D2F6177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transform</a:t>
            </a:r>
            <a:br>
              <a:rPr lang="en-US" dirty="0"/>
            </a:br>
            <a:r>
              <a:rPr lang="en-US" dirty="0"/>
              <a:t>Camera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05FA-71E5-874F-BE3A-EF132133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Aka View space </a:t>
            </a:r>
          </a:p>
          <a:p>
            <a:r>
              <a:rPr lang="en-US" dirty="0"/>
              <a:t>All this means is </a:t>
            </a:r>
          </a:p>
          <a:p>
            <a:pPr lvl="1"/>
            <a:r>
              <a:rPr lang="en-US" dirty="0"/>
              <a:t>where an object is relative to the camera, </a:t>
            </a:r>
          </a:p>
          <a:p>
            <a:pPr lvl="1"/>
            <a:r>
              <a:rPr lang="en-US" dirty="0"/>
              <a:t>how far away it is from the camera, </a:t>
            </a:r>
          </a:p>
          <a:p>
            <a:pPr lvl="1"/>
            <a:r>
              <a:rPr lang="en-US" dirty="0"/>
              <a:t>what directions is relative to the camera. </a:t>
            </a:r>
          </a:p>
          <a:p>
            <a:endParaRPr lang="en-US" dirty="0"/>
          </a:p>
          <a:p>
            <a:r>
              <a:rPr lang="en-US" dirty="0"/>
              <a:t>Conversion from world space coordinates to camera space coordinates </a:t>
            </a:r>
          </a:p>
          <a:p>
            <a:pPr lvl="1"/>
            <a:r>
              <a:rPr lang="en-US" dirty="0"/>
              <a:t>Use inverse transform matrix of the camera. </a:t>
            </a:r>
          </a:p>
          <a:p>
            <a:pPr lvl="1"/>
            <a:endParaRPr lang="en-US" dirty="0"/>
          </a:p>
          <a:p>
            <a:r>
              <a:rPr lang="en-US" dirty="0"/>
              <a:t>Next need to </a:t>
            </a:r>
            <a:r>
              <a:rPr lang="en-US" u="sng" dirty="0"/>
              <a:t>project</a:t>
            </a:r>
            <a:r>
              <a:rPr lang="en-US" dirty="0"/>
              <a:t> these into 2D, and that gives us the 2D objects.</a:t>
            </a:r>
          </a:p>
          <a:p>
            <a:pPr lvl="1"/>
            <a:r>
              <a:rPr lang="en-US" dirty="0"/>
              <a:t>After projection, convert 2D objects to fragments (something like a pixel) via the rasterization process.</a:t>
            </a:r>
          </a:p>
          <a:p>
            <a:pPr lvl="2"/>
            <a:r>
              <a:rPr lang="en-SG" dirty="0"/>
              <a:t>Fragments are smallest points on image data</a:t>
            </a:r>
          </a:p>
          <a:p>
            <a:pPr lvl="2"/>
            <a:r>
              <a:rPr lang="en-SG" dirty="0"/>
              <a:t>Pixels are smallest points on the display. 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5E6A00-1E2C-094A-85C4-62DE5A1B31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8833" y="1858186"/>
            <a:ext cx="2667976" cy="20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DFE7-066A-4646-8941-DBDD52E6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4F0E-82BF-9548-B5E1-18578C8F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ways:</a:t>
            </a:r>
          </a:p>
          <a:p>
            <a:pPr lvl="1"/>
            <a:r>
              <a:rPr lang="en-US" dirty="0"/>
              <a:t>Parallel/Orthographic projection. </a:t>
            </a:r>
          </a:p>
          <a:p>
            <a:pPr lvl="1"/>
            <a:r>
              <a:rPr lang="en-US" dirty="0"/>
              <a:t>orthographic (used in computer graphics)</a:t>
            </a:r>
          </a:p>
          <a:p>
            <a:r>
              <a:rPr lang="en-US" dirty="0"/>
              <a:t>Parallel/Orthographic projection</a:t>
            </a:r>
          </a:p>
          <a:p>
            <a:pPr lvl="1"/>
            <a:r>
              <a:rPr lang="en-US" dirty="0"/>
              <a:t>get rid of the z’s, x and y distances stay the same</a:t>
            </a:r>
          </a:p>
          <a:p>
            <a:pPr lvl="2"/>
            <a:r>
              <a:rPr lang="en-US" dirty="0"/>
              <a:t>preserving distances so that can make measurements of it, </a:t>
            </a:r>
          </a:p>
          <a:p>
            <a:pPr lvl="1"/>
            <a:r>
              <a:rPr lang="en-US" dirty="0"/>
              <a:t>for technical drawing (architect or an engineer)</a:t>
            </a:r>
          </a:p>
          <a:p>
            <a:r>
              <a:rPr lang="en-US" dirty="0"/>
              <a:t>Perspective projection</a:t>
            </a:r>
          </a:p>
          <a:p>
            <a:pPr lvl="1"/>
            <a:r>
              <a:rPr lang="en-US" dirty="0"/>
              <a:t>the further away an object is, the smaller it looks on the screen, just as it does in real life. </a:t>
            </a:r>
          </a:p>
          <a:p>
            <a:pPr lvl="1"/>
            <a:r>
              <a:rPr lang="en-US" dirty="0"/>
              <a:t>creates very realistic views of an object.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ED4238-F7E2-9C4B-85AB-469FB6922A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040" y="2349349"/>
            <a:ext cx="3391848" cy="13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8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DFE7-066A-4646-8941-DBDD52E6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Parallel/Orthographic Projection</a:t>
            </a:r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CDBD72C-9AA7-934D-A024-566262C567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1550" y="2389717"/>
            <a:ext cx="7454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7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2091</Words>
  <Application>Microsoft Macintosh PowerPoint</Application>
  <PresentationFormat>Widescreen</PresentationFormat>
  <Paragraphs>328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Ion</vt:lpstr>
      <vt:lpstr>3D Graphics</vt:lpstr>
      <vt:lpstr>Rendering and the Graphics Pipeline</vt:lpstr>
      <vt:lpstr>Modelling World Coordinate System</vt:lpstr>
      <vt:lpstr>Modelling Object Coordinate System</vt:lpstr>
      <vt:lpstr>Modelling Object Coordinate System</vt:lpstr>
      <vt:lpstr>Modelling Object Coordinate System</vt:lpstr>
      <vt:lpstr>Model view transform Camera Coordinate System</vt:lpstr>
      <vt:lpstr>Projection</vt:lpstr>
      <vt:lpstr>Parallel/Orthographic Projection</vt:lpstr>
      <vt:lpstr>Perspective Projection</vt:lpstr>
      <vt:lpstr>Rasterization</vt:lpstr>
      <vt:lpstr>Rasterization</vt:lpstr>
      <vt:lpstr>Rasterization</vt:lpstr>
      <vt:lpstr>Line Rasterization</vt:lpstr>
      <vt:lpstr>Line Rasterization</vt:lpstr>
      <vt:lpstr>Line Rasterization</vt:lpstr>
      <vt:lpstr>Line Rasterization</vt:lpstr>
      <vt:lpstr>Line Rasterization</vt:lpstr>
      <vt:lpstr>Line Rasterization</vt:lpstr>
      <vt:lpstr>Lab</vt:lpstr>
      <vt:lpstr>Hidden surface removal</vt:lpstr>
      <vt:lpstr>Hidden surface removal</vt:lpstr>
      <vt:lpstr>Hidden surface removal</vt:lpstr>
      <vt:lpstr>Back face culling</vt:lpstr>
      <vt:lpstr>View frustrum clipping</vt:lpstr>
      <vt:lpstr>View frustrum clipping</vt:lpstr>
      <vt:lpstr>Occlusion – Painter’s algorithm</vt:lpstr>
      <vt:lpstr>Occlusion – Painter’s algorithm</vt:lpstr>
      <vt:lpstr>Occlusion – Z-buffer Algorithm</vt:lpstr>
      <vt:lpstr>Occlusion – Z-buffer Algorithm</vt:lpstr>
      <vt:lpstr>Occlusion – Z-buffer Algorithm</vt:lpstr>
      <vt:lpstr>Occlusion – Z-buffer Algorithm</vt:lpstr>
      <vt:lpstr>Occlusion – Z-buffer Algorithm</vt:lpstr>
      <vt:lpstr>Occlusion – Z-buffer Algorithm</vt:lpstr>
      <vt:lpstr>Occlusion – Z-buffer Algorithm</vt:lpstr>
      <vt:lpstr>Occlusion – Z-buffer Algorithm</vt:lpstr>
      <vt:lpstr>Occlusion – Z-buffer</vt:lpstr>
      <vt:lpstr>Hidden surface removal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96</cp:revision>
  <dcterms:created xsi:type="dcterms:W3CDTF">2020-10-13T13:55:42Z</dcterms:created>
  <dcterms:modified xsi:type="dcterms:W3CDTF">2022-01-04T01:53:41Z</dcterms:modified>
</cp:coreProperties>
</file>