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26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13 – Coursera week 15 and 16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024-A037-1843-96AD-14B76D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B96-77C0-734A-BBEF-147841A3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68060" cy="4195481"/>
          </a:xfrm>
        </p:spPr>
        <p:txBody>
          <a:bodyPr/>
          <a:lstStyle/>
          <a:p>
            <a:r>
              <a:rPr lang="en-US" dirty="0"/>
              <a:t>Diffuse</a:t>
            </a:r>
          </a:p>
          <a:p>
            <a:pPr lvl="1"/>
            <a:r>
              <a:rPr lang="en-SG" dirty="0"/>
              <a:t>Lambert’s cosine law</a:t>
            </a:r>
          </a:p>
          <a:p>
            <a:pPr lvl="2"/>
            <a:r>
              <a:rPr lang="en-SG" dirty="0"/>
              <a:t>the intensity of the light at a certain point is proportional to the cosine value of the angle between the surface normal and a light ray</a:t>
            </a:r>
          </a:p>
          <a:p>
            <a:pPr lvl="1"/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DF6D4B-680A-5545-96FC-FAE9CD6C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66" y="3950416"/>
            <a:ext cx="36322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34B8D-02D7-2945-BCC8-CB3BC2857370}"/>
              </a:ext>
            </a:extLst>
          </p:cNvPr>
          <p:cNvSpPr txBox="1"/>
          <p:nvPr/>
        </p:nvSpPr>
        <p:spPr>
          <a:xfrm>
            <a:off x="872761" y="5530311"/>
            <a:ext cx="1949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and L is in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𝜃</a:t>
            </a:r>
            <a:r>
              <a:rPr lang="en-US" dirty="0"/>
              <a:t>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 (0) is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high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0941B-751E-0243-9829-5A440F378812}"/>
              </a:ext>
            </a:extLst>
          </p:cNvPr>
          <p:cNvCxnSpPr>
            <a:stCxn id="4" idx="0"/>
          </p:cNvCxnSpPr>
          <p:nvPr/>
        </p:nvCxnSpPr>
        <p:spPr>
          <a:xfrm flipV="1">
            <a:off x="1847548" y="4918841"/>
            <a:ext cx="1147900" cy="61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616C21-2C40-0A4E-9EB0-F09B0C464C43}"/>
              </a:ext>
            </a:extLst>
          </p:cNvPr>
          <p:cNvSpPr txBox="1"/>
          <p:nvPr/>
        </p:nvSpPr>
        <p:spPr>
          <a:xfrm>
            <a:off x="5121213" y="5530310"/>
            <a:ext cx="29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SG" dirty="0"/>
              <a:t>𝜃 increases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 (</a:t>
            </a:r>
            <a:r>
              <a:rPr lang="en-SG" dirty="0"/>
              <a:t>𝜃</a:t>
            </a:r>
            <a:r>
              <a:rPr lang="en-US" dirty="0"/>
              <a:t>) goes lower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F2F8A4-23B7-D649-A4D8-00D7071740FE}"/>
              </a:ext>
            </a:extLst>
          </p:cNvPr>
          <p:cNvCxnSpPr>
            <a:cxnSpLocks/>
          </p:cNvCxnSpPr>
          <p:nvPr/>
        </p:nvCxnSpPr>
        <p:spPr>
          <a:xfrm>
            <a:off x="2809901" y="5790256"/>
            <a:ext cx="213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phs of Sine, Cosine and Tangent">
            <a:extLst>
              <a:ext uri="{FF2B5EF4-FFF2-40B4-BE49-F238E27FC236}">
                <a16:creationId xmlns:a16="http://schemas.microsoft.com/office/drawing/2014/main" id="{0490D8A2-F64B-574E-85B0-68EE2061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84" y="3664666"/>
            <a:ext cx="4279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35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024-A037-1843-96AD-14B76D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B96-77C0-734A-BBEF-147841A3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68060" cy="4195481"/>
          </a:xfrm>
        </p:spPr>
        <p:txBody>
          <a:bodyPr/>
          <a:lstStyle/>
          <a:p>
            <a:r>
              <a:rPr lang="en-US" dirty="0"/>
              <a:t>Ambient + Diffuse</a:t>
            </a:r>
          </a:p>
          <a:p>
            <a:pPr lvl="1"/>
            <a:r>
              <a:rPr lang="en-US" dirty="0" err="1"/>
              <a:t>I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aseline="-25000" dirty="0" err="1"/>
              <a:t>a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+</a:t>
            </a:r>
            <a:r>
              <a:rPr lang="en-SG" dirty="0"/>
              <a:t> </a:t>
            </a:r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I</a:t>
            </a:r>
            <a:r>
              <a:rPr lang="en-SG" baseline="-25000" dirty="0" err="1"/>
              <a:t>d</a:t>
            </a:r>
            <a:r>
              <a:rPr lang="en-SG" dirty="0"/>
              <a:t> (N.L)</a:t>
            </a:r>
            <a:endParaRPr lang="en-US" baseline="-25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A630B-86E6-4148-BF7E-B49BC930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373" y="2146300"/>
            <a:ext cx="3274786" cy="32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024-A037-1843-96AD-14B76D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B96-77C0-734A-BBEF-147841A3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68060" cy="4195481"/>
          </a:xfrm>
        </p:spPr>
        <p:txBody>
          <a:bodyPr/>
          <a:lstStyle/>
          <a:p>
            <a:r>
              <a:rPr lang="en-US" dirty="0"/>
              <a:t>Specular</a:t>
            </a:r>
          </a:p>
          <a:p>
            <a:pPr lvl="1"/>
            <a:r>
              <a:rPr lang="en-US" dirty="0"/>
              <a:t>Need three vectors</a:t>
            </a:r>
          </a:p>
          <a:p>
            <a:pPr lvl="2"/>
            <a:r>
              <a:rPr lang="en-US" dirty="0"/>
              <a:t>Surface normal</a:t>
            </a:r>
          </a:p>
          <a:p>
            <a:pPr lvl="2"/>
            <a:r>
              <a:rPr lang="en-US" dirty="0"/>
              <a:t>Light direction</a:t>
            </a:r>
          </a:p>
          <a:p>
            <a:pPr lvl="2"/>
            <a:r>
              <a:rPr lang="en-US" dirty="0"/>
              <a:t>Viewing direction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Need to Compute vector H </a:t>
            </a:r>
          </a:p>
          <a:p>
            <a:pPr lvl="2"/>
            <a:r>
              <a:rPr lang="en-US" dirty="0"/>
              <a:t>H is a vector that bisects 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 and l are both unit vector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B855209-4CF3-0040-9FDE-07B9C87E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1" y="2286907"/>
            <a:ext cx="3678180" cy="2470150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189EC85-D11D-D441-B32F-D3993064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9" y="5147129"/>
            <a:ext cx="1104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024-A037-1843-96AD-14B76D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B96-77C0-734A-BBEF-147841A3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081258" cy="4195481"/>
          </a:xfrm>
        </p:spPr>
        <p:txBody>
          <a:bodyPr/>
          <a:lstStyle/>
          <a:p>
            <a:r>
              <a:rPr lang="en-US" dirty="0"/>
              <a:t>Specular 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err="1"/>
              <a:t>I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SG" dirty="0"/>
              <a:t>(</a:t>
            </a:r>
            <a:r>
              <a:rPr lang="en-SG" dirty="0" err="1"/>
              <a:t>h.n</a:t>
            </a:r>
            <a:r>
              <a:rPr lang="en-SG" dirty="0"/>
              <a:t>)</a:t>
            </a:r>
            <a:r>
              <a:rPr lang="en-SG" baseline="30000" dirty="0"/>
              <a:t>m</a:t>
            </a:r>
          </a:p>
          <a:p>
            <a:pPr lvl="1"/>
            <a:r>
              <a:rPr lang="en-SG" dirty="0"/>
              <a:t>m </a:t>
            </a:r>
          </a:p>
          <a:p>
            <a:pPr lvl="2"/>
            <a:r>
              <a:rPr lang="en-SG" dirty="0"/>
              <a:t>shininess (positive)</a:t>
            </a:r>
          </a:p>
          <a:p>
            <a:pPr lvl="2"/>
            <a:r>
              <a:rPr lang="en-SG" dirty="0"/>
              <a:t>The higher the m, the more quickly the highlight effect vanishes</a:t>
            </a:r>
          </a:p>
          <a:p>
            <a:pPr lvl="2"/>
            <a:r>
              <a:rPr lang="en-SG" dirty="0"/>
              <a:t>Control the size and intensity of the highlights</a:t>
            </a:r>
          </a:p>
          <a:p>
            <a:pPr lvl="1"/>
            <a:r>
              <a:rPr lang="en-SG" dirty="0"/>
              <a:t>Ks – as </a:t>
            </a:r>
            <a:r>
              <a:rPr lang="en-SG" dirty="0" err="1"/>
              <a:t>ks</a:t>
            </a:r>
            <a:r>
              <a:rPr lang="en-SG" dirty="0"/>
              <a:t> increases, more light object reflects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group of planets&#10;&#10;Description automatically generated with low confidence">
            <a:extLst>
              <a:ext uri="{FF2B5EF4-FFF2-40B4-BE49-F238E27FC236}">
                <a16:creationId xmlns:a16="http://schemas.microsoft.com/office/drawing/2014/main" id="{A294A543-DD45-1E49-AECF-CDBE0361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2052918"/>
            <a:ext cx="4521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024-A037-1843-96AD-14B76D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B96-77C0-734A-BBEF-147841A3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68060" cy="4195481"/>
          </a:xfrm>
        </p:spPr>
        <p:txBody>
          <a:bodyPr/>
          <a:lstStyle/>
          <a:p>
            <a:r>
              <a:rPr lang="en-US" dirty="0"/>
              <a:t>Ambient + Diffuse + Specular</a:t>
            </a:r>
          </a:p>
          <a:p>
            <a:pPr lvl="1"/>
            <a:r>
              <a:rPr lang="en-US" dirty="0" err="1"/>
              <a:t>I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aseline="-25000" dirty="0" err="1"/>
              <a:t>a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+</a:t>
            </a:r>
            <a:r>
              <a:rPr lang="en-SG" dirty="0"/>
              <a:t> </a:t>
            </a:r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I</a:t>
            </a:r>
            <a:r>
              <a:rPr lang="en-SG" baseline="-25000" dirty="0" err="1"/>
              <a:t>d</a:t>
            </a:r>
            <a:r>
              <a:rPr lang="en-SG" dirty="0"/>
              <a:t> (N.L) +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err="1"/>
              <a:t>I</a:t>
            </a:r>
            <a:r>
              <a:rPr lang="en-US" baseline="-25000" dirty="0" err="1"/>
              <a:t>i</a:t>
            </a:r>
            <a:r>
              <a:rPr lang="en-SG" dirty="0"/>
              <a:t>(</a:t>
            </a:r>
            <a:r>
              <a:rPr lang="en-SG" dirty="0" err="1"/>
              <a:t>h.n</a:t>
            </a:r>
            <a:r>
              <a:rPr lang="en-SG" dirty="0"/>
              <a:t>)</a:t>
            </a:r>
            <a:r>
              <a:rPr lang="en-SG" baseline="30000" dirty="0"/>
              <a:t>m</a:t>
            </a:r>
          </a:p>
          <a:p>
            <a:pPr lvl="1"/>
            <a:endParaRPr lang="en-US" baseline="-25000" dirty="0"/>
          </a:p>
          <a:p>
            <a:pPr lvl="1"/>
            <a:r>
              <a:rPr lang="en-US" dirty="0"/>
              <a:t>Assume </a:t>
            </a:r>
            <a:r>
              <a:rPr lang="en-SG" dirty="0"/>
              <a:t>I</a:t>
            </a:r>
            <a:r>
              <a:rPr lang="en-SG" baseline="-25000" dirty="0"/>
              <a:t>d</a:t>
            </a:r>
            <a:r>
              <a:rPr lang="en-SG" dirty="0"/>
              <a:t> and 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baseline="-25000" dirty="0" err="1"/>
              <a:t>i</a:t>
            </a:r>
            <a:r>
              <a:rPr lang="en-US" dirty="0"/>
              <a:t> is the same light source.</a:t>
            </a:r>
          </a:p>
          <a:p>
            <a:pPr lvl="2"/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SG" dirty="0"/>
              <a:t>I</a:t>
            </a:r>
            <a:r>
              <a:rPr lang="en-SG" baseline="-25000" dirty="0"/>
              <a:t>d</a:t>
            </a:r>
          </a:p>
          <a:p>
            <a:pPr lvl="2"/>
            <a:endParaRPr lang="en-SG" baseline="-25000" dirty="0"/>
          </a:p>
          <a:p>
            <a:pPr lvl="1"/>
            <a:r>
              <a:rPr lang="en-US" dirty="0" err="1"/>
              <a:t>I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aseline="-25000" dirty="0" err="1"/>
              <a:t>a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+</a:t>
            </a:r>
            <a:r>
              <a:rPr lang="en-SG" dirty="0"/>
              <a:t> </a:t>
            </a:r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I</a:t>
            </a:r>
            <a:r>
              <a:rPr lang="en-SG" baseline="-25000" dirty="0" err="1"/>
              <a:t>i</a:t>
            </a:r>
            <a:r>
              <a:rPr lang="en-SG" dirty="0"/>
              <a:t> (N.L) +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err="1"/>
              <a:t>I</a:t>
            </a:r>
            <a:r>
              <a:rPr lang="en-US" baseline="-25000" dirty="0" err="1"/>
              <a:t>i</a:t>
            </a:r>
            <a:r>
              <a:rPr lang="en-SG" dirty="0"/>
              <a:t>(</a:t>
            </a:r>
            <a:r>
              <a:rPr lang="en-SG" dirty="0" err="1"/>
              <a:t>h.n</a:t>
            </a:r>
            <a:r>
              <a:rPr lang="en-SG" dirty="0"/>
              <a:t>)</a:t>
            </a:r>
            <a:r>
              <a:rPr lang="en-SG" baseline="30000" dirty="0"/>
              <a:t>m</a:t>
            </a:r>
          </a:p>
          <a:p>
            <a:pPr lvl="1"/>
            <a:r>
              <a:rPr lang="en-US" dirty="0"/>
              <a:t>   = </a:t>
            </a:r>
            <a:r>
              <a:rPr lang="en-US" dirty="0" err="1"/>
              <a:t>K</a:t>
            </a:r>
            <a:r>
              <a:rPr lang="en-US" baseline="-25000" dirty="0" err="1"/>
              <a:t>a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SG" dirty="0" err="1"/>
              <a:t>I</a:t>
            </a:r>
            <a:r>
              <a:rPr lang="en-SG" baseline="-25000" dirty="0" err="1"/>
              <a:t>i</a:t>
            </a:r>
            <a:r>
              <a:rPr lang="en-SG" dirty="0"/>
              <a:t>(</a:t>
            </a:r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/>
              <a:t> (N.L) + </a:t>
            </a:r>
            <a:r>
              <a:rPr lang="en-US" dirty="0"/>
              <a:t>K</a:t>
            </a:r>
            <a:r>
              <a:rPr lang="en-US" baseline="-25000" dirty="0"/>
              <a:t>s</a:t>
            </a:r>
            <a:r>
              <a:rPr lang="en-SG" dirty="0"/>
              <a:t>(</a:t>
            </a:r>
            <a:r>
              <a:rPr lang="en-SG" dirty="0" err="1"/>
              <a:t>h.n</a:t>
            </a:r>
            <a:r>
              <a:rPr lang="en-SG" dirty="0"/>
              <a:t>)</a:t>
            </a:r>
            <a:r>
              <a:rPr lang="en-SG" baseline="30000" dirty="0"/>
              <a:t>m</a:t>
            </a:r>
            <a:r>
              <a:rPr lang="en-SG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text, ball&#10;&#10;Description automatically generated">
            <a:extLst>
              <a:ext uri="{FF2B5EF4-FFF2-40B4-BE49-F238E27FC236}">
                <a16:creationId xmlns:a16="http://schemas.microsoft.com/office/drawing/2014/main" id="{B2A3FAB7-409B-3B42-AFA1-B566DC7E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488" y="1974850"/>
            <a:ext cx="2642199" cy="26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605F-D8F1-1543-8E0F-54F9AB3C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9B47-618C-4041-A157-7F2FA3E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/>
              <a:t>Workshop 13 </a:t>
            </a:r>
            <a:r>
              <a:rPr lang="en-US" dirty="0"/>
              <a:t>Lab 1.</a:t>
            </a:r>
          </a:p>
          <a:p>
            <a:r>
              <a:rPr lang="en-US" dirty="0"/>
              <a:t>In this activity, we are going to implement a few simple Vertex and Fragment </a:t>
            </a:r>
            <a:r>
              <a:rPr lang="en-GB" dirty="0"/>
              <a:t>Shader.</a:t>
            </a:r>
            <a:endParaRPr lang="en-S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13 Lab 1.</a:t>
            </a:r>
          </a:p>
          <a:p>
            <a:r>
              <a:rPr lang="en-US" dirty="0"/>
              <a:t>In this activity, we are going to </a:t>
            </a:r>
          </a:p>
          <a:p>
            <a:pPr lvl="1"/>
            <a:r>
              <a:rPr lang="en-US" dirty="0"/>
              <a:t>try out the standard light shader in Unity and </a:t>
            </a:r>
          </a:p>
          <a:p>
            <a:pPr lvl="1"/>
            <a:r>
              <a:rPr lang="en-US" dirty="0"/>
              <a:t>implement a simple Ambient, Diffuse and Specular Fragment </a:t>
            </a:r>
            <a:r>
              <a:rPr lang="en-GB" dirty="0"/>
              <a:t>Shader.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4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937102" cy="4195481"/>
          </a:xfrm>
        </p:spPr>
        <p:txBody>
          <a:bodyPr>
            <a:normAutofit/>
          </a:bodyPr>
          <a:lstStyle/>
          <a:p>
            <a:r>
              <a:rPr lang="en-US" dirty="0"/>
              <a:t>Directional light</a:t>
            </a:r>
          </a:p>
          <a:p>
            <a:pPr lvl="1"/>
            <a:r>
              <a:rPr lang="en-US" dirty="0"/>
              <a:t>No position</a:t>
            </a:r>
          </a:p>
          <a:p>
            <a:pPr lvl="2"/>
            <a:r>
              <a:rPr lang="en-US" dirty="0"/>
              <a:t>Doesn’t matter how near or far the object is from Directional light</a:t>
            </a:r>
          </a:p>
          <a:p>
            <a:pPr lvl="1"/>
            <a:r>
              <a:rPr lang="en-US" dirty="0"/>
              <a:t>Has directional/angle</a:t>
            </a:r>
          </a:p>
          <a:p>
            <a:pPr lvl="1"/>
            <a:r>
              <a:rPr lang="en-US" dirty="0"/>
              <a:t>Model Sunlight</a:t>
            </a:r>
          </a:p>
          <a:p>
            <a:pPr lvl="2"/>
            <a:r>
              <a:rPr lang="en-US" dirty="0"/>
              <a:t>Sun position is too far, position doesn’t matter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B6B6A92-9076-404C-AE13-954074B4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88" y="1630228"/>
            <a:ext cx="2908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light</a:t>
            </a:r>
          </a:p>
          <a:p>
            <a:pPr lvl="1"/>
            <a:r>
              <a:rPr lang="en-US" dirty="0"/>
              <a:t>Has position</a:t>
            </a:r>
          </a:p>
          <a:p>
            <a:pPr lvl="2"/>
            <a:r>
              <a:rPr lang="en-US" dirty="0"/>
              <a:t>Do matter how near or far the object is from point light</a:t>
            </a:r>
          </a:p>
          <a:p>
            <a:pPr lvl="1"/>
            <a:r>
              <a:rPr lang="en-US" dirty="0"/>
              <a:t>No directional/angle</a:t>
            </a:r>
          </a:p>
          <a:p>
            <a:pPr lvl="2"/>
            <a:r>
              <a:rPr lang="en-US" dirty="0"/>
              <a:t>Lights flow in every direction</a:t>
            </a:r>
          </a:p>
          <a:p>
            <a:pPr lvl="1"/>
            <a:r>
              <a:rPr lang="en-US" dirty="0"/>
              <a:t>Model lamp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E66CB-0746-374A-A097-D92B2865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588" y="1853248"/>
            <a:ext cx="2197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51917" cy="4195481"/>
          </a:xfrm>
        </p:spPr>
        <p:txBody>
          <a:bodyPr>
            <a:normAutofit/>
          </a:bodyPr>
          <a:lstStyle/>
          <a:p>
            <a:r>
              <a:rPr lang="en-US" dirty="0"/>
              <a:t>Spotlight</a:t>
            </a:r>
          </a:p>
          <a:p>
            <a:pPr lvl="1"/>
            <a:r>
              <a:rPr lang="en-US" dirty="0"/>
              <a:t>Has position</a:t>
            </a:r>
          </a:p>
          <a:p>
            <a:pPr lvl="2"/>
            <a:r>
              <a:rPr lang="en-US" dirty="0"/>
              <a:t>Do matter how near or far the object is from point light</a:t>
            </a:r>
          </a:p>
          <a:p>
            <a:pPr lvl="1"/>
            <a:r>
              <a:rPr lang="en-US" dirty="0"/>
              <a:t>Has directional/angle</a:t>
            </a:r>
          </a:p>
          <a:p>
            <a:pPr lvl="2"/>
            <a:r>
              <a:rPr lang="en-US" dirty="0"/>
              <a:t>Lights flow in a certain corn</a:t>
            </a:r>
          </a:p>
          <a:p>
            <a:pPr lvl="1"/>
            <a:r>
              <a:rPr lang="en-US" dirty="0"/>
              <a:t>Model a spotlight in theater</a:t>
            </a:r>
          </a:p>
          <a:p>
            <a:pPr lvl="2"/>
            <a:r>
              <a:rPr lang="en-SG" dirty="0"/>
              <a:t>narrow focus light that only shows shines on a certain spot. </a:t>
            </a:r>
          </a:p>
          <a:p>
            <a:pPr lvl="2"/>
            <a:r>
              <a:rPr lang="en-SG" dirty="0"/>
              <a:t>the further the light is away, the wider the area covers because it's a cone.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AA71A7FD-C94E-5B44-9EE9-E87BF900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97" y="1864176"/>
            <a:ext cx="2635463" cy="3999593"/>
          </a:xfrm>
          <a:prstGeom prst="rect">
            <a:avLst/>
          </a:prstGeom>
        </p:spPr>
      </p:pic>
      <p:pic>
        <p:nvPicPr>
          <p:cNvPr id="8" name="Picture 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4770E90-EAC3-F642-BFA5-C286880B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33" y="1864176"/>
            <a:ext cx="2932367" cy="43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51917" cy="4195481"/>
          </a:xfrm>
        </p:spPr>
        <p:txBody>
          <a:bodyPr>
            <a:normAutofit/>
          </a:bodyPr>
          <a:lstStyle/>
          <a:p>
            <a:r>
              <a:rPr lang="en-US" dirty="0"/>
              <a:t>Ambient light</a:t>
            </a:r>
          </a:p>
          <a:p>
            <a:pPr lvl="1"/>
            <a:r>
              <a:rPr lang="en-US" dirty="0"/>
              <a:t>Comes from light bouncing off from surrounding object.</a:t>
            </a:r>
          </a:p>
          <a:p>
            <a:pPr lvl="1"/>
            <a:r>
              <a:rPr lang="en-US" dirty="0"/>
              <a:t>Very difficult to model.</a:t>
            </a:r>
          </a:p>
          <a:p>
            <a:pPr lvl="1"/>
            <a:r>
              <a:rPr lang="en-US" dirty="0"/>
              <a:t>Trick is to apply a constant low light value to all objects.</a:t>
            </a:r>
          </a:p>
          <a:p>
            <a:pPr lvl="2"/>
            <a:r>
              <a:rPr lang="en-US" dirty="0"/>
              <a:t>No position and direction.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29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9694-EB64-9A4D-8964-2E686ECC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2666-AA2D-BA48-9280-97997056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Diffuse</a:t>
            </a:r>
          </a:p>
          <a:p>
            <a:pPr lvl="1"/>
            <a:r>
              <a:rPr lang="en-US" dirty="0"/>
              <a:t>Specular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8ED3E9-CB71-0D49-8D50-00F55617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2788959"/>
            <a:ext cx="7342414" cy="30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8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2BE-7F71-C249-BA2C-ADD724D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57C7-A435-0040-9DED-C4F1F3B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010674" cy="4195481"/>
          </a:xfrm>
        </p:spPr>
        <p:txBody>
          <a:bodyPr/>
          <a:lstStyle/>
          <a:p>
            <a:r>
              <a:rPr lang="en-US" dirty="0"/>
              <a:t>Ambient light</a:t>
            </a:r>
          </a:p>
          <a:p>
            <a:pPr lvl="1"/>
            <a:r>
              <a:rPr lang="en-US" dirty="0"/>
              <a:t>Set a constant value for the whole scene (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object reflects only a proportion (k</a:t>
            </a:r>
            <a:r>
              <a:rPr lang="en-US" baseline="-25000" dirty="0"/>
              <a:t>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</a:t>
            </a:r>
            <a:r>
              <a:rPr lang="en-US" baseline="-25000" dirty="0"/>
              <a:t>a </a:t>
            </a:r>
            <a:r>
              <a:rPr lang="en-SG" dirty="0"/>
              <a:t>is parameter of the object this pixel is assigned to during the rasterization process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aseline="-25000" dirty="0" err="1"/>
              <a:t>a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F0DBCAC-0843-FF43-9464-B74450A1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14" y="2426002"/>
            <a:ext cx="2659634" cy="20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024-A037-1843-96AD-14B76D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1B96-77C0-734A-BBEF-147841A3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68060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Diffuse</a:t>
            </a:r>
          </a:p>
          <a:p>
            <a:pPr lvl="1"/>
            <a:r>
              <a:rPr lang="en-SG" dirty="0"/>
              <a:t>Lambert’s cosine law</a:t>
            </a:r>
          </a:p>
          <a:p>
            <a:pPr lvl="2"/>
            <a:r>
              <a:rPr lang="en-SG" dirty="0"/>
              <a:t>the intensity of the light at a certain point is proportional to the cosine value of the angle between the surface normal and a light ray.</a:t>
            </a:r>
          </a:p>
          <a:p>
            <a:pPr lvl="1"/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I</a:t>
            </a:r>
            <a:r>
              <a:rPr lang="en-SG" baseline="-25000" dirty="0" err="1"/>
              <a:t>d</a:t>
            </a:r>
            <a:r>
              <a:rPr lang="en-SG" dirty="0"/>
              <a:t> cos(𝜃) = </a:t>
            </a:r>
          </a:p>
          <a:p>
            <a:pPr lvl="2"/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,the</a:t>
            </a:r>
            <a:r>
              <a:rPr lang="en-SG" dirty="0"/>
              <a:t> co-efficient of the surface material, </a:t>
            </a:r>
          </a:p>
          <a:p>
            <a:pPr lvl="3"/>
            <a:r>
              <a:rPr lang="en-SG" dirty="0"/>
              <a:t>Higher </a:t>
            </a:r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/>
              <a:t>, higher percentage of light is reflected</a:t>
            </a:r>
          </a:p>
          <a:p>
            <a:pPr lvl="2"/>
            <a:r>
              <a:rPr lang="en-SG" dirty="0"/>
              <a:t>I</a:t>
            </a:r>
            <a:r>
              <a:rPr lang="en-SG" baseline="-25000" dirty="0"/>
              <a:t>d</a:t>
            </a:r>
            <a:r>
              <a:rPr lang="en-SG" dirty="0"/>
              <a:t>, the intensity of the light source, </a:t>
            </a:r>
          </a:p>
          <a:p>
            <a:pPr lvl="2"/>
            <a:r>
              <a:rPr lang="en-SG" dirty="0"/>
              <a:t>cos(𝜃), the angle between the surface normal and the light ray. Also equals to (N.L)</a:t>
            </a:r>
          </a:p>
          <a:p>
            <a:pPr lvl="1"/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I</a:t>
            </a:r>
            <a:r>
              <a:rPr lang="en-SG" baseline="-25000" dirty="0" err="1"/>
              <a:t>d</a:t>
            </a:r>
            <a:r>
              <a:rPr lang="en-SG" dirty="0"/>
              <a:t> cos(𝜃) = </a:t>
            </a:r>
            <a:r>
              <a:rPr lang="en-SG" dirty="0" err="1"/>
              <a:t>k</a:t>
            </a:r>
            <a:r>
              <a:rPr lang="en-SG" baseline="-25000" dirty="0" err="1"/>
              <a:t>d</a:t>
            </a:r>
            <a:r>
              <a:rPr lang="en-SG" dirty="0" err="1"/>
              <a:t>I</a:t>
            </a:r>
            <a:r>
              <a:rPr lang="en-SG" baseline="-25000" dirty="0" err="1"/>
              <a:t>d</a:t>
            </a:r>
            <a:r>
              <a:rPr lang="en-SG" dirty="0"/>
              <a:t> (N.L)</a:t>
            </a:r>
          </a:p>
          <a:p>
            <a:pPr lvl="2"/>
            <a:r>
              <a:rPr lang="en-SG" dirty="0"/>
              <a:t>(N.L) = dot product of vector N and L.</a:t>
            </a:r>
          </a:p>
          <a:p>
            <a:pPr lvl="2"/>
            <a:r>
              <a:rPr lang="en-SG" dirty="0"/>
              <a:t>N and L are unit vector (i.e. length of 1)</a:t>
            </a:r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01989A6-8ED4-E341-B2F3-19FDD7F8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372" y="2470150"/>
            <a:ext cx="3302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5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632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3D Graphics</vt:lpstr>
      <vt:lpstr>Lab</vt:lpstr>
      <vt:lpstr>Lighting</vt:lpstr>
      <vt:lpstr>Lighting</vt:lpstr>
      <vt:lpstr>Lighting</vt:lpstr>
      <vt:lpstr>Lighting</vt:lpstr>
      <vt:lpstr>Light model</vt:lpstr>
      <vt:lpstr>Light model</vt:lpstr>
      <vt:lpstr>Light model</vt:lpstr>
      <vt:lpstr>Light model</vt:lpstr>
      <vt:lpstr>Light model</vt:lpstr>
      <vt:lpstr>Light model</vt:lpstr>
      <vt:lpstr>Light model</vt:lpstr>
      <vt:lpstr>Light model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112</cp:revision>
  <dcterms:created xsi:type="dcterms:W3CDTF">2020-10-13T13:55:42Z</dcterms:created>
  <dcterms:modified xsi:type="dcterms:W3CDTF">2022-01-18T12:47:02Z</dcterms:modified>
</cp:coreProperties>
</file>