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57" r:id="rId3"/>
    <p:sldId id="260" r:id="rId4"/>
    <p:sldId id="320" r:id="rId5"/>
    <p:sldId id="267" r:id="rId6"/>
    <p:sldId id="322" r:id="rId7"/>
    <p:sldId id="324" r:id="rId8"/>
    <p:sldId id="319" r:id="rId9"/>
    <p:sldId id="269" r:id="rId10"/>
    <p:sldId id="270" r:id="rId11"/>
    <p:sldId id="259" r:id="rId12"/>
    <p:sldId id="312" r:id="rId13"/>
    <p:sldId id="262" r:id="rId14"/>
    <p:sldId id="313" r:id="rId15"/>
    <p:sldId id="326" r:id="rId16"/>
    <p:sldId id="266" r:id="rId17"/>
    <p:sldId id="330" r:id="rId18"/>
    <p:sldId id="314" r:id="rId19"/>
    <p:sldId id="328" r:id="rId20"/>
    <p:sldId id="318" r:id="rId21"/>
    <p:sldId id="329" r:id="rId22"/>
    <p:sldId id="315" r:id="rId23"/>
    <p:sldId id="316" r:id="rId24"/>
    <p:sldId id="327" r:id="rId25"/>
    <p:sldId id="332" r:id="rId26"/>
    <p:sldId id="317" r:id="rId27"/>
    <p:sldId id="33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mathsisfun.com/algebra/vector-uni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 &amp;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1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a vector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direction of a vector</a:t>
            </a:r>
          </a:p>
          <a:p>
            <a:r>
              <a:rPr lang="en-US" dirty="0"/>
              <a:t>v = (3,4)</a:t>
            </a:r>
          </a:p>
          <a:p>
            <a:r>
              <a:rPr lang="en-US" dirty="0"/>
              <a:t>-v = (-3,-4)</a:t>
            </a:r>
          </a:p>
        </p:txBody>
      </p:sp>
      <p:pic>
        <p:nvPicPr>
          <p:cNvPr id="6" name="Picture 5" descr="Screen Shot 2016-07-12 at 5.14.4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119" y="1778287"/>
            <a:ext cx="1803400" cy="4953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48074" y="266054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82974" y="6260545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-3   -2   -1   0    1    2    3    4   5    6   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48075" y="4467199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1800246" y="4255928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-4     -3     -2     -1     0      1     2     3     4</a:t>
            </a:r>
          </a:p>
        </p:txBody>
      </p:sp>
    </p:spTree>
    <p:extLst>
      <p:ext uri="{BB962C8B-B14F-4D97-AF65-F5344CB8AC3E}">
        <p14:creationId xmlns:p14="http://schemas.microsoft.com/office/powerpoint/2010/main" val="8102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two vectors by simply joining them head-to-tail: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it doesn't matter which order you add them, you get the same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447013"/>
            <a:ext cx="3149600" cy="116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5198782"/>
            <a:ext cx="3136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vector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vector B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(5,3)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11809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811810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11810" y="4916485"/>
            <a:ext cx="1783857" cy="1331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46709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376359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</p:spTree>
    <p:extLst>
      <p:ext uri="{BB962C8B-B14F-4D97-AF65-F5344CB8AC3E}">
        <p14:creationId xmlns:p14="http://schemas.microsoft.com/office/powerpoint/2010/main" val="27144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0.11528 -0.26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vector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vector B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(5,3)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02391"/>
              </p:ext>
            </p:extLst>
          </p:nvPr>
        </p:nvGraphicFramePr>
        <p:xfrm>
          <a:off x="1811809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811810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46709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376359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14188-F688-9A46-9A8C-D8F972CAA95E}"/>
              </a:ext>
            </a:extLst>
          </p:cNvPr>
          <p:cNvCxnSpPr/>
          <p:nvPr/>
        </p:nvCxnSpPr>
        <p:spPr>
          <a:xfrm flipV="1">
            <a:off x="2895653" y="3123139"/>
            <a:ext cx="1783857" cy="1331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17A6B-C5BE-9440-87FD-91A13171E673}"/>
              </a:ext>
            </a:extLst>
          </p:cNvPr>
          <p:cNvSpPr txBox="1"/>
          <p:nvPr/>
        </p:nvSpPr>
        <p:spPr>
          <a:xfrm>
            <a:off x="5933684" y="3123139"/>
            <a:ext cx="2080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x is 3 + 5 = 8</a:t>
            </a:r>
          </a:p>
          <a:p>
            <a:endParaRPr lang="en-US" dirty="0"/>
          </a:p>
          <a:p>
            <a:r>
              <a:rPr lang="en-US" dirty="0"/>
              <a:t>New Y is 4 + 3 = 7</a:t>
            </a:r>
          </a:p>
        </p:txBody>
      </p:sp>
    </p:spTree>
    <p:extLst>
      <p:ext uri="{BB962C8B-B14F-4D97-AF65-F5344CB8AC3E}">
        <p14:creationId xmlns:p14="http://schemas.microsoft.com/office/powerpoint/2010/main" val="34748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vector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vector B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(5,3)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11809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811810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46709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376359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14188-F688-9A46-9A8C-D8F972CAA95E}"/>
              </a:ext>
            </a:extLst>
          </p:cNvPr>
          <p:cNvCxnSpPr/>
          <p:nvPr/>
        </p:nvCxnSpPr>
        <p:spPr>
          <a:xfrm flipV="1">
            <a:off x="2895653" y="3123139"/>
            <a:ext cx="1783857" cy="1331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3C4C9B-DC2B-AF4D-B7D8-13509184A36A}"/>
              </a:ext>
            </a:extLst>
          </p:cNvPr>
          <p:cNvCxnSpPr/>
          <p:nvPr/>
        </p:nvCxnSpPr>
        <p:spPr>
          <a:xfrm flipV="1">
            <a:off x="1899491" y="3123139"/>
            <a:ext cx="2862502" cy="312526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D4AC87-76EE-9B4E-B6F3-953B623D8F9B}"/>
              </a:ext>
            </a:extLst>
          </p:cNvPr>
          <p:cNvSpPr txBox="1"/>
          <p:nvPr/>
        </p:nvSpPr>
        <p:spPr>
          <a:xfrm>
            <a:off x="5818750" y="3307806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new resultant vector </a:t>
            </a:r>
          </a:p>
          <a:p>
            <a:r>
              <a:rPr lang="en-US" dirty="0"/>
              <a:t>is (8,7)</a:t>
            </a:r>
          </a:p>
        </p:txBody>
      </p:sp>
    </p:spTree>
    <p:extLst>
      <p:ext uri="{BB962C8B-B14F-4D97-AF65-F5344CB8AC3E}">
        <p14:creationId xmlns:p14="http://schemas.microsoft.com/office/powerpoint/2010/main" val="257088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F7EF-A284-ED49-97E3-7CEE572C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AA28-43FD-AA4D-BF38-3193B3D0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out a + b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E28EF6-82A5-0749-B5BE-82EC18C1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04" y="2569106"/>
            <a:ext cx="3491722" cy="28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1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the direction of the vector we want to subtract,</a:t>
            </a:r>
          </a:p>
          <a:p>
            <a:r>
              <a:rPr lang="en-US" dirty="0"/>
              <a:t>Then add them as usual:</a:t>
            </a:r>
          </a:p>
          <a:p>
            <a:r>
              <a:rPr lang="en-US" b="1" dirty="0">
                <a:solidFill>
                  <a:srgbClr val="00B0F0"/>
                </a:solidFill>
              </a:rPr>
              <a:t>E.g. (5,3) – (3,4)</a:t>
            </a:r>
          </a:p>
          <a:p>
            <a:r>
              <a:rPr lang="en-US" b="1" dirty="0">
                <a:solidFill>
                  <a:srgbClr val="00B0F0"/>
                </a:solidFill>
              </a:rPr>
              <a:t>    = (5,3) + (-3,-4)</a:t>
            </a:r>
          </a:p>
          <a:p>
            <a:r>
              <a:rPr lang="en-US" b="1" dirty="0">
                <a:solidFill>
                  <a:srgbClr val="00B0F0"/>
                </a:solidFill>
              </a:rPr>
              <a:t>    = (5-3 , 3-4)</a:t>
            </a:r>
          </a:p>
          <a:p>
            <a:r>
              <a:rPr lang="en-US" b="1" dirty="0">
                <a:solidFill>
                  <a:srgbClr val="00B0F0"/>
                </a:solidFill>
              </a:rPr>
              <a:t>    = (2,-1)</a:t>
            </a:r>
          </a:p>
          <a:p>
            <a:endParaRPr lang="en-US" dirty="0"/>
          </a:p>
          <a:p>
            <a:r>
              <a:rPr lang="en-US" dirty="0"/>
              <a:t>Note: Subtraction of vector is NOT COMMUNICATIVE</a:t>
            </a:r>
          </a:p>
          <a:p>
            <a:pPr lvl="1"/>
            <a:r>
              <a:rPr lang="en-US" dirty="0"/>
              <a:t>That is a – b != b - 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vector</a:t>
            </a:r>
          </a:p>
        </p:txBody>
      </p:sp>
      <p:pic>
        <p:nvPicPr>
          <p:cNvPr id="4" name="Picture 3" descr="Screen Shot 2016-07-12 at 5.48.5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7524" y="3034686"/>
            <a:ext cx="394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F7EF-A284-ED49-97E3-7CEE572C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AA28-43FD-AA4D-BF38-3193B3D0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out a - b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E28EF6-82A5-0749-B5BE-82EC18C1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04" y="2569106"/>
            <a:ext cx="3491722" cy="28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0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1BDB-6D77-E944-A670-FF3ED7E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0525-D836-274A-ABBA-64D6BBD5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a· b = </a:t>
            </a:r>
            <a:r>
              <a:rPr lang="en-SG" dirty="0" err="1"/>
              <a:t>ax</a:t>
            </a:r>
            <a:r>
              <a:rPr lang="en-SG" dirty="0"/>
              <a:t> ×</a:t>
            </a:r>
            <a:r>
              <a:rPr lang="en-SG" dirty="0" err="1"/>
              <a:t>bx</a:t>
            </a:r>
            <a:r>
              <a:rPr lang="en-SG" dirty="0"/>
              <a:t> +ay ×by </a:t>
            </a:r>
          </a:p>
          <a:p>
            <a:r>
              <a:rPr lang="en-SG" dirty="0"/>
              <a:t>Result will be a scalar </a:t>
            </a:r>
          </a:p>
          <a:p>
            <a:endParaRPr lang="en-US" dirty="0"/>
          </a:p>
          <a:p>
            <a:r>
              <a:rPr lang="en-SG" dirty="0"/>
              <a:t>a = (3,4)</a:t>
            </a:r>
          </a:p>
          <a:p>
            <a:r>
              <a:rPr lang="en-SG" dirty="0"/>
              <a:t>b = (5,6) </a:t>
            </a:r>
          </a:p>
          <a:p>
            <a:r>
              <a:rPr lang="en-SG" dirty="0" err="1"/>
              <a:t>a.b</a:t>
            </a:r>
            <a:r>
              <a:rPr lang="en-SG" dirty="0"/>
              <a:t> = 3x5 + 4*6 = 15+24 = 39 </a:t>
            </a:r>
          </a:p>
          <a:p>
            <a:endParaRPr lang="en-SG" dirty="0"/>
          </a:p>
          <a:p>
            <a:r>
              <a:rPr lang="en-SG" dirty="0"/>
              <a:t>Also a · b = |a| × |b| × cos(</a:t>
            </a:r>
            <a:r>
              <a:rPr lang="el-GR" dirty="0"/>
              <a:t>θ) </a:t>
            </a:r>
            <a:endParaRPr lang="en-US" dirty="0"/>
          </a:p>
          <a:p>
            <a:r>
              <a:rPr lang="en-SG" dirty="0"/>
              <a:t>Use dot product result to find the angle between two vectors. 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35C1D32-CE3E-8B44-AA2B-1AA206E1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200" y="1792814"/>
            <a:ext cx="3354511" cy="30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4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2F8B-BDF7-2D47-98E1-D02CC19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0AA5-2B53-2540-AA3E-100F4EAF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= (3,4,-1) and b = (-2,1,2)</a:t>
            </a:r>
          </a:p>
          <a:p>
            <a:r>
              <a:rPr lang="en-US" dirty="0"/>
              <a:t>Work out </a:t>
            </a:r>
            <a:r>
              <a:rPr lang="en-US" dirty="0" err="1"/>
              <a:t>a.b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has magnitude (size) and direction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82406" y="3030363"/>
            <a:ext cx="2294568" cy="137087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55580" y="3290108"/>
            <a:ext cx="2309000" cy="14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76974" y="3030364"/>
            <a:ext cx="288626" cy="432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61240" y="4380076"/>
            <a:ext cx="288626" cy="432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509006">
            <a:off x="5341974" y="411801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146419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1BDB-6D77-E944-A670-FF3ED7E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30525-D836-274A-ABBA-64D6BBD51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a · b = |a| × |b| × cos(</a:t>
                </a:r>
                <a:r>
                  <a:rPr lang="el-GR" dirty="0"/>
                  <a:t>θ) </a:t>
                </a: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l-GR" dirty="0"/>
              </a:p>
              <a:p>
                <a:r>
                  <a:rPr lang="en-US" dirty="0"/>
                  <a:t>If a and b are both unit vector, </a:t>
                </a:r>
                <a:r>
                  <a:rPr lang="en-SG" dirty="0"/>
                  <a:t>|a| and |b| are 1.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/>
                  <a:t> (Note: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angle between a and b)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zero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/>
                  <a:t> = 1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90</a:t>
                </a:r>
                <a:r>
                  <a:rPr lang="en-US" baseline="30000" dirty="0"/>
                  <a:t>o</a:t>
                </a:r>
                <a:r>
                  <a:rPr lang="en-US" dirty="0"/>
                  <a:t>(PI/2)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/>
                  <a:t> = 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30525-D836-274A-ABBA-64D6BBD51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62A5585-760B-E743-BAC7-12FD20ED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05" y="4102518"/>
            <a:ext cx="7393781" cy="2057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2F1B6-4122-6548-8BAC-7351212E4F66}"/>
                  </a:ext>
                </a:extLst>
              </p:cNvPr>
              <p:cNvSpPr txBox="1"/>
              <p:nvPr/>
            </p:nvSpPr>
            <p:spPr>
              <a:xfrm>
                <a:off x="7349765" y="4102518"/>
                <a:ext cx="824607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SG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2F1B6-4122-6548-8BAC-7351212E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65" y="4102518"/>
                <a:ext cx="824607" cy="369332"/>
              </a:xfrm>
              <a:prstGeom prst="rect">
                <a:avLst/>
              </a:prstGeom>
              <a:blipFill>
                <a:blip r:embed="rId4"/>
                <a:stretch>
                  <a:fillRect t="-6667" r="-606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262B29-3658-3A4F-959A-161C762F6CD3}"/>
                  </a:ext>
                </a:extLst>
              </p:cNvPr>
              <p:cNvSpPr txBox="1"/>
              <p:nvPr/>
            </p:nvSpPr>
            <p:spPr>
              <a:xfrm>
                <a:off x="11576159" y="5308316"/>
                <a:ext cx="382427" cy="36662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262B29-3658-3A4F-959A-161C762F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159" y="5308316"/>
                <a:ext cx="382427" cy="3666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3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2F8B-BDF7-2D47-98E1-D02CC19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0AA5-2B53-2540-AA3E-100F4EAF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</a:t>
            </a:r>
            <a:r>
              <a:rPr lang="en-US" dirty="0" err="1"/>
              <a:t>a.b</a:t>
            </a:r>
            <a:r>
              <a:rPr lang="en-US" dirty="0"/>
              <a:t> = -1 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When angle is 0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When angle is n𝝿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When angle is 2n𝝿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When angle is (2n-1)𝝿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 n is an integer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1BDB-6D77-E944-A670-FF3ED7E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0525-D836-274A-ABBA-64D6BBD5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works for 3D space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r>
              <a:rPr lang="en-US" dirty="0"/>
              <a:t>The result will be a vector which is </a:t>
            </a:r>
          </a:p>
          <a:p>
            <a:pPr lvl="1"/>
            <a:r>
              <a:rPr lang="en-US" dirty="0"/>
              <a:t>Perpendicular to both vectors</a:t>
            </a:r>
          </a:p>
          <a:p>
            <a:pPr lvl="1"/>
            <a:r>
              <a:rPr lang="en-US" dirty="0"/>
              <a:t>Direction is determined by right-hand-rule</a:t>
            </a:r>
          </a:p>
          <a:p>
            <a:pPr lvl="1"/>
            <a:endParaRPr lang="en-US" dirty="0"/>
          </a:p>
          <a:p>
            <a:r>
              <a:rPr lang="en-SG" dirty="0"/>
              <a:t>If </a:t>
            </a:r>
            <a:r>
              <a:rPr lang="en-SG" b="1" dirty="0"/>
              <a:t>a</a:t>
            </a:r>
            <a:r>
              <a:rPr lang="en-SG" dirty="0"/>
              <a:t> and </a:t>
            </a:r>
            <a:r>
              <a:rPr lang="en-SG" b="1" dirty="0"/>
              <a:t>b</a:t>
            </a:r>
            <a:r>
              <a:rPr lang="en-SG" dirty="0"/>
              <a:t> start at the origin point (0,0,0), </a:t>
            </a:r>
          </a:p>
          <a:p>
            <a:pPr marL="0" indent="0">
              <a:buNone/>
            </a:pPr>
            <a:r>
              <a:rPr lang="en-SG" dirty="0"/>
              <a:t>	the Cross Product will end at:</a:t>
            </a:r>
          </a:p>
          <a:p>
            <a:pPr lvl="1"/>
            <a:r>
              <a:rPr lang="en-SG" b="1" dirty="0"/>
              <a:t>c</a:t>
            </a:r>
            <a:r>
              <a:rPr lang="en-SG" b="1" baseline="-25000" dirty="0"/>
              <a:t>x</a:t>
            </a:r>
            <a:r>
              <a:rPr lang="en-SG" b="1" dirty="0"/>
              <a:t> = </a:t>
            </a:r>
            <a:r>
              <a:rPr lang="en-SG" b="1" dirty="0" err="1"/>
              <a:t>a</a:t>
            </a:r>
            <a:r>
              <a:rPr lang="en-SG" b="1" baseline="-25000" dirty="0" err="1"/>
              <a:t>y</a:t>
            </a:r>
            <a:r>
              <a:rPr lang="en-SG" b="1" dirty="0" err="1"/>
              <a:t>b</a:t>
            </a:r>
            <a:r>
              <a:rPr lang="en-SG" b="1" baseline="-25000" dirty="0" err="1"/>
              <a:t>z</a:t>
            </a:r>
            <a:r>
              <a:rPr lang="en-SG" b="1" dirty="0"/>
              <a:t> − </a:t>
            </a:r>
            <a:r>
              <a:rPr lang="en-SG" b="1" dirty="0" err="1"/>
              <a:t>a</a:t>
            </a:r>
            <a:r>
              <a:rPr lang="en-SG" b="1" baseline="-25000" dirty="0" err="1"/>
              <a:t>z</a:t>
            </a:r>
            <a:r>
              <a:rPr lang="en-SG" b="1" dirty="0" err="1"/>
              <a:t>b</a:t>
            </a:r>
            <a:r>
              <a:rPr lang="en-SG" b="1" baseline="-25000" dirty="0" err="1"/>
              <a:t>y</a:t>
            </a:r>
            <a:endParaRPr lang="en-SG" dirty="0"/>
          </a:p>
          <a:p>
            <a:pPr lvl="1"/>
            <a:r>
              <a:rPr lang="en-SG" b="1" dirty="0"/>
              <a:t>c</a:t>
            </a:r>
            <a:r>
              <a:rPr lang="en-SG" b="1" baseline="-25000" dirty="0"/>
              <a:t>y</a:t>
            </a:r>
            <a:r>
              <a:rPr lang="en-SG" b="1" dirty="0"/>
              <a:t> = </a:t>
            </a:r>
            <a:r>
              <a:rPr lang="en-SG" b="1" dirty="0" err="1"/>
              <a:t>a</a:t>
            </a:r>
            <a:r>
              <a:rPr lang="en-SG" b="1" baseline="-25000" dirty="0" err="1"/>
              <a:t>z</a:t>
            </a:r>
            <a:r>
              <a:rPr lang="en-SG" b="1" dirty="0" err="1"/>
              <a:t>b</a:t>
            </a:r>
            <a:r>
              <a:rPr lang="en-SG" b="1" baseline="-25000" dirty="0" err="1"/>
              <a:t>x</a:t>
            </a:r>
            <a:r>
              <a:rPr lang="en-SG" b="1" dirty="0"/>
              <a:t> − </a:t>
            </a:r>
            <a:r>
              <a:rPr lang="en-SG" b="1" dirty="0" err="1"/>
              <a:t>a</a:t>
            </a:r>
            <a:r>
              <a:rPr lang="en-SG" b="1" baseline="-25000" dirty="0" err="1"/>
              <a:t>x</a:t>
            </a:r>
            <a:r>
              <a:rPr lang="en-SG" b="1" dirty="0" err="1"/>
              <a:t>b</a:t>
            </a:r>
            <a:r>
              <a:rPr lang="en-SG" b="1" baseline="-25000" dirty="0" err="1"/>
              <a:t>z</a:t>
            </a:r>
            <a:endParaRPr lang="en-SG" dirty="0"/>
          </a:p>
          <a:p>
            <a:pPr lvl="1"/>
            <a:r>
              <a:rPr lang="en-SG" b="1" dirty="0" err="1"/>
              <a:t>c</a:t>
            </a:r>
            <a:r>
              <a:rPr lang="en-SG" b="1" baseline="-25000" dirty="0" err="1"/>
              <a:t>z</a:t>
            </a:r>
            <a:r>
              <a:rPr lang="en-SG" b="1" dirty="0"/>
              <a:t> = </a:t>
            </a:r>
            <a:r>
              <a:rPr lang="en-SG" b="1" dirty="0" err="1"/>
              <a:t>a</a:t>
            </a:r>
            <a:r>
              <a:rPr lang="en-SG" b="1" baseline="-25000" dirty="0" err="1"/>
              <a:t>x</a:t>
            </a:r>
            <a:r>
              <a:rPr lang="en-SG" b="1" dirty="0" err="1"/>
              <a:t>b</a:t>
            </a:r>
            <a:r>
              <a:rPr lang="en-SG" b="1" baseline="-25000" dirty="0" err="1"/>
              <a:t>y</a:t>
            </a:r>
            <a:r>
              <a:rPr lang="en-SG" b="1" dirty="0"/>
              <a:t> − </a:t>
            </a:r>
            <a:r>
              <a:rPr lang="en-SG" b="1" dirty="0" err="1"/>
              <a:t>a</a:t>
            </a:r>
            <a:r>
              <a:rPr lang="en-SG" b="1" baseline="-25000" dirty="0" err="1"/>
              <a:t>y</a:t>
            </a:r>
            <a:r>
              <a:rPr lang="en-SG" b="1" dirty="0" err="1"/>
              <a:t>b</a:t>
            </a:r>
            <a:r>
              <a:rPr lang="en-SG" b="1" baseline="-25000" dirty="0" err="1"/>
              <a:t>x</a:t>
            </a:r>
            <a:endParaRPr lang="en-SG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E3058-EC3C-734C-9D2A-371A05DA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716" y="1934676"/>
            <a:ext cx="4539374" cy="3153098"/>
          </a:xfrm>
          <a:prstGeom prst="rect">
            <a:avLst/>
          </a:prstGeom>
        </p:spPr>
      </p:pic>
      <p:pic>
        <p:nvPicPr>
          <p:cNvPr id="9" name="Picture 8" descr="Diagram, whiteboard&#10;&#10;Description automatically generated">
            <a:extLst>
              <a:ext uri="{FF2B5EF4-FFF2-40B4-BE49-F238E27FC236}">
                <a16:creationId xmlns:a16="http://schemas.microsoft.com/office/drawing/2014/main" id="{A03BB623-57A0-BE47-9E31-964F14FF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48" y="253048"/>
            <a:ext cx="1244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Assume</a:t>
            </a:r>
            <a:r>
              <a:rPr lang="en-SG" b="1" dirty="0"/>
              <a:t> a</a:t>
            </a:r>
            <a:r>
              <a:rPr lang="en-SG" dirty="0"/>
              <a:t> = (2,3,4) and </a:t>
            </a:r>
            <a:r>
              <a:rPr lang="en-SG" b="1" dirty="0"/>
              <a:t>b</a:t>
            </a:r>
            <a:r>
              <a:rPr lang="en-SG" dirty="0"/>
              <a:t> = (5,6,7)</a:t>
            </a:r>
          </a:p>
          <a:p>
            <a:r>
              <a:rPr lang="en-SG" dirty="0"/>
              <a:t>The cross product of a x b is</a:t>
            </a:r>
          </a:p>
          <a:p>
            <a:pPr lvl="1"/>
            <a:r>
              <a:rPr lang="en-SG" dirty="0"/>
              <a:t>c</a:t>
            </a:r>
            <a:r>
              <a:rPr lang="en-SG" baseline="-25000" dirty="0"/>
              <a:t>x</a:t>
            </a:r>
            <a:r>
              <a:rPr lang="en-SG" dirty="0"/>
              <a:t> = </a:t>
            </a:r>
            <a:r>
              <a:rPr lang="en-SG" dirty="0" err="1"/>
              <a:t>a</a:t>
            </a:r>
            <a:r>
              <a:rPr lang="en-SG" baseline="-25000" dirty="0" err="1"/>
              <a:t>y</a:t>
            </a:r>
            <a:r>
              <a:rPr lang="en-SG" dirty="0" err="1"/>
              <a:t>b</a:t>
            </a:r>
            <a:r>
              <a:rPr lang="en-SG" baseline="-25000" dirty="0" err="1"/>
              <a:t>z</a:t>
            </a:r>
            <a:r>
              <a:rPr lang="en-SG" dirty="0"/>
              <a:t> − </a:t>
            </a:r>
            <a:r>
              <a:rPr lang="en-SG" dirty="0" err="1"/>
              <a:t>a</a:t>
            </a:r>
            <a:r>
              <a:rPr lang="en-SG" baseline="-25000" dirty="0" err="1"/>
              <a:t>z</a:t>
            </a:r>
            <a:r>
              <a:rPr lang="en-SG" dirty="0" err="1"/>
              <a:t>b</a:t>
            </a:r>
            <a:r>
              <a:rPr lang="en-SG" baseline="-25000" dirty="0" err="1"/>
              <a:t>y</a:t>
            </a:r>
            <a:r>
              <a:rPr lang="en-SG" dirty="0"/>
              <a:t> = 3×7 − 4×6 = −3</a:t>
            </a:r>
          </a:p>
          <a:p>
            <a:pPr lvl="1"/>
            <a:r>
              <a:rPr lang="en-SG" dirty="0"/>
              <a:t>c</a:t>
            </a:r>
            <a:r>
              <a:rPr lang="en-SG" baseline="-25000" dirty="0"/>
              <a:t>y</a:t>
            </a:r>
            <a:r>
              <a:rPr lang="en-SG" dirty="0"/>
              <a:t> = </a:t>
            </a:r>
            <a:r>
              <a:rPr lang="en-SG" dirty="0" err="1"/>
              <a:t>a</a:t>
            </a:r>
            <a:r>
              <a:rPr lang="en-SG" baseline="-25000" dirty="0" err="1"/>
              <a:t>z</a:t>
            </a:r>
            <a:r>
              <a:rPr lang="en-SG" dirty="0" err="1"/>
              <a:t>b</a:t>
            </a:r>
            <a:r>
              <a:rPr lang="en-SG" baseline="-25000" dirty="0" err="1"/>
              <a:t>x</a:t>
            </a:r>
            <a:r>
              <a:rPr lang="en-SG" dirty="0"/>
              <a:t> − </a:t>
            </a:r>
            <a:r>
              <a:rPr lang="en-SG" dirty="0" err="1"/>
              <a:t>a</a:t>
            </a:r>
            <a:r>
              <a:rPr lang="en-SG" baseline="-25000" dirty="0" err="1"/>
              <a:t>x</a:t>
            </a:r>
            <a:r>
              <a:rPr lang="en-SG" dirty="0" err="1"/>
              <a:t>b</a:t>
            </a:r>
            <a:r>
              <a:rPr lang="en-SG" baseline="-25000" dirty="0" err="1"/>
              <a:t>z</a:t>
            </a:r>
            <a:r>
              <a:rPr lang="en-SG" dirty="0"/>
              <a:t> = 4×5 − 2×7 = 6</a:t>
            </a:r>
          </a:p>
          <a:p>
            <a:pPr lvl="1"/>
            <a:r>
              <a:rPr lang="en-SG" dirty="0" err="1"/>
              <a:t>c</a:t>
            </a:r>
            <a:r>
              <a:rPr lang="en-SG" baseline="-25000" dirty="0" err="1"/>
              <a:t>z</a:t>
            </a:r>
            <a:r>
              <a:rPr lang="en-SG" dirty="0"/>
              <a:t> = </a:t>
            </a:r>
            <a:r>
              <a:rPr lang="en-SG" dirty="0" err="1"/>
              <a:t>a</a:t>
            </a:r>
            <a:r>
              <a:rPr lang="en-SG" baseline="-25000" dirty="0" err="1"/>
              <a:t>x</a:t>
            </a:r>
            <a:r>
              <a:rPr lang="en-SG" dirty="0" err="1"/>
              <a:t>b</a:t>
            </a:r>
            <a:r>
              <a:rPr lang="en-SG" baseline="-25000" dirty="0" err="1"/>
              <a:t>y</a:t>
            </a:r>
            <a:r>
              <a:rPr lang="en-SG" dirty="0"/>
              <a:t> − </a:t>
            </a:r>
            <a:r>
              <a:rPr lang="en-SG" dirty="0" err="1"/>
              <a:t>a</a:t>
            </a:r>
            <a:r>
              <a:rPr lang="en-SG" baseline="-25000" dirty="0" err="1"/>
              <a:t>y</a:t>
            </a:r>
            <a:r>
              <a:rPr lang="en-SG" dirty="0" err="1"/>
              <a:t>b</a:t>
            </a:r>
            <a:r>
              <a:rPr lang="en-SG" baseline="-25000" dirty="0" err="1"/>
              <a:t>x</a:t>
            </a:r>
            <a:r>
              <a:rPr lang="en-SG" dirty="0"/>
              <a:t> = 2×6 − 3×5 = −3</a:t>
            </a:r>
          </a:p>
          <a:p>
            <a:r>
              <a:rPr lang="en-SG" dirty="0"/>
              <a:t>Answer: </a:t>
            </a:r>
            <a:r>
              <a:rPr lang="en-SG" b="1" dirty="0"/>
              <a:t>a × b</a:t>
            </a:r>
            <a:r>
              <a:rPr lang="en-SG" dirty="0"/>
              <a:t> = (−3,6,−3)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6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2F8B-BDF7-2D47-98E1-D02CC19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0AA5-2B53-2540-AA3E-100F4EAF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= (3,4,-1) and b = (-2,1,2)</a:t>
            </a:r>
          </a:p>
          <a:p>
            <a:r>
              <a:rPr lang="en-US" dirty="0"/>
              <a:t>Work out a x b</a:t>
            </a:r>
          </a:p>
        </p:txBody>
      </p:sp>
    </p:spTree>
    <p:extLst>
      <p:ext uri="{BB962C8B-B14F-4D97-AF65-F5344CB8AC3E}">
        <p14:creationId xmlns:p14="http://schemas.microsoft.com/office/powerpoint/2010/main" val="1539826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CA09-176C-B144-8FE5-516A88DC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CDEF-DA42-CC4C-9EC7-69515B44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  </a:t>
            </a:r>
            <a:r>
              <a:rPr lang="en-SG" b="1" dirty="0"/>
              <a:t>a</a:t>
            </a:r>
            <a:r>
              <a:rPr lang="en-SG" dirty="0"/>
              <a:t> = (-2, 1, 1), </a:t>
            </a:r>
            <a:r>
              <a:rPr lang="en-SG" b="1" dirty="0"/>
              <a:t>b</a:t>
            </a:r>
            <a:r>
              <a:rPr lang="en-SG" dirty="0"/>
              <a:t> = (2, 1, 1) and </a:t>
            </a:r>
            <a:r>
              <a:rPr lang="en-SG" b="1" dirty="0"/>
              <a:t>c</a:t>
            </a:r>
            <a:r>
              <a:rPr lang="en-SG" dirty="0"/>
              <a:t> = </a:t>
            </a:r>
            <a:r>
              <a:rPr lang="en-SG" b="1" dirty="0"/>
              <a:t>a</a:t>
            </a:r>
            <a:r>
              <a:rPr lang="en-SG" dirty="0"/>
              <a:t> × </a:t>
            </a:r>
            <a:r>
              <a:rPr lang="en-SG" b="1" dirty="0"/>
              <a:t>b</a:t>
            </a:r>
            <a:r>
              <a:rPr lang="en-SG" dirty="0"/>
              <a:t>, </a:t>
            </a:r>
          </a:p>
          <a:p>
            <a:r>
              <a:rPr lang="en-SG" dirty="0"/>
              <a:t>What is the magnitude of </a:t>
            </a:r>
            <a:r>
              <a:rPr lang="en-SG" b="1" dirty="0"/>
              <a:t>c</a:t>
            </a:r>
            <a:r>
              <a:rPr lang="en-S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60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Cross product can be represented in</a:t>
            </a:r>
          </a:p>
          <a:p>
            <a:pPr lvl="1"/>
            <a:r>
              <a:rPr lang="en-SG" b="1" dirty="0"/>
              <a:t>a × b</a:t>
            </a:r>
            <a:r>
              <a:rPr lang="en-SG" dirty="0"/>
              <a:t> = |</a:t>
            </a:r>
            <a:r>
              <a:rPr lang="en-SG" b="1" dirty="0"/>
              <a:t>a</a:t>
            </a:r>
            <a:r>
              <a:rPr lang="en-SG" dirty="0"/>
              <a:t>| |</a:t>
            </a:r>
            <a:r>
              <a:rPr lang="en-SG" b="1" dirty="0"/>
              <a:t>b</a:t>
            </a:r>
            <a:r>
              <a:rPr lang="en-SG" dirty="0"/>
              <a:t>| sin(</a:t>
            </a:r>
            <a:r>
              <a:rPr lang="el-GR" dirty="0"/>
              <a:t>θ) </a:t>
            </a:r>
            <a:r>
              <a:rPr lang="en-SG" b="1" dirty="0"/>
              <a:t>n</a:t>
            </a:r>
          </a:p>
          <a:p>
            <a:pPr lvl="1"/>
            <a:r>
              <a:rPr lang="en-SG" dirty="0"/>
              <a:t>|</a:t>
            </a:r>
            <a:r>
              <a:rPr lang="en-SG" b="1" dirty="0"/>
              <a:t>a</a:t>
            </a:r>
            <a:r>
              <a:rPr lang="en-SG" dirty="0"/>
              <a:t>| is the magnitude (length) of vector </a:t>
            </a:r>
            <a:r>
              <a:rPr lang="en-SG" b="1" dirty="0"/>
              <a:t>a</a:t>
            </a:r>
            <a:endParaRPr lang="en-SG" dirty="0"/>
          </a:p>
          <a:p>
            <a:pPr lvl="1"/>
            <a:r>
              <a:rPr lang="en-SG" dirty="0"/>
              <a:t>|</a:t>
            </a:r>
            <a:r>
              <a:rPr lang="en-SG" b="1" dirty="0"/>
              <a:t>b</a:t>
            </a:r>
            <a:r>
              <a:rPr lang="en-SG" dirty="0"/>
              <a:t>| is the magnitude (length) of vector </a:t>
            </a:r>
            <a:r>
              <a:rPr lang="en-SG" b="1" dirty="0"/>
              <a:t>b</a:t>
            </a:r>
            <a:endParaRPr lang="en-SG" dirty="0"/>
          </a:p>
          <a:p>
            <a:pPr lvl="1"/>
            <a:r>
              <a:rPr lang="el-GR" dirty="0"/>
              <a:t>θ </a:t>
            </a:r>
            <a:r>
              <a:rPr lang="en-SG" dirty="0"/>
              <a:t>is the angle between </a:t>
            </a:r>
            <a:r>
              <a:rPr lang="en-SG" b="1" dirty="0"/>
              <a:t>a</a:t>
            </a:r>
            <a:r>
              <a:rPr lang="en-SG" dirty="0"/>
              <a:t> and </a:t>
            </a:r>
            <a:r>
              <a:rPr lang="en-SG" b="1" dirty="0"/>
              <a:t>b</a:t>
            </a:r>
            <a:endParaRPr lang="en-SG" dirty="0"/>
          </a:p>
          <a:p>
            <a:pPr lvl="1"/>
            <a:r>
              <a:rPr lang="en-SG" b="1" dirty="0"/>
              <a:t>n</a:t>
            </a:r>
            <a:r>
              <a:rPr lang="en-SG" dirty="0"/>
              <a:t> is the </a:t>
            </a:r>
            <a:r>
              <a:rPr lang="en-SG" dirty="0">
                <a:hlinkClick r:id="rId2"/>
              </a:rPr>
              <a:t>unit vector</a:t>
            </a:r>
            <a:r>
              <a:rPr lang="en-SG" dirty="0"/>
              <a:t> at right angles to both </a:t>
            </a:r>
            <a:r>
              <a:rPr lang="en-SG" b="1" dirty="0"/>
              <a:t>a</a:t>
            </a:r>
            <a:r>
              <a:rPr lang="en-SG" dirty="0"/>
              <a:t> and </a:t>
            </a:r>
            <a:r>
              <a:rPr lang="en-SG" b="1" dirty="0"/>
              <a:t>b</a:t>
            </a:r>
            <a:endParaRPr lang="en-SG" dirty="0"/>
          </a:p>
          <a:p>
            <a:pPr lvl="1"/>
            <a:endParaRPr lang="en-SG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469629E-5A01-FC4A-AD31-9892FA16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489" y="1875169"/>
            <a:ext cx="2538199" cy="25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9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Vector </a:t>
            </a:r>
            <a:r>
              <a:rPr lang="en-SG" b="1" dirty="0"/>
              <a:t>a</a:t>
            </a:r>
            <a:r>
              <a:rPr lang="en-SG" dirty="0"/>
              <a:t> has magnitude 3, vector </a:t>
            </a:r>
            <a:r>
              <a:rPr lang="en-SG" b="1" dirty="0"/>
              <a:t>b</a:t>
            </a:r>
            <a:r>
              <a:rPr lang="en-SG" dirty="0"/>
              <a:t>  has magnitude 4, the angle between </a:t>
            </a:r>
            <a:r>
              <a:rPr lang="en-SG" b="1" dirty="0"/>
              <a:t>a</a:t>
            </a:r>
            <a:r>
              <a:rPr lang="en-SG" dirty="0"/>
              <a:t> and </a:t>
            </a:r>
            <a:r>
              <a:rPr lang="en-SG" b="1" dirty="0"/>
              <a:t>b</a:t>
            </a:r>
            <a:r>
              <a:rPr lang="en-SG" dirty="0"/>
              <a:t> is 30° and </a:t>
            </a:r>
            <a:r>
              <a:rPr lang="en-SG" b="1" dirty="0"/>
              <a:t>n</a:t>
            </a:r>
            <a:r>
              <a:rPr lang="en-SG" dirty="0"/>
              <a:t> is the unit vector at right angles to both </a:t>
            </a:r>
            <a:r>
              <a:rPr lang="en-SG" b="1" dirty="0"/>
              <a:t>a</a:t>
            </a:r>
            <a:r>
              <a:rPr lang="en-SG" dirty="0"/>
              <a:t>  and </a:t>
            </a:r>
            <a:r>
              <a:rPr lang="en-SG" b="1" dirty="0"/>
              <a:t>b</a:t>
            </a:r>
            <a:r>
              <a:rPr lang="en-SG" dirty="0"/>
              <a:t> </a:t>
            </a:r>
            <a:br>
              <a:rPr lang="en-SG" dirty="0"/>
            </a:br>
            <a:endParaRPr lang="en-SG" dirty="0"/>
          </a:p>
          <a:p>
            <a:r>
              <a:rPr lang="en-SG" dirty="0"/>
              <a:t>What is </a:t>
            </a:r>
            <a:r>
              <a:rPr lang="en-SG" b="1" dirty="0"/>
              <a:t>a × b</a:t>
            </a:r>
            <a:r>
              <a:rPr lang="en-SG" dirty="0"/>
              <a:t> 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8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two numbers e.g.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in a 2D space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3925"/>
              </p:ext>
            </p:extLst>
          </p:nvPr>
        </p:nvGraphicFramePr>
        <p:xfrm>
          <a:off x="1651274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86174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51275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-536894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</p:spTree>
    <p:extLst>
      <p:ext uri="{BB962C8B-B14F-4D97-AF65-F5344CB8AC3E}">
        <p14:creationId xmlns:p14="http://schemas.microsoft.com/office/powerpoint/2010/main" val="322916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457D-17DD-9241-9EB6-AC39657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8A6E-53A1-2B47-BE94-62ED6F6F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vector a 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E17CA2-758E-A947-A372-1C732C4B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49" y="2687031"/>
            <a:ext cx="3701722" cy="25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9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 vector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 = (3,4)</a:t>
            </a:r>
          </a:p>
          <a:p>
            <a:r>
              <a:rPr lang="en-US" dirty="0"/>
              <a:t>|v| = </a:t>
            </a:r>
            <a:r>
              <a:rPr lang="en-US" dirty="0" err="1"/>
              <a:t>sqrt</a:t>
            </a:r>
            <a:r>
              <a:rPr lang="en-US" dirty="0"/>
              <a:t>(3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      = 5  </a:t>
            </a:r>
          </a:p>
        </p:txBody>
      </p:sp>
      <p:pic>
        <p:nvPicPr>
          <p:cNvPr id="7" name="Picture 6" descr="Screen Shot 2016-07-12 at 5.00.35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5016" y="1686383"/>
            <a:ext cx="1892300" cy="5334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67002" y="241800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01902" y="6018005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67003" y="4224659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4178834" y="3982028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88350" y="4329091"/>
            <a:ext cx="1082344" cy="1797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325363" y="4141496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201902" y="5897957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7868756">
            <a:off x="7047637" y="521251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10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457D-17DD-9241-9EB6-AC39657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8A6E-53A1-2B47-BE94-62ED6F6F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length of b ?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0E8BC9D-B6DF-8548-B45B-387C9121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64" y="2545433"/>
            <a:ext cx="3694980" cy="27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Transform the vector to a unit vector</a:t>
            </a:r>
          </a:p>
          <a:p>
            <a:r>
              <a:rPr lang="en-US" dirty="0"/>
              <a:t>Unit vector has a length of 1</a:t>
            </a:r>
          </a:p>
          <a:p>
            <a:endParaRPr lang="en-US" dirty="0"/>
          </a:p>
          <a:p>
            <a:r>
              <a:rPr lang="en-US" dirty="0"/>
              <a:t>v = (3,4)</a:t>
            </a:r>
          </a:p>
          <a:p>
            <a:r>
              <a:rPr lang="en-US" dirty="0"/>
              <a:t>|v| = 5</a:t>
            </a:r>
          </a:p>
          <a:p>
            <a:r>
              <a:rPr lang="en-US" dirty="0"/>
              <a:t>norm v = (3/5 , 4/5) </a:t>
            </a:r>
          </a:p>
          <a:p>
            <a:pPr marL="45720" indent="0">
              <a:buNone/>
            </a:pPr>
            <a:r>
              <a:rPr lang="en-US" dirty="0"/>
              <a:t>               = (0.6,0.8)</a:t>
            </a:r>
          </a:p>
          <a:p>
            <a:endParaRPr lang="en-US" dirty="0"/>
          </a:p>
          <a:p>
            <a:r>
              <a:rPr lang="en-US" dirty="0"/>
              <a:t>Length of (0.6,0.8) </a:t>
            </a:r>
          </a:p>
          <a:p>
            <a:pPr marL="45720" indent="0">
              <a:buNone/>
            </a:pPr>
            <a:r>
              <a:rPr lang="en-US" dirty="0"/>
              <a:t>   = </a:t>
            </a:r>
            <a:r>
              <a:rPr lang="en-US" dirty="0" err="1"/>
              <a:t>sqrt</a:t>
            </a:r>
            <a:r>
              <a:rPr lang="en-US" dirty="0"/>
              <a:t>(0.6</a:t>
            </a:r>
            <a:r>
              <a:rPr lang="en-US" baseline="30000" dirty="0"/>
              <a:t>2</a:t>
            </a:r>
            <a:r>
              <a:rPr lang="en-US" dirty="0"/>
              <a:t> + 0.8</a:t>
            </a:r>
            <a:r>
              <a:rPr lang="en-US" baseline="30000" dirty="0"/>
              <a:t>2</a:t>
            </a:r>
            <a:r>
              <a:rPr lang="en-US" dirty="0"/>
              <a:t>)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4" name="Picture 3" descr="Screen Shot 2016-07-12 at 5.07.0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863" y="1202242"/>
            <a:ext cx="1320800" cy="889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86260" y="2787337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21159" y="6387337"/>
            <a:ext cx="400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0   .2   .4   .6   .8    1  1.2 1.4 1.6 1.8 2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86261" y="4593991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4364080" y="424160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0   .2     .4     .6     .8     1    1.2  1.4   1.6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07608" y="4698423"/>
            <a:ext cx="1082344" cy="1797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644621" y="4510828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521160" y="6267289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7868756">
            <a:off x="7366895" y="558184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04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EFF9-5465-BE4E-A72F-F391E6F9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D7A-6ABB-0E4D-94C5-EC7358CB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the unit vector of a.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E31B788-0E40-064E-85F6-565628EC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49" y="2687031"/>
            <a:ext cx="3701722" cy="25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scalar is a single number</a:t>
            </a:r>
          </a:p>
          <a:p>
            <a:endParaRPr lang="en-US" dirty="0"/>
          </a:p>
          <a:p>
            <a:r>
              <a:rPr lang="en-US" dirty="0"/>
              <a:t>a = 5</a:t>
            </a:r>
          </a:p>
          <a:p>
            <a:r>
              <a:rPr lang="en-US" dirty="0"/>
              <a:t>v = (3,4)</a:t>
            </a:r>
          </a:p>
          <a:p>
            <a:r>
              <a:rPr lang="en-US" dirty="0" err="1"/>
              <a:t>av</a:t>
            </a:r>
            <a:r>
              <a:rPr lang="en-US" dirty="0"/>
              <a:t> = (5x3,5x4) = (15,20)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scalar</a:t>
            </a:r>
          </a:p>
        </p:txBody>
      </p:sp>
      <p:pic>
        <p:nvPicPr>
          <p:cNvPr id="4" name="Picture 3" descr="Screen Shot 2016-07-12 at 5.11.3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1603" y="1708561"/>
            <a:ext cx="1562100" cy="558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67002" y="241800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01901" y="6018005"/>
            <a:ext cx="410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0    5   10  15  20 25  30 35  40 45  50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67003" y="4224659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4076882" y="3934988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0     5    10    15    20    25   30   35   40</a:t>
            </a:r>
          </a:p>
        </p:txBody>
      </p:sp>
    </p:spTree>
    <p:extLst>
      <p:ext uri="{BB962C8B-B14F-4D97-AF65-F5344CB8AC3E}">
        <p14:creationId xmlns:p14="http://schemas.microsoft.com/office/powerpoint/2010/main" val="1660718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1035</Words>
  <Application>Microsoft Macintosh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Century Gothic</vt:lpstr>
      <vt:lpstr>Wingdings 3</vt:lpstr>
      <vt:lpstr>Ion</vt:lpstr>
      <vt:lpstr>3D Graphics &amp; Animation</vt:lpstr>
      <vt:lpstr>vector</vt:lpstr>
      <vt:lpstr>Representing vector</vt:lpstr>
      <vt:lpstr>Quiz</vt:lpstr>
      <vt:lpstr>Length of a vector</vt:lpstr>
      <vt:lpstr>Quiz</vt:lpstr>
      <vt:lpstr>Vector normalisation</vt:lpstr>
      <vt:lpstr>Quiz</vt:lpstr>
      <vt:lpstr>Multiplication by a scalar</vt:lpstr>
      <vt:lpstr>Negating a vector</vt:lpstr>
      <vt:lpstr>adding vector</vt:lpstr>
      <vt:lpstr>Adding vectors</vt:lpstr>
      <vt:lpstr>Adding vectors</vt:lpstr>
      <vt:lpstr>Adding vectors</vt:lpstr>
      <vt:lpstr>Quiz</vt:lpstr>
      <vt:lpstr>Subtract vector</vt:lpstr>
      <vt:lpstr>Quiz</vt:lpstr>
      <vt:lpstr>Dot Product</vt:lpstr>
      <vt:lpstr>Quiz</vt:lpstr>
      <vt:lpstr>Dot Product</vt:lpstr>
      <vt:lpstr>Quiz</vt:lpstr>
      <vt:lpstr>Cross Product</vt:lpstr>
      <vt:lpstr>Cross Product</vt:lpstr>
      <vt:lpstr>Quiz</vt:lpstr>
      <vt:lpstr>Quiz</vt:lpstr>
      <vt:lpstr>Cross Product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Aaron Yeo</cp:lastModifiedBy>
  <cp:revision>18</cp:revision>
  <dcterms:created xsi:type="dcterms:W3CDTF">2020-10-13T13:55:42Z</dcterms:created>
  <dcterms:modified xsi:type="dcterms:W3CDTF">2021-10-13T05:47:38Z</dcterms:modified>
</cp:coreProperties>
</file>