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5" r:id="rId1"/>
  </p:sldMasterIdLst>
  <p:sldIdLst>
    <p:sldId id="256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40"/>
    <p:restoredTop sz="94694"/>
  </p:normalViewPr>
  <p:slideViewPr>
    <p:cSldViewPr snapToGrid="0" snapToObjects="1">
      <p:cViewPr varScale="1">
        <p:scale>
          <a:sx n="118" d="100"/>
          <a:sy n="118" d="100"/>
        </p:scale>
        <p:origin x="22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9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69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9664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97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1/11/22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48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1/11/22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59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11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9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2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2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1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4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5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6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88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mnisci.com/technical-glossary/cpu-vs-gp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E5CB9D-92E7-46D0-A752-302AEFD15E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16405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277772-3778-824B-845D-50159813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3D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61656-9ACF-F043-A1C2-B99403C54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/>
              <a:t>Workshop 12 – Coursera week 13 and 14 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347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8BF2-1C6A-7045-917E-CD7F449F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Shader program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0EC82-8744-B047-9FD8-F54C14ABB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HLSL shader code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DCEE002-DD49-514A-A62C-E5ACDB09A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521" y="1250954"/>
            <a:ext cx="49149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31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8BF2-1C6A-7045-917E-CD7F449F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Shader program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0EC82-8744-B047-9FD8-F54C14ABB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Preprocessor</a:t>
            </a:r>
          </a:p>
          <a:p>
            <a:pPr lvl="1"/>
            <a:r>
              <a:rPr lang="en-US" dirty="0"/>
              <a:t>Need to install Core RP and Universal RP</a:t>
            </a:r>
          </a:p>
          <a:p>
            <a:pPr lvl="1"/>
            <a:r>
              <a:rPr lang="en-US" dirty="0"/>
              <a:t>RP – Rendering Pipeline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F2B7FD7-07D5-574A-8FEB-D9F3F2F59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935" y="3428999"/>
            <a:ext cx="8700897" cy="157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2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8BF2-1C6A-7045-917E-CD7F449F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Shader program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0EC82-8744-B047-9FD8-F54C14ABB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 and </a:t>
            </a:r>
            <a:r>
              <a:rPr lang="en-US" dirty="0" err="1"/>
              <a:t>Varyings</a:t>
            </a:r>
            <a:r>
              <a:rPr lang="en-US" dirty="0"/>
              <a:t> struct.</a:t>
            </a:r>
          </a:p>
          <a:p>
            <a:pPr lvl="1"/>
            <a:r>
              <a:rPr lang="en-US" dirty="0"/>
              <a:t>Struct -&gt; structure, think of it as a class without method.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9D980A5-F40B-B24B-9929-26018F209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515" y="3156858"/>
            <a:ext cx="7573636" cy="283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98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8BF2-1C6A-7045-917E-CD7F449F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Shader program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0EC82-8744-B047-9FD8-F54C14ABB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CBUFFER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E547123-F06A-6944-9D7F-C14231089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893" y="2540000"/>
            <a:ext cx="8555810" cy="211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8BF2-1C6A-7045-917E-CD7F449F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Shader program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0EC82-8744-B047-9FD8-F54C14ABB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Vertex Shader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C38AD8F-605F-364A-ACC4-9C2FBFA2C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171" y="2608036"/>
            <a:ext cx="7994163" cy="196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0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8BF2-1C6A-7045-917E-CD7F449F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Shader program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0EC82-8744-B047-9FD8-F54C14ABB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Fragment Shader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D427460-237D-E041-9711-805697C4A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285" y="2706914"/>
            <a:ext cx="5532435" cy="215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47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1605F-D8F1-1543-8E0F-54F9AB3C6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C9B47-618C-4041-A157-7F2FA3EE5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on Workshop 12 Lab 1.</a:t>
            </a:r>
          </a:p>
          <a:p>
            <a:r>
              <a:rPr lang="en-US" dirty="0"/>
              <a:t>In this activity, we are going to implement a few simple Vertex and Fragment </a:t>
            </a:r>
            <a:r>
              <a:rPr lang="en-GB" dirty="0"/>
              <a:t>Shader.</a:t>
            </a:r>
            <a:endParaRPr lang="en-SG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6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E213-2832-2843-A408-0768F508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BCF9-191C-7B46-BDDD-641F7FA1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CPU</a:t>
            </a:r>
          </a:p>
          <a:p>
            <a:pPr lvl="1"/>
            <a:r>
              <a:rPr lang="en-US" dirty="0"/>
              <a:t>Current CPU as up to 18 cores.</a:t>
            </a:r>
          </a:p>
          <a:p>
            <a:pPr lvl="1"/>
            <a:r>
              <a:rPr lang="en-US" dirty="0"/>
              <a:t>Each core can process instruction line by line</a:t>
            </a:r>
          </a:p>
          <a:p>
            <a:pPr lvl="1"/>
            <a:r>
              <a:rPr lang="en-US" dirty="0"/>
              <a:t>Large and board instruction sets</a:t>
            </a:r>
          </a:p>
          <a:p>
            <a:r>
              <a:rPr lang="en-US" dirty="0"/>
              <a:t>GPU</a:t>
            </a:r>
          </a:p>
          <a:p>
            <a:pPr lvl="1"/>
            <a:r>
              <a:rPr lang="en-US" dirty="0"/>
              <a:t>Massive </a:t>
            </a:r>
            <a:r>
              <a:rPr lang="en-SG" dirty="0"/>
              <a:t>parallelism</a:t>
            </a:r>
            <a:r>
              <a:rPr lang="en-US" dirty="0"/>
              <a:t>. Current GPU has up to 4000 cores</a:t>
            </a:r>
          </a:p>
          <a:p>
            <a:pPr lvl="1"/>
            <a:r>
              <a:rPr lang="en-US" dirty="0"/>
              <a:t>Limited instruction sets</a:t>
            </a:r>
          </a:p>
          <a:p>
            <a:pPr lvl="2"/>
            <a:r>
              <a:rPr lang="en-US" dirty="0"/>
              <a:t>Most instruction sets are graphic processing related</a:t>
            </a:r>
          </a:p>
          <a:p>
            <a:r>
              <a:rPr lang="en-US" dirty="0">
                <a:hlinkClick r:id="rId2"/>
              </a:rPr>
              <a:t>https://www.omnisci.com/technical-glossary/cpu-vs-gpu</a:t>
            </a:r>
            <a:endParaRPr lang="en-US" dirty="0"/>
          </a:p>
          <a:p>
            <a:endParaRPr lang="en-US" dirty="0"/>
          </a:p>
          <a:p>
            <a:r>
              <a:rPr lang="en-US" dirty="0"/>
              <a:t>Watch the Video on the differences between CPU and CPU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=-P28LKWTzrI&amp;t=3s</a:t>
            </a:r>
          </a:p>
        </p:txBody>
      </p:sp>
    </p:spTree>
    <p:extLst>
      <p:ext uri="{BB962C8B-B14F-4D97-AF65-F5344CB8AC3E}">
        <p14:creationId xmlns:p14="http://schemas.microsoft.com/office/powerpoint/2010/main" val="365374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7972-F17F-E143-8C52-35E8D6C73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Shader in graphics pipeline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B57D346-F420-E248-830F-5E324BE43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84" y="2038305"/>
            <a:ext cx="85915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14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B04D-D72F-3F44-86B4-64A11C41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Shader – Basic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5F41A-064C-5E49-B381-0F043BA81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Vertex shader works on each vertex.</a:t>
            </a:r>
          </a:p>
          <a:p>
            <a:r>
              <a:rPr lang="en-US" dirty="0"/>
              <a:t>A single Polygon is made up of 3 vertices.</a:t>
            </a:r>
          </a:p>
          <a:p>
            <a:pPr lvl="1"/>
            <a:r>
              <a:rPr lang="en-US" dirty="0"/>
              <a:t>It has information such as position, normal etc.. 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CA18B37-B775-D446-99D9-A2EAB2AEED2F}"/>
              </a:ext>
            </a:extLst>
          </p:cNvPr>
          <p:cNvSpPr/>
          <p:nvPr/>
        </p:nvSpPr>
        <p:spPr>
          <a:xfrm rot="3437264">
            <a:off x="5127172" y="3655762"/>
            <a:ext cx="1937657" cy="230777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3A5898-5C61-D249-A45A-22D1C451993B}"/>
              </a:ext>
            </a:extLst>
          </p:cNvPr>
          <p:cNvSpPr/>
          <p:nvPr/>
        </p:nvSpPr>
        <p:spPr>
          <a:xfrm>
            <a:off x="4419600" y="4474029"/>
            <a:ext cx="370114" cy="2830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A0DD6E-4609-D44A-9B8A-3595F24C2288}"/>
              </a:ext>
            </a:extLst>
          </p:cNvPr>
          <p:cNvSpPr/>
          <p:nvPr/>
        </p:nvSpPr>
        <p:spPr>
          <a:xfrm>
            <a:off x="5413297" y="6063341"/>
            <a:ext cx="370114" cy="2830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F82314-31AF-7E4F-BB54-F888C8445FC8}"/>
              </a:ext>
            </a:extLst>
          </p:cNvPr>
          <p:cNvSpPr/>
          <p:nvPr/>
        </p:nvSpPr>
        <p:spPr>
          <a:xfrm>
            <a:off x="6839325" y="4096230"/>
            <a:ext cx="370114" cy="2830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AF0F1C-A696-A84D-8853-1918AD7EF393}"/>
              </a:ext>
            </a:extLst>
          </p:cNvPr>
          <p:cNvCxnSpPr/>
          <p:nvPr/>
        </p:nvCxnSpPr>
        <p:spPr>
          <a:xfrm flipV="1">
            <a:off x="4601552" y="3820886"/>
            <a:ext cx="0" cy="794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485149-B1FC-6C48-80CE-BF26E0171985}"/>
              </a:ext>
            </a:extLst>
          </p:cNvPr>
          <p:cNvCxnSpPr/>
          <p:nvPr/>
        </p:nvCxnSpPr>
        <p:spPr>
          <a:xfrm flipV="1">
            <a:off x="7024382" y="3443087"/>
            <a:ext cx="0" cy="794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2F6BA5-66D2-DA4A-A441-C22ADF0067D1}"/>
              </a:ext>
            </a:extLst>
          </p:cNvPr>
          <p:cNvCxnSpPr/>
          <p:nvPr/>
        </p:nvCxnSpPr>
        <p:spPr>
          <a:xfrm flipV="1">
            <a:off x="5590565" y="5410198"/>
            <a:ext cx="0" cy="794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370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B04D-D72F-3F44-86B4-64A11C41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Shader – Basic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5F41A-064C-5E49-B381-0F043BA81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Vertex shader can pass variables (Varying) to each fragment.</a:t>
            </a:r>
          </a:p>
          <a:p>
            <a:r>
              <a:rPr lang="en-US" dirty="0"/>
              <a:t>The variables that are passed to each fragment are “</a:t>
            </a:r>
            <a:r>
              <a:rPr lang="en-US" dirty="0">
                <a:highlight>
                  <a:srgbClr val="0000FF"/>
                </a:highlight>
              </a:rPr>
              <a:t>interpolated</a:t>
            </a:r>
            <a:r>
              <a:rPr lang="en-US" dirty="0"/>
              <a:t>” automatically.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CA18B37-B775-D446-99D9-A2EAB2AEED2F}"/>
              </a:ext>
            </a:extLst>
          </p:cNvPr>
          <p:cNvSpPr/>
          <p:nvPr/>
        </p:nvSpPr>
        <p:spPr>
          <a:xfrm rot="3437264">
            <a:off x="5127172" y="3655762"/>
            <a:ext cx="1937657" cy="230777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3A5898-5C61-D249-A45A-22D1C451993B}"/>
              </a:ext>
            </a:extLst>
          </p:cNvPr>
          <p:cNvSpPr/>
          <p:nvPr/>
        </p:nvSpPr>
        <p:spPr>
          <a:xfrm>
            <a:off x="4419600" y="4474029"/>
            <a:ext cx="370114" cy="2830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A0DD6E-4609-D44A-9B8A-3595F24C2288}"/>
              </a:ext>
            </a:extLst>
          </p:cNvPr>
          <p:cNvSpPr/>
          <p:nvPr/>
        </p:nvSpPr>
        <p:spPr>
          <a:xfrm>
            <a:off x="5413297" y="6063341"/>
            <a:ext cx="370114" cy="2830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F82314-31AF-7E4F-BB54-F888C8445FC8}"/>
              </a:ext>
            </a:extLst>
          </p:cNvPr>
          <p:cNvSpPr/>
          <p:nvPr/>
        </p:nvSpPr>
        <p:spPr>
          <a:xfrm>
            <a:off x="6839325" y="4096230"/>
            <a:ext cx="370114" cy="2830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AF0F1C-A696-A84D-8853-1918AD7EF393}"/>
              </a:ext>
            </a:extLst>
          </p:cNvPr>
          <p:cNvCxnSpPr/>
          <p:nvPr/>
        </p:nvCxnSpPr>
        <p:spPr>
          <a:xfrm flipV="1">
            <a:off x="4601552" y="3820886"/>
            <a:ext cx="0" cy="794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485149-B1FC-6C48-80CE-BF26E0171985}"/>
              </a:ext>
            </a:extLst>
          </p:cNvPr>
          <p:cNvCxnSpPr/>
          <p:nvPr/>
        </p:nvCxnSpPr>
        <p:spPr>
          <a:xfrm flipV="1">
            <a:off x="7024382" y="3443087"/>
            <a:ext cx="0" cy="794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2F6BA5-66D2-DA4A-A441-C22ADF0067D1}"/>
              </a:ext>
            </a:extLst>
          </p:cNvPr>
          <p:cNvCxnSpPr/>
          <p:nvPr/>
        </p:nvCxnSpPr>
        <p:spPr>
          <a:xfrm flipV="1">
            <a:off x="5590565" y="5410198"/>
            <a:ext cx="0" cy="794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1F9891C-2A26-0C4E-95A4-226A63F77ED9}"/>
              </a:ext>
            </a:extLst>
          </p:cNvPr>
          <p:cNvSpPr/>
          <p:nvPr/>
        </p:nvSpPr>
        <p:spPr>
          <a:xfrm>
            <a:off x="4786609" y="4381500"/>
            <a:ext cx="370114" cy="28302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D98A63B-9FF7-1440-BA75-0CBF4DE5519B}"/>
              </a:ext>
            </a:extLst>
          </p:cNvPr>
          <p:cNvSpPr/>
          <p:nvPr/>
        </p:nvSpPr>
        <p:spPr>
          <a:xfrm>
            <a:off x="5181596" y="4288971"/>
            <a:ext cx="370114" cy="28302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669FB77-832D-514C-85D7-B538B6D7A2A3}"/>
              </a:ext>
            </a:extLst>
          </p:cNvPr>
          <p:cNvSpPr/>
          <p:nvPr/>
        </p:nvSpPr>
        <p:spPr>
          <a:xfrm>
            <a:off x="5595254" y="4223657"/>
            <a:ext cx="370114" cy="28302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5A68A0-F15E-4F44-899D-6869D8573FB3}"/>
              </a:ext>
            </a:extLst>
          </p:cNvPr>
          <p:cNvSpPr/>
          <p:nvPr/>
        </p:nvSpPr>
        <p:spPr>
          <a:xfrm>
            <a:off x="5998028" y="4147457"/>
            <a:ext cx="370114" cy="28302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16508B9-A0E3-2548-8BA4-C89499C8FECF}"/>
              </a:ext>
            </a:extLst>
          </p:cNvPr>
          <p:cNvSpPr/>
          <p:nvPr/>
        </p:nvSpPr>
        <p:spPr>
          <a:xfrm>
            <a:off x="6422566" y="4096229"/>
            <a:ext cx="370114" cy="28302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36A8974-2A11-0542-99EA-8462A0AD9050}"/>
              </a:ext>
            </a:extLst>
          </p:cNvPr>
          <p:cNvSpPr/>
          <p:nvPr/>
        </p:nvSpPr>
        <p:spPr>
          <a:xfrm>
            <a:off x="4634980" y="4790944"/>
            <a:ext cx="370114" cy="28302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1789C6B-62B0-C94D-90C9-4BA9D33BABF5}"/>
              </a:ext>
            </a:extLst>
          </p:cNvPr>
          <p:cNvSpPr/>
          <p:nvPr/>
        </p:nvSpPr>
        <p:spPr>
          <a:xfrm>
            <a:off x="4996539" y="4650657"/>
            <a:ext cx="370114" cy="28302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2FB812-612F-704E-97BC-CBC7AFA0030D}"/>
              </a:ext>
            </a:extLst>
          </p:cNvPr>
          <p:cNvSpPr/>
          <p:nvPr/>
        </p:nvSpPr>
        <p:spPr>
          <a:xfrm>
            <a:off x="5410197" y="4585343"/>
            <a:ext cx="370114" cy="28302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E6289D8-88CD-8E41-92BC-F7966CB65D67}"/>
              </a:ext>
            </a:extLst>
          </p:cNvPr>
          <p:cNvSpPr/>
          <p:nvPr/>
        </p:nvSpPr>
        <p:spPr>
          <a:xfrm>
            <a:off x="5812971" y="4509143"/>
            <a:ext cx="370114" cy="28302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97E3B5-0051-F342-9092-E187678CD6E8}"/>
              </a:ext>
            </a:extLst>
          </p:cNvPr>
          <p:cNvSpPr/>
          <p:nvPr/>
        </p:nvSpPr>
        <p:spPr>
          <a:xfrm>
            <a:off x="6237509" y="4457915"/>
            <a:ext cx="370114" cy="28302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DC4386-19A2-5D46-9EBB-61F224DBF3B4}"/>
              </a:ext>
            </a:extLst>
          </p:cNvPr>
          <p:cNvSpPr/>
          <p:nvPr/>
        </p:nvSpPr>
        <p:spPr>
          <a:xfrm>
            <a:off x="4911013" y="5048512"/>
            <a:ext cx="370114" cy="28302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94A99F6-255F-7C4D-9E2A-0D8BB8F3E6A9}"/>
              </a:ext>
            </a:extLst>
          </p:cNvPr>
          <p:cNvSpPr/>
          <p:nvPr/>
        </p:nvSpPr>
        <p:spPr>
          <a:xfrm>
            <a:off x="5306000" y="4955983"/>
            <a:ext cx="370114" cy="28302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0B688FE-C886-C14F-A415-6AEEEB6304B0}"/>
              </a:ext>
            </a:extLst>
          </p:cNvPr>
          <p:cNvSpPr/>
          <p:nvPr/>
        </p:nvSpPr>
        <p:spPr>
          <a:xfrm>
            <a:off x="5719658" y="4890669"/>
            <a:ext cx="370114" cy="28302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A811075-E17B-C34A-927B-14E60BFCE8AE}"/>
              </a:ext>
            </a:extLst>
          </p:cNvPr>
          <p:cNvSpPr/>
          <p:nvPr/>
        </p:nvSpPr>
        <p:spPr>
          <a:xfrm>
            <a:off x="6122432" y="4814469"/>
            <a:ext cx="370114" cy="28302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3946D1C-1F11-0947-BAF2-C6F5CE082188}"/>
              </a:ext>
            </a:extLst>
          </p:cNvPr>
          <p:cNvSpPr/>
          <p:nvPr/>
        </p:nvSpPr>
        <p:spPr>
          <a:xfrm>
            <a:off x="5092965" y="5404864"/>
            <a:ext cx="370114" cy="28302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BE0C2EA-49B6-E74D-88EB-4BB16591A688}"/>
              </a:ext>
            </a:extLst>
          </p:cNvPr>
          <p:cNvSpPr/>
          <p:nvPr/>
        </p:nvSpPr>
        <p:spPr>
          <a:xfrm>
            <a:off x="5487952" y="5312335"/>
            <a:ext cx="370114" cy="28302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B5714F6-3C57-C249-9395-23AB0E80E5B5}"/>
              </a:ext>
            </a:extLst>
          </p:cNvPr>
          <p:cNvSpPr/>
          <p:nvPr/>
        </p:nvSpPr>
        <p:spPr>
          <a:xfrm>
            <a:off x="5901610" y="5247021"/>
            <a:ext cx="370114" cy="28302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12327D2-FA82-6D4A-B6CD-D58DE5ACDD07}"/>
              </a:ext>
            </a:extLst>
          </p:cNvPr>
          <p:cNvSpPr/>
          <p:nvPr/>
        </p:nvSpPr>
        <p:spPr>
          <a:xfrm>
            <a:off x="5306000" y="5710246"/>
            <a:ext cx="370114" cy="28302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064C552-3013-364D-89E1-C1D0FFC8ABE9}"/>
              </a:ext>
            </a:extLst>
          </p:cNvPr>
          <p:cNvSpPr/>
          <p:nvPr/>
        </p:nvSpPr>
        <p:spPr>
          <a:xfrm>
            <a:off x="5700987" y="5617717"/>
            <a:ext cx="370114" cy="28302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47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B04D-D72F-3F44-86B4-64A11C41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Shader – Basic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5F41A-064C-5E49-B381-0F043BA81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Fragment shader works on each fragment using the variable passed in.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CA18B37-B775-D446-99D9-A2EAB2AEED2F}"/>
              </a:ext>
            </a:extLst>
          </p:cNvPr>
          <p:cNvSpPr/>
          <p:nvPr/>
        </p:nvSpPr>
        <p:spPr>
          <a:xfrm rot="3437264">
            <a:off x="5127172" y="3655762"/>
            <a:ext cx="1937657" cy="230777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3A5898-5C61-D249-A45A-22D1C451993B}"/>
              </a:ext>
            </a:extLst>
          </p:cNvPr>
          <p:cNvSpPr/>
          <p:nvPr/>
        </p:nvSpPr>
        <p:spPr>
          <a:xfrm>
            <a:off x="4419600" y="4474029"/>
            <a:ext cx="370114" cy="28302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A0DD6E-4609-D44A-9B8A-3595F24C2288}"/>
              </a:ext>
            </a:extLst>
          </p:cNvPr>
          <p:cNvSpPr/>
          <p:nvPr/>
        </p:nvSpPr>
        <p:spPr>
          <a:xfrm>
            <a:off x="5413297" y="6063341"/>
            <a:ext cx="370114" cy="28302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F82314-31AF-7E4F-BB54-F888C8445FC8}"/>
              </a:ext>
            </a:extLst>
          </p:cNvPr>
          <p:cNvSpPr/>
          <p:nvPr/>
        </p:nvSpPr>
        <p:spPr>
          <a:xfrm>
            <a:off x="6839325" y="4096230"/>
            <a:ext cx="370114" cy="28302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1F9891C-2A26-0C4E-95A4-226A63F77ED9}"/>
              </a:ext>
            </a:extLst>
          </p:cNvPr>
          <p:cNvSpPr/>
          <p:nvPr/>
        </p:nvSpPr>
        <p:spPr>
          <a:xfrm>
            <a:off x="4786609" y="4381500"/>
            <a:ext cx="370114" cy="28302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D98A63B-9FF7-1440-BA75-0CBF4DE5519B}"/>
              </a:ext>
            </a:extLst>
          </p:cNvPr>
          <p:cNvSpPr/>
          <p:nvPr/>
        </p:nvSpPr>
        <p:spPr>
          <a:xfrm>
            <a:off x="5181596" y="4288971"/>
            <a:ext cx="370114" cy="28302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669FB77-832D-514C-85D7-B538B6D7A2A3}"/>
              </a:ext>
            </a:extLst>
          </p:cNvPr>
          <p:cNvSpPr/>
          <p:nvPr/>
        </p:nvSpPr>
        <p:spPr>
          <a:xfrm>
            <a:off x="5595254" y="4223657"/>
            <a:ext cx="370114" cy="28302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5A68A0-F15E-4F44-899D-6869D8573FB3}"/>
              </a:ext>
            </a:extLst>
          </p:cNvPr>
          <p:cNvSpPr/>
          <p:nvPr/>
        </p:nvSpPr>
        <p:spPr>
          <a:xfrm>
            <a:off x="5998028" y="4147457"/>
            <a:ext cx="370114" cy="28302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16508B9-A0E3-2548-8BA4-C89499C8FECF}"/>
              </a:ext>
            </a:extLst>
          </p:cNvPr>
          <p:cNvSpPr/>
          <p:nvPr/>
        </p:nvSpPr>
        <p:spPr>
          <a:xfrm>
            <a:off x="6422566" y="4096229"/>
            <a:ext cx="370114" cy="28302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36A8974-2A11-0542-99EA-8462A0AD9050}"/>
              </a:ext>
            </a:extLst>
          </p:cNvPr>
          <p:cNvSpPr/>
          <p:nvPr/>
        </p:nvSpPr>
        <p:spPr>
          <a:xfrm>
            <a:off x="4634980" y="4790944"/>
            <a:ext cx="370114" cy="28302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1789C6B-62B0-C94D-90C9-4BA9D33BABF5}"/>
              </a:ext>
            </a:extLst>
          </p:cNvPr>
          <p:cNvSpPr/>
          <p:nvPr/>
        </p:nvSpPr>
        <p:spPr>
          <a:xfrm>
            <a:off x="4996539" y="4650657"/>
            <a:ext cx="370114" cy="28302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2FB812-612F-704E-97BC-CBC7AFA0030D}"/>
              </a:ext>
            </a:extLst>
          </p:cNvPr>
          <p:cNvSpPr/>
          <p:nvPr/>
        </p:nvSpPr>
        <p:spPr>
          <a:xfrm>
            <a:off x="5410197" y="4585343"/>
            <a:ext cx="370114" cy="28302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E6289D8-88CD-8E41-92BC-F7966CB65D67}"/>
              </a:ext>
            </a:extLst>
          </p:cNvPr>
          <p:cNvSpPr/>
          <p:nvPr/>
        </p:nvSpPr>
        <p:spPr>
          <a:xfrm>
            <a:off x="5812971" y="4509143"/>
            <a:ext cx="370114" cy="28302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97E3B5-0051-F342-9092-E187678CD6E8}"/>
              </a:ext>
            </a:extLst>
          </p:cNvPr>
          <p:cNvSpPr/>
          <p:nvPr/>
        </p:nvSpPr>
        <p:spPr>
          <a:xfrm>
            <a:off x="6237509" y="4457915"/>
            <a:ext cx="370114" cy="28302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DC4386-19A2-5D46-9EBB-61F224DBF3B4}"/>
              </a:ext>
            </a:extLst>
          </p:cNvPr>
          <p:cNvSpPr/>
          <p:nvPr/>
        </p:nvSpPr>
        <p:spPr>
          <a:xfrm>
            <a:off x="4911013" y="5048512"/>
            <a:ext cx="370114" cy="28302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94A99F6-255F-7C4D-9E2A-0D8BB8F3E6A9}"/>
              </a:ext>
            </a:extLst>
          </p:cNvPr>
          <p:cNvSpPr/>
          <p:nvPr/>
        </p:nvSpPr>
        <p:spPr>
          <a:xfrm>
            <a:off x="5306000" y="4955983"/>
            <a:ext cx="370114" cy="28302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0B688FE-C886-C14F-A415-6AEEEB6304B0}"/>
              </a:ext>
            </a:extLst>
          </p:cNvPr>
          <p:cNvSpPr/>
          <p:nvPr/>
        </p:nvSpPr>
        <p:spPr>
          <a:xfrm>
            <a:off x="5719658" y="4890669"/>
            <a:ext cx="370114" cy="28302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A811075-E17B-C34A-927B-14E60BFCE8AE}"/>
              </a:ext>
            </a:extLst>
          </p:cNvPr>
          <p:cNvSpPr/>
          <p:nvPr/>
        </p:nvSpPr>
        <p:spPr>
          <a:xfrm>
            <a:off x="6122432" y="4814469"/>
            <a:ext cx="370114" cy="28302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3946D1C-1F11-0947-BAF2-C6F5CE082188}"/>
              </a:ext>
            </a:extLst>
          </p:cNvPr>
          <p:cNvSpPr/>
          <p:nvPr/>
        </p:nvSpPr>
        <p:spPr>
          <a:xfrm>
            <a:off x="5092965" y="5404864"/>
            <a:ext cx="370114" cy="28302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BE0C2EA-49B6-E74D-88EB-4BB16591A688}"/>
              </a:ext>
            </a:extLst>
          </p:cNvPr>
          <p:cNvSpPr/>
          <p:nvPr/>
        </p:nvSpPr>
        <p:spPr>
          <a:xfrm>
            <a:off x="5487952" y="5312335"/>
            <a:ext cx="370114" cy="28302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B5714F6-3C57-C249-9395-23AB0E80E5B5}"/>
              </a:ext>
            </a:extLst>
          </p:cNvPr>
          <p:cNvSpPr/>
          <p:nvPr/>
        </p:nvSpPr>
        <p:spPr>
          <a:xfrm>
            <a:off x="5901610" y="5247021"/>
            <a:ext cx="370114" cy="28302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12327D2-FA82-6D4A-B6CD-D58DE5ACDD07}"/>
              </a:ext>
            </a:extLst>
          </p:cNvPr>
          <p:cNvSpPr/>
          <p:nvPr/>
        </p:nvSpPr>
        <p:spPr>
          <a:xfrm>
            <a:off x="5306000" y="5710246"/>
            <a:ext cx="370114" cy="28302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064C552-3013-364D-89E1-C1D0FFC8ABE9}"/>
              </a:ext>
            </a:extLst>
          </p:cNvPr>
          <p:cNvSpPr/>
          <p:nvPr/>
        </p:nvSpPr>
        <p:spPr>
          <a:xfrm>
            <a:off x="5700987" y="5617717"/>
            <a:ext cx="370114" cy="28302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829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96A9-05F3-8C4A-9F90-AC03B313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Shader – types of variable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4096B-0005-1E4B-AC32-608391FD0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</a:t>
            </a:r>
          </a:p>
          <a:p>
            <a:pPr lvl="1"/>
            <a:r>
              <a:rPr lang="en-US" dirty="0"/>
              <a:t>All vertices get the same value</a:t>
            </a:r>
          </a:p>
          <a:p>
            <a:pPr lvl="1"/>
            <a:r>
              <a:rPr lang="en-US" dirty="0"/>
              <a:t>For example:</a:t>
            </a:r>
          </a:p>
          <a:p>
            <a:pPr lvl="2"/>
            <a:r>
              <a:rPr lang="en-US" dirty="0" err="1"/>
              <a:t>ModelView</a:t>
            </a:r>
            <a:r>
              <a:rPr lang="en-US" dirty="0"/>
              <a:t> matrix</a:t>
            </a:r>
          </a:p>
          <a:p>
            <a:pPr lvl="2"/>
            <a:r>
              <a:rPr lang="en-US" dirty="0" err="1"/>
              <a:t>Projecttion</a:t>
            </a:r>
            <a:r>
              <a:rPr lang="en-US" dirty="0"/>
              <a:t> matrix</a:t>
            </a:r>
          </a:p>
          <a:p>
            <a:pPr lvl="2"/>
            <a:endParaRPr lang="en-US" dirty="0"/>
          </a:p>
          <a:p>
            <a:r>
              <a:rPr lang="en-US" dirty="0"/>
              <a:t>Attributes</a:t>
            </a:r>
          </a:p>
          <a:p>
            <a:pPr lvl="1"/>
            <a:r>
              <a:rPr lang="en-US" dirty="0"/>
              <a:t>Value is specific to that vertex </a:t>
            </a:r>
          </a:p>
          <a:p>
            <a:pPr lvl="1"/>
            <a:r>
              <a:rPr lang="en-US" dirty="0"/>
              <a:t>For example:</a:t>
            </a:r>
          </a:p>
          <a:p>
            <a:pPr lvl="2"/>
            <a:r>
              <a:rPr lang="en-US" dirty="0"/>
              <a:t>Vertex position</a:t>
            </a:r>
          </a:p>
        </p:txBody>
      </p:sp>
    </p:spTree>
    <p:extLst>
      <p:ext uri="{BB962C8B-B14F-4D97-AF65-F5344CB8AC3E}">
        <p14:creationId xmlns:p14="http://schemas.microsoft.com/office/powerpoint/2010/main" val="218693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96A9-05F3-8C4A-9F90-AC03B313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Shader – types of variable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4096B-0005-1E4B-AC32-608391FD0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Varying</a:t>
            </a:r>
          </a:p>
          <a:p>
            <a:pPr lvl="1"/>
            <a:r>
              <a:rPr lang="en-US" dirty="0"/>
              <a:t>Output variables from the Vertex shader to the Fragment shader</a:t>
            </a:r>
          </a:p>
          <a:p>
            <a:pPr lvl="1"/>
            <a:r>
              <a:rPr lang="en-US" dirty="0"/>
              <a:t>The value is </a:t>
            </a:r>
            <a:r>
              <a:rPr lang="en-US" dirty="0">
                <a:highlight>
                  <a:srgbClr val="0000FF"/>
                </a:highlight>
              </a:rPr>
              <a:t>interpolated in the rasterization 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61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8BF2-1C6A-7045-917E-CD7F449F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Shader program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0EC82-8744-B047-9FD8-F54C14ABB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Unity Specific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329D21-A392-B04D-AC00-66B7956C1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2613478"/>
            <a:ext cx="61214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07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325</Words>
  <Application>Microsoft Macintosh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3D Graphics</vt:lpstr>
      <vt:lpstr>The GPU</vt:lpstr>
      <vt:lpstr>GPU Shader in graphics pipeline</vt:lpstr>
      <vt:lpstr>Shader – Basic idea</vt:lpstr>
      <vt:lpstr>Shader – Basic idea</vt:lpstr>
      <vt:lpstr>Shader – Basic idea</vt:lpstr>
      <vt:lpstr>Shader – types of variable </vt:lpstr>
      <vt:lpstr>Shader – types of variable </vt:lpstr>
      <vt:lpstr>Unity Shader program structure</vt:lpstr>
      <vt:lpstr>Unity Shader program structure</vt:lpstr>
      <vt:lpstr>Unity Shader program structure</vt:lpstr>
      <vt:lpstr>Unity Shader program structure</vt:lpstr>
      <vt:lpstr>Unity Shader program structure</vt:lpstr>
      <vt:lpstr>Unity Shader program structure</vt:lpstr>
      <vt:lpstr>Unity Shader program structure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Programming</dc:title>
  <dc:creator>Aaron Yeo</dc:creator>
  <cp:lastModifiedBy>Aaron Yeo</cp:lastModifiedBy>
  <cp:revision>102</cp:revision>
  <dcterms:created xsi:type="dcterms:W3CDTF">2020-10-13T13:55:42Z</dcterms:created>
  <dcterms:modified xsi:type="dcterms:W3CDTF">2022-01-11T02:20:50Z</dcterms:modified>
</cp:coreProperties>
</file>