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9.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0.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3.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4.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5.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6.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8.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9.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20.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21.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22.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23.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24.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25.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26.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27.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28.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29.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30.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31.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32.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33.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34.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35.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36.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37.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38.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39.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40.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41.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42.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43.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44.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notesSlides/notesSlide45.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notesSlides/notesSlide46.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notesSlides/notesSlide47.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notesSlides/notesSlide48.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notesSlides/notesSlide49.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notesSlides/notesSlide50.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notesSlides/notesSlide51.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notesSlides/notesSlide52.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notesSlides/notesSlide53.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notesSlides/notesSlide54.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notesSlides/notesSlide55.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notesSlides/notesSlide56.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notesSlides/notesSlide57.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notesSlides/notesSlide58.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notesSlides/notesSlide59.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notesSlides/notesSlide60.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notesSlides/notesSlide61.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notesSlides/notesSlide62.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notesSlides/notesSlide63.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notesSlides/notesSlide64.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notesSlides/notesSlide65.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notesSlides/notesSlide66.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notesSlides/notesSlide67.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notesSlides/notesSlide68.xml" ContentType="application/vnd.openxmlformats-officedocument.presentationml.notesSlide+xml"/>
  <Override PartName="/ppt/tags/tag135.xml" ContentType="application/vnd.openxmlformats-officedocument.presentationml.tags+xml"/>
  <Override PartName="/ppt/tags/tag136.xml" ContentType="application/vnd.openxmlformats-officedocument.presentationml.tags+xml"/>
  <Override PartName="/ppt/notesSlides/notesSlide69.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notesSlides/notesSlide70.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notesSlides/notesSlide71.xml" ContentType="application/vnd.openxmlformats-officedocument.presentationml.notesSlide+xml"/>
  <Override PartName="/ppt/tags/tag141.xml" ContentType="application/vnd.openxmlformats-officedocument.presentationml.tags+xml"/>
  <Override PartName="/ppt/tags/tag142.xml" ContentType="application/vnd.openxmlformats-officedocument.presentationml.tags+xml"/>
  <Override PartName="/ppt/notesSlides/notesSlide72.xml" ContentType="application/vnd.openxmlformats-officedocument.presentationml.notesSlide+xml"/>
  <Override PartName="/ppt/tags/tag143.xml" ContentType="application/vnd.openxmlformats-officedocument.presentationml.tags+xml"/>
  <Override PartName="/ppt/tags/tag144.xml" ContentType="application/vnd.openxmlformats-officedocument.presentationml.tags+xml"/>
  <Override PartName="/ppt/notesSlides/notesSlide73.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notesSlides/notesSlide74.xml" ContentType="application/vnd.openxmlformats-officedocument.presentationml.notesSlide+xml"/>
  <Override PartName="/ppt/tags/tag147.xml" ContentType="application/vnd.openxmlformats-officedocument.presentationml.tags+xml"/>
  <Override PartName="/ppt/tags/tag148.xml" ContentType="application/vnd.openxmlformats-officedocument.presentationml.tags+xml"/>
  <Override PartName="/ppt/notesSlides/notesSlide75.xml" ContentType="application/vnd.openxmlformats-officedocument.presentationml.notesSlide+xml"/>
  <Override PartName="/ppt/tags/tag149.xml" ContentType="application/vnd.openxmlformats-officedocument.presentationml.tags+xml"/>
  <Override PartName="/ppt/tags/tag150.xml" ContentType="application/vnd.openxmlformats-officedocument.presentationml.tags+xml"/>
  <Override PartName="/ppt/notesSlides/notesSlide76.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notesSlides/notesSlide77.xml" ContentType="application/vnd.openxmlformats-officedocument.presentationml.notesSlide+xml"/>
  <Override PartName="/ppt/tags/tag153.xml" ContentType="application/vnd.openxmlformats-officedocument.presentationml.tags+xml"/>
  <Override PartName="/ppt/tags/tag154.xml" ContentType="application/vnd.openxmlformats-officedocument.presentationml.tags+xml"/>
  <Override PartName="/ppt/notesSlides/notesSlide78.xml" ContentType="application/vnd.openxmlformats-officedocument.presentationml.notesSlide+xml"/>
  <Override PartName="/ppt/tags/tag155.xml" ContentType="application/vnd.openxmlformats-officedocument.presentationml.tags+xml"/>
  <Override PartName="/ppt/tags/tag156.xml" ContentType="application/vnd.openxmlformats-officedocument.presentationml.tags+xml"/>
  <Override PartName="/ppt/notesSlides/notesSlide79.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notesSlides/notesSlide80.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notesSlides/notesSlide81.xml" ContentType="application/vnd.openxmlformats-officedocument.presentationml.notesSlide+xml"/>
  <Override PartName="/ppt/tags/tag161.xml" ContentType="application/vnd.openxmlformats-officedocument.presentationml.tags+xml"/>
  <Override PartName="/ppt/tags/tag162.xml" ContentType="application/vnd.openxmlformats-officedocument.presentationml.tags+xml"/>
  <Override PartName="/ppt/notesSlides/notesSlide82.xml" ContentType="application/vnd.openxmlformats-officedocument.presentationml.notesSlide+xml"/>
  <Override PartName="/ppt/tags/tag163.xml" ContentType="application/vnd.openxmlformats-officedocument.presentationml.tags+xml"/>
  <Override PartName="/ppt/tags/tag164.xml" ContentType="application/vnd.openxmlformats-officedocument.presentationml.tags+xml"/>
  <Override PartName="/ppt/notesSlides/notesSlide83.xml" ContentType="application/vnd.openxmlformats-officedocument.presentationml.notesSlide+xml"/>
  <Override PartName="/ppt/tags/tag165.xml" ContentType="application/vnd.openxmlformats-officedocument.presentationml.tags+xml"/>
  <Override PartName="/ppt/tags/tag166.xml" ContentType="application/vnd.openxmlformats-officedocument.presentationml.tags+xml"/>
  <Override PartName="/ppt/notesSlides/notesSlide84.xml" ContentType="application/vnd.openxmlformats-officedocument.presentationml.notesSlide+xml"/>
  <Override PartName="/ppt/tags/tag167.xml" ContentType="application/vnd.openxmlformats-officedocument.presentationml.tags+xml"/>
  <Override PartName="/ppt/tags/tag168.xml" ContentType="application/vnd.openxmlformats-officedocument.presentationml.tags+xml"/>
  <Override PartName="/ppt/notesSlides/notesSlide85.xml" ContentType="application/vnd.openxmlformats-officedocument.presentationml.notesSlide+xml"/>
  <Override PartName="/ppt/tags/tag169.xml" ContentType="application/vnd.openxmlformats-officedocument.presentationml.tags+xml"/>
  <Override PartName="/ppt/tags/tag170.xml" ContentType="application/vnd.openxmlformats-officedocument.presentationml.tags+xml"/>
  <Override PartName="/ppt/notesSlides/notesSlide86.xml" ContentType="application/vnd.openxmlformats-officedocument.presentationml.notesSlide+xml"/>
  <Override PartName="/ppt/tags/tag171.xml" ContentType="application/vnd.openxmlformats-officedocument.presentationml.tags+xml"/>
  <Override PartName="/ppt/tags/tag172.xml" ContentType="application/vnd.openxmlformats-officedocument.presentationml.tags+xml"/>
  <Override PartName="/ppt/notesSlides/notesSlide87.xml" ContentType="application/vnd.openxmlformats-officedocument.presentationml.notesSlide+xml"/>
  <Override PartName="/ppt/tags/tag173.xml" ContentType="application/vnd.openxmlformats-officedocument.presentationml.tags+xml"/>
  <Override PartName="/ppt/tags/tag174.xml" ContentType="application/vnd.openxmlformats-officedocument.presentationml.tags+xml"/>
  <Override PartName="/ppt/notesSlides/notesSlide88.xml" ContentType="application/vnd.openxmlformats-officedocument.presentationml.notesSlide+xml"/>
  <Override PartName="/ppt/tags/tag175.xml" ContentType="application/vnd.openxmlformats-officedocument.presentationml.tags+xml"/>
  <Override PartName="/ppt/tags/tag176.xml" ContentType="application/vnd.openxmlformats-officedocument.presentationml.tags+xml"/>
  <Override PartName="/ppt/notesSlides/notesSlide89.xml" ContentType="application/vnd.openxmlformats-officedocument.presentationml.notesSlide+xml"/>
  <Override PartName="/ppt/tags/tag177.xml" ContentType="application/vnd.openxmlformats-officedocument.presentationml.tags+xml"/>
  <Override PartName="/ppt/tags/tag178.xml" ContentType="application/vnd.openxmlformats-officedocument.presentationml.tags+xml"/>
  <Override PartName="/ppt/notesSlides/notesSlide90.xml" ContentType="application/vnd.openxmlformats-officedocument.presentationml.notesSlide+xml"/>
  <Override PartName="/ppt/tags/tag179.xml" ContentType="application/vnd.openxmlformats-officedocument.presentationml.tags+xml"/>
  <Override PartName="/ppt/tags/tag180.xml" ContentType="application/vnd.openxmlformats-officedocument.presentationml.tags+xml"/>
  <Override PartName="/ppt/notesSlides/notesSlide91.xml" ContentType="application/vnd.openxmlformats-officedocument.presentationml.notesSlide+xml"/>
  <Override PartName="/ppt/tags/tag181.xml" ContentType="application/vnd.openxmlformats-officedocument.presentationml.tags+xml"/>
  <Override PartName="/ppt/tags/tag182.xml" ContentType="application/vnd.openxmlformats-officedocument.presentationml.tags+xml"/>
  <Override PartName="/ppt/notesSlides/notesSlide92.xml" ContentType="application/vnd.openxmlformats-officedocument.presentationml.notesSlide+xml"/>
  <Override PartName="/ppt/tags/tag18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4"/>
  </p:notesMasterIdLst>
  <p:sldIdLst>
    <p:sldId id="256" r:id="rId2"/>
    <p:sldId id="257" r:id="rId3"/>
    <p:sldId id="333" r:id="rId4"/>
    <p:sldId id="381" r:id="rId5"/>
    <p:sldId id="383" r:id="rId6"/>
    <p:sldId id="382" r:id="rId7"/>
    <p:sldId id="384" r:id="rId8"/>
    <p:sldId id="385" r:id="rId9"/>
    <p:sldId id="386" r:id="rId10"/>
    <p:sldId id="387" r:id="rId11"/>
    <p:sldId id="388" r:id="rId12"/>
    <p:sldId id="380" r:id="rId13"/>
    <p:sldId id="334" r:id="rId14"/>
    <p:sldId id="335" r:id="rId15"/>
    <p:sldId id="336" r:id="rId16"/>
    <p:sldId id="337" r:id="rId17"/>
    <p:sldId id="338" r:id="rId18"/>
    <p:sldId id="340" r:id="rId19"/>
    <p:sldId id="341" r:id="rId20"/>
    <p:sldId id="342" r:id="rId21"/>
    <p:sldId id="343" r:id="rId22"/>
    <p:sldId id="344" r:id="rId23"/>
    <p:sldId id="345" r:id="rId24"/>
    <p:sldId id="346" r:id="rId25"/>
    <p:sldId id="347" r:id="rId26"/>
    <p:sldId id="348" r:id="rId27"/>
    <p:sldId id="349" r:id="rId28"/>
    <p:sldId id="350" r:id="rId29"/>
    <p:sldId id="351" r:id="rId30"/>
    <p:sldId id="352" r:id="rId31"/>
    <p:sldId id="353" r:id="rId32"/>
    <p:sldId id="354" r:id="rId33"/>
    <p:sldId id="355" r:id="rId34"/>
    <p:sldId id="356" r:id="rId35"/>
    <p:sldId id="357" r:id="rId36"/>
    <p:sldId id="358" r:id="rId37"/>
    <p:sldId id="359" r:id="rId38"/>
    <p:sldId id="360" r:id="rId39"/>
    <p:sldId id="361" r:id="rId40"/>
    <p:sldId id="362" r:id="rId41"/>
    <p:sldId id="363" r:id="rId42"/>
    <p:sldId id="364" r:id="rId43"/>
    <p:sldId id="365" r:id="rId44"/>
    <p:sldId id="366" r:id="rId45"/>
    <p:sldId id="367" r:id="rId46"/>
    <p:sldId id="368" r:id="rId47"/>
    <p:sldId id="369" r:id="rId48"/>
    <p:sldId id="370" r:id="rId49"/>
    <p:sldId id="371" r:id="rId50"/>
    <p:sldId id="372" r:id="rId51"/>
    <p:sldId id="373" r:id="rId52"/>
    <p:sldId id="374" r:id="rId53"/>
    <p:sldId id="376" r:id="rId54"/>
    <p:sldId id="375" r:id="rId55"/>
    <p:sldId id="377" r:id="rId56"/>
    <p:sldId id="378" r:id="rId57"/>
    <p:sldId id="379" r:id="rId58"/>
    <p:sldId id="389" r:id="rId59"/>
    <p:sldId id="390" r:id="rId60"/>
    <p:sldId id="391" r:id="rId61"/>
    <p:sldId id="392" r:id="rId62"/>
    <p:sldId id="393" r:id="rId63"/>
    <p:sldId id="394" r:id="rId64"/>
    <p:sldId id="395" r:id="rId65"/>
    <p:sldId id="396" r:id="rId66"/>
    <p:sldId id="397" r:id="rId67"/>
    <p:sldId id="398" r:id="rId68"/>
    <p:sldId id="399" r:id="rId69"/>
    <p:sldId id="400" r:id="rId70"/>
    <p:sldId id="401" r:id="rId71"/>
    <p:sldId id="403" r:id="rId72"/>
    <p:sldId id="402" r:id="rId73"/>
    <p:sldId id="405" r:id="rId74"/>
    <p:sldId id="406" r:id="rId75"/>
    <p:sldId id="404" r:id="rId76"/>
    <p:sldId id="407" r:id="rId77"/>
    <p:sldId id="408" r:id="rId78"/>
    <p:sldId id="409" r:id="rId79"/>
    <p:sldId id="410" r:id="rId80"/>
    <p:sldId id="411" r:id="rId81"/>
    <p:sldId id="412" r:id="rId82"/>
    <p:sldId id="413" r:id="rId83"/>
    <p:sldId id="414" r:id="rId84"/>
    <p:sldId id="415" r:id="rId85"/>
    <p:sldId id="416" r:id="rId86"/>
    <p:sldId id="417" r:id="rId87"/>
    <p:sldId id="418" r:id="rId88"/>
    <p:sldId id="419" r:id="rId89"/>
    <p:sldId id="420" r:id="rId90"/>
    <p:sldId id="421" r:id="rId91"/>
    <p:sldId id="306" r:id="rId92"/>
    <p:sldId id="265" r:id="rId93"/>
  </p:sldIdLst>
  <p:sldSz cx="9144000" cy="6858000" type="screen4x3"/>
  <p:notesSz cx="6858000" cy="9144000"/>
  <p:defaultTextStyle>
    <a:defPPr lvl="0">
      <a:defRPr lang="en-US"/>
    </a:defPPr>
    <a:lvl1pPr lvl="0" algn="l" defTabSz="457200" rtl="0" fontAlgn="base">
      <a:spcBef>
        <a:spcPct val="0"/>
      </a:spcBef>
      <a:spcAft>
        <a:spcPct val="0"/>
      </a:spcAft>
      <a:defRPr kern="1200">
        <a:solidFill>
          <a:schemeClr val="tx1"/>
        </a:solidFill>
        <a:latin typeface="Arial" charset="0"/>
        <a:ea typeface="ＭＳ Ｐゴシック" pitchFamily="-109" charset="-128"/>
        <a:cs typeface="+mn-cs"/>
      </a:defRPr>
    </a:lvl1pPr>
    <a:lvl2pPr marL="457200" lvl="1" algn="l" defTabSz="457200" rtl="0" fontAlgn="base">
      <a:spcBef>
        <a:spcPct val="0"/>
      </a:spcBef>
      <a:spcAft>
        <a:spcPct val="0"/>
      </a:spcAft>
      <a:defRPr kern="1200">
        <a:solidFill>
          <a:schemeClr val="tx1"/>
        </a:solidFill>
        <a:latin typeface="Arial" charset="0"/>
        <a:ea typeface="ＭＳ Ｐゴシック" pitchFamily="-109" charset="-128"/>
        <a:cs typeface="+mn-cs"/>
      </a:defRPr>
    </a:lvl2pPr>
    <a:lvl3pPr marL="914400" lvl="2" algn="l" defTabSz="457200" rtl="0" fontAlgn="base">
      <a:spcBef>
        <a:spcPct val="0"/>
      </a:spcBef>
      <a:spcAft>
        <a:spcPct val="0"/>
      </a:spcAft>
      <a:defRPr kern="1200">
        <a:solidFill>
          <a:schemeClr val="tx1"/>
        </a:solidFill>
        <a:latin typeface="Arial" charset="0"/>
        <a:ea typeface="ＭＳ Ｐゴシック" pitchFamily="-109" charset="-128"/>
        <a:cs typeface="+mn-cs"/>
      </a:defRPr>
    </a:lvl3pPr>
    <a:lvl4pPr marL="1371600" lvl="3" algn="l" defTabSz="457200" rtl="0" fontAlgn="base">
      <a:spcBef>
        <a:spcPct val="0"/>
      </a:spcBef>
      <a:spcAft>
        <a:spcPct val="0"/>
      </a:spcAft>
      <a:defRPr kern="1200">
        <a:solidFill>
          <a:schemeClr val="tx1"/>
        </a:solidFill>
        <a:latin typeface="Arial" charset="0"/>
        <a:ea typeface="ＭＳ Ｐゴシック" pitchFamily="-109" charset="-128"/>
        <a:cs typeface="+mn-cs"/>
      </a:defRPr>
    </a:lvl4pPr>
    <a:lvl5pPr marL="1828800" lvl="4" algn="l" defTabSz="457200" rtl="0" fontAlgn="base">
      <a:spcBef>
        <a:spcPct val="0"/>
      </a:spcBef>
      <a:spcAft>
        <a:spcPct val="0"/>
      </a:spcAft>
      <a:defRPr kern="1200">
        <a:solidFill>
          <a:schemeClr val="tx1"/>
        </a:solidFill>
        <a:latin typeface="Arial" charset="0"/>
        <a:ea typeface="ＭＳ Ｐゴシック" pitchFamily="-109" charset="-128"/>
        <a:cs typeface="+mn-cs"/>
      </a:defRPr>
    </a:lvl5pPr>
    <a:lvl6pPr marL="2286000" lvl="5" algn="l" defTabSz="914400" rtl="0" eaLnBrk="1" latinLnBrk="0" hangingPunct="1">
      <a:defRPr kern="1200">
        <a:solidFill>
          <a:schemeClr val="tx1"/>
        </a:solidFill>
        <a:latin typeface="Arial" charset="0"/>
        <a:ea typeface="ＭＳ Ｐゴシック" pitchFamily="-109" charset="-128"/>
        <a:cs typeface="+mn-cs"/>
      </a:defRPr>
    </a:lvl6pPr>
    <a:lvl7pPr marL="2743200" lvl="6" algn="l" defTabSz="914400" rtl="0" eaLnBrk="1" latinLnBrk="0" hangingPunct="1">
      <a:defRPr kern="1200">
        <a:solidFill>
          <a:schemeClr val="tx1"/>
        </a:solidFill>
        <a:latin typeface="Arial" charset="0"/>
        <a:ea typeface="ＭＳ Ｐゴシック" pitchFamily="-109" charset="-128"/>
        <a:cs typeface="+mn-cs"/>
      </a:defRPr>
    </a:lvl7pPr>
    <a:lvl8pPr marL="3200400" lvl="7" algn="l" defTabSz="914400" rtl="0" eaLnBrk="1" latinLnBrk="0" hangingPunct="1">
      <a:defRPr kern="1200">
        <a:solidFill>
          <a:schemeClr val="tx1"/>
        </a:solidFill>
        <a:latin typeface="Arial" charset="0"/>
        <a:ea typeface="ＭＳ Ｐゴシック" pitchFamily="-109" charset="-128"/>
        <a:cs typeface="+mn-cs"/>
      </a:defRPr>
    </a:lvl8pPr>
    <a:lvl9pPr marL="3657600" lvl="8" algn="l" defTabSz="914400" rtl="0" eaLnBrk="1" latinLnBrk="0" hangingPunct="1">
      <a:defRPr kern="1200">
        <a:solidFill>
          <a:schemeClr val="tx1"/>
        </a:solidFill>
        <a:latin typeface="Arial" charset="0"/>
        <a:ea typeface="ＭＳ Ｐゴシック" pitchFamily="-109"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59" autoAdjust="0"/>
    <p:restoredTop sz="93955"/>
  </p:normalViewPr>
  <p:slideViewPr>
    <p:cSldViewPr snapToGrid="0">
      <p:cViewPr varScale="1">
        <p:scale>
          <a:sx n="112" d="100"/>
          <a:sy n="112" d="100"/>
        </p:scale>
        <p:origin x="1180"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3CFFB0-ED9D-445F-9A2B-4188A92D4D34}" type="datetimeFigureOut">
              <a:rPr lang="en-US" smtClean="0"/>
              <a:pPr/>
              <a:t>5/30/2022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B6C118-99C7-43A8-89D6-827AC8AE5AE1}" type="slidenum">
              <a:rPr lang="en-US" smtClean="0"/>
              <a:pPr/>
              <a:t>‹#›</a:t>
            </a:fld>
            <a:endParaRPr lang="en-US" dirty="0"/>
          </a:p>
        </p:txBody>
      </p:sp>
    </p:spTree>
    <p:extLst>
      <p:ext uri="{BB962C8B-B14F-4D97-AF65-F5344CB8AC3E}">
        <p14:creationId xmlns:p14="http://schemas.microsoft.com/office/powerpoint/2010/main" val="72470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31.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33.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35.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37.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39.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4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43.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45.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47.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49.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51.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53.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55.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57.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59.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ags" Target="../tags/tag61.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63.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ags" Target="../tags/tag65.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ags" Target="../tags/tag67.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ags" Target="../tags/tag69.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ags" Target="../tags/tag71.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ags" Target="../tags/tag73.xml"/></Relationships>
</file>

<file path=ppt/notesSlides/_rels/notesSlide38.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ags" Target="../tags/tag75.xml"/></Relationships>
</file>

<file path=ppt/notesSlides/_rels/notesSlide39.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ags" Target="../tags/tag77.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40.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ags" Target="../tags/tag79.xml"/></Relationships>
</file>

<file path=ppt/notesSlides/_rels/notesSlide41.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ags" Target="../tags/tag81.xml"/></Relationships>
</file>

<file path=ppt/notesSlides/_rels/notesSlide42.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ags" Target="../tags/tag83.xml"/></Relationships>
</file>

<file path=ppt/notesSlides/_rels/notesSlide43.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ags" Target="../tags/tag85.xml"/></Relationships>
</file>

<file path=ppt/notesSlides/_rels/notesSlide44.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notesMaster" Target="../notesMasters/notesMaster1.xml"/><Relationship Id="rId1" Type="http://schemas.openxmlformats.org/officeDocument/2006/relationships/tags" Target="../tags/tag87.xml"/></Relationships>
</file>

<file path=ppt/notesSlides/_rels/notesSlide45.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ags" Target="../tags/tag89.xml"/></Relationships>
</file>

<file path=ppt/notesSlides/_rels/notesSlide46.xml.rels><?xml version="1.0" encoding="UTF-8" standalone="yes"?>
<Relationships xmlns="http://schemas.openxmlformats.org/package/2006/relationships"><Relationship Id="rId3" Type="http://schemas.openxmlformats.org/officeDocument/2006/relationships/slide" Target="../slides/slide46.xml"/><Relationship Id="rId2" Type="http://schemas.openxmlformats.org/officeDocument/2006/relationships/notesMaster" Target="../notesMasters/notesMaster1.xml"/><Relationship Id="rId1" Type="http://schemas.openxmlformats.org/officeDocument/2006/relationships/tags" Target="../tags/tag91.xml"/></Relationships>
</file>

<file path=ppt/notesSlides/_rels/notesSlide47.xml.rels><?xml version="1.0" encoding="UTF-8" standalone="yes"?>
<Relationships xmlns="http://schemas.openxmlformats.org/package/2006/relationships"><Relationship Id="rId3" Type="http://schemas.openxmlformats.org/officeDocument/2006/relationships/slide" Target="../slides/slide47.xml"/><Relationship Id="rId2" Type="http://schemas.openxmlformats.org/officeDocument/2006/relationships/notesMaster" Target="../notesMasters/notesMaster1.xml"/><Relationship Id="rId1" Type="http://schemas.openxmlformats.org/officeDocument/2006/relationships/tags" Target="../tags/tag93.xml"/></Relationships>
</file>

<file path=ppt/notesSlides/_rels/notesSlide48.xml.rels><?xml version="1.0" encoding="UTF-8" standalone="yes"?>
<Relationships xmlns="http://schemas.openxmlformats.org/package/2006/relationships"><Relationship Id="rId3" Type="http://schemas.openxmlformats.org/officeDocument/2006/relationships/slide" Target="../slides/slide48.xml"/><Relationship Id="rId2" Type="http://schemas.openxmlformats.org/officeDocument/2006/relationships/notesMaster" Target="../notesMasters/notesMaster1.xml"/><Relationship Id="rId1" Type="http://schemas.openxmlformats.org/officeDocument/2006/relationships/tags" Target="../tags/tag95.xml"/></Relationships>
</file>

<file path=ppt/notesSlides/_rels/notesSlide49.xml.rels><?xml version="1.0" encoding="UTF-8" standalone="yes"?>
<Relationships xmlns="http://schemas.openxmlformats.org/package/2006/relationships"><Relationship Id="rId3" Type="http://schemas.openxmlformats.org/officeDocument/2006/relationships/slide" Target="../slides/slide49.xml"/><Relationship Id="rId2" Type="http://schemas.openxmlformats.org/officeDocument/2006/relationships/notesMaster" Target="../notesMasters/notesMaster1.xml"/><Relationship Id="rId1" Type="http://schemas.openxmlformats.org/officeDocument/2006/relationships/tags" Target="../tags/tag97.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9.xml"/></Relationships>
</file>

<file path=ppt/notesSlides/_rels/notesSlide50.xml.rels><?xml version="1.0" encoding="UTF-8" standalone="yes"?>
<Relationships xmlns="http://schemas.openxmlformats.org/package/2006/relationships"><Relationship Id="rId3" Type="http://schemas.openxmlformats.org/officeDocument/2006/relationships/slide" Target="../slides/slide50.xml"/><Relationship Id="rId2" Type="http://schemas.openxmlformats.org/officeDocument/2006/relationships/notesMaster" Target="../notesMasters/notesMaster1.xml"/><Relationship Id="rId1" Type="http://schemas.openxmlformats.org/officeDocument/2006/relationships/tags" Target="../tags/tag99.xml"/></Relationships>
</file>

<file path=ppt/notesSlides/_rels/notesSlide51.xml.rels><?xml version="1.0" encoding="UTF-8" standalone="yes"?>
<Relationships xmlns="http://schemas.openxmlformats.org/package/2006/relationships"><Relationship Id="rId3" Type="http://schemas.openxmlformats.org/officeDocument/2006/relationships/slide" Target="../slides/slide51.xml"/><Relationship Id="rId2" Type="http://schemas.openxmlformats.org/officeDocument/2006/relationships/notesMaster" Target="../notesMasters/notesMaster1.xml"/><Relationship Id="rId1" Type="http://schemas.openxmlformats.org/officeDocument/2006/relationships/tags" Target="../tags/tag101.xml"/></Relationships>
</file>

<file path=ppt/notesSlides/_rels/notesSlide52.xml.rels><?xml version="1.0" encoding="UTF-8" standalone="yes"?>
<Relationships xmlns="http://schemas.openxmlformats.org/package/2006/relationships"><Relationship Id="rId3" Type="http://schemas.openxmlformats.org/officeDocument/2006/relationships/slide" Target="../slides/slide52.xml"/><Relationship Id="rId2" Type="http://schemas.openxmlformats.org/officeDocument/2006/relationships/notesMaster" Target="../notesMasters/notesMaster1.xml"/><Relationship Id="rId1" Type="http://schemas.openxmlformats.org/officeDocument/2006/relationships/tags" Target="../tags/tag103.xml"/></Relationships>
</file>

<file path=ppt/notesSlides/_rels/notesSlide53.xml.rels><?xml version="1.0" encoding="UTF-8" standalone="yes"?>
<Relationships xmlns="http://schemas.openxmlformats.org/package/2006/relationships"><Relationship Id="rId3" Type="http://schemas.openxmlformats.org/officeDocument/2006/relationships/slide" Target="../slides/slide53.xml"/><Relationship Id="rId2" Type="http://schemas.openxmlformats.org/officeDocument/2006/relationships/notesMaster" Target="../notesMasters/notesMaster1.xml"/><Relationship Id="rId1" Type="http://schemas.openxmlformats.org/officeDocument/2006/relationships/tags" Target="../tags/tag105.xml"/></Relationships>
</file>

<file path=ppt/notesSlides/_rels/notesSlide54.xml.rels><?xml version="1.0" encoding="UTF-8" standalone="yes"?>
<Relationships xmlns="http://schemas.openxmlformats.org/package/2006/relationships"><Relationship Id="rId3" Type="http://schemas.openxmlformats.org/officeDocument/2006/relationships/slide" Target="../slides/slide54.xml"/><Relationship Id="rId2" Type="http://schemas.openxmlformats.org/officeDocument/2006/relationships/notesMaster" Target="../notesMasters/notesMaster1.xml"/><Relationship Id="rId1" Type="http://schemas.openxmlformats.org/officeDocument/2006/relationships/tags" Target="../tags/tag107.xml"/></Relationships>
</file>

<file path=ppt/notesSlides/_rels/notesSlide55.xml.rels><?xml version="1.0" encoding="UTF-8" standalone="yes"?>
<Relationships xmlns="http://schemas.openxmlformats.org/package/2006/relationships"><Relationship Id="rId3" Type="http://schemas.openxmlformats.org/officeDocument/2006/relationships/slide" Target="../slides/slide55.xml"/><Relationship Id="rId2" Type="http://schemas.openxmlformats.org/officeDocument/2006/relationships/notesMaster" Target="../notesMasters/notesMaster1.xml"/><Relationship Id="rId1" Type="http://schemas.openxmlformats.org/officeDocument/2006/relationships/tags" Target="../tags/tag109.xml"/></Relationships>
</file>

<file path=ppt/notesSlides/_rels/notesSlide56.xml.rels><?xml version="1.0" encoding="UTF-8" standalone="yes"?>
<Relationships xmlns="http://schemas.openxmlformats.org/package/2006/relationships"><Relationship Id="rId3" Type="http://schemas.openxmlformats.org/officeDocument/2006/relationships/slide" Target="../slides/slide56.xml"/><Relationship Id="rId2" Type="http://schemas.openxmlformats.org/officeDocument/2006/relationships/notesMaster" Target="../notesMasters/notesMaster1.xml"/><Relationship Id="rId1" Type="http://schemas.openxmlformats.org/officeDocument/2006/relationships/tags" Target="../tags/tag111.xml"/></Relationships>
</file>

<file path=ppt/notesSlides/_rels/notesSlide57.xml.rels><?xml version="1.0" encoding="UTF-8" standalone="yes"?>
<Relationships xmlns="http://schemas.openxmlformats.org/package/2006/relationships"><Relationship Id="rId3" Type="http://schemas.openxmlformats.org/officeDocument/2006/relationships/slide" Target="../slides/slide57.xml"/><Relationship Id="rId2" Type="http://schemas.openxmlformats.org/officeDocument/2006/relationships/notesMaster" Target="../notesMasters/notesMaster1.xml"/><Relationship Id="rId1" Type="http://schemas.openxmlformats.org/officeDocument/2006/relationships/tags" Target="../tags/tag113.xml"/></Relationships>
</file>

<file path=ppt/notesSlides/_rels/notesSlide58.xml.rels><?xml version="1.0" encoding="UTF-8" standalone="yes"?>
<Relationships xmlns="http://schemas.openxmlformats.org/package/2006/relationships"><Relationship Id="rId3" Type="http://schemas.openxmlformats.org/officeDocument/2006/relationships/slide" Target="../slides/slide58.xml"/><Relationship Id="rId2" Type="http://schemas.openxmlformats.org/officeDocument/2006/relationships/notesMaster" Target="../notesMasters/notesMaster1.xml"/><Relationship Id="rId1" Type="http://schemas.openxmlformats.org/officeDocument/2006/relationships/tags" Target="../tags/tag115.xml"/></Relationships>
</file>

<file path=ppt/notesSlides/_rels/notesSlide59.xml.rels><?xml version="1.0" encoding="UTF-8" standalone="yes"?>
<Relationships xmlns="http://schemas.openxmlformats.org/package/2006/relationships"><Relationship Id="rId3" Type="http://schemas.openxmlformats.org/officeDocument/2006/relationships/slide" Target="../slides/slide59.xml"/><Relationship Id="rId2" Type="http://schemas.openxmlformats.org/officeDocument/2006/relationships/notesMaster" Target="../notesMasters/notesMaster1.xml"/><Relationship Id="rId1" Type="http://schemas.openxmlformats.org/officeDocument/2006/relationships/tags" Target="../tags/tag117.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60.xml.rels><?xml version="1.0" encoding="UTF-8" standalone="yes"?>
<Relationships xmlns="http://schemas.openxmlformats.org/package/2006/relationships"><Relationship Id="rId3" Type="http://schemas.openxmlformats.org/officeDocument/2006/relationships/slide" Target="../slides/slide60.xml"/><Relationship Id="rId2" Type="http://schemas.openxmlformats.org/officeDocument/2006/relationships/notesMaster" Target="../notesMasters/notesMaster1.xml"/><Relationship Id="rId1" Type="http://schemas.openxmlformats.org/officeDocument/2006/relationships/tags" Target="../tags/tag119.xml"/></Relationships>
</file>

<file path=ppt/notesSlides/_rels/notesSlide61.xml.rels><?xml version="1.0" encoding="UTF-8" standalone="yes"?>
<Relationships xmlns="http://schemas.openxmlformats.org/package/2006/relationships"><Relationship Id="rId3" Type="http://schemas.openxmlformats.org/officeDocument/2006/relationships/slide" Target="../slides/slide61.xml"/><Relationship Id="rId2" Type="http://schemas.openxmlformats.org/officeDocument/2006/relationships/notesMaster" Target="../notesMasters/notesMaster1.xml"/><Relationship Id="rId1" Type="http://schemas.openxmlformats.org/officeDocument/2006/relationships/tags" Target="../tags/tag121.xml"/></Relationships>
</file>

<file path=ppt/notesSlides/_rels/notesSlide62.xml.rels><?xml version="1.0" encoding="UTF-8" standalone="yes"?>
<Relationships xmlns="http://schemas.openxmlformats.org/package/2006/relationships"><Relationship Id="rId3" Type="http://schemas.openxmlformats.org/officeDocument/2006/relationships/slide" Target="../slides/slide62.xml"/><Relationship Id="rId2" Type="http://schemas.openxmlformats.org/officeDocument/2006/relationships/notesMaster" Target="../notesMasters/notesMaster1.xml"/><Relationship Id="rId1" Type="http://schemas.openxmlformats.org/officeDocument/2006/relationships/tags" Target="../tags/tag123.xml"/></Relationships>
</file>

<file path=ppt/notesSlides/_rels/notesSlide63.xml.rels><?xml version="1.0" encoding="UTF-8" standalone="yes"?>
<Relationships xmlns="http://schemas.openxmlformats.org/package/2006/relationships"><Relationship Id="rId3" Type="http://schemas.openxmlformats.org/officeDocument/2006/relationships/slide" Target="../slides/slide63.xml"/><Relationship Id="rId2" Type="http://schemas.openxmlformats.org/officeDocument/2006/relationships/notesMaster" Target="../notesMasters/notesMaster1.xml"/><Relationship Id="rId1" Type="http://schemas.openxmlformats.org/officeDocument/2006/relationships/tags" Target="../tags/tag125.xml"/></Relationships>
</file>

<file path=ppt/notesSlides/_rels/notesSlide64.xml.rels><?xml version="1.0" encoding="UTF-8" standalone="yes"?>
<Relationships xmlns="http://schemas.openxmlformats.org/package/2006/relationships"><Relationship Id="rId3" Type="http://schemas.openxmlformats.org/officeDocument/2006/relationships/slide" Target="../slides/slide64.xml"/><Relationship Id="rId2" Type="http://schemas.openxmlformats.org/officeDocument/2006/relationships/notesMaster" Target="../notesMasters/notesMaster1.xml"/><Relationship Id="rId1" Type="http://schemas.openxmlformats.org/officeDocument/2006/relationships/tags" Target="../tags/tag127.xml"/></Relationships>
</file>

<file path=ppt/notesSlides/_rels/notesSlide65.xml.rels><?xml version="1.0" encoding="UTF-8" standalone="yes"?>
<Relationships xmlns="http://schemas.openxmlformats.org/package/2006/relationships"><Relationship Id="rId3" Type="http://schemas.openxmlformats.org/officeDocument/2006/relationships/slide" Target="../slides/slide65.xml"/><Relationship Id="rId2" Type="http://schemas.openxmlformats.org/officeDocument/2006/relationships/notesMaster" Target="../notesMasters/notesMaster1.xml"/><Relationship Id="rId1" Type="http://schemas.openxmlformats.org/officeDocument/2006/relationships/tags" Target="../tags/tag129.xml"/></Relationships>
</file>

<file path=ppt/notesSlides/_rels/notesSlide66.xml.rels><?xml version="1.0" encoding="UTF-8" standalone="yes"?>
<Relationships xmlns="http://schemas.openxmlformats.org/package/2006/relationships"><Relationship Id="rId3" Type="http://schemas.openxmlformats.org/officeDocument/2006/relationships/slide" Target="../slides/slide66.xml"/><Relationship Id="rId2" Type="http://schemas.openxmlformats.org/officeDocument/2006/relationships/notesMaster" Target="../notesMasters/notesMaster1.xml"/><Relationship Id="rId1" Type="http://schemas.openxmlformats.org/officeDocument/2006/relationships/tags" Target="../tags/tag131.xml"/></Relationships>
</file>

<file path=ppt/notesSlides/_rels/notesSlide67.xml.rels><?xml version="1.0" encoding="UTF-8" standalone="yes"?>
<Relationships xmlns="http://schemas.openxmlformats.org/package/2006/relationships"><Relationship Id="rId3" Type="http://schemas.openxmlformats.org/officeDocument/2006/relationships/slide" Target="../slides/slide67.xml"/><Relationship Id="rId2" Type="http://schemas.openxmlformats.org/officeDocument/2006/relationships/notesMaster" Target="../notesMasters/notesMaster1.xml"/><Relationship Id="rId1" Type="http://schemas.openxmlformats.org/officeDocument/2006/relationships/tags" Target="../tags/tag133.xml"/></Relationships>
</file>

<file path=ppt/notesSlides/_rels/notesSlide68.xml.rels><?xml version="1.0" encoding="UTF-8" standalone="yes"?>
<Relationships xmlns="http://schemas.openxmlformats.org/package/2006/relationships"><Relationship Id="rId3" Type="http://schemas.openxmlformats.org/officeDocument/2006/relationships/slide" Target="../slides/slide68.xml"/><Relationship Id="rId2" Type="http://schemas.openxmlformats.org/officeDocument/2006/relationships/notesMaster" Target="../notesMasters/notesMaster1.xml"/><Relationship Id="rId1" Type="http://schemas.openxmlformats.org/officeDocument/2006/relationships/tags" Target="../tags/tag135.xml"/></Relationships>
</file>

<file path=ppt/notesSlides/_rels/notesSlide69.xml.rels><?xml version="1.0" encoding="UTF-8" standalone="yes"?>
<Relationships xmlns="http://schemas.openxmlformats.org/package/2006/relationships"><Relationship Id="rId3" Type="http://schemas.openxmlformats.org/officeDocument/2006/relationships/slide" Target="../slides/slide69.xml"/><Relationship Id="rId2" Type="http://schemas.openxmlformats.org/officeDocument/2006/relationships/notesMaster" Target="../notesMasters/notesMaster1.xml"/><Relationship Id="rId1" Type="http://schemas.openxmlformats.org/officeDocument/2006/relationships/tags" Target="../tags/tag137.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70.xml.rels><?xml version="1.0" encoding="UTF-8" standalone="yes"?>
<Relationships xmlns="http://schemas.openxmlformats.org/package/2006/relationships"><Relationship Id="rId3" Type="http://schemas.openxmlformats.org/officeDocument/2006/relationships/slide" Target="../slides/slide70.xml"/><Relationship Id="rId2" Type="http://schemas.openxmlformats.org/officeDocument/2006/relationships/notesMaster" Target="../notesMasters/notesMaster1.xml"/><Relationship Id="rId1" Type="http://schemas.openxmlformats.org/officeDocument/2006/relationships/tags" Target="../tags/tag139.xml"/></Relationships>
</file>

<file path=ppt/notesSlides/_rels/notesSlide71.xml.rels><?xml version="1.0" encoding="UTF-8" standalone="yes"?>
<Relationships xmlns="http://schemas.openxmlformats.org/package/2006/relationships"><Relationship Id="rId3" Type="http://schemas.openxmlformats.org/officeDocument/2006/relationships/slide" Target="../slides/slide71.xml"/><Relationship Id="rId2" Type="http://schemas.openxmlformats.org/officeDocument/2006/relationships/notesMaster" Target="../notesMasters/notesMaster1.xml"/><Relationship Id="rId1" Type="http://schemas.openxmlformats.org/officeDocument/2006/relationships/tags" Target="../tags/tag141.xml"/></Relationships>
</file>

<file path=ppt/notesSlides/_rels/notesSlide72.xml.rels><?xml version="1.0" encoding="UTF-8" standalone="yes"?>
<Relationships xmlns="http://schemas.openxmlformats.org/package/2006/relationships"><Relationship Id="rId3" Type="http://schemas.openxmlformats.org/officeDocument/2006/relationships/slide" Target="../slides/slide72.xml"/><Relationship Id="rId2" Type="http://schemas.openxmlformats.org/officeDocument/2006/relationships/notesMaster" Target="../notesMasters/notesMaster1.xml"/><Relationship Id="rId1" Type="http://schemas.openxmlformats.org/officeDocument/2006/relationships/tags" Target="../tags/tag143.xml"/></Relationships>
</file>

<file path=ppt/notesSlides/_rels/notesSlide73.xml.rels><?xml version="1.0" encoding="UTF-8" standalone="yes"?>
<Relationships xmlns="http://schemas.openxmlformats.org/package/2006/relationships"><Relationship Id="rId3" Type="http://schemas.openxmlformats.org/officeDocument/2006/relationships/slide" Target="../slides/slide73.xml"/><Relationship Id="rId2" Type="http://schemas.openxmlformats.org/officeDocument/2006/relationships/notesMaster" Target="../notesMasters/notesMaster1.xml"/><Relationship Id="rId1" Type="http://schemas.openxmlformats.org/officeDocument/2006/relationships/tags" Target="../tags/tag145.xml"/></Relationships>
</file>

<file path=ppt/notesSlides/_rels/notesSlide74.xml.rels><?xml version="1.0" encoding="UTF-8" standalone="yes"?>
<Relationships xmlns="http://schemas.openxmlformats.org/package/2006/relationships"><Relationship Id="rId3" Type="http://schemas.openxmlformats.org/officeDocument/2006/relationships/slide" Target="../slides/slide74.xml"/><Relationship Id="rId2" Type="http://schemas.openxmlformats.org/officeDocument/2006/relationships/notesMaster" Target="../notesMasters/notesMaster1.xml"/><Relationship Id="rId1" Type="http://schemas.openxmlformats.org/officeDocument/2006/relationships/tags" Target="../tags/tag147.xml"/></Relationships>
</file>

<file path=ppt/notesSlides/_rels/notesSlide75.xml.rels><?xml version="1.0" encoding="UTF-8" standalone="yes"?>
<Relationships xmlns="http://schemas.openxmlformats.org/package/2006/relationships"><Relationship Id="rId3" Type="http://schemas.openxmlformats.org/officeDocument/2006/relationships/slide" Target="../slides/slide75.xml"/><Relationship Id="rId2" Type="http://schemas.openxmlformats.org/officeDocument/2006/relationships/notesMaster" Target="../notesMasters/notesMaster1.xml"/><Relationship Id="rId1" Type="http://schemas.openxmlformats.org/officeDocument/2006/relationships/tags" Target="../tags/tag149.xml"/></Relationships>
</file>

<file path=ppt/notesSlides/_rels/notesSlide76.xml.rels><?xml version="1.0" encoding="UTF-8" standalone="yes"?>
<Relationships xmlns="http://schemas.openxmlformats.org/package/2006/relationships"><Relationship Id="rId3" Type="http://schemas.openxmlformats.org/officeDocument/2006/relationships/slide" Target="../slides/slide76.xml"/><Relationship Id="rId2" Type="http://schemas.openxmlformats.org/officeDocument/2006/relationships/notesMaster" Target="../notesMasters/notesMaster1.xml"/><Relationship Id="rId1" Type="http://schemas.openxmlformats.org/officeDocument/2006/relationships/tags" Target="../tags/tag151.xml"/></Relationships>
</file>

<file path=ppt/notesSlides/_rels/notesSlide77.xml.rels><?xml version="1.0" encoding="UTF-8" standalone="yes"?>
<Relationships xmlns="http://schemas.openxmlformats.org/package/2006/relationships"><Relationship Id="rId3" Type="http://schemas.openxmlformats.org/officeDocument/2006/relationships/slide" Target="../slides/slide77.xml"/><Relationship Id="rId2" Type="http://schemas.openxmlformats.org/officeDocument/2006/relationships/notesMaster" Target="../notesMasters/notesMaster1.xml"/><Relationship Id="rId1" Type="http://schemas.openxmlformats.org/officeDocument/2006/relationships/tags" Target="../tags/tag153.xml"/></Relationships>
</file>

<file path=ppt/notesSlides/_rels/notesSlide78.xml.rels><?xml version="1.0" encoding="UTF-8" standalone="yes"?>
<Relationships xmlns="http://schemas.openxmlformats.org/package/2006/relationships"><Relationship Id="rId3" Type="http://schemas.openxmlformats.org/officeDocument/2006/relationships/slide" Target="../slides/slide78.xml"/><Relationship Id="rId2" Type="http://schemas.openxmlformats.org/officeDocument/2006/relationships/notesMaster" Target="../notesMasters/notesMaster1.xml"/><Relationship Id="rId1" Type="http://schemas.openxmlformats.org/officeDocument/2006/relationships/tags" Target="../tags/tag155.xml"/></Relationships>
</file>

<file path=ppt/notesSlides/_rels/notesSlide79.xml.rels><?xml version="1.0" encoding="UTF-8" standalone="yes"?>
<Relationships xmlns="http://schemas.openxmlformats.org/package/2006/relationships"><Relationship Id="rId3" Type="http://schemas.openxmlformats.org/officeDocument/2006/relationships/slide" Target="../slides/slide79.xml"/><Relationship Id="rId2" Type="http://schemas.openxmlformats.org/officeDocument/2006/relationships/notesMaster" Target="../notesMasters/notesMaster1.xml"/><Relationship Id="rId1" Type="http://schemas.openxmlformats.org/officeDocument/2006/relationships/tags" Target="../tags/tag15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80.xml.rels><?xml version="1.0" encoding="UTF-8" standalone="yes"?>
<Relationships xmlns="http://schemas.openxmlformats.org/package/2006/relationships"><Relationship Id="rId3" Type="http://schemas.openxmlformats.org/officeDocument/2006/relationships/slide" Target="../slides/slide80.xml"/><Relationship Id="rId2" Type="http://schemas.openxmlformats.org/officeDocument/2006/relationships/notesMaster" Target="../notesMasters/notesMaster1.xml"/><Relationship Id="rId1" Type="http://schemas.openxmlformats.org/officeDocument/2006/relationships/tags" Target="../tags/tag159.xml"/></Relationships>
</file>

<file path=ppt/notesSlides/_rels/notesSlide81.xml.rels><?xml version="1.0" encoding="UTF-8" standalone="yes"?>
<Relationships xmlns="http://schemas.openxmlformats.org/package/2006/relationships"><Relationship Id="rId3" Type="http://schemas.openxmlformats.org/officeDocument/2006/relationships/slide" Target="../slides/slide81.xml"/><Relationship Id="rId2" Type="http://schemas.openxmlformats.org/officeDocument/2006/relationships/notesMaster" Target="../notesMasters/notesMaster1.xml"/><Relationship Id="rId1" Type="http://schemas.openxmlformats.org/officeDocument/2006/relationships/tags" Target="../tags/tag161.xml"/></Relationships>
</file>

<file path=ppt/notesSlides/_rels/notesSlide82.xml.rels><?xml version="1.0" encoding="UTF-8" standalone="yes"?>
<Relationships xmlns="http://schemas.openxmlformats.org/package/2006/relationships"><Relationship Id="rId3" Type="http://schemas.openxmlformats.org/officeDocument/2006/relationships/slide" Target="../slides/slide82.xml"/><Relationship Id="rId2" Type="http://schemas.openxmlformats.org/officeDocument/2006/relationships/notesMaster" Target="../notesMasters/notesMaster1.xml"/><Relationship Id="rId1" Type="http://schemas.openxmlformats.org/officeDocument/2006/relationships/tags" Target="../tags/tag163.xml"/></Relationships>
</file>

<file path=ppt/notesSlides/_rels/notesSlide83.xml.rels><?xml version="1.0" encoding="UTF-8" standalone="yes"?>
<Relationships xmlns="http://schemas.openxmlformats.org/package/2006/relationships"><Relationship Id="rId3" Type="http://schemas.openxmlformats.org/officeDocument/2006/relationships/slide" Target="../slides/slide83.xml"/><Relationship Id="rId2" Type="http://schemas.openxmlformats.org/officeDocument/2006/relationships/notesMaster" Target="../notesMasters/notesMaster1.xml"/><Relationship Id="rId1" Type="http://schemas.openxmlformats.org/officeDocument/2006/relationships/tags" Target="../tags/tag165.xml"/></Relationships>
</file>

<file path=ppt/notesSlides/_rels/notesSlide84.xml.rels><?xml version="1.0" encoding="UTF-8" standalone="yes"?>
<Relationships xmlns="http://schemas.openxmlformats.org/package/2006/relationships"><Relationship Id="rId3" Type="http://schemas.openxmlformats.org/officeDocument/2006/relationships/slide" Target="../slides/slide84.xml"/><Relationship Id="rId2" Type="http://schemas.openxmlformats.org/officeDocument/2006/relationships/notesMaster" Target="../notesMasters/notesMaster1.xml"/><Relationship Id="rId1" Type="http://schemas.openxmlformats.org/officeDocument/2006/relationships/tags" Target="../tags/tag167.xml"/></Relationships>
</file>

<file path=ppt/notesSlides/_rels/notesSlide85.xml.rels><?xml version="1.0" encoding="UTF-8" standalone="yes"?>
<Relationships xmlns="http://schemas.openxmlformats.org/package/2006/relationships"><Relationship Id="rId3" Type="http://schemas.openxmlformats.org/officeDocument/2006/relationships/slide" Target="../slides/slide85.xml"/><Relationship Id="rId2" Type="http://schemas.openxmlformats.org/officeDocument/2006/relationships/notesMaster" Target="../notesMasters/notesMaster1.xml"/><Relationship Id="rId1" Type="http://schemas.openxmlformats.org/officeDocument/2006/relationships/tags" Target="../tags/tag169.xml"/></Relationships>
</file>

<file path=ppt/notesSlides/_rels/notesSlide86.xml.rels><?xml version="1.0" encoding="UTF-8" standalone="yes"?>
<Relationships xmlns="http://schemas.openxmlformats.org/package/2006/relationships"><Relationship Id="rId3" Type="http://schemas.openxmlformats.org/officeDocument/2006/relationships/slide" Target="../slides/slide86.xml"/><Relationship Id="rId2" Type="http://schemas.openxmlformats.org/officeDocument/2006/relationships/notesMaster" Target="../notesMasters/notesMaster1.xml"/><Relationship Id="rId1" Type="http://schemas.openxmlformats.org/officeDocument/2006/relationships/tags" Target="../tags/tag171.xml"/></Relationships>
</file>

<file path=ppt/notesSlides/_rels/notesSlide87.xml.rels><?xml version="1.0" encoding="UTF-8" standalone="yes"?>
<Relationships xmlns="http://schemas.openxmlformats.org/package/2006/relationships"><Relationship Id="rId3" Type="http://schemas.openxmlformats.org/officeDocument/2006/relationships/slide" Target="../slides/slide87.xml"/><Relationship Id="rId2" Type="http://schemas.openxmlformats.org/officeDocument/2006/relationships/notesMaster" Target="../notesMasters/notesMaster1.xml"/><Relationship Id="rId1" Type="http://schemas.openxmlformats.org/officeDocument/2006/relationships/tags" Target="../tags/tag173.xml"/></Relationships>
</file>

<file path=ppt/notesSlides/_rels/notesSlide88.xml.rels><?xml version="1.0" encoding="UTF-8" standalone="yes"?>
<Relationships xmlns="http://schemas.openxmlformats.org/package/2006/relationships"><Relationship Id="rId3" Type="http://schemas.openxmlformats.org/officeDocument/2006/relationships/slide" Target="../slides/slide88.xml"/><Relationship Id="rId2" Type="http://schemas.openxmlformats.org/officeDocument/2006/relationships/notesMaster" Target="../notesMasters/notesMaster1.xml"/><Relationship Id="rId1" Type="http://schemas.openxmlformats.org/officeDocument/2006/relationships/tags" Target="../tags/tag175.xml"/></Relationships>
</file>

<file path=ppt/notesSlides/_rels/notesSlide89.xml.rels><?xml version="1.0" encoding="UTF-8" standalone="yes"?>
<Relationships xmlns="http://schemas.openxmlformats.org/package/2006/relationships"><Relationship Id="rId3" Type="http://schemas.openxmlformats.org/officeDocument/2006/relationships/slide" Target="../slides/slide89.xml"/><Relationship Id="rId2" Type="http://schemas.openxmlformats.org/officeDocument/2006/relationships/notesMaster" Target="../notesMasters/notesMaster1.xml"/><Relationship Id="rId1" Type="http://schemas.openxmlformats.org/officeDocument/2006/relationships/tags" Target="../tags/tag177.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90.xml.rels><?xml version="1.0" encoding="UTF-8" standalone="yes"?>
<Relationships xmlns="http://schemas.openxmlformats.org/package/2006/relationships"><Relationship Id="rId3" Type="http://schemas.openxmlformats.org/officeDocument/2006/relationships/slide" Target="../slides/slide90.xml"/><Relationship Id="rId2" Type="http://schemas.openxmlformats.org/officeDocument/2006/relationships/notesMaster" Target="../notesMasters/notesMaster1.xml"/><Relationship Id="rId1" Type="http://schemas.openxmlformats.org/officeDocument/2006/relationships/tags" Target="../tags/tag179.xml"/></Relationships>
</file>

<file path=ppt/notesSlides/_rels/notesSlide91.xml.rels><?xml version="1.0" encoding="UTF-8" standalone="yes"?>
<Relationships xmlns="http://schemas.openxmlformats.org/package/2006/relationships"><Relationship Id="rId3" Type="http://schemas.openxmlformats.org/officeDocument/2006/relationships/slide" Target="../slides/slide91.xml"/><Relationship Id="rId2" Type="http://schemas.openxmlformats.org/officeDocument/2006/relationships/notesMaster" Target="../notesMasters/notesMaster1.xml"/><Relationship Id="rId1" Type="http://schemas.openxmlformats.org/officeDocument/2006/relationships/tags" Target="../tags/tag181.xml"/></Relationships>
</file>

<file path=ppt/notesSlides/_rels/notesSlide92.xml.rels><?xml version="1.0" encoding="UTF-8" standalone="yes"?>
<Relationships xmlns="http://schemas.openxmlformats.org/package/2006/relationships"><Relationship Id="rId3" Type="http://schemas.openxmlformats.org/officeDocument/2006/relationships/slide" Target="../slides/slide92.xml"/><Relationship Id="rId2" Type="http://schemas.openxmlformats.org/officeDocument/2006/relationships/notesMaster" Target="../notesMasters/notesMaster1.xml"/><Relationship Id="rId1" Type="http://schemas.openxmlformats.org/officeDocument/2006/relationships/tags" Target="../tags/tag18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B6C118-99C7-43A8-89D6-827AC8AE5AE1}" type="slidenum">
              <a:rPr lang="en-US" smtClean="0"/>
              <a:pPr/>
              <a:t>1</a:t>
            </a:fld>
            <a:endParaRPr lang="en-US" dirty="0"/>
          </a:p>
        </p:txBody>
      </p:sp>
    </p:spTree>
    <p:extLst>
      <p:ext uri="{BB962C8B-B14F-4D97-AF65-F5344CB8AC3E}">
        <p14:creationId xmlns:p14="http://schemas.microsoft.com/office/powerpoint/2010/main" val="81330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10</a:t>
            </a:fld>
            <a:endParaRPr lang="en-US" dirty="0"/>
          </a:p>
        </p:txBody>
      </p:sp>
    </p:spTree>
    <p:extLst>
      <p:ext uri="{BB962C8B-B14F-4D97-AF65-F5344CB8AC3E}">
        <p14:creationId xmlns:p14="http://schemas.microsoft.com/office/powerpoint/2010/main" val="1948505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11</a:t>
            </a:fld>
            <a:endParaRPr lang="en-US" dirty="0"/>
          </a:p>
        </p:txBody>
      </p:sp>
    </p:spTree>
    <p:extLst>
      <p:ext uri="{BB962C8B-B14F-4D97-AF65-F5344CB8AC3E}">
        <p14:creationId xmlns:p14="http://schemas.microsoft.com/office/powerpoint/2010/main" val="25125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12</a:t>
            </a:fld>
            <a:endParaRPr lang="en-US" dirty="0"/>
          </a:p>
        </p:txBody>
      </p:sp>
    </p:spTree>
    <p:extLst>
      <p:ext uri="{BB962C8B-B14F-4D97-AF65-F5344CB8AC3E}">
        <p14:creationId xmlns:p14="http://schemas.microsoft.com/office/powerpoint/2010/main" val="2698845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13</a:t>
            </a:fld>
            <a:endParaRPr lang="en-US" dirty="0"/>
          </a:p>
        </p:txBody>
      </p:sp>
    </p:spTree>
    <p:extLst>
      <p:ext uri="{BB962C8B-B14F-4D97-AF65-F5344CB8AC3E}">
        <p14:creationId xmlns:p14="http://schemas.microsoft.com/office/powerpoint/2010/main" val="3583788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14</a:t>
            </a:fld>
            <a:endParaRPr lang="en-US" dirty="0"/>
          </a:p>
        </p:txBody>
      </p:sp>
    </p:spTree>
    <p:extLst>
      <p:ext uri="{BB962C8B-B14F-4D97-AF65-F5344CB8AC3E}">
        <p14:creationId xmlns:p14="http://schemas.microsoft.com/office/powerpoint/2010/main" val="704932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15</a:t>
            </a:fld>
            <a:endParaRPr lang="en-US" dirty="0"/>
          </a:p>
        </p:txBody>
      </p:sp>
    </p:spTree>
    <p:extLst>
      <p:ext uri="{BB962C8B-B14F-4D97-AF65-F5344CB8AC3E}">
        <p14:creationId xmlns:p14="http://schemas.microsoft.com/office/powerpoint/2010/main" val="976103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16</a:t>
            </a:fld>
            <a:endParaRPr lang="en-US" dirty="0"/>
          </a:p>
        </p:txBody>
      </p:sp>
    </p:spTree>
    <p:extLst>
      <p:ext uri="{BB962C8B-B14F-4D97-AF65-F5344CB8AC3E}">
        <p14:creationId xmlns:p14="http://schemas.microsoft.com/office/powerpoint/2010/main" val="20467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17</a:t>
            </a:fld>
            <a:endParaRPr lang="en-US" dirty="0"/>
          </a:p>
        </p:txBody>
      </p:sp>
    </p:spTree>
    <p:extLst>
      <p:ext uri="{BB962C8B-B14F-4D97-AF65-F5344CB8AC3E}">
        <p14:creationId xmlns:p14="http://schemas.microsoft.com/office/powerpoint/2010/main" val="38810557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18</a:t>
            </a:fld>
            <a:endParaRPr lang="en-US" dirty="0"/>
          </a:p>
        </p:txBody>
      </p:sp>
    </p:spTree>
    <p:extLst>
      <p:ext uri="{BB962C8B-B14F-4D97-AF65-F5344CB8AC3E}">
        <p14:creationId xmlns:p14="http://schemas.microsoft.com/office/powerpoint/2010/main" val="23823572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19</a:t>
            </a:fld>
            <a:endParaRPr lang="en-US" dirty="0"/>
          </a:p>
        </p:txBody>
      </p:sp>
    </p:spTree>
    <p:extLst>
      <p:ext uri="{BB962C8B-B14F-4D97-AF65-F5344CB8AC3E}">
        <p14:creationId xmlns:p14="http://schemas.microsoft.com/office/powerpoint/2010/main" val="414947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2</a:t>
            </a:fld>
            <a:endParaRPr lang="en-US" dirty="0"/>
          </a:p>
        </p:txBody>
      </p:sp>
    </p:spTree>
    <p:extLst>
      <p:ext uri="{BB962C8B-B14F-4D97-AF65-F5344CB8AC3E}">
        <p14:creationId xmlns:p14="http://schemas.microsoft.com/office/powerpoint/2010/main" val="688399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20</a:t>
            </a:fld>
            <a:endParaRPr lang="en-US" dirty="0"/>
          </a:p>
        </p:txBody>
      </p:sp>
    </p:spTree>
    <p:extLst>
      <p:ext uri="{BB962C8B-B14F-4D97-AF65-F5344CB8AC3E}">
        <p14:creationId xmlns:p14="http://schemas.microsoft.com/office/powerpoint/2010/main" val="39647790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21</a:t>
            </a:fld>
            <a:endParaRPr lang="en-US" dirty="0"/>
          </a:p>
        </p:txBody>
      </p:sp>
    </p:spTree>
    <p:extLst>
      <p:ext uri="{BB962C8B-B14F-4D97-AF65-F5344CB8AC3E}">
        <p14:creationId xmlns:p14="http://schemas.microsoft.com/office/powerpoint/2010/main" val="5364392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22</a:t>
            </a:fld>
            <a:endParaRPr lang="en-US" dirty="0"/>
          </a:p>
        </p:txBody>
      </p:sp>
    </p:spTree>
    <p:extLst>
      <p:ext uri="{BB962C8B-B14F-4D97-AF65-F5344CB8AC3E}">
        <p14:creationId xmlns:p14="http://schemas.microsoft.com/office/powerpoint/2010/main" val="1277333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23</a:t>
            </a:fld>
            <a:endParaRPr lang="en-US" dirty="0"/>
          </a:p>
        </p:txBody>
      </p:sp>
    </p:spTree>
    <p:extLst>
      <p:ext uri="{BB962C8B-B14F-4D97-AF65-F5344CB8AC3E}">
        <p14:creationId xmlns:p14="http://schemas.microsoft.com/office/powerpoint/2010/main" val="13227123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24</a:t>
            </a:fld>
            <a:endParaRPr lang="en-US" dirty="0"/>
          </a:p>
        </p:txBody>
      </p:sp>
    </p:spTree>
    <p:extLst>
      <p:ext uri="{BB962C8B-B14F-4D97-AF65-F5344CB8AC3E}">
        <p14:creationId xmlns:p14="http://schemas.microsoft.com/office/powerpoint/2010/main" val="11731910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25</a:t>
            </a:fld>
            <a:endParaRPr lang="en-US" dirty="0"/>
          </a:p>
        </p:txBody>
      </p:sp>
    </p:spTree>
    <p:extLst>
      <p:ext uri="{BB962C8B-B14F-4D97-AF65-F5344CB8AC3E}">
        <p14:creationId xmlns:p14="http://schemas.microsoft.com/office/powerpoint/2010/main" val="27235445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26</a:t>
            </a:fld>
            <a:endParaRPr lang="en-US" dirty="0"/>
          </a:p>
        </p:txBody>
      </p:sp>
    </p:spTree>
    <p:extLst>
      <p:ext uri="{BB962C8B-B14F-4D97-AF65-F5344CB8AC3E}">
        <p14:creationId xmlns:p14="http://schemas.microsoft.com/office/powerpoint/2010/main" val="42010250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27</a:t>
            </a:fld>
            <a:endParaRPr lang="en-US" dirty="0"/>
          </a:p>
        </p:txBody>
      </p:sp>
    </p:spTree>
    <p:extLst>
      <p:ext uri="{BB962C8B-B14F-4D97-AF65-F5344CB8AC3E}">
        <p14:creationId xmlns:p14="http://schemas.microsoft.com/office/powerpoint/2010/main" val="5940675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28</a:t>
            </a:fld>
            <a:endParaRPr lang="en-US" dirty="0"/>
          </a:p>
        </p:txBody>
      </p:sp>
    </p:spTree>
    <p:extLst>
      <p:ext uri="{BB962C8B-B14F-4D97-AF65-F5344CB8AC3E}">
        <p14:creationId xmlns:p14="http://schemas.microsoft.com/office/powerpoint/2010/main" val="6325991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29</a:t>
            </a:fld>
            <a:endParaRPr lang="en-US" dirty="0"/>
          </a:p>
        </p:txBody>
      </p:sp>
    </p:spTree>
    <p:extLst>
      <p:ext uri="{BB962C8B-B14F-4D97-AF65-F5344CB8AC3E}">
        <p14:creationId xmlns:p14="http://schemas.microsoft.com/office/powerpoint/2010/main" val="3850766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3</a:t>
            </a:fld>
            <a:endParaRPr lang="en-US" dirty="0"/>
          </a:p>
        </p:txBody>
      </p:sp>
    </p:spTree>
    <p:extLst>
      <p:ext uri="{BB962C8B-B14F-4D97-AF65-F5344CB8AC3E}">
        <p14:creationId xmlns:p14="http://schemas.microsoft.com/office/powerpoint/2010/main" val="20363302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30</a:t>
            </a:fld>
            <a:endParaRPr lang="en-US" dirty="0"/>
          </a:p>
        </p:txBody>
      </p:sp>
    </p:spTree>
    <p:extLst>
      <p:ext uri="{BB962C8B-B14F-4D97-AF65-F5344CB8AC3E}">
        <p14:creationId xmlns:p14="http://schemas.microsoft.com/office/powerpoint/2010/main" val="5124013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31</a:t>
            </a:fld>
            <a:endParaRPr lang="en-US" dirty="0"/>
          </a:p>
        </p:txBody>
      </p:sp>
    </p:spTree>
    <p:extLst>
      <p:ext uri="{BB962C8B-B14F-4D97-AF65-F5344CB8AC3E}">
        <p14:creationId xmlns:p14="http://schemas.microsoft.com/office/powerpoint/2010/main" val="40633935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32</a:t>
            </a:fld>
            <a:endParaRPr lang="en-US" dirty="0"/>
          </a:p>
        </p:txBody>
      </p:sp>
    </p:spTree>
    <p:extLst>
      <p:ext uri="{BB962C8B-B14F-4D97-AF65-F5344CB8AC3E}">
        <p14:creationId xmlns:p14="http://schemas.microsoft.com/office/powerpoint/2010/main" val="28107325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33</a:t>
            </a:fld>
            <a:endParaRPr lang="en-US" dirty="0"/>
          </a:p>
        </p:txBody>
      </p:sp>
    </p:spTree>
    <p:extLst>
      <p:ext uri="{BB962C8B-B14F-4D97-AF65-F5344CB8AC3E}">
        <p14:creationId xmlns:p14="http://schemas.microsoft.com/office/powerpoint/2010/main" val="11971280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34</a:t>
            </a:fld>
            <a:endParaRPr lang="en-US" dirty="0"/>
          </a:p>
        </p:txBody>
      </p:sp>
    </p:spTree>
    <p:extLst>
      <p:ext uri="{BB962C8B-B14F-4D97-AF65-F5344CB8AC3E}">
        <p14:creationId xmlns:p14="http://schemas.microsoft.com/office/powerpoint/2010/main" val="3946014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35</a:t>
            </a:fld>
            <a:endParaRPr lang="en-US" dirty="0"/>
          </a:p>
        </p:txBody>
      </p:sp>
    </p:spTree>
    <p:extLst>
      <p:ext uri="{BB962C8B-B14F-4D97-AF65-F5344CB8AC3E}">
        <p14:creationId xmlns:p14="http://schemas.microsoft.com/office/powerpoint/2010/main" val="20266766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36</a:t>
            </a:fld>
            <a:endParaRPr lang="en-US" dirty="0"/>
          </a:p>
        </p:txBody>
      </p:sp>
    </p:spTree>
    <p:extLst>
      <p:ext uri="{BB962C8B-B14F-4D97-AF65-F5344CB8AC3E}">
        <p14:creationId xmlns:p14="http://schemas.microsoft.com/office/powerpoint/2010/main" val="41751441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37</a:t>
            </a:fld>
            <a:endParaRPr lang="en-US" dirty="0"/>
          </a:p>
        </p:txBody>
      </p:sp>
    </p:spTree>
    <p:extLst>
      <p:ext uri="{BB962C8B-B14F-4D97-AF65-F5344CB8AC3E}">
        <p14:creationId xmlns:p14="http://schemas.microsoft.com/office/powerpoint/2010/main" val="14940150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38</a:t>
            </a:fld>
            <a:endParaRPr lang="en-US" dirty="0"/>
          </a:p>
        </p:txBody>
      </p:sp>
    </p:spTree>
    <p:extLst>
      <p:ext uri="{BB962C8B-B14F-4D97-AF65-F5344CB8AC3E}">
        <p14:creationId xmlns:p14="http://schemas.microsoft.com/office/powerpoint/2010/main" val="1822913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39</a:t>
            </a:fld>
            <a:endParaRPr lang="en-US" dirty="0"/>
          </a:p>
        </p:txBody>
      </p:sp>
    </p:spTree>
    <p:extLst>
      <p:ext uri="{BB962C8B-B14F-4D97-AF65-F5344CB8AC3E}">
        <p14:creationId xmlns:p14="http://schemas.microsoft.com/office/powerpoint/2010/main" val="4142391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4</a:t>
            </a:fld>
            <a:endParaRPr lang="en-US" dirty="0"/>
          </a:p>
        </p:txBody>
      </p:sp>
    </p:spTree>
    <p:extLst>
      <p:ext uri="{BB962C8B-B14F-4D97-AF65-F5344CB8AC3E}">
        <p14:creationId xmlns:p14="http://schemas.microsoft.com/office/powerpoint/2010/main" val="7221065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40</a:t>
            </a:fld>
            <a:endParaRPr lang="en-US" dirty="0"/>
          </a:p>
        </p:txBody>
      </p:sp>
    </p:spTree>
    <p:extLst>
      <p:ext uri="{BB962C8B-B14F-4D97-AF65-F5344CB8AC3E}">
        <p14:creationId xmlns:p14="http://schemas.microsoft.com/office/powerpoint/2010/main" val="7842243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41</a:t>
            </a:fld>
            <a:endParaRPr lang="en-US" dirty="0"/>
          </a:p>
        </p:txBody>
      </p:sp>
    </p:spTree>
    <p:extLst>
      <p:ext uri="{BB962C8B-B14F-4D97-AF65-F5344CB8AC3E}">
        <p14:creationId xmlns:p14="http://schemas.microsoft.com/office/powerpoint/2010/main" val="2046018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42</a:t>
            </a:fld>
            <a:endParaRPr lang="en-US" dirty="0"/>
          </a:p>
        </p:txBody>
      </p:sp>
    </p:spTree>
    <p:extLst>
      <p:ext uri="{BB962C8B-B14F-4D97-AF65-F5344CB8AC3E}">
        <p14:creationId xmlns:p14="http://schemas.microsoft.com/office/powerpoint/2010/main" val="41098567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43</a:t>
            </a:fld>
            <a:endParaRPr lang="en-US" dirty="0"/>
          </a:p>
        </p:txBody>
      </p:sp>
    </p:spTree>
    <p:extLst>
      <p:ext uri="{BB962C8B-B14F-4D97-AF65-F5344CB8AC3E}">
        <p14:creationId xmlns:p14="http://schemas.microsoft.com/office/powerpoint/2010/main" val="27366693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44</a:t>
            </a:fld>
            <a:endParaRPr lang="en-US" dirty="0"/>
          </a:p>
        </p:txBody>
      </p:sp>
    </p:spTree>
    <p:extLst>
      <p:ext uri="{BB962C8B-B14F-4D97-AF65-F5344CB8AC3E}">
        <p14:creationId xmlns:p14="http://schemas.microsoft.com/office/powerpoint/2010/main" val="8462901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45</a:t>
            </a:fld>
            <a:endParaRPr lang="en-US" dirty="0"/>
          </a:p>
        </p:txBody>
      </p:sp>
    </p:spTree>
    <p:extLst>
      <p:ext uri="{BB962C8B-B14F-4D97-AF65-F5344CB8AC3E}">
        <p14:creationId xmlns:p14="http://schemas.microsoft.com/office/powerpoint/2010/main" val="10300951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46</a:t>
            </a:fld>
            <a:endParaRPr lang="en-US" dirty="0"/>
          </a:p>
        </p:txBody>
      </p:sp>
    </p:spTree>
    <p:extLst>
      <p:ext uri="{BB962C8B-B14F-4D97-AF65-F5344CB8AC3E}">
        <p14:creationId xmlns:p14="http://schemas.microsoft.com/office/powerpoint/2010/main" val="35839795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47</a:t>
            </a:fld>
            <a:endParaRPr lang="en-US" dirty="0"/>
          </a:p>
        </p:txBody>
      </p:sp>
    </p:spTree>
    <p:extLst>
      <p:ext uri="{BB962C8B-B14F-4D97-AF65-F5344CB8AC3E}">
        <p14:creationId xmlns:p14="http://schemas.microsoft.com/office/powerpoint/2010/main" val="15854927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48</a:t>
            </a:fld>
            <a:endParaRPr lang="en-US" dirty="0"/>
          </a:p>
        </p:txBody>
      </p:sp>
    </p:spTree>
    <p:extLst>
      <p:ext uri="{BB962C8B-B14F-4D97-AF65-F5344CB8AC3E}">
        <p14:creationId xmlns:p14="http://schemas.microsoft.com/office/powerpoint/2010/main" val="29726533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49</a:t>
            </a:fld>
            <a:endParaRPr lang="en-US" dirty="0"/>
          </a:p>
        </p:txBody>
      </p:sp>
    </p:spTree>
    <p:extLst>
      <p:ext uri="{BB962C8B-B14F-4D97-AF65-F5344CB8AC3E}">
        <p14:creationId xmlns:p14="http://schemas.microsoft.com/office/powerpoint/2010/main" val="1458193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5</a:t>
            </a:fld>
            <a:endParaRPr lang="en-US" dirty="0"/>
          </a:p>
        </p:txBody>
      </p:sp>
    </p:spTree>
    <p:extLst>
      <p:ext uri="{BB962C8B-B14F-4D97-AF65-F5344CB8AC3E}">
        <p14:creationId xmlns:p14="http://schemas.microsoft.com/office/powerpoint/2010/main" val="26213627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50</a:t>
            </a:fld>
            <a:endParaRPr lang="en-US" dirty="0"/>
          </a:p>
        </p:txBody>
      </p:sp>
    </p:spTree>
    <p:extLst>
      <p:ext uri="{BB962C8B-B14F-4D97-AF65-F5344CB8AC3E}">
        <p14:creationId xmlns:p14="http://schemas.microsoft.com/office/powerpoint/2010/main" val="4542111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51</a:t>
            </a:fld>
            <a:endParaRPr lang="en-US" dirty="0"/>
          </a:p>
        </p:txBody>
      </p:sp>
    </p:spTree>
    <p:extLst>
      <p:ext uri="{BB962C8B-B14F-4D97-AF65-F5344CB8AC3E}">
        <p14:creationId xmlns:p14="http://schemas.microsoft.com/office/powerpoint/2010/main" val="26204186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52</a:t>
            </a:fld>
            <a:endParaRPr lang="en-US" dirty="0"/>
          </a:p>
        </p:txBody>
      </p:sp>
    </p:spTree>
    <p:extLst>
      <p:ext uri="{BB962C8B-B14F-4D97-AF65-F5344CB8AC3E}">
        <p14:creationId xmlns:p14="http://schemas.microsoft.com/office/powerpoint/2010/main" val="27074754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53</a:t>
            </a:fld>
            <a:endParaRPr lang="en-US" dirty="0"/>
          </a:p>
        </p:txBody>
      </p:sp>
    </p:spTree>
    <p:extLst>
      <p:ext uri="{BB962C8B-B14F-4D97-AF65-F5344CB8AC3E}">
        <p14:creationId xmlns:p14="http://schemas.microsoft.com/office/powerpoint/2010/main" val="332035210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54</a:t>
            </a:fld>
            <a:endParaRPr lang="en-US" dirty="0"/>
          </a:p>
        </p:txBody>
      </p:sp>
    </p:spTree>
    <p:extLst>
      <p:ext uri="{BB962C8B-B14F-4D97-AF65-F5344CB8AC3E}">
        <p14:creationId xmlns:p14="http://schemas.microsoft.com/office/powerpoint/2010/main" val="21204742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55</a:t>
            </a:fld>
            <a:endParaRPr lang="en-US" dirty="0"/>
          </a:p>
        </p:txBody>
      </p:sp>
    </p:spTree>
    <p:extLst>
      <p:ext uri="{BB962C8B-B14F-4D97-AF65-F5344CB8AC3E}">
        <p14:creationId xmlns:p14="http://schemas.microsoft.com/office/powerpoint/2010/main" val="33600233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56</a:t>
            </a:fld>
            <a:endParaRPr lang="en-US" dirty="0"/>
          </a:p>
        </p:txBody>
      </p:sp>
    </p:spTree>
    <p:extLst>
      <p:ext uri="{BB962C8B-B14F-4D97-AF65-F5344CB8AC3E}">
        <p14:creationId xmlns:p14="http://schemas.microsoft.com/office/powerpoint/2010/main" val="40733299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57</a:t>
            </a:fld>
            <a:endParaRPr lang="en-US" dirty="0"/>
          </a:p>
        </p:txBody>
      </p:sp>
    </p:spTree>
    <p:extLst>
      <p:ext uri="{BB962C8B-B14F-4D97-AF65-F5344CB8AC3E}">
        <p14:creationId xmlns:p14="http://schemas.microsoft.com/office/powerpoint/2010/main" val="17889086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58</a:t>
            </a:fld>
            <a:endParaRPr lang="en-US" dirty="0"/>
          </a:p>
        </p:txBody>
      </p:sp>
    </p:spTree>
    <p:extLst>
      <p:ext uri="{BB962C8B-B14F-4D97-AF65-F5344CB8AC3E}">
        <p14:creationId xmlns:p14="http://schemas.microsoft.com/office/powerpoint/2010/main" val="426742971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59</a:t>
            </a:fld>
            <a:endParaRPr lang="en-US" dirty="0"/>
          </a:p>
        </p:txBody>
      </p:sp>
    </p:spTree>
    <p:extLst>
      <p:ext uri="{BB962C8B-B14F-4D97-AF65-F5344CB8AC3E}">
        <p14:creationId xmlns:p14="http://schemas.microsoft.com/office/powerpoint/2010/main" val="1186781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6</a:t>
            </a:fld>
            <a:endParaRPr lang="en-US" dirty="0"/>
          </a:p>
        </p:txBody>
      </p:sp>
    </p:spTree>
    <p:extLst>
      <p:ext uri="{BB962C8B-B14F-4D97-AF65-F5344CB8AC3E}">
        <p14:creationId xmlns:p14="http://schemas.microsoft.com/office/powerpoint/2010/main" val="274490904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60</a:t>
            </a:fld>
            <a:endParaRPr lang="en-US" dirty="0"/>
          </a:p>
        </p:txBody>
      </p:sp>
    </p:spTree>
    <p:extLst>
      <p:ext uri="{BB962C8B-B14F-4D97-AF65-F5344CB8AC3E}">
        <p14:creationId xmlns:p14="http://schemas.microsoft.com/office/powerpoint/2010/main" val="29983077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61</a:t>
            </a:fld>
            <a:endParaRPr lang="en-US" dirty="0"/>
          </a:p>
        </p:txBody>
      </p:sp>
    </p:spTree>
    <p:extLst>
      <p:ext uri="{BB962C8B-B14F-4D97-AF65-F5344CB8AC3E}">
        <p14:creationId xmlns:p14="http://schemas.microsoft.com/office/powerpoint/2010/main" val="6578700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62</a:t>
            </a:fld>
            <a:endParaRPr lang="en-US" dirty="0"/>
          </a:p>
        </p:txBody>
      </p:sp>
    </p:spTree>
    <p:extLst>
      <p:ext uri="{BB962C8B-B14F-4D97-AF65-F5344CB8AC3E}">
        <p14:creationId xmlns:p14="http://schemas.microsoft.com/office/powerpoint/2010/main" val="13897507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63</a:t>
            </a:fld>
            <a:endParaRPr lang="en-US" dirty="0"/>
          </a:p>
        </p:txBody>
      </p:sp>
    </p:spTree>
    <p:extLst>
      <p:ext uri="{BB962C8B-B14F-4D97-AF65-F5344CB8AC3E}">
        <p14:creationId xmlns:p14="http://schemas.microsoft.com/office/powerpoint/2010/main" val="25291859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64</a:t>
            </a:fld>
            <a:endParaRPr lang="en-US" dirty="0"/>
          </a:p>
        </p:txBody>
      </p:sp>
    </p:spTree>
    <p:extLst>
      <p:ext uri="{BB962C8B-B14F-4D97-AF65-F5344CB8AC3E}">
        <p14:creationId xmlns:p14="http://schemas.microsoft.com/office/powerpoint/2010/main" val="198498044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65</a:t>
            </a:fld>
            <a:endParaRPr lang="en-US" dirty="0"/>
          </a:p>
        </p:txBody>
      </p:sp>
    </p:spTree>
    <p:extLst>
      <p:ext uri="{BB962C8B-B14F-4D97-AF65-F5344CB8AC3E}">
        <p14:creationId xmlns:p14="http://schemas.microsoft.com/office/powerpoint/2010/main" val="429307191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66</a:t>
            </a:fld>
            <a:endParaRPr lang="en-US" dirty="0"/>
          </a:p>
        </p:txBody>
      </p:sp>
    </p:spTree>
    <p:extLst>
      <p:ext uri="{BB962C8B-B14F-4D97-AF65-F5344CB8AC3E}">
        <p14:creationId xmlns:p14="http://schemas.microsoft.com/office/powerpoint/2010/main" val="27227688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67</a:t>
            </a:fld>
            <a:endParaRPr lang="en-US" dirty="0"/>
          </a:p>
        </p:txBody>
      </p:sp>
    </p:spTree>
    <p:extLst>
      <p:ext uri="{BB962C8B-B14F-4D97-AF65-F5344CB8AC3E}">
        <p14:creationId xmlns:p14="http://schemas.microsoft.com/office/powerpoint/2010/main" val="418609540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68</a:t>
            </a:fld>
            <a:endParaRPr lang="en-US" dirty="0"/>
          </a:p>
        </p:txBody>
      </p:sp>
    </p:spTree>
    <p:extLst>
      <p:ext uri="{BB962C8B-B14F-4D97-AF65-F5344CB8AC3E}">
        <p14:creationId xmlns:p14="http://schemas.microsoft.com/office/powerpoint/2010/main" val="157442012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69</a:t>
            </a:fld>
            <a:endParaRPr lang="en-US" dirty="0"/>
          </a:p>
        </p:txBody>
      </p:sp>
    </p:spTree>
    <p:extLst>
      <p:ext uri="{BB962C8B-B14F-4D97-AF65-F5344CB8AC3E}">
        <p14:creationId xmlns:p14="http://schemas.microsoft.com/office/powerpoint/2010/main" val="4247614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7</a:t>
            </a:fld>
            <a:endParaRPr lang="en-US" dirty="0"/>
          </a:p>
        </p:txBody>
      </p:sp>
    </p:spTree>
    <p:extLst>
      <p:ext uri="{BB962C8B-B14F-4D97-AF65-F5344CB8AC3E}">
        <p14:creationId xmlns:p14="http://schemas.microsoft.com/office/powerpoint/2010/main" val="38664575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70</a:t>
            </a:fld>
            <a:endParaRPr lang="en-US" dirty="0"/>
          </a:p>
        </p:txBody>
      </p:sp>
    </p:spTree>
    <p:extLst>
      <p:ext uri="{BB962C8B-B14F-4D97-AF65-F5344CB8AC3E}">
        <p14:creationId xmlns:p14="http://schemas.microsoft.com/office/powerpoint/2010/main" val="393624582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71</a:t>
            </a:fld>
            <a:endParaRPr lang="en-US" dirty="0"/>
          </a:p>
        </p:txBody>
      </p:sp>
    </p:spTree>
    <p:extLst>
      <p:ext uri="{BB962C8B-B14F-4D97-AF65-F5344CB8AC3E}">
        <p14:creationId xmlns:p14="http://schemas.microsoft.com/office/powerpoint/2010/main" val="34506171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72</a:t>
            </a:fld>
            <a:endParaRPr lang="en-US" dirty="0"/>
          </a:p>
        </p:txBody>
      </p:sp>
    </p:spTree>
    <p:extLst>
      <p:ext uri="{BB962C8B-B14F-4D97-AF65-F5344CB8AC3E}">
        <p14:creationId xmlns:p14="http://schemas.microsoft.com/office/powerpoint/2010/main" val="154902775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73</a:t>
            </a:fld>
            <a:endParaRPr lang="en-US" dirty="0"/>
          </a:p>
        </p:txBody>
      </p:sp>
    </p:spTree>
    <p:extLst>
      <p:ext uri="{BB962C8B-B14F-4D97-AF65-F5344CB8AC3E}">
        <p14:creationId xmlns:p14="http://schemas.microsoft.com/office/powerpoint/2010/main" val="476664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74</a:t>
            </a:fld>
            <a:endParaRPr lang="en-US" dirty="0"/>
          </a:p>
        </p:txBody>
      </p:sp>
    </p:spTree>
    <p:extLst>
      <p:ext uri="{BB962C8B-B14F-4D97-AF65-F5344CB8AC3E}">
        <p14:creationId xmlns:p14="http://schemas.microsoft.com/office/powerpoint/2010/main" val="29376533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75</a:t>
            </a:fld>
            <a:endParaRPr lang="en-US" dirty="0"/>
          </a:p>
        </p:txBody>
      </p:sp>
    </p:spTree>
    <p:extLst>
      <p:ext uri="{BB962C8B-B14F-4D97-AF65-F5344CB8AC3E}">
        <p14:creationId xmlns:p14="http://schemas.microsoft.com/office/powerpoint/2010/main" val="342054469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76</a:t>
            </a:fld>
            <a:endParaRPr lang="en-US" dirty="0"/>
          </a:p>
        </p:txBody>
      </p:sp>
    </p:spTree>
    <p:extLst>
      <p:ext uri="{BB962C8B-B14F-4D97-AF65-F5344CB8AC3E}">
        <p14:creationId xmlns:p14="http://schemas.microsoft.com/office/powerpoint/2010/main" val="233299585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77</a:t>
            </a:fld>
            <a:endParaRPr lang="en-US" dirty="0"/>
          </a:p>
        </p:txBody>
      </p:sp>
    </p:spTree>
    <p:extLst>
      <p:ext uri="{BB962C8B-B14F-4D97-AF65-F5344CB8AC3E}">
        <p14:creationId xmlns:p14="http://schemas.microsoft.com/office/powerpoint/2010/main" val="359912211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78</a:t>
            </a:fld>
            <a:endParaRPr lang="en-US" dirty="0"/>
          </a:p>
        </p:txBody>
      </p:sp>
    </p:spTree>
    <p:extLst>
      <p:ext uri="{BB962C8B-B14F-4D97-AF65-F5344CB8AC3E}">
        <p14:creationId xmlns:p14="http://schemas.microsoft.com/office/powerpoint/2010/main" val="113954121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79</a:t>
            </a:fld>
            <a:endParaRPr lang="en-US" dirty="0"/>
          </a:p>
        </p:txBody>
      </p:sp>
    </p:spTree>
    <p:extLst>
      <p:ext uri="{BB962C8B-B14F-4D97-AF65-F5344CB8AC3E}">
        <p14:creationId xmlns:p14="http://schemas.microsoft.com/office/powerpoint/2010/main" val="1546239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8</a:t>
            </a:fld>
            <a:endParaRPr lang="en-US" dirty="0"/>
          </a:p>
        </p:txBody>
      </p:sp>
    </p:spTree>
    <p:extLst>
      <p:ext uri="{BB962C8B-B14F-4D97-AF65-F5344CB8AC3E}">
        <p14:creationId xmlns:p14="http://schemas.microsoft.com/office/powerpoint/2010/main" val="235191534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80</a:t>
            </a:fld>
            <a:endParaRPr lang="en-US" dirty="0"/>
          </a:p>
        </p:txBody>
      </p:sp>
    </p:spTree>
    <p:extLst>
      <p:ext uri="{BB962C8B-B14F-4D97-AF65-F5344CB8AC3E}">
        <p14:creationId xmlns:p14="http://schemas.microsoft.com/office/powerpoint/2010/main" val="163708108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81</a:t>
            </a:fld>
            <a:endParaRPr lang="en-US" dirty="0"/>
          </a:p>
        </p:txBody>
      </p:sp>
    </p:spTree>
    <p:extLst>
      <p:ext uri="{BB962C8B-B14F-4D97-AF65-F5344CB8AC3E}">
        <p14:creationId xmlns:p14="http://schemas.microsoft.com/office/powerpoint/2010/main" val="140124037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82</a:t>
            </a:fld>
            <a:endParaRPr lang="en-US" dirty="0"/>
          </a:p>
        </p:txBody>
      </p:sp>
    </p:spTree>
    <p:extLst>
      <p:ext uri="{BB962C8B-B14F-4D97-AF65-F5344CB8AC3E}">
        <p14:creationId xmlns:p14="http://schemas.microsoft.com/office/powerpoint/2010/main" val="171018197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83</a:t>
            </a:fld>
            <a:endParaRPr lang="en-US" dirty="0"/>
          </a:p>
        </p:txBody>
      </p:sp>
    </p:spTree>
    <p:extLst>
      <p:ext uri="{BB962C8B-B14F-4D97-AF65-F5344CB8AC3E}">
        <p14:creationId xmlns:p14="http://schemas.microsoft.com/office/powerpoint/2010/main" val="109694741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84</a:t>
            </a:fld>
            <a:endParaRPr lang="en-US" dirty="0"/>
          </a:p>
        </p:txBody>
      </p:sp>
    </p:spTree>
    <p:extLst>
      <p:ext uri="{BB962C8B-B14F-4D97-AF65-F5344CB8AC3E}">
        <p14:creationId xmlns:p14="http://schemas.microsoft.com/office/powerpoint/2010/main" val="220181946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85</a:t>
            </a:fld>
            <a:endParaRPr lang="en-US" dirty="0"/>
          </a:p>
        </p:txBody>
      </p:sp>
    </p:spTree>
    <p:extLst>
      <p:ext uri="{BB962C8B-B14F-4D97-AF65-F5344CB8AC3E}">
        <p14:creationId xmlns:p14="http://schemas.microsoft.com/office/powerpoint/2010/main" val="222121864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86</a:t>
            </a:fld>
            <a:endParaRPr lang="en-US" dirty="0"/>
          </a:p>
        </p:txBody>
      </p:sp>
    </p:spTree>
    <p:extLst>
      <p:ext uri="{BB962C8B-B14F-4D97-AF65-F5344CB8AC3E}">
        <p14:creationId xmlns:p14="http://schemas.microsoft.com/office/powerpoint/2010/main" val="70076471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87</a:t>
            </a:fld>
            <a:endParaRPr lang="en-US" dirty="0"/>
          </a:p>
        </p:txBody>
      </p:sp>
    </p:spTree>
    <p:extLst>
      <p:ext uri="{BB962C8B-B14F-4D97-AF65-F5344CB8AC3E}">
        <p14:creationId xmlns:p14="http://schemas.microsoft.com/office/powerpoint/2010/main" val="419591797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88</a:t>
            </a:fld>
            <a:endParaRPr lang="en-US" dirty="0"/>
          </a:p>
        </p:txBody>
      </p:sp>
    </p:spTree>
    <p:extLst>
      <p:ext uri="{BB962C8B-B14F-4D97-AF65-F5344CB8AC3E}">
        <p14:creationId xmlns:p14="http://schemas.microsoft.com/office/powerpoint/2010/main" val="146003799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89</a:t>
            </a:fld>
            <a:endParaRPr lang="en-US" dirty="0"/>
          </a:p>
        </p:txBody>
      </p:sp>
    </p:spTree>
    <p:extLst>
      <p:ext uri="{BB962C8B-B14F-4D97-AF65-F5344CB8AC3E}">
        <p14:creationId xmlns:p14="http://schemas.microsoft.com/office/powerpoint/2010/main" val="2873698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9</a:t>
            </a:fld>
            <a:endParaRPr lang="en-US" dirty="0"/>
          </a:p>
        </p:txBody>
      </p:sp>
    </p:spTree>
    <p:extLst>
      <p:ext uri="{BB962C8B-B14F-4D97-AF65-F5344CB8AC3E}">
        <p14:creationId xmlns:p14="http://schemas.microsoft.com/office/powerpoint/2010/main" val="323995501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90</a:t>
            </a:fld>
            <a:endParaRPr lang="en-US" dirty="0"/>
          </a:p>
        </p:txBody>
      </p:sp>
    </p:spTree>
    <p:extLst>
      <p:ext uri="{BB962C8B-B14F-4D97-AF65-F5344CB8AC3E}">
        <p14:creationId xmlns:p14="http://schemas.microsoft.com/office/powerpoint/2010/main" val="134594185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91</a:t>
            </a:fld>
            <a:endParaRPr lang="en-US" dirty="0"/>
          </a:p>
        </p:txBody>
      </p:sp>
    </p:spTree>
    <p:extLst>
      <p:ext uri="{BB962C8B-B14F-4D97-AF65-F5344CB8AC3E}">
        <p14:creationId xmlns:p14="http://schemas.microsoft.com/office/powerpoint/2010/main" val="63389897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92</a:t>
            </a:fld>
            <a:endParaRPr lang="en-US" dirty="0"/>
          </a:p>
        </p:txBody>
      </p:sp>
    </p:spTree>
    <p:extLst>
      <p:ext uri="{BB962C8B-B14F-4D97-AF65-F5344CB8AC3E}">
        <p14:creationId xmlns:p14="http://schemas.microsoft.com/office/powerpoint/2010/main" val="3700774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CA5F90C4-125E-4497-9672-5D10CF9533B7}" type="datetime1">
              <a:rPr lang="en-US"/>
              <a:pPr/>
              <a:t>5/30/2022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CBEA7649-9D40-4EE0-BACF-DCF3466AFC55}"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9F5B70BF-1667-4065-B27E-F6A7747C84A5}" type="datetime1">
              <a:rPr lang="en-US"/>
              <a:pPr/>
              <a:t>5/30/2022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B99C4ED2-61BD-44E1-A853-E82EFEA0721A}"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9D473FC-03FE-4441-BA5E-9E2ABFE3F0A1}" type="datetime1">
              <a:rPr lang="en-US"/>
              <a:pPr/>
              <a:t>5/30/2022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54B08AD7-56CB-4BD4-A38A-09195942D6A2}"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9F6D1A2-D08C-4252-9A0F-1D99CD1E25CA}" type="datetime1">
              <a:rPr lang="en-US"/>
              <a:pPr/>
              <a:t>5/30/2022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02464F24-ED09-48CC-BEDA-F79754D30794}"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0A94E67A-FD69-4241-BD00-1020D9E837B2}" type="datetime1">
              <a:rPr lang="en-US"/>
              <a:pPr/>
              <a:t>5/30/2022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E7951A76-A517-4F29-937E-A7F5BB7CC0FB}"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4C12077A-6972-4CB2-AE89-6E8A7D26779E}" type="datetime1">
              <a:rPr lang="en-US"/>
              <a:pPr/>
              <a:t>5/30/2022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fld id="{B16E6390-1E61-44A4-9E78-AF385EEDFD55}"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EC317F91-518C-48D7-8814-BB081503F7E5}" type="datetime1">
              <a:rPr lang="en-US"/>
              <a:pPr/>
              <a:t>5/30/2022</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fld id="{4D12DFD1-291A-4299-981D-260B372FFEFF}"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2F25AE79-373B-41D6-B361-17E25208515E}" type="datetime1">
              <a:rPr lang="en-US"/>
              <a:pPr/>
              <a:t>5/30/2022</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fld id="{8DEA4A6A-ADD5-4E7A-B344-2479081D1D74}"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914F3B7-FC42-4C61-9279-ADAB521C346C}" type="datetime1">
              <a:rPr lang="en-US"/>
              <a:pPr/>
              <a:t>5/30/2022</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fld id="{EE4E73DB-DB27-499A-9F8B-56B4DB35A972}"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7D6DABF5-9CA4-4524-9F56-1C469F4A379D}" type="datetime1">
              <a:rPr lang="en-US"/>
              <a:pPr/>
              <a:t>5/30/2022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fld id="{8B7C4ABC-FDBE-4124-89FA-2931F1DE6112}"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64C54501-4E95-417D-96CA-529937B40FE9}" type="datetime1">
              <a:rPr lang="en-US"/>
              <a:pPr/>
              <a:t>5/30/2022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fld id="{CCBE1266-B1A8-475F-AD9D-6C0F6545789E}"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109" charset="0"/>
              </a:defRPr>
            </a:lvl1pPr>
          </a:lstStyle>
          <a:p>
            <a:fld id="{A93790B0-EE60-41D9-969D-FF088E295D2A}" type="datetime1">
              <a:rPr lang="en-US"/>
              <a:pPr/>
              <a:t>5/30/2022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109" charset="0"/>
              </a:defRPr>
            </a:lvl1pPr>
          </a:lstStyle>
          <a:p>
            <a:fld id="{03E194A2-1399-4B77-BD42-41E66E754A36}"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8.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20.xml"/><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22.xm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24.xml"/><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26.xml"/><Relationship Id="rId5" Type="http://schemas.openxmlformats.org/officeDocument/2006/relationships/image" Target="../media/image4.gif"/><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28.xml"/><Relationship Id="rId5" Type="http://schemas.openxmlformats.org/officeDocument/2006/relationships/image" Target="../media/image5.gif"/><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30.xml"/><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32.xml"/><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34.xml"/><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36.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38.xml"/><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40.xml"/><Relationship Id="rId4" Type="http://schemas.openxmlformats.org/officeDocument/2006/relationships/image" Target="../media/image3.jp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42.xml"/><Relationship Id="rId4" Type="http://schemas.openxmlformats.org/officeDocument/2006/relationships/image" Target="../media/image3.jp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44.xml"/><Relationship Id="rId4" Type="http://schemas.openxmlformats.org/officeDocument/2006/relationships/image" Target="../media/image3.jp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46.xml"/><Relationship Id="rId4" Type="http://schemas.openxmlformats.org/officeDocument/2006/relationships/image" Target="../media/image3.jp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48.xml"/><Relationship Id="rId4" Type="http://schemas.openxmlformats.org/officeDocument/2006/relationships/image" Target="../media/image3.jp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50.xml"/><Relationship Id="rId4" Type="http://schemas.openxmlformats.org/officeDocument/2006/relationships/image" Target="../media/image3.jp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52.xml"/><Relationship Id="rId4" Type="http://schemas.openxmlformats.org/officeDocument/2006/relationships/image" Target="../media/image3.jp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54.xml"/><Relationship Id="rId4" Type="http://schemas.openxmlformats.org/officeDocument/2006/relationships/image" Target="../media/image3.jp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56.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58.xml"/><Relationship Id="rId4" Type="http://schemas.openxmlformats.org/officeDocument/2006/relationships/image" Target="../media/image3.jp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60.xml"/><Relationship Id="rId4" Type="http://schemas.openxmlformats.org/officeDocument/2006/relationships/image" Target="../media/image3.jp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62.xml"/><Relationship Id="rId4" Type="http://schemas.openxmlformats.org/officeDocument/2006/relationships/image" Target="../media/image3.jp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64.xml"/><Relationship Id="rId4" Type="http://schemas.openxmlformats.org/officeDocument/2006/relationships/image" Target="../media/image3.jp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66.xml"/><Relationship Id="rId4" Type="http://schemas.openxmlformats.org/officeDocument/2006/relationships/image" Target="../media/image3.jp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68.xml"/><Relationship Id="rId4" Type="http://schemas.openxmlformats.org/officeDocument/2006/relationships/image" Target="../media/image3.jp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70.xml"/><Relationship Id="rId4" Type="http://schemas.openxmlformats.org/officeDocument/2006/relationships/image" Target="../media/image3.jp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72.xml"/><Relationship Id="rId4" Type="http://schemas.openxmlformats.org/officeDocument/2006/relationships/image" Target="../media/image3.jp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74.xml"/><Relationship Id="rId4" Type="http://schemas.openxmlformats.org/officeDocument/2006/relationships/image" Target="../media/image3.jp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76.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3.jp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78.xml"/><Relationship Id="rId4" Type="http://schemas.openxmlformats.org/officeDocument/2006/relationships/image" Target="../media/image3.jp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tags" Target="../tags/tag80.xml"/><Relationship Id="rId4" Type="http://schemas.openxmlformats.org/officeDocument/2006/relationships/image" Target="../media/image3.jp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ags" Target="../tags/tag82.xml"/><Relationship Id="rId4" Type="http://schemas.openxmlformats.org/officeDocument/2006/relationships/image" Target="../media/image3.jp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tags" Target="../tags/tag84.xml"/><Relationship Id="rId4" Type="http://schemas.openxmlformats.org/officeDocument/2006/relationships/image" Target="../media/image3.jp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tags" Target="../tags/tag86.xml"/><Relationship Id="rId4" Type="http://schemas.openxmlformats.org/officeDocument/2006/relationships/image" Target="../media/image3.jp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tags" Target="../tags/tag88.xml"/><Relationship Id="rId4" Type="http://schemas.openxmlformats.org/officeDocument/2006/relationships/image" Target="../media/image3.jp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tags" Target="../tags/tag90.xml"/><Relationship Id="rId4" Type="http://schemas.openxmlformats.org/officeDocument/2006/relationships/image" Target="../media/image3.jp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tags" Target="../tags/tag92.xml"/><Relationship Id="rId4" Type="http://schemas.openxmlformats.org/officeDocument/2006/relationships/image" Target="../media/image3.jp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xml"/><Relationship Id="rId1" Type="http://schemas.openxmlformats.org/officeDocument/2006/relationships/tags" Target="../tags/tag94.xml"/><Relationship Id="rId5" Type="http://schemas.openxmlformats.org/officeDocument/2006/relationships/image" Target="../media/image6.png"/><Relationship Id="rId4" Type="http://schemas.openxmlformats.org/officeDocument/2006/relationships/image" Target="../media/image3.jp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xml"/><Relationship Id="rId1" Type="http://schemas.openxmlformats.org/officeDocument/2006/relationships/tags" Target="../tags/tag96.xml"/><Relationship Id="rId5" Type="http://schemas.openxmlformats.org/officeDocument/2006/relationships/image" Target="../media/image6.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3.jp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xml"/><Relationship Id="rId1" Type="http://schemas.openxmlformats.org/officeDocument/2006/relationships/tags" Target="../tags/tag98.xml"/><Relationship Id="rId4" Type="http://schemas.openxmlformats.org/officeDocument/2006/relationships/image" Target="../media/image3.jp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xml"/><Relationship Id="rId1" Type="http://schemas.openxmlformats.org/officeDocument/2006/relationships/tags" Target="../tags/tag100.xml"/><Relationship Id="rId5" Type="http://schemas.openxmlformats.org/officeDocument/2006/relationships/image" Target="../media/image7.gif"/><Relationship Id="rId4" Type="http://schemas.openxmlformats.org/officeDocument/2006/relationships/image" Target="../media/image3.jp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xml"/><Relationship Id="rId1" Type="http://schemas.openxmlformats.org/officeDocument/2006/relationships/tags" Target="../tags/tag102.xml"/><Relationship Id="rId4" Type="http://schemas.openxmlformats.org/officeDocument/2006/relationships/image" Target="../media/image3.jp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xml"/><Relationship Id="rId1" Type="http://schemas.openxmlformats.org/officeDocument/2006/relationships/tags" Target="../tags/tag104.xml"/><Relationship Id="rId4" Type="http://schemas.openxmlformats.org/officeDocument/2006/relationships/image" Target="../media/image3.jp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xml"/><Relationship Id="rId1" Type="http://schemas.openxmlformats.org/officeDocument/2006/relationships/tags" Target="../tags/tag106.xml"/><Relationship Id="rId4" Type="http://schemas.openxmlformats.org/officeDocument/2006/relationships/image" Target="../media/image3.jp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xml"/><Relationship Id="rId1" Type="http://schemas.openxmlformats.org/officeDocument/2006/relationships/tags" Target="../tags/tag108.xml"/><Relationship Id="rId4" Type="http://schemas.openxmlformats.org/officeDocument/2006/relationships/image" Target="../media/image3.jp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xml"/><Relationship Id="rId1" Type="http://schemas.openxmlformats.org/officeDocument/2006/relationships/tags" Target="../tags/tag110.xml"/><Relationship Id="rId4" Type="http://schemas.openxmlformats.org/officeDocument/2006/relationships/image" Target="../media/image3.jp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xml"/><Relationship Id="rId1" Type="http://schemas.openxmlformats.org/officeDocument/2006/relationships/tags" Target="../tags/tag112.xml"/><Relationship Id="rId5" Type="http://schemas.openxmlformats.org/officeDocument/2006/relationships/image" Target="../media/image8.gif"/><Relationship Id="rId4" Type="http://schemas.openxmlformats.org/officeDocument/2006/relationships/image" Target="../media/image3.jp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xml"/><Relationship Id="rId1" Type="http://schemas.openxmlformats.org/officeDocument/2006/relationships/tags" Target="../tags/tag114.xml"/><Relationship Id="rId4" Type="http://schemas.openxmlformats.org/officeDocument/2006/relationships/image" Target="../media/image3.jp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xml"/><Relationship Id="rId1" Type="http://schemas.openxmlformats.org/officeDocument/2006/relationships/tags" Target="../tags/tag116.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3.jp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xml"/><Relationship Id="rId1" Type="http://schemas.openxmlformats.org/officeDocument/2006/relationships/tags" Target="../tags/tag118.xml"/><Relationship Id="rId5" Type="http://schemas.openxmlformats.org/officeDocument/2006/relationships/image" Target="../media/image9.gif"/><Relationship Id="rId4" Type="http://schemas.openxmlformats.org/officeDocument/2006/relationships/image" Target="../media/image3.jp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xml"/><Relationship Id="rId1" Type="http://schemas.openxmlformats.org/officeDocument/2006/relationships/tags" Target="../tags/tag120.xml"/><Relationship Id="rId4" Type="http://schemas.openxmlformats.org/officeDocument/2006/relationships/image" Target="../media/image3.jp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xml"/><Relationship Id="rId1" Type="http://schemas.openxmlformats.org/officeDocument/2006/relationships/tags" Target="../tags/tag122.xml"/><Relationship Id="rId4" Type="http://schemas.openxmlformats.org/officeDocument/2006/relationships/image" Target="../media/image3.jp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xml"/><Relationship Id="rId1" Type="http://schemas.openxmlformats.org/officeDocument/2006/relationships/tags" Target="../tags/tag124.xml"/><Relationship Id="rId4" Type="http://schemas.openxmlformats.org/officeDocument/2006/relationships/image" Target="../media/image3.jp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xml"/><Relationship Id="rId1" Type="http://schemas.openxmlformats.org/officeDocument/2006/relationships/tags" Target="../tags/tag126.xml"/><Relationship Id="rId4" Type="http://schemas.openxmlformats.org/officeDocument/2006/relationships/image" Target="../media/image3.jp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xml"/><Relationship Id="rId1" Type="http://schemas.openxmlformats.org/officeDocument/2006/relationships/tags" Target="../tags/tag128.xml"/><Relationship Id="rId4" Type="http://schemas.openxmlformats.org/officeDocument/2006/relationships/image" Target="../media/image3.jp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xml"/><Relationship Id="rId1" Type="http://schemas.openxmlformats.org/officeDocument/2006/relationships/tags" Target="../tags/tag130.xml"/><Relationship Id="rId4" Type="http://schemas.openxmlformats.org/officeDocument/2006/relationships/image" Target="../media/image3.jp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xml"/><Relationship Id="rId1" Type="http://schemas.openxmlformats.org/officeDocument/2006/relationships/tags" Target="../tags/tag132.xml"/><Relationship Id="rId4" Type="http://schemas.openxmlformats.org/officeDocument/2006/relationships/image" Target="../media/image3.jp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xml"/><Relationship Id="rId1" Type="http://schemas.openxmlformats.org/officeDocument/2006/relationships/tags" Target="../tags/tag134.xml"/><Relationship Id="rId4" Type="http://schemas.openxmlformats.org/officeDocument/2006/relationships/image" Target="../media/image3.jp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xml"/><Relationship Id="rId1" Type="http://schemas.openxmlformats.org/officeDocument/2006/relationships/tags" Target="../tags/tag136.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image" Target="../media/image3.jp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xml"/><Relationship Id="rId1" Type="http://schemas.openxmlformats.org/officeDocument/2006/relationships/tags" Target="../tags/tag138.xml"/><Relationship Id="rId4" Type="http://schemas.openxmlformats.org/officeDocument/2006/relationships/image" Target="../media/image3.jp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xml"/><Relationship Id="rId1" Type="http://schemas.openxmlformats.org/officeDocument/2006/relationships/tags" Target="../tags/tag140.xml"/><Relationship Id="rId4" Type="http://schemas.openxmlformats.org/officeDocument/2006/relationships/image" Target="../media/image3.jp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xml"/><Relationship Id="rId1" Type="http://schemas.openxmlformats.org/officeDocument/2006/relationships/tags" Target="../tags/tag142.xml"/><Relationship Id="rId4" Type="http://schemas.openxmlformats.org/officeDocument/2006/relationships/image" Target="../media/image3.jp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xml"/><Relationship Id="rId1" Type="http://schemas.openxmlformats.org/officeDocument/2006/relationships/tags" Target="../tags/tag144.xml"/><Relationship Id="rId4" Type="http://schemas.openxmlformats.org/officeDocument/2006/relationships/image" Target="../media/image3.jp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xml"/><Relationship Id="rId1" Type="http://schemas.openxmlformats.org/officeDocument/2006/relationships/tags" Target="../tags/tag146.xml"/><Relationship Id="rId4" Type="http://schemas.openxmlformats.org/officeDocument/2006/relationships/image" Target="../media/image3.jp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xml"/><Relationship Id="rId1" Type="http://schemas.openxmlformats.org/officeDocument/2006/relationships/tags" Target="../tags/tag148.xml"/><Relationship Id="rId4" Type="http://schemas.openxmlformats.org/officeDocument/2006/relationships/image" Target="../media/image3.jp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xml"/><Relationship Id="rId1" Type="http://schemas.openxmlformats.org/officeDocument/2006/relationships/tags" Target="../tags/tag150.xml"/><Relationship Id="rId4" Type="http://schemas.openxmlformats.org/officeDocument/2006/relationships/image" Target="../media/image3.jp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xml"/><Relationship Id="rId1" Type="http://schemas.openxmlformats.org/officeDocument/2006/relationships/tags" Target="../tags/tag152.xml"/><Relationship Id="rId4" Type="http://schemas.openxmlformats.org/officeDocument/2006/relationships/image" Target="../media/image3.jp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xml"/><Relationship Id="rId1" Type="http://schemas.openxmlformats.org/officeDocument/2006/relationships/tags" Target="../tags/tag154.xml"/><Relationship Id="rId4" Type="http://schemas.openxmlformats.org/officeDocument/2006/relationships/image" Target="../media/image3.jp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xml"/><Relationship Id="rId1" Type="http://schemas.openxmlformats.org/officeDocument/2006/relationships/tags" Target="../tags/tag156.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3.jpg"/></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xml"/><Relationship Id="rId1" Type="http://schemas.openxmlformats.org/officeDocument/2006/relationships/tags" Target="../tags/tag158.xml"/><Relationship Id="rId4" Type="http://schemas.openxmlformats.org/officeDocument/2006/relationships/image" Target="../media/image3.jp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xml"/><Relationship Id="rId1" Type="http://schemas.openxmlformats.org/officeDocument/2006/relationships/tags" Target="../tags/tag160.xml"/><Relationship Id="rId4" Type="http://schemas.openxmlformats.org/officeDocument/2006/relationships/image" Target="../media/image3.jp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1.xml"/><Relationship Id="rId1" Type="http://schemas.openxmlformats.org/officeDocument/2006/relationships/tags" Target="../tags/tag162.xml"/><Relationship Id="rId4" Type="http://schemas.openxmlformats.org/officeDocument/2006/relationships/image" Target="../media/image3.jp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1.xml"/><Relationship Id="rId1" Type="http://schemas.openxmlformats.org/officeDocument/2006/relationships/tags" Target="../tags/tag164.xml"/><Relationship Id="rId4" Type="http://schemas.openxmlformats.org/officeDocument/2006/relationships/image" Target="../media/image3.jpg"/></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1.xml"/><Relationship Id="rId1" Type="http://schemas.openxmlformats.org/officeDocument/2006/relationships/tags" Target="../tags/tag166.xml"/><Relationship Id="rId4" Type="http://schemas.openxmlformats.org/officeDocument/2006/relationships/image" Target="../media/image3.jpg"/></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1.xml"/><Relationship Id="rId1" Type="http://schemas.openxmlformats.org/officeDocument/2006/relationships/tags" Target="../tags/tag168.xml"/><Relationship Id="rId5" Type="http://schemas.openxmlformats.org/officeDocument/2006/relationships/hyperlink" Target="https://jestjs.io/" TargetMode="External"/><Relationship Id="rId4" Type="http://schemas.openxmlformats.org/officeDocument/2006/relationships/image" Target="../media/image3.jp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1.xml"/><Relationship Id="rId1" Type="http://schemas.openxmlformats.org/officeDocument/2006/relationships/tags" Target="../tags/tag170.xml"/><Relationship Id="rId4" Type="http://schemas.openxmlformats.org/officeDocument/2006/relationships/image" Target="../media/image3.jp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1.xml"/><Relationship Id="rId1" Type="http://schemas.openxmlformats.org/officeDocument/2006/relationships/tags" Target="../tags/tag172.xml"/><Relationship Id="rId4" Type="http://schemas.openxmlformats.org/officeDocument/2006/relationships/image" Target="../media/image3.jpg"/></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1.xml"/><Relationship Id="rId1" Type="http://schemas.openxmlformats.org/officeDocument/2006/relationships/tags" Target="../tags/tag174.xml"/><Relationship Id="rId4" Type="http://schemas.openxmlformats.org/officeDocument/2006/relationships/image" Target="../media/image3.jpg"/></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1.xml"/><Relationship Id="rId1" Type="http://schemas.openxmlformats.org/officeDocument/2006/relationships/tags" Target="../tags/tag176.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3.jpg"/></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1.xml"/><Relationship Id="rId1" Type="http://schemas.openxmlformats.org/officeDocument/2006/relationships/tags" Target="../tags/tag178.xml"/><Relationship Id="rId4" Type="http://schemas.openxmlformats.org/officeDocument/2006/relationships/image" Target="../media/image3.jpg"/></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1.xml"/><Relationship Id="rId1" Type="http://schemas.openxmlformats.org/officeDocument/2006/relationships/tags" Target="../tags/tag180.xml"/><Relationship Id="rId4" Type="http://schemas.openxmlformats.org/officeDocument/2006/relationships/image" Target="../media/image3.jpg"/></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1.xml"/><Relationship Id="rId1" Type="http://schemas.openxmlformats.org/officeDocument/2006/relationships/tags" Target="../tags/tag182.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743898" y="2115134"/>
            <a:ext cx="7852144" cy="1799952"/>
          </a:xfrm>
        </p:spPr>
        <p:txBody>
          <a:bodyPr/>
          <a:lstStyle/>
          <a:p>
            <a:r>
              <a:rPr lang="en-US" b="1" dirty="0">
                <a:solidFill>
                  <a:schemeClr val="bg1"/>
                </a:solidFill>
                <a:latin typeface="+mn-lt"/>
              </a:rPr>
              <a:t>MOBILE DEVELOPMENT</a:t>
            </a:r>
            <a:endParaRPr lang="en-SG" b="1" dirty="0">
              <a:solidFill>
                <a:schemeClr val="bg1"/>
              </a:solidFill>
              <a:latin typeface="+mn-lt"/>
            </a:endParaRPr>
          </a:p>
        </p:txBody>
      </p:sp>
      <p:sp>
        <p:nvSpPr>
          <p:cNvPr id="5" name="Rectangle 1"/>
          <p:cNvSpPr>
            <a:spLocks noChangeArrowheads="1"/>
          </p:cNvSpPr>
          <p:nvPr/>
        </p:nvSpPr>
        <p:spPr bwMode="auto">
          <a:xfrm>
            <a:off x="212890" y="6514340"/>
            <a:ext cx="7137479" cy="2308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latin typeface="Arial" pitchFamily="34" charset="0"/>
              <a:cs typeface="Arial" pitchFamily="34" charset="0"/>
            </a:endParaRPr>
          </a:p>
        </p:txBody>
      </p:sp>
      <p:sp>
        <p:nvSpPr>
          <p:cNvPr id="7" name="Title 2"/>
          <p:cNvSpPr txBox="1">
            <a:spLocks/>
          </p:cNvSpPr>
          <p:nvPr/>
        </p:nvSpPr>
        <p:spPr bwMode="auto">
          <a:xfrm>
            <a:off x="8102007" y="5705032"/>
            <a:ext cx="763773" cy="24920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457200" rtl="0" eaLnBrk="0" fontAlgn="base" latinLnBrk="0" hangingPunct="0">
              <a:lnSpc>
                <a:spcPct val="100000"/>
              </a:lnSpc>
              <a:spcBef>
                <a:spcPct val="0"/>
              </a:spcBef>
              <a:spcAft>
                <a:spcPct val="0"/>
              </a:spcAft>
              <a:buClrTx/>
              <a:buSzTx/>
              <a:buFontTx/>
              <a:buNone/>
              <a:tabLst/>
              <a:defRPr/>
            </a:pPr>
            <a:r>
              <a:rPr lang="en-US" sz="1000" i="1" dirty="0">
                <a:solidFill>
                  <a:schemeClr val="bg1"/>
                </a:solidFill>
                <a:latin typeface="+mn-lt"/>
                <a:ea typeface="ＭＳ Ｐゴシック" charset="-128"/>
                <a:cs typeface="ＭＳ Ｐゴシック" charset="-128"/>
              </a:rPr>
              <a:t>version</a:t>
            </a:r>
            <a:r>
              <a:rPr lang="en-US" sz="1000" i="1" noProof="0" dirty="0">
                <a:solidFill>
                  <a:schemeClr val="bg1"/>
                </a:solidFill>
                <a:latin typeface="+mn-lt"/>
                <a:ea typeface="ＭＳ Ｐゴシック" charset="-128"/>
                <a:cs typeface="ＭＳ Ｐゴシック" charset="-128"/>
              </a:rPr>
              <a:t> 1.0</a:t>
            </a:r>
            <a:endParaRPr kumimoji="0" lang="en-SG" sz="1000" i="1" u="none" strike="noStrike" kern="1200" cap="none" spc="0" normalizeH="0" baseline="0" noProof="0" dirty="0">
              <a:ln>
                <a:noFill/>
              </a:ln>
              <a:solidFill>
                <a:schemeClr val="bg1"/>
              </a:solidFill>
              <a:effectLst/>
              <a:uLnTx/>
              <a:uFillTx/>
              <a:latin typeface="+mn-lt"/>
              <a:ea typeface="ＭＳ Ｐゴシック" charset="-128"/>
              <a:cs typeface="ＭＳ Ｐゴシック" charset="-128"/>
            </a:endParaRPr>
          </a:p>
        </p:txBody>
      </p:sp>
      <p:sp>
        <p:nvSpPr>
          <p:cNvPr id="8" name="TextBox 7"/>
          <p:cNvSpPr txBox="1"/>
          <p:nvPr/>
        </p:nvSpPr>
        <p:spPr>
          <a:xfrm>
            <a:off x="887819" y="1718634"/>
            <a:ext cx="7623543" cy="400110"/>
          </a:xfrm>
          <a:prstGeom prst="rect">
            <a:avLst/>
          </a:prstGeom>
          <a:noFill/>
        </p:spPr>
        <p:txBody>
          <a:bodyPr wrap="square" rtlCol="0">
            <a:spAutoFit/>
          </a:bodyPr>
          <a:lstStyle/>
          <a:p>
            <a:pPr algn="ctr"/>
            <a:r>
              <a:rPr lang="en-SG" sz="2000" b="1" dirty="0">
                <a:solidFill>
                  <a:schemeClr val="bg1"/>
                </a:solidFill>
                <a:latin typeface="+mn-lt"/>
              </a:rPr>
              <a:t>COMPUTER SCIENCE</a:t>
            </a:r>
          </a:p>
        </p:txBody>
      </p:sp>
      <p:sp>
        <p:nvSpPr>
          <p:cNvPr id="47107" name="Rectangle 3"/>
          <p:cNvSpPr>
            <a:spLocks noChangeArrowheads="1"/>
          </p:cNvSpPr>
          <p:nvPr/>
        </p:nvSpPr>
        <p:spPr bwMode="auto">
          <a:xfrm>
            <a:off x="159721" y="6392987"/>
            <a:ext cx="4539870"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400"/>
            <a:r>
              <a:rPr lang="en-GB" sz="1000" i="1" dirty="0">
                <a:latin typeface="+mn-lt"/>
                <a:ea typeface="Times New Roman" pitchFamily="18" charset="0"/>
                <a:cs typeface="Times New Roman" pitchFamily="18" charset="0"/>
              </a:rPr>
              <a:t>Copyright © 2020 by Singapore Institute of Management Pte Ltd.</a:t>
            </a:r>
            <a:r>
              <a:rPr lang="en-SG" sz="1000" i="1" dirty="0">
                <a:latin typeface="+mn-lt"/>
                <a:ea typeface="Times New Roman" pitchFamily="18" charset="0"/>
                <a:cs typeface="Times New Roman" pitchFamily="18" charset="0"/>
              </a:rPr>
              <a:t> </a:t>
            </a:r>
            <a:r>
              <a:rPr lang="en-GB" sz="1000" i="1" dirty="0">
                <a:latin typeface="+mn-lt"/>
                <a:ea typeface="Times New Roman" pitchFamily="18" charset="0"/>
                <a:cs typeface="Times New Roman" pitchFamily="18" charset="0"/>
              </a:rPr>
              <a:t>All rights reserved.</a:t>
            </a:r>
            <a:endParaRPr kumimoji="0" lang="en-GB" sz="1000" b="0" i="1" u="none" strike="noStrike" cap="none" normalizeH="0" baseline="0" dirty="0">
              <a:ln>
                <a:noFill/>
              </a:ln>
              <a:solidFill>
                <a:schemeClr val="tx1"/>
              </a:solidFill>
              <a:effectLst/>
              <a:latin typeface="+mn-lt"/>
              <a:cs typeface="Arial" pitchFamily="34" charset="0"/>
            </a:endParaRPr>
          </a:p>
        </p:txBody>
      </p:sp>
      <p:sp>
        <p:nvSpPr>
          <p:cNvPr id="9" name="TextBox 8"/>
          <p:cNvSpPr txBox="1"/>
          <p:nvPr/>
        </p:nvSpPr>
        <p:spPr>
          <a:xfrm>
            <a:off x="5789417" y="4436898"/>
            <a:ext cx="2972881" cy="1015663"/>
          </a:xfrm>
          <a:prstGeom prst="rect">
            <a:avLst/>
          </a:prstGeom>
          <a:noFill/>
        </p:spPr>
        <p:txBody>
          <a:bodyPr wrap="square" rtlCol="0">
            <a:spAutoFit/>
          </a:bodyPr>
          <a:lstStyle/>
          <a:p>
            <a:r>
              <a:rPr lang="en-SG" sz="2000" b="1" dirty="0">
                <a:solidFill>
                  <a:schemeClr val="bg1"/>
                </a:solidFill>
                <a:latin typeface="+mn-lt"/>
              </a:rPr>
              <a:t>Topic 5:</a:t>
            </a:r>
          </a:p>
          <a:p>
            <a:r>
              <a:rPr lang="en-US" sz="2000" b="1" dirty="0">
                <a:solidFill>
                  <a:schemeClr val="bg1"/>
                </a:solidFill>
                <a:latin typeface="+mn-lt"/>
              </a:rPr>
              <a:t>Developing a mobile app project</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Timers	</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300"/>
              </a:spcBef>
              <a:spcAft>
                <a:spcPts val="300"/>
              </a:spcAft>
              <a:buAutoNum type="arabicPeriod" startAt="3"/>
            </a:pPr>
            <a:r>
              <a:rPr lang="en-US" sz="2400" dirty="0">
                <a:solidFill>
                  <a:schemeClr val="tx1"/>
                </a:solidFill>
              </a:rPr>
              <a:t>Animation (call when the browser is ready to render frame)</a:t>
            </a:r>
          </a:p>
          <a:p>
            <a:pPr marL="457200" indent="-457200" algn="l">
              <a:spcBef>
                <a:spcPts val="300"/>
              </a:spcBef>
              <a:spcAft>
                <a:spcPts val="300"/>
              </a:spcAft>
              <a:buAutoNum type="arabicPeriod" startAt="3"/>
            </a:pPr>
            <a:endParaRPr lang="en-US" sz="2400" dirty="0">
              <a:solidFill>
                <a:schemeClr val="tx1"/>
              </a:solidFill>
            </a:endParaRPr>
          </a:p>
          <a:p>
            <a:pPr algn="l">
              <a:spcBef>
                <a:spcPts val="300"/>
              </a:spcBef>
              <a:spcAft>
                <a:spcPts val="300"/>
              </a:spcAft>
            </a:pPr>
            <a:r>
              <a:rPr lang="en-US" sz="2400" dirty="0">
                <a:solidFill>
                  <a:schemeClr val="tx1"/>
                </a:solidFill>
              </a:rPr>
              <a:t>It is the standard way to perform animations.</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Calling a function to update an animation before the next animation frame.</a:t>
            </a:r>
          </a:p>
        </p:txBody>
      </p:sp>
      <p:graphicFrame>
        <p:nvGraphicFramePr>
          <p:cNvPr id="2" name="Table 2">
            <a:extLst>
              <a:ext uri="{FF2B5EF4-FFF2-40B4-BE49-F238E27FC236}">
                <a16:creationId xmlns:a16="http://schemas.microsoft.com/office/drawing/2014/main" id="{F07C9444-824D-795D-F8C4-37EB850D6769}"/>
              </a:ext>
            </a:extLst>
          </p:cNvPr>
          <p:cNvGraphicFramePr>
            <a:graphicFrameLocks noGrp="1"/>
          </p:cNvGraphicFramePr>
          <p:nvPr>
            <p:extLst>
              <p:ext uri="{D42A27DB-BD31-4B8C-83A1-F6EECF244321}">
                <p14:modId xmlns:p14="http://schemas.microsoft.com/office/powerpoint/2010/main" val="3987272708"/>
              </p:ext>
            </p:extLst>
          </p:nvPr>
        </p:nvGraphicFramePr>
        <p:xfrm>
          <a:off x="510660" y="4059425"/>
          <a:ext cx="7881258" cy="2011680"/>
        </p:xfrm>
        <a:graphic>
          <a:graphicData uri="http://schemas.openxmlformats.org/drawingml/2006/table">
            <a:tbl>
              <a:tblPr firstRow="1" bandRow="1">
                <a:tableStyleId>{5C22544A-7EE6-4342-B048-85BDC9FD1C3A}</a:tableStyleId>
              </a:tblPr>
              <a:tblGrid>
                <a:gridCol w="7881258">
                  <a:extLst>
                    <a:ext uri="{9D8B030D-6E8A-4147-A177-3AD203B41FA5}">
                      <a16:colId xmlns:a16="http://schemas.microsoft.com/office/drawing/2014/main" val="2549621794"/>
                    </a:ext>
                  </a:extLst>
                </a:gridCol>
              </a:tblGrid>
              <a:tr h="370840">
                <a:tc>
                  <a:txBody>
                    <a:bodyPr/>
                    <a:lstStyle/>
                    <a:p>
                      <a:r>
                        <a:rPr lang="en-US" dirty="0"/>
                        <a:t>var </a:t>
                      </a:r>
                      <a:r>
                        <a:rPr lang="en-US" dirty="0" err="1"/>
                        <a:t>requestID</a:t>
                      </a:r>
                      <a:r>
                        <a:rPr lang="en-US" dirty="0"/>
                        <a:t> = </a:t>
                      </a:r>
                      <a:r>
                        <a:rPr lang="en-US" dirty="0" err="1"/>
                        <a:t>requestAnimationFrame</a:t>
                      </a:r>
                      <a:r>
                        <a:rPr lang="en-US" dirty="0"/>
                        <a:t>(function);</a:t>
                      </a:r>
                    </a:p>
                    <a:p>
                      <a:r>
                        <a:rPr lang="en-US" dirty="0"/>
                        <a:t>// The following code perform the animation.</a:t>
                      </a:r>
                    </a:p>
                    <a:p>
                      <a:r>
                        <a:rPr lang="en-US" dirty="0"/>
                        <a:t>var </a:t>
                      </a:r>
                      <a:r>
                        <a:rPr lang="en-US" dirty="0" err="1"/>
                        <a:t>requestId</a:t>
                      </a:r>
                      <a:r>
                        <a:rPr lang="en-US" dirty="0"/>
                        <a:t> = </a:t>
                      </a:r>
                      <a:r>
                        <a:rPr lang="en-US" dirty="0" err="1"/>
                        <a:t>requestAnimationFrame</a:t>
                      </a:r>
                      <a:r>
                        <a:rPr lang="en-US" dirty="0"/>
                        <a:t>(</a:t>
                      </a:r>
                    </a:p>
                    <a:p>
                      <a:r>
                        <a:rPr lang="en-US" dirty="0"/>
                        <a:t>     () =&gt; { </a:t>
                      </a:r>
                    </a:p>
                    <a:p>
                      <a:r>
                        <a:rPr lang="en-US" dirty="0"/>
                        <a:t>          // animate something</a:t>
                      </a:r>
                    </a:p>
                    <a:p>
                      <a:r>
                        <a:rPr lang="en-US" dirty="0"/>
                        <a:t>     }</a:t>
                      </a:r>
                    </a:p>
                    <a:p>
                      <a:r>
                        <a:rPr lang="en-US" dirty="0"/>
                        <a:t>)</a:t>
                      </a:r>
                      <a:endParaRPr lang="en-SG" dirty="0"/>
                    </a:p>
                  </a:txBody>
                  <a:tcPr/>
                </a:tc>
                <a:extLst>
                  <a:ext uri="{0D108BD9-81ED-4DB2-BD59-A6C34878D82A}">
                    <a16:rowId xmlns:a16="http://schemas.microsoft.com/office/drawing/2014/main" val="3483647966"/>
                  </a:ext>
                </a:extLst>
              </a:tr>
            </a:tbl>
          </a:graphicData>
        </a:graphic>
      </p:graphicFrame>
    </p:spTree>
    <p:custDataLst>
      <p:tags r:id="rId1"/>
    </p:custDataLst>
    <p:extLst>
      <p:ext uri="{BB962C8B-B14F-4D97-AF65-F5344CB8AC3E}">
        <p14:creationId xmlns:p14="http://schemas.microsoft.com/office/powerpoint/2010/main" val="1308218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Timers	</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300"/>
              </a:spcBef>
              <a:spcAft>
                <a:spcPts val="300"/>
              </a:spcAft>
              <a:buAutoNum type="arabicPeriod" startAt="3"/>
            </a:pPr>
            <a:r>
              <a:rPr lang="en-US" sz="2400" dirty="0">
                <a:solidFill>
                  <a:schemeClr val="tx1"/>
                </a:solidFill>
              </a:rPr>
              <a:t>Animation (call when the browser is ready to render frame)</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Canceling the function that was set by </a:t>
            </a:r>
            <a:r>
              <a:rPr lang="en-US" sz="2400" dirty="0" err="1">
                <a:solidFill>
                  <a:schemeClr val="tx1"/>
                </a:solidFill>
              </a:rPr>
              <a:t>requestAnimationFrame</a:t>
            </a:r>
            <a:r>
              <a:rPr lang="en-US" sz="2400" dirty="0">
                <a:solidFill>
                  <a:schemeClr val="tx1"/>
                </a:solidFill>
              </a:rPr>
              <a:t>().</a:t>
            </a:r>
          </a:p>
        </p:txBody>
      </p:sp>
      <p:graphicFrame>
        <p:nvGraphicFramePr>
          <p:cNvPr id="2" name="Table 2">
            <a:extLst>
              <a:ext uri="{FF2B5EF4-FFF2-40B4-BE49-F238E27FC236}">
                <a16:creationId xmlns:a16="http://schemas.microsoft.com/office/drawing/2014/main" id="{F07C9444-824D-795D-F8C4-37EB850D6769}"/>
              </a:ext>
            </a:extLst>
          </p:cNvPr>
          <p:cNvGraphicFramePr>
            <a:graphicFrameLocks noGrp="1"/>
          </p:cNvGraphicFramePr>
          <p:nvPr>
            <p:extLst>
              <p:ext uri="{D42A27DB-BD31-4B8C-83A1-F6EECF244321}">
                <p14:modId xmlns:p14="http://schemas.microsoft.com/office/powerpoint/2010/main" val="2051510006"/>
              </p:ext>
            </p:extLst>
          </p:nvPr>
        </p:nvGraphicFramePr>
        <p:xfrm>
          <a:off x="544737" y="2980320"/>
          <a:ext cx="7881258" cy="914400"/>
        </p:xfrm>
        <a:graphic>
          <a:graphicData uri="http://schemas.openxmlformats.org/drawingml/2006/table">
            <a:tbl>
              <a:tblPr firstRow="1" bandRow="1">
                <a:tableStyleId>{5C22544A-7EE6-4342-B048-85BDC9FD1C3A}</a:tableStyleId>
              </a:tblPr>
              <a:tblGrid>
                <a:gridCol w="7881258">
                  <a:extLst>
                    <a:ext uri="{9D8B030D-6E8A-4147-A177-3AD203B41FA5}">
                      <a16:colId xmlns:a16="http://schemas.microsoft.com/office/drawing/2014/main" val="2549621794"/>
                    </a:ext>
                  </a:extLst>
                </a:gridCol>
              </a:tblGrid>
              <a:tr h="370840">
                <a:tc>
                  <a:txBody>
                    <a:bodyPr/>
                    <a:lstStyle/>
                    <a:p>
                      <a:r>
                        <a:rPr lang="en-US" dirty="0" err="1"/>
                        <a:t>cancelAnimationFrame</a:t>
                      </a:r>
                      <a:r>
                        <a:rPr lang="en-US" dirty="0"/>
                        <a:t>(</a:t>
                      </a:r>
                      <a:r>
                        <a:rPr lang="en-US" dirty="0" err="1"/>
                        <a:t>requesetID</a:t>
                      </a:r>
                      <a:r>
                        <a:rPr lang="en-US" dirty="0"/>
                        <a:t>);</a:t>
                      </a:r>
                    </a:p>
                    <a:p>
                      <a:r>
                        <a:rPr lang="en-US" dirty="0"/>
                        <a:t>// The following code removes the &lt;</a:t>
                      </a:r>
                      <a:r>
                        <a:rPr lang="en-US" dirty="0" err="1"/>
                        <a:t>requestId</a:t>
                      </a:r>
                      <a:r>
                        <a:rPr lang="en-US" dirty="0"/>
                        <a:t>&gt;</a:t>
                      </a:r>
                    </a:p>
                    <a:p>
                      <a:r>
                        <a:rPr lang="en-US" dirty="0" err="1"/>
                        <a:t>cancelAnimationFrame</a:t>
                      </a:r>
                      <a:r>
                        <a:rPr lang="en-US" dirty="0"/>
                        <a:t>(</a:t>
                      </a:r>
                      <a:r>
                        <a:rPr lang="en-US" dirty="0" err="1"/>
                        <a:t>requestId</a:t>
                      </a:r>
                      <a:r>
                        <a:rPr lang="en-US" dirty="0"/>
                        <a:t>);</a:t>
                      </a:r>
                      <a:endParaRPr lang="en-SG" dirty="0"/>
                    </a:p>
                  </a:txBody>
                  <a:tcPr/>
                </a:tc>
                <a:extLst>
                  <a:ext uri="{0D108BD9-81ED-4DB2-BD59-A6C34878D82A}">
                    <a16:rowId xmlns:a16="http://schemas.microsoft.com/office/drawing/2014/main" val="3483647966"/>
                  </a:ext>
                </a:extLst>
              </a:tr>
            </a:tbl>
          </a:graphicData>
        </a:graphic>
      </p:graphicFrame>
    </p:spTree>
    <p:custDataLst>
      <p:tags r:id="rId1"/>
    </p:custDataLst>
    <p:extLst>
      <p:ext uri="{BB962C8B-B14F-4D97-AF65-F5344CB8AC3E}">
        <p14:creationId xmlns:p14="http://schemas.microsoft.com/office/powerpoint/2010/main" val="4106371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Animations	</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dirty="0">
                <a:solidFill>
                  <a:schemeClr val="tx1"/>
                </a:solidFill>
              </a:rPr>
              <a:t>Everything moves. Animation is this science of what is a good movement and what isn’t. </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Whether it is with objects or drawings, animation takes anything from one state to another in the smoothest way possible.</a:t>
            </a:r>
            <a:endParaRPr lang="en-SG" sz="2400" dirty="0">
              <a:solidFill>
                <a:schemeClr val="tx1"/>
              </a:solidFill>
            </a:endParaRPr>
          </a:p>
        </p:txBody>
      </p:sp>
    </p:spTree>
    <p:custDataLst>
      <p:tags r:id="rId1"/>
    </p:custDataLst>
    <p:extLst>
      <p:ext uri="{BB962C8B-B14F-4D97-AF65-F5344CB8AC3E}">
        <p14:creationId xmlns:p14="http://schemas.microsoft.com/office/powerpoint/2010/main" val="4129489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Animations	</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dirty="0">
                <a:solidFill>
                  <a:schemeClr val="tx1"/>
                </a:solidFill>
              </a:rPr>
              <a:t>Animations are very important to create a great user experience. Stationary objects must overcome inertia as they start moving.</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Objects in motion have momentum and rarely come to a stop immediately. </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Animations allow you to convey physically believable motion in your interface.</a:t>
            </a:r>
            <a:endParaRPr lang="en-SG" sz="2400" dirty="0">
              <a:solidFill>
                <a:schemeClr val="tx1"/>
              </a:solidFill>
            </a:endParaRPr>
          </a:p>
        </p:txBody>
      </p:sp>
    </p:spTree>
    <p:custDataLst>
      <p:tags r:id="rId1"/>
    </p:custDataLst>
    <p:extLst>
      <p:ext uri="{BB962C8B-B14F-4D97-AF65-F5344CB8AC3E}">
        <p14:creationId xmlns:p14="http://schemas.microsoft.com/office/powerpoint/2010/main" val="2892659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Animations	</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dirty="0">
                <a:solidFill>
                  <a:schemeClr val="tx1"/>
                </a:solidFill>
              </a:rPr>
              <a:t>React Native provides two complementary </a:t>
            </a:r>
          </a:p>
          <a:p>
            <a:pPr algn="l">
              <a:spcBef>
                <a:spcPts val="300"/>
              </a:spcBef>
              <a:spcAft>
                <a:spcPts val="300"/>
              </a:spcAft>
            </a:pPr>
            <a:r>
              <a:rPr lang="en-US" sz="2400" dirty="0">
                <a:solidFill>
                  <a:schemeClr val="tx1"/>
                </a:solidFill>
              </a:rPr>
              <a:t>animation systems: </a:t>
            </a:r>
          </a:p>
          <a:p>
            <a:pPr algn="l">
              <a:spcBef>
                <a:spcPts val="300"/>
              </a:spcBef>
              <a:spcAft>
                <a:spcPts val="300"/>
              </a:spcAft>
            </a:pPr>
            <a:endParaRPr lang="en-US" sz="2400" dirty="0">
              <a:solidFill>
                <a:schemeClr val="tx1"/>
              </a:solidFill>
            </a:endParaRPr>
          </a:p>
          <a:p>
            <a:pPr marL="342900" indent="-342900" algn="l">
              <a:spcBef>
                <a:spcPts val="300"/>
              </a:spcBef>
              <a:spcAft>
                <a:spcPts val="300"/>
              </a:spcAft>
              <a:buFontTx/>
              <a:buChar char="-"/>
            </a:pPr>
            <a:r>
              <a:rPr lang="en-US" sz="2400" b="1" dirty="0">
                <a:solidFill>
                  <a:schemeClr val="tx1"/>
                </a:solidFill>
              </a:rPr>
              <a:t>Animated</a:t>
            </a:r>
            <a:r>
              <a:rPr lang="en-US" sz="2400" dirty="0">
                <a:solidFill>
                  <a:schemeClr val="tx1"/>
                </a:solidFill>
              </a:rPr>
              <a:t> for granular and interactive </a:t>
            </a:r>
          </a:p>
          <a:p>
            <a:pPr algn="l">
              <a:spcBef>
                <a:spcPts val="300"/>
              </a:spcBef>
              <a:spcAft>
                <a:spcPts val="300"/>
              </a:spcAft>
            </a:pPr>
            <a:r>
              <a:rPr lang="en-US" sz="2400" dirty="0">
                <a:solidFill>
                  <a:schemeClr val="tx1"/>
                </a:solidFill>
              </a:rPr>
              <a:t>     control of specific values.</a:t>
            </a:r>
          </a:p>
          <a:p>
            <a:pPr algn="l">
              <a:spcBef>
                <a:spcPts val="300"/>
              </a:spcBef>
              <a:spcAft>
                <a:spcPts val="300"/>
              </a:spcAft>
            </a:pPr>
            <a:endParaRPr lang="en-US" sz="2400" dirty="0">
              <a:solidFill>
                <a:schemeClr val="tx1"/>
              </a:solidFill>
            </a:endParaRPr>
          </a:p>
          <a:p>
            <a:pPr marL="342900" indent="-342900" algn="l">
              <a:spcBef>
                <a:spcPts val="300"/>
              </a:spcBef>
              <a:spcAft>
                <a:spcPts val="300"/>
              </a:spcAft>
              <a:buFontTx/>
              <a:buChar char="-"/>
            </a:pPr>
            <a:r>
              <a:rPr lang="en-US" sz="2400" b="1" dirty="0" err="1">
                <a:solidFill>
                  <a:schemeClr val="tx1"/>
                </a:solidFill>
              </a:rPr>
              <a:t>LayoutAnimation</a:t>
            </a:r>
            <a:r>
              <a:rPr lang="en-US" sz="2400" dirty="0">
                <a:solidFill>
                  <a:schemeClr val="tx1"/>
                </a:solidFill>
              </a:rPr>
              <a:t> for animated global </a:t>
            </a:r>
          </a:p>
          <a:p>
            <a:pPr algn="l">
              <a:spcBef>
                <a:spcPts val="300"/>
              </a:spcBef>
              <a:spcAft>
                <a:spcPts val="300"/>
              </a:spcAft>
            </a:pPr>
            <a:r>
              <a:rPr lang="en-US" sz="2400" dirty="0">
                <a:solidFill>
                  <a:schemeClr val="tx1"/>
                </a:solidFill>
              </a:rPr>
              <a:t>     layout transactions.</a:t>
            </a:r>
            <a:endParaRPr lang="en-SG" sz="2400" dirty="0">
              <a:solidFill>
                <a:schemeClr val="tx1"/>
              </a:solidFill>
            </a:endParaRPr>
          </a:p>
        </p:txBody>
      </p:sp>
      <p:pic>
        <p:nvPicPr>
          <p:cNvPr id="3" name="Picture 2">
            <a:extLst>
              <a:ext uri="{FF2B5EF4-FFF2-40B4-BE49-F238E27FC236}">
                <a16:creationId xmlns:a16="http://schemas.microsoft.com/office/drawing/2014/main" id="{82122853-F307-D06A-EE8D-BFD107209926}"/>
              </a:ext>
            </a:extLst>
          </p:cNvPr>
          <p:cNvPicPr>
            <a:picLocks noChangeAspect="1"/>
          </p:cNvPicPr>
          <p:nvPr/>
        </p:nvPicPr>
        <p:blipFill>
          <a:blip r:embed="rId5"/>
          <a:stretch>
            <a:fillRect/>
          </a:stretch>
        </p:blipFill>
        <p:spPr>
          <a:xfrm>
            <a:off x="6149292" y="1998093"/>
            <a:ext cx="2347442" cy="4174534"/>
          </a:xfrm>
          <a:prstGeom prst="rect">
            <a:avLst/>
          </a:prstGeom>
        </p:spPr>
      </p:pic>
    </p:spTree>
    <p:custDataLst>
      <p:tags r:id="rId1"/>
    </p:custDataLst>
    <p:extLst>
      <p:ext uri="{BB962C8B-B14F-4D97-AF65-F5344CB8AC3E}">
        <p14:creationId xmlns:p14="http://schemas.microsoft.com/office/powerpoint/2010/main" val="1889007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Animations	</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b="1" dirty="0">
                <a:solidFill>
                  <a:schemeClr val="tx1"/>
                </a:solidFill>
              </a:rPr>
              <a:t>The problem</a:t>
            </a:r>
          </a:p>
          <a:p>
            <a:pPr algn="l">
              <a:spcBef>
                <a:spcPts val="300"/>
              </a:spcBef>
              <a:spcAft>
                <a:spcPts val="300"/>
              </a:spcAft>
            </a:pPr>
            <a:endParaRPr lang="en-US" sz="2400" b="1" dirty="0">
              <a:solidFill>
                <a:schemeClr val="tx1"/>
              </a:solidFill>
            </a:endParaRPr>
          </a:p>
          <a:p>
            <a:pPr algn="l">
              <a:spcBef>
                <a:spcPts val="300"/>
              </a:spcBef>
              <a:spcAft>
                <a:spcPts val="300"/>
              </a:spcAft>
            </a:pPr>
            <a:r>
              <a:rPr lang="en-US" sz="2400" dirty="0">
                <a:solidFill>
                  <a:schemeClr val="tx1"/>
                </a:solidFill>
              </a:rPr>
              <a:t>Let’s think of a square. If I want it to move, I can change its horizontal position to the left or the right.</a:t>
            </a:r>
            <a:endParaRPr lang="en-SG" sz="2400" dirty="0">
              <a:solidFill>
                <a:schemeClr val="tx1"/>
              </a:solidFill>
            </a:endParaRPr>
          </a:p>
        </p:txBody>
      </p:sp>
      <p:pic>
        <p:nvPicPr>
          <p:cNvPr id="1026" name="Picture 2">
            <a:extLst>
              <a:ext uri="{FF2B5EF4-FFF2-40B4-BE49-F238E27FC236}">
                <a16:creationId xmlns:a16="http://schemas.microsoft.com/office/drawing/2014/main" id="{E556C4DE-B1A6-6036-37C7-23C36CC459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1290" y="3290400"/>
            <a:ext cx="5541420" cy="273940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053332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Animations	</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b="1" dirty="0">
                <a:solidFill>
                  <a:schemeClr val="tx1"/>
                </a:solidFill>
              </a:rPr>
              <a:t>The problem</a:t>
            </a:r>
          </a:p>
          <a:p>
            <a:pPr algn="l">
              <a:spcBef>
                <a:spcPts val="300"/>
              </a:spcBef>
              <a:spcAft>
                <a:spcPts val="300"/>
              </a:spcAft>
            </a:pPr>
            <a:endParaRPr lang="en-US" sz="2400" b="1" dirty="0">
              <a:solidFill>
                <a:schemeClr val="tx1"/>
              </a:solidFill>
            </a:endParaRPr>
          </a:p>
          <a:p>
            <a:pPr algn="l">
              <a:spcBef>
                <a:spcPts val="300"/>
              </a:spcBef>
              <a:spcAft>
                <a:spcPts val="300"/>
              </a:spcAft>
            </a:pPr>
            <a:r>
              <a:rPr lang="en-US" sz="2400" dirty="0">
                <a:solidFill>
                  <a:schemeClr val="tx1"/>
                </a:solidFill>
              </a:rPr>
              <a:t>Now, if I want to do this with React, that’s quite simple: </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I create a component, which renders that square, and using a state property I can play with its position.</a:t>
            </a:r>
          </a:p>
        </p:txBody>
      </p:sp>
    </p:spTree>
    <p:custDataLst>
      <p:tags r:id="rId1"/>
    </p:custDataLst>
    <p:extLst>
      <p:ext uri="{BB962C8B-B14F-4D97-AF65-F5344CB8AC3E}">
        <p14:creationId xmlns:p14="http://schemas.microsoft.com/office/powerpoint/2010/main" val="2790034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Animations	</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b="1" dirty="0">
                <a:solidFill>
                  <a:schemeClr val="tx1"/>
                </a:solidFill>
              </a:rPr>
              <a:t>The problem</a:t>
            </a:r>
          </a:p>
          <a:p>
            <a:pPr algn="l">
              <a:spcBef>
                <a:spcPts val="300"/>
              </a:spcBef>
              <a:spcAft>
                <a:spcPts val="300"/>
              </a:spcAft>
            </a:pPr>
            <a:r>
              <a:rPr lang="en-US" sz="2400" dirty="0">
                <a:solidFill>
                  <a:schemeClr val="tx1"/>
                </a:solidFill>
              </a:rPr>
              <a:t>Default box view</a:t>
            </a:r>
          </a:p>
          <a:p>
            <a:pPr algn="l">
              <a:spcBef>
                <a:spcPts val="300"/>
              </a:spcBef>
              <a:spcAft>
                <a:spcPts val="300"/>
              </a:spcAft>
            </a:pPr>
            <a:endParaRPr lang="en-US" sz="2400" b="1" dirty="0">
              <a:solidFill>
                <a:schemeClr val="tx1"/>
              </a:solidFill>
            </a:endParaRPr>
          </a:p>
        </p:txBody>
      </p:sp>
      <p:graphicFrame>
        <p:nvGraphicFramePr>
          <p:cNvPr id="2" name="Table 2">
            <a:extLst>
              <a:ext uri="{FF2B5EF4-FFF2-40B4-BE49-F238E27FC236}">
                <a16:creationId xmlns:a16="http://schemas.microsoft.com/office/drawing/2014/main" id="{2BD51B1D-2B67-F6F5-5CF0-660485E609C3}"/>
              </a:ext>
            </a:extLst>
          </p:cNvPr>
          <p:cNvGraphicFramePr>
            <a:graphicFrameLocks noGrp="1"/>
          </p:cNvGraphicFramePr>
          <p:nvPr>
            <p:extLst>
              <p:ext uri="{D42A27DB-BD31-4B8C-83A1-F6EECF244321}">
                <p14:modId xmlns:p14="http://schemas.microsoft.com/office/powerpoint/2010/main" val="981455850"/>
              </p:ext>
            </p:extLst>
          </p:nvPr>
        </p:nvGraphicFramePr>
        <p:xfrm>
          <a:off x="515435" y="2359897"/>
          <a:ext cx="8006206" cy="3505200"/>
        </p:xfrm>
        <a:graphic>
          <a:graphicData uri="http://schemas.openxmlformats.org/drawingml/2006/table">
            <a:tbl>
              <a:tblPr firstRow="1" bandRow="1">
                <a:tableStyleId>{5C22544A-7EE6-4342-B048-85BDC9FD1C3A}</a:tableStyleId>
              </a:tblPr>
              <a:tblGrid>
                <a:gridCol w="8006206">
                  <a:extLst>
                    <a:ext uri="{9D8B030D-6E8A-4147-A177-3AD203B41FA5}">
                      <a16:colId xmlns:a16="http://schemas.microsoft.com/office/drawing/2014/main" val="2948745155"/>
                    </a:ext>
                  </a:extLst>
                </a:gridCol>
              </a:tblGrid>
              <a:tr h="370840">
                <a:tc>
                  <a:txBody>
                    <a:bodyPr/>
                    <a:lstStyle/>
                    <a:p>
                      <a:r>
                        <a:rPr lang="en-SG" sz="1400" dirty="0"/>
                        <a:t>import React, { </a:t>
                      </a:r>
                      <a:r>
                        <a:rPr lang="en-SG" sz="1400" dirty="0" err="1"/>
                        <a:t>useState</a:t>
                      </a:r>
                      <a:r>
                        <a:rPr lang="en-SG" sz="1400" dirty="0"/>
                        <a:t> } from 'react';</a:t>
                      </a:r>
                    </a:p>
                    <a:p>
                      <a:r>
                        <a:rPr lang="en-SG" sz="1400" dirty="0"/>
                        <a:t>import { View } from 'react-native';</a:t>
                      </a:r>
                    </a:p>
                    <a:p>
                      <a:r>
                        <a:rPr lang="en-SG" sz="1400" dirty="0"/>
                        <a:t>export default () =&gt; {</a:t>
                      </a:r>
                    </a:p>
                    <a:p>
                      <a:r>
                        <a:rPr lang="en-SG" sz="1400" dirty="0"/>
                        <a:t>  </a:t>
                      </a:r>
                      <a:r>
                        <a:rPr lang="en-SG" sz="1400" dirty="0" err="1"/>
                        <a:t>const</a:t>
                      </a:r>
                      <a:r>
                        <a:rPr lang="en-SG" sz="1400" dirty="0"/>
                        <a:t> [translation, </a:t>
                      </a:r>
                      <a:r>
                        <a:rPr lang="en-SG" sz="1400" dirty="0" err="1"/>
                        <a:t>setTranslation</a:t>
                      </a:r>
                      <a:r>
                        <a:rPr lang="en-SG" sz="1400" dirty="0"/>
                        <a:t>] = </a:t>
                      </a:r>
                      <a:r>
                        <a:rPr lang="en-SG" sz="1400" dirty="0" err="1"/>
                        <a:t>useState</a:t>
                      </a:r>
                      <a:r>
                        <a:rPr lang="en-SG" sz="1400" dirty="0"/>
                        <a:t>(0);</a:t>
                      </a:r>
                    </a:p>
                    <a:p>
                      <a:r>
                        <a:rPr lang="en-SG" sz="1400" dirty="0"/>
                        <a:t>  </a:t>
                      </a:r>
                    </a:p>
                    <a:p>
                      <a:r>
                        <a:rPr lang="en-SG" sz="1400" dirty="0"/>
                        <a:t>  return (</a:t>
                      </a:r>
                    </a:p>
                    <a:p>
                      <a:r>
                        <a:rPr lang="en-SG" sz="1400" dirty="0"/>
                        <a:t>    &lt;View</a:t>
                      </a:r>
                    </a:p>
                    <a:p>
                      <a:r>
                        <a:rPr lang="en-SG" sz="1400" dirty="0"/>
                        <a:t>      style={{</a:t>
                      </a:r>
                    </a:p>
                    <a:p>
                      <a:r>
                        <a:rPr lang="en-SG" sz="1400" dirty="0"/>
                        <a:t>        width: 100,</a:t>
                      </a:r>
                    </a:p>
                    <a:p>
                      <a:r>
                        <a:rPr lang="en-SG" sz="1400" dirty="0"/>
                        <a:t>        height: 100,</a:t>
                      </a:r>
                    </a:p>
                    <a:p>
                      <a:r>
                        <a:rPr lang="en-SG" sz="1400" dirty="0"/>
                        <a:t>        </a:t>
                      </a:r>
                      <a:r>
                        <a:rPr lang="en-SG" sz="1400" dirty="0" err="1"/>
                        <a:t>backgroundColor</a:t>
                      </a:r>
                      <a:r>
                        <a:rPr lang="en-SG" sz="1400" dirty="0"/>
                        <a:t>: 'orange',</a:t>
                      </a:r>
                    </a:p>
                    <a:p>
                      <a:r>
                        <a:rPr lang="en-SG" sz="1400" dirty="0"/>
                        <a:t>        transform: [{ </a:t>
                      </a:r>
                      <a:r>
                        <a:rPr lang="en-SG" sz="1400" dirty="0" err="1"/>
                        <a:t>translateX</a:t>
                      </a:r>
                      <a:r>
                        <a:rPr lang="en-SG" sz="1400" dirty="0"/>
                        <a:t>: translation }],</a:t>
                      </a:r>
                    </a:p>
                    <a:p>
                      <a:r>
                        <a:rPr lang="en-SG" sz="1400" dirty="0"/>
                        <a:t>      }}</a:t>
                      </a:r>
                    </a:p>
                    <a:p>
                      <a:r>
                        <a:rPr lang="en-SG" sz="1400" dirty="0"/>
                        <a:t>    /&gt;</a:t>
                      </a:r>
                    </a:p>
                    <a:p>
                      <a:r>
                        <a:rPr lang="en-SG" sz="1400" dirty="0"/>
                        <a:t>  );</a:t>
                      </a:r>
                    </a:p>
                    <a:p>
                      <a:r>
                        <a:rPr lang="en-SG" sz="1400" dirty="0"/>
                        <a:t>};</a:t>
                      </a:r>
                    </a:p>
                  </a:txBody>
                  <a:tcPr/>
                </a:tc>
                <a:extLst>
                  <a:ext uri="{0D108BD9-81ED-4DB2-BD59-A6C34878D82A}">
                    <a16:rowId xmlns:a16="http://schemas.microsoft.com/office/drawing/2014/main" val="1652920652"/>
                  </a:ext>
                </a:extLst>
              </a:tr>
            </a:tbl>
          </a:graphicData>
        </a:graphic>
      </p:graphicFrame>
    </p:spTree>
    <p:custDataLst>
      <p:tags r:id="rId1"/>
    </p:custDataLst>
    <p:extLst>
      <p:ext uri="{BB962C8B-B14F-4D97-AF65-F5344CB8AC3E}">
        <p14:creationId xmlns:p14="http://schemas.microsoft.com/office/powerpoint/2010/main" val="2577286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Animations	</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b="1" dirty="0">
                <a:solidFill>
                  <a:schemeClr val="tx1"/>
                </a:solidFill>
              </a:rPr>
              <a:t>The problem</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err="1">
                <a:solidFill>
                  <a:schemeClr val="tx1"/>
                </a:solidFill>
              </a:rPr>
              <a:t>Javascript</a:t>
            </a:r>
            <a:r>
              <a:rPr lang="en-US" sz="2400" dirty="0">
                <a:solidFill>
                  <a:schemeClr val="tx1"/>
                </a:solidFill>
              </a:rPr>
              <a:t> that increases translation by 1 every 25 milliseconds.</a:t>
            </a:r>
          </a:p>
          <a:p>
            <a:pPr algn="l">
              <a:spcBef>
                <a:spcPts val="300"/>
              </a:spcBef>
              <a:spcAft>
                <a:spcPts val="300"/>
              </a:spcAft>
            </a:pPr>
            <a:endParaRPr lang="en-US" sz="2400" b="1" dirty="0">
              <a:solidFill>
                <a:schemeClr val="tx1"/>
              </a:solidFill>
            </a:endParaRPr>
          </a:p>
        </p:txBody>
      </p:sp>
      <p:graphicFrame>
        <p:nvGraphicFramePr>
          <p:cNvPr id="2" name="Table 2">
            <a:extLst>
              <a:ext uri="{FF2B5EF4-FFF2-40B4-BE49-F238E27FC236}">
                <a16:creationId xmlns:a16="http://schemas.microsoft.com/office/drawing/2014/main" id="{2BD51B1D-2B67-F6F5-5CF0-660485E609C3}"/>
              </a:ext>
            </a:extLst>
          </p:cNvPr>
          <p:cNvGraphicFramePr>
            <a:graphicFrameLocks noGrp="1"/>
          </p:cNvGraphicFramePr>
          <p:nvPr>
            <p:extLst>
              <p:ext uri="{D42A27DB-BD31-4B8C-83A1-F6EECF244321}">
                <p14:modId xmlns:p14="http://schemas.microsoft.com/office/powerpoint/2010/main" val="1592082118"/>
              </p:ext>
            </p:extLst>
          </p:nvPr>
        </p:nvGraphicFramePr>
        <p:xfrm>
          <a:off x="465224" y="2887391"/>
          <a:ext cx="8006206" cy="1584960"/>
        </p:xfrm>
        <a:graphic>
          <a:graphicData uri="http://schemas.openxmlformats.org/drawingml/2006/table">
            <a:tbl>
              <a:tblPr firstRow="1" bandRow="1">
                <a:tableStyleId>{5C22544A-7EE6-4342-B048-85BDC9FD1C3A}</a:tableStyleId>
              </a:tblPr>
              <a:tblGrid>
                <a:gridCol w="8006206">
                  <a:extLst>
                    <a:ext uri="{9D8B030D-6E8A-4147-A177-3AD203B41FA5}">
                      <a16:colId xmlns:a16="http://schemas.microsoft.com/office/drawing/2014/main" val="2948745155"/>
                    </a:ext>
                  </a:extLst>
                </a:gridCol>
              </a:tblGrid>
              <a:tr h="370840">
                <a:tc>
                  <a:txBody>
                    <a:bodyPr/>
                    <a:lstStyle/>
                    <a:p>
                      <a:r>
                        <a:rPr lang="nn-NO" sz="1400" dirty="0"/>
                        <a:t>useEffect(() =&gt; {</a:t>
                      </a:r>
                    </a:p>
                    <a:p>
                      <a:r>
                        <a:rPr lang="nn-NO" sz="1400" dirty="0"/>
                        <a:t>  for (let i = 0; i &lt; 50; i++) {</a:t>
                      </a:r>
                    </a:p>
                    <a:p>
                      <a:r>
                        <a:rPr lang="nn-NO" sz="1400" dirty="0"/>
                        <a:t>    setTimeout(() =&gt; {</a:t>
                      </a:r>
                    </a:p>
                    <a:p>
                      <a:r>
                        <a:rPr lang="nn-NO" sz="1400" dirty="0"/>
                        <a:t>      setTranslation(i);</a:t>
                      </a:r>
                    </a:p>
                    <a:p>
                      <a:r>
                        <a:rPr lang="nn-NO" sz="1400" dirty="0"/>
                        <a:t>    }, 25 * i);</a:t>
                      </a:r>
                    </a:p>
                    <a:p>
                      <a:r>
                        <a:rPr lang="nn-NO" sz="1400" dirty="0"/>
                        <a:t>  }</a:t>
                      </a:r>
                    </a:p>
                    <a:p>
                      <a:r>
                        <a:rPr lang="nn-NO" sz="1400" dirty="0"/>
                        <a:t>}, []);</a:t>
                      </a:r>
                      <a:endParaRPr lang="en-SG" sz="1400" dirty="0"/>
                    </a:p>
                  </a:txBody>
                  <a:tcPr/>
                </a:tc>
                <a:extLst>
                  <a:ext uri="{0D108BD9-81ED-4DB2-BD59-A6C34878D82A}">
                    <a16:rowId xmlns:a16="http://schemas.microsoft.com/office/drawing/2014/main" val="1652920652"/>
                  </a:ext>
                </a:extLst>
              </a:tr>
            </a:tbl>
          </a:graphicData>
        </a:graphic>
      </p:graphicFrame>
    </p:spTree>
    <p:custDataLst>
      <p:tags r:id="rId1"/>
    </p:custDataLst>
    <p:extLst>
      <p:ext uri="{BB962C8B-B14F-4D97-AF65-F5344CB8AC3E}">
        <p14:creationId xmlns:p14="http://schemas.microsoft.com/office/powerpoint/2010/main" val="2604939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Animations	</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b="1" dirty="0">
                <a:solidFill>
                  <a:schemeClr val="tx1"/>
                </a:solidFill>
              </a:rPr>
              <a:t>The problem</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Now it animates but there are </a:t>
            </a:r>
            <a:r>
              <a:rPr lang="en-US" sz="2400" b="1" dirty="0">
                <a:solidFill>
                  <a:schemeClr val="tx1"/>
                </a:solidFill>
              </a:rPr>
              <a:t>TWO(2) </a:t>
            </a:r>
            <a:r>
              <a:rPr lang="en-US" sz="2400" dirty="0">
                <a:solidFill>
                  <a:schemeClr val="tx1"/>
                </a:solidFill>
              </a:rPr>
              <a:t>issues with this method:</a:t>
            </a:r>
          </a:p>
          <a:p>
            <a:pPr algn="l">
              <a:spcBef>
                <a:spcPts val="300"/>
              </a:spcBef>
              <a:spcAft>
                <a:spcPts val="300"/>
              </a:spcAft>
            </a:pPr>
            <a:endParaRPr lang="en-US" sz="2400" dirty="0">
              <a:solidFill>
                <a:schemeClr val="tx1"/>
              </a:solidFill>
            </a:endParaRPr>
          </a:p>
          <a:p>
            <a:pPr marL="457200" indent="-457200" algn="l">
              <a:spcBef>
                <a:spcPts val="300"/>
              </a:spcBef>
              <a:spcAft>
                <a:spcPts val="300"/>
              </a:spcAft>
              <a:buAutoNum type="arabicPeriod"/>
            </a:pPr>
            <a:r>
              <a:rPr lang="en-US" sz="2400" dirty="0">
                <a:solidFill>
                  <a:schemeClr val="tx2"/>
                </a:solidFill>
              </a:rPr>
              <a:t>State updates are asynchronous. </a:t>
            </a:r>
            <a:r>
              <a:rPr lang="en-US" sz="2400" dirty="0">
                <a:solidFill>
                  <a:schemeClr val="tx1"/>
                </a:solidFill>
              </a:rPr>
              <a:t>This means in our case that these updates might not come at the time we think they will.</a:t>
            </a:r>
          </a:p>
          <a:p>
            <a:pPr algn="l">
              <a:spcBef>
                <a:spcPts val="300"/>
              </a:spcBef>
              <a:spcAft>
                <a:spcPts val="300"/>
              </a:spcAft>
            </a:pPr>
            <a:endParaRPr lang="en-US" sz="2400" dirty="0">
              <a:solidFill>
                <a:schemeClr val="tx1"/>
              </a:solidFill>
            </a:endParaRPr>
          </a:p>
          <a:p>
            <a:pPr marL="457200" indent="-457200" algn="l">
              <a:spcBef>
                <a:spcPts val="300"/>
              </a:spcBef>
              <a:spcAft>
                <a:spcPts val="300"/>
              </a:spcAft>
              <a:buAutoNum type="arabicPeriod" startAt="2"/>
            </a:pPr>
            <a:r>
              <a:rPr lang="en-US" sz="2400" dirty="0">
                <a:solidFill>
                  <a:schemeClr val="tx2"/>
                </a:solidFill>
              </a:rPr>
              <a:t>This animation will be handled by the </a:t>
            </a:r>
            <a:r>
              <a:rPr lang="en-US" sz="2400" dirty="0" err="1">
                <a:solidFill>
                  <a:schemeClr val="tx2"/>
                </a:solidFill>
              </a:rPr>
              <a:t>Javascript</a:t>
            </a:r>
            <a:r>
              <a:rPr lang="en-US" sz="2400" dirty="0">
                <a:solidFill>
                  <a:schemeClr val="tx2"/>
                </a:solidFill>
              </a:rPr>
              <a:t> thread which is the main thread for your application. </a:t>
            </a:r>
            <a:r>
              <a:rPr lang="en-US" sz="2400" dirty="0">
                <a:solidFill>
                  <a:schemeClr val="tx1"/>
                </a:solidFill>
              </a:rPr>
              <a:t>If it is already busy fetching data or doing something else, your animation might get stuck in the middle.</a:t>
            </a:r>
          </a:p>
        </p:txBody>
      </p:sp>
    </p:spTree>
    <p:custDataLst>
      <p:tags r:id="rId1"/>
    </p:custDataLst>
    <p:extLst>
      <p:ext uri="{BB962C8B-B14F-4D97-AF65-F5344CB8AC3E}">
        <p14:creationId xmlns:p14="http://schemas.microsoft.com/office/powerpoint/2010/main" val="1167982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GB" sz="4400" b="1" dirty="0">
                <a:solidFill>
                  <a:srgbClr val="000000"/>
                </a:solidFill>
              </a:rPr>
              <a:t>Learning Outcomes</a:t>
            </a:r>
            <a:endParaRPr lang="en-SG" sz="4400" dirty="0">
              <a:solidFill>
                <a:srgbClr val="000000"/>
              </a:solidFill>
            </a:endParaRPr>
          </a:p>
        </p:txBody>
      </p:sp>
      <p:sp>
        <p:nvSpPr>
          <p:cNvPr id="16" name="Content Placeholder 2"/>
          <p:cNvSpPr txBox="1">
            <a:spLocks/>
          </p:cNvSpPr>
          <p:nvPr/>
        </p:nvSpPr>
        <p:spPr bwMode="auto">
          <a:xfrm>
            <a:off x="449177" y="1171074"/>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SG" sz="2400" dirty="0">
                <a:solidFill>
                  <a:schemeClr val="tx1"/>
                </a:solidFill>
              </a:rPr>
              <a:t>After studying this topic and the recordings online, you should be able to:</a:t>
            </a:r>
          </a:p>
          <a:p>
            <a:pPr marL="342900" indent="-342900" algn="l">
              <a:spcBef>
                <a:spcPts val="0"/>
              </a:spcBef>
              <a:spcAft>
                <a:spcPts val="600"/>
              </a:spcAft>
              <a:buFont typeface="Arial" panose="020B0604020202020204" pitchFamily="34" charset="0"/>
              <a:buChar char="•"/>
            </a:pPr>
            <a:r>
              <a:rPr lang="en-SG" sz="2400" dirty="0">
                <a:solidFill>
                  <a:schemeClr val="tx1"/>
                </a:solidFill>
              </a:rPr>
              <a:t>Topic 5 – Developing a mobile app project</a:t>
            </a:r>
            <a:endParaRPr lang="en-SG" sz="2000" dirty="0">
              <a:solidFill>
                <a:schemeClr val="tx1"/>
              </a:solidFill>
            </a:endParaRPr>
          </a:p>
          <a:p>
            <a:pPr marL="800100" lvl="1" indent="-342900" algn="l">
              <a:spcBef>
                <a:spcPts val="0"/>
              </a:spcBef>
              <a:spcAft>
                <a:spcPts val="600"/>
              </a:spcAft>
              <a:buFontTx/>
              <a:buChar char="-"/>
            </a:pPr>
            <a:r>
              <a:rPr lang="en-SG" sz="2000" dirty="0">
                <a:solidFill>
                  <a:schemeClr val="tx1"/>
                </a:solidFill>
              </a:rPr>
              <a:t>Timers</a:t>
            </a:r>
          </a:p>
          <a:p>
            <a:pPr marL="800100" lvl="1" indent="-342900" algn="l">
              <a:spcBef>
                <a:spcPts val="0"/>
              </a:spcBef>
              <a:spcAft>
                <a:spcPts val="600"/>
              </a:spcAft>
              <a:buFontTx/>
              <a:buChar char="-"/>
            </a:pPr>
            <a:r>
              <a:rPr lang="en-SG" sz="2000" dirty="0">
                <a:solidFill>
                  <a:schemeClr val="tx1"/>
                </a:solidFill>
              </a:rPr>
              <a:t>Animations</a:t>
            </a:r>
          </a:p>
          <a:p>
            <a:pPr marL="800100" lvl="1" indent="-342900" algn="l">
              <a:spcBef>
                <a:spcPts val="0"/>
              </a:spcBef>
              <a:spcAft>
                <a:spcPts val="600"/>
              </a:spcAft>
              <a:buFontTx/>
              <a:buChar char="-"/>
            </a:pPr>
            <a:r>
              <a:rPr lang="en-SG" sz="2000" dirty="0">
                <a:solidFill>
                  <a:schemeClr val="tx1"/>
                </a:solidFill>
              </a:rPr>
              <a:t>Animation Types</a:t>
            </a:r>
          </a:p>
          <a:p>
            <a:pPr marL="800100" lvl="1" indent="-342900" algn="l">
              <a:spcBef>
                <a:spcPts val="0"/>
              </a:spcBef>
              <a:spcAft>
                <a:spcPts val="600"/>
              </a:spcAft>
              <a:buFontTx/>
              <a:buChar char="-"/>
            </a:pPr>
            <a:r>
              <a:rPr lang="en-SG" sz="2000" dirty="0">
                <a:solidFill>
                  <a:schemeClr val="tx1"/>
                </a:solidFill>
              </a:rPr>
              <a:t>Gestures</a:t>
            </a:r>
          </a:p>
          <a:p>
            <a:pPr marL="800100" lvl="1" indent="-342900" algn="l">
              <a:spcBef>
                <a:spcPts val="0"/>
              </a:spcBef>
              <a:spcAft>
                <a:spcPts val="600"/>
              </a:spcAft>
              <a:buFontTx/>
              <a:buChar char="-"/>
            </a:pPr>
            <a:r>
              <a:rPr lang="en-SG" sz="2000" dirty="0">
                <a:solidFill>
                  <a:schemeClr val="tx1"/>
                </a:solidFill>
              </a:rPr>
              <a:t>Efficient Programming</a:t>
            </a:r>
          </a:p>
          <a:p>
            <a:pPr marL="800100" lvl="1" indent="-342900" algn="l">
              <a:spcBef>
                <a:spcPts val="0"/>
              </a:spcBef>
              <a:spcAft>
                <a:spcPts val="600"/>
              </a:spcAft>
              <a:buFontTx/>
              <a:buChar char="-"/>
            </a:pPr>
            <a:r>
              <a:rPr lang="en-SG" sz="2000" dirty="0">
                <a:solidFill>
                  <a:schemeClr val="tx1"/>
                </a:solidFill>
              </a:rPr>
              <a:t>Automated Testing</a:t>
            </a:r>
          </a:p>
          <a:p>
            <a:pPr marL="800100" lvl="1" indent="-342900" algn="l">
              <a:spcBef>
                <a:spcPts val="0"/>
              </a:spcBef>
              <a:spcAft>
                <a:spcPts val="600"/>
              </a:spcAft>
              <a:buFontTx/>
              <a:buChar char="-"/>
            </a:pPr>
            <a:r>
              <a:rPr lang="en-SG" sz="2000" dirty="0">
                <a:solidFill>
                  <a:schemeClr val="tx1"/>
                </a:solidFill>
              </a:rPr>
              <a:t>Jest Framework</a:t>
            </a:r>
          </a:p>
          <a:p>
            <a:pPr marL="800100" lvl="1" indent="-342900" algn="l">
              <a:spcBef>
                <a:spcPts val="0"/>
              </a:spcBef>
              <a:spcAft>
                <a:spcPts val="600"/>
              </a:spcAft>
              <a:buFontTx/>
              <a:buChar char="-"/>
            </a:pPr>
            <a:r>
              <a:rPr lang="en-SG" sz="2000" dirty="0">
                <a:solidFill>
                  <a:schemeClr val="tx1"/>
                </a:solidFill>
              </a:rPr>
              <a:t>Functional vs Class Components</a:t>
            </a:r>
          </a:p>
          <a:p>
            <a:pPr marL="800100" lvl="1" indent="-342900" algn="l">
              <a:spcBef>
                <a:spcPts val="0"/>
              </a:spcBef>
              <a:spcAft>
                <a:spcPts val="600"/>
              </a:spcAft>
              <a:buFontTx/>
              <a:buChar char="-"/>
            </a:pPr>
            <a:endParaRPr lang="en-SG" sz="2000" dirty="0">
              <a:solidFill>
                <a:schemeClr val="tx1"/>
              </a:solidFill>
            </a:endParaRPr>
          </a:p>
        </p:txBody>
      </p:sp>
    </p:spTree>
    <p:custDataLst>
      <p:tags r:id="rId1"/>
    </p:custDataLst>
    <p:extLst>
      <p:ext uri="{BB962C8B-B14F-4D97-AF65-F5344CB8AC3E}">
        <p14:creationId xmlns:p14="http://schemas.microsoft.com/office/powerpoint/2010/main" val="1729450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Animations	</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b="1" dirty="0">
                <a:solidFill>
                  <a:schemeClr val="tx1"/>
                </a:solidFill>
              </a:rPr>
              <a:t>The problem</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Knowing there is a better way of animating should be no surprise to you since this is the whole point of this series so let’s look at how we can get this square to smoothly animate to the right using the </a:t>
            </a:r>
            <a:r>
              <a:rPr lang="en-US" sz="2400" b="1" dirty="0">
                <a:solidFill>
                  <a:schemeClr val="tx1"/>
                </a:solidFill>
              </a:rPr>
              <a:t>Animated API</a:t>
            </a:r>
            <a:r>
              <a:rPr lang="en-US" sz="2400" dirty="0">
                <a:solidFill>
                  <a:schemeClr val="tx1"/>
                </a:solidFill>
              </a:rPr>
              <a:t>.</a:t>
            </a:r>
          </a:p>
          <a:p>
            <a:pPr algn="l">
              <a:spcBef>
                <a:spcPts val="300"/>
              </a:spcBef>
              <a:spcAft>
                <a:spcPts val="300"/>
              </a:spcAft>
            </a:pPr>
            <a:endParaRPr lang="en-US" sz="2400" dirty="0">
              <a:solidFill>
                <a:schemeClr val="tx1"/>
              </a:solidFill>
            </a:endParaRPr>
          </a:p>
        </p:txBody>
      </p:sp>
    </p:spTree>
    <p:custDataLst>
      <p:tags r:id="rId1"/>
    </p:custDataLst>
    <p:extLst>
      <p:ext uri="{BB962C8B-B14F-4D97-AF65-F5344CB8AC3E}">
        <p14:creationId xmlns:p14="http://schemas.microsoft.com/office/powerpoint/2010/main" val="132107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Animations	</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b="1" dirty="0">
                <a:solidFill>
                  <a:schemeClr val="tx1"/>
                </a:solidFill>
              </a:rPr>
              <a:t>The solution</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React Native comes with an animation library called </a:t>
            </a:r>
            <a:r>
              <a:rPr lang="en-US" sz="2400" b="1" dirty="0">
                <a:solidFill>
                  <a:schemeClr val="tx1"/>
                </a:solidFill>
              </a:rPr>
              <a:t>Animated</a:t>
            </a:r>
            <a:r>
              <a:rPr lang="en-US" sz="2400" dirty="0">
                <a:solidFill>
                  <a:schemeClr val="tx1"/>
                </a:solidFill>
              </a:rPr>
              <a:t> which </a:t>
            </a:r>
            <a:r>
              <a:rPr lang="en-US" sz="2400" u="sng" dirty="0">
                <a:solidFill>
                  <a:schemeClr val="tx1"/>
                </a:solidFill>
              </a:rPr>
              <a:t>solves our performance issues</a:t>
            </a:r>
            <a:r>
              <a:rPr lang="en-US" sz="2400" dirty="0">
                <a:solidFill>
                  <a:schemeClr val="tx1"/>
                </a:solidFill>
              </a:rPr>
              <a:t>.</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The best part of </a:t>
            </a:r>
            <a:r>
              <a:rPr lang="en-US" sz="2400" b="1" dirty="0">
                <a:solidFill>
                  <a:schemeClr val="tx1"/>
                </a:solidFill>
              </a:rPr>
              <a:t>Animated</a:t>
            </a:r>
            <a:r>
              <a:rPr lang="en-US" sz="2400" dirty="0">
                <a:solidFill>
                  <a:schemeClr val="tx1"/>
                </a:solidFill>
              </a:rPr>
              <a:t> is that it can run animations on the UI thread which is a separate one from the JavaScript thread. </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rgbClr val="00B050"/>
                </a:solidFill>
              </a:rPr>
              <a:t>This allows our animations to run much smoother.</a:t>
            </a: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p:txBody>
      </p:sp>
    </p:spTree>
    <p:custDataLst>
      <p:tags r:id="rId1"/>
    </p:custDataLst>
    <p:extLst>
      <p:ext uri="{BB962C8B-B14F-4D97-AF65-F5344CB8AC3E}">
        <p14:creationId xmlns:p14="http://schemas.microsoft.com/office/powerpoint/2010/main" val="4235628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Animations	</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b="1" dirty="0">
                <a:solidFill>
                  <a:schemeClr val="tx1"/>
                </a:solidFill>
              </a:rPr>
              <a:t>The solution</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To use Animated, just import it from React Native, so we can get started:</a:t>
            </a: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Our first change is to replace </a:t>
            </a:r>
            <a:r>
              <a:rPr lang="en-US" sz="2400" dirty="0" err="1">
                <a:solidFill>
                  <a:schemeClr val="tx1"/>
                </a:solidFill>
              </a:rPr>
              <a:t>useState</a:t>
            </a:r>
            <a:r>
              <a:rPr lang="en-US" sz="2400" dirty="0">
                <a:solidFill>
                  <a:schemeClr val="tx1"/>
                </a:solidFill>
              </a:rPr>
              <a:t> with an Animated value:</a:t>
            </a: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p:txBody>
      </p:sp>
      <p:graphicFrame>
        <p:nvGraphicFramePr>
          <p:cNvPr id="2" name="Table 2">
            <a:extLst>
              <a:ext uri="{FF2B5EF4-FFF2-40B4-BE49-F238E27FC236}">
                <a16:creationId xmlns:a16="http://schemas.microsoft.com/office/drawing/2014/main" id="{211F0378-663B-4F71-EDDE-7572AC2E0632}"/>
              </a:ext>
            </a:extLst>
          </p:cNvPr>
          <p:cNvGraphicFramePr>
            <a:graphicFrameLocks noGrp="1"/>
          </p:cNvGraphicFramePr>
          <p:nvPr>
            <p:extLst>
              <p:ext uri="{D42A27DB-BD31-4B8C-83A1-F6EECF244321}">
                <p14:modId xmlns:p14="http://schemas.microsoft.com/office/powerpoint/2010/main" val="1938717349"/>
              </p:ext>
            </p:extLst>
          </p:nvPr>
        </p:nvGraphicFramePr>
        <p:xfrm>
          <a:off x="507369" y="3243580"/>
          <a:ext cx="7960770" cy="370840"/>
        </p:xfrm>
        <a:graphic>
          <a:graphicData uri="http://schemas.openxmlformats.org/drawingml/2006/table">
            <a:tbl>
              <a:tblPr firstRow="1" bandRow="1">
                <a:tableStyleId>{5C22544A-7EE6-4342-B048-85BDC9FD1C3A}</a:tableStyleId>
              </a:tblPr>
              <a:tblGrid>
                <a:gridCol w="7960770">
                  <a:extLst>
                    <a:ext uri="{9D8B030D-6E8A-4147-A177-3AD203B41FA5}">
                      <a16:colId xmlns:a16="http://schemas.microsoft.com/office/drawing/2014/main" val="4204903607"/>
                    </a:ext>
                  </a:extLst>
                </a:gridCol>
              </a:tblGrid>
              <a:tr h="370840">
                <a:tc>
                  <a:txBody>
                    <a:bodyPr/>
                    <a:lstStyle/>
                    <a:p>
                      <a:r>
                        <a:rPr lang="en-US" dirty="0"/>
                        <a:t>import { Animated, View } from 'react-native';</a:t>
                      </a:r>
                      <a:endParaRPr lang="en-SG" dirty="0"/>
                    </a:p>
                  </a:txBody>
                  <a:tcPr/>
                </a:tc>
                <a:extLst>
                  <a:ext uri="{0D108BD9-81ED-4DB2-BD59-A6C34878D82A}">
                    <a16:rowId xmlns:a16="http://schemas.microsoft.com/office/drawing/2014/main" val="2156099721"/>
                  </a:ext>
                </a:extLst>
              </a:tr>
            </a:tbl>
          </a:graphicData>
        </a:graphic>
      </p:graphicFrame>
      <p:graphicFrame>
        <p:nvGraphicFramePr>
          <p:cNvPr id="3" name="Table 3">
            <a:extLst>
              <a:ext uri="{FF2B5EF4-FFF2-40B4-BE49-F238E27FC236}">
                <a16:creationId xmlns:a16="http://schemas.microsoft.com/office/drawing/2014/main" id="{9F2DD146-BE0C-5D6D-9270-6DDD9C8889C1}"/>
              </a:ext>
            </a:extLst>
          </p:cNvPr>
          <p:cNvGraphicFramePr>
            <a:graphicFrameLocks noGrp="1"/>
          </p:cNvGraphicFramePr>
          <p:nvPr>
            <p:extLst>
              <p:ext uri="{D42A27DB-BD31-4B8C-83A1-F6EECF244321}">
                <p14:modId xmlns:p14="http://schemas.microsoft.com/office/powerpoint/2010/main" val="3070273278"/>
              </p:ext>
            </p:extLst>
          </p:nvPr>
        </p:nvGraphicFramePr>
        <p:xfrm>
          <a:off x="507369" y="4591255"/>
          <a:ext cx="7960769" cy="370840"/>
        </p:xfrm>
        <a:graphic>
          <a:graphicData uri="http://schemas.openxmlformats.org/drawingml/2006/table">
            <a:tbl>
              <a:tblPr firstRow="1" bandRow="1">
                <a:tableStyleId>{5C22544A-7EE6-4342-B048-85BDC9FD1C3A}</a:tableStyleId>
              </a:tblPr>
              <a:tblGrid>
                <a:gridCol w="7960769">
                  <a:extLst>
                    <a:ext uri="{9D8B030D-6E8A-4147-A177-3AD203B41FA5}">
                      <a16:colId xmlns:a16="http://schemas.microsoft.com/office/drawing/2014/main" val="1423271679"/>
                    </a:ext>
                  </a:extLst>
                </a:gridCol>
              </a:tblGrid>
              <a:tr h="370840">
                <a:tc>
                  <a:txBody>
                    <a:bodyPr/>
                    <a:lstStyle/>
                    <a:p>
                      <a:r>
                        <a:rPr lang="en-US" dirty="0"/>
                        <a:t>const translation = new </a:t>
                      </a:r>
                      <a:r>
                        <a:rPr lang="en-US" dirty="0" err="1"/>
                        <a:t>Animated.Value</a:t>
                      </a:r>
                      <a:r>
                        <a:rPr lang="en-US" dirty="0"/>
                        <a:t>(0);</a:t>
                      </a:r>
                      <a:endParaRPr lang="en-SG" dirty="0"/>
                    </a:p>
                  </a:txBody>
                  <a:tcPr/>
                </a:tc>
                <a:extLst>
                  <a:ext uri="{0D108BD9-81ED-4DB2-BD59-A6C34878D82A}">
                    <a16:rowId xmlns:a16="http://schemas.microsoft.com/office/drawing/2014/main" val="2520039045"/>
                  </a:ext>
                </a:extLst>
              </a:tr>
            </a:tbl>
          </a:graphicData>
        </a:graphic>
      </p:graphicFrame>
    </p:spTree>
    <p:custDataLst>
      <p:tags r:id="rId1"/>
    </p:custDataLst>
    <p:extLst>
      <p:ext uri="{BB962C8B-B14F-4D97-AF65-F5344CB8AC3E}">
        <p14:creationId xmlns:p14="http://schemas.microsoft.com/office/powerpoint/2010/main" val="4046048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Animations	</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b="1" dirty="0">
                <a:solidFill>
                  <a:schemeClr val="tx1"/>
                </a:solidFill>
              </a:rPr>
              <a:t>The solution</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Since this value is an instance of a class, we will wrap it in a </a:t>
            </a:r>
            <a:r>
              <a:rPr lang="en-US" sz="2400" b="1" dirty="0" err="1">
                <a:solidFill>
                  <a:schemeClr val="tx1"/>
                </a:solidFill>
              </a:rPr>
              <a:t>useRef</a:t>
            </a:r>
            <a:r>
              <a:rPr lang="en-US" sz="2400" dirty="0">
                <a:solidFill>
                  <a:schemeClr val="tx1"/>
                </a:solidFill>
              </a:rPr>
              <a:t> call so that it only gets created once, when the component renders for the first time:</a:t>
            </a: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p:txBody>
      </p:sp>
      <p:graphicFrame>
        <p:nvGraphicFramePr>
          <p:cNvPr id="2" name="Table 2">
            <a:extLst>
              <a:ext uri="{FF2B5EF4-FFF2-40B4-BE49-F238E27FC236}">
                <a16:creationId xmlns:a16="http://schemas.microsoft.com/office/drawing/2014/main" id="{211F0378-663B-4F71-EDDE-7572AC2E0632}"/>
              </a:ext>
            </a:extLst>
          </p:cNvPr>
          <p:cNvGraphicFramePr>
            <a:graphicFrameLocks noGrp="1"/>
          </p:cNvGraphicFramePr>
          <p:nvPr>
            <p:extLst>
              <p:ext uri="{D42A27DB-BD31-4B8C-83A1-F6EECF244321}">
                <p14:modId xmlns:p14="http://schemas.microsoft.com/office/powerpoint/2010/main" val="3122862787"/>
              </p:ext>
            </p:extLst>
          </p:nvPr>
        </p:nvGraphicFramePr>
        <p:xfrm>
          <a:off x="465224" y="3679871"/>
          <a:ext cx="7960770" cy="370840"/>
        </p:xfrm>
        <a:graphic>
          <a:graphicData uri="http://schemas.openxmlformats.org/drawingml/2006/table">
            <a:tbl>
              <a:tblPr firstRow="1" bandRow="1">
                <a:tableStyleId>{5C22544A-7EE6-4342-B048-85BDC9FD1C3A}</a:tableStyleId>
              </a:tblPr>
              <a:tblGrid>
                <a:gridCol w="7960770">
                  <a:extLst>
                    <a:ext uri="{9D8B030D-6E8A-4147-A177-3AD203B41FA5}">
                      <a16:colId xmlns:a16="http://schemas.microsoft.com/office/drawing/2014/main" val="4204903607"/>
                    </a:ext>
                  </a:extLst>
                </a:gridCol>
              </a:tblGrid>
              <a:tr h="370840">
                <a:tc>
                  <a:txBody>
                    <a:bodyPr/>
                    <a:lstStyle/>
                    <a:p>
                      <a:r>
                        <a:rPr lang="en-US" dirty="0"/>
                        <a:t>const translation = </a:t>
                      </a:r>
                      <a:r>
                        <a:rPr lang="en-US" dirty="0" err="1"/>
                        <a:t>useRef</a:t>
                      </a:r>
                      <a:r>
                        <a:rPr lang="en-US" dirty="0"/>
                        <a:t>(new </a:t>
                      </a:r>
                      <a:r>
                        <a:rPr lang="en-US" dirty="0" err="1"/>
                        <a:t>Animated.Value</a:t>
                      </a:r>
                      <a:r>
                        <a:rPr lang="en-US" dirty="0"/>
                        <a:t>(0)).current;</a:t>
                      </a:r>
                      <a:endParaRPr lang="en-SG" dirty="0"/>
                    </a:p>
                  </a:txBody>
                  <a:tcPr/>
                </a:tc>
                <a:extLst>
                  <a:ext uri="{0D108BD9-81ED-4DB2-BD59-A6C34878D82A}">
                    <a16:rowId xmlns:a16="http://schemas.microsoft.com/office/drawing/2014/main" val="2156099721"/>
                  </a:ext>
                </a:extLst>
              </a:tr>
            </a:tbl>
          </a:graphicData>
        </a:graphic>
      </p:graphicFrame>
    </p:spTree>
    <p:custDataLst>
      <p:tags r:id="rId1"/>
    </p:custDataLst>
    <p:extLst>
      <p:ext uri="{BB962C8B-B14F-4D97-AF65-F5344CB8AC3E}">
        <p14:creationId xmlns:p14="http://schemas.microsoft.com/office/powerpoint/2010/main" val="2966762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Animations	</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b="1" dirty="0">
                <a:solidFill>
                  <a:schemeClr val="tx1"/>
                </a:solidFill>
              </a:rPr>
              <a:t>The solution</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Also, because translation is not a regular state property anymore, and thus returns something different than just a number. </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We need to change our View so that it knows how to deal with an animated value in its styling. </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To do so, just replace View with an </a:t>
            </a:r>
            <a:r>
              <a:rPr lang="en-US" sz="2400" b="1" dirty="0" err="1">
                <a:solidFill>
                  <a:schemeClr val="tx1"/>
                </a:solidFill>
              </a:rPr>
              <a:t>Animated.View</a:t>
            </a:r>
            <a:r>
              <a:rPr lang="en-US" sz="2400" dirty="0">
                <a:solidFill>
                  <a:schemeClr val="tx1"/>
                </a:solidFill>
              </a:rPr>
              <a:t>.</a:t>
            </a:r>
            <a:endParaRPr lang="en-US" sz="2400" b="1" dirty="0">
              <a:solidFill>
                <a:schemeClr val="tx1"/>
              </a:solidFill>
            </a:endParaRP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p:txBody>
      </p:sp>
    </p:spTree>
    <p:custDataLst>
      <p:tags r:id="rId1"/>
    </p:custDataLst>
    <p:extLst>
      <p:ext uri="{BB962C8B-B14F-4D97-AF65-F5344CB8AC3E}">
        <p14:creationId xmlns:p14="http://schemas.microsoft.com/office/powerpoint/2010/main" val="1103946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Animations	</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b="1" dirty="0">
                <a:solidFill>
                  <a:schemeClr val="tx1"/>
                </a:solidFill>
              </a:rPr>
              <a:t>The solution</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b="1" dirty="0">
                <a:solidFill>
                  <a:schemeClr val="tx1"/>
                </a:solidFill>
              </a:rPr>
              <a:t>Animated API </a:t>
            </a:r>
            <a:r>
              <a:rPr lang="en-US" sz="2400" dirty="0">
                <a:solidFill>
                  <a:schemeClr val="tx1"/>
                </a:solidFill>
              </a:rPr>
              <a:t>exports six animatable component types: View, Text, Image, </a:t>
            </a:r>
            <a:r>
              <a:rPr lang="en-US" sz="2400" dirty="0" err="1">
                <a:solidFill>
                  <a:schemeClr val="tx1"/>
                </a:solidFill>
              </a:rPr>
              <a:t>ScrollView</a:t>
            </a:r>
            <a:r>
              <a:rPr lang="en-US" sz="2400" dirty="0">
                <a:solidFill>
                  <a:schemeClr val="tx1"/>
                </a:solidFill>
              </a:rPr>
              <a:t>, </a:t>
            </a:r>
            <a:r>
              <a:rPr lang="en-US" sz="2400" dirty="0" err="1">
                <a:solidFill>
                  <a:schemeClr val="tx1"/>
                </a:solidFill>
              </a:rPr>
              <a:t>FlatList</a:t>
            </a:r>
            <a:r>
              <a:rPr lang="en-US" sz="2400" dirty="0">
                <a:solidFill>
                  <a:schemeClr val="tx1"/>
                </a:solidFill>
              </a:rPr>
              <a:t> and </a:t>
            </a:r>
            <a:r>
              <a:rPr lang="en-US" sz="2400" dirty="0" err="1">
                <a:solidFill>
                  <a:schemeClr val="tx1"/>
                </a:solidFill>
              </a:rPr>
              <a:t>SectionList</a:t>
            </a:r>
            <a:r>
              <a:rPr lang="en-US" sz="2400" dirty="0">
                <a:solidFill>
                  <a:schemeClr val="tx1"/>
                </a:solidFill>
              </a:rPr>
              <a:t>, but you can also create your own using </a:t>
            </a:r>
            <a:r>
              <a:rPr lang="en-US" sz="2400" b="1" dirty="0" err="1">
                <a:solidFill>
                  <a:schemeClr val="tx1"/>
                </a:solidFill>
              </a:rPr>
              <a:t>Animated.createAnimatedComponent</a:t>
            </a:r>
            <a:r>
              <a:rPr lang="en-US" sz="2400" b="1" dirty="0">
                <a:solidFill>
                  <a:schemeClr val="tx1"/>
                </a:solidFill>
              </a:rPr>
              <a:t>()</a:t>
            </a:r>
            <a:r>
              <a:rPr lang="en-US" sz="2400" dirty="0">
                <a:solidFill>
                  <a:schemeClr val="tx1"/>
                </a:solidFill>
              </a:rPr>
              <a:t>.</a:t>
            </a:r>
            <a:endParaRPr lang="en-US" sz="2400" b="1" dirty="0">
              <a:solidFill>
                <a:schemeClr val="tx1"/>
              </a:solidFill>
            </a:endParaRPr>
          </a:p>
          <a:p>
            <a:pPr algn="l">
              <a:spcBef>
                <a:spcPts val="300"/>
              </a:spcBef>
              <a:spcAft>
                <a:spcPts val="300"/>
              </a:spcAft>
            </a:pPr>
            <a:endParaRPr lang="en-US" sz="2400" dirty="0">
              <a:solidFill>
                <a:schemeClr val="tx1"/>
              </a:solidFill>
            </a:endParaRPr>
          </a:p>
        </p:txBody>
      </p:sp>
    </p:spTree>
    <p:custDataLst>
      <p:tags r:id="rId1"/>
    </p:custDataLst>
    <p:extLst>
      <p:ext uri="{BB962C8B-B14F-4D97-AF65-F5344CB8AC3E}">
        <p14:creationId xmlns:p14="http://schemas.microsoft.com/office/powerpoint/2010/main" val="2100765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Animations	</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b="1" dirty="0">
                <a:solidFill>
                  <a:schemeClr val="tx1"/>
                </a:solidFill>
              </a:rPr>
              <a:t>The solution</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Also, since we don’t have a state setter function anymore, we can replace </a:t>
            </a:r>
            <a:r>
              <a:rPr lang="en-US" sz="2400" b="1" dirty="0" err="1">
                <a:solidFill>
                  <a:schemeClr val="tx1"/>
                </a:solidFill>
              </a:rPr>
              <a:t>setTranslation</a:t>
            </a:r>
            <a:r>
              <a:rPr lang="en-US" sz="2400" dirty="0">
                <a:solidFill>
                  <a:schemeClr val="tx1"/>
                </a:solidFill>
              </a:rPr>
              <a:t> with </a:t>
            </a:r>
            <a:r>
              <a:rPr lang="en-US" sz="2400" b="1" dirty="0" err="1">
                <a:solidFill>
                  <a:schemeClr val="tx1"/>
                </a:solidFill>
              </a:rPr>
              <a:t>translation.setValue</a:t>
            </a:r>
            <a:r>
              <a:rPr lang="en-US" sz="2400" b="1" dirty="0">
                <a:solidFill>
                  <a:schemeClr val="tx1"/>
                </a:solidFill>
              </a:rPr>
              <a:t> </a:t>
            </a:r>
            <a:r>
              <a:rPr lang="en-US" sz="2400" dirty="0">
                <a:solidFill>
                  <a:schemeClr val="tx1"/>
                </a:solidFill>
              </a:rPr>
              <a:t>which works the same way but for animated values:</a:t>
            </a: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p:txBody>
      </p:sp>
      <p:graphicFrame>
        <p:nvGraphicFramePr>
          <p:cNvPr id="2" name="Table 2">
            <a:extLst>
              <a:ext uri="{FF2B5EF4-FFF2-40B4-BE49-F238E27FC236}">
                <a16:creationId xmlns:a16="http://schemas.microsoft.com/office/drawing/2014/main" id="{7B290396-098C-4CD2-718F-8BE50921E31F}"/>
              </a:ext>
            </a:extLst>
          </p:cNvPr>
          <p:cNvGraphicFramePr>
            <a:graphicFrameLocks noGrp="1"/>
          </p:cNvGraphicFramePr>
          <p:nvPr>
            <p:extLst>
              <p:ext uri="{D42A27DB-BD31-4B8C-83A1-F6EECF244321}">
                <p14:modId xmlns:p14="http://schemas.microsoft.com/office/powerpoint/2010/main" val="865623723"/>
              </p:ext>
            </p:extLst>
          </p:nvPr>
        </p:nvGraphicFramePr>
        <p:xfrm>
          <a:off x="518727" y="3679871"/>
          <a:ext cx="7671115" cy="2011680"/>
        </p:xfrm>
        <a:graphic>
          <a:graphicData uri="http://schemas.openxmlformats.org/drawingml/2006/table">
            <a:tbl>
              <a:tblPr firstRow="1" bandRow="1">
                <a:tableStyleId>{5C22544A-7EE6-4342-B048-85BDC9FD1C3A}</a:tableStyleId>
              </a:tblPr>
              <a:tblGrid>
                <a:gridCol w="7671115">
                  <a:extLst>
                    <a:ext uri="{9D8B030D-6E8A-4147-A177-3AD203B41FA5}">
                      <a16:colId xmlns:a16="http://schemas.microsoft.com/office/drawing/2014/main" val="2078349541"/>
                    </a:ext>
                  </a:extLst>
                </a:gridCol>
              </a:tblGrid>
              <a:tr h="370840">
                <a:tc>
                  <a:txBody>
                    <a:bodyPr/>
                    <a:lstStyle/>
                    <a:p>
                      <a:r>
                        <a:rPr lang="en-SG" dirty="0" err="1"/>
                        <a:t>useEffect</a:t>
                      </a:r>
                      <a:r>
                        <a:rPr lang="en-SG" dirty="0"/>
                        <a:t>(() =&gt; {</a:t>
                      </a:r>
                    </a:p>
                    <a:p>
                      <a:r>
                        <a:rPr lang="en-SG" dirty="0"/>
                        <a:t>  for (let </a:t>
                      </a:r>
                      <a:r>
                        <a:rPr lang="en-SG" dirty="0" err="1"/>
                        <a:t>i</a:t>
                      </a:r>
                      <a:r>
                        <a:rPr lang="en-SG" dirty="0"/>
                        <a:t> = 0; </a:t>
                      </a:r>
                      <a:r>
                        <a:rPr lang="en-SG" dirty="0" err="1"/>
                        <a:t>i</a:t>
                      </a:r>
                      <a:r>
                        <a:rPr lang="en-SG" dirty="0"/>
                        <a:t> &lt; 50; </a:t>
                      </a:r>
                      <a:r>
                        <a:rPr lang="en-SG" dirty="0" err="1"/>
                        <a:t>i</a:t>
                      </a:r>
                      <a:r>
                        <a:rPr lang="en-SG" dirty="0"/>
                        <a:t>++) {</a:t>
                      </a:r>
                    </a:p>
                    <a:p>
                      <a:r>
                        <a:rPr lang="en-SG" dirty="0"/>
                        <a:t>    </a:t>
                      </a:r>
                      <a:r>
                        <a:rPr lang="en-SG" dirty="0" err="1"/>
                        <a:t>setTimeout</a:t>
                      </a:r>
                      <a:r>
                        <a:rPr lang="en-SG" dirty="0"/>
                        <a:t>(() =&gt; {</a:t>
                      </a:r>
                    </a:p>
                    <a:p>
                      <a:r>
                        <a:rPr lang="en-SG" dirty="0"/>
                        <a:t>      </a:t>
                      </a:r>
                      <a:r>
                        <a:rPr lang="en-SG" dirty="0" err="1"/>
                        <a:t>translation.setValue</a:t>
                      </a:r>
                      <a:r>
                        <a:rPr lang="en-SG" dirty="0"/>
                        <a:t>(</a:t>
                      </a:r>
                      <a:r>
                        <a:rPr lang="en-SG" dirty="0" err="1"/>
                        <a:t>i</a:t>
                      </a:r>
                      <a:r>
                        <a:rPr lang="en-SG" dirty="0"/>
                        <a:t>);</a:t>
                      </a:r>
                    </a:p>
                    <a:p>
                      <a:r>
                        <a:rPr lang="en-SG" dirty="0"/>
                        <a:t>    }, 25 * </a:t>
                      </a:r>
                      <a:r>
                        <a:rPr lang="en-SG" dirty="0" err="1"/>
                        <a:t>i</a:t>
                      </a:r>
                      <a:r>
                        <a:rPr lang="en-SG" dirty="0"/>
                        <a:t>);</a:t>
                      </a:r>
                    </a:p>
                    <a:p>
                      <a:r>
                        <a:rPr lang="en-SG" dirty="0"/>
                        <a:t>  }</a:t>
                      </a:r>
                    </a:p>
                    <a:p>
                      <a:r>
                        <a:rPr lang="en-SG" dirty="0"/>
                        <a:t>}, []);</a:t>
                      </a:r>
                    </a:p>
                  </a:txBody>
                  <a:tcPr/>
                </a:tc>
                <a:extLst>
                  <a:ext uri="{0D108BD9-81ED-4DB2-BD59-A6C34878D82A}">
                    <a16:rowId xmlns:a16="http://schemas.microsoft.com/office/drawing/2014/main" val="3557214859"/>
                  </a:ext>
                </a:extLst>
              </a:tr>
            </a:tbl>
          </a:graphicData>
        </a:graphic>
      </p:graphicFrame>
    </p:spTree>
    <p:custDataLst>
      <p:tags r:id="rId1"/>
    </p:custDataLst>
    <p:extLst>
      <p:ext uri="{BB962C8B-B14F-4D97-AF65-F5344CB8AC3E}">
        <p14:creationId xmlns:p14="http://schemas.microsoft.com/office/powerpoint/2010/main" val="3930599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Animations	</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b="1" dirty="0">
                <a:solidFill>
                  <a:schemeClr val="tx1"/>
                </a:solidFill>
              </a:rPr>
              <a:t>The solution</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At this point, using </a:t>
            </a:r>
            <a:r>
              <a:rPr lang="en-US" sz="2400" b="1" dirty="0">
                <a:solidFill>
                  <a:schemeClr val="tx1"/>
                </a:solidFill>
              </a:rPr>
              <a:t>Animated</a:t>
            </a:r>
            <a:r>
              <a:rPr lang="en-US" sz="2400" dirty="0">
                <a:solidFill>
                  <a:schemeClr val="tx1"/>
                </a:solidFill>
              </a:rPr>
              <a:t> we managed to get the same result.</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If you look at the code, you can see that what all we are animating is this square’s translation from 0 to 50 pixels to the right.</a:t>
            </a:r>
          </a:p>
        </p:txBody>
      </p:sp>
    </p:spTree>
    <p:custDataLst>
      <p:tags r:id="rId1"/>
    </p:custDataLst>
    <p:extLst>
      <p:ext uri="{BB962C8B-B14F-4D97-AF65-F5344CB8AC3E}">
        <p14:creationId xmlns:p14="http://schemas.microsoft.com/office/powerpoint/2010/main" val="1660938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Animations	</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b="1" dirty="0">
                <a:solidFill>
                  <a:schemeClr val="tx1"/>
                </a:solidFill>
              </a:rPr>
              <a:t>The solution</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Now, setting its value manually every 25ms isn’t the best way of animating things. </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Luckily, </a:t>
            </a:r>
            <a:r>
              <a:rPr lang="en-US" sz="2400" b="1" dirty="0">
                <a:solidFill>
                  <a:schemeClr val="tx1"/>
                </a:solidFill>
              </a:rPr>
              <a:t>Animated API </a:t>
            </a:r>
            <a:r>
              <a:rPr lang="en-US" sz="2400" dirty="0">
                <a:solidFill>
                  <a:schemeClr val="tx1"/>
                </a:solidFill>
              </a:rPr>
              <a:t>comes with helper functions that directly send a command to the UI thread.</a:t>
            </a:r>
          </a:p>
        </p:txBody>
      </p:sp>
    </p:spTree>
    <p:custDataLst>
      <p:tags r:id="rId1"/>
    </p:custDataLst>
    <p:extLst>
      <p:ext uri="{BB962C8B-B14F-4D97-AF65-F5344CB8AC3E}">
        <p14:creationId xmlns:p14="http://schemas.microsoft.com/office/powerpoint/2010/main" val="815898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Animations	</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b="1" dirty="0">
                <a:solidFill>
                  <a:schemeClr val="tx1"/>
                </a:solidFill>
              </a:rPr>
              <a:t>The solution</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Again, all we want is to change the translation value over time from 0 to 50. With </a:t>
            </a:r>
            <a:r>
              <a:rPr lang="en-US" sz="2400" b="1" dirty="0">
                <a:solidFill>
                  <a:schemeClr val="tx1"/>
                </a:solidFill>
              </a:rPr>
              <a:t>Animated</a:t>
            </a:r>
            <a:r>
              <a:rPr lang="en-US" sz="2400" dirty="0">
                <a:solidFill>
                  <a:schemeClr val="tx1"/>
                </a:solidFill>
              </a:rPr>
              <a:t>, you can do this in an optimized way using </a:t>
            </a:r>
            <a:r>
              <a:rPr lang="en-US" sz="2400" b="1" dirty="0" err="1">
                <a:solidFill>
                  <a:schemeClr val="tx1"/>
                </a:solidFill>
              </a:rPr>
              <a:t>Animated.timing</a:t>
            </a:r>
            <a:r>
              <a:rPr lang="en-US" sz="2400" dirty="0">
                <a:solidFill>
                  <a:schemeClr val="tx1"/>
                </a:solidFill>
              </a:rPr>
              <a:t>:</a:t>
            </a: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p:txBody>
      </p:sp>
      <p:graphicFrame>
        <p:nvGraphicFramePr>
          <p:cNvPr id="2" name="Table 2">
            <a:extLst>
              <a:ext uri="{FF2B5EF4-FFF2-40B4-BE49-F238E27FC236}">
                <a16:creationId xmlns:a16="http://schemas.microsoft.com/office/drawing/2014/main" id="{91D6EC86-7984-463C-379D-030A9B6AD658}"/>
              </a:ext>
            </a:extLst>
          </p:cNvPr>
          <p:cNvGraphicFramePr>
            <a:graphicFrameLocks noGrp="1"/>
          </p:cNvGraphicFramePr>
          <p:nvPr>
            <p:extLst>
              <p:ext uri="{D42A27DB-BD31-4B8C-83A1-F6EECF244321}">
                <p14:modId xmlns:p14="http://schemas.microsoft.com/office/powerpoint/2010/main" val="75902942"/>
              </p:ext>
            </p:extLst>
          </p:nvPr>
        </p:nvGraphicFramePr>
        <p:xfrm>
          <a:off x="541445" y="3679871"/>
          <a:ext cx="7813103" cy="1463040"/>
        </p:xfrm>
        <a:graphic>
          <a:graphicData uri="http://schemas.openxmlformats.org/drawingml/2006/table">
            <a:tbl>
              <a:tblPr firstRow="1" bandRow="1">
                <a:tableStyleId>{5C22544A-7EE6-4342-B048-85BDC9FD1C3A}</a:tableStyleId>
              </a:tblPr>
              <a:tblGrid>
                <a:gridCol w="7813103">
                  <a:extLst>
                    <a:ext uri="{9D8B030D-6E8A-4147-A177-3AD203B41FA5}">
                      <a16:colId xmlns:a16="http://schemas.microsoft.com/office/drawing/2014/main" val="603476108"/>
                    </a:ext>
                  </a:extLst>
                </a:gridCol>
              </a:tblGrid>
              <a:tr h="370840">
                <a:tc>
                  <a:txBody>
                    <a:bodyPr/>
                    <a:lstStyle/>
                    <a:p>
                      <a:r>
                        <a:rPr lang="en-US" dirty="0" err="1"/>
                        <a:t>useEffect</a:t>
                      </a:r>
                      <a:r>
                        <a:rPr lang="en-US" dirty="0"/>
                        <a:t>(() =&gt; {</a:t>
                      </a:r>
                    </a:p>
                    <a:p>
                      <a:r>
                        <a:rPr lang="en-US" dirty="0"/>
                        <a:t>  </a:t>
                      </a:r>
                      <a:r>
                        <a:rPr lang="en-US" dirty="0" err="1"/>
                        <a:t>Animated.timing</a:t>
                      </a:r>
                      <a:r>
                        <a:rPr lang="en-US" dirty="0"/>
                        <a:t>(translation, {</a:t>
                      </a:r>
                    </a:p>
                    <a:p>
                      <a:r>
                        <a:rPr lang="en-US" dirty="0"/>
                        <a:t>    </a:t>
                      </a:r>
                      <a:r>
                        <a:rPr lang="en-US" dirty="0" err="1"/>
                        <a:t>toValue</a:t>
                      </a:r>
                      <a:r>
                        <a:rPr lang="en-US" dirty="0"/>
                        <a:t>: 50,</a:t>
                      </a:r>
                    </a:p>
                    <a:p>
                      <a:r>
                        <a:rPr lang="en-US" dirty="0"/>
                        <a:t>  }).start();</a:t>
                      </a:r>
                    </a:p>
                    <a:p>
                      <a:r>
                        <a:rPr lang="en-US" dirty="0"/>
                        <a:t>}, []);</a:t>
                      </a:r>
                      <a:endParaRPr lang="en-SG" dirty="0"/>
                    </a:p>
                  </a:txBody>
                  <a:tcPr/>
                </a:tc>
                <a:extLst>
                  <a:ext uri="{0D108BD9-81ED-4DB2-BD59-A6C34878D82A}">
                    <a16:rowId xmlns:a16="http://schemas.microsoft.com/office/drawing/2014/main" val="2519744055"/>
                  </a:ext>
                </a:extLst>
              </a:tr>
            </a:tbl>
          </a:graphicData>
        </a:graphic>
      </p:graphicFrame>
    </p:spTree>
    <p:custDataLst>
      <p:tags r:id="rId1"/>
    </p:custDataLst>
    <p:extLst>
      <p:ext uri="{BB962C8B-B14F-4D97-AF65-F5344CB8AC3E}">
        <p14:creationId xmlns:p14="http://schemas.microsoft.com/office/powerpoint/2010/main" val="3178155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Timers	</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dirty="0">
                <a:solidFill>
                  <a:schemeClr val="tx1"/>
                </a:solidFill>
              </a:rPr>
              <a:t>Timers are very commonly used in React for all sorts of applications. They allow you to manipulate the order in which events occur.</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There are </a:t>
            </a:r>
            <a:r>
              <a:rPr lang="en-US" sz="2400" b="1" dirty="0">
                <a:solidFill>
                  <a:schemeClr val="tx1"/>
                </a:solidFill>
              </a:rPr>
              <a:t>FOUR(4) </a:t>
            </a:r>
            <a:r>
              <a:rPr lang="en-US" sz="2400" dirty="0">
                <a:solidFill>
                  <a:schemeClr val="tx1"/>
                </a:solidFill>
              </a:rPr>
              <a:t>types of timers:</a:t>
            </a:r>
          </a:p>
          <a:p>
            <a:pPr algn="l">
              <a:spcBef>
                <a:spcPts val="300"/>
              </a:spcBef>
              <a:spcAft>
                <a:spcPts val="300"/>
              </a:spcAft>
            </a:pPr>
            <a:endParaRPr lang="en-US" sz="2400" dirty="0">
              <a:solidFill>
                <a:schemeClr val="tx1"/>
              </a:solidFill>
            </a:endParaRPr>
          </a:p>
          <a:p>
            <a:pPr marL="457200" indent="-457200" algn="l">
              <a:spcBef>
                <a:spcPts val="300"/>
              </a:spcBef>
              <a:spcAft>
                <a:spcPts val="300"/>
              </a:spcAft>
              <a:buAutoNum type="arabicPeriod"/>
            </a:pPr>
            <a:r>
              <a:rPr lang="en-US" sz="2400" dirty="0">
                <a:solidFill>
                  <a:schemeClr val="tx1"/>
                </a:solidFill>
              </a:rPr>
              <a:t>Timeout (delay)</a:t>
            </a:r>
          </a:p>
          <a:p>
            <a:pPr marL="457200" indent="-457200" algn="l">
              <a:spcBef>
                <a:spcPts val="300"/>
              </a:spcBef>
              <a:spcAft>
                <a:spcPts val="300"/>
              </a:spcAft>
              <a:buAutoNum type="arabicPeriod"/>
            </a:pPr>
            <a:r>
              <a:rPr lang="en-US" sz="2400" dirty="0">
                <a:solidFill>
                  <a:schemeClr val="tx1"/>
                </a:solidFill>
              </a:rPr>
              <a:t>Interval (repeat with interval)</a:t>
            </a:r>
          </a:p>
          <a:p>
            <a:pPr marL="457200" indent="-457200" algn="l">
              <a:spcBef>
                <a:spcPts val="300"/>
              </a:spcBef>
              <a:spcAft>
                <a:spcPts val="300"/>
              </a:spcAft>
              <a:buAutoNum type="arabicPeriod"/>
            </a:pPr>
            <a:r>
              <a:rPr lang="en-US" sz="2400" dirty="0">
                <a:solidFill>
                  <a:schemeClr val="tx1"/>
                </a:solidFill>
              </a:rPr>
              <a:t>Immediate (call as soon as possible)</a:t>
            </a:r>
          </a:p>
          <a:p>
            <a:pPr marL="457200" indent="-457200" algn="l">
              <a:spcBef>
                <a:spcPts val="300"/>
              </a:spcBef>
              <a:spcAft>
                <a:spcPts val="300"/>
              </a:spcAft>
              <a:buAutoNum type="arabicPeriod"/>
            </a:pPr>
            <a:r>
              <a:rPr lang="en-US" sz="2400" dirty="0">
                <a:solidFill>
                  <a:schemeClr val="tx1"/>
                </a:solidFill>
              </a:rPr>
              <a:t>Animation (call when the browser is ready to render frame)</a:t>
            </a:r>
            <a:endParaRPr lang="en-SG" sz="2400" dirty="0">
              <a:solidFill>
                <a:schemeClr val="tx1"/>
              </a:solidFill>
            </a:endParaRPr>
          </a:p>
        </p:txBody>
      </p:sp>
    </p:spTree>
    <p:custDataLst>
      <p:tags r:id="rId1"/>
    </p:custDataLst>
    <p:extLst>
      <p:ext uri="{BB962C8B-B14F-4D97-AF65-F5344CB8AC3E}">
        <p14:creationId xmlns:p14="http://schemas.microsoft.com/office/powerpoint/2010/main" val="3659605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Animations	</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b="1" dirty="0">
                <a:solidFill>
                  <a:schemeClr val="tx1"/>
                </a:solidFill>
              </a:rPr>
              <a:t>The solution</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This will take the animated value translation and change its value to 50. </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Calling start on this animation, starts the animation.</a:t>
            </a:r>
          </a:p>
          <a:p>
            <a:pPr algn="l">
              <a:spcBef>
                <a:spcPts val="300"/>
              </a:spcBef>
              <a:spcAft>
                <a:spcPts val="300"/>
              </a:spcAft>
            </a:pPr>
            <a:endParaRPr lang="en-US" sz="2400" dirty="0">
              <a:solidFill>
                <a:schemeClr val="tx1"/>
              </a:solidFill>
            </a:endParaRPr>
          </a:p>
        </p:txBody>
      </p:sp>
    </p:spTree>
    <p:custDataLst>
      <p:tags r:id="rId1"/>
    </p:custDataLst>
    <p:extLst>
      <p:ext uri="{BB962C8B-B14F-4D97-AF65-F5344CB8AC3E}">
        <p14:creationId xmlns:p14="http://schemas.microsoft.com/office/powerpoint/2010/main" val="26991769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Animations	</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b="1" dirty="0">
                <a:solidFill>
                  <a:schemeClr val="tx1"/>
                </a:solidFill>
              </a:rPr>
              <a:t>The solution</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One last thing here is that Animated is built in a way so that you can improve the performance even more, by using what they called </a:t>
            </a:r>
            <a:r>
              <a:rPr lang="en-US" sz="2400" b="1" dirty="0">
                <a:solidFill>
                  <a:schemeClr val="tx1"/>
                </a:solidFill>
              </a:rPr>
              <a:t>a native driven animation</a:t>
            </a:r>
            <a:r>
              <a:rPr lang="en-US" sz="2400" dirty="0">
                <a:solidFill>
                  <a:schemeClr val="tx1"/>
                </a:solidFill>
              </a:rPr>
              <a:t>.</a:t>
            </a:r>
          </a:p>
        </p:txBody>
      </p:sp>
    </p:spTree>
    <p:custDataLst>
      <p:tags r:id="rId1"/>
    </p:custDataLst>
    <p:extLst>
      <p:ext uri="{BB962C8B-B14F-4D97-AF65-F5344CB8AC3E}">
        <p14:creationId xmlns:p14="http://schemas.microsoft.com/office/powerpoint/2010/main" val="5341639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Animations	</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b="1" dirty="0">
                <a:solidFill>
                  <a:schemeClr val="tx1"/>
                </a:solidFill>
              </a:rPr>
              <a:t>The solution</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This makes your animations run on the UI thread directly and all you need to make your animation compatible is to add the </a:t>
            </a:r>
            <a:r>
              <a:rPr lang="en-US" sz="2400" b="1" dirty="0" err="1">
                <a:solidFill>
                  <a:schemeClr val="tx1"/>
                </a:solidFill>
              </a:rPr>
              <a:t>useNativeDriver</a:t>
            </a:r>
            <a:r>
              <a:rPr lang="en-US" sz="2400" dirty="0">
                <a:solidFill>
                  <a:schemeClr val="tx1"/>
                </a:solidFill>
              </a:rPr>
              <a:t> property to your configuration:</a:t>
            </a: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p:txBody>
      </p:sp>
      <p:graphicFrame>
        <p:nvGraphicFramePr>
          <p:cNvPr id="2" name="Table 2">
            <a:extLst>
              <a:ext uri="{FF2B5EF4-FFF2-40B4-BE49-F238E27FC236}">
                <a16:creationId xmlns:a16="http://schemas.microsoft.com/office/drawing/2014/main" id="{326CD8FC-9C96-4832-5FDD-861713199B10}"/>
              </a:ext>
            </a:extLst>
          </p:cNvPr>
          <p:cNvGraphicFramePr>
            <a:graphicFrameLocks noGrp="1"/>
          </p:cNvGraphicFramePr>
          <p:nvPr>
            <p:extLst>
              <p:ext uri="{D42A27DB-BD31-4B8C-83A1-F6EECF244321}">
                <p14:modId xmlns:p14="http://schemas.microsoft.com/office/powerpoint/2010/main" val="4072688469"/>
              </p:ext>
            </p:extLst>
          </p:nvPr>
        </p:nvGraphicFramePr>
        <p:xfrm>
          <a:off x="518727" y="3759673"/>
          <a:ext cx="8000528" cy="1188720"/>
        </p:xfrm>
        <a:graphic>
          <a:graphicData uri="http://schemas.openxmlformats.org/drawingml/2006/table">
            <a:tbl>
              <a:tblPr firstRow="1" bandRow="1">
                <a:tableStyleId>{5C22544A-7EE6-4342-B048-85BDC9FD1C3A}</a:tableStyleId>
              </a:tblPr>
              <a:tblGrid>
                <a:gridCol w="8000528">
                  <a:extLst>
                    <a:ext uri="{9D8B030D-6E8A-4147-A177-3AD203B41FA5}">
                      <a16:colId xmlns:a16="http://schemas.microsoft.com/office/drawing/2014/main" val="1763015642"/>
                    </a:ext>
                  </a:extLst>
                </a:gridCol>
              </a:tblGrid>
              <a:tr h="370840">
                <a:tc>
                  <a:txBody>
                    <a:bodyPr/>
                    <a:lstStyle/>
                    <a:p>
                      <a:r>
                        <a:rPr lang="en-US" dirty="0" err="1"/>
                        <a:t>Animated.timing</a:t>
                      </a:r>
                      <a:r>
                        <a:rPr lang="en-US" dirty="0"/>
                        <a:t>(translation, {</a:t>
                      </a:r>
                    </a:p>
                    <a:p>
                      <a:r>
                        <a:rPr lang="en-US" dirty="0"/>
                        <a:t>  </a:t>
                      </a:r>
                      <a:r>
                        <a:rPr lang="en-US" dirty="0" err="1"/>
                        <a:t>toValue</a:t>
                      </a:r>
                      <a:r>
                        <a:rPr lang="en-US" dirty="0"/>
                        <a:t>: 50,</a:t>
                      </a:r>
                    </a:p>
                    <a:p>
                      <a:r>
                        <a:rPr lang="en-US" dirty="0"/>
                        <a:t>  </a:t>
                      </a:r>
                      <a:r>
                        <a:rPr lang="en-US" dirty="0" err="1"/>
                        <a:t>useNativeDriver</a:t>
                      </a:r>
                      <a:r>
                        <a:rPr lang="en-US" dirty="0"/>
                        <a:t>: true,</a:t>
                      </a:r>
                    </a:p>
                    <a:p>
                      <a:r>
                        <a:rPr lang="en-US" dirty="0"/>
                        <a:t>}).start();</a:t>
                      </a:r>
                      <a:endParaRPr lang="en-SG" dirty="0"/>
                    </a:p>
                  </a:txBody>
                  <a:tcPr/>
                </a:tc>
                <a:extLst>
                  <a:ext uri="{0D108BD9-81ED-4DB2-BD59-A6C34878D82A}">
                    <a16:rowId xmlns:a16="http://schemas.microsoft.com/office/drawing/2014/main" val="1724566068"/>
                  </a:ext>
                </a:extLst>
              </a:tr>
            </a:tbl>
          </a:graphicData>
        </a:graphic>
      </p:graphicFrame>
    </p:spTree>
    <p:custDataLst>
      <p:tags r:id="rId1"/>
    </p:custDataLst>
    <p:extLst>
      <p:ext uri="{BB962C8B-B14F-4D97-AF65-F5344CB8AC3E}">
        <p14:creationId xmlns:p14="http://schemas.microsoft.com/office/powerpoint/2010/main" val="25624211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Animation Types</a:t>
            </a:r>
          </a:p>
        </p:txBody>
      </p:sp>
      <p:sp>
        <p:nvSpPr>
          <p:cNvPr id="6" name="Content Placeholder 2"/>
          <p:cNvSpPr txBox="1">
            <a:spLocks/>
          </p:cNvSpPr>
          <p:nvPr/>
        </p:nvSpPr>
        <p:spPr bwMode="auto">
          <a:xfrm>
            <a:off x="449176" y="1437850"/>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dirty="0">
                <a:solidFill>
                  <a:schemeClr val="tx1"/>
                </a:solidFill>
              </a:rPr>
              <a:t>There are a few Animation Types to note:</a:t>
            </a:r>
          </a:p>
          <a:p>
            <a:pPr algn="l">
              <a:spcBef>
                <a:spcPts val="300"/>
              </a:spcBef>
              <a:spcAft>
                <a:spcPts val="300"/>
              </a:spcAft>
            </a:pPr>
            <a:endParaRPr lang="en-US" sz="2400" dirty="0">
              <a:solidFill>
                <a:schemeClr val="tx1"/>
              </a:solidFill>
            </a:endParaRPr>
          </a:p>
          <a:p>
            <a:pPr marL="457200" indent="-457200" algn="l">
              <a:spcBef>
                <a:spcPts val="300"/>
              </a:spcBef>
              <a:spcAft>
                <a:spcPts val="300"/>
              </a:spcAft>
              <a:buAutoNum type="arabicPeriod"/>
            </a:pPr>
            <a:r>
              <a:rPr lang="en-US" sz="2400" dirty="0">
                <a:solidFill>
                  <a:schemeClr val="tx1"/>
                </a:solidFill>
              </a:rPr>
              <a:t>Animated Timing (Covered in the previous slides)</a:t>
            </a:r>
          </a:p>
          <a:p>
            <a:pPr marL="457200" indent="-457200" algn="l">
              <a:spcBef>
                <a:spcPts val="300"/>
              </a:spcBef>
              <a:spcAft>
                <a:spcPts val="300"/>
              </a:spcAft>
              <a:buAutoNum type="arabicPeriod"/>
            </a:pPr>
            <a:r>
              <a:rPr lang="en-US" sz="2400" dirty="0">
                <a:solidFill>
                  <a:schemeClr val="tx1"/>
                </a:solidFill>
              </a:rPr>
              <a:t>Easing Functions</a:t>
            </a:r>
          </a:p>
          <a:p>
            <a:pPr marL="457200" indent="-457200" algn="l">
              <a:spcBef>
                <a:spcPts val="300"/>
              </a:spcBef>
              <a:spcAft>
                <a:spcPts val="300"/>
              </a:spcAft>
              <a:buAutoNum type="arabicPeriod"/>
            </a:pPr>
            <a:r>
              <a:rPr lang="en-US" sz="2400" dirty="0" err="1">
                <a:solidFill>
                  <a:schemeClr val="tx1"/>
                </a:solidFill>
              </a:rPr>
              <a:t>Animated.spring</a:t>
            </a:r>
            <a:endParaRPr lang="en-US" sz="2400" dirty="0">
              <a:solidFill>
                <a:schemeClr val="tx1"/>
              </a:solidFill>
            </a:endParaRPr>
          </a:p>
          <a:p>
            <a:pPr marL="457200" indent="-457200" algn="l">
              <a:spcBef>
                <a:spcPts val="300"/>
              </a:spcBef>
              <a:spcAft>
                <a:spcPts val="300"/>
              </a:spcAft>
              <a:buAutoNum type="arabicPeriod"/>
            </a:pPr>
            <a:r>
              <a:rPr lang="en-US" sz="2400" dirty="0">
                <a:solidFill>
                  <a:schemeClr val="tx1"/>
                </a:solidFill>
              </a:rPr>
              <a:t>Animation composition</a:t>
            </a:r>
          </a:p>
          <a:p>
            <a:pPr marL="457200" indent="-457200" algn="l">
              <a:spcBef>
                <a:spcPts val="300"/>
              </a:spcBef>
              <a:spcAft>
                <a:spcPts val="300"/>
              </a:spcAft>
              <a:buAutoNum type="arabicPeriod"/>
            </a:pPr>
            <a:endParaRPr lang="en-US" sz="2400" dirty="0">
              <a:solidFill>
                <a:schemeClr val="tx1"/>
              </a:solidFill>
            </a:endParaRPr>
          </a:p>
        </p:txBody>
      </p:sp>
    </p:spTree>
    <p:custDataLst>
      <p:tags r:id="rId1"/>
    </p:custDataLst>
    <p:extLst>
      <p:ext uri="{BB962C8B-B14F-4D97-AF65-F5344CB8AC3E}">
        <p14:creationId xmlns:p14="http://schemas.microsoft.com/office/powerpoint/2010/main" val="2822741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Animation Types</a:t>
            </a:r>
          </a:p>
        </p:txBody>
      </p:sp>
      <p:sp>
        <p:nvSpPr>
          <p:cNvPr id="6" name="Content Placeholder 2"/>
          <p:cNvSpPr txBox="1">
            <a:spLocks/>
          </p:cNvSpPr>
          <p:nvPr/>
        </p:nvSpPr>
        <p:spPr bwMode="auto">
          <a:xfrm>
            <a:off x="449176" y="1437850"/>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300"/>
              </a:spcBef>
              <a:spcAft>
                <a:spcPts val="300"/>
              </a:spcAft>
              <a:buAutoNum type="arabicPeriod" startAt="2"/>
            </a:pPr>
            <a:r>
              <a:rPr lang="en-US" sz="2400" dirty="0">
                <a:solidFill>
                  <a:schemeClr val="tx1"/>
                </a:solidFill>
              </a:rPr>
              <a:t>Easing Function</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Easing functions specify the rate of change of a parameter over time. </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This means that given a timeframe you can know how fast or slow a value will change at every single moment.</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	</a:t>
            </a:r>
          </a:p>
        </p:txBody>
      </p:sp>
    </p:spTree>
    <p:custDataLst>
      <p:tags r:id="rId1"/>
    </p:custDataLst>
    <p:extLst>
      <p:ext uri="{BB962C8B-B14F-4D97-AF65-F5344CB8AC3E}">
        <p14:creationId xmlns:p14="http://schemas.microsoft.com/office/powerpoint/2010/main" val="23674922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Animation Types</a:t>
            </a:r>
          </a:p>
        </p:txBody>
      </p:sp>
      <p:sp>
        <p:nvSpPr>
          <p:cNvPr id="6" name="Content Placeholder 2"/>
          <p:cNvSpPr txBox="1">
            <a:spLocks/>
          </p:cNvSpPr>
          <p:nvPr/>
        </p:nvSpPr>
        <p:spPr bwMode="auto">
          <a:xfrm>
            <a:off x="449176" y="1437850"/>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300"/>
              </a:spcBef>
              <a:spcAft>
                <a:spcPts val="300"/>
              </a:spcAft>
              <a:buAutoNum type="arabicPeriod" startAt="2"/>
            </a:pPr>
            <a:r>
              <a:rPr lang="en-US" sz="2400" dirty="0">
                <a:solidFill>
                  <a:schemeClr val="tx1"/>
                </a:solidFill>
              </a:rPr>
              <a:t>Easing Function</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Of course, the point of easing functions is that you might want your </a:t>
            </a:r>
            <a:r>
              <a:rPr lang="en-US" sz="2400" b="1" u="sng" dirty="0">
                <a:solidFill>
                  <a:schemeClr val="tx1"/>
                </a:solidFill>
              </a:rPr>
              <a:t>value to grow differently over time</a:t>
            </a:r>
            <a:r>
              <a:rPr lang="en-US" sz="2400" dirty="0">
                <a:solidFill>
                  <a:schemeClr val="tx1"/>
                </a:solidFill>
              </a:rPr>
              <a:t>.</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React Native comes with a pack of predefined functions that you can import from Easing:</a:t>
            </a: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	</a:t>
            </a:r>
          </a:p>
        </p:txBody>
      </p:sp>
      <p:graphicFrame>
        <p:nvGraphicFramePr>
          <p:cNvPr id="2" name="Table 2">
            <a:extLst>
              <a:ext uri="{FF2B5EF4-FFF2-40B4-BE49-F238E27FC236}">
                <a16:creationId xmlns:a16="http://schemas.microsoft.com/office/drawing/2014/main" id="{5A359D40-3244-284B-B57C-55C96DEF1A5A}"/>
              </a:ext>
            </a:extLst>
          </p:cNvPr>
          <p:cNvGraphicFramePr>
            <a:graphicFrameLocks noGrp="1"/>
          </p:cNvGraphicFramePr>
          <p:nvPr>
            <p:extLst>
              <p:ext uri="{D42A27DB-BD31-4B8C-83A1-F6EECF244321}">
                <p14:modId xmlns:p14="http://schemas.microsoft.com/office/powerpoint/2010/main" val="1432070880"/>
              </p:ext>
            </p:extLst>
          </p:nvPr>
        </p:nvGraphicFramePr>
        <p:xfrm>
          <a:off x="541446" y="4588881"/>
          <a:ext cx="7921014" cy="370840"/>
        </p:xfrm>
        <a:graphic>
          <a:graphicData uri="http://schemas.openxmlformats.org/drawingml/2006/table">
            <a:tbl>
              <a:tblPr firstRow="1" bandRow="1">
                <a:tableStyleId>{5C22544A-7EE6-4342-B048-85BDC9FD1C3A}</a:tableStyleId>
              </a:tblPr>
              <a:tblGrid>
                <a:gridCol w="7921014">
                  <a:extLst>
                    <a:ext uri="{9D8B030D-6E8A-4147-A177-3AD203B41FA5}">
                      <a16:colId xmlns:a16="http://schemas.microsoft.com/office/drawing/2014/main" val="3111049789"/>
                    </a:ext>
                  </a:extLst>
                </a:gridCol>
              </a:tblGrid>
              <a:tr h="370840">
                <a:tc>
                  <a:txBody>
                    <a:bodyPr/>
                    <a:lstStyle/>
                    <a:p>
                      <a:r>
                        <a:rPr lang="en-US" dirty="0"/>
                        <a:t>import { Animated, Easing} from 'react-native';</a:t>
                      </a:r>
                      <a:endParaRPr lang="en-SG" dirty="0"/>
                    </a:p>
                  </a:txBody>
                  <a:tcPr/>
                </a:tc>
                <a:extLst>
                  <a:ext uri="{0D108BD9-81ED-4DB2-BD59-A6C34878D82A}">
                    <a16:rowId xmlns:a16="http://schemas.microsoft.com/office/drawing/2014/main" val="1548080807"/>
                  </a:ext>
                </a:extLst>
              </a:tr>
            </a:tbl>
          </a:graphicData>
        </a:graphic>
      </p:graphicFrame>
    </p:spTree>
    <p:custDataLst>
      <p:tags r:id="rId1"/>
    </p:custDataLst>
    <p:extLst>
      <p:ext uri="{BB962C8B-B14F-4D97-AF65-F5344CB8AC3E}">
        <p14:creationId xmlns:p14="http://schemas.microsoft.com/office/powerpoint/2010/main" val="36404105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Animation Types</a:t>
            </a:r>
          </a:p>
        </p:txBody>
      </p:sp>
      <p:sp>
        <p:nvSpPr>
          <p:cNvPr id="6" name="Content Placeholder 2"/>
          <p:cNvSpPr txBox="1">
            <a:spLocks/>
          </p:cNvSpPr>
          <p:nvPr/>
        </p:nvSpPr>
        <p:spPr bwMode="auto">
          <a:xfrm>
            <a:off x="449176" y="1437850"/>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300"/>
              </a:spcBef>
              <a:spcAft>
                <a:spcPts val="300"/>
              </a:spcAft>
              <a:buAutoNum type="arabicPeriod" startAt="2"/>
            </a:pPr>
            <a:r>
              <a:rPr lang="en-US" sz="2400" dirty="0">
                <a:solidFill>
                  <a:schemeClr val="tx1"/>
                </a:solidFill>
              </a:rPr>
              <a:t>Easing Function</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Applying it to our previous example:</a:t>
            </a: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	</a:t>
            </a:r>
          </a:p>
        </p:txBody>
      </p:sp>
      <p:graphicFrame>
        <p:nvGraphicFramePr>
          <p:cNvPr id="2" name="Table 2">
            <a:extLst>
              <a:ext uri="{FF2B5EF4-FFF2-40B4-BE49-F238E27FC236}">
                <a16:creationId xmlns:a16="http://schemas.microsoft.com/office/drawing/2014/main" id="{5A359D40-3244-284B-B57C-55C96DEF1A5A}"/>
              </a:ext>
            </a:extLst>
          </p:cNvPr>
          <p:cNvGraphicFramePr>
            <a:graphicFrameLocks noGrp="1"/>
          </p:cNvGraphicFramePr>
          <p:nvPr>
            <p:extLst>
              <p:ext uri="{D42A27DB-BD31-4B8C-83A1-F6EECF244321}">
                <p14:modId xmlns:p14="http://schemas.microsoft.com/office/powerpoint/2010/main" val="1022303498"/>
              </p:ext>
            </p:extLst>
          </p:nvPr>
        </p:nvGraphicFramePr>
        <p:xfrm>
          <a:off x="516339" y="2833914"/>
          <a:ext cx="7921014" cy="3291840"/>
        </p:xfrm>
        <a:graphic>
          <a:graphicData uri="http://schemas.openxmlformats.org/drawingml/2006/table">
            <a:tbl>
              <a:tblPr firstRow="1" bandRow="1">
                <a:tableStyleId>{5C22544A-7EE6-4342-B048-85BDC9FD1C3A}</a:tableStyleId>
              </a:tblPr>
              <a:tblGrid>
                <a:gridCol w="7921014">
                  <a:extLst>
                    <a:ext uri="{9D8B030D-6E8A-4147-A177-3AD203B41FA5}">
                      <a16:colId xmlns:a16="http://schemas.microsoft.com/office/drawing/2014/main" val="3111049789"/>
                    </a:ext>
                  </a:extLst>
                </a:gridCol>
              </a:tblGrid>
              <a:tr h="370840">
                <a:tc>
                  <a:txBody>
                    <a:bodyPr/>
                    <a:lstStyle/>
                    <a:p>
                      <a:r>
                        <a:rPr lang="en-US" sz="1400" dirty="0" err="1"/>
                        <a:t>useEffect</a:t>
                      </a:r>
                      <a:r>
                        <a:rPr lang="en-US" sz="1400" dirty="0"/>
                        <a:t>(() =&gt; {</a:t>
                      </a:r>
                    </a:p>
                    <a:p>
                      <a:r>
                        <a:rPr lang="en-US" sz="1400" dirty="0"/>
                        <a:t>  </a:t>
                      </a:r>
                      <a:r>
                        <a:rPr lang="en-US" sz="1400" dirty="0" err="1"/>
                        <a:t>Animated.timing</a:t>
                      </a:r>
                      <a:r>
                        <a:rPr lang="en-US" sz="1400" dirty="0"/>
                        <a:t>(translation, {</a:t>
                      </a:r>
                    </a:p>
                    <a:p>
                      <a:r>
                        <a:rPr lang="en-US" sz="1400" dirty="0"/>
                        <a:t>    </a:t>
                      </a:r>
                      <a:r>
                        <a:rPr lang="en-US" sz="1400" dirty="0" err="1"/>
                        <a:t>toValue</a:t>
                      </a:r>
                      <a:r>
                        <a:rPr lang="en-US" sz="1400" dirty="0"/>
                        <a:t>: 100,</a:t>
                      </a:r>
                    </a:p>
                    <a:p>
                      <a:r>
                        <a:rPr lang="en-US" sz="1400" dirty="0"/>
                        <a:t>    easing: </a:t>
                      </a:r>
                      <a:r>
                        <a:rPr lang="en-US" sz="1400" dirty="0" err="1"/>
                        <a:t>Easing.bounce</a:t>
                      </a:r>
                      <a:r>
                        <a:rPr lang="en-US" sz="1400" dirty="0"/>
                        <a:t>,</a:t>
                      </a:r>
                    </a:p>
                    <a:p>
                      <a:r>
                        <a:rPr lang="en-US" sz="1400" dirty="0"/>
                        <a:t>    </a:t>
                      </a:r>
                      <a:r>
                        <a:rPr lang="en-US" sz="1400" dirty="0" err="1"/>
                        <a:t>useNativeDriver</a:t>
                      </a:r>
                      <a:r>
                        <a:rPr lang="en-US" sz="1400" dirty="0"/>
                        <a:t>: true,</a:t>
                      </a:r>
                    </a:p>
                    <a:p>
                      <a:r>
                        <a:rPr lang="en-US" sz="1400" dirty="0"/>
                        <a:t>  }).start();</a:t>
                      </a:r>
                    </a:p>
                    <a:p>
                      <a:r>
                        <a:rPr lang="en-US" sz="1400" dirty="0"/>
                        <a:t>}, []);</a:t>
                      </a:r>
                    </a:p>
                    <a:p>
                      <a:r>
                        <a:rPr lang="en-US" sz="1400" dirty="0"/>
                        <a:t>return (</a:t>
                      </a:r>
                    </a:p>
                    <a:p>
                      <a:r>
                        <a:rPr lang="en-US" sz="1400" dirty="0"/>
                        <a:t>  &lt;</a:t>
                      </a:r>
                      <a:r>
                        <a:rPr lang="en-US" sz="1400" dirty="0" err="1"/>
                        <a:t>Animated.View</a:t>
                      </a:r>
                      <a:endParaRPr lang="en-US" sz="1400" dirty="0"/>
                    </a:p>
                    <a:p>
                      <a:r>
                        <a:rPr lang="en-US" sz="1400" dirty="0"/>
                        <a:t>    style={{</a:t>
                      </a:r>
                    </a:p>
                    <a:p>
                      <a:r>
                        <a:rPr lang="en-US" sz="1400" dirty="0"/>
                        <a:t>      // ...</a:t>
                      </a:r>
                    </a:p>
                    <a:p>
                      <a:r>
                        <a:rPr lang="en-US" sz="1400" dirty="0"/>
                        <a:t>      transform: [{ </a:t>
                      </a:r>
                      <a:r>
                        <a:rPr lang="en-US" sz="1400" dirty="0" err="1"/>
                        <a:t>translateY</a:t>
                      </a:r>
                      <a:r>
                        <a:rPr lang="en-US" sz="1400" dirty="0"/>
                        <a:t>: translation }],</a:t>
                      </a:r>
                    </a:p>
                    <a:p>
                      <a:r>
                        <a:rPr lang="en-US" sz="1400" dirty="0"/>
                        <a:t>    }}</a:t>
                      </a:r>
                    </a:p>
                    <a:p>
                      <a:r>
                        <a:rPr lang="en-US" sz="1400" dirty="0"/>
                        <a:t>  /&gt;</a:t>
                      </a:r>
                    </a:p>
                    <a:p>
                      <a:r>
                        <a:rPr lang="en-US" sz="1400" dirty="0"/>
                        <a:t>);</a:t>
                      </a:r>
                      <a:endParaRPr lang="en-SG" sz="1400" dirty="0"/>
                    </a:p>
                  </a:txBody>
                  <a:tcPr/>
                </a:tc>
                <a:extLst>
                  <a:ext uri="{0D108BD9-81ED-4DB2-BD59-A6C34878D82A}">
                    <a16:rowId xmlns:a16="http://schemas.microsoft.com/office/drawing/2014/main" val="1548080807"/>
                  </a:ext>
                </a:extLst>
              </a:tr>
            </a:tbl>
          </a:graphicData>
        </a:graphic>
      </p:graphicFrame>
    </p:spTree>
    <p:custDataLst>
      <p:tags r:id="rId1"/>
    </p:custDataLst>
    <p:extLst>
      <p:ext uri="{BB962C8B-B14F-4D97-AF65-F5344CB8AC3E}">
        <p14:creationId xmlns:p14="http://schemas.microsoft.com/office/powerpoint/2010/main" val="40882877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Animation Types</a:t>
            </a:r>
          </a:p>
        </p:txBody>
      </p:sp>
      <p:sp>
        <p:nvSpPr>
          <p:cNvPr id="6" name="Content Placeholder 2"/>
          <p:cNvSpPr txBox="1">
            <a:spLocks/>
          </p:cNvSpPr>
          <p:nvPr/>
        </p:nvSpPr>
        <p:spPr bwMode="auto">
          <a:xfrm>
            <a:off x="449176" y="1437850"/>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300"/>
              </a:spcBef>
              <a:spcAft>
                <a:spcPts val="300"/>
              </a:spcAft>
              <a:buAutoNum type="arabicPeriod" startAt="3"/>
            </a:pPr>
            <a:r>
              <a:rPr lang="en-US" sz="2400" dirty="0" err="1">
                <a:solidFill>
                  <a:schemeClr val="tx1"/>
                </a:solidFill>
              </a:rPr>
              <a:t>Animated.spring</a:t>
            </a:r>
            <a:endParaRPr lang="en-US" sz="2400" dirty="0">
              <a:solidFill>
                <a:schemeClr val="tx1"/>
              </a:solidFill>
            </a:endParaRP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Besides timed animations, you can also find </a:t>
            </a:r>
            <a:r>
              <a:rPr lang="en-US" sz="2400" b="1" dirty="0">
                <a:solidFill>
                  <a:schemeClr val="tx1"/>
                </a:solidFill>
              </a:rPr>
              <a:t>spring</a:t>
            </a:r>
            <a:r>
              <a:rPr lang="en-US" sz="2400" dirty="0">
                <a:solidFill>
                  <a:schemeClr val="tx1"/>
                </a:solidFill>
              </a:rPr>
              <a:t> ones.</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Just like timed animations, you can play with different parameters such as the friction, speed, or even bounciness of the movement.</a:t>
            </a: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	</a:t>
            </a:r>
          </a:p>
        </p:txBody>
      </p:sp>
    </p:spTree>
    <p:custDataLst>
      <p:tags r:id="rId1"/>
    </p:custDataLst>
    <p:extLst>
      <p:ext uri="{BB962C8B-B14F-4D97-AF65-F5344CB8AC3E}">
        <p14:creationId xmlns:p14="http://schemas.microsoft.com/office/powerpoint/2010/main" val="32377853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Animation Types</a:t>
            </a:r>
          </a:p>
        </p:txBody>
      </p:sp>
      <p:sp>
        <p:nvSpPr>
          <p:cNvPr id="6" name="Content Placeholder 2"/>
          <p:cNvSpPr txBox="1">
            <a:spLocks/>
          </p:cNvSpPr>
          <p:nvPr/>
        </p:nvSpPr>
        <p:spPr bwMode="auto">
          <a:xfrm>
            <a:off x="449176" y="1437850"/>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300"/>
              </a:spcBef>
              <a:spcAft>
                <a:spcPts val="300"/>
              </a:spcAft>
              <a:buAutoNum type="arabicPeriod" startAt="3"/>
            </a:pPr>
            <a:r>
              <a:rPr lang="en-US" sz="2400" dirty="0" err="1">
                <a:solidFill>
                  <a:schemeClr val="tx1"/>
                </a:solidFill>
              </a:rPr>
              <a:t>Animated.spring</a:t>
            </a:r>
            <a:endParaRPr lang="en-US" sz="2400" dirty="0">
              <a:solidFill>
                <a:schemeClr val="tx1"/>
              </a:solidFill>
            </a:endParaRP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Code-wise, it follows the same API as </a:t>
            </a:r>
            <a:r>
              <a:rPr lang="en-US" sz="2400" dirty="0" err="1">
                <a:solidFill>
                  <a:schemeClr val="tx1"/>
                </a:solidFill>
              </a:rPr>
              <a:t>Animated.timing</a:t>
            </a:r>
            <a:r>
              <a:rPr lang="en-US" sz="2400" dirty="0">
                <a:solidFill>
                  <a:schemeClr val="tx1"/>
                </a:solidFill>
              </a:rPr>
              <a:t>, this time using </a:t>
            </a:r>
            <a:r>
              <a:rPr lang="en-US" sz="2400" b="1" dirty="0" err="1">
                <a:solidFill>
                  <a:schemeClr val="tx1"/>
                </a:solidFill>
              </a:rPr>
              <a:t>Animated.spring</a:t>
            </a:r>
            <a:r>
              <a:rPr lang="en-US" sz="2400" dirty="0">
                <a:solidFill>
                  <a:schemeClr val="tx1"/>
                </a:solidFill>
              </a:rPr>
              <a:t>:</a:t>
            </a: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	</a:t>
            </a:r>
          </a:p>
        </p:txBody>
      </p:sp>
      <p:graphicFrame>
        <p:nvGraphicFramePr>
          <p:cNvPr id="2" name="Table 2">
            <a:extLst>
              <a:ext uri="{FF2B5EF4-FFF2-40B4-BE49-F238E27FC236}">
                <a16:creationId xmlns:a16="http://schemas.microsoft.com/office/drawing/2014/main" id="{0FEF9014-656B-495E-96C4-1D8D5BFB6DD8}"/>
              </a:ext>
            </a:extLst>
          </p:cNvPr>
          <p:cNvGraphicFramePr>
            <a:graphicFrameLocks noGrp="1"/>
          </p:cNvGraphicFramePr>
          <p:nvPr>
            <p:extLst>
              <p:ext uri="{D42A27DB-BD31-4B8C-83A1-F6EECF244321}">
                <p14:modId xmlns:p14="http://schemas.microsoft.com/office/powerpoint/2010/main" val="1032517121"/>
              </p:ext>
            </p:extLst>
          </p:nvPr>
        </p:nvGraphicFramePr>
        <p:xfrm>
          <a:off x="513048" y="3361082"/>
          <a:ext cx="8057321" cy="1188720"/>
        </p:xfrm>
        <a:graphic>
          <a:graphicData uri="http://schemas.openxmlformats.org/drawingml/2006/table">
            <a:tbl>
              <a:tblPr firstRow="1" bandRow="1">
                <a:tableStyleId>{5C22544A-7EE6-4342-B048-85BDC9FD1C3A}</a:tableStyleId>
              </a:tblPr>
              <a:tblGrid>
                <a:gridCol w="8057321">
                  <a:extLst>
                    <a:ext uri="{9D8B030D-6E8A-4147-A177-3AD203B41FA5}">
                      <a16:colId xmlns:a16="http://schemas.microsoft.com/office/drawing/2014/main" val="314499681"/>
                    </a:ext>
                  </a:extLst>
                </a:gridCol>
              </a:tblGrid>
              <a:tr h="370840">
                <a:tc>
                  <a:txBody>
                    <a:bodyPr/>
                    <a:lstStyle/>
                    <a:p>
                      <a:r>
                        <a:rPr lang="en-US" dirty="0" err="1"/>
                        <a:t>Animated.spring</a:t>
                      </a:r>
                      <a:r>
                        <a:rPr lang="en-US" dirty="0"/>
                        <a:t>(translation, {</a:t>
                      </a:r>
                    </a:p>
                    <a:p>
                      <a:r>
                        <a:rPr lang="en-US" dirty="0"/>
                        <a:t>  </a:t>
                      </a:r>
                      <a:r>
                        <a:rPr lang="en-US" dirty="0" err="1"/>
                        <a:t>toValue</a:t>
                      </a:r>
                      <a:r>
                        <a:rPr lang="en-US" dirty="0"/>
                        <a:t>: 100,</a:t>
                      </a:r>
                    </a:p>
                    <a:p>
                      <a:r>
                        <a:rPr lang="en-US" dirty="0"/>
                        <a:t>  </a:t>
                      </a:r>
                      <a:r>
                        <a:rPr lang="en-US" dirty="0" err="1"/>
                        <a:t>useNativeDriver</a:t>
                      </a:r>
                      <a:r>
                        <a:rPr lang="en-US" dirty="0"/>
                        <a:t>: true,</a:t>
                      </a:r>
                    </a:p>
                    <a:p>
                      <a:r>
                        <a:rPr lang="en-US" dirty="0"/>
                        <a:t>}).start();</a:t>
                      </a:r>
                      <a:endParaRPr lang="en-SG" dirty="0"/>
                    </a:p>
                  </a:txBody>
                  <a:tcPr/>
                </a:tc>
                <a:extLst>
                  <a:ext uri="{0D108BD9-81ED-4DB2-BD59-A6C34878D82A}">
                    <a16:rowId xmlns:a16="http://schemas.microsoft.com/office/drawing/2014/main" val="3968118013"/>
                  </a:ext>
                </a:extLst>
              </a:tr>
            </a:tbl>
          </a:graphicData>
        </a:graphic>
      </p:graphicFrame>
    </p:spTree>
    <p:custDataLst>
      <p:tags r:id="rId1"/>
    </p:custDataLst>
    <p:extLst>
      <p:ext uri="{BB962C8B-B14F-4D97-AF65-F5344CB8AC3E}">
        <p14:creationId xmlns:p14="http://schemas.microsoft.com/office/powerpoint/2010/main" val="3587488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Animation Types</a:t>
            </a:r>
          </a:p>
        </p:txBody>
      </p:sp>
      <p:sp>
        <p:nvSpPr>
          <p:cNvPr id="6" name="Content Placeholder 2"/>
          <p:cNvSpPr txBox="1">
            <a:spLocks/>
          </p:cNvSpPr>
          <p:nvPr/>
        </p:nvSpPr>
        <p:spPr bwMode="auto">
          <a:xfrm>
            <a:off x="449176" y="1437850"/>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300"/>
              </a:spcBef>
              <a:spcAft>
                <a:spcPts val="300"/>
              </a:spcAft>
              <a:buAutoNum type="arabicPeriod" startAt="3"/>
            </a:pPr>
            <a:r>
              <a:rPr lang="en-US" sz="2400" dirty="0" err="1">
                <a:solidFill>
                  <a:schemeClr val="tx1"/>
                </a:solidFill>
              </a:rPr>
              <a:t>Animated.spring</a:t>
            </a:r>
            <a:endParaRPr lang="en-US" sz="2400" dirty="0">
              <a:solidFill>
                <a:schemeClr val="tx1"/>
              </a:solidFill>
            </a:endParaRP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It’s important to note that the animation isn’t timed so you have to change the parameters to either slow the animation or make it faster.</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Using </a:t>
            </a:r>
            <a:r>
              <a:rPr lang="en-US" sz="2400" b="1" dirty="0" err="1">
                <a:solidFill>
                  <a:schemeClr val="tx1"/>
                </a:solidFill>
              </a:rPr>
              <a:t>Animated.timing</a:t>
            </a:r>
            <a:r>
              <a:rPr lang="en-US" sz="2400" b="1" dirty="0">
                <a:solidFill>
                  <a:schemeClr val="tx1"/>
                </a:solidFill>
              </a:rPr>
              <a:t> </a:t>
            </a:r>
            <a:r>
              <a:rPr lang="en-US" sz="2400" dirty="0">
                <a:solidFill>
                  <a:schemeClr val="tx1"/>
                </a:solidFill>
              </a:rPr>
              <a:t>and </a:t>
            </a:r>
            <a:r>
              <a:rPr lang="en-US" sz="2400" b="1" dirty="0">
                <a:solidFill>
                  <a:schemeClr val="tx1"/>
                </a:solidFill>
              </a:rPr>
              <a:t>.spring</a:t>
            </a:r>
            <a:r>
              <a:rPr lang="en-US" sz="2400" dirty="0">
                <a:solidFill>
                  <a:schemeClr val="tx1"/>
                </a:solidFill>
              </a:rPr>
              <a:t>, you are able to pretty much reproduce any animation you see in your every-day applications.</a:t>
            </a: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	</a:t>
            </a:r>
          </a:p>
        </p:txBody>
      </p:sp>
    </p:spTree>
    <p:custDataLst>
      <p:tags r:id="rId1"/>
    </p:custDataLst>
    <p:extLst>
      <p:ext uri="{BB962C8B-B14F-4D97-AF65-F5344CB8AC3E}">
        <p14:creationId xmlns:p14="http://schemas.microsoft.com/office/powerpoint/2010/main" val="2553677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Timers	</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300"/>
              </a:spcBef>
              <a:spcAft>
                <a:spcPts val="300"/>
              </a:spcAft>
              <a:buAutoNum type="arabicPeriod"/>
            </a:pPr>
            <a:r>
              <a:rPr lang="en-SG" sz="2400" dirty="0">
                <a:solidFill>
                  <a:schemeClr val="tx1"/>
                </a:solidFill>
              </a:rPr>
              <a:t>Timeout (delay)</a:t>
            </a:r>
          </a:p>
          <a:p>
            <a:pPr marL="457200" indent="-457200" algn="l">
              <a:spcBef>
                <a:spcPts val="300"/>
              </a:spcBef>
              <a:spcAft>
                <a:spcPts val="300"/>
              </a:spcAft>
              <a:buAutoNum type="arabicPeriod"/>
            </a:pPr>
            <a:endParaRPr lang="en-SG" sz="2400" dirty="0">
              <a:solidFill>
                <a:schemeClr val="tx1"/>
              </a:solidFill>
            </a:endParaRPr>
          </a:p>
          <a:p>
            <a:pPr algn="l">
              <a:spcBef>
                <a:spcPts val="300"/>
              </a:spcBef>
              <a:spcAft>
                <a:spcPts val="300"/>
              </a:spcAft>
            </a:pPr>
            <a:r>
              <a:rPr lang="en-US" sz="2400" dirty="0">
                <a:solidFill>
                  <a:schemeClr val="tx1"/>
                </a:solidFill>
              </a:rPr>
              <a:t>Calling the function or executing the code block after the stated delay.</a:t>
            </a:r>
          </a:p>
          <a:p>
            <a:pPr algn="l">
              <a:spcBef>
                <a:spcPts val="300"/>
              </a:spcBef>
              <a:spcAft>
                <a:spcPts val="300"/>
              </a:spcAft>
            </a:pPr>
            <a:endParaRPr lang="en-US" sz="2400" dirty="0">
              <a:solidFill>
                <a:schemeClr val="tx1"/>
              </a:solidFill>
            </a:endParaRPr>
          </a:p>
          <a:p>
            <a:pPr algn="l">
              <a:spcBef>
                <a:spcPts val="300"/>
              </a:spcBef>
              <a:spcAft>
                <a:spcPts val="300"/>
              </a:spcAft>
            </a:pPr>
            <a:endParaRPr lang="en-SG" sz="2400" dirty="0">
              <a:solidFill>
                <a:schemeClr val="tx1"/>
              </a:solidFill>
            </a:endParaRPr>
          </a:p>
        </p:txBody>
      </p:sp>
      <p:graphicFrame>
        <p:nvGraphicFramePr>
          <p:cNvPr id="2" name="Table 2">
            <a:extLst>
              <a:ext uri="{FF2B5EF4-FFF2-40B4-BE49-F238E27FC236}">
                <a16:creationId xmlns:a16="http://schemas.microsoft.com/office/drawing/2014/main" id="{F07C9444-824D-795D-F8C4-37EB850D6769}"/>
              </a:ext>
            </a:extLst>
          </p:cNvPr>
          <p:cNvGraphicFramePr>
            <a:graphicFrameLocks noGrp="1"/>
          </p:cNvGraphicFramePr>
          <p:nvPr>
            <p:extLst>
              <p:ext uri="{D42A27DB-BD31-4B8C-83A1-F6EECF244321}">
                <p14:modId xmlns:p14="http://schemas.microsoft.com/office/powerpoint/2010/main" val="4099928090"/>
              </p:ext>
            </p:extLst>
          </p:nvPr>
        </p:nvGraphicFramePr>
        <p:xfrm>
          <a:off x="530086" y="3309031"/>
          <a:ext cx="7881258" cy="1463040"/>
        </p:xfrm>
        <a:graphic>
          <a:graphicData uri="http://schemas.openxmlformats.org/drawingml/2006/table">
            <a:tbl>
              <a:tblPr firstRow="1" bandRow="1">
                <a:tableStyleId>{5C22544A-7EE6-4342-B048-85BDC9FD1C3A}</a:tableStyleId>
              </a:tblPr>
              <a:tblGrid>
                <a:gridCol w="7881258">
                  <a:extLst>
                    <a:ext uri="{9D8B030D-6E8A-4147-A177-3AD203B41FA5}">
                      <a16:colId xmlns:a16="http://schemas.microsoft.com/office/drawing/2014/main" val="2549621794"/>
                    </a:ext>
                  </a:extLst>
                </a:gridCol>
              </a:tblGrid>
              <a:tr h="370840">
                <a:tc>
                  <a:txBody>
                    <a:bodyPr/>
                    <a:lstStyle/>
                    <a:p>
                      <a:r>
                        <a:rPr lang="en-SG" dirty="0"/>
                        <a:t>var </a:t>
                      </a:r>
                      <a:r>
                        <a:rPr lang="en-SG" dirty="0" err="1"/>
                        <a:t>timeoutID</a:t>
                      </a:r>
                      <a:r>
                        <a:rPr lang="en-SG" dirty="0"/>
                        <a:t> = </a:t>
                      </a:r>
                      <a:r>
                        <a:rPr lang="en-SG" dirty="0" err="1"/>
                        <a:t>setTimeout</a:t>
                      </a:r>
                      <a:r>
                        <a:rPr lang="en-SG" dirty="0"/>
                        <a:t>(function, delay in milliseconds)</a:t>
                      </a:r>
                    </a:p>
                    <a:p>
                      <a:r>
                        <a:rPr lang="en-SG" dirty="0"/>
                        <a:t>// The below code displays the alert dialog after two seconds.</a:t>
                      </a:r>
                    </a:p>
                    <a:p>
                      <a:r>
                        <a:rPr lang="en-SG" dirty="0"/>
                        <a:t>var </a:t>
                      </a:r>
                      <a:r>
                        <a:rPr lang="en-SG" dirty="0" err="1"/>
                        <a:t>timeoutId</a:t>
                      </a:r>
                      <a:r>
                        <a:rPr lang="en-SG" dirty="0"/>
                        <a:t> = </a:t>
                      </a:r>
                      <a:r>
                        <a:rPr lang="en-SG" dirty="0" err="1"/>
                        <a:t>setTimeout</a:t>
                      </a:r>
                      <a:r>
                        <a:rPr lang="en-SG" dirty="0"/>
                        <a:t>(</a:t>
                      </a:r>
                    </a:p>
                    <a:p>
                      <a:r>
                        <a:rPr lang="en-SG" dirty="0"/>
                        <a:t>    () =&gt; { alert(‘After two seconds’)}</a:t>
                      </a:r>
                    </a:p>
                    <a:p>
                      <a:r>
                        <a:rPr lang="en-SG" dirty="0"/>
                        <a:t>, 2000);</a:t>
                      </a:r>
                    </a:p>
                  </a:txBody>
                  <a:tcPr/>
                </a:tc>
                <a:extLst>
                  <a:ext uri="{0D108BD9-81ED-4DB2-BD59-A6C34878D82A}">
                    <a16:rowId xmlns:a16="http://schemas.microsoft.com/office/drawing/2014/main" val="3483647966"/>
                  </a:ext>
                </a:extLst>
              </a:tr>
            </a:tbl>
          </a:graphicData>
        </a:graphic>
      </p:graphicFrame>
    </p:spTree>
    <p:custDataLst>
      <p:tags r:id="rId1"/>
    </p:custDataLst>
    <p:extLst>
      <p:ext uri="{BB962C8B-B14F-4D97-AF65-F5344CB8AC3E}">
        <p14:creationId xmlns:p14="http://schemas.microsoft.com/office/powerpoint/2010/main" val="22882733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Animation Types</a:t>
            </a:r>
          </a:p>
        </p:txBody>
      </p:sp>
      <p:sp>
        <p:nvSpPr>
          <p:cNvPr id="6" name="Content Placeholder 2"/>
          <p:cNvSpPr txBox="1">
            <a:spLocks/>
          </p:cNvSpPr>
          <p:nvPr/>
        </p:nvSpPr>
        <p:spPr bwMode="auto">
          <a:xfrm>
            <a:off x="449176" y="1437850"/>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300"/>
              </a:spcBef>
              <a:spcAft>
                <a:spcPts val="300"/>
              </a:spcAft>
              <a:buAutoNum type="arabicPeriod" startAt="4"/>
            </a:pPr>
            <a:r>
              <a:rPr lang="en-US" sz="2400" dirty="0">
                <a:solidFill>
                  <a:schemeClr val="tx1"/>
                </a:solidFill>
              </a:rPr>
              <a:t>Animation Composition</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At some point, you will probably need to run one animation after another or at the same time. </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To do so, you can use </a:t>
            </a:r>
            <a:r>
              <a:rPr lang="en-US" sz="2400" b="1" dirty="0" err="1">
                <a:solidFill>
                  <a:schemeClr val="tx1"/>
                </a:solidFill>
              </a:rPr>
              <a:t>Animated.sequence</a:t>
            </a:r>
            <a:r>
              <a:rPr lang="en-US" sz="2400" b="1" dirty="0">
                <a:solidFill>
                  <a:schemeClr val="tx1"/>
                </a:solidFill>
              </a:rPr>
              <a:t> </a:t>
            </a:r>
            <a:r>
              <a:rPr lang="en-US" sz="2400" dirty="0">
                <a:solidFill>
                  <a:schemeClr val="tx1"/>
                </a:solidFill>
              </a:rPr>
              <a:t>and </a:t>
            </a:r>
            <a:r>
              <a:rPr lang="en-US" sz="2400" b="1" dirty="0">
                <a:solidFill>
                  <a:schemeClr val="tx1"/>
                </a:solidFill>
              </a:rPr>
              <a:t>.parallel </a:t>
            </a:r>
            <a:r>
              <a:rPr lang="en-US" sz="2400" dirty="0">
                <a:solidFill>
                  <a:schemeClr val="tx1"/>
                </a:solidFill>
              </a:rPr>
              <a:t>which both do exactly what they say!</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	</a:t>
            </a:r>
          </a:p>
        </p:txBody>
      </p:sp>
    </p:spTree>
    <p:custDataLst>
      <p:tags r:id="rId1"/>
    </p:custDataLst>
    <p:extLst>
      <p:ext uri="{BB962C8B-B14F-4D97-AF65-F5344CB8AC3E}">
        <p14:creationId xmlns:p14="http://schemas.microsoft.com/office/powerpoint/2010/main" val="36711604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Animation Types</a:t>
            </a:r>
          </a:p>
        </p:txBody>
      </p:sp>
      <p:sp>
        <p:nvSpPr>
          <p:cNvPr id="6" name="Content Placeholder 2"/>
          <p:cNvSpPr txBox="1">
            <a:spLocks/>
          </p:cNvSpPr>
          <p:nvPr/>
        </p:nvSpPr>
        <p:spPr bwMode="auto">
          <a:xfrm>
            <a:off x="449176" y="1437850"/>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300"/>
              </a:spcBef>
              <a:spcAft>
                <a:spcPts val="300"/>
              </a:spcAft>
              <a:buAutoNum type="arabicPeriod" startAt="4"/>
            </a:pPr>
            <a:r>
              <a:rPr lang="en-US" sz="2400" dirty="0">
                <a:solidFill>
                  <a:schemeClr val="tx1"/>
                </a:solidFill>
              </a:rPr>
              <a:t>Animation Composition</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To animate in sequence, all you need is to pass a list of animations objects to </a:t>
            </a:r>
            <a:r>
              <a:rPr lang="en-US" sz="2400" b="1" dirty="0" err="1">
                <a:solidFill>
                  <a:schemeClr val="tx1"/>
                </a:solidFill>
              </a:rPr>
              <a:t>Animated.sequence</a:t>
            </a:r>
            <a:r>
              <a:rPr lang="en-US" sz="2400" dirty="0">
                <a:solidFill>
                  <a:schemeClr val="tx1"/>
                </a:solidFill>
              </a:rPr>
              <a:t>:</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Part 1:</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	</a:t>
            </a:r>
          </a:p>
        </p:txBody>
      </p:sp>
      <p:graphicFrame>
        <p:nvGraphicFramePr>
          <p:cNvPr id="2" name="Table 2">
            <a:extLst>
              <a:ext uri="{FF2B5EF4-FFF2-40B4-BE49-F238E27FC236}">
                <a16:creationId xmlns:a16="http://schemas.microsoft.com/office/drawing/2014/main" id="{A79D7A6C-11F5-3074-329D-CEE952D9C8C9}"/>
              </a:ext>
            </a:extLst>
          </p:cNvPr>
          <p:cNvGraphicFramePr>
            <a:graphicFrameLocks noGrp="1"/>
          </p:cNvGraphicFramePr>
          <p:nvPr>
            <p:extLst>
              <p:ext uri="{D42A27DB-BD31-4B8C-83A1-F6EECF244321}">
                <p14:modId xmlns:p14="http://schemas.microsoft.com/office/powerpoint/2010/main" val="1166425180"/>
              </p:ext>
            </p:extLst>
          </p:nvPr>
        </p:nvGraphicFramePr>
        <p:xfrm>
          <a:off x="535767" y="4077435"/>
          <a:ext cx="7301948" cy="914400"/>
        </p:xfrm>
        <a:graphic>
          <a:graphicData uri="http://schemas.openxmlformats.org/drawingml/2006/table">
            <a:tbl>
              <a:tblPr firstRow="1" bandRow="1">
                <a:tableStyleId>{5C22544A-7EE6-4342-B048-85BDC9FD1C3A}</a:tableStyleId>
              </a:tblPr>
              <a:tblGrid>
                <a:gridCol w="7301948">
                  <a:extLst>
                    <a:ext uri="{9D8B030D-6E8A-4147-A177-3AD203B41FA5}">
                      <a16:colId xmlns:a16="http://schemas.microsoft.com/office/drawing/2014/main" val="4021244147"/>
                    </a:ext>
                  </a:extLst>
                </a:gridCol>
              </a:tblGrid>
              <a:tr h="370840">
                <a:tc>
                  <a:txBody>
                    <a:bodyPr/>
                    <a:lstStyle/>
                    <a:p>
                      <a:r>
                        <a:rPr lang="en-US" dirty="0"/>
                        <a:t>const translation = </a:t>
                      </a:r>
                      <a:r>
                        <a:rPr lang="en-US" dirty="0" err="1"/>
                        <a:t>useRef</a:t>
                      </a:r>
                      <a:r>
                        <a:rPr lang="en-US" dirty="0"/>
                        <a:t>(</a:t>
                      </a:r>
                    </a:p>
                    <a:p>
                      <a:r>
                        <a:rPr lang="en-US" dirty="0"/>
                        <a:t>  new </a:t>
                      </a:r>
                      <a:r>
                        <a:rPr lang="en-US" dirty="0" err="1"/>
                        <a:t>Animated.ValueXY</a:t>
                      </a:r>
                      <a:r>
                        <a:rPr lang="en-US" dirty="0"/>
                        <a:t>({ x: 0, y: 0 })</a:t>
                      </a:r>
                    </a:p>
                    <a:p>
                      <a:r>
                        <a:rPr lang="en-US" dirty="0"/>
                        <a:t>).current;</a:t>
                      </a:r>
                      <a:endParaRPr lang="en-SG" dirty="0"/>
                    </a:p>
                  </a:txBody>
                  <a:tcPr/>
                </a:tc>
                <a:extLst>
                  <a:ext uri="{0D108BD9-81ED-4DB2-BD59-A6C34878D82A}">
                    <a16:rowId xmlns:a16="http://schemas.microsoft.com/office/drawing/2014/main" val="3254830234"/>
                  </a:ext>
                </a:extLst>
              </a:tr>
            </a:tbl>
          </a:graphicData>
        </a:graphic>
      </p:graphicFrame>
    </p:spTree>
    <p:custDataLst>
      <p:tags r:id="rId1"/>
    </p:custDataLst>
    <p:extLst>
      <p:ext uri="{BB962C8B-B14F-4D97-AF65-F5344CB8AC3E}">
        <p14:creationId xmlns:p14="http://schemas.microsoft.com/office/powerpoint/2010/main" val="30648274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Animation Types</a:t>
            </a:r>
          </a:p>
        </p:txBody>
      </p:sp>
      <p:sp>
        <p:nvSpPr>
          <p:cNvPr id="6" name="Content Placeholder 2"/>
          <p:cNvSpPr txBox="1">
            <a:spLocks/>
          </p:cNvSpPr>
          <p:nvPr/>
        </p:nvSpPr>
        <p:spPr bwMode="auto">
          <a:xfrm>
            <a:off x="449176" y="1437850"/>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300"/>
              </a:spcBef>
              <a:spcAft>
                <a:spcPts val="300"/>
              </a:spcAft>
              <a:buAutoNum type="arabicPeriod" startAt="4"/>
            </a:pPr>
            <a:r>
              <a:rPr lang="en-US" sz="2400" dirty="0">
                <a:solidFill>
                  <a:schemeClr val="tx1"/>
                </a:solidFill>
              </a:rPr>
              <a:t>Animation Composition</a:t>
            </a:r>
          </a:p>
          <a:p>
            <a:pPr algn="l">
              <a:spcBef>
                <a:spcPts val="300"/>
              </a:spcBef>
              <a:spcAft>
                <a:spcPts val="300"/>
              </a:spcAft>
            </a:pPr>
            <a:r>
              <a:rPr lang="en-US" sz="2400" dirty="0">
                <a:solidFill>
                  <a:schemeClr val="tx1"/>
                </a:solidFill>
              </a:rPr>
              <a:t>Part 2:</a:t>
            </a: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Instead of calling </a:t>
            </a:r>
            <a:r>
              <a:rPr lang="en-US" sz="2400" b="1" dirty="0">
                <a:solidFill>
                  <a:schemeClr val="tx1"/>
                </a:solidFill>
              </a:rPr>
              <a:t>start() </a:t>
            </a:r>
            <a:r>
              <a:rPr lang="en-US" sz="2400" dirty="0">
                <a:solidFill>
                  <a:schemeClr val="tx1"/>
                </a:solidFill>
              </a:rPr>
              <a:t>on the animations we had so far, just keep the whole part before since it represents an animation.</a:t>
            </a:r>
          </a:p>
          <a:p>
            <a:pPr algn="l">
              <a:spcBef>
                <a:spcPts val="300"/>
              </a:spcBef>
              <a:spcAft>
                <a:spcPts val="300"/>
              </a:spcAft>
            </a:pPr>
            <a:r>
              <a:rPr lang="en-US" sz="2400" dirty="0">
                <a:solidFill>
                  <a:schemeClr val="tx1"/>
                </a:solidFill>
              </a:rPr>
              <a:t>	</a:t>
            </a:r>
          </a:p>
        </p:txBody>
      </p:sp>
      <p:graphicFrame>
        <p:nvGraphicFramePr>
          <p:cNvPr id="2" name="Table 2">
            <a:extLst>
              <a:ext uri="{FF2B5EF4-FFF2-40B4-BE49-F238E27FC236}">
                <a16:creationId xmlns:a16="http://schemas.microsoft.com/office/drawing/2014/main" id="{A79D7A6C-11F5-3074-329D-CEE952D9C8C9}"/>
              </a:ext>
            </a:extLst>
          </p:cNvPr>
          <p:cNvGraphicFramePr>
            <a:graphicFrameLocks noGrp="1"/>
          </p:cNvGraphicFramePr>
          <p:nvPr>
            <p:extLst>
              <p:ext uri="{D42A27DB-BD31-4B8C-83A1-F6EECF244321}">
                <p14:modId xmlns:p14="http://schemas.microsoft.com/office/powerpoint/2010/main" val="235061125"/>
              </p:ext>
            </p:extLst>
          </p:nvPr>
        </p:nvGraphicFramePr>
        <p:xfrm>
          <a:off x="524408" y="2362225"/>
          <a:ext cx="7301948" cy="3017520"/>
        </p:xfrm>
        <a:graphic>
          <a:graphicData uri="http://schemas.openxmlformats.org/drawingml/2006/table">
            <a:tbl>
              <a:tblPr firstRow="1" bandRow="1">
                <a:tableStyleId>{5C22544A-7EE6-4342-B048-85BDC9FD1C3A}</a:tableStyleId>
              </a:tblPr>
              <a:tblGrid>
                <a:gridCol w="7301948">
                  <a:extLst>
                    <a:ext uri="{9D8B030D-6E8A-4147-A177-3AD203B41FA5}">
                      <a16:colId xmlns:a16="http://schemas.microsoft.com/office/drawing/2014/main" val="4021244147"/>
                    </a:ext>
                  </a:extLst>
                </a:gridCol>
              </a:tblGrid>
              <a:tr h="370840">
                <a:tc>
                  <a:txBody>
                    <a:bodyPr/>
                    <a:lstStyle/>
                    <a:p>
                      <a:r>
                        <a:rPr lang="en-US" sz="1600" dirty="0" err="1"/>
                        <a:t>useEffect</a:t>
                      </a:r>
                      <a:r>
                        <a:rPr lang="en-US" sz="1600" dirty="0"/>
                        <a:t>(() =&gt; {</a:t>
                      </a:r>
                    </a:p>
                    <a:p>
                      <a:r>
                        <a:rPr lang="en-US" sz="1600" dirty="0"/>
                        <a:t>  </a:t>
                      </a:r>
                      <a:r>
                        <a:rPr lang="en-US" sz="1600" dirty="0" err="1"/>
                        <a:t>Animated.sequence</a:t>
                      </a:r>
                      <a:r>
                        <a:rPr lang="en-US" sz="1600" dirty="0"/>
                        <a:t>([</a:t>
                      </a:r>
                    </a:p>
                    <a:p>
                      <a:r>
                        <a:rPr lang="en-US" sz="1600" dirty="0"/>
                        <a:t>    </a:t>
                      </a:r>
                      <a:r>
                        <a:rPr lang="en-US" sz="1600" dirty="0" err="1"/>
                        <a:t>Animated.spring</a:t>
                      </a:r>
                      <a:r>
                        <a:rPr lang="en-US" sz="1600" dirty="0"/>
                        <a:t>(</a:t>
                      </a:r>
                      <a:r>
                        <a:rPr lang="en-US" sz="1600" dirty="0" err="1"/>
                        <a:t>translation.x</a:t>
                      </a:r>
                      <a:r>
                        <a:rPr lang="en-US" sz="1600" dirty="0"/>
                        <a:t>, {</a:t>
                      </a:r>
                    </a:p>
                    <a:p>
                      <a:r>
                        <a:rPr lang="en-US" sz="1600" dirty="0"/>
                        <a:t>      </a:t>
                      </a:r>
                      <a:r>
                        <a:rPr lang="en-US" sz="1600" dirty="0" err="1"/>
                        <a:t>toValue</a:t>
                      </a:r>
                      <a:r>
                        <a:rPr lang="en-US" sz="1600" dirty="0"/>
                        <a:t>: -100,</a:t>
                      </a:r>
                    </a:p>
                    <a:p>
                      <a:r>
                        <a:rPr lang="en-US" sz="1600" dirty="0"/>
                        <a:t>      </a:t>
                      </a:r>
                      <a:r>
                        <a:rPr lang="en-US" sz="1600" dirty="0" err="1"/>
                        <a:t>useNativeDriver</a:t>
                      </a:r>
                      <a:r>
                        <a:rPr lang="en-US" sz="1600" dirty="0"/>
                        <a:t>: true,</a:t>
                      </a:r>
                    </a:p>
                    <a:p>
                      <a:r>
                        <a:rPr lang="en-US" sz="1600" dirty="0"/>
                        <a:t>    }),</a:t>
                      </a:r>
                    </a:p>
                    <a:p>
                      <a:r>
                        <a:rPr lang="en-US" sz="1600" dirty="0"/>
                        <a:t>    </a:t>
                      </a:r>
                      <a:r>
                        <a:rPr lang="en-US" sz="1600" dirty="0" err="1"/>
                        <a:t>Animated.spring</a:t>
                      </a:r>
                      <a:r>
                        <a:rPr lang="en-US" sz="1600" dirty="0"/>
                        <a:t>(</a:t>
                      </a:r>
                      <a:r>
                        <a:rPr lang="en-US" sz="1600" dirty="0" err="1"/>
                        <a:t>translation.y</a:t>
                      </a:r>
                      <a:r>
                        <a:rPr lang="en-US" sz="1600" dirty="0"/>
                        <a:t>, {</a:t>
                      </a:r>
                    </a:p>
                    <a:p>
                      <a:r>
                        <a:rPr lang="en-US" sz="1600" dirty="0"/>
                        <a:t>      </a:t>
                      </a:r>
                      <a:r>
                        <a:rPr lang="en-US" sz="1600" dirty="0" err="1"/>
                        <a:t>toValue</a:t>
                      </a:r>
                      <a:r>
                        <a:rPr lang="en-US" sz="1600" dirty="0"/>
                        <a:t>: -100,</a:t>
                      </a:r>
                    </a:p>
                    <a:p>
                      <a:r>
                        <a:rPr lang="en-US" sz="1600" dirty="0"/>
                        <a:t>      </a:t>
                      </a:r>
                      <a:r>
                        <a:rPr lang="en-US" sz="1600" dirty="0" err="1"/>
                        <a:t>useNativeDriver</a:t>
                      </a:r>
                      <a:r>
                        <a:rPr lang="en-US" sz="1600" dirty="0"/>
                        <a:t>: true,</a:t>
                      </a:r>
                    </a:p>
                    <a:p>
                      <a:r>
                        <a:rPr lang="en-US" sz="1600" dirty="0"/>
                        <a:t>    }),</a:t>
                      </a:r>
                    </a:p>
                    <a:p>
                      <a:r>
                        <a:rPr lang="en-US" sz="1600" dirty="0"/>
                        <a:t>  ]).start();</a:t>
                      </a:r>
                    </a:p>
                    <a:p>
                      <a:r>
                        <a:rPr lang="en-US" sz="1600" dirty="0"/>
                        <a:t>}, []);</a:t>
                      </a:r>
                      <a:endParaRPr lang="en-SG" sz="1600" dirty="0"/>
                    </a:p>
                  </a:txBody>
                  <a:tcPr/>
                </a:tc>
                <a:extLst>
                  <a:ext uri="{0D108BD9-81ED-4DB2-BD59-A6C34878D82A}">
                    <a16:rowId xmlns:a16="http://schemas.microsoft.com/office/drawing/2014/main" val="3254830234"/>
                  </a:ext>
                </a:extLst>
              </a:tr>
            </a:tbl>
          </a:graphicData>
        </a:graphic>
      </p:graphicFrame>
    </p:spTree>
    <p:custDataLst>
      <p:tags r:id="rId1"/>
    </p:custDataLst>
    <p:extLst>
      <p:ext uri="{BB962C8B-B14F-4D97-AF65-F5344CB8AC3E}">
        <p14:creationId xmlns:p14="http://schemas.microsoft.com/office/powerpoint/2010/main" val="36038388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Animation Types</a:t>
            </a:r>
          </a:p>
        </p:txBody>
      </p:sp>
      <p:sp>
        <p:nvSpPr>
          <p:cNvPr id="6" name="Content Placeholder 2"/>
          <p:cNvSpPr txBox="1">
            <a:spLocks/>
          </p:cNvSpPr>
          <p:nvPr/>
        </p:nvSpPr>
        <p:spPr bwMode="auto">
          <a:xfrm>
            <a:off x="449176" y="1437850"/>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300"/>
              </a:spcBef>
              <a:spcAft>
                <a:spcPts val="300"/>
              </a:spcAft>
              <a:buAutoNum type="arabicPeriod" startAt="4"/>
            </a:pPr>
            <a:r>
              <a:rPr lang="en-US" sz="2400" dirty="0">
                <a:solidFill>
                  <a:schemeClr val="tx1"/>
                </a:solidFill>
              </a:rPr>
              <a:t>Animation Composition</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Part 3:</a:t>
            </a:r>
          </a:p>
          <a:p>
            <a:pPr algn="l">
              <a:spcBef>
                <a:spcPts val="300"/>
              </a:spcBef>
              <a:spcAft>
                <a:spcPts val="300"/>
              </a:spcAft>
            </a:pPr>
            <a:r>
              <a:rPr lang="en-US" sz="2400" dirty="0">
                <a:solidFill>
                  <a:schemeClr val="tx1"/>
                </a:solidFill>
              </a:rPr>
              <a:t>	</a:t>
            </a:r>
          </a:p>
        </p:txBody>
      </p:sp>
      <p:graphicFrame>
        <p:nvGraphicFramePr>
          <p:cNvPr id="2" name="Table 2">
            <a:extLst>
              <a:ext uri="{FF2B5EF4-FFF2-40B4-BE49-F238E27FC236}">
                <a16:creationId xmlns:a16="http://schemas.microsoft.com/office/drawing/2014/main" id="{A79D7A6C-11F5-3074-329D-CEE952D9C8C9}"/>
              </a:ext>
            </a:extLst>
          </p:cNvPr>
          <p:cNvGraphicFramePr>
            <a:graphicFrameLocks noGrp="1"/>
          </p:cNvGraphicFramePr>
          <p:nvPr>
            <p:extLst>
              <p:ext uri="{D42A27DB-BD31-4B8C-83A1-F6EECF244321}">
                <p14:modId xmlns:p14="http://schemas.microsoft.com/office/powerpoint/2010/main" val="2001437263"/>
              </p:ext>
            </p:extLst>
          </p:nvPr>
        </p:nvGraphicFramePr>
        <p:xfrm>
          <a:off x="524408" y="2879060"/>
          <a:ext cx="7301948" cy="3261360"/>
        </p:xfrm>
        <a:graphic>
          <a:graphicData uri="http://schemas.openxmlformats.org/drawingml/2006/table">
            <a:tbl>
              <a:tblPr firstRow="1" bandRow="1">
                <a:tableStyleId>{5C22544A-7EE6-4342-B048-85BDC9FD1C3A}</a:tableStyleId>
              </a:tblPr>
              <a:tblGrid>
                <a:gridCol w="7301948">
                  <a:extLst>
                    <a:ext uri="{9D8B030D-6E8A-4147-A177-3AD203B41FA5}">
                      <a16:colId xmlns:a16="http://schemas.microsoft.com/office/drawing/2014/main" val="4021244147"/>
                    </a:ext>
                  </a:extLst>
                </a:gridCol>
              </a:tblGrid>
              <a:tr h="370840">
                <a:tc>
                  <a:txBody>
                    <a:bodyPr/>
                    <a:lstStyle/>
                    <a:p>
                      <a:r>
                        <a:rPr lang="en-US" sz="1600" dirty="0"/>
                        <a:t>return (</a:t>
                      </a:r>
                    </a:p>
                    <a:p>
                      <a:r>
                        <a:rPr lang="en-US" sz="1600" dirty="0"/>
                        <a:t>  &lt;</a:t>
                      </a:r>
                      <a:r>
                        <a:rPr lang="en-US" sz="1600" dirty="0" err="1"/>
                        <a:t>Animated.View</a:t>
                      </a:r>
                      <a:endParaRPr lang="en-US" sz="1600" dirty="0"/>
                    </a:p>
                    <a:p>
                      <a:r>
                        <a:rPr lang="en-US" sz="1600" dirty="0"/>
                        <a:t>    style={{</a:t>
                      </a:r>
                    </a:p>
                    <a:p>
                      <a:r>
                        <a:rPr lang="en-US" sz="1600" dirty="0"/>
                        <a:t>      width: 100,</a:t>
                      </a:r>
                    </a:p>
                    <a:p>
                      <a:r>
                        <a:rPr lang="en-US" sz="1600" dirty="0"/>
                        <a:t>      height: 100,</a:t>
                      </a:r>
                    </a:p>
                    <a:p>
                      <a:r>
                        <a:rPr lang="en-US" sz="1600" dirty="0"/>
                        <a:t>      </a:t>
                      </a:r>
                      <a:r>
                        <a:rPr lang="en-US" sz="1600" dirty="0" err="1"/>
                        <a:t>backgroundColor</a:t>
                      </a:r>
                      <a:r>
                        <a:rPr lang="en-US" sz="1600" dirty="0"/>
                        <a:t>: 'orange',</a:t>
                      </a:r>
                    </a:p>
                    <a:p>
                      <a:r>
                        <a:rPr lang="en-US" sz="1600" dirty="0"/>
                        <a:t>      transform: [</a:t>
                      </a:r>
                    </a:p>
                    <a:p>
                      <a:r>
                        <a:rPr lang="en-US" sz="1600" dirty="0"/>
                        <a:t>        { </a:t>
                      </a:r>
                      <a:r>
                        <a:rPr lang="en-US" sz="1600" dirty="0" err="1"/>
                        <a:t>translateX</a:t>
                      </a:r>
                      <a:r>
                        <a:rPr lang="en-US" sz="1600" dirty="0"/>
                        <a:t>: </a:t>
                      </a:r>
                      <a:r>
                        <a:rPr lang="en-US" sz="1600" dirty="0" err="1"/>
                        <a:t>translation.x</a:t>
                      </a:r>
                      <a:r>
                        <a:rPr lang="en-US" sz="1600" dirty="0"/>
                        <a:t> },</a:t>
                      </a:r>
                    </a:p>
                    <a:p>
                      <a:r>
                        <a:rPr lang="en-US" sz="1600" dirty="0"/>
                        <a:t>        { </a:t>
                      </a:r>
                      <a:r>
                        <a:rPr lang="en-US" sz="1600" dirty="0" err="1"/>
                        <a:t>translateY</a:t>
                      </a:r>
                      <a:r>
                        <a:rPr lang="en-US" sz="1600" dirty="0"/>
                        <a:t>: </a:t>
                      </a:r>
                      <a:r>
                        <a:rPr lang="en-US" sz="1600" dirty="0" err="1"/>
                        <a:t>translation.y</a:t>
                      </a:r>
                      <a:r>
                        <a:rPr lang="en-US" sz="1600" dirty="0"/>
                        <a:t> },</a:t>
                      </a:r>
                    </a:p>
                    <a:p>
                      <a:r>
                        <a:rPr lang="en-US" sz="1600" dirty="0"/>
                        <a:t>      ],</a:t>
                      </a:r>
                    </a:p>
                    <a:p>
                      <a:r>
                        <a:rPr lang="en-US" sz="1600" dirty="0"/>
                        <a:t>    }}</a:t>
                      </a:r>
                    </a:p>
                    <a:p>
                      <a:r>
                        <a:rPr lang="en-US" sz="1600" dirty="0"/>
                        <a:t>  /&gt;</a:t>
                      </a:r>
                    </a:p>
                    <a:p>
                      <a:r>
                        <a:rPr lang="en-US" sz="1600" dirty="0"/>
                        <a:t>);</a:t>
                      </a:r>
                    </a:p>
                  </a:txBody>
                  <a:tcPr/>
                </a:tc>
                <a:extLst>
                  <a:ext uri="{0D108BD9-81ED-4DB2-BD59-A6C34878D82A}">
                    <a16:rowId xmlns:a16="http://schemas.microsoft.com/office/drawing/2014/main" val="3254830234"/>
                  </a:ext>
                </a:extLst>
              </a:tr>
            </a:tbl>
          </a:graphicData>
        </a:graphic>
      </p:graphicFrame>
    </p:spTree>
    <p:custDataLst>
      <p:tags r:id="rId1"/>
    </p:custDataLst>
    <p:extLst>
      <p:ext uri="{BB962C8B-B14F-4D97-AF65-F5344CB8AC3E}">
        <p14:creationId xmlns:p14="http://schemas.microsoft.com/office/powerpoint/2010/main" val="21633237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Animation Types</a:t>
            </a:r>
          </a:p>
        </p:txBody>
      </p:sp>
      <p:sp>
        <p:nvSpPr>
          <p:cNvPr id="6" name="Content Placeholder 2"/>
          <p:cNvSpPr txBox="1">
            <a:spLocks/>
          </p:cNvSpPr>
          <p:nvPr/>
        </p:nvSpPr>
        <p:spPr bwMode="auto">
          <a:xfrm>
            <a:off x="449176" y="1437850"/>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300"/>
              </a:spcBef>
              <a:spcAft>
                <a:spcPts val="300"/>
              </a:spcAft>
              <a:buAutoNum type="arabicPeriod" startAt="4"/>
            </a:pPr>
            <a:r>
              <a:rPr lang="en-US" sz="2400" dirty="0">
                <a:solidFill>
                  <a:schemeClr val="tx1"/>
                </a:solidFill>
              </a:rPr>
              <a:t>Animation Composition</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Create a couple and pass it to </a:t>
            </a:r>
            <a:r>
              <a:rPr lang="en-US" sz="2400" b="1" dirty="0" err="1">
                <a:solidFill>
                  <a:schemeClr val="tx1"/>
                </a:solidFill>
              </a:rPr>
              <a:t>Animated.sequence</a:t>
            </a:r>
            <a:r>
              <a:rPr lang="en-US" sz="2400" dirty="0">
                <a:solidFill>
                  <a:schemeClr val="tx1"/>
                </a:solidFill>
              </a:rPr>
              <a:t> which will run each one in a sequence.</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Then, you still need to call start but this time on the sequence you have just created.</a:t>
            </a:r>
          </a:p>
        </p:txBody>
      </p:sp>
    </p:spTree>
    <p:custDataLst>
      <p:tags r:id="rId1"/>
    </p:custDataLst>
    <p:extLst>
      <p:ext uri="{BB962C8B-B14F-4D97-AF65-F5344CB8AC3E}">
        <p14:creationId xmlns:p14="http://schemas.microsoft.com/office/powerpoint/2010/main" val="17467863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Animation Types</a:t>
            </a:r>
          </a:p>
        </p:txBody>
      </p:sp>
      <p:sp>
        <p:nvSpPr>
          <p:cNvPr id="6" name="Content Placeholder 2"/>
          <p:cNvSpPr txBox="1">
            <a:spLocks/>
          </p:cNvSpPr>
          <p:nvPr/>
        </p:nvSpPr>
        <p:spPr bwMode="auto">
          <a:xfrm>
            <a:off x="449176" y="1437850"/>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300"/>
              </a:spcBef>
              <a:spcAft>
                <a:spcPts val="300"/>
              </a:spcAft>
              <a:buAutoNum type="arabicPeriod" startAt="4"/>
            </a:pPr>
            <a:r>
              <a:rPr lang="en-US" sz="2400" dirty="0">
                <a:solidFill>
                  <a:schemeClr val="tx1"/>
                </a:solidFill>
              </a:rPr>
              <a:t>Animation Composition</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b="1" dirty="0" err="1">
                <a:solidFill>
                  <a:schemeClr val="tx1"/>
                </a:solidFill>
              </a:rPr>
              <a:t>Animated.parallel</a:t>
            </a:r>
            <a:r>
              <a:rPr lang="en-US" sz="2400" b="1" dirty="0">
                <a:solidFill>
                  <a:schemeClr val="tx1"/>
                </a:solidFill>
              </a:rPr>
              <a:t> </a:t>
            </a:r>
            <a:r>
              <a:rPr lang="en-US" sz="2400" dirty="0">
                <a:solidFill>
                  <a:schemeClr val="tx1"/>
                </a:solidFill>
              </a:rPr>
              <a:t>works just the same to run multiple animations all at once:</a:t>
            </a: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p:txBody>
      </p:sp>
      <p:graphicFrame>
        <p:nvGraphicFramePr>
          <p:cNvPr id="2" name="Table 2">
            <a:extLst>
              <a:ext uri="{FF2B5EF4-FFF2-40B4-BE49-F238E27FC236}">
                <a16:creationId xmlns:a16="http://schemas.microsoft.com/office/drawing/2014/main" id="{5379FBA1-9009-5D24-9902-4148FBEE6DDE}"/>
              </a:ext>
            </a:extLst>
          </p:cNvPr>
          <p:cNvGraphicFramePr>
            <a:graphicFrameLocks noGrp="1"/>
          </p:cNvGraphicFramePr>
          <p:nvPr>
            <p:extLst>
              <p:ext uri="{D42A27DB-BD31-4B8C-83A1-F6EECF244321}">
                <p14:modId xmlns:p14="http://schemas.microsoft.com/office/powerpoint/2010/main" val="1642192045"/>
              </p:ext>
            </p:extLst>
          </p:nvPr>
        </p:nvGraphicFramePr>
        <p:xfrm>
          <a:off x="465223" y="3201120"/>
          <a:ext cx="7673505" cy="2834640"/>
        </p:xfrm>
        <a:graphic>
          <a:graphicData uri="http://schemas.openxmlformats.org/drawingml/2006/table">
            <a:tbl>
              <a:tblPr firstRow="1" bandRow="1">
                <a:tableStyleId>{5C22544A-7EE6-4342-B048-85BDC9FD1C3A}</a:tableStyleId>
              </a:tblPr>
              <a:tblGrid>
                <a:gridCol w="7673505">
                  <a:extLst>
                    <a:ext uri="{9D8B030D-6E8A-4147-A177-3AD203B41FA5}">
                      <a16:colId xmlns:a16="http://schemas.microsoft.com/office/drawing/2014/main" val="2501576595"/>
                    </a:ext>
                  </a:extLst>
                </a:gridCol>
              </a:tblGrid>
              <a:tr h="370840">
                <a:tc>
                  <a:txBody>
                    <a:bodyPr/>
                    <a:lstStyle/>
                    <a:p>
                      <a:r>
                        <a:rPr lang="en-SG" dirty="0" err="1"/>
                        <a:t>Animated.parallel</a:t>
                      </a:r>
                      <a:r>
                        <a:rPr lang="en-SG" dirty="0"/>
                        <a:t>([</a:t>
                      </a:r>
                    </a:p>
                    <a:p>
                      <a:r>
                        <a:rPr lang="en-SG" dirty="0"/>
                        <a:t>  </a:t>
                      </a:r>
                      <a:r>
                        <a:rPr lang="en-SG" dirty="0" err="1"/>
                        <a:t>Animated.spring</a:t>
                      </a:r>
                      <a:r>
                        <a:rPr lang="en-SG" dirty="0"/>
                        <a:t>(</a:t>
                      </a:r>
                      <a:r>
                        <a:rPr lang="en-SG" dirty="0" err="1"/>
                        <a:t>translation.x</a:t>
                      </a:r>
                      <a:r>
                        <a:rPr lang="en-SG" dirty="0"/>
                        <a:t>, {</a:t>
                      </a:r>
                    </a:p>
                    <a:p>
                      <a:r>
                        <a:rPr lang="en-SG" dirty="0"/>
                        <a:t>    </a:t>
                      </a:r>
                      <a:r>
                        <a:rPr lang="en-SG" dirty="0" err="1"/>
                        <a:t>toValue</a:t>
                      </a:r>
                      <a:r>
                        <a:rPr lang="en-SG" dirty="0"/>
                        <a:t>: -100,</a:t>
                      </a:r>
                    </a:p>
                    <a:p>
                      <a:r>
                        <a:rPr lang="en-SG" dirty="0"/>
                        <a:t>    </a:t>
                      </a:r>
                      <a:r>
                        <a:rPr lang="en-SG" dirty="0" err="1"/>
                        <a:t>useNativeDriver</a:t>
                      </a:r>
                      <a:r>
                        <a:rPr lang="en-SG" dirty="0"/>
                        <a:t>: true,</a:t>
                      </a:r>
                    </a:p>
                    <a:p>
                      <a:r>
                        <a:rPr lang="en-SG" dirty="0"/>
                        <a:t>  }),</a:t>
                      </a:r>
                    </a:p>
                    <a:p>
                      <a:r>
                        <a:rPr lang="en-SG" dirty="0"/>
                        <a:t>  </a:t>
                      </a:r>
                      <a:r>
                        <a:rPr lang="en-SG" dirty="0" err="1"/>
                        <a:t>Animated.spring</a:t>
                      </a:r>
                      <a:r>
                        <a:rPr lang="en-SG" dirty="0"/>
                        <a:t>(</a:t>
                      </a:r>
                      <a:r>
                        <a:rPr lang="en-SG" dirty="0" err="1"/>
                        <a:t>translation.y</a:t>
                      </a:r>
                      <a:r>
                        <a:rPr lang="en-SG" dirty="0"/>
                        <a:t>, {</a:t>
                      </a:r>
                    </a:p>
                    <a:p>
                      <a:r>
                        <a:rPr lang="en-SG" dirty="0"/>
                        <a:t>    </a:t>
                      </a:r>
                      <a:r>
                        <a:rPr lang="en-SG" dirty="0" err="1"/>
                        <a:t>toValue</a:t>
                      </a:r>
                      <a:r>
                        <a:rPr lang="en-SG" dirty="0"/>
                        <a:t>: -100,</a:t>
                      </a:r>
                    </a:p>
                    <a:p>
                      <a:r>
                        <a:rPr lang="en-SG" dirty="0"/>
                        <a:t>    </a:t>
                      </a:r>
                      <a:r>
                        <a:rPr lang="en-SG" dirty="0" err="1"/>
                        <a:t>useNativeDriver</a:t>
                      </a:r>
                      <a:r>
                        <a:rPr lang="en-SG" dirty="0"/>
                        <a:t>: true,</a:t>
                      </a:r>
                    </a:p>
                    <a:p>
                      <a:r>
                        <a:rPr lang="en-SG" dirty="0"/>
                        <a:t>  }),</a:t>
                      </a:r>
                    </a:p>
                    <a:p>
                      <a:r>
                        <a:rPr lang="en-SG" dirty="0"/>
                        <a:t>]).start();</a:t>
                      </a:r>
                    </a:p>
                  </a:txBody>
                  <a:tcPr/>
                </a:tc>
                <a:extLst>
                  <a:ext uri="{0D108BD9-81ED-4DB2-BD59-A6C34878D82A}">
                    <a16:rowId xmlns:a16="http://schemas.microsoft.com/office/drawing/2014/main" val="3090352143"/>
                  </a:ext>
                </a:extLst>
              </a:tr>
            </a:tbl>
          </a:graphicData>
        </a:graphic>
      </p:graphicFrame>
    </p:spTree>
    <p:custDataLst>
      <p:tags r:id="rId1"/>
    </p:custDataLst>
    <p:extLst>
      <p:ext uri="{BB962C8B-B14F-4D97-AF65-F5344CB8AC3E}">
        <p14:creationId xmlns:p14="http://schemas.microsoft.com/office/powerpoint/2010/main" val="8330773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Gestures</a:t>
            </a:r>
          </a:p>
        </p:txBody>
      </p:sp>
      <p:sp>
        <p:nvSpPr>
          <p:cNvPr id="6" name="Content Placeholder 2"/>
          <p:cNvSpPr txBox="1">
            <a:spLocks/>
          </p:cNvSpPr>
          <p:nvPr/>
        </p:nvSpPr>
        <p:spPr bwMode="auto">
          <a:xfrm>
            <a:off x="449176" y="1437850"/>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dirty="0">
                <a:solidFill>
                  <a:schemeClr val="tx1"/>
                </a:solidFill>
              </a:rPr>
              <a:t>Everything around you is interactive. </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You can touch, manipulate every object you have using buttons, sliders and many more.</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In React Native, we use touch to declare gestures and it is crucial to know how to use them wisely. </a:t>
            </a:r>
          </a:p>
        </p:txBody>
      </p:sp>
    </p:spTree>
    <p:custDataLst>
      <p:tags r:id="rId1"/>
    </p:custDataLst>
    <p:extLst>
      <p:ext uri="{BB962C8B-B14F-4D97-AF65-F5344CB8AC3E}">
        <p14:creationId xmlns:p14="http://schemas.microsoft.com/office/powerpoint/2010/main" val="9157926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Gestures</a:t>
            </a:r>
          </a:p>
        </p:txBody>
      </p:sp>
      <p:sp>
        <p:nvSpPr>
          <p:cNvPr id="6" name="Content Placeholder 2"/>
          <p:cNvSpPr txBox="1">
            <a:spLocks/>
          </p:cNvSpPr>
          <p:nvPr/>
        </p:nvSpPr>
        <p:spPr bwMode="auto">
          <a:xfrm>
            <a:off x="457199" y="1443529"/>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dirty="0">
                <a:solidFill>
                  <a:schemeClr val="tx1"/>
                </a:solidFill>
              </a:rPr>
              <a:t>A very important concept for React Native gestures is called a </a:t>
            </a:r>
            <a:r>
              <a:rPr lang="en-US" sz="2400" b="1" dirty="0">
                <a:solidFill>
                  <a:schemeClr val="tx1"/>
                </a:solidFill>
              </a:rPr>
              <a:t>Responder</a:t>
            </a:r>
            <a:r>
              <a:rPr lang="en-US" sz="2400" dirty="0">
                <a:solidFill>
                  <a:schemeClr val="tx1"/>
                </a:solidFill>
              </a:rPr>
              <a:t>. </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The way it works is simple: imagine that your application has one guy in charge of handling gestures.</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Whenever you press or move something, you need to ask him the right to proceed with the gesture. </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Another rule is that only one gesture at the time can get his attention.</a:t>
            </a:r>
          </a:p>
        </p:txBody>
      </p:sp>
    </p:spTree>
    <p:custDataLst>
      <p:tags r:id="rId1"/>
    </p:custDataLst>
    <p:extLst>
      <p:ext uri="{BB962C8B-B14F-4D97-AF65-F5344CB8AC3E}">
        <p14:creationId xmlns:p14="http://schemas.microsoft.com/office/powerpoint/2010/main" val="36972575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Gestures</a:t>
            </a:r>
          </a:p>
        </p:txBody>
      </p:sp>
      <p:sp>
        <p:nvSpPr>
          <p:cNvPr id="6" name="Content Placeholder 2"/>
          <p:cNvSpPr txBox="1">
            <a:spLocks/>
          </p:cNvSpPr>
          <p:nvPr/>
        </p:nvSpPr>
        <p:spPr bwMode="auto">
          <a:xfrm>
            <a:off x="457199" y="1443529"/>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dirty="0">
                <a:solidFill>
                  <a:schemeClr val="tx1"/>
                </a:solidFill>
              </a:rPr>
              <a:t>In our application, we’ll call this guy the “gesture responder” and fortunately, we have an easy way to talk to him.</a:t>
            </a: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p:txBody>
      </p:sp>
      <p:pic>
        <p:nvPicPr>
          <p:cNvPr id="2050" name="Picture 2">
            <a:extLst>
              <a:ext uri="{FF2B5EF4-FFF2-40B4-BE49-F238E27FC236}">
                <a16:creationId xmlns:a16="http://schemas.microsoft.com/office/drawing/2014/main" id="{A6DC3F95-96BB-0D54-3CCB-B776C94B0E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7773" y="2426302"/>
            <a:ext cx="5948454" cy="362380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3885458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Gestures</a:t>
            </a:r>
          </a:p>
        </p:txBody>
      </p:sp>
      <p:sp>
        <p:nvSpPr>
          <p:cNvPr id="6" name="Content Placeholder 2"/>
          <p:cNvSpPr txBox="1">
            <a:spLocks/>
          </p:cNvSpPr>
          <p:nvPr/>
        </p:nvSpPr>
        <p:spPr bwMode="auto">
          <a:xfrm>
            <a:off x="457199" y="1443529"/>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a:solidFill>
                  <a:schemeClr val="tx1"/>
                </a:solidFill>
              </a:rPr>
              <a:t>If a button for example wants to be touchable, it needs to let the gesture responder know that if a user touches it, no matter what other movement they do, this button only should be pressed.</a:t>
            </a:r>
          </a:p>
          <a:p>
            <a:pPr algn="l">
              <a:spcBef>
                <a:spcPts val="300"/>
              </a:spcBef>
              <a:spcAft>
                <a:spcPts val="300"/>
              </a:spcAft>
            </a:pPr>
            <a:endParaRPr lang="en-US" sz="2400">
              <a:solidFill>
                <a:schemeClr val="tx1"/>
              </a:solidFill>
            </a:endParaRPr>
          </a:p>
          <a:p>
            <a:pPr algn="l">
              <a:spcBef>
                <a:spcPts val="300"/>
              </a:spcBef>
              <a:spcAft>
                <a:spcPts val="300"/>
              </a:spcAft>
            </a:pPr>
            <a:r>
              <a:rPr lang="en-US" sz="2400">
                <a:solidFill>
                  <a:schemeClr val="tx1"/>
                </a:solidFill>
              </a:rPr>
              <a:t>In other words, whenever you interact with an element or a view in your app, you need to let the gesture responder know which element should become interactive and how.</a:t>
            </a:r>
            <a:endParaRPr lang="en-US" sz="2400" dirty="0">
              <a:solidFill>
                <a:schemeClr val="tx1"/>
              </a:solidFill>
            </a:endParaRPr>
          </a:p>
        </p:txBody>
      </p:sp>
      <p:pic>
        <p:nvPicPr>
          <p:cNvPr id="7" name="Picture 2">
            <a:extLst>
              <a:ext uri="{FF2B5EF4-FFF2-40B4-BE49-F238E27FC236}">
                <a16:creationId xmlns:a16="http://schemas.microsoft.com/office/drawing/2014/main" id="{8A18A3A7-77EB-C5A8-1BA6-66A543E8D3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0794" y="4483609"/>
            <a:ext cx="3056006" cy="186172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818513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Timers	</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300"/>
              </a:spcBef>
              <a:spcAft>
                <a:spcPts val="300"/>
              </a:spcAft>
              <a:buAutoNum type="arabicPeriod"/>
            </a:pPr>
            <a:r>
              <a:rPr lang="en-SG" sz="2400" dirty="0">
                <a:solidFill>
                  <a:schemeClr val="tx1"/>
                </a:solidFill>
              </a:rPr>
              <a:t>Timeout (delay)</a:t>
            </a:r>
          </a:p>
          <a:p>
            <a:pPr marL="457200" indent="-457200" algn="l">
              <a:spcBef>
                <a:spcPts val="300"/>
              </a:spcBef>
              <a:spcAft>
                <a:spcPts val="300"/>
              </a:spcAft>
              <a:buAutoNum type="arabicPeriod"/>
            </a:pPr>
            <a:endParaRPr lang="en-SG" sz="2400" dirty="0">
              <a:solidFill>
                <a:schemeClr val="tx1"/>
              </a:solidFill>
            </a:endParaRPr>
          </a:p>
          <a:p>
            <a:pPr algn="l">
              <a:spcBef>
                <a:spcPts val="300"/>
              </a:spcBef>
              <a:spcAft>
                <a:spcPts val="300"/>
              </a:spcAft>
            </a:pPr>
            <a:r>
              <a:rPr lang="en-US" sz="2400" dirty="0">
                <a:solidFill>
                  <a:schemeClr val="tx1"/>
                </a:solidFill>
              </a:rPr>
              <a:t>Removing the delay, set by </a:t>
            </a:r>
            <a:r>
              <a:rPr lang="en-US" sz="2400" dirty="0" err="1">
                <a:solidFill>
                  <a:schemeClr val="tx1"/>
                </a:solidFill>
              </a:rPr>
              <a:t>setTimeout</a:t>
            </a:r>
            <a:r>
              <a:rPr lang="en-US" sz="2400" dirty="0">
                <a:solidFill>
                  <a:schemeClr val="tx1"/>
                </a:solidFill>
              </a:rPr>
              <a:t>().</a:t>
            </a:r>
          </a:p>
          <a:p>
            <a:pPr algn="l">
              <a:spcBef>
                <a:spcPts val="300"/>
              </a:spcBef>
              <a:spcAft>
                <a:spcPts val="300"/>
              </a:spcAft>
            </a:pPr>
            <a:endParaRPr lang="en-SG" sz="2400" dirty="0">
              <a:solidFill>
                <a:schemeClr val="tx1"/>
              </a:solidFill>
            </a:endParaRPr>
          </a:p>
        </p:txBody>
      </p:sp>
      <p:graphicFrame>
        <p:nvGraphicFramePr>
          <p:cNvPr id="2" name="Table 2">
            <a:extLst>
              <a:ext uri="{FF2B5EF4-FFF2-40B4-BE49-F238E27FC236}">
                <a16:creationId xmlns:a16="http://schemas.microsoft.com/office/drawing/2014/main" id="{F07C9444-824D-795D-F8C4-37EB850D6769}"/>
              </a:ext>
            </a:extLst>
          </p:cNvPr>
          <p:cNvGraphicFramePr>
            <a:graphicFrameLocks noGrp="1"/>
          </p:cNvGraphicFramePr>
          <p:nvPr>
            <p:extLst>
              <p:ext uri="{D42A27DB-BD31-4B8C-83A1-F6EECF244321}">
                <p14:modId xmlns:p14="http://schemas.microsoft.com/office/powerpoint/2010/main" val="183193073"/>
              </p:ext>
            </p:extLst>
          </p:nvPr>
        </p:nvGraphicFramePr>
        <p:xfrm>
          <a:off x="518727" y="2894427"/>
          <a:ext cx="7881258" cy="640080"/>
        </p:xfrm>
        <a:graphic>
          <a:graphicData uri="http://schemas.openxmlformats.org/drawingml/2006/table">
            <a:tbl>
              <a:tblPr firstRow="1" bandRow="1">
                <a:tableStyleId>{5C22544A-7EE6-4342-B048-85BDC9FD1C3A}</a:tableStyleId>
              </a:tblPr>
              <a:tblGrid>
                <a:gridCol w="7881258">
                  <a:extLst>
                    <a:ext uri="{9D8B030D-6E8A-4147-A177-3AD203B41FA5}">
                      <a16:colId xmlns:a16="http://schemas.microsoft.com/office/drawing/2014/main" val="2549621794"/>
                    </a:ext>
                  </a:extLst>
                </a:gridCol>
              </a:tblGrid>
              <a:tr h="370840">
                <a:tc>
                  <a:txBody>
                    <a:bodyPr/>
                    <a:lstStyle/>
                    <a:p>
                      <a:r>
                        <a:rPr lang="en-US" dirty="0"/>
                        <a:t>// The below code removes the delay for &lt; </a:t>
                      </a:r>
                      <a:r>
                        <a:rPr lang="en-US" dirty="0" err="1"/>
                        <a:t>timeoutId</a:t>
                      </a:r>
                      <a:r>
                        <a:rPr lang="en-US" dirty="0"/>
                        <a:t> &gt;.</a:t>
                      </a:r>
                    </a:p>
                    <a:p>
                      <a:r>
                        <a:rPr lang="en-US" dirty="0" err="1"/>
                        <a:t>clearTimeout</a:t>
                      </a:r>
                      <a:r>
                        <a:rPr lang="en-US" dirty="0"/>
                        <a:t>(</a:t>
                      </a:r>
                      <a:r>
                        <a:rPr lang="en-US" dirty="0" err="1"/>
                        <a:t>timeoutId</a:t>
                      </a:r>
                      <a:r>
                        <a:rPr lang="en-US" dirty="0"/>
                        <a:t>)</a:t>
                      </a:r>
                      <a:endParaRPr lang="en-SG" dirty="0"/>
                    </a:p>
                  </a:txBody>
                  <a:tcPr/>
                </a:tc>
                <a:extLst>
                  <a:ext uri="{0D108BD9-81ED-4DB2-BD59-A6C34878D82A}">
                    <a16:rowId xmlns:a16="http://schemas.microsoft.com/office/drawing/2014/main" val="3483647966"/>
                  </a:ext>
                </a:extLst>
              </a:tr>
            </a:tbl>
          </a:graphicData>
        </a:graphic>
      </p:graphicFrame>
    </p:spTree>
    <p:custDataLst>
      <p:tags r:id="rId1"/>
    </p:custDataLst>
    <p:extLst>
      <p:ext uri="{BB962C8B-B14F-4D97-AF65-F5344CB8AC3E}">
        <p14:creationId xmlns:p14="http://schemas.microsoft.com/office/powerpoint/2010/main" val="41079613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Gestures</a:t>
            </a:r>
          </a:p>
        </p:txBody>
      </p:sp>
      <p:sp>
        <p:nvSpPr>
          <p:cNvPr id="6" name="Content Placeholder 2"/>
          <p:cNvSpPr txBox="1">
            <a:spLocks/>
          </p:cNvSpPr>
          <p:nvPr/>
        </p:nvSpPr>
        <p:spPr bwMode="auto">
          <a:xfrm>
            <a:off x="457199" y="1443529"/>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b="1" dirty="0">
                <a:solidFill>
                  <a:schemeClr val="tx1"/>
                </a:solidFill>
              </a:rPr>
              <a:t>Responder Lifecycle</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There is a simple way for you to contact the gesture responder. If you have already heard about </a:t>
            </a:r>
            <a:r>
              <a:rPr lang="en-US" sz="2400" b="1" dirty="0">
                <a:solidFill>
                  <a:schemeClr val="tx1"/>
                </a:solidFill>
              </a:rPr>
              <a:t>Pan Responders</a:t>
            </a:r>
            <a:r>
              <a:rPr lang="en-US" sz="2400" dirty="0">
                <a:solidFill>
                  <a:schemeClr val="tx1"/>
                </a:solidFill>
              </a:rPr>
              <a:t>, let me tell you that there is even a simpler way of doing it.</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Every React Native View can become interactive the way you want it to be. </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All you need, is to let the gesture responder know how it should deal with a gesture happening inside that view.</a:t>
            </a:r>
          </a:p>
        </p:txBody>
      </p:sp>
    </p:spTree>
    <p:custDataLst>
      <p:tags r:id="rId1"/>
    </p:custDataLst>
    <p:extLst>
      <p:ext uri="{BB962C8B-B14F-4D97-AF65-F5344CB8AC3E}">
        <p14:creationId xmlns:p14="http://schemas.microsoft.com/office/powerpoint/2010/main" val="11621269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Gestures</a:t>
            </a:r>
          </a:p>
        </p:txBody>
      </p:sp>
      <p:sp>
        <p:nvSpPr>
          <p:cNvPr id="6" name="Content Placeholder 2"/>
          <p:cNvSpPr txBox="1">
            <a:spLocks/>
          </p:cNvSpPr>
          <p:nvPr/>
        </p:nvSpPr>
        <p:spPr bwMode="auto">
          <a:xfrm>
            <a:off x="457199" y="1443529"/>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b="1" dirty="0">
                <a:solidFill>
                  <a:schemeClr val="tx1"/>
                </a:solidFill>
              </a:rPr>
              <a:t>Responder Lifecycle</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To understand how it works, we need to know what is a gesture. It always starts with a touch, somewhere on the screen. </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Then you move it around, and you eventually release the touch.</a:t>
            </a:r>
          </a:p>
        </p:txBody>
      </p:sp>
      <p:pic>
        <p:nvPicPr>
          <p:cNvPr id="3074" name="Picture 2">
            <a:extLst>
              <a:ext uri="{FF2B5EF4-FFF2-40B4-BE49-F238E27FC236}">
                <a16:creationId xmlns:a16="http://schemas.microsoft.com/office/drawing/2014/main" id="{3DAA5ED5-7B99-D7C6-609E-E1AF2943A4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1534" y="4371029"/>
            <a:ext cx="4838700" cy="14668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2148691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Gestures</a:t>
            </a:r>
          </a:p>
        </p:txBody>
      </p:sp>
      <p:sp>
        <p:nvSpPr>
          <p:cNvPr id="6" name="Content Placeholder 2"/>
          <p:cNvSpPr txBox="1">
            <a:spLocks/>
          </p:cNvSpPr>
          <p:nvPr/>
        </p:nvSpPr>
        <p:spPr bwMode="auto">
          <a:xfrm>
            <a:off x="457199" y="1443529"/>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b="1" dirty="0">
                <a:solidFill>
                  <a:schemeClr val="tx1"/>
                </a:solidFill>
              </a:rPr>
              <a:t>Responder Lifecycle</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These </a:t>
            </a:r>
            <a:r>
              <a:rPr lang="en-US" sz="2400" b="1" dirty="0">
                <a:solidFill>
                  <a:schemeClr val="tx1"/>
                </a:solidFill>
              </a:rPr>
              <a:t>THREE(3) </a:t>
            </a:r>
            <a:r>
              <a:rPr lang="en-US" sz="2400" dirty="0">
                <a:solidFill>
                  <a:schemeClr val="tx1"/>
                </a:solidFill>
              </a:rPr>
              <a:t>steps are what define any gesture. A </a:t>
            </a:r>
            <a:r>
              <a:rPr lang="en-US" sz="2400" b="1" dirty="0">
                <a:solidFill>
                  <a:schemeClr val="tx2"/>
                </a:solidFill>
              </a:rPr>
              <a:t>start</a:t>
            </a:r>
            <a:r>
              <a:rPr lang="en-US" sz="2400" dirty="0">
                <a:solidFill>
                  <a:schemeClr val="tx1"/>
                </a:solidFill>
              </a:rPr>
              <a:t> event, a series of </a:t>
            </a:r>
            <a:r>
              <a:rPr lang="en-US" sz="2400" b="1" dirty="0">
                <a:solidFill>
                  <a:schemeClr val="accent6">
                    <a:lumMod val="75000"/>
                  </a:schemeClr>
                </a:solidFill>
              </a:rPr>
              <a:t>move</a:t>
            </a:r>
            <a:r>
              <a:rPr lang="en-US" sz="2400" dirty="0">
                <a:solidFill>
                  <a:schemeClr val="tx1"/>
                </a:solidFill>
              </a:rPr>
              <a:t> events, and a final one, the </a:t>
            </a:r>
            <a:r>
              <a:rPr lang="en-US" sz="2400" b="1" dirty="0">
                <a:solidFill>
                  <a:srgbClr val="FF0000"/>
                </a:solidFill>
              </a:rPr>
              <a:t>release</a:t>
            </a:r>
            <a:r>
              <a:rPr lang="en-US" sz="2400" dirty="0">
                <a:solidFill>
                  <a:schemeClr val="tx1"/>
                </a:solidFill>
              </a:rPr>
              <a:t> event.</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Every view can keep track of this, which means that each view can ask the gesture responder to act in a certain way when interacted with. </a:t>
            </a:r>
          </a:p>
        </p:txBody>
      </p:sp>
    </p:spTree>
    <p:custDataLst>
      <p:tags r:id="rId1"/>
    </p:custDataLst>
    <p:extLst>
      <p:ext uri="{BB962C8B-B14F-4D97-AF65-F5344CB8AC3E}">
        <p14:creationId xmlns:p14="http://schemas.microsoft.com/office/powerpoint/2010/main" val="20822465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Gestures</a:t>
            </a:r>
          </a:p>
        </p:txBody>
      </p:sp>
      <p:sp>
        <p:nvSpPr>
          <p:cNvPr id="6" name="Content Placeholder 2"/>
          <p:cNvSpPr txBox="1">
            <a:spLocks/>
          </p:cNvSpPr>
          <p:nvPr/>
        </p:nvSpPr>
        <p:spPr bwMode="auto">
          <a:xfrm>
            <a:off x="457199" y="1443529"/>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b="1" dirty="0">
                <a:solidFill>
                  <a:schemeClr val="tx1"/>
                </a:solidFill>
              </a:rPr>
              <a:t>Responder Lifecycle</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To do so, there is a bunch of properties every View component comes with.</a:t>
            </a:r>
          </a:p>
          <a:p>
            <a:pPr algn="l">
              <a:spcBef>
                <a:spcPts val="300"/>
              </a:spcBef>
              <a:spcAft>
                <a:spcPts val="300"/>
              </a:spcAft>
            </a:pPr>
            <a:endParaRPr lang="en-US" sz="2400" dirty="0">
              <a:solidFill>
                <a:schemeClr val="tx1"/>
              </a:solidFill>
            </a:endParaRPr>
          </a:p>
          <a:p>
            <a:pPr marL="457200" indent="-457200" algn="l">
              <a:spcBef>
                <a:spcPts val="300"/>
              </a:spcBef>
              <a:spcAft>
                <a:spcPts val="300"/>
              </a:spcAft>
              <a:buAutoNum type="arabicPeriod"/>
            </a:pPr>
            <a:r>
              <a:rPr lang="en-US" sz="2400" b="1" dirty="0" err="1">
                <a:solidFill>
                  <a:schemeClr val="tx1"/>
                </a:solidFill>
              </a:rPr>
              <a:t>onStartShouldSetResponder</a:t>
            </a:r>
            <a:r>
              <a:rPr lang="en-US" sz="2400" dirty="0">
                <a:solidFill>
                  <a:schemeClr val="tx1"/>
                </a:solidFill>
              </a:rPr>
              <a:t> – Registers the start of a touch responder.</a:t>
            </a: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p:txBody>
      </p:sp>
      <p:graphicFrame>
        <p:nvGraphicFramePr>
          <p:cNvPr id="2" name="Table 2">
            <a:extLst>
              <a:ext uri="{FF2B5EF4-FFF2-40B4-BE49-F238E27FC236}">
                <a16:creationId xmlns:a16="http://schemas.microsoft.com/office/drawing/2014/main" id="{F1CB7D11-391E-D835-EED4-56EFF9F9C947}"/>
              </a:ext>
            </a:extLst>
          </p:cNvPr>
          <p:cNvGraphicFramePr>
            <a:graphicFrameLocks noGrp="1"/>
          </p:cNvGraphicFramePr>
          <p:nvPr>
            <p:extLst>
              <p:ext uri="{D42A27DB-BD31-4B8C-83A1-F6EECF244321}">
                <p14:modId xmlns:p14="http://schemas.microsoft.com/office/powerpoint/2010/main" val="561072892"/>
              </p:ext>
            </p:extLst>
          </p:nvPr>
        </p:nvGraphicFramePr>
        <p:xfrm>
          <a:off x="973088" y="4571842"/>
          <a:ext cx="7438256" cy="370840"/>
        </p:xfrm>
        <a:graphic>
          <a:graphicData uri="http://schemas.openxmlformats.org/drawingml/2006/table">
            <a:tbl>
              <a:tblPr firstRow="1" bandRow="1">
                <a:tableStyleId>{5C22544A-7EE6-4342-B048-85BDC9FD1C3A}</a:tableStyleId>
              </a:tblPr>
              <a:tblGrid>
                <a:gridCol w="7438256">
                  <a:extLst>
                    <a:ext uri="{9D8B030D-6E8A-4147-A177-3AD203B41FA5}">
                      <a16:colId xmlns:a16="http://schemas.microsoft.com/office/drawing/2014/main" val="1254182468"/>
                    </a:ext>
                  </a:extLst>
                </a:gridCol>
              </a:tblGrid>
              <a:tr h="370840">
                <a:tc>
                  <a:txBody>
                    <a:bodyPr/>
                    <a:lstStyle/>
                    <a:p>
                      <a:r>
                        <a:rPr lang="en-SG" dirty="0" err="1"/>
                        <a:t>onStartShouldSetResponder</a:t>
                      </a:r>
                      <a:r>
                        <a:rPr lang="en-SG" dirty="0"/>
                        <a:t>: (event) =&gt; true | false</a:t>
                      </a:r>
                    </a:p>
                  </a:txBody>
                  <a:tcPr/>
                </a:tc>
                <a:extLst>
                  <a:ext uri="{0D108BD9-81ED-4DB2-BD59-A6C34878D82A}">
                    <a16:rowId xmlns:a16="http://schemas.microsoft.com/office/drawing/2014/main" val="4087810674"/>
                  </a:ext>
                </a:extLst>
              </a:tr>
            </a:tbl>
          </a:graphicData>
        </a:graphic>
      </p:graphicFrame>
    </p:spTree>
    <p:custDataLst>
      <p:tags r:id="rId1"/>
    </p:custDataLst>
    <p:extLst>
      <p:ext uri="{BB962C8B-B14F-4D97-AF65-F5344CB8AC3E}">
        <p14:creationId xmlns:p14="http://schemas.microsoft.com/office/powerpoint/2010/main" val="23556474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Gestures</a:t>
            </a:r>
          </a:p>
        </p:txBody>
      </p:sp>
      <p:sp>
        <p:nvSpPr>
          <p:cNvPr id="6" name="Content Placeholder 2"/>
          <p:cNvSpPr txBox="1">
            <a:spLocks/>
          </p:cNvSpPr>
          <p:nvPr/>
        </p:nvSpPr>
        <p:spPr bwMode="auto">
          <a:xfrm>
            <a:off x="457199" y="1443529"/>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b="1" dirty="0">
                <a:solidFill>
                  <a:schemeClr val="tx1"/>
                </a:solidFill>
              </a:rPr>
              <a:t>Responder Lifecycle</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To do so, there is a bunch of properties every View component comes with.</a:t>
            </a:r>
          </a:p>
          <a:p>
            <a:pPr marL="457200" indent="-457200" algn="l">
              <a:spcBef>
                <a:spcPts val="300"/>
              </a:spcBef>
              <a:spcAft>
                <a:spcPts val="300"/>
              </a:spcAft>
              <a:buAutoNum type="arabicPeriod"/>
            </a:pPr>
            <a:endParaRPr lang="en-US" sz="2400" b="1" dirty="0">
              <a:solidFill>
                <a:schemeClr val="tx1"/>
              </a:solidFill>
            </a:endParaRPr>
          </a:p>
          <a:p>
            <a:pPr marL="457200" indent="-457200" algn="l">
              <a:spcBef>
                <a:spcPts val="300"/>
              </a:spcBef>
              <a:spcAft>
                <a:spcPts val="300"/>
              </a:spcAft>
              <a:buAutoNum type="arabicPeriod" startAt="2"/>
            </a:pPr>
            <a:r>
              <a:rPr lang="en-US" sz="2400" b="1" dirty="0" err="1">
                <a:solidFill>
                  <a:schemeClr val="tx1"/>
                </a:solidFill>
              </a:rPr>
              <a:t>onMoveShouldSetResponder</a:t>
            </a:r>
            <a:r>
              <a:rPr lang="en-US" sz="2400" dirty="0">
                <a:solidFill>
                  <a:schemeClr val="tx1"/>
                </a:solidFill>
              </a:rPr>
              <a:t> -  Called for every touch move on the View when it is not the responder. </a:t>
            </a:r>
          </a:p>
          <a:p>
            <a:pPr algn="l">
              <a:spcBef>
                <a:spcPts val="300"/>
              </a:spcBef>
              <a:spcAft>
                <a:spcPts val="300"/>
              </a:spcAft>
            </a:pPr>
            <a:endParaRPr lang="en-US" sz="2400" dirty="0">
              <a:solidFill>
                <a:schemeClr val="tx1"/>
              </a:solidFill>
            </a:endParaRPr>
          </a:p>
        </p:txBody>
      </p:sp>
      <p:graphicFrame>
        <p:nvGraphicFramePr>
          <p:cNvPr id="4" name="Table 2">
            <a:extLst>
              <a:ext uri="{FF2B5EF4-FFF2-40B4-BE49-F238E27FC236}">
                <a16:creationId xmlns:a16="http://schemas.microsoft.com/office/drawing/2014/main" id="{76DDDC3C-C3C2-83FE-A919-96F4A126A53E}"/>
              </a:ext>
            </a:extLst>
          </p:cNvPr>
          <p:cNvGraphicFramePr>
            <a:graphicFrameLocks noGrp="1"/>
          </p:cNvGraphicFramePr>
          <p:nvPr>
            <p:extLst>
              <p:ext uri="{D42A27DB-BD31-4B8C-83A1-F6EECF244321}">
                <p14:modId xmlns:p14="http://schemas.microsoft.com/office/powerpoint/2010/main" val="1393417555"/>
              </p:ext>
            </p:extLst>
          </p:nvPr>
        </p:nvGraphicFramePr>
        <p:xfrm>
          <a:off x="973088" y="4571842"/>
          <a:ext cx="7438256" cy="370840"/>
        </p:xfrm>
        <a:graphic>
          <a:graphicData uri="http://schemas.openxmlformats.org/drawingml/2006/table">
            <a:tbl>
              <a:tblPr firstRow="1" bandRow="1">
                <a:tableStyleId>{5C22544A-7EE6-4342-B048-85BDC9FD1C3A}</a:tableStyleId>
              </a:tblPr>
              <a:tblGrid>
                <a:gridCol w="7438256">
                  <a:extLst>
                    <a:ext uri="{9D8B030D-6E8A-4147-A177-3AD203B41FA5}">
                      <a16:colId xmlns:a16="http://schemas.microsoft.com/office/drawing/2014/main" val="1254182468"/>
                    </a:ext>
                  </a:extLst>
                </a:gridCol>
              </a:tblGrid>
              <a:tr h="370840">
                <a:tc>
                  <a:txBody>
                    <a:bodyPr/>
                    <a:lstStyle/>
                    <a:p>
                      <a:r>
                        <a:rPr lang="en-SG" dirty="0" err="1"/>
                        <a:t>onMoveShouldSetResponder</a:t>
                      </a:r>
                      <a:r>
                        <a:rPr lang="en-SG" dirty="0"/>
                        <a:t>: (event) =&gt; true | false</a:t>
                      </a:r>
                    </a:p>
                  </a:txBody>
                  <a:tcPr/>
                </a:tc>
                <a:extLst>
                  <a:ext uri="{0D108BD9-81ED-4DB2-BD59-A6C34878D82A}">
                    <a16:rowId xmlns:a16="http://schemas.microsoft.com/office/drawing/2014/main" val="4087810674"/>
                  </a:ext>
                </a:extLst>
              </a:tr>
            </a:tbl>
          </a:graphicData>
        </a:graphic>
      </p:graphicFrame>
    </p:spTree>
    <p:custDataLst>
      <p:tags r:id="rId1"/>
    </p:custDataLst>
    <p:extLst>
      <p:ext uri="{BB962C8B-B14F-4D97-AF65-F5344CB8AC3E}">
        <p14:creationId xmlns:p14="http://schemas.microsoft.com/office/powerpoint/2010/main" val="33152664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Gestures</a:t>
            </a:r>
          </a:p>
        </p:txBody>
      </p:sp>
      <p:sp>
        <p:nvSpPr>
          <p:cNvPr id="6" name="Content Placeholder 2"/>
          <p:cNvSpPr txBox="1">
            <a:spLocks/>
          </p:cNvSpPr>
          <p:nvPr/>
        </p:nvSpPr>
        <p:spPr bwMode="auto">
          <a:xfrm>
            <a:off x="457199" y="1443529"/>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b="1" dirty="0">
                <a:solidFill>
                  <a:schemeClr val="tx1"/>
                </a:solidFill>
              </a:rPr>
              <a:t>Responder Lifecycle</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To do so, there is a bunch of properties every View component comes with.</a:t>
            </a:r>
          </a:p>
          <a:p>
            <a:pPr marL="457200" indent="-457200" algn="l">
              <a:spcBef>
                <a:spcPts val="300"/>
              </a:spcBef>
              <a:spcAft>
                <a:spcPts val="300"/>
              </a:spcAft>
              <a:buAutoNum type="arabicPeriod"/>
            </a:pPr>
            <a:endParaRPr lang="en-US" sz="2400" b="1" dirty="0">
              <a:solidFill>
                <a:schemeClr val="tx1"/>
              </a:solidFill>
            </a:endParaRPr>
          </a:p>
          <a:p>
            <a:pPr marL="457200" indent="-457200" algn="l">
              <a:spcBef>
                <a:spcPts val="300"/>
              </a:spcBef>
              <a:spcAft>
                <a:spcPts val="300"/>
              </a:spcAft>
              <a:buAutoNum type="arabicPeriod" startAt="3"/>
            </a:pPr>
            <a:r>
              <a:rPr lang="en-US" sz="2400" b="1" dirty="0" err="1">
                <a:solidFill>
                  <a:schemeClr val="tx1"/>
                </a:solidFill>
              </a:rPr>
              <a:t>onResponderMove</a:t>
            </a:r>
            <a:r>
              <a:rPr lang="en-US" sz="2400" b="1" dirty="0">
                <a:solidFill>
                  <a:schemeClr val="tx1"/>
                </a:solidFill>
              </a:rPr>
              <a:t> </a:t>
            </a:r>
            <a:r>
              <a:rPr lang="en-US" sz="2400" dirty="0">
                <a:solidFill>
                  <a:schemeClr val="tx1"/>
                </a:solidFill>
              </a:rPr>
              <a:t>-  The user is moving their finger.</a:t>
            </a:r>
          </a:p>
          <a:p>
            <a:pPr algn="l">
              <a:spcBef>
                <a:spcPts val="300"/>
              </a:spcBef>
              <a:spcAft>
                <a:spcPts val="300"/>
              </a:spcAft>
            </a:pPr>
            <a:endParaRPr lang="en-US" sz="2400" dirty="0">
              <a:solidFill>
                <a:schemeClr val="tx1"/>
              </a:solidFill>
            </a:endParaRPr>
          </a:p>
        </p:txBody>
      </p:sp>
      <p:graphicFrame>
        <p:nvGraphicFramePr>
          <p:cNvPr id="4" name="Table 2">
            <a:extLst>
              <a:ext uri="{FF2B5EF4-FFF2-40B4-BE49-F238E27FC236}">
                <a16:creationId xmlns:a16="http://schemas.microsoft.com/office/drawing/2014/main" id="{76DDDC3C-C3C2-83FE-A919-96F4A126A53E}"/>
              </a:ext>
            </a:extLst>
          </p:cNvPr>
          <p:cNvGraphicFramePr>
            <a:graphicFrameLocks noGrp="1"/>
          </p:cNvGraphicFramePr>
          <p:nvPr>
            <p:extLst>
              <p:ext uri="{D42A27DB-BD31-4B8C-83A1-F6EECF244321}">
                <p14:modId xmlns:p14="http://schemas.microsoft.com/office/powerpoint/2010/main" val="2509885139"/>
              </p:ext>
            </p:extLst>
          </p:nvPr>
        </p:nvGraphicFramePr>
        <p:xfrm>
          <a:off x="927652" y="4140200"/>
          <a:ext cx="6574972" cy="370840"/>
        </p:xfrm>
        <a:graphic>
          <a:graphicData uri="http://schemas.openxmlformats.org/drawingml/2006/table">
            <a:tbl>
              <a:tblPr firstRow="1" bandRow="1">
                <a:tableStyleId>{5C22544A-7EE6-4342-B048-85BDC9FD1C3A}</a:tableStyleId>
              </a:tblPr>
              <a:tblGrid>
                <a:gridCol w="6574972">
                  <a:extLst>
                    <a:ext uri="{9D8B030D-6E8A-4147-A177-3AD203B41FA5}">
                      <a16:colId xmlns:a16="http://schemas.microsoft.com/office/drawing/2014/main" val="1254182468"/>
                    </a:ext>
                  </a:extLst>
                </a:gridCol>
              </a:tblGrid>
              <a:tr h="370840">
                <a:tc>
                  <a:txBody>
                    <a:bodyPr/>
                    <a:lstStyle/>
                    <a:p>
                      <a:r>
                        <a:rPr lang="en-SG" dirty="0" err="1"/>
                        <a:t>onResponderMove</a:t>
                      </a:r>
                      <a:r>
                        <a:rPr lang="en-SG" dirty="0"/>
                        <a:t>: (event) =&gt; { ... }</a:t>
                      </a:r>
                    </a:p>
                  </a:txBody>
                  <a:tcPr/>
                </a:tc>
                <a:extLst>
                  <a:ext uri="{0D108BD9-81ED-4DB2-BD59-A6C34878D82A}">
                    <a16:rowId xmlns:a16="http://schemas.microsoft.com/office/drawing/2014/main" val="4087810674"/>
                  </a:ext>
                </a:extLst>
              </a:tr>
            </a:tbl>
          </a:graphicData>
        </a:graphic>
      </p:graphicFrame>
    </p:spTree>
    <p:custDataLst>
      <p:tags r:id="rId1"/>
    </p:custDataLst>
    <p:extLst>
      <p:ext uri="{BB962C8B-B14F-4D97-AF65-F5344CB8AC3E}">
        <p14:creationId xmlns:p14="http://schemas.microsoft.com/office/powerpoint/2010/main" val="3807188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Gestures</a:t>
            </a:r>
          </a:p>
        </p:txBody>
      </p:sp>
      <p:sp>
        <p:nvSpPr>
          <p:cNvPr id="6" name="Content Placeholder 2"/>
          <p:cNvSpPr txBox="1">
            <a:spLocks/>
          </p:cNvSpPr>
          <p:nvPr/>
        </p:nvSpPr>
        <p:spPr bwMode="auto">
          <a:xfrm>
            <a:off x="457199" y="1443529"/>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b="1" dirty="0">
                <a:solidFill>
                  <a:schemeClr val="tx1"/>
                </a:solidFill>
              </a:rPr>
              <a:t>Responder Lifecycle</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To do so, there is a bunch of properties every View component comes with.</a:t>
            </a:r>
          </a:p>
          <a:p>
            <a:pPr marL="457200" indent="-457200" algn="l">
              <a:spcBef>
                <a:spcPts val="300"/>
              </a:spcBef>
              <a:spcAft>
                <a:spcPts val="300"/>
              </a:spcAft>
              <a:buAutoNum type="arabicPeriod"/>
            </a:pPr>
            <a:endParaRPr lang="en-US" sz="2400" b="1" dirty="0">
              <a:solidFill>
                <a:schemeClr val="tx1"/>
              </a:solidFill>
            </a:endParaRPr>
          </a:p>
          <a:p>
            <a:pPr marL="457200" indent="-457200" algn="l">
              <a:spcBef>
                <a:spcPts val="300"/>
              </a:spcBef>
              <a:spcAft>
                <a:spcPts val="300"/>
              </a:spcAft>
              <a:buAutoNum type="arabicPeriod" startAt="3"/>
            </a:pPr>
            <a:r>
              <a:rPr lang="en-US" sz="2400" b="1" dirty="0" err="1">
                <a:solidFill>
                  <a:schemeClr val="tx1"/>
                </a:solidFill>
              </a:rPr>
              <a:t>onResponderRelease</a:t>
            </a:r>
            <a:r>
              <a:rPr lang="en-US" sz="2400" b="1" dirty="0">
                <a:solidFill>
                  <a:schemeClr val="tx1"/>
                </a:solidFill>
              </a:rPr>
              <a:t> </a:t>
            </a:r>
            <a:r>
              <a:rPr lang="en-US" sz="2400" dirty="0">
                <a:solidFill>
                  <a:schemeClr val="tx1"/>
                </a:solidFill>
              </a:rPr>
              <a:t>-  Fired at the end of the touch.</a:t>
            </a:r>
          </a:p>
        </p:txBody>
      </p:sp>
      <p:graphicFrame>
        <p:nvGraphicFramePr>
          <p:cNvPr id="4" name="Table 2">
            <a:extLst>
              <a:ext uri="{FF2B5EF4-FFF2-40B4-BE49-F238E27FC236}">
                <a16:creationId xmlns:a16="http://schemas.microsoft.com/office/drawing/2014/main" id="{76DDDC3C-C3C2-83FE-A919-96F4A126A53E}"/>
              </a:ext>
            </a:extLst>
          </p:cNvPr>
          <p:cNvGraphicFramePr>
            <a:graphicFrameLocks noGrp="1"/>
          </p:cNvGraphicFramePr>
          <p:nvPr>
            <p:extLst>
              <p:ext uri="{D42A27DB-BD31-4B8C-83A1-F6EECF244321}">
                <p14:modId xmlns:p14="http://schemas.microsoft.com/office/powerpoint/2010/main" val="1102569945"/>
              </p:ext>
            </p:extLst>
          </p:nvPr>
        </p:nvGraphicFramePr>
        <p:xfrm>
          <a:off x="927652" y="4140200"/>
          <a:ext cx="6574972" cy="370840"/>
        </p:xfrm>
        <a:graphic>
          <a:graphicData uri="http://schemas.openxmlformats.org/drawingml/2006/table">
            <a:tbl>
              <a:tblPr firstRow="1" bandRow="1">
                <a:tableStyleId>{5C22544A-7EE6-4342-B048-85BDC9FD1C3A}</a:tableStyleId>
              </a:tblPr>
              <a:tblGrid>
                <a:gridCol w="6574972">
                  <a:extLst>
                    <a:ext uri="{9D8B030D-6E8A-4147-A177-3AD203B41FA5}">
                      <a16:colId xmlns:a16="http://schemas.microsoft.com/office/drawing/2014/main" val="1254182468"/>
                    </a:ext>
                  </a:extLst>
                </a:gridCol>
              </a:tblGrid>
              <a:tr h="370840">
                <a:tc>
                  <a:txBody>
                    <a:bodyPr/>
                    <a:lstStyle/>
                    <a:p>
                      <a:r>
                        <a:rPr lang="en-SG" dirty="0" err="1"/>
                        <a:t>onResponderRelease</a:t>
                      </a:r>
                      <a:r>
                        <a:rPr lang="en-SG" dirty="0"/>
                        <a:t>: (event) =&gt; { ... }</a:t>
                      </a:r>
                    </a:p>
                  </a:txBody>
                  <a:tcPr/>
                </a:tc>
                <a:extLst>
                  <a:ext uri="{0D108BD9-81ED-4DB2-BD59-A6C34878D82A}">
                    <a16:rowId xmlns:a16="http://schemas.microsoft.com/office/drawing/2014/main" val="4087810674"/>
                  </a:ext>
                </a:extLst>
              </a:tr>
            </a:tbl>
          </a:graphicData>
        </a:graphic>
      </p:graphicFrame>
    </p:spTree>
    <p:custDataLst>
      <p:tags r:id="rId1"/>
    </p:custDataLst>
    <p:extLst>
      <p:ext uri="{BB962C8B-B14F-4D97-AF65-F5344CB8AC3E}">
        <p14:creationId xmlns:p14="http://schemas.microsoft.com/office/powerpoint/2010/main" val="3586009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Gestures</a:t>
            </a:r>
          </a:p>
        </p:txBody>
      </p:sp>
      <p:sp>
        <p:nvSpPr>
          <p:cNvPr id="6" name="Content Placeholder 2"/>
          <p:cNvSpPr txBox="1">
            <a:spLocks/>
          </p:cNvSpPr>
          <p:nvPr/>
        </p:nvSpPr>
        <p:spPr bwMode="auto">
          <a:xfrm>
            <a:off x="457199" y="1443529"/>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dirty="0">
                <a:solidFill>
                  <a:schemeClr val="tx1"/>
                </a:solidFill>
              </a:rPr>
              <a:t>Demonstration of what we have learnt with Gesture Responders.</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I want to move a cursor around. Just a small circle that will follow my touch. Then, I want to take this cursor back to its middle position when I release the touch.</a:t>
            </a:r>
          </a:p>
        </p:txBody>
      </p:sp>
      <p:pic>
        <p:nvPicPr>
          <p:cNvPr id="5122" name="Picture 2">
            <a:extLst>
              <a:ext uri="{FF2B5EF4-FFF2-40B4-BE49-F238E27FC236}">
                <a16:creationId xmlns:a16="http://schemas.microsoft.com/office/drawing/2014/main" id="{B8B9030A-B212-5647-39E7-AC72203F5C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7598" y="3241016"/>
            <a:ext cx="1713378" cy="322347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1166112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Efficient Programming</a:t>
            </a:r>
          </a:p>
        </p:txBody>
      </p:sp>
      <p:sp>
        <p:nvSpPr>
          <p:cNvPr id="6" name="Content Placeholder 2"/>
          <p:cNvSpPr txBox="1">
            <a:spLocks/>
          </p:cNvSpPr>
          <p:nvPr/>
        </p:nvSpPr>
        <p:spPr bwMode="auto">
          <a:xfrm>
            <a:off x="457199" y="1443529"/>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dirty="0">
                <a:solidFill>
                  <a:schemeClr val="tx1"/>
                </a:solidFill>
              </a:rPr>
              <a:t>It’s really easy to write efficient and faster code. </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Efficient code, not just only improves the functionality of the code but it can also reduce the time and space complexity of the programming.</a:t>
            </a:r>
          </a:p>
        </p:txBody>
      </p:sp>
    </p:spTree>
    <p:custDataLst>
      <p:tags r:id="rId1"/>
    </p:custDataLst>
    <p:extLst>
      <p:ext uri="{BB962C8B-B14F-4D97-AF65-F5344CB8AC3E}">
        <p14:creationId xmlns:p14="http://schemas.microsoft.com/office/powerpoint/2010/main" val="13191182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Efficient Programming</a:t>
            </a:r>
          </a:p>
        </p:txBody>
      </p:sp>
      <p:sp>
        <p:nvSpPr>
          <p:cNvPr id="6" name="Content Placeholder 2"/>
          <p:cNvSpPr txBox="1">
            <a:spLocks/>
          </p:cNvSpPr>
          <p:nvPr/>
        </p:nvSpPr>
        <p:spPr bwMode="auto">
          <a:xfrm>
            <a:off x="457199" y="1443529"/>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b="1" dirty="0">
                <a:solidFill>
                  <a:schemeClr val="tx1"/>
                </a:solidFill>
              </a:rPr>
              <a:t>Speed</a:t>
            </a:r>
            <a:r>
              <a:rPr lang="en-US" sz="2400" dirty="0">
                <a:solidFill>
                  <a:schemeClr val="tx1"/>
                </a:solidFill>
              </a:rPr>
              <a:t> is one of the major factors in deciding the quality of the code, for instance, your code might be producing the required result but it takes some time to execute then it will not be considered a quality code. </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Considering an alternative approach to the same problem producing faster results will be considered better.</a:t>
            </a:r>
          </a:p>
          <a:p>
            <a:pPr algn="l">
              <a:spcBef>
                <a:spcPts val="300"/>
              </a:spcBef>
              <a:spcAft>
                <a:spcPts val="300"/>
              </a:spcAft>
            </a:pPr>
            <a:endParaRPr lang="en-US" sz="2400" dirty="0">
              <a:solidFill>
                <a:schemeClr val="tx1"/>
              </a:solidFill>
            </a:endParaRPr>
          </a:p>
        </p:txBody>
      </p:sp>
    </p:spTree>
    <p:custDataLst>
      <p:tags r:id="rId1"/>
    </p:custDataLst>
    <p:extLst>
      <p:ext uri="{BB962C8B-B14F-4D97-AF65-F5344CB8AC3E}">
        <p14:creationId xmlns:p14="http://schemas.microsoft.com/office/powerpoint/2010/main" val="1169176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Timers	</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300"/>
              </a:spcBef>
              <a:spcAft>
                <a:spcPts val="300"/>
              </a:spcAft>
              <a:buAutoNum type="arabicPeriod" startAt="2"/>
            </a:pPr>
            <a:r>
              <a:rPr lang="en-SG" sz="2400" dirty="0">
                <a:solidFill>
                  <a:schemeClr val="tx1"/>
                </a:solidFill>
              </a:rPr>
              <a:t>Interval (repeat with interval)</a:t>
            </a:r>
          </a:p>
          <a:p>
            <a:pPr algn="l">
              <a:spcBef>
                <a:spcPts val="300"/>
              </a:spcBef>
              <a:spcAft>
                <a:spcPts val="300"/>
              </a:spcAft>
            </a:pPr>
            <a:endParaRPr lang="en-SG" sz="2400" dirty="0">
              <a:solidFill>
                <a:schemeClr val="tx1"/>
              </a:solidFill>
            </a:endParaRPr>
          </a:p>
          <a:p>
            <a:pPr algn="l">
              <a:spcBef>
                <a:spcPts val="300"/>
              </a:spcBef>
              <a:spcAft>
                <a:spcPts val="300"/>
              </a:spcAft>
            </a:pPr>
            <a:r>
              <a:rPr lang="en-US" sz="2400" dirty="0">
                <a:solidFill>
                  <a:schemeClr val="tx1"/>
                </a:solidFill>
              </a:rPr>
              <a:t>Calling the function or executing the code block repeatedly, with a fixed time delay between each call.</a:t>
            </a:r>
          </a:p>
          <a:p>
            <a:pPr algn="l">
              <a:spcBef>
                <a:spcPts val="300"/>
              </a:spcBef>
              <a:spcAft>
                <a:spcPts val="300"/>
              </a:spcAft>
            </a:pPr>
            <a:endParaRPr lang="en-SG" sz="2400" dirty="0">
              <a:solidFill>
                <a:schemeClr val="tx1"/>
              </a:solidFill>
            </a:endParaRPr>
          </a:p>
        </p:txBody>
      </p:sp>
      <p:graphicFrame>
        <p:nvGraphicFramePr>
          <p:cNvPr id="2" name="Table 2">
            <a:extLst>
              <a:ext uri="{FF2B5EF4-FFF2-40B4-BE49-F238E27FC236}">
                <a16:creationId xmlns:a16="http://schemas.microsoft.com/office/drawing/2014/main" id="{F07C9444-824D-795D-F8C4-37EB850D6769}"/>
              </a:ext>
            </a:extLst>
          </p:cNvPr>
          <p:cNvGraphicFramePr>
            <a:graphicFrameLocks noGrp="1"/>
          </p:cNvGraphicFramePr>
          <p:nvPr>
            <p:extLst>
              <p:ext uri="{D42A27DB-BD31-4B8C-83A1-F6EECF244321}">
                <p14:modId xmlns:p14="http://schemas.microsoft.com/office/powerpoint/2010/main" val="532714384"/>
              </p:ext>
            </p:extLst>
          </p:nvPr>
        </p:nvGraphicFramePr>
        <p:xfrm>
          <a:off x="530086" y="3309031"/>
          <a:ext cx="7881258" cy="1463040"/>
        </p:xfrm>
        <a:graphic>
          <a:graphicData uri="http://schemas.openxmlformats.org/drawingml/2006/table">
            <a:tbl>
              <a:tblPr firstRow="1" bandRow="1">
                <a:tableStyleId>{5C22544A-7EE6-4342-B048-85BDC9FD1C3A}</a:tableStyleId>
              </a:tblPr>
              <a:tblGrid>
                <a:gridCol w="7881258">
                  <a:extLst>
                    <a:ext uri="{9D8B030D-6E8A-4147-A177-3AD203B41FA5}">
                      <a16:colId xmlns:a16="http://schemas.microsoft.com/office/drawing/2014/main" val="2549621794"/>
                    </a:ext>
                  </a:extLst>
                </a:gridCol>
              </a:tblGrid>
              <a:tr h="370840">
                <a:tc>
                  <a:txBody>
                    <a:bodyPr/>
                    <a:lstStyle/>
                    <a:p>
                      <a:r>
                        <a:rPr lang="en-SG" dirty="0"/>
                        <a:t>var </a:t>
                      </a:r>
                      <a:r>
                        <a:rPr lang="en-SG" dirty="0" err="1"/>
                        <a:t>intervalID</a:t>
                      </a:r>
                      <a:r>
                        <a:rPr lang="en-SG" dirty="0"/>
                        <a:t> = </a:t>
                      </a:r>
                      <a:r>
                        <a:rPr lang="en-SG" dirty="0" err="1"/>
                        <a:t>setInterval</a:t>
                      </a:r>
                      <a:r>
                        <a:rPr lang="en-SG" dirty="0"/>
                        <a:t>(function, delay in milliseconds);</a:t>
                      </a:r>
                    </a:p>
                    <a:p>
                      <a:r>
                        <a:rPr lang="en-SG" dirty="0"/>
                        <a:t>// The following code shows an alert dialog every three seconds.</a:t>
                      </a:r>
                    </a:p>
                    <a:p>
                      <a:r>
                        <a:rPr lang="en-SG" dirty="0"/>
                        <a:t>var </a:t>
                      </a:r>
                      <a:r>
                        <a:rPr lang="en-SG" dirty="0" err="1"/>
                        <a:t>intervalId</a:t>
                      </a:r>
                      <a:r>
                        <a:rPr lang="en-SG" dirty="0"/>
                        <a:t> = </a:t>
                      </a:r>
                      <a:r>
                        <a:rPr lang="en-SG" dirty="0" err="1"/>
                        <a:t>setInterval</a:t>
                      </a:r>
                      <a:r>
                        <a:rPr lang="en-SG" dirty="0"/>
                        <a:t>(</a:t>
                      </a:r>
                    </a:p>
                    <a:p>
                      <a:r>
                        <a:rPr lang="en-SG" dirty="0"/>
                        <a:t>     () =&gt; { alert('Every three second')}</a:t>
                      </a:r>
                    </a:p>
                    <a:p>
                      <a:r>
                        <a:rPr lang="en-SG" dirty="0"/>
                        <a:t>, 3000);</a:t>
                      </a:r>
                    </a:p>
                  </a:txBody>
                  <a:tcPr/>
                </a:tc>
                <a:extLst>
                  <a:ext uri="{0D108BD9-81ED-4DB2-BD59-A6C34878D82A}">
                    <a16:rowId xmlns:a16="http://schemas.microsoft.com/office/drawing/2014/main" val="3483647966"/>
                  </a:ext>
                </a:extLst>
              </a:tr>
            </a:tbl>
          </a:graphicData>
        </a:graphic>
      </p:graphicFrame>
    </p:spTree>
    <p:custDataLst>
      <p:tags r:id="rId1"/>
    </p:custDataLst>
    <p:extLst>
      <p:ext uri="{BB962C8B-B14F-4D97-AF65-F5344CB8AC3E}">
        <p14:creationId xmlns:p14="http://schemas.microsoft.com/office/powerpoint/2010/main" val="17501212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Efficient Programming</a:t>
            </a:r>
          </a:p>
        </p:txBody>
      </p:sp>
      <p:sp>
        <p:nvSpPr>
          <p:cNvPr id="6" name="Content Placeholder 2"/>
          <p:cNvSpPr txBox="1">
            <a:spLocks/>
          </p:cNvSpPr>
          <p:nvPr/>
        </p:nvSpPr>
        <p:spPr bwMode="auto">
          <a:xfrm>
            <a:off x="457199" y="1443529"/>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dirty="0">
                <a:solidFill>
                  <a:schemeClr val="tx1"/>
                </a:solidFill>
              </a:rPr>
              <a:t>The code should be clean i.e. comprehensible and readable so that it can be reused (saving the efforts of rewriting the whole program from scratch), adding new features, and making the process of debugging more easier.</a:t>
            </a:r>
          </a:p>
          <a:p>
            <a:pPr algn="l">
              <a:spcBef>
                <a:spcPts val="300"/>
              </a:spcBef>
              <a:spcAft>
                <a:spcPts val="300"/>
              </a:spcAft>
            </a:pPr>
            <a:endParaRPr lang="en-US" sz="2400" dirty="0">
              <a:solidFill>
                <a:schemeClr val="tx1"/>
              </a:solidFill>
            </a:endParaRPr>
          </a:p>
        </p:txBody>
      </p:sp>
      <p:pic>
        <p:nvPicPr>
          <p:cNvPr id="6146" name="Picture 2" descr="Software – Rubber duck debugging - StudioPieters®">
            <a:extLst>
              <a:ext uri="{FF2B5EF4-FFF2-40B4-BE49-F238E27FC236}">
                <a16:creationId xmlns:a16="http://schemas.microsoft.com/office/drawing/2014/main" id="{3052CB15-387C-7F66-C496-37C5643DB3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1999" y="3333158"/>
            <a:ext cx="3741845" cy="280638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4389373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Efficient Programming</a:t>
            </a:r>
          </a:p>
        </p:txBody>
      </p:sp>
      <p:sp>
        <p:nvSpPr>
          <p:cNvPr id="6" name="Content Placeholder 2"/>
          <p:cNvSpPr txBox="1">
            <a:spLocks/>
          </p:cNvSpPr>
          <p:nvPr/>
        </p:nvSpPr>
        <p:spPr bwMode="auto">
          <a:xfrm>
            <a:off x="457199" y="1443529"/>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dirty="0">
                <a:solidFill>
                  <a:schemeClr val="tx1"/>
                </a:solidFill>
              </a:rPr>
              <a:t>There are many methods to make programming more efficient. </a:t>
            </a:r>
          </a:p>
          <a:p>
            <a:pPr algn="l">
              <a:spcBef>
                <a:spcPts val="300"/>
              </a:spcBef>
              <a:spcAft>
                <a:spcPts val="300"/>
              </a:spcAft>
            </a:pPr>
            <a:endParaRPr lang="en-US" sz="2400" dirty="0">
              <a:solidFill>
                <a:schemeClr val="tx1"/>
              </a:solidFill>
            </a:endParaRPr>
          </a:p>
          <a:p>
            <a:pPr marL="457200" indent="-457200" algn="l">
              <a:spcBef>
                <a:spcPts val="300"/>
              </a:spcBef>
              <a:spcAft>
                <a:spcPts val="300"/>
              </a:spcAft>
              <a:buAutoNum type="arabicPeriod"/>
            </a:pPr>
            <a:r>
              <a:rPr lang="en-US" sz="2400" dirty="0">
                <a:solidFill>
                  <a:schemeClr val="tx1"/>
                </a:solidFill>
              </a:rPr>
              <a:t>Commenting</a:t>
            </a:r>
          </a:p>
          <a:p>
            <a:pPr marL="457200" indent="-457200" algn="l">
              <a:spcBef>
                <a:spcPts val="300"/>
              </a:spcBef>
              <a:spcAft>
                <a:spcPts val="300"/>
              </a:spcAft>
              <a:buAutoNum type="arabicPeriod"/>
            </a:pPr>
            <a:r>
              <a:rPr lang="en-US" sz="2400" dirty="0">
                <a:solidFill>
                  <a:schemeClr val="tx1"/>
                </a:solidFill>
              </a:rPr>
              <a:t>Modular Structure</a:t>
            </a:r>
          </a:p>
          <a:p>
            <a:pPr marL="457200" indent="-457200" algn="l">
              <a:spcBef>
                <a:spcPts val="300"/>
              </a:spcBef>
              <a:spcAft>
                <a:spcPts val="300"/>
              </a:spcAft>
              <a:buAutoNum type="arabicPeriod"/>
            </a:pPr>
            <a:r>
              <a:rPr lang="en-US" sz="2400" dirty="0">
                <a:solidFill>
                  <a:schemeClr val="tx1"/>
                </a:solidFill>
              </a:rPr>
              <a:t>Naming Convention</a:t>
            </a:r>
          </a:p>
        </p:txBody>
      </p:sp>
    </p:spTree>
    <p:custDataLst>
      <p:tags r:id="rId1"/>
    </p:custDataLst>
    <p:extLst>
      <p:ext uri="{BB962C8B-B14F-4D97-AF65-F5344CB8AC3E}">
        <p14:creationId xmlns:p14="http://schemas.microsoft.com/office/powerpoint/2010/main" val="29159059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Efficient Programming</a:t>
            </a:r>
          </a:p>
        </p:txBody>
      </p:sp>
      <p:sp>
        <p:nvSpPr>
          <p:cNvPr id="6" name="Content Placeholder 2"/>
          <p:cNvSpPr txBox="1">
            <a:spLocks/>
          </p:cNvSpPr>
          <p:nvPr/>
        </p:nvSpPr>
        <p:spPr bwMode="auto">
          <a:xfrm>
            <a:off x="457199" y="1443529"/>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300"/>
              </a:spcBef>
              <a:spcAft>
                <a:spcPts val="300"/>
              </a:spcAft>
              <a:buAutoNum type="arabicPeriod"/>
            </a:pPr>
            <a:r>
              <a:rPr lang="en-US" sz="2400" dirty="0">
                <a:solidFill>
                  <a:schemeClr val="tx1"/>
                </a:solidFill>
              </a:rPr>
              <a:t>Commenting</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Benefits:</a:t>
            </a:r>
          </a:p>
          <a:p>
            <a:pPr marL="342900" indent="-342900" algn="l">
              <a:spcBef>
                <a:spcPts val="300"/>
              </a:spcBef>
              <a:spcAft>
                <a:spcPts val="300"/>
              </a:spcAft>
              <a:buFontTx/>
              <a:buChar char="-"/>
            </a:pPr>
            <a:r>
              <a:rPr lang="en-US" sz="2400" dirty="0">
                <a:solidFill>
                  <a:schemeClr val="tx1"/>
                </a:solidFill>
              </a:rPr>
              <a:t>For documentation purpose. You need to create a documentation of your whole project because as you go on, project gets complex and it becomes difficult to keep track of everything if there's no documentation.</a:t>
            </a:r>
          </a:p>
          <a:p>
            <a:pPr marL="342900" indent="-342900" algn="l">
              <a:spcBef>
                <a:spcPts val="300"/>
              </a:spcBef>
              <a:spcAft>
                <a:spcPts val="300"/>
              </a:spcAft>
              <a:buFontTx/>
              <a:buChar char="-"/>
            </a:pPr>
            <a:endParaRPr lang="en-US" sz="2400" dirty="0">
              <a:solidFill>
                <a:schemeClr val="tx1"/>
              </a:solidFill>
            </a:endParaRPr>
          </a:p>
          <a:p>
            <a:pPr marL="342900" indent="-342900" algn="l">
              <a:spcBef>
                <a:spcPts val="300"/>
              </a:spcBef>
              <a:spcAft>
                <a:spcPts val="300"/>
              </a:spcAft>
              <a:buFontTx/>
              <a:buChar char="-"/>
            </a:pPr>
            <a:r>
              <a:rPr lang="en-US" sz="2400" dirty="0">
                <a:solidFill>
                  <a:schemeClr val="tx1"/>
                </a:solidFill>
              </a:rPr>
              <a:t>It becomes easy for you to go through your past code which you must have written days or months ago. Comments give you a brief about what you did in those blocks of code.</a:t>
            </a:r>
          </a:p>
        </p:txBody>
      </p:sp>
    </p:spTree>
    <p:custDataLst>
      <p:tags r:id="rId1"/>
    </p:custDataLst>
    <p:extLst>
      <p:ext uri="{BB962C8B-B14F-4D97-AF65-F5344CB8AC3E}">
        <p14:creationId xmlns:p14="http://schemas.microsoft.com/office/powerpoint/2010/main" val="15961414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Efficient Programming</a:t>
            </a:r>
          </a:p>
        </p:txBody>
      </p:sp>
      <p:sp>
        <p:nvSpPr>
          <p:cNvPr id="6" name="Content Placeholder 2"/>
          <p:cNvSpPr txBox="1">
            <a:spLocks/>
          </p:cNvSpPr>
          <p:nvPr/>
        </p:nvSpPr>
        <p:spPr bwMode="auto">
          <a:xfrm>
            <a:off x="457199" y="1443529"/>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300"/>
              </a:spcBef>
              <a:spcAft>
                <a:spcPts val="300"/>
              </a:spcAft>
              <a:buAutoNum type="arabicPeriod"/>
            </a:pPr>
            <a:r>
              <a:rPr lang="en-US" sz="2400" dirty="0">
                <a:solidFill>
                  <a:schemeClr val="tx1"/>
                </a:solidFill>
              </a:rPr>
              <a:t>Commenting</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Benefits:</a:t>
            </a:r>
          </a:p>
          <a:p>
            <a:pPr algn="l">
              <a:spcBef>
                <a:spcPts val="300"/>
              </a:spcBef>
              <a:spcAft>
                <a:spcPts val="300"/>
              </a:spcAft>
            </a:pPr>
            <a:endParaRPr lang="en-US" sz="2400" dirty="0">
              <a:solidFill>
                <a:schemeClr val="tx1"/>
              </a:solidFill>
            </a:endParaRPr>
          </a:p>
          <a:p>
            <a:pPr marL="342900" indent="-342900" algn="l">
              <a:spcBef>
                <a:spcPts val="300"/>
              </a:spcBef>
              <a:spcAft>
                <a:spcPts val="300"/>
              </a:spcAft>
              <a:buFontTx/>
              <a:buChar char="-"/>
            </a:pPr>
            <a:r>
              <a:rPr lang="en-US" sz="2400" dirty="0">
                <a:solidFill>
                  <a:schemeClr val="tx1"/>
                </a:solidFill>
              </a:rPr>
              <a:t>Other people who are referring to your code find it useful to understand. Rather than reading whole code and </a:t>
            </a:r>
            <a:r>
              <a:rPr lang="en-US" sz="2400" dirty="0" err="1">
                <a:solidFill>
                  <a:schemeClr val="tx1"/>
                </a:solidFill>
              </a:rPr>
              <a:t>finidng</a:t>
            </a:r>
            <a:r>
              <a:rPr lang="en-US" sz="2400" dirty="0">
                <a:solidFill>
                  <a:schemeClr val="tx1"/>
                </a:solidFill>
              </a:rPr>
              <a:t> the logic in the code, it's easy to read the comments to understand it briefly.</a:t>
            </a:r>
          </a:p>
        </p:txBody>
      </p:sp>
    </p:spTree>
    <p:custDataLst>
      <p:tags r:id="rId1"/>
    </p:custDataLst>
    <p:extLst>
      <p:ext uri="{BB962C8B-B14F-4D97-AF65-F5344CB8AC3E}">
        <p14:creationId xmlns:p14="http://schemas.microsoft.com/office/powerpoint/2010/main" val="37565493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Efficient Programming</a:t>
            </a:r>
          </a:p>
        </p:txBody>
      </p:sp>
      <p:sp>
        <p:nvSpPr>
          <p:cNvPr id="6" name="Content Placeholder 2"/>
          <p:cNvSpPr txBox="1">
            <a:spLocks/>
          </p:cNvSpPr>
          <p:nvPr/>
        </p:nvSpPr>
        <p:spPr bwMode="auto">
          <a:xfrm>
            <a:off x="457199" y="1443529"/>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300"/>
              </a:spcBef>
              <a:spcAft>
                <a:spcPts val="300"/>
              </a:spcAft>
              <a:buAutoNum type="arabicPeriod"/>
            </a:pPr>
            <a:r>
              <a:rPr lang="en-US" sz="2400" dirty="0">
                <a:solidFill>
                  <a:schemeClr val="tx1"/>
                </a:solidFill>
              </a:rPr>
              <a:t>Commenting</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Commenting in React Native:</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Standard Comment:</a:t>
            </a:r>
          </a:p>
          <a:p>
            <a:pPr algn="l">
              <a:spcBef>
                <a:spcPts val="300"/>
              </a:spcBef>
              <a:spcAft>
                <a:spcPts val="300"/>
              </a:spcAft>
            </a:pPr>
            <a:endParaRPr lang="en-US" sz="2400" dirty="0">
              <a:solidFill>
                <a:schemeClr val="tx1"/>
              </a:solidFill>
            </a:endParaRPr>
          </a:p>
        </p:txBody>
      </p:sp>
      <p:graphicFrame>
        <p:nvGraphicFramePr>
          <p:cNvPr id="2" name="Table 2">
            <a:extLst>
              <a:ext uri="{FF2B5EF4-FFF2-40B4-BE49-F238E27FC236}">
                <a16:creationId xmlns:a16="http://schemas.microsoft.com/office/drawing/2014/main" id="{E6FC7E0E-BAE8-72D3-0BB4-54A241A97F5C}"/>
              </a:ext>
            </a:extLst>
          </p:cNvPr>
          <p:cNvGraphicFramePr>
            <a:graphicFrameLocks noGrp="1"/>
          </p:cNvGraphicFramePr>
          <p:nvPr>
            <p:extLst>
              <p:ext uri="{D42A27DB-BD31-4B8C-83A1-F6EECF244321}">
                <p14:modId xmlns:p14="http://schemas.microsoft.com/office/powerpoint/2010/main" val="2779690730"/>
              </p:ext>
            </p:extLst>
          </p:nvPr>
        </p:nvGraphicFramePr>
        <p:xfrm>
          <a:off x="535766" y="3827828"/>
          <a:ext cx="7767667" cy="370840"/>
        </p:xfrm>
        <a:graphic>
          <a:graphicData uri="http://schemas.openxmlformats.org/drawingml/2006/table">
            <a:tbl>
              <a:tblPr firstRow="1" bandRow="1">
                <a:tableStyleId>{5C22544A-7EE6-4342-B048-85BDC9FD1C3A}</a:tableStyleId>
              </a:tblPr>
              <a:tblGrid>
                <a:gridCol w="7767667">
                  <a:extLst>
                    <a:ext uri="{9D8B030D-6E8A-4147-A177-3AD203B41FA5}">
                      <a16:colId xmlns:a16="http://schemas.microsoft.com/office/drawing/2014/main" val="2057930412"/>
                    </a:ext>
                  </a:extLst>
                </a:gridCol>
              </a:tblGrid>
              <a:tr h="370840">
                <a:tc>
                  <a:txBody>
                    <a:bodyPr/>
                    <a:lstStyle/>
                    <a:p>
                      <a:r>
                        <a:rPr lang="en-SG" dirty="0"/>
                        <a:t>// Standard Comment</a:t>
                      </a:r>
                    </a:p>
                  </a:txBody>
                  <a:tcPr/>
                </a:tc>
                <a:extLst>
                  <a:ext uri="{0D108BD9-81ED-4DB2-BD59-A6C34878D82A}">
                    <a16:rowId xmlns:a16="http://schemas.microsoft.com/office/drawing/2014/main" val="2994432706"/>
                  </a:ext>
                </a:extLst>
              </a:tr>
            </a:tbl>
          </a:graphicData>
        </a:graphic>
      </p:graphicFrame>
    </p:spTree>
    <p:custDataLst>
      <p:tags r:id="rId1"/>
    </p:custDataLst>
    <p:extLst>
      <p:ext uri="{BB962C8B-B14F-4D97-AF65-F5344CB8AC3E}">
        <p14:creationId xmlns:p14="http://schemas.microsoft.com/office/powerpoint/2010/main" val="22592936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Efficient Programming</a:t>
            </a:r>
          </a:p>
        </p:txBody>
      </p:sp>
      <p:sp>
        <p:nvSpPr>
          <p:cNvPr id="6" name="Content Placeholder 2"/>
          <p:cNvSpPr txBox="1">
            <a:spLocks/>
          </p:cNvSpPr>
          <p:nvPr/>
        </p:nvSpPr>
        <p:spPr bwMode="auto">
          <a:xfrm>
            <a:off x="457199" y="1443529"/>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300"/>
              </a:spcBef>
              <a:spcAft>
                <a:spcPts val="300"/>
              </a:spcAft>
              <a:buAutoNum type="arabicPeriod"/>
            </a:pPr>
            <a:r>
              <a:rPr lang="en-US" sz="2400" dirty="0">
                <a:solidFill>
                  <a:schemeClr val="tx1"/>
                </a:solidFill>
              </a:rPr>
              <a:t>Commenting</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Commenting in React Native:</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Multi-Line Comment:</a:t>
            </a:r>
          </a:p>
          <a:p>
            <a:pPr algn="l">
              <a:spcBef>
                <a:spcPts val="300"/>
              </a:spcBef>
              <a:spcAft>
                <a:spcPts val="300"/>
              </a:spcAft>
            </a:pPr>
            <a:endParaRPr lang="en-US" sz="2400" dirty="0">
              <a:solidFill>
                <a:schemeClr val="tx1"/>
              </a:solidFill>
            </a:endParaRPr>
          </a:p>
        </p:txBody>
      </p:sp>
      <p:graphicFrame>
        <p:nvGraphicFramePr>
          <p:cNvPr id="2" name="Table 2">
            <a:extLst>
              <a:ext uri="{FF2B5EF4-FFF2-40B4-BE49-F238E27FC236}">
                <a16:creationId xmlns:a16="http://schemas.microsoft.com/office/drawing/2014/main" id="{E6FC7E0E-BAE8-72D3-0BB4-54A241A97F5C}"/>
              </a:ext>
            </a:extLst>
          </p:cNvPr>
          <p:cNvGraphicFramePr>
            <a:graphicFrameLocks noGrp="1"/>
          </p:cNvGraphicFramePr>
          <p:nvPr>
            <p:extLst>
              <p:ext uri="{D42A27DB-BD31-4B8C-83A1-F6EECF244321}">
                <p14:modId xmlns:p14="http://schemas.microsoft.com/office/powerpoint/2010/main" val="527501834"/>
              </p:ext>
            </p:extLst>
          </p:nvPr>
        </p:nvGraphicFramePr>
        <p:xfrm>
          <a:off x="535766" y="3827828"/>
          <a:ext cx="7767667" cy="914400"/>
        </p:xfrm>
        <a:graphic>
          <a:graphicData uri="http://schemas.openxmlformats.org/drawingml/2006/table">
            <a:tbl>
              <a:tblPr firstRow="1" bandRow="1">
                <a:tableStyleId>{5C22544A-7EE6-4342-B048-85BDC9FD1C3A}</a:tableStyleId>
              </a:tblPr>
              <a:tblGrid>
                <a:gridCol w="7767667">
                  <a:extLst>
                    <a:ext uri="{9D8B030D-6E8A-4147-A177-3AD203B41FA5}">
                      <a16:colId xmlns:a16="http://schemas.microsoft.com/office/drawing/2014/main" val="2057930412"/>
                    </a:ext>
                  </a:extLst>
                </a:gridCol>
              </a:tblGrid>
              <a:tr h="370840">
                <a:tc>
                  <a:txBody>
                    <a:bodyPr/>
                    <a:lstStyle/>
                    <a:p>
                      <a:r>
                        <a:rPr lang="en-SG" dirty="0"/>
                        <a:t>/* Multi</a:t>
                      </a:r>
                    </a:p>
                    <a:p>
                      <a:r>
                        <a:rPr lang="en-SG" dirty="0"/>
                        <a:t>Line Comment</a:t>
                      </a:r>
                    </a:p>
                    <a:p>
                      <a:r>
                        <a:rPr lang="en-SG" dirty="0"/>
                        <a:t>*/</a:t>
                      </a:r>
                    </a:p>
                  </a:txBody>
                  <a:tcPr/>
                </a:tc>
                <a:extLst>
                  <a:ext uri="{0D108BD9-81ED-4DB2-BD59-A6C34878D82A}">
                    <a16:rowId xmlns:a16="http://schemas.microsoft.com/office/drawing/2014/main" val="2994432706"/>
                  </a:ext>
                </a:extLst>
              </a:tr>
            </a:tbl>
          </a:graphicData>
        </a:graphic>
      </p:graphicFrame>
    </p:spTree>
    <p:custDataLst>
      <p:tags r:id="rId1"/>
    </p:custDataLst>
    <p:extLst>
      <p:ext uri="{BB962C8B-B14F-4D97-AF65-F5344CB8AC3E}">
        <p14:creationId xmlns:p14="http://schemas.microsoft.com/office/powerpoint/2010/main" val="38828958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Efficient Programming</a:t>
            </a:r>
          </a:p>
        </p:txBody>
      </p:sp>
      <p:sp>
        <p:nvSpPr>
          <p:cNvPr id="6" name="Content Placeholder 2"/>
          <p:cNvSpPr txBox="1">
            <a:spLocks/>
          </p:cNvSpPr>
          <p:nvPr/>
        </p:nvSpPr>
        <p:spPr bwMode="auto">
          <a:xfrm>
            <a:off x="457199" y="1443529"/>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300"/>
              </a:spcBef>
              <a:spcAft>
                <a:spcPts val="300"/>
              </a:spcAft>
              <a:buAutoNum type="arabicPeriod"/>
            </a:pPr>
            <a:r>
              <a:rPr lang="en-US" sz="2400" dirty="0">
                <a:solidFill>
                  <a:schemeClr val="tx1"/>
                </a:solidFill>
              </a:rPr>
              <a:t>Commenting</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Commenting in React Native:</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JSX Comment:</a:t>
            </a:r>
          </a:p>
          <a:p>
            <a:pPr algn="l">
              <a:spcBef>
                <a:spcPts val="300"/>
              </a:spcBef>
              <a:spcAft>
                <a:spcPts val="300"/>
              </a:spcAft>
            </a:pPr>
            <a:endParaRPr lang="en-US" sz="2400" dirty="0">
              <a:solidFill>
                <a:schemeClr val="tx1"/>
              </a:solidFill>
            </a:endParaRPr>
          </a:p>
        </p:txBody>
      </p:sp>
      <p:graphicFrame>
        <p:nvGraphicFramePr>
          <p:cNvPr id="2" name="Table 2">
            <a:extLst>
              <a:ext uri="{FF2B5EF4-FFF2-40B4-BE49-F238E27FC236}">
                <a16:creationId xmlns:a16="http://schemas.microsoft.com/office/drawing/2014/main" id="{E6FC7E0E-BAE8-72D3-0BB4-54A241A97F5C}"/>
              </a:ext>
            </a:extLst>
          </p:cNvPr>
          <p:cNvGraphicFramePr>
            <a:graphicFrameLocks noGrp="1"/>
          </p:cNvGraphicFramePr>
          <p:nvPr>
            <p:extLst>
              <p:ext uri="{D42A27DB-BD31-4B8C-83A1-F6EECF244321}">
                <p14:modId xmlns:p14="http://schemas.microsoft.com/office/powerpoint/2010/main" val="1376641648"/>
              </p:ext>
            </p:extLst>
          </p:nvPr>
        </p:nvGraphicFramePr>
        <p:xfrm>
          <a:off x="535766" y="3827828"/>
          <a:ext cx="7767667" cy="370840"/>
        </p:xfrm>
        <a:graphic>
          <a:graphicData uri="http://schemas.openxmlformats.org/drawingml/2006/table">
            <a:tbl>
              <a:tblPr firstRow="1" bandRow="1">
                <a:tableStyleId>{5C22544A-7EE6-4342-B048-85BDC9FD1C3A}</a:tableStyleId>
              </a:tblPr>
              <a:tblGrid>
                <a:gridCol w="7767667">
                  <a:extLst>
                    <a:ext uri="{9D8B030D-6E8A-4147-A177-3AD203B41FA5}">
                      <a16:colId xmlns:a16="http://schemas.microsoft.com/office/drawing/2014/main" val="2057930412"/>
                    </a:ext>
                  </a:extLst>
                </a:gridCol>
              </a:tblGrid>
              <a:tr h="370840">
                <a:tc>
                  <a:txBody>
                    <a:bodyPr/>
                    <a:lstStyle/>
                    <a:p>
                      <a:r>
                        <a:rPr lang="en-SG" dirty="0"/>
                        <a:t>{/* JSX Comment  */}</a:t>
                      </a:r>
                    </a:p>
                  </a:txBody>
                  <a:tcPr/>
                </a:tc>
                <a:extLst>
                  <a:ext uri="{0D108BD9-81ED-4DB2-BD59-A6C34878D82A}">
                    <a16:rowId xmlns:a16="http://schemas.microsoft.com/office/drawing/2014/main" val="2994432706"/>
                  </a:ext>
                </a:extLst>
              </a:tr>
            </a:tbl>
          </a:graphicData>
        </a:graphic>
      </p:graphicFrame>
    </p:spTree>
    <p:custDataLst>
      <p:tags r:id="rId1"/>
    </p:custDataLst>
    <p:extLst>
      <p:ext uri="{BB962C8B-B14F-4D97-AF65-F5344CB8AC3E}">
        <p14:creationId xmlns:p14="http://schemas.microsoft.com/office/powerpoint/2010/main" val="41463323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Efficient Programming</a:t>
            </a:r>
          </a:p>
        </p:txBody>
      </p:sp>
      <p:sp>
        <p:nvSpPr>
          <p:cNvPr id="6" name="Content Placeholder 2"/>
          <p:cNvSpPr txBox="1">
            <a:spLocks/>
          </p:cNvSpPr>
          <p:nvPr/>
        </p:nvSpPr>
        <p:spPr bwMode="auto">
          <a:xfrm>
            <a:off x="457199" y="1443529"/>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300"/>
              </a:spcBef>
              <a:spcAft>
                <a:spcPts val="300"/>
              </a:spcAft>
              <a:buAutoNum type="arabicPeriod" startAt="2"/>
            </a:pPr>
            <a:r>
              <a:rPr lang="en-US" sz="2400" dirty="0">
                <a:solidFill>
                  <a:schemeClr val="tx1"/>
                </a:solidFill>
              </a:rPr>
              <a:t>Modular Structure</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In recent years, fast-growing tech companies witnessed difficulties with traditional organization based functional divisions (</a:t>
            </a:r>
            <a:r>
              <a:rPr lang="en-US" sz="2400" dirty="0" err="1">
                <a:solidFill>
                  <a:schemeClr val="tx1"/>
                </a:solidFill>
              </a:rPr>
              <a:t>e.g</a:t>
            </a:r>
            <a:r>
              <a:rPr lang="en-US" sz="2400" dirty="0">
                <a:solidFill>
                  <a:schemeClr val="tx1"/>
                </a:solidFill>
              </a:rPr>
              <a:t> marketing, design, development, etc.).</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Teams were unable to adapt such a fast-changing environment. </a:t>
            </a:r>
          </a:p>
        </p:txBody>
      </p:sp>
    </p:spTree>
    <p:custDataLst>
      <p:tags r:id="rId1"/>
    </p:custDataLst>
    <p:extLst>
      <p:ext uri="{BB962C8B-B14F-4D97-AF65-F5344CB8AC3E}">
        <p14:creationId xmlns:p14="http://schemas.microsoft.com/office/powerpoint/2010/main" val="27387225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Efficient Programming</a:t>
            </a:r>
          </a:p>
        </p:txBody>
      </p:sp>
      <p:sp>
        <p:nvSpPr>
          <p:cNvPr id="6" name="Content Placeholder 2"/>
          <p:cNvSpPr txBox="1">
            <a:spLocks/>
          </p:cNvSpPr>
          <p:nvPr/>
        </p:nvSpPr>
        <p:spPr bwMode="auto">
          <a:xfrm>
            <a:off x="457199" y="1443529"/>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300"/>
              </a:spcBef>
              <a:spcAft>
                <a:spcPts val="300"/>
              </a:spcAft>
              <a:buAutoNum type="arabicPeriod" startAt="2"/>
            </a:pPr>
            <a:r>
              <a:rPr lang="en-US" sz="2400" dirty="0">
                <a:solidFill>
                  <a:schemeClr val="tx1"/>
                </a:solidFill>
              </a:rPr>
              <a:t>Modular Structure</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Think of it like multiple small companies </a:t>
            </a:r>
            <a:r>
              <a:rPr lang="en-US" sz="2400" u="sng" dirty="0">
                <a:solidFill>
                  <a:schemeClr val="tx1"/>
                </a:solidFill>
              </a:rPr>
              <a:t>as part of a larger one</a:t>
            </a:r>
            <a:r>
              <a:rPr lang="en-US" sz="2400" dirty="0">
                <a:solidFill>
                  <a:schemeClr val="tx1"/>
                </a:solidFill>
              </a:rPr>
              <a:t>.</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When a tribe becomes too big, it divides itself into new ones and so do the responsibilities. </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A key reason why companies started exploring this scheme is scalability, as they grow, they need to expand painlessly.</a:t>
            </a:r>
          </a:p>
          <a:p>
            <a:pPr algn="l">
              <a:spcBef>
                <a:spcPts val="300"/>
              </a:spcBef>
              <a:spcAft>
                <a:spcPts val="300"/>
              </a:spcAft>
            </a:pPr>
            <a:endParaRPr lang="en-US" sz="2400" dirty="0">
              <a:solidFill>
                <a:schemeClr val="tx1"/>
              </a:solidFill>
            </a:endParaRPr>
          </a:p>
        </p:txBody>
      </p:sp>
    </p:spTree>
    <p:custDataLst>
      <p:tags r:id="rId1"/>
    </p:custDataLst>
    <p:extLst>
      <p:ext uri="{BB962C8B-B14F-4D97-AF65-F5344CB8AC3E}">
        <p14:creationId xmlns:p14="http://schemas.microsoft.com/office/powerpoint/2010/main" val="12126361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Efficient Programming</a:t>
            </a:r>
          </a:p>
        </p:txBody>
      </p:sp>
      <p:sp>
        <p:nvSpPr>
          <p:cNvPr id="6" name="Content Placeholder 2"/>
          <p:cNvSpPr txBox="1">
            <a:spLocks/>
          </p:cNvSpPr>
          <p:nvPr/>
        </p:nvSpPr>
        <p:spPr bwMode="auto">
          <a:xfrm>
            <a:off x="457199" y="1443529"/>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300"/>
              </a:spcBef>
              <a:spcAft>
                <a:spcPts val="300"/>
              </a:spcAft>
              <a:buAutoNum type="arabicPeriod" startAt="2"/>
            </a:pPr>
            <a:r>
              <a:rPr lang="en-US" sz="2400" dirty="0">
                <a:solidFill>
                  <a:schemeClr val="tx1"/>
                </a:solidFill>
              </a:rPr>
              <a:t>Modular Structure</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b="1" dirty="0">
                <a:solidFill>
                  <a:schemeClr val="tx1"/>
                </a:solidFill>
              </a:rPr>
              <a:t>What if the same pattern gets applied to programming?</a:t>
            </a:r>
          </a:p>
          <a:p>
            <a:pPr algn="l">
              <a:spcBef>
                <a:spcPts val="300"/>
              </a:spcBef>
              <a:spcAft>
                <a:spcPts val="300"/>
              </a:spcAft>
            </a:pPr>
            <a:endParaRPr lang="en-US" sz="2400" b="1" dirty="0">
              <a:solidFill>
                <a:schemeClr val="tx1"/>
              </a:solidFill>
            </a:endParaRPr>
          </a:p>
          <a:p>
            <a:pPr algn="l">
              <a:spcBef>
                <a:spcPts val="300"/>
              </a:spcBef>
              <a:spcAft>
                <a:spcPts val="300"/>
              </a:spcAft>
            </a:pPr>
            <a:r>
              <a:rPr lang="en-US" sz="2400" dirty="0">
                <a:solidFill>
                  <a:schemeClr val="tx1"/>
                </a:solidFill>
              </a:rPr>
              <a:t>In programming the same rule can apply. </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An application is like a tribe and modules are the squads composing it, each having a single responsibility. </a:t>
            </a:r>
          </a:p>
          <a:p>
            <a:pPr algn="l">
              <a:spcBef>
                <a:spcPts val="300"/>
              </a:spcBef>
              <a:spcAft>
                <a:spcPts val="300"/>
              </a:spcAft>
            </a:pPr>
            <a:endParaRPr lang="en-US" sz="2400" dirty="0">
              <a:solidFill>
                <a:schemeClr val="tx1"/>
              </a:solidFill>
            </a:endParaRPr>
          </a:p>
        </p:txBody>
      </p:sp>
    </p:spTree>
    <p:custDataLst>
      <p:tags r:id="rId1"/>
    </p:custDataLst>
    <p:extLst>
      <p:ext uri="{BB962C8B-B14F-4D97-AF65-F5344CB8AC3E}">
        <p14:creationId xmlns:p14="http://schemas.microsoft.com/office/powerpoint/2010/main" val="3471343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Timers	</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300"/>
              </a:spcBef>
              <a:spcAft>
                <a:spcPts val="300"/>
              </a:spcAft>
              <a:buAutoNum type="arabicPeriod" startAt="2"/>
            </a:pPr>
            <a:r>
              <a:rPr lang="en-SG" sz="2400" dirty="0">
                <a:solidFill>
                  <a:schemeClr val="tx1"/>
                </a:solidFill>
              </a:rPr>
              <a:t>Interval (repeat with interval)</a:t>
            </a:r>
          </a:p>
          <a:p>
            <a:pPr algn="l">
              <a:spcBef>
                <a:spcPts val="300"/>
              </a:spcBef>
              <a:spcAft>
                <a:spcPts val="300"/>
              </a:spcAft>
            </a:pPr>
            <a:endParaRPr lang="en-SG" sz="2400" dirty="0">
              <a:solidFill>
                <a:schemeClr val="tx1"/>
              </a:solidFill>
            </a:endParaRPr>
          </a:p>
          <a:p>
            <a:pPr algn="l">
              <a:spcBef>
                <a:spcPts val="300"/>
              </a:spcBef>
              <a:spcAft>
                <a:spcPts val="300"/>
              </a:spcAft>
            </a:pPr>
            <a:r>
              <a:rPr lang="en-US" sz="2400" dirty="0">
                <a:solidFill>
                  <a:schemeClr val="tx1"/>
                </a:solidFill>
              </a:rPr>
              <a:t>Canceling the repeated action that was created by </a:t>
            </a:r>
            <a:r>
              <a:rPr lang="en-US" sz="2400" dirty="0" err="1">
                <a:solidFill>
                  <a:schemeClr val="tx1"/>
                </a:solidFill>
              </a:rPr>
              <a:t>setInterval</a:t>
            </a:r>
            <a:r>
              <a:rPr lang="en-US" sz="2400" dirty="0">
                <a:solidFill>
                  <a:schemeClr val="tx1"/>
                </a:solidFill>
              </a:rPr>
              <a:t>().</a:t>
            </a:r>
            <a:endParaRPr lang="en-SG" sz="2400" dirty="0">
              <a:solidFill>
                <a:schemeClr val="tx1"/>
              </a:solidFill>
            </a:endParaRPr>
          </a:p>
        </p:txBody>
      </p:sp>
      <p:graphicFrame>
        <p:nvGraphicFramePr>
          <p:cNvPr id="2" name="Table 2">
            <a:extLst>
              <a:ext uri="{FF2B5EF4-FFF2-40B4-BE49-F238E27FC236}">
                <a16:creationId xmlns:a16="http://schemas.microsoft.com/office/drawing/2014/main" id="{F07C9444-824D-795D-F8C4-37EB850D6769}"/>
              </a:ext>
            </a:extLst>
          </p:cNvPr>
          <p:cNvGraphicFramePr>
            <a:graphicFrameLocks noGrp="1"/>
          </p:cNvGraphicFramePr>
          <p:nvPr>
            <p:extLst>
              <p:ext uri="{D42A27DB-BD31-4B8C-83A1-F6EECF244321}">
                <p14:modId xmlns:p14="http://schemas.microsoft.com/office/powerpoint/2010/main" val="2000579823"/>
              </p:ext>
            </p:extLst>
          </p:nvPr>
        </p:nvGraphicFramePr>
        <p:xfrm>
          <a:off x="564163" y="2948351"/>
          <a:ext cx="7881258" cy="914400"/>
        </p:xfrm>
        <a:graphic>
          <a:graphicData uri="http://schemas.openxmlformats.org/drawingml/2006/table">
            <a:tbl>
              <a:tblPr firstRow="1" bandRow="1">
                <a:tableStyleId>{5C22544A-7EE6-4342-B048-85BDC9FD1C3A}</a:tableStyleId>
              </a:tblPr>
              <a:tblGrid>
                <a:gridCol w="7881258">
                  <a:extLst>
                    <a:ext uri="{9D8B030D-6E8A-4147-A177-3AD203B41FA5}">
                      <a16:colId xmlns:a16="http://schemas.microsoft.com/office/drawing/2014/main" val="2549621794"/>
                    </a:ext>
                  </a:extLst>
                </a:gridCol>
              </a:tblGrid>
              <a:tr h="370840">
                <a:tc>
                  <a:txBody>
                    <a:bodyPr/>
                    <a:lstStyle/>
                    <a:p>
                      <a:r>
                        <a:rPr lang="en-US" dirty="0" err="1"/>
                        <a:t>clearInterval</a:t>
                      </a:r>
                      <a:r>
                        <a:rPr lang="en-US" dirty="0"/>
                        <a:t>(</a:t>
                      </a:r>
                      <a:r>
                        <a:rPr lang="en-US" dirty="0" err="1"/>
                        <a:t>intervalID</a:t>
                      </a:r>
                      <a:r>
                        <a:rPr lang="en-US" dirty="0"/>
                        <a:t>);</a:t>
                      </a:r>
                    </a:p>
                    <a:p>
                      <a:r>
                        <a:rPr lang="en-US" dirty="0"/>
                        <a:t>// The following code removes the repeat for &lt; </a:t>
                      </a:r>
                      <a:r>
                        <a:rPr lang="en-US" dirty="0" err="1"/>
                        <a:t>intervalId</a:t>
                      </a:r>
                      <a:r>
                        <a:rPr lang="en-US" dirty="0"/>
                        <a:t> &gt;.</a:t>
                      </a:r>
                    </a:p>
                    <a:p>
                      <a:r>
                        <a:rPr lang="en-US" dirty="0" err="1"/>
                        <a:t>clearInterval</a:t>
                      </a:r>
                      <a:r>
                        <a:rPr lang="en-US" dirty="0"/>
                        <a:t>(</a:t>
                      </a:r>
                      <a:r>
                        <a:rPr lang="en-US" dirty="0" err="1"/>
                        <a:t>intervalId</a:t>
                      </a:r>
                      <a:r>
                        <a:rPr lang="en-US" dirty="0"/>
                        <a:t>);</a:t>
                      </a:r>
                      <a:endParaRPr lang="en-SG" dirty="0"/>
                    </a:p>
                  </a:txBody>
                  <a:tcPr/>
                </a:tc>
                <a:extLst>
                  <a:ext uri="{0D108BD9-81ED-4DB2-BD59-A6C34878D82A}">
                    <a16:rowId xmlns:a16="http://schemas.microsoft.com/office/drawing/2014/main" val="3483647966"/>
                  </a:ext>
                </a:extLst>
              </a:tr>
            </a:tbl>
          </a:graphicData>
        </a:graphic>
      </p:graphicFrame>
    </p:spTree>
    <p:custDataLst>
      <p:tags r:id="rId1"/>
    </p:custDataLst>
    <p:extLst>
      <p:ext uri="{BB962C8B-B14F-4D97-AF65-F5344CB8AC3E}">
        <p14:creationId xmlns:p14="http://schemas.microsoft.com/office/powerpoint/2010/main" val="176979014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Efficient Programming</a:t>
            </a:r>
          </a:p>
        </p:txBody>
      </p:sp>
      <p:sp>
        <p:nvSpPr>
          <p:cNvPr id="6" name="Content Placeholder 2"/>
          <p:cNvSpPr txBox="1">
            <a:spLocks/>
          </p:cNvSpPr>
          <p:nvPr/>
        </p:nvSpPr>
        <p:spPr bwMode="auto">
          <a:xfrm>
            <a:off x="457199" y="1443529"/>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300"/>
              </a:spcBef>
              <a:spcAft>
                <a:spcPts val="300"/>
              </a:spcAft>
              <a:buAutoNum type="arabicPeriod" startAt="2"/>
            </a:pPr>
            <a:r>
              <a:rPr lang="en-US" sz="2400" dirty="0">
                <a:solidFill>
                  <a:schemeClr val="tx1"/>
                </a:solidFill>
              </a:rPr>
              <a:t>Modular Structure</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b="1" dirty="0">
                <a:solidFill>
                  <a:schemeClr val="tx1"/>
                </a:solidFill>
              </a:rPr>
              <a:t>What if the same pattern gets applied to programming?</a:t>
            </a:r>
          </a:p>
          <a:p>
            <a:pPr algn="l">
              <a:spcBef>
                <a:spcPts val="300"/>
              </a:spcBef>
              <a:spcAft>
                <a:spcPts val="300"/>
              </a:spcAft>
            </a:pPr>
            <a:endParaRPr lang="en-US" sz="2400" b="1" dirty="0">
              <a:solidFill>
                <a:schemeClr val="tx1"/>
              </a:solidFill>
            </a:endParaRPr>
          </a:p>
          <a:p>
            <a:pPr algn="l">
              <a:spcBef>
                <a:spcPts val="300"/>
              </a:spcBef>
              <a:spcAft>
                <a:spcPts val="300"/>
              </a:spcAft>
            </a:pPr>
            <a:r>
              <a:rPr lang="en-US" sz="2400" dirty="0">
                <a:solidFill>
                  <a:schemeClr val="tx1"/>
                </a:solidFill>
              </a:rPr>
              <a:t>A </a:t>
            </a:r>
            <a:r>
              <a:rPr lang="en-US" sz="2400" b="1" dirty="0">
                <a:solidFill>
                  <a:schemeClr val="tx1"/>
                </a:solidFill>
              </a:rPr>
              <a:t>module</a:t>
            </a:r>
            <a:r>
              <a:rPr lang="en-US" sz="2400" dirty="0">
                <a:solidFill>
                  <a:schemeClr val="tx1"/>
                </a:solidFill>
              </a:rPr>
              <a:t> encapsulates a set of related functions and components semantically related with its own functional responsibility. </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They have all the assets they need to work on their own and can be tested independently of the rest of the application.</a:t>
            </a:r>
          </a:p>
          <a:p>
            <a:pPr algn="l">
              <a:spcBef>
                <a:spcPts val="300"/>
              </a:spcBef>
              <a:spcAft>
                <a:spcPts val="300"/>
              </a:spcAft>
            </a:pPr>
            <a:endParaRPr lang="en-US" sz="2400" dirty="0">
              <a:solidFill>
                <a:schemeClr val="tx1"/>
              </a:solidFill>
            </a:endParaRPr>
          </a:p>
        </p:txBody>
      </p:sp>
    </p:spTree>
    <p:custDataLst>
      <p:tags r:id="rId1"/>
    </p:custDataLst>
    <p:extLst>
      <p:ext uri="{BB962C8B-B14F-4D97-AF65-F5344CB8AC3E}">
        <p14:creationId xmlns:p14="http://schemas.microsoft.com/office/powerpoint/2010/main" val="31653088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Efficient Programming</a:t>
            </a:r>
          </a:p>
        </p:txBody>
      </p:sp>
      <p:sp>
        <p:nvSpPr>
          <p:cNvPr id="6" name="Content Placeholder 2"/>
          <p:cNvSpPr txBox="1">
            <a:spLocks/>
          </p:cNvSpPr>
          <p:nvPr/>
        </p:nvSpPr>
        <p:spPr bwMode="auto">
          <a:xfrm>
            <a:off x="457199" y="1443529"/>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300"/>
              </a:spcBef>
              <a:spcAft>
                <a:spcPts val="300"/>
              </a:spcAft>
              <a:buAutoNum type="arabicPeriod" startAt="2"/>
            </a:pPr>
            <a:r>
              <a:rPr lang="en-US" sz="2400" dirty="0">
                <a:solidFill>
                  <a:schemeClr val="tx1"/>
                </a:solidFill>
              </a:rPr>
              <a:t>Modular Structure</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One simple way to think of it, is to place any </a:t>
            </a:r>
            <a:r>
              <a:rPr lang="en-US" sz="2400" dirty="0" err="1">
                <a:solidFill>
                  <a:schemeClr val="tx1"/>
                </a:solidFill>
              </a:rPr>
              <a:t>resuable</a:t>
            </a:r>
            <a:r>
              <a:rPr lang="en-US" sz="2400" dirty="0">
                <a:solidFill>
                  <a:schemeClr val="tx1"/>
                </a:solidFill>
              </a:rPr>
              <a:t> object/codes into separate </a:t>
            </a:r>
            <a:r>
              <a:rPr lang="en-US" sz="2400" dirty="0" err="1">
                <a:solidFill>
                  <a:schemeClr val="tx1"/>
                </a:solidFill>
              </a:rPr>
              <a:t>javascript</a:t>
            </a:r>
            <a:r>
              <a:rPr lang="en-US" sz="2400" dirty="0">
                <a:solidFill>
                  <a:schemeClr val="tx1"/>
                </a:solidFill>
              </a:rPr>
              <a:t> file and use the </a:t>
            </a:r>
            <a:r>
              <a:rPr lang="en-US" sz="2400" b="1" dirty="0">
                <a:solidFill>
                  <a:schemeClr val="tx1"/>
                </a:solidFill>
              </a:rPr>
              <a:t>import/export </a:t>
            </a:r>
            <a:r>
              <a:rPr lang="en-US" sz="2400" dirty="0">
                <a:solidFill>
                  <a:schemeClr val="tx1"/>
                </a:solidFill>
              </a:rPr>
              <a:t>of React Native.</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Or place it in any variable.</a:t>
            </a:r>
          </a:p>
        </p:txBody>
      </p:sp>
    </p:spTree>
    <p:custDataLst>
      <p:tags r:id="rId1"/>
    </p:custDataLst>
    <p:extLst>
      <p:ext uri="{BB962C8B-B14F-4D97-AF65-F5344CB8AC3E}">
        <p14:creationId xmlns:p14="http://schemas.microsoft.com/office/powerpoint/2010/main" val="7670656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Efficient Programming</a:t>
            </a:r>
          </a:p>
        </p:txBody>
      </p:sp>
      <p:sp>
        <p:nvSpPr>
          <p:cNvPr id="6" name="Content Placeholder 2"/>
          <p:cNvSpPr txBox="1">
            <a:spLocks/>
          </p:cNvSpPr>
          <p:nvPr/>
        </p:nvSpPr>
        <p:spPr bwMode="auto">
          <a:xfrm>
            <a:off x="457199" y="1443529"/>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300"/>
              </a:spcBef>
              <a:spcAft>
                <a:spcPts val="300"/>
              </a:spcAft>
              <a:buAutoNum type="arabicPeriod" startAt="2"/>
            </a:pPr>
            <a:r>
              <a:rPr lang="en-US" sz="2400" dirty="0">
                <a:solidFill>
                  <a:schemeClr val="tx1"/>
                </a:solidFill>
              </a:rPr>
              <a:t>Modular Structure</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Example of Reusing code in the same file in React Native:</a:t>
            </a: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p:txBody>
      </p:sp>
      <p:graphicFrame>
        <p:nvGraphicFramePr>
          <p:cNvPr id="2" name="Table 2">
            <a:extLst>
              <a:ext uri="{FF2B5EF4-FFF2-40B4-BE49-F238E27FC236}">
                <a16:creationId xmlns:a16="http://schemas.microsoft.com/office/drawing/2014/main" id="{D830A84E-EAF9-21D0-A903-193DB9A35B24}"/>
              </a:ext>
            </a:extLst>
          </p:cNvPr>
          <p:cNvGraphicFramePr>
            <a:graphicFrameLocks noGrp="1"/>
          </p:cNvGraphicFramePr>
          <p:nvPr>
            <p:extLst>
              <p:ext uri="{D42A27DB-BD31-4B8C-83A1-F6EECF244321}">
                <p14:modId xmlns:p14="http://schemas.microsoft.com/office/powerpoint/2010/main" val="2261880221"/>
              </p:ext>
            </p:extLst>
          </p:nvPr>
        </p:nvGraphicFramePr>
        <p:xfrm>
          <a:off x="513049" y="2879351"/>
          <a:ext cx="7955090" cy="2560320"/>
        </p:xfrm>
        <a:graphic>
          <a:graphicData uri="http://schemas.openxmlformats.org/drawingml/2006/table">
            <a:tbl>
              <a:tblPr firstRow="1" bandRow="1">
                <a:tableStyleId>{5C22544A-7EE6-4342-B048-85BDC9FD1C3A}</a:tableStyleId>
              </a:tblPr>
              <a:tblGrid>
                <a:gridCol w="7955090">
                  <a:extLst>
                    <a:ext uri="{9D8B030D-6E8A-4147-A177-3AD203B41FA5}">
                      <a16:colId xmlns:a16="http://schemas.microsoft.com/office/drawing/2014/main" val="2080849656"/>
                    </a:ext>
                  </a:extLst>
                </a:gridCol>
              </a:tblGrid>
              <a:tr h="370840">
                <a:tc>
                  <a:txBody>
                    <a:bodyPr/>
                    <a:lstStyle/>
                    <a:p>
                      <a:r>
                        <a:rPr lang="en-SG" dirty="0" err="1"/>
                        <a:t>const</a:t>
                      </a:r>
                      <a:r>
                        <a:rPr lang="en-SG" dirty="0"/>
                        <a:t> </a:t>
                      </a:r>
                      <a:r>
                        <a:rPr lang="en-SG" dirty="0" err="1"/>
                        <a:t>CusText</a:t>
                      </a:r>
                      <a:r>
                        <a:rPr lang="en-SG" dirty="0"/>
                        <a:t> = (props) =&gt; {</a:t>
                      </a:r>
                    </a:p>
                    <a:p>
                      <a:r>
                        <a:rPr lang="en-SG" dirty="0"/>
                        <a:t>      return(</a:t>
                      </a:r>
                    </a:p>
                    <a:p>
                      <a:r>
                        <a:rPr lang="en-SG" dirty="0"/>
                        <a:t>           &lt;Text&gt; Hi There &lt;/Text&gt;</a:t>
                      </a:r>
                    </a:p>
                    <a:p>
                      <a:r>
                        <a:rPr lang="en-SG" dirty="0"/>
                        <a:t>      )</a:t>
                      </a:r>
                    </a:p>
                    <a:p>
                      <a:r>
                        <a:rPr lang="en-SG" dirty="0"/>
                        <a:t>}</a:t>
                      </a:r>
                    </a:p>
                    <a:p>
                      <a:endParaRPr lang="en-SG" dirty="0"/>
                    </a:p>
                    <a:p>
                      <a:r>
                        <a:rPr lang="en-SG" dirty="0"/>
                        <a:t>return( </a:t>
                      </a:r>
                    </a:p>
                    <a:p>
                      <a:r>
                        <a:rPr lang="en-SG" dirty="0"/>
                        <a:t>       &lt;</a:t>
                      </a:r>
                      <a:r>
                        <a:rPr lang="en-SG" dirty="0" err="1"/>
                        <a:t>CusText</a:t>
                      </a:r>
                      <a:r>
                        <a:rPr lang="en-SG" dirty="0"/>
                        <a:t> /&gt;</a:t>
                      </a:r>
                    </a:p>
                    <a:p>
                      <a:r>
                        <a:rPr lang="en-SG" dirty="0"/>
                        <a:t>)</a:t>
                      </a:r>
                    </a:p>
                  </a:txBody>
                  <a:tcPr/>
                </a:tc>
                <a:extLst>
                  <a:ext uri="{0D108BD9-81ED-4DB2-BD59-A6C34878D82A}">
                    <a16:rowId xmlns:a16="http://schemas.microsoft.com/office/drawing/2014/main" val="2858023761"/>
                  </a:ext>
                </a:extLst>
              </a:tr>
            </a:tbl>
          </a:graphicData>
        </a:graphic>
      </p:graphicFrame>
    </p:spTree>
    <p:custDataLst>
      <p:tags r:id="rId1"/>
    </p:custDataLst>
    <p:extLst>
      <p:ext uri="{BB962C8B-B14F-4D97-AF65-F5344CB8AC3E}">
        <p14:creationId xmlns:p14="http://schemas.microsoft.com/office/powerpoint/2010/main" val="38443766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Efficient Programming</a:t>
            </a:r>
          </a:p>
        </p:txBody>
      </p:sp>
      <p:sp>
        <p:nvSpPr>
          <p:cNvPr id="6" name="Content Placeholder 2"/>
          <p:cNvSpPr txBox="1">
            <a:spLocks/>
          </p:cNvSpPr>
          <p:nvPr/>
        </p:nvSpPr>
        <p:spPr bwMode="auto">
          <a:xfrm>
            <a:off x="457199" y="1443529"/>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300"/>
              </a:spcBef>
              <a:spcAft>
                <a:spcPts val="300"/>
              </a:spcAft>
              <a:buAutoNum type="arabicPeriod" startAt="2"/>
            </a:pPr>
            <a:r>
              <a:rPr lang="en-US" sz="2400" dirty="0">
                <a:solidFill>
                  <a:schemeClr val="tx1"/>
                </a:solidFill>
              </a:rPr>
              <a:t>Modular Structure</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Example of Reusing code in the different file in React Native:</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App.js</a:t>
            </a: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p:txBody>
      </p:sp>
      <p:graphicFrame>
        <p:nvGraphicFramePr>
          <p:cNvPr id="2" name="Table 2">
            <a:extLst>
              <a:ext uri="{FF2B5EF4-FFF2-40B4-BE49-F238E27FC236}">
                <a16:creationId xmlns:a16="http://schemas.microsoft.com/office/drawing/2014/main" id="{D830A84E-EAF9-21D0-A903-193DB9A35B24}"/>
              </a:ext>
            </a:extLst>
          </p:cNvPr>
          <p:cNvGraphicFramePr>
            <a:graphicFrameLocks noGrp="1"/>
          </p:cNvGraphicFramePr>
          <p:nvPr>
            <p:extLst>
              <p:ext uri="{D42A27DB-BD31-4B8C-83A1-F6EECF244321}">
                <p14:modId xmlns:p14="http://schemas.microsoft.com/office/powerpoint/2010/main" val="3391891710"/>
              </p:ext>
            </p:extLst>
          </p:nvPr>
        </p:nvGraphicFramePr>
        <p:xfrm>
          <a:off x="457199" y="3702588"/>
          <a:ext cx="7955090" cy="1463040"/>
        </p:xfrm>
        <a:graphic>
          <a:graphicData uri="http://schemas.openxmlformats.org/drawingml/2006/table">
            <a:tbl>
              <a:tblPr firstRow="1" bandRow="1">
                <a:tableStyleId>{5C22544A-7EE6-4342-B048-85BDC9FD1C3A}</a:tableStyleId>
              </a:tblPr>
              <a:tblGrid>
                <a:gridCol w="7955090">
                  <a:extLst>
                    <a:ext uri="{9D8B030D-6E8A-4147-A177-3AD203B41FA5}">
                      <a16:colId xmlns:a16="http://schemas.microsoft.com/office/drawing/2014/main" val="2080849656"/>
                    </a:ext>
                  </a:extLst>
                </a:gridCol>
              </a:tblGrid>
              <a:tr h="370840">
                <a:tc>
                  <a:txBody>
                    <a:bodyPr/>
                    <a:lstStyle/>
                    <a:p>
                      <a:r>
                        <a:rPr lang="en-SG" dirty="0"/>
                        <a:t>import (</a:t>
                      </a:r>
                      <a:r>
                        <a:rPr lang="en-SG" dirty="0" err="1"/>
                        <a:t>CusText</a:t>
                      </a:r>
                      <a:r>
                        <a:rPr lang="en-SG" dirty="0"/>
                        <a:t>) from ‘./CusText.js’</a:t>
                      </a:r>
                    </a:p>
                    <a:p>
                      <a:endParaRPr lang="en-SG" dirty="0"/>
                    </a:p>
                    <a:p>
                      <a:r>
                        <a:rPr lang="en-SG" dirty="0"/>
                        <a:t>return( </a:t>
                      </a:r>
                    </a:p>
                    <a:p>
                      <a:r>
                        <a:rPr lang="en-SG" dirty="0"/>
                        <a:t>       &lt;</a:t>
                      </a:r>
                      <a:r>
                        <a:rPr lang="en-SG" dirty="0" err="1"/>
                        <a:t>CusText</a:t>
                      </a:r>
                      <a:r>
                        <a:rPr lang="en-SG" dirty="0"/>
                        <a:t> /&gt;</a:t>
                      </a:r>
                    </a:p>
                    <a:p>
                      <a:r>
                        <a:rPr lang="en-SG" dirty="0"/>
                        <a:t>)</a:t>
                      </a:r>
                    </a:p>
                  </a:txBody>
                  <a:tcPr/>
                </a:tc>
                <a:extLst>
                  <a:ext uri="{0D108BD9-81ED-4DB2-BD59-A6C34878D82A}">
                    <a16:rowId xmlns:a16="http://schemas.microsoft.com/office/drawing/2014/main" val="2858023761"/>
                  </a:ext>
                </a:extLst>
              </a:tr>
            </a:tbl>
          </a:graphicData>
        </a:graphic>
      </p:graphicFrame>
    </p:spTree>
    <p:custDataLst>
      <p:tags r:id="rId1"/>
    </p:custDataLst>
    <p:extLst>
      <p:ext uri="{BB962C8B-B14F-4D97-AF65-F5344CB8AC3E}">
        <p14:creationId xmlns:p14="http://schemas.microsoft.com/office/powerpoint/2010/main" val="21361001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Efficient Programming</a:t>
            </a:r>
          </a:p>
        </p:txBody>
      </p:sp>
      <p:sp>
        <p:nvSpPr>
          <p:cNvPr id="6" name="Content Placeholder 2"/>
          <p:cNvSpPr txBox="1">
            <a:spLocks/>
          </p:cNvSpPr>
          <p:nvPr/>
        </p:nvSpPr>
        <p:spPr bwMode="auto">
          <a:xfrm>
            <a:off x="457199" y="1443529"/>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300"/>
              </a:spcBef>
              <a:spcAft>
                <a:spcPts val="300"/>
              </a:spcAft>
              <a:buAutoNum type="arabicPeriod" startAt="2"/>
            </a:pPr>
            <a:r>
              <a:rPr lang="en-US" sz="2400" dirty="0">
                <a:solidFill>
                  <a:schemeClr val="tx1"/>
                </a:solidFill>
              </a:rPr>
              <a:t>Modular Structure</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Example of Reusing code in the different file in React Native:</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CusText.js</a:t>
            </a: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p:txBody>
      </p:sp>
      <p:graphicFrame>
        <p:nvGraphicFramePr>
          <p:cNvPr id="2" name="Table 2">
            <a:extLst>
              <a:ext uri="{FF2B5EF4-FFF2-40B4-BE49-F238E27FC236}">
                <a16:creationId xmlns:a16="http://schemas.microsoft.com/office/drawing/2014/main" id="{D830A84E-EAF9-21D0-A903-193DB9A35B24}"/>
              </a:ext>
            </a:extLst>
          </p:cNvPr>
          <p:cNvGraphicFramePr>
            <a:graphicFrameLocks noGrp="1"/>
          </p:cNvGraphicFramePr>
          <p:nvPr>
            <p:extLst>
              <p:ext uri="{D42A27DB-BD31-4B8C-83A1-F6EECF244321}">
                <p14:modId xmlns:p14="http://schemas.microsoft.com/office/powerpoint/2010/main" val="2186309662"/>
              </p:ext>
            </p:extLst>
          </p:nvPr>
        </p:nvGraphicFramePr>
        <p:xfrm>
          <a:off x="501691" y="3702588"/>
          <a:ext cx="7955090" cy="1463040"/>
        </p:xfrm>
        <a:graphic>
          <a:graphicData uri="http://schemas.openxmlformats.org/drawingml/2006/table">
            <a:tbl>
              <a:tblPr firstRow="1" bandRow="1">
                <a:tableStyleId>{5C22544A-7EE6-4342-B048-85BDC9FD1C3A}</a:tableStyleId>
              </a:tblPr>
              <a:tblGrid>
                <a:gridCol w="7955090">
                  <a:extLst>
                    <a:ext uri="{9D8B030D-6E8A-4147-A177-3AD203B41FA5}">
                      <a16:colId xmlns:a16="http://schemas.microsoft.com/office/drawing/2014/main" val="2080849656"/>
                    </a:ext>
                  </a:extLst>
                </a:gridCol>
              </a:tblGrid>
              <a:tr h="370840">
                <a:tc>
                  <a:txBody>
                    <a:bodyPr/>
                    <a:lstStyle/>
                    <a:p>
                      <a:r>
                        <a:rPr lang="en-SG" dirty="0"/>
                        <a:t>export function </a:t>
                      </a:r>
                      <a:r>
                        <a:rPr lang="en-SG" dirty="0" err="1"/>
                        <a:t>CusText</a:t>
                      </a:r>
                      <a:r>
                        <a:rPr lang="en-SG" dirty="0"/>
                        <a:t>() {</a:t>
                      </a:r>
                    </a:p>
                    <a:p>
                      <a:r>
                        <a:rPr lang="en-SG" dirty="0"/>
                        <a:t>       return(</a:t>
                      </a:r>
                    </a:p>
                    <a:p>
                      <a:r>
                        <a:rPr lang="en-SG" dirty="0"/>
                        <a:t>           &lt;Text&gt; Hi There &lt;/Text&gt;</a:t>
                      </a:r>
                    </a:p>
                    <a:p>
                      <a:r>
                        <a:rPr lang="en-SG" dirty="0"/>
                        <a:t>      )</a:t>
                      </a:r>
                    </a:p>
                    <a:p>
                      <a:r>
                        <a:rPr lang="en-SG" dirty="0"/>
                        <a:t>}</a:t>
                      </a:r>
                    </a:p>
                  </a:txBody>
                  <a:tcPr/>
                </a:tc>
                <a:extLst>
                  <a:ext uri="{0D108BD9-81ED-4DB2-BD59-A6C34878D82A}">
                    <a16:rowId xmlns:a16="http://schemas.microsoft.com/office/drawing/2014/main" val="2858023761"/>
                  </a:ext>
                </a:extLst>
              </a:tr>
            </a:tbl>
          </a:graphicData>
        </a:graphic>
      </p:graphicFrame>
    </p:spTree>
    <p:custDataLst>
      <p:tags r:id="rId1"/>
    </p:custDataLst>
    <p:extLst>
      <p:ext uri="{BB962C8B-B14F-4D97-AF65-F5344CB8AC3E}">
        <p14:creationId xmlns:p14="http://schemas.microsoft.com/office/powerpoint/2010/main" val="21108425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Efficient Programming</a:t>
            </a:r>
          </a:p>
        </p:txBody>
      </p:sp>
      <p:sp>
        <p:nvSpPr>
          <p:cNvPr id="6" name="Content Placeholder 2"/>
          <p:cNvSpPr txBox="1">
            <a:spLocks/>
          </p:cNvSpPr>
          <p:nvPr/>
        </p:nvSpPr>
        <p:spPr bwMode="auto">
          <a:xfrm>
            <a:off x="457199" y="1443529"/>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300"/>
              </a:spcBef>
              <a:spcAft>
                <a:spcPts val="300"/>
              </a:spcAft>
              <a:buAutoNum type="arabicPeriod" startAt="3"/>
            </a:pPr>
            <a:r>
              <a:rPr lang="en-US" sz="2400" dirty="0">
                <a:solidFill>
                  <a:schemeClr val="tx1"/>
                </a:solidFill>
              </a:rPr>
              <a:t>Naming Convention</a:t>
            </a:r>
          </a:p>
          <a:p>
            <a:pPr marL="457200" indent="-457200" algn="l">
              <a:spcBef>
                <a:spcPts val="300"/>
              </a:spcBef>
              <a:spcAft>
                <a:spcPts val="300"/>
              </a:spcAft>
              <a:buAutoNum type="arabicPeriod" startAt="3"/>
            </a:pPr>
            <a:endParaRPr lang="en-US" sz="2400" dirty="0">
              <a:solidFill>
                <a:schemeClr val="tx1"/>
              </a:solidFill>
            </a:endParaRPr>
          </a:p>
          <a:p>
            <a:pPr algn="l">
              <a:spcBef>
                <a:spcPts val="300"/>
              </a:spcBef>
              <a:spcAft>
                <a:spcPts val="300"/>
              </a:spcAft>
            </a:pPr>
            <a:r>
              <a:rPr lang="en-US" sz="2400" dirty="0">
                <a:solidFill>
                  <a:schemeClr val="tx1"/>
                </a:solidFill>
              </a:rPr>
              <a:t>Each object/function has a purpose. The name should be based on its purpose. </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Instead of giving quick names like </a:t>
            </a:r>
            <a:r>
              <a:rPr lang="en-US" sz="2400" b="1" dirty="0">
                <a:solidFill>
                  <a:schemeClr val="tx1"/>
                </a:solidFill>
              </a:rPr>
              <a:t>a, b, c</a:t>
            </a:r>
            <a:r>
              <a:rPr lang="en-US" sz="2400" dirty="0">
                <a:solidFill>
                  <a:schemeClr val="tx1"/>
                </a:solidFill>
              </a:rPr>
              <a:t>. </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Use words instead. </a:t>
            </a: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p:txBody>
      </p:sp>
    </p:spTree>
    <p:custDataLst>
      <p:tags r:id="rId1"/>
    </p:custDataLst>
    <p:extLst>
      <p:ext uri="{BB962C8B-B14F-4D97-AF65-F5344CB8AC3E}">
        <p14:creationId xmlns:p14="http://schemas.microsoft.com/office/powerpoint/2010/main" val="9522906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Automated Testing</a:t>
            </a:r>
          </a:p>
        </p:txBody>
      </p:sp>
      <p:sp>
        <p:nvSpPr>
          <p:cNvPr id="6" name="Content Placeholder 2"/>
          <p:cNvSpPr txBox="1">
            <a:spLocks/>
          </p:cNvSpPr>
          <p:nvPr/>
        </p:nvSpPr>
        <p:spPr bwMode="auto">
          <a:xfrm>
            <a:off x="457199" y="1443529"/>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dirty="0">
                <a:solidFill>
                  <a:schemeClr val="tx1"/>
                </a:solidFill>
              </a:rPr>
              <a:t>As your codebase expands, small errors and edge cases you don’t expect can cascade into larger failures. </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Bugs lead to bad user experience and ultimately, business losses. </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One way to prevent fragile programming is to test your code before releasing it into the wild.</a:t>
            </a:r>
          </a:p>
          <a:p>
            <a:pPr algn="l">
              <a:spcBef>
                <a:spcPts val="300"/>
              </a:spcBef>
              <a:spcAft>
                <a:spcPts val="300"/>
              </a:spcAft>
            </a:pPr>
            <a:endParaRPr lang="en-US" sz="2400" dirty="0">
              <a:solidFill>
                <a:schemeClr val="tx1"/>
              </a:solidFill>
            </a:endParaRPr>
          </a:p>
        </p:txBody>
      </p:sp>
    </p:spTree>
    <p:custDataLst>
      <p:tags r:id="rId1"/>
    </p:custDataLst>
    <p:extLst>
      <p:ext uri="{BB962C8B-B14F-4D97-AF65-F5344CB8AC3E}">
        <p14:creationId xmlns:p14="http://schemas.microsoft.com/office/powerpoint/2010/main" val="4805679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Automated Testing</a:t>
            </a:r>
          </a:p>
        </p:txBody>
      </p:sp>
      <p:sp>
        <p:nvSpPr>
          <p:cNvPr id="6" name="Content Placeholder 2"/>
          <p:cNvSpPr txBox="1">
            <a:spLocks/>
          </p:cNvSpPr>
          <p:nvPr/>
        </p:nvSpPr>
        <p:spPr bwMode="auto">
          <a:xfrm>
            <a:off x="457199" y="1443529"/>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b="1" dirty="0">
                <a:solidFill>
                  <a:schemeClr val="tx1"/>
                </a:solidFill>
              </a:rPr>
              <a:t>Why Test?</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We're humans, and humans make mistakes. </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Testing is important because it helps you uncover these mistakes and verifies that your code is working. </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Perhaps even more importantly, testing ensures that your code continues to work in the future as you add new features, refactor the existing ones, or upgrade major dependencies of your project.</a:t>
            </a:r>
          </a:p>
        </p:txBody>
      </p:sp>
    </p:spTree>
    <p:custDataLst>
      <p:tags r:id="rId1"/>
    </p:custDataLst>
    <p:extLst>
      <p:ext uri="{BB962C8B-B14F-4D97-AF65-F5344CB8AC3E}">
        <p14:creationId xmlns:p14="http://schemas.microsoft.com/office/powerpoint/2010/main" val="24685845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Automated Testing</a:t>
            </a:r>
          </a:p>
        </p:txBody>
      </p:sp>
      <p:sp>
        <p:nvSpPr>
          <p:cNvPr id="6" name="Content Placeholder 2"/>
          <p:cNvSpPr txBox="1">
            <a:spLocks/>
          </p:cNvSpPr>
          <p:nvPr/>
        </p:nvSpPr>
        <p:spPr bwMode="auto">
          <a:xfrm>
            <a:off x="457199" y="1443529"/>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b="1" dirty="0">
                <a:solidFill>
                  <a:schemeClr val="tx1"/>
                </a:solidFill>
              </a:rPr>
              <a:t>Why Test?</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Tests can also serve as documentation for new people joining your team. For people who have never seen a codebase before, reading tests can help them understand how the existing code works.</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Last but not least, more automated testing means less time spent with manual QA, freeing up valuable time.</a:t>
            </a:r>
          </a:p>
        </p:txBody>
      </p:sp>
    </p:spTree>
    <p:custDataLst>
      <p:tags r:id="rId1"/>
    </p:custDataLst>
    <p:extLst>
      <p:ext uri="{BB962C8B-B14F-4D97-AF65-F5344CB8AC3E}">
        <p14:creationId xmlns:p14="http://schemas.microsoft.com/office/powerpoint/2010/main" val="18616557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Automated Testing</a:t>
            </a:r>
          </a:p>
        </p:txBody>
      </p:sp>
      <p:sp>
        <p:nvSpPr>
          <p:cNvPr id="6" name="Content Placeholder 2"/>
          <p:cNvSpPr txBox="1">
            <a:spLocks/>
          </p:cNvSpPr>
          <p:nvPr/>
        </p:nvSpPr>
        <p:spPr bwMode="auto">
          <a:xfrm>
            <a:off x="457199" y="1443529"/>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dirty="0">
                <a:solidFill>
                  <a:schemeClr val="tx1"/>
                </a:solidFill>
              </a:rPr>
              <a:t>The primary types of tests are:</a:t>
            </a:r>
          </a:p>
          <a:p>
            <a:pPr algn="l">
              <a:spcBef>
                <a:spcPts val="300"/>
              </a:spcBef>
              <a:spcAft>
                <a:spcPts val="300"/>
              </a:spcAft>
            </a:pPr>
            <a:endParaRPr lang="en-US" sz="2400" dirty="0">
              <a:solidFill>
                <a:schemeClr val="tx1"/>
              </a:solidFill>
            </a:endParaRPr>
          </a:p>
          <a:p>
            <a:pPr marL="457200" indent="-457200" algn="l">
              <a:spcBef>
                <a:spcPts val="300"/>
              </a:spcBef>
              <a:spcAft>
                <a:spcPts val="300"/>
              </a:spcAft>
              <a:buAutoNum type="arabicPeriod"/>
            </a:pPr>
            <a:r>
              <a:rPr lang="en-US" sz="2400" b="1" dirty="0">
                <a:solidFill>
                  <a:schemeClr val="tx1"/>
                </a:solidFill>
              </a:rPr>
              <a:t>Unit Tests</a:t>
            </a:r>
            <a:r>
              <a:rPr lang="en-US" sz="2400" dirty="0">
                <a:solidFill>
                  <a:schemeClr val="tx1"/>
                </a:solidFill>
              </a:rPr>
              <a:t>: Unit testing ensures that each part of the code delivers the desired output. </a:t>
            </a:r>
          </a:p>
          <a:p>
            <a:pPr marL="457200" indent="-457200" algn="l">
              <a:spcBef>
                <a:spcPts val="300"/>
              </a:spcBef>
              <a:spcAft>
                <a:spcPts val="300"/>
              </a:spcAft>
              <a:buAutoNum type="arabicPeriod"/>
            </a:pPr>
            <a:endParaRPr lang="en-US" sz="2400" dirty="0">
              <a:solidFill>
                <a:schemeClr val="tx1"/>
              </a:solidFill>
            </a:endParaRPr>
          </a:p>
          <a:p>
            <a:pPr lvl="1" algn="l">
              <a:spcBef>
                <a:spcPts val="300"/>
              </a:spcBef>
              <a:spcAft>
                <a:spcPts val="300"/>
              </a:spcAft>
            </a:pPr>
            <a:r>
              <a:rPr lang="en-US" sz="2400" dirty="0">
                <a:solidFill>
                  <a:schemeClr val="tx1"/>
                </a:solidFill>
              </a:rPr>
              <a:t>Developers only look at the interface and the specifications of the components. </a:t>
            </a:r>
          </a:p>
          <a:p>
            <a:pPr lvl="1" algn="l">
              <a:spcBef>
                <a:spcPts val="300"/>
              </a:spcBef>
              <a:spcAft>
                <a:spcPts val="300"/>
              </a:spcAft>
            </a:pPr>
            <a:endParaRPr lang="en-US" sz="2400" dirty="0">
              <a:solidFill>
                <a:schemeClr val="tx1"/>
              </a:solidFill>
            </a:endParaRPr>
          </a:p>
          <a:p>
            <a:pPr lvl="1" algn="l">
              <a:spcBef>
                <a:spcPts val="300"/>
              </a:spcBef>
              <a:spcAft>
                <a:spcPts val="300"/>
              </a:spcAft>
            </a:pPr>
            <a:r>
              <a:rPr lang="en-US" sz="2400" dirty="0">
                <a:solidFill>
                  <a:schemeClr val="tx1"/>
                </a:solidFill>
              </a:rPr>
              <a:t>Thorough standalone testing of each component is performed before moving on to the next unit.</a:t>
            </a:r>
          </a:p>
          <a:p>
            <a:pPr algn="l">
              <a:spcBef>
                <a:spcPts val="300"/>
              </a:spcBef>
              <a:spcAft>
                <a:spcPts val="300"/>
              </a:spcAft>
            </a:pPr>
            <a:endParaRPr lang="en-US" sz="2400" dirty="0">
              <a:solidFill>
                <a:schemeClr val="tx1"/>
              </a:solidFill>
            </a:endParaRPr>
          </a:p>
        </p:txBody>
      </p:sp>
    </p:spTree>
    <p:custDataLst>
      <p:tags r:id="rId1"/>
    </p:custDataLst>
    <p:extLst>
      <p:ext uri="{BB962C8B-B14F-4D97-AF65-F5344CB8AC3E}">
        <p14:creationId xmlns:p14="http://schemas.microsoft.com/office/powerpoint/2010/main" val="2112435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Timers	</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300"/>
              </a:spcBef>
              <a:spcAft>
                <a:spcPts val="300"/>
              </a:spcAft>
              <a:buAutoNum type="arabicPeriod" startAt="3"/>
            </a:pPr>
            <a:r>
              <a:rPr lang="en-US" sz="2400" dirty="0">
                <a:solidFill>
                  <a:schemeClr val="tx1"/>
                </a:solidFill>
              </a:rPr>
              <a:t>Immediate (call as soon as possible)</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Calling the function or execution as soon as possible.</a:t>
            </a:r>
            <a:endParaRPr lang="en-SG" sz="2400" dirty="0">
              <a:solidFill>
                <a:schemeClr val="tx1"/>
              </a:solidFill>
            </a:endParaRPr>
          </a:p>
        </p:txBody>
      </p:sp>
      <p:graphicFrame>
        <p:nvGraphicFramePr>
          <p:cNvPr id="2" name="Table 2">
            <a:extLst>
              <a:ext uri="{FF2B5EF4-FFF2-40B4-BE49-F238E27FC236}">
                <a16:creationId xmlns:a16="http://schemas.microsoft.com/office/drawing/2014/main" id="{F07C9444-824D-795D-F8C4-37EB850D6769}"/>
              </a:ext>
            </a:extLst>
          </p:cNvPr>
          <p:cNvGraphicFramePr>
            <a:graphicFrameLocks noGrp="1"/>
          </p:cNvGraphicFramePr>
          <p:nvPr>
            <p:extLst>
              <p:ext uri="{D42A27DB-BD31-4B8C-83A1-F6EECF244321}">
                <p14:modId xmlns:p14="http://schemas.microsoft.com/office/powerpoint/2010/main" val="4160937572"/>
              </p:ext>
            </p:extLst>
          </p:nvPr>
        </p:nvGraphicFramePr>
        <p:xfrm>
          <a:off x="564163" y="2948351"/>
          <a:ext cx="7881258" cy="1463040"/>
        </p:xfrm>
        <a:graphic>
          <a:graphicData uri="http://schemas.openxmlformats.org/drawingml/2006/table">
            <a:tbl>
              <a:tblPr firstRow="1" bandRow="1">
                <a:tableStyleId>{5C22544A-7EE6-4342-B048-85BDC9FD1C3A}</a:tableStyleId>
              </a:tblPr>
              <a:tblGrid>
                <a:gridCol w="7881258">
                  <a:extLst>
                    <a:ext uri="{9D8B030D-6E8A-4147-A177-3AD203B41FA5}">
                      <a16:colId xmlns:a16="http://schemas.microsoft.com/office/drawing/2014/main" val="2549621794"/>
                    </a:ext>
                  </a:extLst>
                </a:gridCol>
              </a:tblGrid>
              <a:tr h="370840">
                <a:tc>
                  <a:txBody>
                    <a:bodyPr/>
                    <a:lstStyle/>
                    <a:p>
                      <a:r>
                        <a:rPr lang="en-SG" dirty="0"/>
                        <a:t>var </a:t>
                      </a:r>
                      <a:r>
                        <a:rPr lang="en-SG" dirty="0" err="1"/>
                        <a:t>immediateID</a:t>
                      </a:r>
                      <a:r>
                        <a:rPr lang="en-SG" dirty="0"/>
                        <a:t> = </a:t>
                      </a:r>
                      <a:r>
                        <a:rPr lang="en-SG" dirty="0" err="1"/>
                        <a:t>setImmediate</a:t>
                      </a:r>
                      <a:r>
                        <a:rPr lang="en-SG" dirty="0"/>
                        <a:t>(function);</a:t>
                      </a:r>
                    </a:p>
                    <a:p>
                      <a:r>
                        <a:rPr lang="en-SG" dirty="0"/>
                        <a:t>// The below code displays the alert dialogue immediately.</a:t>
                      </a:r>
                    </a:p>
                    <a:p>
                      <a:r>
                        <a:rPr lang="en-SG" dirty="0"/>
                        <a:t>var </a:t>
                      </a:r>
                      <a:r>
                        <a:rPr lang="en-SG" dirty="0" err="1"/>
                        <a:t>immediateId</a:t>
                      </a:r>
                      <a:r>
                        <a:rPr lang="en-SG" dirty="0"/>
                        <a:t> = </a:t>
                      </a:r>
                      <a:r>
                        <a:rPr lang="en-SG" dirty="0" err="1"/>
                        <a:t>setImmediate</a:t>
                      </a:r>
                      <a:r>
                        <a:rPr lang="en-SG" dirty="0"/>
                        <a:t>(</a:t>
                      </a:r>
                    </a:p>
                    <a:p>
                      <a:r>
                        <a:rPr lang="en-SG" dirty="0"/>
                        <a:t>     () =&gt; {    alert('Immediate Alert');</a:t>
                      </a:r>
                    </a:p>
                    <a:p>
                      <a:r>
                        <a:rPr lang="en-SG" dirty="0"/>
                        <a:t>}</a:t>
                      </a:r>
                    </a:p>
                  </a:txBody>
                  <a:tcPr/>
                </a:tc>
                <a:extLst>
                  <a:ext uri="{0D108BD9-81ED-4DB2-BD59-A6C34878D82A}">
                    <a16:rowId xmlns:a16="http://schemas.microsoft.com/office/drawing/2014/main" val="3483647966"/>
                  </a:ext>
                </a:extLst>
              </a:tr>
            </a:tbl>
          </a:graphicData>
        </a:graphic>
      </p:graphicFrame>
    </p:spTree>
    <p:custDataLst>
      <p:tags r:id="rId1"/>
    </p:custDataLst>
    <p:extLst>
      <p:ext uri="{BB962C8B-B14F-4D97-AF65-F5344CB8AC3E}">
        <p14:creationId xmlns:p14="http://schemas.microsoft.com/office/powerpoint/2010/main" val="40605817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Automated Testing</a:t>
            </a:r>
          </a:p>
        </p:txBody>
      </p:sp>
      <p:sp>
        <p:nvSpPr>
          <p:cNvPr id="6" name="Content Placeholder 2"/>
          <p:cNvSpPr txBox="1">
            <a:spLocks/>
          </p:cNvSpPr>
          <p:nvPr/>
        </p:nvSpPr>
        <p:spPr bwMode="auto">
          <a:xfrm>
            <a:off x="457199" y="1443529"/>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dirty="0">
                <a:solidFill>
                  <a:schemeClr val="tx1"/>
                </a:solidFill>
              </a:rPr>
              <a:t>The primary types of tests are:</a:t>
            </a:r>
          </a:p>
          <a:p>
            <a:pPr algn="l">
              <a:spcBef>
                <a:spcPts val="300"/>
              </a:spcBef>
              <a:spcAft>
                <a:spcPts val="300"/>
              </a:spcAft>
            </a:pPr>
            <a:endParaRPr lang="en-US" sz="2400" dirty="0">
              <a:solidFill>
                <a:schemeClr val="tx1"/>
              </a:solidFill>
            </a:endParaRPr>
          </a:p>
          <a:p>
            <a:pPr marL="457200" indent="-457200" algn="l">
              <a:spcBef>
                <a:spcPts val="300"/>
              </a:spcBef>
              <a:spcAft>
                <a:spcPts val="300"/>
              </a:spcAft>
              <a:buAutoNum type="arabicPeriod" startAt="2"/>
            </a:pPr>
            <a:r>
              <a:rPr lang="en-US" sz="2400" b="1" dirty="0">
                <a:solidFill>
                  <a:schemeClr val="tx1"/>
                </a:solidFill>
              </a:rPr>
              <a:t>Component Tests</a:t>
            </a:r>
            <a:r>
              <a:rPr lang="en-US" sz="2400" dirty="0">
                <a:solidFill>
                  <a:schemeClr val="tx1"/>
                </a:solidFill>
              </a:rPr>
              <a:t>: Component testing is performed to verify the </a:t>
            </a:r>
            <a:r>
              <a:rPr lang="en-US" sz="2400" u="sng" dirty="0">
                <a:solidFill>
                  <a:schemeClr val="tx1"/>
                </a:solidFill>
              </a:rPr>
              <a:t>functionality and/or usability</a:t>
            </a:r>
            <a:r>
              <a:rPr lang="en-US" sz="2400" dirty="0">
                <a:solidFill>
                  <a:schemeClr val="tx1"/>
                </a:solidFill>
              </a:rPr>
              <a:t> of a component, but it is not restricted to only these.</a:t>
            </a:r>
          </a:p>
          <a:p>
            <a:pPr marL="457200" indent="-457200" algn="l">
              <a:spcBef>
                <a:spcPts val="300"/>
              </a:spcBef>
              <a:spcAft>
                <a:spcPts val="300"/>
              </a:spcAft>
              <a:buAutoNum type="arabicPeriod" startAt="2"/>
            </a:pPr>
            <a:endParaRPr lang="en-US" sz="2400" dirty="0">
              <a:solidFill>
                <a:schemeClr val="tx1"/>
              </a:solidFill>
            </a:endParaRPr>
          </a:p>
          <a:p>
            <a:pPr lvl="1" algn="l">
              <a:spcBef>
                <a:spcPts val="300"/>
              </a:spcBef>
              <a:spcAft>
                <a:spcPts val="300"/>
              </a:spcAft>
            </a:pPr>
            <a:r>
              <a:rPr lang="en-US" sz="2400" dirty="0">
                <a:solidFill>
                  <a:schemeClr val="tx1"/>
                </a:solidFill>
              </a:rPr>
              <a:t>Components can be anything that can take input(s) and deliver some output – for example, a code module, a web page, a screen and even a system inside a larger system.</a:t>
            </a:r>
          </a:p>
        </p:txBody>
      </p:sp>
    </p:spTree>
    <p:custDataLst>
      <p:tags r:id="rId1"/>
    </p:custDataLst>
    <p:extLst>
      <p:ext uri="{BB962C8B-B14F-4D97-AF65-F5344CB8AC3E}">
        <p14:creationId xmlns:p14="http://schemas.microsoft.com/office/powerpoint/2010/main" val="25447051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Automated Testing</a:t>
            </a:r>
          </a:p>
        </p:txBody>
      </p:sp>
      <p:sp>
        <p:nvSpPr>
          <p:cNvPr id="6" name="Content Placeholder 2"/>
          <p:cNvSpPr txBox="1">
            <a:spLocks/>
          </p:cNvSpPr>
          <p:nvPr/>
        </p:nvSpPr>
        <p:spPr bwMode="auto">
          <a:xfrm>
            <a:off x="457199" y="1443529"/>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dirty="0">
                <a:solidFill>
                  <a:schemeClr val="tx1"/>
                </a:solidFill>
              </a:rPr>
              <a:t>The primary types of tests are:</a:t>
            </a:r>
          </a:p>
          <a:p>
            <a:pPr algn="l">
              <a:spcBef>
                <a:spcPts val="300"/>
              </a:spcBef>
              <a:spcAft>
                <a:spcPts val="300"/>
              </a:spcAft>
            </a:pPr>
            <a:endParaRPr lang="en-US" sz="2400" dirty="0">
              <a:solidFill>
                <a:schemeClr val="tx1"/>
              </a:solidFill>
            </a:endParaRPr>
          </a:p>
          <a:p>
            <a:pPr marL="457200" indent="-457200" algn="l">
              <a:spcBef>
                <a:spcPts val="300"/>
              </a:spcBef>
              <a:spcAft>
                <a:spcPts val="300"/>
              </a:spcAft>
              <a:buAutoNum type="arabicPeriod" startAt="3"/>
            </a:pPr>
            <a:r>
              <a:rPr lang="en-US" sz="2400" b="1" dirty="0">
                <a:solidFill>
                  <a:schemeClr val="tx1"/>
                </a:solidFill>
              </a:rPr>
              <a:t>Integration Tests</a:t>
            </a:r>
            <a:r>
              <a:rPr lang="en-US" sz="2400" dirty="0">
                <a:solidFill>
                  <a:schemeClr val="tx1"/>
                </a:solidFill>
              </a:rPr>
              <a:t>: Integration testing is performed to test individual components to check how they function together. </a:t>
            </a:r>
          </a:p>
          <a:p>
            <a:pPr marL="457200" indent="-457200" algn="l">
              <a:spcBef>
                <a:spcPts val="300"/>
              </a:spcBef>
              <a:spcAft>
                <a:spcPts val="300"/>
              </a:spcAft>
              <a:buAutoNum type="arabicPeriod" startAt="3"/>
            </a:pPr>
            <a:endParaRPr lang="en-US" sz="2400" dirty="0">
              <a:solidFill>
                <a:schemeClr val="tx1"/>
              </a:solidFill>
            </a:endParaRPr>
          </a:p>
          <a:p>
            <a:pPr lvl="1" algn="l">
              <a:spcBef>
                <a:spcPts val="300"/>
              </a:spcBef>
              <a:spcAft>
                <a:spcPts val="300"/>
              </a:spcAft>
            </a:pPr>
            <a:r>
              <a:rPr lang="en-US" sz="2400" dirty="0">
                <a:solidFill>
                  <a:schemeClr val="tx1"/>
                </a:solidFill>
              </a:rPr>
              <a:t>It involves testing the integration between modules that are working fine individually. </a:t>
            </a:r>
          </a:p>
          <a:p>
            <a:pPr lvl="1" algn="l">
              <a:spcBef>
                <a:spcPts val="300"/>
              </a:spcBef>
              <a:spcAft>
                <a:spcPts val="300"/>
              </a:spcAft>
            </a:pPr>
            <a:endParaRPr lang="en-US" sz="2400" dirty="0">
              <a:solidFill>
                <a:schemeClr val="tx1"/>
              </a:solidFill>
            </a:endParaRPr>
          </a:p>
          <a:p>
            <a:pPr lvl="1" algn="l">
              <a:spcBef>
                <a:spcPts val="300"/>
              </a:spcBef>
              <a:spcAft>
                <a:spcPts val="300"/>
              </a:spcAft>
            </a:pPr>
            <a:r>
              <a:rPr lang="en-US" sz="2400" dirty="0">
                <a:solidFill>
                  <a:schemeClr val="tx1"/>
                </a:solidFill>
              </a:rPr>
              <a:t>Integration testing provides clarity about the overall functionality of the application.</a:t>
            </a:r>
          </a:p>
          <a:p>
            <a:pPr algn="l">
              <a:spcBef>
                <a:spcPts val="300"/>
              </a:spcBef>
              <a:spcAft>
                <a:spcPts val="300"/>
              </a:spcAft>
            </a:pPr>
            <a:r>
              <a:rPr lang="en-US" sz="2400" dirty="0">
                <a:solidFill>
                  <a:schemeClr val="tx1"/>
                </a:solidFill>
              </a:rPr>
              <a:t>	</a:t>
            </a:r>
          </a:p>
        </p:txBody>
      </p:sp>
    </p:spTree>
    <p:custDataLst>
      <p:tags r:id="rId1"/>
    </p:custDataLst>
    <p:extLst>
      <p:ext uri="{BB962C8B-B14F-4D97-AF65-F5344CB8AC3E}">
        <p14:creationId xmlns:p14="http://schemas.microsoft.com/office/powerpoint/2010/main" val="8865780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Jest Framework</a:t>
            </a:r>
          </a:p>
        </p:txBody>
      </p:sp>
      <p:sp>
        <p:nvSpPr>
          <p:cNvPr id="6" name="Content Placeholder 2"/>
          <p:cNvSpPr txBox="1">
            <a:spLocks/>
          </p:cNvSpPr>
          <p:nvPr/>
        </p:nvSpPr>
        <p:spPr bwMode="auto">
          <a:xfrm>
            <a:off x="457199" y="1443529"/>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b="1" dirty="0">
                <a:solidFill>
                  <a:schemeClr val="tx1"/>
                </a:solidFill>
              </a:rPr>
              <a:t>Jest</a:t>
            </a:r>
            <a:r>
              <a:rPr lang="en-US" sz="2400" dirty="0">
                <a:solidFill>
                  <a:schemeClr val="tx1"/>
                </a:solidFill>
              </a:rPr>
              <a:t> is a testing framework built using JavaScript and maintained by Facebook. Facebook itself uses the Jest testing framework to test their own React Native apps.</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For React Native version 0.38 and above, Jest is included when you create a new project, so the following setup may already be completed for you.	</a:t>
            </a:r>
          </a:p>
        </p:txBody>
      </p:sp>
    </p:spTree>
    <p:custDataLst>
      <p:tags r:id="rId1"/>
    </p:custDataLst>
    <p:extLst>
      <p:ext uri="{BB962C8B-B14F-4D97-AF65-F5344CB8AC3E}">
        <p14:creationId xmlns:p14="http://schemas.microsoft.com/office/powerpoint/2010/main" val="136517826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Jest Framework</a:t>
            </a:r>
          </a:p>
        </p:txBody>
      </p:sp>
      <p:sp>
        <p:nvSpPr>
          <p:cNvPr id="6" name="Content Placeholder 2"/>
          <p:cNvSpPr txBox="1">
            <a:spLocks/>
          </p:cNvSpPr>
          <p:nvPr/>
        </p:nvSpPr>
        <p:spPr bwMode="auto">
          <a:xfrm>
            <a:off x="457199" y="1443529"/>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dirty="0">
                <a:solidFill>
                  <a:schemeClr val="tx1"/>
                </a:solidFill>
              </a:rPr>
              <a:t>Steps to test with Jest:</a:t>
            </a:r>
          </a:p>
          <a:p>
            <a:pPr algn="l">
              <a:spcBef>
                <a:spcPts val="300"/>
              </a:spcBef>
              <a:spcAft>
                <a:spcPts val="300"/>
              </a:spcAft>
            </a:pPr>
            <a:endParaRPr lang="en-US" sz="2400" dirty="0">
              <a:solidFill>
                <a:schemeClr val="tx1"/>
              </a:solidFill>
            </a:endParaRPr>
          </a:p>
          <a:p>
            <a:pPr marL="457200" indent="-457200" algn="l">
              <a:spcBef>
                <a:spcPts val="300"/>
              </a:spcBef>
              <a:spcAft>
                <a:spcPts val="300"/>
              </a:spcAft>
              <a:buAutoNum type="arabicPeriod"/>
            </a:pPr>
            <a:r>
              <a:rPr lang="en-US" sz="2400" dirty="0">
                <a:solidFill>
                  <a:schemeClr val="tx1"/>
                </a:solidFill>
              </a:rPr>
              <a:t>Install Jest into the respective Project folder. </a:t>
            </a:r>
          </a:p>
          <a:p>
            <a:pPr algn="l">
              <a:spcBef>
                <a:spcPts val="300"/>
              </a:spcBef>
              <a:spcAft>
                <a:spcPts val="300"/>
              </a:spcAft>
            </a:pPr>
            <a:endParaRPr lang="en-US" sz="2400" dirty="0">
              <a:solidFill>
                <a:schemeClr val="tx1"/>
              </a:solidFill>
            </a:endParaRPr>
          </a:p>
          <a:p>
            <a:pPr algn="l">
              <a:spcBef>
                <a:spcPts val="300"/>
              </a:spcBef>
              <a:spcAft>
                <a:spcPts val="300"/>
              </a:spcAft>
            </a:pPr>
            <a:endParaRPr lang="en-US" sz="2400" dirty="0">
              <a:solidFill>
                <a:schemeClr val="tx1"/>
              </a:solidFill>
            </a:endParaRPr>
          </a:p>
        </p:txBody>
      </p:sp>
      <p:graphicFrame>
        <p:nvGraphicFramePr>
          <p:cNvPr id="2" name="Table 2">
            <a:extLst>
              <a:ext uri="{FF2B5EF4-FFF2-40B4-BE49-F238E27FC236}">
                <a16:creationId xmlns:a16="http://schemas.microsoft.com/office/drawing/2014/main" id="{E1C31F26-395F-E972-7957-79391507EA5E}"/>
              </a:ext>
            </a:extLst>
          </p:cNvPr>
          <p:cNvGraphicFramePr>
            <a:graphicFrameLocks noGrp="1"/>
          </p:cNvGraphicFramePr>
          <p:nvPr>
            <p:extLst>
              <p:ext uri="{D42A27DB-BD31-4B8C-83A1-F6EECF244321}">
                <p14:modId xmlns:p14="http://schemas.microsoft.com/office/powerpoint/2010/main" val="3986563547"/>
              </p:ext>
            </p:extLst>
          </p:nvPr>
        </p:nvGraphicFramePr>
        <p:xfrm>
          <a:off x="541445" y="3058160"/>
          <a:ext cx="7903975" cy="370840"/>
        </p:xfrm>
        <a:graphic>
          <a:graphicData uri="http://schemas.openxmlformats.org/drawingml/2006/table">
            <a:tbl>
              <a:tblPr firstRow="1" bandRow="1">
                <a:tableStyleId>{5C22544A-7EE6-4342-B048-85BDC9FD1C3A}</a:tableStyleId>
              </a:tblPr>
              <a:tblGrid>
                <a:gridCol w="7903975">
                  <a:extLst>
                    <a:ext uri="{9D8B030D-6E8A-4147-A177-3AD203B41FA5}">
                      <a16:colId xmlns:a16="http://schemas.microsoft.com/office/drawing/2014/main" val="3091038411"/>
                    </a:ext>
                  </a:extLst>
                </a:gridCol>
              </a:tblGrid>
              <a:tr h="370840">
                <a:tc>
                  <a:txBody>
                    <a:bodyPr/>
                    <a:lstStyle/>
                    <a:p>
                      <a:r>
                        <a:rPr lang="en-SG" dirty="0" err="1"/>
                        <a:t>npm</a:t>
                      </a:r>
                      <a:r>
                        <a:rPr lang="en-SG" dirty="0"/>
                        <a:t> install –s jest jest-expo react-native-testing-library</a:t>
                      </a:r>
                    </a:p>
                  </a:txBody>
                  <a:tcPr/>
                </a:tc>
                <a:extLst>
                  <a:ext uri="{0D108BD9-81ED-4DB2-BD59-A6C34878D82A}">
                    <a16:rowId xmlns:a16="http://schemas.microsoft.com/office/drawing/2014/main" val="2284754330"/>
                  </a:ext>
                </a:extLst>
              </a:tr>
            </a:tbl>
          </a:graphicData>
        </a:graphic>
      </p:graphicFrame>
    </p:spTree>
    <p:custDataLst>
      <p:tags r:id="rId1"/>
    </p:custDataLst>
    <p:extLst>
      <p:ext uri="{BB962C8B-B14F-4D97-AF65-F5344CB8AC3E}">
        <p14:creationId xmlns:p14="http://schemas.microsoft.com/office/powerpoint/2010/main" val="274005959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Jest Framework</a:t>
            </a:r>
          </a:p>
        </p:txBody>
      </p:sp>
      <p:sp>
        <p:nvSpPr>
          <p:cNvPr id="6" name="Content Placeholder 2"/>
          <p:cNvSpPr txBox="1">
            <a:spLocks/>
          </p:cNvSpPr>
          <p:nvPr/>
        </p:nvSpPr>
        <p:spPr bwMode="auto">
          <a:xfrm>
            <a:off x="457199" y="1443529"/>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dirty="0">
                <a:solidFill>
                  <a:schemeClr val="tx1"/>
                </a:solidFill>
              </a:rPr>
              <a:t>Steps to test with Jest:</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2.  Add some details in the </a:t>
            </a:r>
            <a:r>
              <a:rPr lang="en-US" sz="2400" b="1" dirty="0" err="1">
                <a:solidFill>
                  <a:schemeClr val="tx1"/>
                </a:solidFill>
              </a:rPr>
              <a:t>package.json</a:t>
            </a:r>
            <a:r>
              <a:rPr lang="en-US" sz="2400" b="1" dirty="0">
                <a:solidFill>
                  <a:schemeClr val="tx1"/>
                </a:solidFill>
              </a:rPr>
              <a:t> </a:t>
            </a:r>
            <a:r>
              <a:rPr lang="en-US" sz="2400" dirty="0">
                <a:solidFill>
                  <a:schemeClr val="tx1"/>
                </a:solidFill>
              </a:rPr>
              <a:t>to register the test.</a:t>
            </a:r>
          </a:p>
          <a:p>
            <a:pPr algn="l">
              <a:spcBef>
                <a:spcPts val="300"/>
              </a:spcBef>
              <a:spcAft>
                <a:spcPts val="300"/>
              </a:spcAft>
            </a:pPr>
            <a:endParaRPr lang="en-US" sz="2400" dirty="0">
              <a:solidFill>
                <a:schemeClr val="tx1"/>
              </a:solidFill>
            </a:endParaRPr>
          </a:p>
        </p:txBody>
      </p:sp>
      <p:graphicFrame>
        <p:nvGraphicFramePr>
          <p:cNvPr id="2" name="Table 2">
            <a:extLst>
              <a:ext uri="{FF2B5EF4-FFF2-40B4-BE49-F238E27FC236}">
                <a16:creationId xmlns:a16="http://schemas.microsoft.com/office/drawing/2014/main" id="{E1C31F26-395F-E972-7957-79391507EA5E}"/>
              </a:ext>
            </a:extLst>
          </p:cNvPr>
          <p:cNvGraphicFramePr>
            <a:graphicFrameLocks noGrp="1"/>
          </p:cNvGraphicFramePr>
          <p:nvPr>
            <p:extLst>
              <p:ext uri="{D42A27DB-BD31-4B8C-83A1-F6EECF244321}">
                <p14:modId xmlns:p14="http://schemas.microsoft.com/office/powerpoint/2010/main" val="1347772639"/>
              </p:ext>
            </p:extLst>
          </p:nvPr>
        </p:nvGraphicFramePr>
        <p:xfrm>
          <a:off x="541445" y="3058160"/>
          <a:ext cx="7903975" cy="2286000"/>
        </p:xfrm>
        <a:graphic>
          <a:graphicData uri="http://schemas.openxmlformats.org/drawingml/2006/table">
            <a:tbl>
              <a:tblPr firstRow="1" bandRow="1">
                <a:tableStyleId>{5C22544A-7EE6-4342-B048-85BDC9FD1C3A}</a:tableStyleId>
              </a:tblPr>
              <a:tblGrid>
                <a:gridCol w="7903975">
                  <a:extLst>
                    <a:ext uri="{9D8B030D-6E8A-4147-A177-3AD203B41FA5}">
                      <a16:colId xmlns:a16="http://schemas.microsoft.com/office/drawing/2014/main" val="3091038411"/>
                    </a:ext>
                  </a:extLst>
                </a:gridCol>
              </a:tblGrid>
              <a:tr h="370840">
                <a:tc>
                  <a:txBody>
                    <a:bodyPr/>
                    <a:lstStyle/>
                    <a:p>
                      <a:r>
                        <a:rPr lang="en-SG" dirty="0"/>
                        <a:t>"scripts": {</a:t>
                      </a:r>
                    </a:p>
                    <a:p>
                      <a:r>
                        <a:rPr lang="en-SG" dirty="0"/>
                        <a:t>  "test": "jest"</a:t>
                      </a:r>
                    </a:p>
                    <a:p>
                      <a:r>
                        <a:rPr lang="en-SG" dirty="0"/>
                        <a:t>},</a:t>
                      </a:r>
                    </a:p>
                    <a:p>
                      <a:r>
                        <a:rPr lang="en-SG" dirty="0"/>
                        <a:t>"jest": {</a:t>
                      </a:r>
                    </a:p>
                    <a:p>
                      <a:r>
                        <a:rPr lang="en-SG" dirty="0"/>
                        <a:t>  "</a:t>
                      </a:r>
                      <a:r>
                        <a:rPr lang="en-SG" dirty="0" err="1"/>
                        <a:t>preset</a:t>
                      </a:r>
                      <a:r>
                        <a:rPr lang="en-SG" dirty="0"/>
                        <a:t>": "jest-expo/universal“</a:t>
                      </a:r>
                    </a:p>
                    <a:p>
                      <a:r>
                        <a:rPr lang="en-SG" dirty="0"/>
                        <a:t>},</a:t>
                      </a:r>
                    </a:p>
                    <a:p>
                      <a:r>
                        <a:rPr lang="en-SG" dirty="0"/>
                        <a:t>…</a:t>
                      </a:r>
                    </a:p>
                    <a:p>
                      <a:endParaRPr lang="en-SG" dirty="0"/>
                    </a:p>
                  </a:txBody>
                  <a:tcPr/>
                </a:tc>
                <a:extLst>
                  <a:ext uri="{0D108BD9-81ED-4DB2-BD59-A6C34878D82A}">
                    <a16:rowId xmlns:a16="http://schemas.microsoft.com/office/drawing/2014/main" val="2284754330"/>
                  </a:ext>
                </a:extLst>
              </a:tr>
            </a:tbl>
          </a:graphicData>
        </a:graphic>
      </p:graphicFrame>
    </p:spTree>
    <p:custDataLst>
      <p:tags r:id="rId1"/>
    </p:custDataLst>
    <p:extLst>
      <p:ext uri="{BB962C8B-B14F-4D97-AF65-F5344CB8AC3E}">
        <p14:creationId xmlns:p14="http://schemas.microsoft.com/office/powerpoint/2010/main" val="178595349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Jest Framework</a:t>
            </a:r>
          </a:p>
        </p:txBody>
      </p:sp>
      <p:sp>
        <p:nvSpPr>
          <p:cNvPr id="6" name="Content Placeholder 2"/>
          <p:cNvSpPr txBox="1">
            <a:spLocks/>
          </p:cNvSpPr>
          <p:nvPr/>
        </p:nvSpPr>
        <p:spPr bwMode="auto">
          <a:xfrm>
            <a:off x="457199" y="1443529"/>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dirty="0">
                <a:solidFill>
                  <a:schemeClr val="tx1"/>
                </a:solidFill>
              </a:rPr>
              <a:t>Those are the initial steps to register Jest testing. </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Next, I will demonstrate how to describe some of this test.</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More functions of Jest can be found in:</a:t>
            </a:r>
          </a:p>
          <a:p>
            <a:pPr algn="l">
              <a:spcBef>
                <a:spcPts val="300"/>
              </a:spcBef>
              <a:spcAft>
                <a:spcPts val="300"/>
              </a:spcAft>
            </a:pPr>
            <a:r>
              <a:rPr lang="en-US" sz="2400" dirty="0">
                <a:solidFill>
                  <a:schemeClr val="tx1"/>
                </a:solidFill>
                <a:hlinkClick r:id="rId5"/>
              </a:rPr>
              <a:t>https://jestjs.io/</a:t>
            </a:r>
            <a:endParaRPr lang="en-US" sz="2400" dirty="0">
              <a:solidFill>
                <a:schemeClr val="tx1"/>
              </a:solidFill>
            </a:endParaRPr>
          </a:p>
          <a:p>
            <a:pPr algn="l">
              <a:spcBef>
                <a:spcPts val="300"/>
              </a:spcBef>
              <a:spcAft>
                <a:spcPts val="300"/>
              </a:spcAft>
            </a:pPr>
            <a:r>
              <a:rPr lang="en-US" sz="2400" dirty="0">
                <a:solidFill>
                  <a:schemeClr val="tx1"/>
                </a:solidFill>
              </a:rPr>
              <a:t> </a:t>
            </a:r>
          </a:p>
        </p:txBody>
      </p:sp>
    </p:spTree>
    <p:custDataLst>
      <p:tags r:id="rId1"/>
    </p:custDataLst>
    <p:extLst>
      <p:ext uri="{BB962C8B-B14F-4D97-AF65-F5344CB8AC3E}">
        <p14:creationId xmlns:p14="http://schemas.microsoft.com/office/powerpoint/2010/main" val="6864815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Functional vs Class Components</a:t>
            </a:r>
          </a:p>
        </p:txBody>
      </p:sp>
      <p:sp>
        <p:nvSpPr>
          <p:cNvPr id="6" name="Content Placeholder 2"/>
          <p:cNvSpPr txBox="1">
            <a:spLocks/>
          </p:cNvSpPr>
          <p:nvPr/>
        </p:nvSpPr>
        <p:spPr bwMode="auto">
          <a:xfrm>
            <a:off x="457199" y="1443529"/>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US" sz="2400" dirty="0">
                <a:solidFill>
                  <a:schemeClr val="tx1"/>
                </a:solidFill>
              </a:rPr>
              <a:t>In React Native, there are </a:t>
            </a:r>
            <a:r>
              <a:rPr lang="en-US" sz="2400" b="1" dirty="0">
                <a:solidFill>
                  <a:schemeClr val="tx1"/>
                </a:solidFill>
              </a:rPr>
              <a:t>TWO (2) </a:t>
            </a:r>
            <a:r>
              <a:rPr lang="en-US" sz="2400" dirty="0">
                <a:solidFill>
                  <a:schemeClr val="tx1"/>
                </a:solidFill>
              </a:rPr>
              <a:t>main types of components that make up an application: </a:t>
            </a:r>
          </a:p>
          <a:p>
            <a:pPr algn="l">
              <a:spcBef>
                <a:spcPts val="300"/>
              </a:spcBef>
              <a:spcAft>
                <a:spcPts val="300"/>
              </a:spcAft>
            </a:pPr>
            <a:endParaRPr lang="en-US" sz="2400" dirty="0">
              <a:solidFill>
                <a:schemeClr val="tx1"/>
              </a:solidFill>
            </a:endParaRPr>
          </a:p>
          <a:p>
            <a:pPr marL="457200" indent="-457200" algn="l">
              <a:spcBef>
                <a:spcPts val="300"/>
              </a:spcBef>
              <a:spcAft>
                <a:spcPts val="300"/>
              </a:spcAft>
              <a:buAutoNum type="arabicPeriod"/>
            </a:pPr>
            <a:r>
              <a:rPr lang="en-US" sz="2400" dirty="0">
                <a:solidFill>
                  <a:schemeClr val="tx1"/>
                </a:solidFill>
              </a:rPr>
              <a:t>Functional components </a:t>
            </a:r>
          </a:p>
          <a:p>
            <a:pPr marL="457200" indent="-457200" algn="l">
              <a:spcBef>
                <a:spcPts val="300"/>
              </a:spcBef>
              <a:spcAft>
                <a:spcPts val="300"/>
              </a:spcAft>
              <a:buAutoNum type="arabicPeriod" startAt="2"/>
            </a:pPr>
            <a:r>
              <a:rPr lang="en-US" sz="2400" dirty="0">
                <a:solidFill>
                  <a:schemeClr val="tx1"/>
                </a:solidFill>
              </a:rPr>
              <a:t>Class components</a:t>
            </a:r>
          </a:p>
          <a:p>
            <a:pPr marL="457200" indent="-457200" algn="l">
              <a:spcBef>
                <a:spcPts val="300"/>
              </a:spcBef>
              <a:spcAft>
                <a:spcPts val="300"/>
              </a:spcAft>
              <a:buAutoNum type="arabicPeriod" startAt="2"/>
            </a:pPr>
            <a:endParaRPr lang="en-US" sz="2400" dirty="0">
              <a:solidFill>
                <a:schemeClr val="tx1"/>
              </a:solidFill>
            </a:endParaRPr>
          </a:p>
          <a:p>
            <a:pPr algn="l">
              <a:spcBef>
                <a:spcPts val="300"/>
              </a:spcBef>
              <a:spcAft>
                <a:spcPts val="300"/>
              </a:spcAft>
            </a:pPr>
            <a:r>
              <a:rPr lang="en-US" sz="2400" dirty="0">
                <a:solidFill>
                  <a:schemeClr val="tx1"/>
                </a:solidFill>
              </a:rPr>
              <a:t>These are structured the same as they would be in a regular React app for the web.</a:t>
            </a:r>
          </a:p>
          <a:p>
            <a:pPr algn="l">
              <a:spcBef>
                <a:spcPts val="300"/>
              </a:spcBef>
              <a:spcAft>
                <a:spcPts val="300"/>
              </a:spcAft>
            </a:pPr>
            <a:endParaRPr lang="en-US" sz="2400" dirty="0">
              <a:solidFill>
                <a:schemeClr val="tx1"/>
              </a:solidFill>
            </a:endParaRPr>
          </a:p>
        </p:txBody>
      </p:sp>
    </p:spTree>
    <p:custDataLst>
      <p:tags r:id="rId1"/>
    </p:custDataLst>
    <p:extLst>
      <p:ext uri="{BB962C8B-B14F-4D97-AF65-F5344CB8AC3E}">
        <p14:creationId xmlns:p14="http://schemas.microsoft.com/office/powerpoint/2010/main" val="11461768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Functional vs Class Components</a:t>
            </a:r>
          </a:p>
        </p:txBody>
      </p:sp>
      <p:sp>
        <p:nvSpPr>
          <p:cNvPr id="6" name="Content Placeholder 2"/>
          <p:cNvSpPr txBox="1">
            <a:spLocks/>
          </p:cNvSpPr>
          <p:nvPr/>
        </p:nvSpPr>
        <p:spPr bwMode="auto">
          <a:xfrm>
            <a:off x="457199" y="1443529"/>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300"/>
              </a:spcBef>
              <a:spcAft>
                <a:spcPts val="300"/>
              </a:spcAft>
              <a:buAutoNum type="arabicPeriod"/>
            </a:pPr>
            <a:r>
              <a:rPr lang="en-US" sz="2400" dirty="0">
                <a:solidFill>
                  <a:schemeClr val="tx1"/>
                </a:solidFill>
              </a:rPr>
              <a:t>Function Components</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Functional components are some of the more common components that will come across while working in React. </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These are simply JavaScript functions. </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We can create a functional component to React by writing a JavaScript function.</a:t>
            </a:r>
          </a:p>
        </p:txBody>
      </p:sp>
    </p:spTree>
    <p:custDataLst>
      <p:tags r:id="rId1"/>
    </p:custDataLst>
    <p:extLst>
      <p:ext uri="{BB962C8B-B14F-4D97-AF65-F5344CB8AC3E}">
        <p14:creationId xmlns:p14="http://schemas.microsoft.com/office/powerpoint/2010/main" val="15434885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Functional vs Class Components</a:t>
            </a:r>
          </a:p>
        </p:txBody>
      </p:sp>
      <p:sp>
        <p:nvSpPr>
          <p:cNvPr id="6" name="Content Placeholder 2"/>
          <p:cNvSpPr txBox="1">
            <a:spLocks/>
          </p:cNvSpPr>
          <p:nvPr/>
        </p:nvSpPr>
        <p:spPr bwMode="auto">
          <a:xfrm>
            <a:off x="457199" y="1443529"/>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300"/>
              </a:spcBef>
              <a:spcAft>
                <a:spcPts val="300"/>
              </a:spcAft>
              <a:buAutoNum type="arabicPeriod"/>
            </a:pPr>
            <a:r>
              <a:rPr lang="en-US" sz="2400" dirty="0">
                <a:solidFill>
                  <a:schemeClr val="tx1"/>
                </a:solidFill>
              </a:rPr>
              <a:t>Function Components</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Simple example of Function Components:</a:t>
            </a:r>
          </a:p>
          <a:p>
            <a:pPr algn="l">
              <a:spcBef>
                <a:spcPts val="300"/>
              </a:spcBef>
              <a:spcAft>
                <a:spcPts val="300"/>
              </a:spcAft>
            </a:pPr>
            <a:endParaRPr lang="en-US" sz="2400" dirty="0">
              <a:solidFill>
                <a:schemeClr val="tx1"/>
              </a:solidFill>
            </a:endParaRPr>
          </a:p>
        </p:txBody>
      </p:sp>
      <p:graphicFrame>
        <p:nvGraphicFramePr>
          <p:cNvPr id="2" name="Table 2">
            <a:extLst>
              <a:ext uri="{FF2B5EF4-FFF2-40B4-BE49-F238E27FC236}">
                <a16:creationId xmlns:a16="http://schemas.microsoft.com/office/drawing/2014/main" id="{221B634E-3D5E-DE18-333F-793358917C31}"/>
              </a:ext>
            </a:extLst>
          </p:cNvPr>
          <p:cNvGraphicFramePr>
            <a:graphicFrameLocks noGrp="1"/>
          </p:cNvGraphicFramePr>
          <p:nvPr>
            <p:extLst>
              <p:ext uri="{D42A27DB-BD31-4B8C-83A1-F6EECF244321}">
                <p14:modId xmlns:p14="http://schemas.microsoft.com/office/powerpoint/2010/main" val="441827625"/>
              </p:ext>
            </p:extLst>
          </p:nvPr>
        </p:nvGraphicFramePr>
        <p:xfrm>
          <a:off x="502635" y="3058160"/>
          <a:ext cx="8027979" cy="914400"/>
        </p:xfrm>
        <a:graphic>
          <a:graphicData uri="http://schemas.openxmlformats.org/drawingml/2006/table">
            <a:tbl>
              <a:tblPr firstRow="1" bandRow="1">
                <a:tableStyleId>{5C22544A-7EE6-4342-B048-85BDC9FD1C3A}</a:tableStyleId>
              </a:tblPr>
              <a:tblGrid>
                <a:gridCol w="8027979">
                  <a:extLst>
                    <a:ext uri="{9D8B030D-6E8A-4147-A177-3AD203B41FA5}">
                      <a16:colId xmlns:a16="http://schemas.microsoft.com/office/drawing/2014/main" val="2194878058"/>
                    </a:ext>
                  </a:extLst>
                </a:gridCol>
              </a:tblGrid>
              <a:tr h="370840">
                <a:tc>
                  <a:txBody>
                    <a:bodyPr/>
                    <a:lstStyle/>
                    <a:p>
                      <a:r>
                        <a:rPr lang="en-US" dirty="0"/>
                        <a:t>const </a:t>
                      </a:r>
                      <a:r>
                        <a:rPr lang="en-US" dirty="0" err="1"/>
                        <a:t>CusText</a:t>
                      </a:r>
                      <a:r>
                        <a:rPr lang="en-US" dirty="0"/>
                        <a:t>=()=&gt; {</a:t>
                      </a:r>
                    </a:p>
                    <a:p>
                      <a:r>
                        <a:rPr lang="en-US" dirty="0"/>
                        <a:t>  return &lt;Text&gt;Hi, I am a Text!&lt;/</a:t>
                      </a:r>
                      <a:r>
                        <a:rPr lang="en-US" dirty="0" err="1"/>
                        <a:t>Tex</a:t>
                      </a:r>
                      <a:r>
                        <a:rPr lang="en-US" dirty="0"/>
                        <a:t>&gt;;</a:t>
                      </a:r>
                    </a:p>
                    <a:p>
                      <a:r>
                        <a:rPr lang="en-US" dirty="0"/>
                        <a:t>}</a:t>
                      </a:r>
                      <a:endParaRPr lang="en-SG" dirty="0"/>
                    </a:p>
                  </a:txBody>
                  <a:tcPr/>
                </a:tc>
                <a:extLst>
                  <a:ext uri="{0D108BD9-81ED-4DB2-BD59-A6C34878D82A}">
                    <a16:rowId xmlns:a16="http://schemas.microsoft.com/office/drawing/2014/main" val="4082677963"/>
                  </a:ext>
                </a:extLst>
              </a:tr>
            </a:tbl>
          </a:graphicData>
        </a:graphic>
      </p:graphicFrame>
    </p:spTree>
    <p:custDataLst>
      <p:tags r:id="rId1"/>
    </p:custDataLst>
    <p:extLst>
      <p:ext uri="{BB962C8B-B14F-4D97-AF65-F5344CB8AC3E}">
        <p14:creationId xmlns:p14="http://schemas.microsoft.com/office/powerpoint/2010/main" val="17149848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Functional vs Class Components</a:t>
            </a:r>
          </a:p>
        </p:txBody>
      </p:sp>
      <p:sp>
        <p:nvSpPr>
          <p:cNvPr id="6" name="Content Placeholder 2"/>
          <p:cNvSpPr txBox="1">
            <a:spLocks/>
          </p:cNvSpPr>
          <p:nvPr/>
        </p:nvSpPr>
        <p:spPr bwMode="auto">
          <a:xfrm>
            <a:off x="457199" y="1443529"/>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300"/>
              </a:spcBef>
              <a:spcAft>
                <a:spcPts val="300"/>
              </a:spcAft>
              <a:buAutoNum type="arabicPeriod" startAt="2"/>
            </a:pPr>
            <a:r>
              <a:rPr lang="en-US" sz="2400" dirty="0">
                <a:solidFill>
                  <a:schemeClr val="tx1"/>
                </a:solidFill>
              </a:rPr>
              <a:t>Class Components</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This is the bread and butter of most modern apps built in ReactJS. These components are simple classes (made up of multiple functions that add functionality to the application).</a:t>
            </a:r>
          </a:p>
        </p:txBody>
      </p:sp>
      <p:graphicFrame>
        <p:nvGraphicFramePr>
          <p:cNvPr id="2" name="Table 2">
            <a:extLst>
              <a:ext uri="{FF2B5EF4-FFF2-40B4-BE49-F238E27FC236}">
                <a16:creationId xmlns:a16="http://schemas.microsoft.com/office/drawing/2014/main" id="{221B634E-3D5E-DE18-333F-793358917C31}"/>
              </a:ext>
            </a:extLst>
          </p:cNvPr>
          <p:cNvGraphicFramePr>
            <a:graphicFrameLocks noGrp="1"/>
          </p:cNvGraphicFramePr>
          <p:nvPr>
            <p:extLst>
              <p:ext uri="{D42A27DB-BD31-4B8C-83A1-F6EECF244321}">
                <p14:modId xmlns:p14="http://schemas.microsoft.com/office/powerpoint/2010/main" val="2537953296"/>
              </p:ext>
            </p:extLst>
          </p:nvPr>
        </p:nvGraphicFramePr>
        <p:xfrm>
          <a:off x="449176" y="3824893"/>
          <a:ext cx="8027979" cy="2011680"/>
        </p:xfrm>
        <a:graphic>
          <a:graphicData uri="http://schemas.openxmlformats.org/drawingml/2006/table">
            <a:tbl>
              <a:tblPr firstRow="1" bandRow="1">
                <a:tableStyleId>{5C22544A-7EE6-4342-B048-85BDC9FD1C3A}</a:tableStyleId>
              </a:tblPr>
              <a:tblGrid>
                <a:gridCol w="8027979">
                  <a:extLst>
                    <a:ext uri="{9D8B030D-6E8A-4147-A177-3AD203B41FA5}">
                      <a16:colId xmlns:a16="http://schemas.microsoft.com/office/drawing/2014/main" val="2194878058"/>
                    </a:ext>
                  </a:extLst>
                </a:gridCol>
              </a:tblGrid>
              <a:tr h="370840">
                <a:tc>
                  <a:txBody>
                    <a:bodyPr/>
                    <a:lstStyle/>
                    <a:p>
                      <a:r>
                        <a:rPr lang="en-US" dirty="0"/>
                        <a:t>class App extends Component {</a:t>
                      </a:r>
                    </a:p>
                    <a:p>
                      <a:r>
                        <a:rPr lang="en-US" dirty="0"/>
                        <a:t>    render () {</a:t>
                      </a:r>
                    </a:p>
                    <a:p>
                      <a:r>
                        <a:rPr lang="en-US" dirty="0"/>
                        <a:t>        return (</a:t>
                      </a:r>
                    </a:p>
                    <a:p>
                      <a:r>
                        <a:rPr lang="en-US" dirty="0"/>
                        <a:t>            &lt;Text&gt;Hello World!&lt;/Text&gt;</a:t>
                      </a:r>
                    </a:p>
                    <a:p>
                      <a:r>
                        <a:rPr lang="en-US" dirty="0"/>
                        <a:t>        )</a:t>
                      </a:r>
                    </a:p>
                    <a:p>
                      <a:r>
                        <a:rPr lang="en-US" dirty="0"/>
                        <a:t>    }</a:t>
                      </a:r>
                    </a:p>
                    <a:p>
                      <a:r>
                        <a:rPr lang="en-US" dirty="0"/>
                        <a:t>}</a:t>
                      </a:r>
                      <a:endParaRPr lang="en-SG" dirty="0"/>
                    </a:p>
                  </a:txBody>
                  <a:tcPr/>
                </a:tc>
                <a:extLst>
                  <a:ext uri="{0D108BD9-81ED-4DB2-BD59-A6C34878D82A}">
                    <a16:rowId xmlns:a16="http://schemas.microsoft.com/office/drawing/2014/main" val="4082677963"/>
                  </a:ext>
                </a:extLst>
              </a:tr>
            </a:tbl>
          </a:graphicData>
        </a:graphic>
      </p:graphicFrame>
    </p:spTree>
    <p:custDataLst>
      <p:tags r:id="rId1"/>
    </p:custDataLst>
    <p:extLst>
      <p:ext uri="{BB962C8B-B14F-4D97-AF65-F5344CB8AC3E}">
        <p14:creationId xmlns:p14="http://schemas.microsoft.com/office/powerpoint/2010/main" val="4153863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Timers	</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300"/>
              </a:spcBef>
              <a:spcAft>
                <a:spcPts val="300"/>
              </a:spcAft>
              <a:buAutoNum type="arabicPeriod" startAt="3"/>
            </a:pPr>
            <a:r>
              <a:rPr lang="en-US" sz="2400" dirty="0">
                <a:solidFill>
                  <a:schemeClr val="tx1"/>
                </a:solidFill>
              </a:rPr>
              <a:t>Immediate (call as soon as possible)</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Canceling the immediate actions that were set by </a:t>
            </a:r>
            <a:r>
              <a:rPr lang="en-US" sz="2400" dirty="0" err="1">
                <a:solidFill>
                  <a:schemeClr val="tx1"/>
                </a:solidFill>
              </a:rPr>
              <a:t>setImmediate</a:t>
            </a:r>
            <a:r>
              <a:rPr lang="en-US" sz="2400" dirty="0">
                <a:solidFill>
                  <a:schemeClr val="tx1"/>
                </a:solidFill>
              </a:rPr>
              <a:t>().</a:t>
            </a:r>
            <a:endParaRPr lang="en-SG" sz="2400" dirty="0">
              <a:solidFill>
                <a:schemeClr val="tx1"/>
              </a:solidFill>
            </a:endParaRPr>
          </a:p>
        </p:txBody>
      </p:sp>
      <p:graphicFrame>
        <p:nvGraphicFramePr>
          <p:cNvPr id="2" name="Table 2">
            <a:extLst>
              <a:ext uri="{FF2B5EF4-FFF2-40B4-BE49-F238E27FC236}">
                <a16:creationId xmlns:a16="http://schemas.microsoft.com/office/drawing/2014/main" id="{F07C9444-824D-795D-F8C4-37EB850D6769}"/>
              </a:ext>
            </a:extLst>
          </p:cNvPr>
          <p:cNvGraphicFramePr>
            <a:graphicFrameLocks noGrp="1"/>
          </p:cNvGraphicFramePr>
          <p:nvPr>
            <p:extLst>
              <p:ext uri="{D42A27DB-BD31-4B8C-83A1-F6EECF244321}">
                <p14:modId xmlns:p14="http://schemas.microsoft.com/office/powerpoint/2010/main" val="3225357619"/>
              </p:ext>
            </p:extLst>
          </p:nvPr>
        </p:nvGraphicFramePr>
        <p:xfrm>
          <a:off x="465224" y="3429000"/>
          <a:ext cx="7881258" cy="914400"/>
        </p:xfrm>
        <a:graphic>
          <a:graphicData uri="http://schemas.openxmlformats.org/drawingml/2006/table">
            <a:tbl>
              <a:tblPr firstRow="1" bandRow="1">
                <a:tableStyleId>{5C22544A-7EE6-4342-B048-85BDC9FD1C3A}</a:tableStyleId>
              </a:tblPr>
              <a:tblGrid>
                <a:gridCol w="7881258">
                  <a:extLst>
                    <a:ext uri="{9D8B030D-6E8A-4147-A177-3AD203B41FA5}">
                      <a16:colId xmlns:a16="http://schemas.microsoft.com/office/drawing/2014/main" val="2549621794"/>
                    </a:ext>
                  </a:extLst>
                </a:gridCol>
              </a:tblGrid>
              <a:tr h="370840">
                <a:tc>
                  <a:txBody>
                    <a:bodyPr/>
                    <a:lstStyle/>
                    <a:p>
                      <a:r>
                        <a:rPr lang="en-US" dirty="0" err="1"/>
                        <a:t>clearImmediate</a:t>
                      </a:r>
                      <a:r>
                        <a:rPr lang="en-US" dirty="0"/>
                        <a:t>(</a:t>
                      </a:r>
                      <a:r>
                        <a:rPr lang="en-US" dirty="0" err="1"/>
                        <a:t>immediateID</a:t>
                      </a:r>
                      <a:r>
                        <a:rPr lang="en-US" dirty="0"/>
                        <a:t>);</a:t>
                      </a:r>
                    </a:p>
                    <a:p>
                      <a:r>
                        <a:rPr lang="en-US" dirty="0"/>
                        <a:t>// The below code removes the &lt; </a:t>
                      </a:r>
                      <a:r>
                        <a:rPr lang="en-US" dirty="0" err="1"/>
                        <a:t>immediateId</a:t>
                      </a:r>
                      <a:r>
                        <a:rPr lang="en-US" dirty="0"/>
                        <a:t> &gt;</a:t>
                      </a:r>
                    </a:p>
                    <a:p>
                      <a:r>
                        <a:rPr lang="en-US" dirty="0" err="1"/>
                        <a:t>clearImmediate</a:t>
                      </a:r>
                      <a:r>
                        <a:rPr lang="en-US" dirty="0"/>
                        <a:t>(</a:t>
                      </a:r>
                      <a:r>
                        <a:rPr lang="en-US" dirty="0" err="1"/>
                        <a:t>immediateId</a:t>
                      </a:r>
                      <a:r>
                        <a:rPr lang="en-US" dirty="0"/>
                        <a:t>);</a:t>
                      </a:r>
                      <a:endParaRPr lang="en-SG" dirty="0"/>
                    </a:p>
                  </a:txBody>
                  <a:tcPr/>
                </a:tc>
                <a:extLst>
                  <a:ext uri="{0D108BD9-81ED-4DB2-BD59-A6C34878D82A}">
                    <a16:rowId xmlns:a16="http://schemas.microsoft.com/office/drawing/2014/main" val="3483647966"/>
                  </a:ext>
                </a:extLst>
              </a:tr>
            </a:tbl>
          </a:graphicData>
        </a:graphic>
      </p:graphicFrame>
    </p:spTree>
    <p:custDataLst>
      <p:tags r:id="rId1"/>
    </p:custDataLst>
    <p:extLst>
      <p:ext uri="{BB962C8B-B14F-4D97-AF65-F5344CB8AC3E}">
        <p14:creationId xmlns:p14="http://schemas.microsoft.com/office/powerpoint/2010/main" val="46672768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Functional vs Class Components</a:t>
            </a:r>
          </a:p>
        </p:txBody>
      </p:sp>
      <p:sp>
        <p:nvSpPr>
          <p:cNvPr id="6" name="Content Placeholder 2"/>
          <p:cNvSpPr txBox="1">
            <a:spLocks/>
          </p:cNvSpPr>
          <p:nvPr/>
        </p:nvSpPr>
        <p:spPr bwMode="auto">
          <a:xfrm>
            <a:off x="457199" y="1443529"/>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300"/>
              </a:spcBef>
              <a:spcAft>
                <a:spcPts val="300"/>
              </a:spcAft>
              <a:buAutoNum type="arabicPeriod" startAt="2"/>
            </a:pPr>
            <a:r>
              <a:rPr lang="en-US" sz="2400" dirty="0">
                <a:solidFill>
                  <a:schemeClr val="tx1"/>
                </a:solidFill>
              </a:rPr>
              <a:t>Class Components</a:t>
            </a:r>
          </a:p>
          <a:p>
            <a:pPr algn="l">
              <a:spcBef>
                <a:spcPts val="300"/>
              </a:spcBef>
              <a:spcAft>
                <a:spcPts val="300"/>
              </a:spcAft>
            </a:pPr>
            <a:endParaRPr lang="en-US" sz="2400" dirty="0">
              <a:solidFill>
                <a:schemeClr val="tx1"/>
              </a:solidFill>
            </a:endParaRPr>
          </a:p>
          <a:p>
            <a:pPr algn="l">
              <a:spcBef>
                <a:spcPts val="300"/>
              </a:spcBef>
              <a:spcAft>
                <a:spcPts val="300"/>
              </a:spcAft>
            </a:pPr>
            <a:r>
              <a:rPr lang="en-US" sz="2400" dirty="0">
                <a:solidFill>
                  <a:schemeClr val="tx1"/>
                </a:solidFill>
              </a:rPr>
              <a:t>This gives the class App access to the React lifecycle methods like render as well as state/props functionality from the parent.</a:t>
            </a:r>
          </a:p>
        </p:txBody>
      </p:sp>
    </p:spTree>
    <p:custDataLst>
      <p:tags r:id="rId1"/>
    </p:custDataLst>
    <p:extLst>
      <p:ext uri="{BB962C8B-B14F-4D97-AF65-F5344CB8AC3E}">
        <p14:creationId xmlns:p14="http://schemas.microsoft.com/office/powerpoint/2010/main" val="3370759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dirty="0">
                <a:solidFill>
                  <a:srgbClr val="000000"/>
                </a:solidFill>
              </a:rPr>
              <a:t>That’s all for today!</a:t>
            </a:r>
          </a:p>
        </p:txBody>
      </p:sp>
      <p:sp>
        <p:nvSpPr>
          <p:cNvPr id="7" name="Content Placeholder 2">
            <a:extLst>
              <a:ext uri="{FF2B5EF4-FFF2-40B4-BE49-F238E27FC236}">
                <a16:creationId xmlns:a16="http://schemas.microsoft.com/office/drawing/2014/main" id="{D0D9E55F-C419-3F45-837D-EA783317F422}"/>
              </a:ext>
            </a:extLst>
          </p:cNvPr>
          <p:cNvSpPr txBox="1">
            <a:spLocks/>
          </p:cNvSpPr>
          <p:nvPr/>
        </p:nvSpPr>
        <p:spPr bwMode="auto">
          <a:xfrm>
            <a:off x="465217" y="1420813"/>
            <a:ext cx="8229601" cy="45628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SG" sz="2400" dirty="0">
                <a:solidFill>
                  <a:schemeClr val="tx1">
                    <a:lumMod val="95000"/>
                    <a:lumOff val="5000"/>
                  </a:schemeClr>
                </a:solidFill>
              </a:rPr>
              <a:t>If you have any questions, please feel free to reach out to me at this email. </a:t>
            </a:r>
          </a:p>
          <a:p>
            <a:pPr algn="l">
              <a:spcBef>
                <a:spcPts val="300"/>
              </a:spcBef>
              <a:spcAft>
                <a:spcPts val="300"/>
              </a:spcAft>
            </a:pPr>
            <a:endParaRPr lang="en-SG" sz="2400" dirty="0">
              <a:solidFill>
                <a:schemeClr val="tx1">
                  <a:lumMod val="95000"/>
                  <a:lumOff val="5000"/>
                </a:schemeClr>
              </a:solidFill>
            </a:endParaRPr>
          </a:p>
          <a:p>
            <a:pPr algn="l">
              <a:spcBef>
                <a:spcPts val="300"/>
              </a:spcBef>
              <a:spcAft>
                <a:spcPts val="300"/>
              </a:spcAft>
            </a:pPr>
            <a:r>
              <a:rPr lang="en-GB" dirty="0">
                <a:solidFill>
                  <a:schemeClr val="tx1"/>
                </a:solidFill>
              </a:rPr>
              <a:t>kydsim001@mymail.sim.edu.sg</a:t>
            </a:r>
            <a:endParaRPr lang="en-SG" sz="2400" dirty="0">
              <a:solidFill>
                <a:schemeClr val="tx1"/>
              </a:solidFill>
            </a:endParaRPr>
          </a:p>
          <a:p>
            <a:pPr algn="l">
              <a:spcBef>
                <a:spcPts val="300"/>
              </a:spcBef>
              <a:spcAft>
                <a:spcPts val="300"/>
              </a:spcAft>
            </a:pPr>
            <a:endParaRPr lang="en-SG" sz="2400" dirty="0">
              <a:solidFill>
                <a:schemeClr val="tx1">
                  <a:lumMod val="95000"/>
                  <a:lumOff val="5000"/>
                </a:schemeClr>
              </a:solidFill>
            </a:endParaRPr>
          </a:p>
        </p:txBody>
      </p:sp>
    </p:spTree>
    <p:custDataLst>
      <p:tags r:id="rId1"/>
    </p:custDataLst>
    <p:extLst>
      <p:ext uri="{BB962C8B-B14F-4D97-AF65-F5344CB8AC3E}">
        <p14:creationId xmlns:p14="http://schemas.microsoft.com/office/powerpoint/2010/main" val="190538837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57199" y="1572128"/>
            <a:ext cx="8229601" cy="3256546"/>
          </a:xfrm>
        </p:spPr>
        <p:txBody>
          <a:bodyPr anchor="ctr"/>
          <a:lstStyle/>
          <a:p>
            <a:r>
              <a:rPr lang="en-GB" sz="8000" b="1" dirty="0">
                <a:solidFill>
                  <a:srgbClr val="000000"/>
                </a:solidFill>
              </a:rPr>
              <a:t>END OF LESSON</a:t>
            </a:r>
            <a:endParaRPr lang="en-SG" sz="8000" dirty="0">
              <a:solidFill>
                <a:srgbClr val="000000"/>
              </a:solidFill>
            </a:endParaRPr>
          </a:p>
        </p:txBody>
      </p:sp>
    </p:spTree>
    <p:custDataLst>
      <p:tags r:id="rId1"/>
    </p:custDataLst>
    <p:extLst>
      <p:ext uri="{BB962C8B-B14F-4D97-AF65-F5344CB8AC3E}">
        <p14:creationId xmlns:p14="http://schemas.microsoft.com/office/powerpoint/2010/main" val="427827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UDIO_IMPORT" val="C:\Documents and Settings\gemmaloke\My Documents\Content Development\MFS Lecturers' eLesson Plans\Audio\Lesson 6 - NaturaSoft\S1_N1.mp3"/>
  <p:tag name="AUDIO_ID" val="257"/>
  <p:tag name="ELAPSEDTIME" val="3.392"/>
  <p:tag name="ANNOTATION_COUNT" val="0"/>
  <p:tag name="ARTICULATE_SLIDE_GUID" val="f6ce7efd-9229-43e5-917c-32314924c196"/>
  <p:tag name="ARTICULATE_SLIDE_NAV" val="1"/>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00.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0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02.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0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04.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0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06.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0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08.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0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10.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1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12.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1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14.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1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16.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1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18.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1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20.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2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22.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2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24.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2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26.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2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28.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2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30.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3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32.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3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34.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3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36.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3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38.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3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40.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4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42.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4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44.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4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46.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4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48.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4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50.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5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52.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5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54.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5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56.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5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58.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5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60.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6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62.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6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64.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6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66.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6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68.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6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70.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7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72.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7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74.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7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76.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7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78.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7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80.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8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82.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8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2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2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2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2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2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3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3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3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3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3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4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42.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4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44.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4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46.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4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48.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4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50.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5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52.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5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54.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5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56.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5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58.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5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60.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6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62.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6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64.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6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66.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6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68.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6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70.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7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72.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7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74.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7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76.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7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78.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7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80.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8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82.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8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84.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8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86.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8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88.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8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90.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9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92.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9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94.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9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96.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9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98.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9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heme/theme1.xml><?xml version="1.0" encoding="utf-8"?>
<a:theme xmlns:a="http://schemas.openxmlformats.org/drawingml/2006/main" name="ge_pp_cover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3516</TotalTime>
  <Words>4564</Words>
  <Application>Microsoft Office PowerPoint</Application>
  <PresentationFormat>On-screen Show (4:3)</PresentationFormat>
  <Paragraphs>911</Paragraphs>
  <Slides>92</Slides>
  <Notes>92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92</vt:i4>
      </vt:variant>
    </vt:vector>
  </HeadingPairs>
  <TitlesOfParts>
    <vt:vector size="95" baseType="lpstr">
      <vt:lpstr>Arial</vt:lpstr>
      <vt:lpstr>Calibri</vt:lpstr>
      <vt:lpstr>ge_pp_covertemplate</vt:lpstr>
      <vt:lpstr>MOBILE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PROGRAMMING FUNDAMENTALS</dc:title>
  <cp:lastModifiedBy>Daryl Sim</cp:lastModifiedBy>
  <cp:revision>505</cp:revision>
  <dcterms:modified xsi:type="dcterms:W3CDTF">2022-05-30T04:43:48Z</dcterms:modified>
</cp:coreProperties>
</file>