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1.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2.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5.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6.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27.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2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29.xml" ContentType="application/vnd.openxmlformats-officedocument.presentationml.notesSlide+xml"/>
  <Override PartName="/ppt/tags/tag5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358" r:id="rId3"/>
    <p:sldId id="361" r:id="rId4"/>
    <p:sldId id="364" r:id="rId5"/>
    <p:sldId id="365" r:id="rId6"/>
    <p:sldId id="366" r:id="rId7"/>
    <p:sldId id="367" r:id="rId8"/>
    <p:sldId id="368" r:id="rId9"/>
    <p:sldId id="362" r:id="rId10"/>
    <p:sldId id="363" r:id="rId11"/>
    <p:sldId id="369" r:id="rId12"/>
    <p:sldId id="370" r:id="rId13"/>
    <p:sldId id="371" r:id="rId14"/>
    <p:sldId id="372" r:id="rId15"/>
    <p:sldId id="373" r:id="rId16"/>
    <p:sldId id="374" r:id="rId17"/>
    <p:sldId id="375" r:id="rId18"/>
    <p:sldId id="376" r:id="rId19"/>
    <p:sldId id="377" r:id="rId20"/>
    <p:sldId id="378" r:id="rId21"/>
    <p:sldId id="379" r:id="rId22"/>
    <p:sldId id="380" r:id="rId23"/>
    <p:sldId id="381" r:id="rId24"/>
    <p:sldId id="382" r:id="rId25"/>
    <p:sldId id="383" r:id="rId26"/>
    <p:sldId id="384" r:id="rId27"/>
    <p:sldId id="385" r:id="rId28"/>
    <p:sldId id="306" r:id="rId29"/>
    <p:sldId id="265" r:id="rId30"/>
  </p:sldIdLst>
  <p:sldSz cx="9144000" cy="6858000" type="screen4x3"/>
  <p:notesSz cx="6858000" cy="9144000"/>
  <p:defaultTextStyle>
    <a:defPPr lvl="0">
      <a:defRPr lang="en-US"/>
    </a:defPPr>
    <a:lvl1pPr lvl="0" algn="l" defTabSz="457200" rtl="0" fontAlgn="base">
      <a:spcBef>
        <a:spcPct val="0"/>
      </a:spcBef>
      <a:spcAft>
        <a:spcPct val="0"/>
      </a:spcAft>
      <a:defRPr kern="1200">
        <a:solidFill>
          <a:schemeClr val="tx1"/>
        </a:solidFill>
        <a:latin typeface="Arial" charset="0"/>
        <a:ea typeface="ＭＳ Ｐゴシック" pitchFamily="-109" charset="-128"/>
        <a:cs typeface="+mn-cs"/>
      </a:defRPr>
    </a:lvl1pPr>
    <a:lvl2pPr marL="457200" lvl="1" algn="l" defTabSz="457200" rtl="0" fontAlgn="base">
      <a:spcBef>
        <a:spcPct val="0"/>
      </a:spcBef>
      <a:spcAft>
        <a:spcPct val="0"/>
      </a:spcAft>
      <a:defRPr kern="1200">
        <a:solidFill>
          <a:schemeClr val="tx1"/>
        </a:solidFill>
        <a:latin typeface="Arial" charset="0"/>
        <a:ea typeface="ＭＳ Ｐゴシック" pitchFamily="-109" charset="-128"/>
        <a:cs typeface="+mn-cs"/>
      </a:defRPr>
    </a:lvl2pPr>
    <a:lvl3pPr marL="914400" lvl="2" algn="l" defTabSz="457200" rtl="0" fontAlgn="base">
      <a:spcBef>
        <a:spcPct val="0"/>
      </a:spcBef>
      <a:spcAft>
        <a:spcPct val="0"/>
      </a:spcAft>
      <a:defRPr kern="1200">
        <a:solidFill>
          <a:schemeClr val="tx1"/>
        </a:solidFill>
        <a:latin typeface="Arial" charset="0"/>
        <a:ea typeface="ＭＳ Ｐゴシック" pitchFamily="-109" charset="-128"/>
        <a:cs typeface="+mn-cs"/>
      </a:defRPr>
    </a:lvl3pPr>
    <a:lvl4pPr marL="1371600" lvl="3" algn="l" defTabSz="457200" rtl="0" fontAlgn="base">
      <a:spcBef>
        <a:spcPct val="0"/>
      </a:spcBef>
      <a:spcAft>
        <a:spcPct val="0"/>
      </a:spcAft>
      <a:defRPr kern="1200">
        <a:solidFill>
          <a:schemeClr val="tx1"/>
        </a:solidFill>
        <a:latin typeface="Arial" charset="0"/>
        <a:ea typeface="ＭＳ Ｐゴシック" pitchFamily="-109" charset="-128"/>
        <a:cs typeface="+mn-cs"/>
      </a:defRPr>
    </a:lvl4pPr>
    <a:lvl5pPr marL="1828800" lvl="4" algn="l" defTabSz="457200" rtl="0" fontAlgn="base">
      <a:spcBef>
        <a:spcPct val="0"/>
      </a:spcBef>
      <a:spcAft>
        <a:spcPct val="0"/>
      </a:spcAft>
      <a:defRPr kern="1200">
        <a:solidFill>
          <a:schemeClr val="tx1"/>
        </a:solidFill>
        <a:latin typeface="Arial" charset="0"/>
        <a:ea typeface="ＭＳ Ｐゴシック" pitchFamily="-109" charset="-128"/>
        <a:cs typeface="+mn-cs"/>
      </a:defRPr>
    </a:lvl5pPr>
    <a:lvl6pPr marL="2286000" lvl="5" algn="l" defTabSz="914400" rtl="0" eaLnBrk="1" latinLnBrk="0" hangingPunct="1">
      <a:defRPr kern="1200">
        <a:solidFill>
          <a:schemeClr val="tx1"/>
        </a:solidFill>
        <a:latin typeface="Arial" charset="0"/>
        <a:ea typeface="ＭＳ Ｐゴシック" pitchFamily="-109" charset="-128"/>
        <a:cs typeface="+mn-cs"/>
      </a:defRPr>
    </a:lvl6pPr>
    <a:lvl7pPr marL="2743200" lvl="6" algn="l" defTabSz="914400" rtl="0" eaLnBrk="1" latinLnBrk="0" hangingPunct="1">
      <a:defRPr kern="1200">
        <a:solidFill>
          <a:schemeClr val="tx1"/>
        </a:solidFill>
        <a:latin typeface="Arial" charset="0"/>
        <a:ea typeface="ＭＳ Ｐゴシック" pitchFamily="-109" charset="-128"/>
        <a:cs typeface="+mn-cs"/>
      </a:defRPr>
    </a:lvl7pPr>
    <a:lvl8pPr marL="3200400" lvl="7" algn="l" defTabSz="914400" rtl="0" eaLnBrk="1" latinLnBrk="0" hangingPunct="1">
      <a:defRPr kern="1200">
        <a:solidFill>
          <a:schemeClr val="tx1"/>
        </a:solidFill>
        <a:latin typeface="Arial" charset="0"/>
        <a:ea typeface="ＭＳ Ｐゴシック" pitchFamily="-109" charset="-128"/>
        <a:cs typeface="+mn-cs"/>
      </a:defRPr>
    </a:lvl8pPr>
    <a:lvl9pPr marL="3657600" lvl="8" algn="l" defTabSz="914400" rtl="0" eaLnBrk="1" latinLnBrk="0" hangingPunct="1">
      <a:defRPr kern="1200">
        <a:solidFill>
          <a:schemeClr val="tx1"/>
        </a:solidFill>
        <a:latin typeface="Arial" charset="0"/>
        <a:ea typeface="ＭＳ Ｐゴシック" pitchFamily="-109"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0" autoAdjust="0"/>
    <p:restoredTop sz="93955"/>
  </p:normalViewPr>
  <p:slideViewPr>
    <p:cSldViewPr snapToGrid="0">
      <p:cViewPr>
        <p:scale>
          <a:sx n="112" d="100"/>
          <a:sy n="112" d="100"/>
        </p:scale>
        <p:origin x="133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3CFFB0-ED9D-445F-9A2B-4188A92D4D34}" type="datetimeFigureOut">
              <a:rPr lang="en-US" smtClean="0"/>
              <a:pPr/>
              <a:t>7/25/2022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6C118-99C7-43A8-89D6-827AC8AE5AE1}" type="slidenum">
              <a:rPr lang="en-US" smtClean="0"/>
              <a:pPr/>
              <a:t>‹#›</a:t>
            </a:fld>
            <a:endParaRPr lang="en-US" dirty="0"/>
          </a:p>
        </p:txBody>
      </p:sp>
    </p:spTree>
    <p:extLst>
      <p:ext uri="{BB962C8B-B14F-4D97-AF65-F5344CB8AC3E}">
        <p14:creationId xmlns:p14="http://schemas.microsoft.com/office/powerpoint/2010/main" val="72470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43.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9.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51.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53.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55.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7.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9.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B6C118-99C7-43A8-89D6-827AC8AE5AE1}" type="slidenum">
              <a:rPr lang="en-US" smtClean="0"/>
              <a:pPr/>
              <a:t>1</a:t>
            </a:fld>
            <a:endParaRPr lang="en-US" dirty="0"/>
          </a:p>
        </p:txBody>
      </p:sp>
    </p:spTree>
    <p:extLst>
      <p:ext uri="{BB962C8B-B14F-4D97-AF65-F5344CB8AC3E}">
        <p14:creationId xmlns:p14="http://schemas.microsoft.com/office/powerpoint/2010/main" val="81330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10</a:t>
            </a:fld>
            <a:endParaRPr lang="en-US" dirty="0"/>
          </a:p>
        </p:txBody>
      </p:sp>
    </p:spTree>
    <p:extLst>
      <p:ext uri="{BB962C8B-B14F-4D97-AF65-F5344CB8AC3E}">
        <p14:creationId xmlns:p14="http://schemas.microsoft.com/office/powerpoint/2010/main" val="1702720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11</a:t>
            </a:fld>
            <a:endParaRPr lang="en-US" dirty="0"/>
          </a:p>
        </p:txBody>
      </p:sp>
    </p:spTree>
    <p:extLst>
      <p:ext uri="{BB962C8B-B14F-4D97-AF65-F5344CB8AC3E}">
        <p14:creationId xmlns:p14="http://schemas.microsoft.com/office/powerpoint/2010/main" val="1766923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12</a:t>
            </a:fld>
            <a:endParaRPr lang="en-US" dirty="0"/>
          </a:p>
        </p:txBody>
      </p:sp>
    </p:spTree>
    <p:extLst>
      <p:ext uri="{BB962C8B-B14F-4D97-AF65-F5344CB8AC3E}">
        <p14:creationId xmlns:p14="http://schemas.microsoft.com/office/powerpoint/2010/main" val="477298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13</a:t>
            </a:fld>
            <a:endParaRPr lang="en-US" dirty="0"/>
          </a:p>
        </p:txBody>
      </p:sp>
    </p:spTree>
    <p:extLst>
      <p:ext uri="{BB962C8B-B14F-4D97-AF65-F5344CB8AC3E}">
        <p14:creationId xmlns:p14="http://schemas.microsoft.com/office/powerpoint/2010/main" val="217546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14</a:t>
            </a:fld>
            <a:endParaRPr lang="en-US" dirty="0"/>
          </a:p>
        </p:txBody>
      </p:sp>
    </p:spTree>
    <p:extLst>
      <p:ext uri="{BB962C8B-B14F-4D97-AF65-F5344CB8AC3E}">
        <p14:creationId xmlns:p14="http://schemas.microsoft.com/office/powerpoint/2010/main" val="2799426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15</a:t>
            </a:fld>
            <a:endParaRPr lang="en-US" dirty="0"/>
          </a:p>
        </p:txBody>
      </p:sp>
    </p:spTree>
    <p:extLst>
      <p:ext uri="{BB962C8B-B14F-4D97-AF65-F5344CB8AC3E}">
        <p14:creationId xmlns:p14="http://schemas.microsoft.com/office/powerpoint/2010/main" val="244260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16</a:t>
            </a:fld>
            <a:endParaRPr lang="en-US" dirty="0"/>
          </a:p>
        </p:txBody>
      </p:sp>
    </p:spTree>
    <p:extLst>
      <p:ext uri="{BB962C8B-B14F-4D97-AF65-F5344CB8AC3E}">
        <p14:creationId xmlns:p14="http://schemas.microsoft.com/office/powerpoint/2010/main" val="44643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17</a:t>
            </a:fld>
            <a:endParaRPr lang="en-US" dirty="0"/>
          </a:p>
        </p:txBody>
      </p:sp>
    </p:spTree>
    <p:extLst>
      <p:ext uri="{BB962C8B-B14F-4D97-AF65-F5344CB8AC3E}">
        <p14:creationId xmlns:p14="http://schemas.microsoft.com/office/powerpoint/2010/main" val="386601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18</a:t>
            </a:fld>
            <a:endParaRPr lang="en-US" dirty="0"/>
          </a:p>
        </p:txBody>
      </p:sp>
    </p:spTree>
    <p:extLst>
      <p:ext uri="{BB962C8B-B14F-4D97-AF65-F5344CB8AC3E}">
        <p14:creationId xmlns:p14="http://schemas.microsoft.com/office/powerpoint/2010/main" val="124865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19</a:t>
            </a:fld>
            <a:endParaRPr lang="en-US" dirty="0"/>
          </a:p>
        </p:txBody>
      </p:sp>
    </p:spTree>
    <p:extLst>
      <p:ext uri="{BB962C8B-B14F-4D97-AF65-F5344CB8AC3E}">
        <p14:creationId xmlns:p14="http://schemas.microsoft.com/office/powerpoint/2010/main" val="177259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a:t>
            </a:fld>
            <a:endParaRPr lang="en-US" dirty="0"/>
          </a:p>
        </p:txBody>
      </p:sp>
    </p:spTree>
    <p:extLst>
      <p:ext uri="{BB962C8B-B14F-4D97-AF65-F5344CB8AC3E}">
        <p14:creationId xmlns:p14="http://schemas.microsoft.com/office/powerpoint/2010/main" val="1893989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20</a:t>
            </a:fld>
            <a:endParaRPr lang="en-US" dirty="0"/>
          </a:p>
        </p:txBody>
      </p:sp>
    </p:spTree>
    <p:extLst>
      <p:ext uri="{BB962C8B-B14F-4D97-AF65-F5344CB8AC3E}">
        <p14:creationId xmlns:p14="http://schemas.microsoft.com/office/powerpoint/2010/main" val="2658627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21</a:t>
            </a:fld>
            <a:endParaRPr lang="en-US" dirty="0"/>
          </a:p>
        </p:txBody>
      </p:sp>
    </p:spTree>
    <p:extLst>
      <p:ext uri="{BB962C8B-B14F-4D97-AF65-F5344CB8AC3E}">
        <p14:creationId xmlns:p14="http://schemas.microsoft.com/office/powerpoint/2010/main" val="445277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22</a:t>
            </a:fld>
            <a:endParaRPr lang="en-US" dirty="0"/>
          </a:p>
        </p:txBody>
      </p:sp>
    </p:spTree>
    <p:extLst>
      <p:ext uri="{BB962C8B-B14F-4D97-AF65-F5344CB8AC3E}">
        <p14:creationId xmlns:p14="http://schemas.microsoft.com/office/powerpoint/2010/main" val="2520300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23</a:t>
            </a:fld>
            <a:endParaRPr lang="en-US" dirty="0"/>
          </a:p>
        </p:txBody>
      </p:sp>
    </p:spTree>
    <p:extLst>
      <p:ext uri="{BB962C8B-B14F-4D97-AF65-F5344CB8AC3E}">
        <p14:creationId xmlns:p14="http://schemas.microsoft.com/office/powerpoint/2010/main" val="3238217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24</a:t>
            </a:fld>
            <a:endParaRPr lang="en-US" dirty="0"/>
          </a:p>
        </p:txBody>
      </p:sp>
    </p:spTree>
    <p:extLst>
      <p:ext uri="{BB962C8B-B14F-4D97-AF65-F5344CB8AC3E}">
        <p14:creationId xmlns:p14="http://schemas.microsoft.com/office/powerpoint/2010/main" val="1713584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25</a:t>
            </a:fld>
            <a:endParaRPr lang="en-US" dirty="0"/>
          </a:p>
        </p:txBody>
      </p:sp>
    </p:spTree>
    <p:extLst>
      <p:ext uri="{BB962C8B-B14F-4D97-AF65-F5344CB8AC3E}">
        <p14:creationId xmlns:p14="http://schemas.microsoft.com/office/powerpoint/2010/main" val="175851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26</a:t>
            </a:fld>
            <a:endParaRPr lang="en-US" dirty="0"/>
          </a:p>
        </p:txBody>
      </p:sp>
    </p:spTree>
    <p:extLst>
      <p:ext uri="{BB962C8B-B14F-4D97-AF65-F5344CB8AC3E}">
        <p14:creationId xmlns:p14="http://schemas.microsoft.com/office/powerpoint/2010/main" val="9779430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27</a:t>
            </a:fld>
            <a:endParaRPr lang="en-US" dirty="0"/>
          </a:p>
        </p:txBody>
      </p:sp>
    </p:spTree>
    <p:extLst>
      <p:ext uri="{BB962C8B-B14F-4D97-AF65-F5344CB8AC3E}">
        <p14:creationId xmlns:p14="http://schemas.microsoft.com/office/powerpoint/2010/main" val="29220482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28</a:t>
            </a:fld>
            <a:endParaRPr lang="en-US" dirty="0"/>
          </a:p>
        </p:txBody>
      </p:sp>
    </p:spTree>
    <p:extLst>
      <p:ext uri="{BB962C8B-B14F-4D97-AF65-F5344CB8AC3E}">
        <p14:creationId xmlns:p14="http://schemas.microsoft.com/office/powerpoint/2010/main" val="6338989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29</a:t>
            </a:fld>
            <a:endParaRPr lang="en-US" dirty="0"/>
          </a:p>
        </p:txBody>
      </p:sp>
    </p:spTree>
    <p:extLst>
      <p:ext uri="{BB962C8B-B14F-4D97-AF65-F5344CB8AC3E}">
        <p14:creationId xmlns:p14="http://schemas.microsoft.com/office/powerpoint/2010/main" val="3700774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3</a:t>
            </a:fld>
            <a:endParaRPr lang="en-US" dirty="0"/>
          </a:p>
        </p:txBody>
      </p:sp>
    </p:spTree>
    <p:extLst>
      <p:ext uri="{BB962C8B-B14F-4D97-AF65-F5344CB8AC3E}">
        <p14:creationId xmlns:p14="http://schemas.microsoft.com/office/powerpoint/2010/main" val="1364774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4</a:t>
            </a:fld>
            <a:endParaRPr lang="en-US" dirty="0"/>
          </a:p>
        </p:txBody>
      </p:sp>
    </p:spTree>
    <p:extLst>
      <p:ext uri="{BB962C8B-B14F-4D97-AF65-F5344CB8AC3E}">
        <p14:creationId xmlns:p14="http://schemas.microsoft.com/office/powerpoint/2010/main" val="3903488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5</a:t>
            </a:fld>
            <a:endParaRPr lang="en-US" dirty="0"/>
          </a:p>
        </p:txBody>
      </p:sp>
    </p:spTree>
    <p:extLst>
      <p:ext uri="{BB962C8B-B14F-4D97-AF65-F5344CB8AC3E}">
        <p14:creationId xmlns:p14="http://schemas.microsoft.com/office/powerpoint/2010/main" val="2292227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6</a:t>
            </a:fld>
            <a:endParaRPr lang="en-US" dirty="0"/>
          </a:p>
        </p:txBody>
      </p:sp>
    </p:spTree>
    <p:extLst>
      <p:ext uri="{BB962C8B-B14F-4D97-AF65-F5344CB8AC3E}">
        <p14:creationId xmlns:p14="http://schemas.microsoft.com/office/powerpoint/2010/main" val="4113443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7</a:t>
            </a:fld>
            <a:endParaRPr lang="en-US" dirty="0"/>
          </a:p>
        </p:txBody>
      </p:sp>
    </p:spTree>
    <p:extLst>
      <p:ext uri="{BB962C8B-B14F-4D97-AF65-F5344CB8AC3E}">
        <p14:creationId xmlns:p14="http://schemas.microsoft.com/office/powerpoint/2010/main" val="3859929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8</a:t>
            </a:fld>
            <a:endParaRPr lang="en-US" dirty="0"/>
          </a:p>
        </p:txBody>
      </p:sp>
    </p:spTree>
    <p:extLst>
      <p:ext uri="{BB962C8B-B14F-4D97-AF65-F5344CB8AC3E}">
        <p14:creationId xmlns:p14="http://schemas.microsoft.com/office/powerpoint/2010/main" val="3232000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9</a:t>
            </a:fld>
            <a:endParaRPr lang="en-US" dirty="0"/>
          </a:p>
        </p:txBody>
      </p:sp>
    </p:spTree>
    <p:extLst>
      <p:ext uri="{BB962C8B-B14F-4D97-AF65-F5344CB8AC3E}">
        <p14:creationId xmlns:p14="http://schemas.microsoft.com/office/powerpoint/2010/main" val="1903382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CA5F90C4-125E-4497-9672-5D10CF9533B7}" type="datetime1">
              <a:rPr lang="en-US"/>
              <a:pPr/>
              <a:t>7/25/2022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CBEA7649-9D40-4EE0-BACF-DCF3466AFC5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F5B70BF-1667-4065-B27E-F6A7747C84A5}" type="datetime1">
              <a:rPr lang="en-US"/>
              <a:pPr/>
              <a:t>7/25/2022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B99C4ED2-61BD-44E1-A853-E82EFEA0721A}"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9D473FC-03FE-4441-BA5E-9E2ABFE3F0A1}" type="datetime1">
              <a:rPr lang="en-US"/>
              <a:pPr/>
              <a:t>7/25/2022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54B08AD7-56CB-4BD4-A38A-09195942D6A2}"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9F6D1A2-D08C-4252-9A0F-1D99CD1E25CA}" type="datetime1">
              <a:rPr lang="en-US"/>
              <a:pPr/>
              <a:t>7/25/2022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02464F24-ED09-48CC-BEDA-F79754D30794}"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A94E67A-FD69-4241-BD00-1020D9E837B2}" type="datetime1">
              <a:rPr lang="en-US"/>
              <a:pPr/>
              <a:t>7/25/2022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E7951A76-A517-4F29-937E-A7F5BB7CC0FB}"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4C12077A-6972-4CB2-AE89-6E8A7D26779E}" type="datetime1">
              <a:rPr lang="en-US"/>
              <a:pPr/>
              <a:t>7/25/2022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B16E6390-1E61-44A4-9E78-AF385EEDFD5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EC317F91-518C-48D7-8814-BB081503F7E5}" type="datetime1">
              <a:rPr lang="en-US"/>
              <a:pPr/>
              <a:t>7/25/2022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fld id="{4D12DFD1-291A-4299-981D-260B372FFEFF}"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2F25AE79-373B-41D6-B361-17E25208515E}" type="datetime1">
              <a:rPr lang="en-US"/>
              <a:pPr/>
              <a:t>7/25/2022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fld id="{8DEA4A6A-ADD5-4E7A-B344-2479081D1D74}"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914F3B7-FC42-4C61-9279-ADAB521C346C}" type="datetime1">
              <a:rPr lang="en-US"/>
              <a:pPr/>
              <a:t>7/25/2022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fld id="{EE4E73DB-DB27-499A-9F8B-56B4DB35A972}"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7D6DABF5-9CA4-4524-9F56-1C469F4A379D}" type="datetime1">
              <a:rPr lang="en-US"/>
              <a:pPr/>
              <a:t>7/25/2022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8B7C4ABC-FDBE-4124-89FA-2931F1DE6112}"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64C54501-4E95-417D-96CA-529937B40FE9}" type="datetime1">
              <a:rPr lang="en-US"/>
              <a:pPr/>
              <a:t>7/25/2022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CCBE1266-B1A8-475F-AD9D-6C0F6545789E}"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109" charset="0"/>
              </a:defRPr>
            </a:lvl1pPr>
          </a:lstStyle>
          <a:p>
            <a:fld id="{A93790B0-EE60-41D9-969D-FF088E295D2A}" type="datetime1">
              <a:rPr lang="en-US"/>
              <a:pPr/>
              <a:t>7/25/2022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109" charset="0"/>
              </a:defRPr>
            </a:lvl1pPr>
          </a:lstStyle>
          <a:p>
            <a:fld id="{03E194A2-1399-4B77-BD42-41E66E754A36}"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0.xml"/><Relationship Id="rId6" Type="http://schemas.openxmlformats.org/officeDocument/2006/relationships/hyperlink" Target="https://developer.apple.com/app-store/review/guidelines/" TargetMode="External"/><Relationship Id="rId5" Type="http://schemas.openxmlformats.org/officeDocument/2006/relationships/hyperlink" Target="https://play.google.com/about/developer-content-policy/" TargetMode="Externa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26.xml"/><Relationship Id="rId5" Type="http://schemas.openxmlformats.org/officeDocument/2006/relationships/image" Target="../media/image6.pn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28.xm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0.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2.xm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4.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36.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38.xml"/><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40.xml"/><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2.xml"/><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4.xml"/><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6.xml"/><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8.xml"/><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50.xml"/><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52.xml"/><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54.xml"/><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6.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2.xml"/><Relationship Id="rId5" Type="http://schemas.openxmlformats.org/officeDocument/2006/relationships/image" Target="../media/image5.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743898" y="2115134"/>
            <a:ext cx="7852144" cy="1799952"/>
          </a:xfrm>
        </p:spPr>
        <p:txBody>
          <a:bodyPr/>
          <a:lstStyle/>
          <a:p>
            <a:r>
              <a:rPr lang="en-US" b="1" dirty="0">
                <a:solidFill>
                  <a:schemeClr val="bg1"/>
                </a:solidFill>
                <a:latin typeface="+mn-lt"/>
              </a:rPr>
              <a:t>MOBILE DEVELOPMENT</a:t>
            </a:r>
            <a:endParaRPr lang="en-SG" b="1" dirty="0">
              <a:solidFill>
                <a:schemeClr val="bg1"/>
              </a:solidFill>
              <a:latin typeface="+mn-lt"/>
            </a:endParaRPr>
          </a:p>
        </p:txBody>
      </p:sp>
      <p:sp>
        <p:nvSpPr>
          <p:cNvPr id="5" name="Rectangle 1"/>
          <p:cNvSpPr>
            <a:spLocks noChangeArrowheads="1"/>
          </p:cNvSpPr>
          <p:nvPr/>
        </p:nvSpPr>
        <p:spPr bwMode="auto">
          <a:xfrm>
            <a:off x="212890" y="6514340"/>
            <a:ext cx="7137479" cy="2308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Arial" pitchFamily="34" charset="0"/>
              <a:cs typeface="Arial" pitchFamily="34" charset="0"/>
            </a:endParaRPr>
          </a:p>
        </p:txBody>
      </p:sp>
      <p:sp>
        <p:nvSpPr>
          <p:cNvPr id="7" name="Title 2"/>
          <p:cNvSpPr txBox="1">
            <a:spLocks/>
          </p:cNvSpPr>
          <p:nvPr/>
        </p:nvSpPr>
        <p:spPr bwMode="auto">
          <a:xfrm>
            <a:off x="8102007" y="5705032"/>
            <a:ext cx="763773" cy="2492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457200" rtl="0" eaLnBrk="0" fontAlgn="base" latinLnBrk="0" hangingPunct="0">
              <a:lnSpc>
                <a:spcPct val="100000"/>
              </a:lnSpc>
              <a:spcBef>
                <a:spcPct val="0"/>
              </a:spcBef>
              <a:spcAft>
                <a:spcPct val="0"/>
              </a:spcAft>
              <a:buClrTx/>
              <a:buSzTx/>
              <a:buFontTx/>
              <a:buNone/>
              <a:tabLst/>
              <a:defRPr/>
            </a:pPr>
            <a:r>
              <a:rPr lang="en-US" sz="1000" i="1" dirty="0">
                <a:solidFill>
                  <a:schemeClr val="bg1"/>
                </a:solidFill>
                <a:latin typeface="+mn-lt"/>
                <a:ea typeface="ＭＳ Ｐゴシック" charset="-128"/>
                <a:cs typeface="ＭＳ Ｐゴシック" charset="-128"/>
              </a:rPr>
              <a:t>version</a:t>
            </a:r>
            <a:r>
              <a:rPr lang="en-US" sz="1000" i="1" noProof="0" dirty="0">
                <a:solidFill>
                  <a:schemeClr val="bg1"/>
                </a:solidFill>
                <a:latin typeface="+mn-lt"/>
                <a:ea typeface="ＭＳ Ｐゴシック" charset="-128"/>
                <a:cs typeface="ＭＳ Ｐゴシック" charset="-128"/>
              </a:rPr>
              <a:t> 1.0</a:t>
            </a:r>
            <a:endParaRPr kumimoji="0" lang="en-SG" sz="1000" i="1" u="none" strike="noStrike" kern="1200" cap="none" spc="0" normalizeH="0" baseline="0" noProof="0" dirty="0">
              <a:ln>
                <a:noFill/>
              </a:ln>
              <a:solidFill>
                <a:schemeClr val="bg1"/>
              </a:solidFill>
              <a:effectLst/>
              <a:uLnTx/>
              <a:uFillTx/>
              <a:latin typeface="+mn-lt"/>
              <a:ea typeface="ＭＳ Ｐゴシック" charset="-128"/>
              <a:cs typeface="ＭＳ Ｐゴシック" charset="-128"/>
            </a:endParaRPr>
          </a:p>
        </p:txBody>
      </p:sp>
      <p:sp>
        <p:nvSpPr>
          <p:cNvPr id="8" name="TextBox 7"/>
          <p:cNvSpPr txBox="1"/>
          <p:nvPr/>
        </p:nvSpPr>
        <p:spPr>
          <a:xfrm>
            <a:off x="887819" y="1718634"/>
            <a:ext cx="7623543" cy="400110"/>
          </a:xfrm>
          <a:prstGeom prst="rect">
            <a:avLst/>
          </a:prstGeom>
          <a:noFill/>
        </p:spPr>
        <p:txBody>
          <a:bodyPr wrap="square" rtlCol="0">
            <a:spAutoFit/>
          </a:bodyPr>
          <a:lstStyle/>
          <a:p>
            <a:pPr algn="ctr"/>
            <a:r>
              <a:rPr lang="en-SG" sz="2000" b="1" dirty="0">
                <a:solidFill>
                  <a:schemeClr val="bg1"/>
                </a:solidFill>
                <a:latin typeface="+mn-lt"/>
              </a:rPr>
              <a:t>COMPUTER SCIENCE</a:t>
            </a:r>
          </a:p>
        </p:txBody>
      </p:sp>
      <p:sp>
        <p:nvSpPr>
          <p:cNvPr id="47107" name="Rectangle 3"/>
          <p:cNvSpPr>
            <a:spLocks noChangeArrowheads="1"/>
          </p:cNvSpPr>
          <p:nvPr/>
        </p:nvSpPr>
        <p:spPr bwMode="auto">
          <a:xfrm>
            <a:off x="159721" y="6392987"/>
            <a:ext cx="4539870"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400"/>
            <a:r>
              <a:rPr lang="en-GB" sz="1000" i="1" dirty="0">
                <a:latin typeface="+mn-lt"/>
                <a:ea typeface="Times New Roman" pitchFamily="18" charset="0"/>
                <a:cs typeface="Times New Roman" pitchFamily="18" charset="0"/>
              </a:rPr>
              <a:t>Copyright © 2020 by Singapore Institute of Management Pte Ltd.</a:t>
            </a:r>
            <a:r>
              <a:rPr lang="en-SG" sz="1000" i="1" dirty="0">
                <a:latin typeface="+mn-lt"/>
                <a:ea typeface="Times New Roman" pitchFamily="18" charset="0"/>
                <a:cs typeface="Times New Roman" pitchFamily="18" charset="0"/>
              </a:rPr>
              <a:t> </a:t>
            </a:r>
            <a:r>
              <a:rPr lang="en-GB" sz="1000" i="1" dirty="0">
                <a:latin typeface="+mn-lt"/>
                <a:ea typeface="Times New Roman" pitchFamily="18" charset="0"/>
                <a:cs typeface="Times New Roman" pitchFamily="18" charset="0"/>
              </a:rPr>
              <a:t>All rights reserved.</a:t>
            </a:r>
            <a:endParaRPr kumimoji="0" lang="en-GB" sz="1000" b="0" i="1" u="none" strike="noStrike" cap="none" normalizeH="0" baseline="0" dirty="0">
              <a:ln>
                <a:noFill/>
              </a:ln>
              <a:solidFill>
                <a:schemeClr val="tx1"/>
              </a:solidFill>
              <a:effectLst/>
              <a:latin typeface="+mn-lt"/>
              <a:cs typeface="Arial" pitchFamily="34" charset="0"/>
            </a:endParaRPr>
          </a:p>
        </p:txBody>
      </p:sp>
      <p:sp>
        <p:nvSpPr>
          <p:cNvPr id="9" name="TextBox 8"/>
          <p:cNvSpPr txBox="1"/>
          <p:nvPr/>
        </p:nvSpPr>
        <p:spPr>
          <a:xfrm>
            <a:off x="5957874" y="4800093"/>
            <a:ext cx="2907906" cy="707886"/>
          </a:xfrm>
          <a:prstGeom prst="rect">
            <a:avLst/>
          </a:prstGeom>
          <a:noFill/>
        </p:spPr>
        <p:txBody>
          <a:bodyPr wrap="square" rtlCol="0">
            <a:spAutoFit/>
          </a:bodyPr>
          <a:lstStyle/>
          <a:p>
            <a:r>
              <a:rPr lang="en-SG" sz="2000" b="1" dirty="0">
                <a:solidFill>
                  <a:schemeClr val="bg1"/>
                </a:solidFill>
                <a:latin typeface="+mn-lt"/>
              </a:rPr>
              <a:t>Topic 10:</a:t>
            </a:r>
          </a:p>
          <a:p>
            <a:r>
              <a:rPr lang="en-SG" sz="2000" b="1" dirty="0">
                <a:solidFill>
                  <a:schemeClr val="bg1"/>
                </a:solidFill>
                <a:latin typeface="+mn-lt"/>
              </a:rPr>
              <a:t>Mobile App Deployment</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What is app deployment?</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Currently, most organizations and app developers deploy new applications, patches, and software updates with an automated/manual processes.</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Thus, its important to understand the deployment guidelines from Google and Apple.</a:t>
            </a:r>
          </a:p>
        </p:txBody>
      </p:sp>
    </p:spTree>
    <p:custDataLst>
      <p:tags r:id="rId1"/>
    </p:custDataLst>
    <p:extLst>
      <p:ext uri="{BB962C8B-B14F-4D97-AF65-F5344CB8AC3E}">
        <p14:creationId xmlns:p14="http://schemas.microsoft.com/office/powerpoint/2010/main" val="712111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What is app deployment?</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Google’s app store guidelines</a:t>
            </a:r>
            <a:br>
              <a:rPr lang="en-US" sz="2400" dirty="0">
                <a:solidFill>
                  <a:schemeClr val="tx1"/>
                </a:solidFill>
              </a:rPr>
            </a:br>
            <a:r>
              <a:rPr lang="en-US" sz="2400" dirty="0">
                <a:solidFill>
                  <a:schemeClr val="tx1"/>
                </a:solidFill>
                <a:hlinkClick r:id="rId5"/>
              </a:rPr>
              <a:t>https://play.google.com/about/developer-content-policy/</a:t>
            </a: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Apple’s app store guidelines</a:t>
            </a:r>
          </a:p>
          <a:p>
            <a:pPr algn="l">
              <a:spcBef>
                <a:spcPts val="300"/>
              </a:spcBef>
              <a:spcAft>
                <a:spcPts val="300"/>
              </a:spcAft>
            </a:pPr>
            <a:r>
              <a:rPr lang="en-US" sz="2400" dirty="0">
                <a:solidFill>
                  <a:schemeClr val="tx1"/>
                </a:solidFill>
                <a:hlinkClick r:id="rId6"/>
              </a:rPr>
              <a:t>https://developer.apple.com/app-store/review/guidelines/</a:t>
            </a:r>
            <a:endParaRPr lang="en-US" sz="2400" dirty="0">
              <a:solidFill>
                <a:schemeClr val="tx1"/>
              </a:solidFill>
            </a:endParaRP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3537932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What is code signing?</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In short, code signing makes the user feel safe while using the app, provided that the app has been developed by trusted developers.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Both Google and Apple have their methods of code signing apps. </a:t>
            </a: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912621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What is code signing?</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Apple’s code signing:</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Every developer or organization wanting to develop iOS apps needs a certificate from Apple to make apps.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Code signing ensures that nothing has been changed since the developer signed the code, meaning there is no chance of an attacker changing the code when it has been written by the developer.</a:t>
            </a:r>
          </a:p>
        </p:txBody>
      </p:sp>
    </p:spTree>
    <p:custDataLst>
      <p:tags r:id="rId1"/>
    </p:custDataLst>
    <p:extLst>
      <p:ext uri="{BB962C8B-B14F-4D97-AF65-F5344CB8AC3E}">
        <p14:creationId xmlns:p14="http://schemas.microsoft.com/office/powerpoint/2010/main" val="413101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What is code signing?</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Apple’s code signing diagram:</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p:txBody>
      </p:sp>
      <p:pic>
        <p:nvPicPr>
          <p:cNvPr id="2050" name="Picture 2">
            <a:extLst>
              <a:ext uri="{FF2B5EF4-FFF2-40B4-BE49-F238E27FC236}">
                <a16:creationId xmlns:a16="http://schemas.microsoft.com/office/drawing/2014/main" id="{E58D5A7E-9551-198C-E731-F778FAE3FF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9509" y="1983631"/>
            <a:ext cx="6708396" cy="440013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036827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What is code signing?</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Apple’s code signing steps:</a:t>
            </a:r>
          </a:p>
          <a:p>
            <a:pPr algn="l">
              <a:spcBef>
                <a:spcPts val="300"/>
              </a:spcBef>
              <a:spcAft>
                <a:spcPts val="300"/>
              </a:spcAft>
            </a:pPr>
            <a:endParaRPr lang="en-US" sz="2400" dirty="0">
              <a:solidFill>
                <a:schemeClr val="tx1"/>
              </a:solidFill>
            </a:endParaRPr>
          </a:p>
          <a:p>
            <a:pPr marL="457200" indent="-457200" algn="l">
              <a:spcBef>
                <a:spcPts val="300"/>
              </a:spcBef>
              <a:spcAft>
                <a:spcPts val="300"/>
              </a:spcAft>
              <a:buAutoNum type="arabicPeriod"/>
            </a:pPr>
            <a:r>
              <a:rPr lang="en-US" sz="2400" dirty="0" err="1">
                <a:solidFill>
                  <a:schemeClr val="tx1"/>
                </a:solidFill>
              </a:rPr>
              <a:t>Xcode</a:t>
            </a:r>
            <a:r>
              <a:rPr lang="en-US" sz="2400" dirty="0">
                <a:solidFill>
                  <a:schemeClr val="tx1"/>
                </a:solidFill>
              </a:rPr>
              <a:t> will be installed and the Intermediate Certificate will be pushed into the Keychain Certificate Signing Request (CSR) will be created.</a:t>
            </a:r>
          </a:p>
          <a:p>
            <a:pPr marL="457200" indent="-457200" algn="l">
              <a:spcBef>
                <a:spcPts val="300"/>
              </a:spcBef>
              <a:spcAft>
                <a:spcPts val="300"/>
              </a:spcAft>
              <a:buAutoNum type="arabicPeriod"/>
            </a:pPr>
            <a:r>
              <a:rPr lang="en-US" sz="2400" dirty="0">
                <a:solidFill>
                  <a:schemeClr val="tx1"/>
                </a:solidFill>
              </a:rPr>
              <a:t>Private Key will be generated along the CSR creation and stored in the Keychain.</a:t>
            </a:r>
          </a:p>
          <a:p>
            <a:pPr marL="457200" indent="-457200" algn="l">
              <a:spcBef>
                <a:spcPts val="300"/>
              </a:spcBef>
              <a:spcAft>
                <a:spcPts val="300"/>
              </a:spcAft>
              <a:buAutoNum type="arabicPeriod"/>
            </a:pPr>
            <a:r>
              <a:rPr lang="en-US" sz="2400" dirty="0">
                <a:solidFill>
                  <a:schemeClr val="tx1"/>
                </a:solidFill>
              </a:rPr>
              <a:t>CSR will be uploaded to the Member Center.</a:t>
            </a:r>
          </a:p>
          <a:p>
            <a:pPr marL="457200" indent="-457200" algn="l">
              <a:spcBef>
                <a:spcPts val="300"/>
              </a:spcBef>
              <a:spcAft>
                <a:spcPts val="300"/>
              </a:spcAft>
              <a:buAutoNum type="arabicPeriod"/>
            </a:pPr>
            <a:r>
              <a:rPr lang="en-US" sz="2400" dirty="0">
                <a:solidFill>
                  <a:schemeClr val="tx1"/>
                </a:solidFill>
              </a:rPr>
              <a:t>Apple will proof everything and issue the Certificate.</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1859171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What is code signing?</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Apple’s code signing steps:</a:t>
            </a:r>
          </a:p>
          <a:p>
            <a:pPr algn="l">
              <a:spcBef>
                <a:spcPts val="300"/>
              </a:spcBef>
              <a:spcAft>
                <a:spcPts val="300"/>
              </a:spcAft>
            </a:pPr>
            <a:endParaRPr lang="en-US" sz="2400" dirty="0">
              <a:solidFill>
                <a:schemeClr val="tx1"/>
              </a:solidFill>
            </a:endParaRPr>
          </a:p>
          <a:p>
            <a:pPr marL="457200" indent="-457200" algn="l">
              <a:spcBef>
                <a:spcPts val="300"/>
              </a:spcBef>
              <a:spcAft>
                <a:spcPts val="300"/>
              </a:spcAft>
              <a:buAutoNum type="arabicPeriod" startAt="5"/>
            </a:pPr>
            <a:r>
              <a:rPr lang="en-US" sz="2400" dirty="0">
                <a:solidFill>
                  <a:schemeClr val="tx1"/>
                </a:solidFill>
              </a:rPr>
              <a:t>Certificate will be downloaded to your Computer.</a:t>
            </a:r>
          </a:p>
          <a:p>
            <a:pPr marL="457200" indent="-457200" algn="l">
              <a:spcBef>
                <a:spcPts val="300"/>
              </a:spcBef>
              <a:spcAft>
                <a:spcPts val="300"/>
              </a:spcAft>
              <a:buAutoNum type="arabicPeriod" startAt="5"/>
            </a:pPr>
            <a:r>
              <a:rPr lang="en-US" sz="2400" dirty="0">
                <a:solidFill>
                  <a:schemeClr val="tx1"/>
                </a:solidFill>
              </a:rPr>
              <a:t>The Certificate will be pushed into the Keychain and paired with the private key to form the Code Signing Identity.</a:t>
            </a:r>
          </a:p>
          <a:p>
            <a:pPr marL="457200" indent="-457200" algn="l">
              <a:spcBef>
                <a:spcPts val="300"/>
              </a:spcBef>
              <a:spcAft>
                <a:spcPts val="300"/>
              </a:spcAft>
              <a:buAutoNum type="arabicPeriod" startAt="5"/>
            </a:pPr>
            <a:r>
              <a:rPr lang="en-US" sz="2400" dirty="0">
                <a:solidFill>
                  <a:schemeClr val="tx1"/>
                </a:solidFill>
              </a:rPr>
              <a:t>The Provisioning Profile will be created using a Certificate, App ID and Device Identifiers and downloaded by </a:t>
            </a:r>
            <a:r>
              <a:rPr lang="en-US" sz="2400" dirty="0" err="1">
                <a:solidFill>
                  <a:schemeClr val="tx1"/>
                </a:solidFill>
              </a:rPr>
              <a:t>Xcode</a:t>
            </a:r>
            <a:endParaRPr lang="en-US" sz="2400" dirty="0">
              <a:solidFill>
                <a:schemeClr val="tx1"/>
              </a:solidFill>
            </a:endParaRPr>
          </a:p>
          <a:p>
            <a:pPr marL="457200" indent="-457200" algn="l">
              <a:spcBef>
                <a:spcPts val="300"/>
              </a:spcBef>
              <a:spcAft>
                <a:spcPts val="300"/>
              </a:spcAft>
              <a:buAutoNum type="arabicPeriod" startAt="5"/>
            </a:pPr>
            <a:r>
              <a:rPr lang="en-US" sz="2400" dirty="0" err="1">
                <a:solidFill>
                  <a:schemeClr val="tx1"/>
                </a:solidFill>
              </a:rPr>
              <a:t>Xcode</a:t>
            </a:r>
            <a:r>
              <a:rPr lang="en-US" sz="2400" dirty="0">
                <a:solidFill>
                  <a:schemeClr val="tx1"/>
                </a:solidFill>
              </a:rPr>
              <a:t> will sign the App and push Provisioning Profiles onto the Device.</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1829920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What is code signing?</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Apple’s code signing steps:</a:t>
            </a:r>
          </a:p>
          <a:p>
            <a:pPr algn="l">
              <a:spcBef>
                <a:spcPts val="300"/>
              </a:spcBef>
              <a:spcAft>
                <a:spcPts val="300"/>
              </a:spcAft>
            </a:pPr>
            <a:endParaRPr lang="en-US" sz="2400" dirty="0">
              <a:solidFill>
                <a:schemeClr val="tx1"/>
              </a:solidFill>
            </a:endParaRPr>
          </a:p>
          <a:p>
            <a:pPr marL="457200" indent="-457200" algn="l">
              <a:spcBef>
                <a:spcPts val="300"/>
              </a:spcBef>
              <a:spcAft>
                <a:spcPts val="300"/>
              </a:spcAft>
              <a:buAutoNum type="arabicPeriod" startAt="9"/>
            </a:pPr>
            <a:r>
              <a:rPr lang="en-US" sz="2400" dirty="0">
                <a:solidFill>
                  <a:schemeClr val="tx1"/>
                </a:solidFill>
              </a:rPr>
              <a:t>iOS will proof if everything is correctly configured. That means that the Provisioning Profile should include the Certificate you used to sign the App, your Device UDID and the correct App ID.</a:t>
            </a:r>
          </a:p>
          <a:p>
            <a:pPr marL="457200" indent="-457200" algn="l">
              <a:spcBef>
                <a:spcPts val="300"/>
              </a:spcBef>
              <a:spcAft>
                <a:spcPts val="300"/>
              </a:spcAft>
              <a:buAutoNum type="arabicPeriod" startAt="9"/>
            </a:pPr>
            <a:endParaRPr lang="en-US" sz="2400" dirty="0">
              <a:solidFill>
                <a:schemeClr val="tx1"/>
              </a:solidFill>
            </a:endParaRPr>
          </a:p>
          <a:p>
            <a:pPr marL="457200" indent="-457200" algn="l">
              <a:spcBef>
                <a:spcPts val="300"/>
              </a:spcBef>
              <a:spcAft>
                <a:spcPts val="300"/>
              </a:spcAft>
              <a:buAutoNum type="arabicPeriod" startAt="9"/>
            </a:pPr>
            <a:r>
              <a:rPr lang="en-US" sz="2400" dirty="0">
                <a:solidFill>
                  <a:schemeClr val="tx1"/>
                </a:solidFill>
              </a:rPr>
              <a:t>Your App should be running and available on the App Store.</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2030204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What is code signing?</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Google’s code signing steps:</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Google’s app signing is simple. </a:t>
            </a:r>
          </a:p>
          <a:p>
            <a:pPr algn="l">
              <a:spcBef>
                <a:spcPts val="300"/>
              </a:spcBef>
              <a:spcAft>
                <a:spcPts val="300"/>
              </a:spcAft>
            </a:pPr>
            <a:endParaRPr lang="en-US" sz="2400" dirty="0">
              <a:solidFill>
                <a:schemeClr val="tx1"/>
              </a:solidFill>
            </a:endParaRPr>
          </a:p>
          <a:p>
            <a:pPr marL="457200" indent="-457200" algn="l">
              <a:spcBef>
                <a:spcPts val="300"/>
              </a:spcBef>
              <a:spcAft>
                <a:spcPts val="300"/>
              </a:spcAft>
              <a:buAutoNum type="arabicPeriod"/>
            </a:pPr>
            <a:r>
              <a:rPr lang="en-US" sz="2400" dirty="0">
                <a:solidFill>
                  <a:schemeClr val="tx1"/>
                </a:solidFill>
              </a:rPr>
              <a:t>Generate a keystore with developer’s information. </a:t>
            </a:r>
          </a:p>
          <a:p>
            <a:pPr marL="457200" indent="-457200" algn="l">
              <a:spcBef>
                <a:spcPts val="300"/>
              </a:spcBef>
              <a:spcAft>
                <a:spcPts val="300"/>
              </a:spcAft>
              <a:buAutoNum type="arabicPeriod"/>
            </a:pPr>
            <a:r>
              <a:rPr lang="en-US" sz="2400" dirty="0">
                <a:solidFill>
                  <a:schemeClr val="tx1"/>
                </a:solidFill>
              </a:rPr>
              <a:t>Use the keystore to generate the app!</a:t>
            </a:r>
          </a:p>
        </p:txBody>
      </p:sp>
    </p:spTree>
    <p:custDataLst>
      <p:tags r:id="rId1"/>
    </p:custDataLst>
    <p:extLst>
      <p:ext uri="{BB962C8B-B14F-4D97-AF65-F5344CB8AC3E}">
        <p14:creationId xmlns:p14="http://schemas.microsoft.com/office/powerpoint/2010/main" val="1559916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Exporting an expo build</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The expo build provides the code signing and build exports for both Google and iOS.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That saves a lot of trouble as compared to native app deployment.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Let’s go through the steps of exporting builds for Google and Apple using expo build.</a:t>
            </a:r>
          </a:p>
        </p:txBody>
      </p:sp>
    </p:spTree>
    <p:custDataLst>
      <p:tags r:id="rId1"/>
    </p:custDataLst>
    <p:extLst>
      <p:ext uri="{BB962C8B-B14F-4D97-AF65-F5344CB8AC3E}">
        <p14:creationId xmlns:p14="http://schemas.microsoft.com/office/powerpoint/2010/main" val="680042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GB" sz="4400" b="1" dirty="0">
                <a:solidFill>
                  <a:srgbClr val="000000"/>
                </a:solidFill>
              </a:rPr>
              <a:t>Learning Outcomes</a:t>
            </a:r>
            <a:endParaRPr lang="en-SG" sz="4400" dirty="0">
              <a:solidFill>
                <a:srgbClr val="000000"/>
              </a:solidFill>
            </a:endParaRPr>
          </a:p>
        </p:txBody>
      </p:sp>
      <p:sp>
        <p:nvSpPr>
          <p:cNvPr id="16" name="Content Placeholder 2"/>
          <p:cNvSpPr txBox="1">
            <a:spLocks/>
          </p:cNvSpPr>
          <p:nvPr/>
        </p:nvSpPr>
        <p:spPr bwMode="auto">
          <a:xfrm>
            <a:off x="449177"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SG" sz="2400" dirty="0">
                <a:solidFill>
                  <a:schemeClr val="tx1"/>
                </a:solidFill>
              </a:rPr>
              <a:t>After studying this topic and the recordings online, you should be able to:</a:t>
            </a:r>
          </a:p>
          <a:p>
            <a:pPr marL="342900" indent="-342900" algn="l">
              <a:spcBef>
                <a:spcPts val="0"/>
              </a:spcBef>
              <a:spcAft>
                <a:spcPts val="600"/>
              </a:spcAft>
              <a:buFont typeface="Arial" panose="020B0604020202020204" pitchFamily="34" charset="0"/>
              <a:buChar char="•"/>
            </a:pPr>
            <a:r>
              <a:rPr lang="en-SG" sz="2400" dirty="0">
                <a:solidFill>
                  <a:schemeClr val="tx1"/>
                </a:solidFill>
              </a:rPr>
              <a:t>Topic 10 – Mobile App Deployment</a:t>
            </a:r>
          </a:p>
          <a:p>
            <a:pPr marL="800100" lvl="1" indent="-342900" algn="l">
              <a:spcBef>
                <a:spcPts val="0"/>
              </a:spcBef>
              <a:spcAft>
                <a:spcPts val="600"/>
              </a:spcAft>
              <a:buFontTx/>
              <a:buChar char="-"/>
            </a:pPr>
            <a:r>
              <a:rPr lang="en-SG" sz="1600" dirty="0">
                <a:solidFill>
                  <a:schemeClr val="tx1"/>
                </a:solidFill>
              </a:rPr>
              <a:t>What is App Deployment?</a:t>
            </a:r>
          </a:p>
          <a:p>
            <a:pPr marL="800100" lvl="1" indent="-342900" algn="l">
              <a:spcBef>
                <a:spcPts val="0"/>
              </a:spcBef>
              <a:spcAft>
                <a:spcPts val="600"/>
              </a:spcAft>
              <a:buFontTx/>
              <a:buChar char="-"/>
            </a:pPr>
            <a:r>
              <a:rPr lang="en-SG" sz="1600" dirty="0">
                <a:solidFill>
                  <a:schemeClr val="tx1"/>
                </a:solidFill>
              </a:rPr>
              <a:t>What is Code Signing?</a:t>
            </a:r>
          </a:p>
          <a:p>
            <a:pPr marL="800100" lvl="1" indent="-342900" algn="l">
              <a:spcBef>
                <a:spcPts val="0"/>
              </a:spcBef>
              <a:spcAft>
                <a:spcPts val="600"/>
              </a:spcAft>
              <a:buFontTx/>
              <a:buChar char="-"/>
            </a:pPr>
            <a:r>
              <a:rPr lang="en-SG" sz="1600" dirty="0">
                <a:solidFill>
                  <a:schemeClr val="tx1"/>
                </a:solidFill>
              </a:rPr>
              <a:t>Exporting an </a:t>
            </a:r>
            <a:r>
              <a:rPr lang="en-SG" sz="1600">
                <a:solidFill>
                  <a:schemeClr val="tx1"/>
                </a:solidFill>
              </a:rPr>
              <a:t>expo build</a:t>
            </a:r>
            <a:endParaRPr lang="en-SG" sz="1600" dirty="0">
              <a:solidFill>
                <a:schemeClr val="tx1"/>
              </a:solidFill>
            </a:endParaRPr>
          </a:p>
          <a:p>
            <a:pPr marL="1257300" lvl="2" indent="-342900" algn="l">
              <a:spcBef>
                <a:spcPts val="0"/>
              </a:spcBef>
              <a:spcAft>
                <a:spcPts val="600"/>
              </a:spcAft>
              <a:buFontTx/>
              <a:buChar char="-"/>
            </a:pPr>
            <a:endParaRPr lang="en-US" sz="1600" dirty="0">
              <a:solidFill>
                <a:schemeClr val="tx1"/>
              </a:solidFill>
            </a:endParaRPr>
          </a:p>
          <a:p>
            <a:pPr marL="1257300" lvl="2" indent="-342900" algn="l">
              <a:spcBef>
                <a:spcPts val="0"/>
              </a:spcBef>
              <a:spcAft>
                <a:spcPts val="600"/>
              </a:spcAft>
              <a:buFontTx/>
              <a:buChar char="-"/>
            </a:pPr>
            <a:endParaRPr lang="en-SG" sz="1600" dirty="0">
              <a:solidFill>
                <a:schemeClr val="tx1"/>
              </a:solidFill>
            </a:endParaRPr>
          </a:p>
          <a:p>
            <a:pPr marL="800100" lvl="1" indent="-342900" algn="l">
              <a:spcBef>
                <a:spcPts val="0"/>
              </a:spcBef>
              <a:spcAft>
                <a:spcPts val="600"/>
              </a:spcAft>
              <a:buFontTx/>
              <a:buChar char="-"/>
            </a:pPr>
            <a:endParaRPr lang="en-SG" sz="2000" dirty="0">
              <a:solidFill>
                <a:schemeClr val="tx1"/>
              </a:solidFill>
            </a:endParaRPr>
          </a:p>
          <a:p>
            <a:pPr marL="800100" lvl="1" indent="-342900" algn="l">
              <a:spcBef>
                <a:spcPts val="0"/>
              </a:spcBef>
              <a:spcAft>
                <a:spcPts val="600"/>
              </a:spcAft>
              <a:buFontTx/>
              <a:buChar char="-"/>
            </a:pPr>
            <a:endParaRPr lang="en-SG" sz="2000" dirty="0">
              <a:solidFill>
                <a:schemeClr val="tx1"/>
              </a:solidFill>
            </a:endParaRPr>
          </a:p>
          <a:p>
            <a:pPr marL="800100" lvl="1" indent="-342900" algn="l">
              <a:spcBef>
                <a:spcPts val="0"/>
              </a:spcBef>
              <a:spcAft>
                <a:spcPts val="600"/>
              </a:spcAft>
              <a:buFontTx/>
              <a:buChar char="-"/>
            </a:pPr>
            <a:endParaRPr lang="en-SG" sz="2000" dirty="0">
              <a:solidFill>
                <a:schemeClr val="tx1"/>
              </a:solidFill>
            </a:endParaRPr>
          </a:p>
          <a:p>
            <a:pPr marL="800100" lvl="1" indent="-342900" algn="l">
              <a:spcBef>
                <a:spcPts val="0"/>
              </a:spcBef>
              <a:spcAft>
                <a:spcPts val="600"/>
              </a:spcAft>
              <a:buFontTx/>
              <a:buChar char="-"/>
            </a:pPr>
            <a:endParaRPr lang="en-SG" sz="2000" dirty="0">
              <a:solidFill>
                <a:schemeClr val="tx1"/>
              </a:solidFill>
            </a:endParaRPr>
          </a:p>
        </p:txBody>
      </p:sp>
    </p:spTree>
    <p:custDataLst>
      <p:tags r:id="rId1"/>
    </p:custDataLst>
    <p:extLst>
      <p:ext uri="{BB962C8B-B14F-4D97-AF65-F5344CB8AC3E}">
        <p14:creationId xmlns:p14="http://schemas.microsoft.com/office/powerpoint/2010/main" val="489000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Exporting an expo build</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There are </a:t>
            </a:r>
            <a:r>
              <a:rPr lang="en-US" sz="2400" b="1" dirty="0">
                <a:solidFill>
                  <a:schemeClr val="tx1"/>
                </a:solidFill>
              </a:rPr>
              <a:t>TWO (2) </a:t>
            </a:r>
            <a:r>
              <a:rPr lang="en-US" sz="2400" dirty="0">
                <a:solidFill>
                  <a:schemeClr val="tx1"/>
                </a:solidFill>
              </a:rPr>
              <a:t>parts to exporting a build. </a:t>
            </a:r>
          </a:p>
          <a:p>
            <a:pPr algn="l">
              <a:spcBef>
                <a:spcPts val="300"/>
              </a:spcBef>
              <a:spcAft>
                <a:spcPts val="300"/>
              </a:spcAft>
            </a:pPr>
            <a:endParaRPr lang="en-US" sz="2400" dirty="0">
              <a:solidFill>
                <a:schemeClr val="tx1"/>
              </a:solidFill>
            </a:endParaRPr>
          </a:p>
          <a:p>
            <a:pPr marL="457200" indent="-457200" algn="l">
              <a:spcBef>
                <a:spcPts val="300"/>
              </a:spcBef>
              <a:spcAft>
                <a:spcPts val="300"/>
              </a:spcAft>
              <a:buAutoNum type="arabicPeriod"/>
            </a:pPr>
            <a:r>
              <a:rPr lang="en-US" sz="2400" dirty="0">
                <a:solidFill>
                  <a:schemeClr val="tx1"/>
                </a:solidFill>
              </a:rPr>
              <a:t>Build standalone apps an identify requirements</a:t>
            </a:r>
          </a:p>
          <a:p>
            <a:pPr marL="457200" indent="-457200" algn="l">
              <a:spcBef>
                <a:spcPts val="300"/>
              </a:spcBef>
              <a:spcAft>
                <a:spcPts val="300"/>
              </a:spcAft>
              <a:buAutoNum type="arabicPeriod"/>
            </a:pPr>
            <a:r>
              <a:rPr lang="en-US" sz="2400" dirty="0">
                <a:solidFill>
                  <a:schemeClr val="tx1"/>
                </a:solidFill>
              </a:rPr>
              <a:t>App signings (Android and iOS)</a:t>
            </a:r>
          </a:p>
        </p:txBody>
      </p:sp>
    </p:spTree>
    <p:custDataLst>
      <p:tags r:id="rId1"/>
    </p:custDataLst>
    <p:extLst>
      <p:ext uri="{BB962C8B-B14F-4D97-AF65-F5344CB8AC3E}">
        <p14:creationId xmlns:p14="http://schemas.microsoft.com/office/powerpoint/2010/main" val="3589442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Exporting an expo build</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a:pPr>
            <a:r>
              <a:rPr lang="en-US" sz="2400" dirty="0">
                <a:solidFill>
                  <a:schemeClr val="tx1"/>
                </a:solidFill>
              </a:rPr>
              <a:t>Build standalone apps an identify requirements</a:t>
            </a:r>
          </a:p>
          <a:p>
            <a:pPr marL="457200" indent="-457200" algn="l">
              <a:spcBef>
                <a:spcPts val="300"/>
              </a:spcBef>
              <a:spcAft>
                <a:spcPts val="300"/>
              </a:spcAft>
              <a:buAutoNum type="arabicPeriod"/>
            </a:pPr>
            <a:endParaRPr lang="en-US" sz="2400" dirty="0">
              <a:solidFill>
                <a:schemeClr val="tx1"/>
              </a:solidFill>
            </a:endParaRPr>
          </a:p>
          <a:p>
            <a:pPr algn="l">
              <a:spcBef>
                <a:spcPts val="300"/>
              </a:spcBef>
              <a:spcAft>
                <a:spcPts val="300"/>
              </a:spcAft>
            </a:pPr>
            <a:r>
              <a:rPr lang="en-US" sz="2400" dirty="0">
                <a:solidFill>
                  <a:schemeClr val="tx1"/>
                </a:solidFill>
              </a:rPr>
              <a:t>First of all, you will need developer accounts.</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An Apple Developer account is needed to build an iOS standalone app, and to publish it to the stores.</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In case of Android, it looks a bit different. You need a developer account only to submit an app to the store, and it is not required to build it.</a:t>
            </a: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3746210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Exporting an expo build</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a:pPr>
            <a:r>
              <a:rPr lang="en-US" sz="2400" dirty="0">
                <a:solidFill>
                  <a:schemeClr val="tx1"/>
                </a:solidFill>
              </a:rPr>
              <a:t>Build standalone apps an identify requirements</a:t>
            </a:r>
          </a:p>
          <a:p>
            <a:pPr marL="457200" indent="-457200" algn="l">
              <a:spcBef>
                <a:spcPts val="300"/>
              </a:spcBef>
              <a:spcAft>
                <a:spcPts val="300"/>
              </a:spcAft>
              <a:buAutoNum type="arabicPeriod"/>
            </a:pPr>
            <a:endParaRPr lang="en-US" sz="2400" dirty="0">
              <a:solidFill>
                <a:schemeClr val="tx1"/>
              </a:solidFill>
            </a:endParaRPr>
          </a:p>
          <a:p>
            <a:pPr algn="l">
              <a:spcBef>
                <a:spcPts val="300"/>
              </a:spcBef>
              <a:spcAft>
                <a:spcPts val="300"/>
              </a:spcAft>
            </a:pPr>
            <a:r>
              <a:rPr lang="en-US" sz="2400" dirty="0">
                <a:solidFill>
                  <a:schemeClr val="tx1"/>
                </a:solidFill>
              </a:rPr>
              <a:t>Developers accounts:</a:t>
            </a:r>
          </a:p>
          <a:p>
            <a:pPr algn="l">
              <a:spcBef>
                <a:spcPts val="300"/>
              </a:spcBef>
              <a:spcAft>
                <a:spcPts val="300"/>
              </a:spcAft>
            </a:pPr>
            <a:endParaRPr lang="en-US" sz="2400" dirty="0">
              <a:solidFill>
                <a:schemeClr val="tx1"/>
              </a:solidFill>
            </a:endParaRPr>
          </a:p>
          <a:p>
            <a:pPr marL="457200" indent="-457200" algn="l">
              <a:spcBef>
                <a:spcPts val="300"/>
              </a:spcBef>
              <a:spcAft>
                <a:spcPts val="300"/>
              </a:spcAft>
              <a:buAutoNum type="arabicPeriod"/>
            </a:pPr>
            <a:r>
              <a:rPr lang="en-US" sz="2400" dirty="0">
                <a:solidFill>
                  <a:schemeClr val="tx1"/>
                </a:solidFill>
              </a:rPr>
              <a:t>iOS – build and publish app</a:t>
            </a:r>
          </a:p>
          <a:p>
            <a:pPr marL="457200" indent="-457200" algn="l">
              <a:spcBef>
                <a:spcPts val="300"/>
              </a:spcBef>
              <a:spcAft>
                <a:spcPts val="300"/>
              </a:spcAft>
              <a:buAutoNum type="arabicPeriod"/>
            </a:pPr>
            <a:r>
              <a:rPr lang="en-US" sz="2400" dirty="0">
                <a:solidFill>
                  <a:schemeClr val="tx1"/>
                </a:solidFill>
              </a:rPr>
              <a:t>Android – publish app</a:t>
            </a: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661568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Exporting an expo build</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a:pPr>
            <a:r>
              <a:rPr lang="en-US" sz="2400" dirty="0">
                <a:solidFill>
                  <a:schemeClr val="tx1"/>
                </a:solidFill>
              </a:rPr>
              <a:t>Build standalone apps an identify requirements</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Expo builds app bundles in the cloud, thus we will be primarily using expo cli to export builds.</a:t>
            </a:r>
          </a:p>
        </p:txBody>
      </p:sp>
    </p:spTree>
    <p:custDataLst>
      <p:tags r:id="rId1"/>
    </p:custDataLst>
    <p:extLst>
      <p:ext uri="{BB962C8B-B14F-4D97-AF65-F5344CB8AC3E}">
        <p14:creationId xmlns:p14="http://schemas.microsoft.com/office/powerpoint/2010/main" val="2690971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Exporting an expo build</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2"/>
            </a:pPr>
            <a:r>
              <a:rPr lang="en-US" sz="2400" dirty="0">
                <a:solidFill>
                  <a:schemeClr val="tx1"/>
                </a:solidFill>
              </a:rPr>
              <a:t>App signings</a:t>
            </a:r>
          </a:p>
          <a:p>
            <a:pPr marL="457200" indent="-457200" algn="l">
              <a:spcBef>
                <a:spcPts val="300"/>
              </a:spcBef>
              <a:spcAft>
                <a:spcPts val="300"/>
              </a:spcAft>
              <a:buAutoNum type="arabicPeriod" startAt="2"/>
            </a:pPr>
            <a:endParaRPr lang="en-US" sz="2400" dirty="0">
              <a:solidFill>
                <a:schemeClr val="tx1"/>
              </a:solidFill>
            </a:endParaRPr>
          </a:p>
          <a:p>
            <a:pPr algn="l">
              <a:spcBef>
                <a:spcPts val="300"/>
              </a:spcBef>
              <a:spcAft>
                <a:spcPts val="300"/>
              </a:spcAft>
            </a:pPr>
            <a:r>
              <a:rPr lang="en-US" sz="2400" dirty="0">
                <a:solidFill>
                  <a:schemeClr val="tx1"/>
                </a:solidFill>
              </a:rPr>
              <a:t>The first step before publishing the Expo app is adding the build information to the </a:t>
            </a:r>
            <a:r>
              <a:rPr lang="en-US" sz="2400" b="1" dirty="0" err="1">
                <a:solidFill>
                  <a:schemeClr val="tx1"/>
                </a:solidFill>
              </a:rPr>
              <a:t>app.json</a:t>
            </a:r>
            <a:r>
              <a:rPr lang="en-US" sz="2400" dirty="0">
                <a:solidFill>
                  <a:schemeClr val="tx1"/>
                </a:solidFill>
              </a:rPr>
              <a:t> file.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The required items are: </a:t>
            </a:r>
          </a:p>
          <a:p>
            <a:pPr marL="457200" indent="-457200" algn="l">
              <a:spcBef>
                <a:spcPts val="300"/>
              </a:spcBef>
              <a:spcAft>
                <a:spcPts val="300"/>
              </a:spcAft>
              <a:buAutoNum type="arabicPeriod"/>
            </a:pPr>
            <a:r>
              <a:rPr lang="en-US" sz="2400" dirty="0">
                <a:solidFill>
                  <a:schemeClr val="tx1"/>
                </a:solidFill>
              </a:rPr>
              <a:t>Name</a:t>
            </a:r>
          </a:p>
          <a:p>
            <a:pPr marL="457200" indent="-457200" algn="l">
              <a:spcBef>
                <a:spcPts val="300"/>
              </a:spcBef>
              <a:spcAft>
                <a:spcPts val="300"/>
              </a:spcAft>
              <a:buAutoNum type="arabicPeriod"/>
            </a:pPr>
            <a:r>
              <a:rPr lang="en-US" sz="2400" dirty="0">
                <a:solidFill>
                  <a:schemeClr val="tx1"/>
                </a:solidFill>
              </a:rPr>
              <a:t>Icon</a:t>
            </a:r>
          </a:p>
          <a:p>
            <a:pPr marL="457200" indent="-457200" algn="l">
              <a:spcBef>
                <a:spcPts val="300"/>
              </a:spcBef>
              <a:spcAft>
                <a:spcPts val="300"/>
              </a:spcAft>
              <a:buAutoNum type="arabicPeriod"/>
            </a:pPr>
            <a:r>
              <a:rPr lang="en-US" sz="2400" dirty="0">
                <a:solidFill>
                  <a:schemeClr val="tx1"/>
                </a:solidFill>
              </a:rPr>
              <a:t>Version</a:t>
            </a:r>
          </a:p>
          <a:p>
            <a:pPr marL="457200" indent="-457200" algn="l">
              <a:spcBef>
                <a:spcPts val="300"/>
              </a:spcBef>
              <a:spcAft>
                <a:spcPts val="300"/>
              </a:spcAft>
              <a:buAutoNum type="arabicPeriod"/>
            </a:pPr>
            <a:r>
              <a:rPr lang="en-US" sz="2400" dirty="0">
                <a:solidFill>
                  <a:schemeClr val="tx1"/>
                </a:solidFill>
              </a:rPr>
              <a:t>You also have to add a bundle identifier and build number for iOS and package name and version code for android apps.</a:t>
            </a:r>
          </a:p>
          <a:p>
            <a:pPr marL="457200" indent="-457200" algn="l">
              <a:spcBef>
                <a:spcPts val="300"/>
              </a:spcBef>
              <a:spcAft>
                <a:spcPts val="300"/>
              </a:spcAft>
              <a:buAutoNum type="arabicPeriod"/>
            </a:pPr>
            <a:endParaRPr lang="en-US" sz="2400" dirty="0">
              <a:solidFill>
                <a:schemeClr val="tx1"/>
              </a:solidFill>
            </a:endParaRP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2121916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Exporting an expo build</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2"/>
            </a:pPr>
            <a:r>
              <a:rPr lang="en-US" sz="2400" dirty="0">
                <a:solidFill>
                  <a:schemeClr val="tx1"/>
                </a:solidFill>
              </a:rPr>
              <a:t>App signings</a:t>
            </a:r>
          </a:p>
          <a:p>
            <a:pPr marL="457200" indent="-457200" algn="l">
              <a:spcBef>
                <a:spcPts val="300"/>
              </a:spcBef>
              <a:spcAft>
                <a:spcPts val="300"/>
              </a:spcAft>
              <a:buAutoNum type="arabicPeriod" startAt="2"/>
            </a:pPr>
            <a:endParaRPr lang="en-US" sz="2400" dirty="0">
              <a:solidFill>
                <a:schemeClr val="tx1"/>
              </a:solidFill>
            </a:endParaRPr>
          </a:p>
          <a:p>
            <a:pPr algn="l">
              <a:spcBef>
                <a:spcPts val="300"/>
              </a:spcBef>
              <a:spcAft>
                <a:spcPts val="300"/>
              </a:spcAft>
            </a:pPr>
            <a:r>
              <a:rPr lang="en-US" sz="2400" dirty="0">
                <a:solidFill>
                  <a:schemeClr val="tx1"/>
                </a:solidFill>
              </a:rPr>
              <a:t>The first step before publishing the Expo app is adding the build information to the </a:t>
            </a:r>
            <a:r>
              <a:rPr lang="en-US" sz="2400" b="1" dirty="0" err="1">
                <a:solidFill>
                  <a:schemeClr val="tx1"/>
                </a:solidFill>
              </a:rPr>
              <a:t>app.json</a:t>
            </a:r>
            <a:r>
              <a:rPr lang="en-US" sz="2400" dirty="0">
                <a:solidFill>
                  <a:schemeClr val="tx1"/>
                </a:solidFill>
              </a:rPr>
              <a:t> file.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The required items are: </a:t>
            </a:r>
          </a:p>
          <a:p>
            <a:pPr marL="457200" indent="-457200" algn="l">
              <a:spcBef>
                <a:spcPts val="300"/>
              </a:spcBef>
              <a:spcAft>
                <a:spcPts val="300"/>
              </a:spcAft>
              <a:buAutoNum type="arabicPeriod"/>
            </a:pPr>
            <a:r>
              <a:rPr lang="en-US" sz="2400" dirty="0">
                <a:solidFill>
                  <a:schemeClr val="tx1"/>
                </a:solidFill>
              </a:rPr>
              <a:t>Name</a:t>
            </a:r>
          </a:p>
          <a:p>
            <a:pPr marL="457200" indent="-457200" algn="l">
              <a:spcBef>
                <a:spcPts val="300"/>
              </a:spcBef>
              <a:spcAft>
                <a:spcPts val="300"/>
              </a:spcAft>
              <a:buAutoNum type="arabicPeriod"/>
            </a:pPr>
            <a:r>
              <a:rPr lang="en-US" sz="2400" dirty="0">
                <a:solidFill>
                  <a:schemeClr val="tx1"/>
                </a:solidFill>
              </a:rPr>
              <a:t>Icon</a:t>
            </a:r>
          </a:p>
          <a:p>
            <a:pPr marL="457200" indent="-457200" algn="l">
              <a:spcBef>
                <a:spcPts val="300"/>
              </a:spcBef>
              <a:spcAft>
                <a:spcPts val="300"/>
              </a:spcAft>
              <a:buAutoNum type="arabicPeriod"/>
            </a:pPr>
            <a:r>
              <a:rPr lang="en-US" sz="2400" dirty="0">
                <a:solidFill>
                  <a:schemeClr val="tx1"/>
                </a:solidFill>
              </a:rPr>
              <a:t>Version</a:t>
            </a:r>
          </a:p>
          <a:p>
            <a:pPr marL="457200" indent="-457200" algn="l">
              <a:spcBef>
                <a:spcPts val="300"/>
              </a:spcBef>
              <a:spcAft>
                <a:spcPts val="300"/>
              </a:spcAft>
              <a:buAutoNum type="arabicPeriod"/>
            </a:pPr>
            <a:r>
              <a:rPr lang="en-US" sz="2400" dirty="0">
                <a:solidFill>
                  <a:schemeClr val="tx1"/>
                </a:solidFill>
              </a:rPr>
              <a:t>You also have to add a bundle identifier and build number for iOS and package name and version code for android apps.</a:t>
            </a:r>
          </a:p>
          <a:p>
            <a:pPr marL="457200" indent="-457200" algn="l">
              <a:spcBef>
                <a:spcPts val="300"/>
              </a:spcBef>
              <a:spcAft>
                <a:spcPts val="300"/>
              </a:spcAft>
              <a:buAutoNum type="arabicPeriod"/>
            </a:pPr>
            <a:endParaRPr lang="en-US" sz="2400" dirty="0">
              <a:solidFill>
                <a:schemeClr val="tx1"/>
              </a:solidFill>
            </a:endParaRP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3339792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Exporting an expo build</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2"/>
            </a:pPr>
            <a:r>
              <a:rPr lang="en-US" sz="2400" dirty="0">
                <a:solidFill>
                  <a:schemeClr val="tx1"/>
                </a:solidFill>
              </a:rPr>
              <a:t>App signings</a:t>
            </a:r>
          </a:p>
          <a:p>
            <a:pPr marL="457200" indent="-457200" algn="l">
              <a:spcBef>
                <a:spcPts val="300"/>
              </a:spcBef>
              <a:spcAft>
                <a:spcPts val="300"/>
              </a:spcAft>
              <a:buAutoNum type="arabicPeriod" startAt="2"/>
            </a:pPr>
            <a:endParaRPr lang="en-US" sz="2400" dirty="0">
              <a:solidFill>
                <a:schemeClr val="tx1"/>
              </a:solidFill>
            </a:endParaRPr>
          </a:p>
          <a:p>
            <a:pPr algn="l">
              <a:spcBef>
                <a:spcPts val="300"/>
              </a:spcBef>
              <a:spcAft>
                <a:spcPts val="300"/>
              </a:spcAft>
            </a:pPr>
            <a:r>
              <a:rPr lang="en-US" sz="2400" dirty="0">
                <a:solidFill>
                  <a:schemeClr val="tx1"/>
                </a:solidFill>
              </a:rPr>
              <a:t>Once the </a:t>
            </a:r>
            <a:r>
              <a:rPr lang="en-US" sz="2400" dirty="0" err="1">
                <a:solidFill>
                  <a:schemeClr val="tx1"/>
                </a:solidFill>
              </a:rPr>
              <a:t>app.json</a:t>
            </a:r>
            <a:r>
              <a:rPr lang="en-US" sz="2400" dirty="0">
                <a:solidFill>
                  <a:schemeClr val="tx1"/>
                </a:solidFill>
              </a:rPr>
              <a:t> is completed. Run expo build to build apps for both environments or specify one by adding Android, iOS platform.</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 </a:t>
            </a:r>
          </a:p>
          <a:p>
            <a:pPr algn="l">
              <a:spcBef>
                <a:spcPts val="300"/>
              </a:spcBef>
              <a:spcAft>
                <a:spcPts val="300"/>
              </a:spcAft>
            </a:pPr>
            <a:endParaRPr lang="en-US" sz="2400" dirty="0">
              <a:solidFill>
                <a:schemeClr val="tx1"/>
              </a:solidFill>
            </a:endParaRPr>
          </a:p>
        </p:txBody>
      </p:sp>
      <p:graphicFrame>
        <p:nvGraphicFramePr>
          <p:cNvPr id="2" name="Table 2">
            <a:extLst>
              <a:ext uri="{FF2B5EF4-FFF2-40B4-BE49-F238E27FC236}">
                <a16:creationId xmlns:a16="http://schemas.microsoft.com/office/drawing/2014/main" id="{6001D78C-A00D-B638-04D5-B630A58D0531}"/>
              </a:ext>
            </a:extLst>
          </p:cNvPr>
          <p:cNvGraphicFramePr>
            <a:graphicFrameLocks noGrp="1"/>
          </p:cNvGraphicFramePr>
          <p:nvPr>
            <p:extLst>
              <p:ext uri="{D42A27DB-BD31-4B8C-83A1-F6EECF244321}">
                <p14:modId xmlns:p14="http://schemas.microsoft.com/office/powerpoint/2010/main" val="994662728"/>
              </p:ext>
            </p:extLst>
          </p:nvPr>
        </p:nvGraphicFramePr>
        <p:xfrm>
          <a:off x="558032" y="3634723"/>
          <a:ext cx="8011886" cy="914400"/>
        </p:xfrm>
        <a:graphic>
          <a:graphicData uri="http://schemas.openxmlformats.org/drawingml/2006/table">
            <a:tbl>
              <a:tblPr firstRow="1" bandRow="1">
                <a:tableStyleId>{5C22544A-7EE6-4342-B048-85BDC9FD1C3A}</a:tableStyleId>
              </a:tblPr>
              <a:tblGrid>
                <a:gridCol w="8011886">
                  <a:extLst>
                    <a:ext uri="{9D8B030D-6E8A-4147-A177-3AD203B41FA5}">
                      <a16:colId xmlns:a16="http://schemas.microsoft.com/office/drawing/2014/main" val="1927426062"/>
                    </a:ext>
                  </a:extLst>
                </a:gridCol>
              </a:tblGrid>
              <a:tr h="370840">
                <a:tc>
                  <a:txBody>
                    <a:bodyPr/>
                    <a:lstStyle/>
                    <a:p>
                      <a:r>
                        <a:rPr lang="en-US" dirty="0"/>
                        <a:t>expo build //build app for both platforms</a:t>
                      </a:r>
                    </a:p>
                    <a:p>
                      <a:r>
                        <a:rPr lang="en-US" dirty="0"/>
                        <a:t>expo </a:t>
                      </a:r>
                      <a:r>
                        <a:rPr lang="en-US" dirty="0" err="1"/>
                        <a:t>build:android</a:t>
                      </a:r>
                      <a:r>
                        <a:rPr lang="en-US" dirty="0"/>
                        <a:t> //build app for android</a:t>
                      </a:r>
                    </a:p>
                    <a:p>
                      <a:r>
                        <a:rPr lang="en-US" dirty="0"/>
                        <a:t>expo </a:t>
                      </a:r>
                      <a:r>
                        <a:rPr lang="en-US" dirty="0" err="1"/>
                        <a:t>build:ios</a:t>
                      </a:r>
                      <a:r>
                        <a:rPr lang="en-US" dirty="0"/>
                        <a:t> //build app for </a:t>
                      </a:r>
                      <a:r>
                        <a:rPr lang="en-US" dirty="0" err="1"/>
                        <a:t>ios</a:t>
                      </a:r>
                      <a:endParaRPr lang="en-SG" dirty="0"/>
                    </a:p>
                  </a:txBody>
                  <a:tcPr/>
                </a:tc>
                <a:extLst>
                  <a:ext uri="{0D108BD9-81ED-4DB2-BD59-A6C34878D82A}">
                    <a16:rowId xmlns:a16="http://schemas.microsoft.com/office/drawing/2014/main" val="2166207198"/>
                  </a:ext>
                </a:extLst>
              </a:tr>
            </a:tbl>
          </a:graphicData>
        </a:graphic>
      </p:graphicFrame>
    </p:spTree>
    <p:custDataLst>
      <p:tags r:id="rId1"/>
    </p:custDataLst>
    <p:extLst>
      <p:ext uri="{BB962C8B-B14F-4D97-AF65-F5344CB8AC3E}">
        <p14:creationId xmlns:p14="http://schemas.microsoft.com/office/powerpoint/2010/main" val="3023179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Exporting an expo build</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Let’s go through a demonstration example on how to export builds for both Android and iOS.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 </a:t>
            </a: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1638026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dirty="0">
                <a:solidFill>
                  <a:srgbClr val="000000"/>
                </a:solidFill>
              </a:rPr>
              <a:t>That’s all for today!</a:t>
            </a:r>
          </a:p>
        </p:txBody>
      </p:sp>
      <p:sp>
        <p:nvSpPr>
          <p:cNvPr id="7" name="Content Placeholder 2">
            <a:extLst>
              <a:ext uri="{FF2B5EF4-FFF2-40B4-BE49-F238E27FC236}">
                <a16:creationId xmlns:a16="http://schemas.microsoft.com/office/drawing/2014/main" id="{D0D9E55F-C419-3F45-837D-EA783317F422}"/>
              </a:ext>
            </a:extLst>
          </p:cNvPr>
          <p:cNvSpPr txBox="1">
            <a:spLocks/>
          </p:cNvSpPr>
          <p:nvPr/>
        </p:nvSpPr>
        <p:spPr bwMode="auto">
          <a:xfrm>
            <a:off x="465217" y="1420813"/>
            <a:ext cx="8229601" cy="45628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SG" sz="2400" dirty="0">
                <a:solidFill>
                  <a:schemeClr val="tx1">
                    <a:lumMod val="95000"/>
                    <a:lumOff val="5000"/>
                  </a:schemeClr>
                </a:solidFill>
              </a:rPr>
              <a:t>If you have any questions, please feel free to reach out to me at this email. </a:t>
            </a:r>
          </a:p>
          <a:p>
            <a:pPr algn="l">
              <a:spcBef>
                <a:spcPts val="300"/>
              </a:spcBef>
              <a:spcAft>
                <a:spcPts val="300"/>
              </a:spcAft>
            </a:pPr>
            <a:endParaRPr lang="en-SG" sz="2400" dirty="0">
              <a:solidFill>
                <a:schemeClr val="tx1">
                  <a:lumMod val="95000"/>
                  <a:lumOff val="5000"/>
                </a:schemeClr>
              </a:solidFill>
            </a:endParaRPr>
          </a:p>
          <a:p>
            <a:pPr algn="l">
              <a:spcBef>
                <a:spcPts val="300"/>
              </a:spcBef>
              <a:spcAft>
                <a:spcPts val="300"/>
              </a:spcAft>
            </a:pPr>
            <a:r>
              <a:rPr lang="en-GB" dirty="0">
                <a:solidFill>
                  <a:schemeClr val="tx1"/>
                </a:solidFill>
              </a:rPr>
              <a:t>kydsim001@mymail.sim.edu.sg</a:t>
            </a:r>
            <a:endParaRPr lang="en-SG" sz="2400" dirty="0">
              <a:solidFill>
                <a:schemeClr val="tx1"/>
              </a:solidFill>
            </a:endParaRPr>
          </a:p>
          <a:p>
            <a:pPr algn="l">
              <a:spcBef>
                <a:spcPts val="300"/>
              </a:spcBef>
              <a:spcAft>
                <a:spcPts val="300"/>
              </a:spcAft>
            </a:pPr>
            <a:endParaRPr lang="en-SG" sz="2400" dirty="0">
              <a:solidFill>
                <a:schemeClr val="tx1">
                  <a:lumMod val="95000"/>
                  <a:lumOff val="5000"/>
                </a:schemeClr>
              </a:solidFill>
            </a:endParaRPr>
          </a:p>
        </p:txBody>
      </p:sp>
    </p:spTree>
    <p:custDataLst>
      <p:tags r:id="rId1"/>
    </p:custDataLst>
    <p:extLst>
      <p:ext uri="{BB962C8B-B14F-4D97-AF65-F5344CB8AC3E}">
        <p14:creationId xmlns:p14="http://schemas.microsoft.com/office/powerpoint/2010/main" val="1905388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57199" y="1572128"/>
            <a:ext cx="8229601" cy="3256546"/>
          </a:xfrm>
        </p:spPr>
        <p:txBody>
          <a:bodyPr anchor="ctr"/>
          <a:lstStyle/>
          <a:p>
            <a:r>
              <a:rPr lang="en-GB" sz="8000" b="1" dirty="0">
                <a:solidFill>
                  <a:srgbClr val="000000"/>
                </a:solidFill>
              </a:rPr>
              <a:t>END OF LESSON</a:t>
            </a:r>
            <a:endParaRPr lang="en-SG" sz="8000" dirty="0">
              <a:solidFill>
                <a:srgbClr val="000000"/>
              </a:solidFill>
            </a:endParaRPr>
          </a:p>
        </p:txBody>
      </p:sp>
    </p:spTree>
    <p:custDataLst>
      <p:tags r:id="rId1"/>
    </p:custDataLst>
    <p:extLst>
      <p:ext uri="{BB962C8B-B14F-4D97-AF65-F5344CB8AC3E}">
        <p14:creationId xmlns:p14="http://schemas.microsoft.com/office/powerpoint/2010/main" val="4278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What is app deployment?</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Today, more than 4 million applications are available for download on Google Play Store and Apple App Store.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Making both platforms the key to outreach more users.</a:t>
            </a: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1942376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What is app deployment?</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1800" dirty="0">
              <a:solidFill>
                <a:schemeClr val="tx1"/>
              </a:solidFill>
            </a:endParaRPr>
          </a:p>
          <a:p>
            <a:pPr algn="l">
              <a:spcBef>
                <a:spcPts val="300"/>
              </a:spcBef>
              <a:spcAft>
                <a:spcPts val="300"/>
              </a:spcAft>
            </a:pPr>
            <a:r>
              <a:rPr lang="en-US" sz="1800" dirty="0">
                <a:solidFill>
                  <a:schemeClr val="tx1"/>
                </a:solidFill>
              </a:rPr>
              <a:t>Reference from (</a:t>
            </a:r>
            <a:r>
              <a:rPr lang="en-US" sz="1800" dirty="0" err="1">
                <a:solidFill>
                  <a:schemeClr val="tx1"/>
                </a:solidFill>
              </a:rPr>
              <a:t>buildfire</a:t>
            </a:r>
            <a:r>
              <a:rPr lang="en-US" sz="1800" dirty="0">
                <a:solidFill>
                  <a:schemeClr val="tx1"/>
                </a:solidFill>
              </a:rPr>
              <a:t>, Mobile App Download Statistics &amp; Usage Statistics (2022))</a:t>
            </a:r>
          </a:p>
        </p:txBody>
      </p:sp>
      <p:sp>
        <p:nvSpPr>
          <p:cNvPr id="3" name="AutoShape 4">
            <a:extLst>
              <a:ext uri="{FF2B5EF4-FFF2-40B4-BE49-F238E27FC236}">
                <a16:creationId xmlns:a16="http://schemas.microsoft.com/office/drawing/2014/main" id="{2C005EAE-BD7A-6034-F152-1C5A1E762286}"/>
              </a:ext>
            </a:extLst>
          </p:cNvPr>
          <p:cNvSpPr>
            <a:spLocks noChangeAspect="1" noChangeArrowheads="1"/>
          </p:cNvSpPr>
          <p:nvPr/>
        </p:nvSpPr>
        <p:spPr bwMode="auto">
          <a:xfrm>
            <a:off x="590668" y="-552332"/>
            <a:ext cx="4133732" cy="41337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7" name="Picture 6">
            <a:extLst>
              <a:ext uri="{FF2B5EF4-FFF2-40B4-BE49-F238E27FC236}">
                <a16:creationId xmlns:a16="http://schemas.microsoft.com/office/drawing/2014/main" id="{F0EF7624-0EB9-7563-BD31-D329F6C730FE}"/>
              </a:ext>
            </a:extLst>
          </p:cNvPr>
          <p:cNvPicPr>
            <a:picLocks noChangeAspect="1"/>
          </p:cNvPicPr>
          <p:nvPr/>
        </p:nvPicPr>
        <p:blipFill>
          <a:blip r:embed="rId5"/>
          <a:stretch>
            <a:fillRect/>
          </a:stretch>
        </p:blipFill>
        <p:spPr>
          <a:xfrm>
            <a:off x="1311965" y="1057296"/>
            <a:ext cx="6520070" cy="4459432"/>
          </a:xfrm>
          <a:prstGeom prst="rect">
            <a:avLst/>
          </a:prstGeom>
        </p:spPr>
      </p:pic>
    </p:spTree>
    <p:custDataLst>
      <p:tags r:id="rId1"/>
    </p:custDataLst>
    <p:extLst>
      <p:ext uri="{BB962C8B-B14F-4D97-AF65-F5344CB8AC3E}">
        <p14:creationId xmlns:p14="http://schemas.microsoft.com/office/powerpoint/2010/main" val="2444716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What is app deployment?</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Based on the earlier diagram:</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We are seeing growth in app downloads each year. This trend will continue in the coming years as well.</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Last year, there were more than 218 billion app downloads. That’s roughly a 7% increase from the year prior.</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As you can see from the graph, there was a 55% jump between 2016 and 2020. The year over year growth rate isn’t quite as sharp, but it’s still on the rise.</a:t>
            </a:r>
          </a:p>
        </p:txBody>
      </p:sp>
      <p:sp>
        <p:nvSpPr>
          <p:cNvPr id="3" name="AutoShape 4">
            <a:extLst>
              <a:ext uri="{FF2B5EF4-FFF2-40B4-BE49-F238E27FC236}">
                <a16:creationId xmlns:a16="http://schemas.microsoft.com/office/drawing/2014/main" id="{2C005EAE-BD7A-6034-F152-1C5A1E762286}"/>
              </a:ext>
            </a:extLst>
          </p:cNvPr>
          <p:cNvSpPr>
            <a:spLocks noChangeAspect="1" noChangeArrowheads="1"/>
          </p:cNvSpPr>
          <p:nvPr/>
        </p:nvSpPr>
        <p:spPr bwMode="auto">
          <a:xfrm>
            <a:off x="590668" y="-552332"/>
            <a:ext cx="4133732" cy="41337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custDataLst>
      <p:tags r:id="rId1"/>
    </p:custDataLst>
    <p:extLst>
      <p:ext uri="{BB962C8B-B14F-4D97-AF65-F5344CB8AC3E}">
        <p14:creationId xmlns:p14="http://schemas.microsoft.com/office/powerpoint/2010/main" val="400451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What is app deployment?</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u="sng" dirty="0">
                <a:solidFill>
                  <a:schemeClr val="tx1"/>
                </a:solidFill>
              </a:rPr>
              <a:t>Google Play vs. App Store Downloads</a:t>
            </a:r>
          </a:p>
          <a:p>
            <a:pPr algn="l">
              <a:spcBef>
                <a:spcPts val="300"/>
              </a:spcBef>
              <a:spcAft>
                <a:spcPts val="300"/>
              </a:spcAft>
            </a:pPr>
            <a:r>
              <a:rPr lang="en-US" sz="2400" dirty="0">
                <a:solidFill>
                  <a:schemeClr val="tx1"/>
                </a:solidFill>
              </a:rPr>
              <a:t>There are </a:t>
            </a:r>
            <a:r>
              <a:rPr lang="en-US" sz="2400" b="1" dirty="0">
                <a:solidFill>
                  <a:schemeClr val="tx1"/>
                </a:solidFill>
              </a:rPr>
              <a:t>TWO (2) </a:t>
            </a:r>
            <a:r>
              <a:rPr lang="en-US" sz="2400" dirty="0">
                <a:solidFill>
                  <a:schemeClr val="tx1"/>
                </a:solidFill>
              </a:rPr>
              <a:t>places where the overwhelming majority of mobile users are downloading apps.</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Users with iOS devices download iPhone apps from the Apple App Store, while Android app users download from the Google Play Store.</a:t>
            </a:r>
          </a:p>
        </p:txBody>
      </p:sp>
      <p:sp>
        <p:nvSpPr>
          <p:cNvPr id="3" name="AutoShape 4">
            <a:extLst>
              <a:ext uri="{FF2B5EF4-FFF2-40B4-BE49-F238E27FC236}">
                <a16:creationId xmlns:a16="http://schemas.microsoft.com/office/drawing/2014/main" id="{2C005EAE-BD7A-6034-F152-1C5A1E762286}"/>
              </a:ext>
            </a:extLst>
          </p:cNvPr>
          <p:cNvSpPr>
            <a:spLocks noChangeAspect="1" noChangeArrowheads="1"/>
          </p:cNvSpPr>
          <p:nvPr/>
        </p:nvSpPr>
        <p:spPr bwMode="auto">
          <a:xfrm>
            <a:off x="590668" y="-552332"/>
            <a:ext cx="4133732" cy="41337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custDataLst>
      <p:tags r:id="rId1"/>
    </p:custDataLst>
    <p:extLst>
      <p:ext uri="{BB962C8B-B14F-4D97-AF65-F5344CB8AC3E}">
        <p14:creationId xmlns:p14="http://schemas.microsoft.com/office/powerpoint/2010/main" val="185745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What is app deployment?</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u="sng" dirty="0">
                <a:solidFill>
                  <a:schemeClr val="tx1"/>
                </a:solidFill>
              </a:rPr>
              <a:t>Google Play vs. App Store Downloads</a:t>
            </a:r>
          </a:p>
          <a:p>
            <a:pPr algn="l">
              <a:spcBef>
                <a:spcPts val="300"/>
              </a:spcBef>
              <a:spcAft>
                <a:spcPts val="300"/>
              </a:spcAft>
            </a:pPr>
            <a:endParaRPr lang="en-US" sz="2400" u="sng" dirty="0">
              <a:solidFill>
                <a:schemeClr val="tx1"/>
              </a:solidFill>
            </a:endParaRPr>
          </a:p>
        </p:txBody>
      </p:sp>
      <p:sp>
        <p:nvSpPr>
          <p:cNvPr id="3" name="AutoShape 4">
            <a:extLst>
              <a:ext uri="{FF2B5EF4-FFF2-40B4-BE49-F238E27FC236}">
                <a16:creationId xmlns:a16="http://schemas.microsoft.com/office/drawing/2014/main" id="{2C005EAE-BD7A-6034-F152-1C5A1E762286}"/>
              </a:ext>
            </a:extLst>
          </p:cNvPr>
          <p:cNvSpPr>
            <a:spLocks noChangeAspect="1" noChangeArrowheads="1"/>
          </p:cNvSpPr>
          <p:nvPr/>
        </p:nvSpPr>
        <p:spPr bwMode="auto">
          <a:xfrm>
            <a:off x="590668" y="-552332"/>
            <a:ext cx="4133732" cy="41337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4" name="Picture 3">
            <a:extLst>
              <a:ext uri="{FF2B5EF4-FFF2-40B4-BE49-F238E27FC236}">
                <a16:creationId xmlns:a16="http://schemas.microsoft.com/office/drawing/2014/main" id="{9C583B75-DE6F-2A0C-7C9D-AF520257E841}"/>
              </a:ext>
            </a:extLst>
          </p:cNvPr>
          <p:cNvPicPr>
            <a:picLocks noChangeAspect="1"/>
          </p:cNvPicPr>
          <p:nvPr/>
        </p:nvPicPr>
        <p:blipFill>
          <a:blip r:embed="rId5"/>
          <a:stretch>
            <a:fillRect/>
          </a:stretch>
        </p:blipFill>
        <p:spPr>
          <a:xfrm>
            <a:off x="1754360" y="2003527"/>
            <a:ext cx="5619229" cy="3983927"/>
          </a:xfrm>
          <a:prstGeom prst="rect">
            <a:avLst/>
          </a:prstGeom>
        </p:spPr>
      </p:pic>
    </p:spTree>
    <p:custDataLst>
      <p:tags r:id="rId1"/>
    </p:custDataLst>
    <p:extLst>
      <p:ext uri="{BB962C8B-B14F-4D97-AF65-F5344CB8AC3E}">
        <p14:creationId xmlns:p14="http://schemas.microsoft.com/office/powerpoint/2010/main" val="365281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What is app deployment?</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u="sng" dirty="0">
                <a:solidFill>
                  <a:schemeClr val="tx1"/>
                </a:solidFill>
              </a:rPr>
              <a:t>Google Play vs. App Store Downloads</a:t>
            </a:r>
          </a:p>
          <a:p>
            <a:pPr algn="l">
              <a:spcBef>
                <a:spcPts val="300"/>
              </a:spcBef>
              <a:spcAft>
                <a:spcPts val="300"/>
              </a:spcAft>
            </a:pPr>
            <a:r>
              <a:rPr lang="en-US" sz="2400" dirty="0">
                <a:solidFill>
                  <a:schemeClr val="tx1"/>
                </a:solidFill>
              </a:rPr>
              <a:t>Worldwide, there are more downloads coming from the Google Play Store. But as you can see, both stores saw an increase in the percentage of downloads from 2019 to 2020.</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The Google Play Store downloads grew by </a:t>
            </a:r>
            <a:r>
              <a:rPr lang="en-US" sz="2400" b="1" dirty="0">
                <a:solidFill>
                  <a:schemeClr val="tx1"/>
                </a:solidFill>
              </a:rPr>
              <a:t>31%</a:t>
            </a:r>
            <a:r>
              <a:rPr lang="en-US" sz="2400" dirty="0">
                <a:solidFill>
                  <a:schemeClr val="tx1"/>
                </a:solidFill>
              </a:rPr>
              <a:t>, while the Apple App Store had just a </a:t>
            </a:r>
            <a:r>
              <a:rPr lang="en-US" sz="2400" b="1" dirty="0">
                <a:solidFill>
                  <a:schemeClr val="tx1"/>
                </a:solidFill>
              </a:rPr>
              <a:t>2.5% </a:t>
            </a:r>
            <a:r>
              <a:rPr lang="en-US" sz="2400" dirty="0">
                <a:solidFill>
                  <a:schemeClr val="tx1"/>
                </a:solidFill>
              </a:rPr>
              <a:t>growth rate.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In short, the Google Play Store has more downloads and is growing at a higher rate.</a:t>
            </a:r>
          </a:p>
        </p:txBody>
      </p:sp>
      <p:sp>
        <p:nvSpPr>
          <p:cNvPr id="3" name="AutoShape 4">
            <a:extLst>
              <a:ext uri="{FF2B5EF4-FFF2-40B4-BE49-F238E27FC236}">
                <a16:creationId xmlns:a16="http://schemas.microsoft.com/office/drawing/2014/main" id="{2C005EAE-BD7A-6034-F152-1C5A1E762286}"/>
              </a:ext>
            </a:extLst>
          </p:cNvPr>
          <p:cNvSpPr>
            <a:spLocks noChangeAspect="1" noChangeArrowheads="1"/>
          </p:cNvSpPr>
          <p:nvPr/>
        </p:nvSpPr>
        <p:spPr bwMode="auto">
          <a:xfrm>
            <a:off x="590668" y="-552332"/>
            <a:ext cx="4133732" cy="41337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custDataLst>
      <p:tags r:id="rId1"/>
    </p:custDataLst>
    <p:extLst>
      <p:ext uri="{BB962C8B-B14F-4D97-AF65-F5344CB8AC3E}">
        <p14:creationId xmlns:p14="http://schemas.microsoft.com/office/powerpoint/2010/main" val="2351552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What is app deployment?</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App deployment and launch </a:t>
            </a:r>
            <a:r>
              <a:rPr lang="en-US" sz="2400" dirty="0">
                <a:solidFill>
                  <a:schemeClr val="tx1"/>
                </a:solidFill>
              </a:rPr>
              <a:t>is the process of installing, configuring, and allowing a particular app or a set of apps to observe a successful release on public or enterprise app stores.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It involves pragmatic steps and activities to make a software system available to the target audience. </a:t>
            </a:r>
          </a:p>
        </p:txBody>
      </p:sp>
    </p:spTree>
    <p:custDataLst>
      <p:tags r:id="rId1"/>
    </p:custDataLst>
    <p:extLst>
      <p:ext uri="{BB962C8B-B14F-4D97-AF65-F5344CB8AC3E}">
        <p14:creationId xmlns:p14="http://schemas.microsoft.com/office/powerpoint/2010/main" val="12280985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DIO_IMPORT" val="C:\Documents and Settings\gemmaloke\My Documents\Content Development\MFS Lecturers' eLesson Plans\Audio\Lesson 6 - NaturaSoft\S1_N1.mp3"/>
  <p:tag name="AUDIO_ID" val="257"/>
  <p:tag name="ELAPSEDTIME" val="3.392"/>
  <p:tag name="ANNOTATION_COUNT" val="0"/>
  <p:tag name="ARTICULATE_SLIDE_GUID" val="f6ce7efd-9229-43e5-917c-32314924c196"/>
  <p:tag name="ARTICULATE_SLIDE_NAV" val="1"/>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3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5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5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5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5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heme/theme1.xml><?xml version="1.0" encoding="utf-8"?>
<a:theme xmlns:a="http://schemas.openxmlformats.org/drawingml/2006/main" name="ge_pp_cov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4513</TotalTime>
  <Words>1334</Words>
  <Application>Microsoft Office PowerPoint</Application>
  <PresentationFormat>On-screen Show (4:3)</PresentationFormat>
  <Paragraphs>230</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ge_pp_covertemplate</vt:lpstr>
      <vt:lpstr>MOBILE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FUNDAMENTALS</dc:title>
  <cp:lastModifiedBy>Daryl Sim</cp:lastModifiedBy>
  <cp:revision>802</cp:revision>
  <dcterms:modified xsi:type="dcterms:W3CDTF">2022-07-25T04:04:12Z</dcterms:modified>
</cp:coreProperties>
</file>