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3" r:id="rId3"/>
    <p:sldId id="330" r:id="rId4"/>
    <p:sldId id="331" r:id="rId5"/>
    <p:sldId id="332" r:id="rId6"/>
    <p:sldId id="333" r:id="rId7"/>
    <p:sldId id="322" r:id="rId8"/>
    <p:sldId id="334" r:id="rId9"/>
    <p:sldId id="335" r:id="rId10"/>
    <p:sldId id="336" r:id="rId11"/>
    <p:sldId id="337" r:id="rId12"/>
    <p:sldId id="33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Parameters of eye gaze </a:t>
            </a:r>
            <a:r>
              <a:rPr lang="en-GB" dirty="0" err="1"/>
              <a:t>behavior</a:t>
            </a:r>
            <a:r>
              <a:rPr lang="en-GB" dirty="0"/>
              <a:t> change depending on the Conversation state (talking, listening, and neither).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GB" dirty="0"/>
              <a:t>By alternating between </a:t>
            </a:r>
          </a:p>
          <a:p>
            <a:pPr lvl="1"/>
            <a:r>
              <a:rPr lang="en-GB" dirty="0"/>
              <a:t>eye contact and </a:t>
            </a:r>
          </a:p>
          <a:p>
            <a:pPr lvl="1"/>
            <a:r>
              <a:rPr lang="en-GB" dirty="0"/>
              <a:t>no eye contact and </a:t>
            </a:r>
          </a:p>
          <a:p>
            <a:pPr lvl="1"/>
            <a:r>
              <a:rPr lang="en-GB" dirty="0"/>
              <a:t>changing the proportions of time based on whether we're talking and listening</a:t>
            </a:r>
          </a:p>
          <a:p>
            <a:pPr lvl="1"/>
            <a:r>
              <a:rPr lang="en-GB" dirty="0"/>
              <a:t>create a very realistic feeling character and give a strong sense of being in a real social interaction.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070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Animating the eye</a:t>
            </a:r>
          </a:p>
          <a:p>
            <a:pPr lvl="1"/>
            <a:r>
              <a:rPr lang="en-GB" dirty="0"/>
              <a:t>Easy way is to point and turn the eyes. </a:t>
            </a:r>
          </a:p>
          <a:p>
            <a:pPr lvl="1"/>
            <a:r>
              <a:rPr lang="en-GB" dirty="0"/>
              <a:t>treat each eye as a joint and rotate them towards where you want to look. (using basic inverse kinematics)</a:t>
            </a:r>
          </a:p>
          <a:p>
            <a:pPr lvl="1"/>
            <a:endParaRPr lang="en-GB" dirty="0"/>
          </a:p>
          <a:p>
            <a:r>
              <a:rPr lang="en-GB" dirty="0"/>
              <a:t>For wider angle </a:t>
            </a:r>
          </a:p>
          <a:p>
            <a:pPr lvl="1"/>
            <a:r>
              <a:rPr lang="en-GB" dirty="0"/>
              <a:t>turn the head and </a:t>
            </a:r>
          </a:p>
          <a:p>
            <a:pPr lvl="1"/>
            <a:r>
              <a:rPr lang="en-GB" dirty="0"/>
              <a:t>maybe</a:t>
            </a:r>
            <a:r>
              <a:rPr lang="en-SG" dirty="0"/>
              <a:t> </a:t>
            </a:r>
            <a:r>
              <a:rPr lang="en-GB" dirty="0"/>
              <a:t>even the torso. </a:t>
            </a:r>
          </a:p>
          <a:p>
            <a:pPr lvl="1"/>
            <a:endParaRPr lang="en-GB" dirty="0"/>
          </a:p>
          <a:p>
            <a:r>
              <a:rPr lang="en-GB" dirty="0"/>
              <a:t>Need to limit the range of where you can look. </a:t>
            </a:r>
          </a:p>
          <a:p>
            <a:pPr lvl="1"/>
            <a:r>
              <a:rPr lang="en-SG" dirty="0"/>
              <a:t>Make sure the character head don’t turn 180 degree back etc..</a:t>
            </a: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488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Eye gaze can be very complex, </a:t>
            </a:r>
          </a:p>
          <a:p>
            <a:r>
              <a:rPr lang="en-GB" dirty="0"/>
              <a:t>However a few simple techniques are enough to give the impression of a very realistic engaging</a:t>
            </a:r>
            <a:r>
              <a:rPr lang="en-SG" dirty="0"/>
              <a:t> </a:t>
            </a:r>
            <a:r>
              <a:rPr lang="en-GB" dirty="0"/>
              <a:t>social interaction, </a:t>
            </a:r>
          </a:p>
          <a:p>
            <a:r>
              <a:rPr lang="en-GB" dirty="0"/>
              <a:t>Include them in the character these simply techniques and that will make the character much more</a:t>
            </a:r>
            <a:r>
              <a:rPr lang="en-SG" dirty="0"/>
              <a:t> </a:t>
            </a:r>
            <a:r>
              <a:rPr lang="en-GB" dirty="0"/>
              <a:t>expressive and create a much stronger</a:t>
            </a:r>
            <a:r>
              <a:rPr lang="en-SG" dirty="0"/>
              <a:t> </a:t>
            </a:r>
            <a:r>
              <a:rPr lang="en-GB" dirty="0"/>
              <a:t>social connection.</a:t>
            </a:r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839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082-9FCB-A24B-9D53-115D7E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F012-8C98-2246-A27F-FC35687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10 Lab 2.</a:t>
            </a:r>
          </a:p>
          <a:p>
            <a:r>
              <a:rPr lang="en-US" dirty="0"/>
              <a:t>In this lab we will  implement a simple Gaze Animation on a character. </a:t>
            </a:r>
          </a:p>
        </p:txBody>
      </p:sp>
    </p:spTree>
    <p:extLst>
      <p:ext uri="{BB962C8B-B14F-4D97-AF65-F5344CB8AC3E}">
        <p14:creationId xmlns:p14="http://schemas.microsoft.com/office/powerpoint/2010/main" val="13286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Blinking and Lip-sync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Blinking and lip-sync are the two very important features.</a:t>
            </a:r>
            <a:endParaRPr lang="en-SG" dirty="0"/>
          </a:p>
          <a:p>
            <a:r>
              <a:rPr lang="en-GB" dirty="0"/>
              <a:t>Creepy to talk to a human-looking avatar who does not blink. </a:t>
            </a:r>
            <a:endParaRPr lang="en-SG" dirty="0"/>
          </a:p>
          <a:p>
            <a:r>
              <a:rPr lang="en-GB" dirty="0"/>
              <a:t>Weird and confusing to interact with an avatar who talks without opening and closing their mouth.</a:t>
            </a:r>
            <a:endParaRPr lang="en-SG" dirty="0"/>
          </a:p>
          <a:p>
            <a:r>
              <a:rPr lang="en-GB" dirty="0"/>
              <a:t>Implementing realistic blinking and lip-sync is hard work and requires advanced algorithms.</a:t>
            </a:r>
            <a:endParaRPr lang="en-SG" dirty="0"/>
          </a:p>
          <a:p>
            <a:r>
              <a:rPr lang="en-GB" dirty="0"/>
              <a:t>However, there are some “cheap” implementations we can do to prevent the avatar from looking creepy. </a:t>
            </a:r>
            <a:endParaRPr lang="en-SG" dirty="0"/>
          </a:p>
          <a:p>
            <a:r>
              <a:rPr lang="en-GB" dirty="0"/>
              <a:t>If avatar is not super photorealistic with very high fidelity graphics, these “cheap” solutions</a:t>
            </a:r>
            <a:r>
              <a:rPr lang="en-SG" dirty="0"/>
              <a:t> </a:t>
            </a:r>
            <a:r>
              <a:rPr lang="en-GB" dirty="0"/>
              <a:t>work quite well in making believable and expressive avatars.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63E-DF0C-D647-BA88-63DB594E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Blinking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345D-1BD2-1D4D-B637-52D23BFF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 a simple blink</a:t>
            </a:r>
            <a:endParaRPr lang="en-SG" dirty="0"/>
          </a:p>
          <a:p>
            <a:pPr lvl="1"/>
            <a:r>
              <a:rPr lang="en-GB" dirty="0"/>
              <a:t>Can just get avatar to close and open their eyes very quickly.</a:t>
            </a:r>
            <a:endParaRPr lang="en-SG" dirty="0"/>
          </a:p>
          <a:p>
            <a:r>
              <a:rPr lang="en-GB" dirty="0"/>
              <a:t>Implementing with a morph target, </a:t>
            </a:r>
            <a:endParaRPr lang="en-SG" dirty="0"/>
          </a:p>
          <a:p>
            <a:pPr lvl="1"/>
            <a:r>
              <a:rPr lang="en-GB" dirty="0"/>
              <a:t>At least three keyframes needed for eye blink. </a:t>
            </a:r>
            <a:endParaRPr lang="en-SG" dirty="0"/>
          </a:p>
          <a:p>
            <a:pPr lvl="2"/>
            <a:r>
              <a:rPr lang="en-GB" dirty="0"/>
              <a:t>Set the avatar to have her eyes open at the start of blinking and </a:t>
            </a:r>
          </a:p>
          <a:p>
            <a:pPr lvl="2"/>
            <a:r>
              <a:rPr lang="en-GB" dirty="0"/>
              <a:t>her eyes closed in the middle of it, and </a:t>
            </a:r>
          </a:p>
          <a:p>
            <a:pPr lvl="2"/>
            <a:r>
              <a:rPr lang="en-GB" dirty="0"/>
              <a:t>then open again at the end. 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with colorful hair&#10;&#10;Description automatically generated with medium confidence">
            <a:extLst>
              <a:ext uri="{FF2B5EF4-FFF2-40B4-BE49-F238E27FC236}">
                <a16:creationId xmlns:a16="http://schemas.microsoft.com/office/drawing/2014/main" id="{E3490DA0-98F6-2B42-9633-4B7AD6FE37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874" y="5068459"/>
            <a:ext cx="1246149" cy="1457759"/>
          </a:xfrm>
          <a:prstGeom prst="rect">
            <a:avLst/>
          </a:prstGeom>
        </p:spPr>
      </p:pic>
      <p:pic>
        <p:nvPicPr>
          <p:cNvPr id="7" name="Picture 6" descr="A person with colorful hair&#10;&#10;Description automatically generated with medium confidence">
            <a:extLst>
              <a:ext uri="{FF2B5EF4-FFF2-40B4-BE49-F238E27FC236}">
                <a16:creationId xmlns:a16="http://schemas.microsoft.com/office/drawing/2014/main" id="{33D7D10F-FBD6-5C46-BDE7-2D426DF121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0176" y="5109257"/>
            <a:ext cx="1246149" cy="1416961"/>
          </a:xfrm>
          <a:prstGeom prst="rect">
            <a:avLst/>
          </a:prstGeom>
        </p:spPr>
      </p:pic>
      <p:pic>
        <p:nvPicPr>
          <p:cNvPr id="8" name="Picture 7" descr="A person with colorful hair&#10;&#10;Description automatically generated with medium confidence">
            <a:extLst>
              <a:ext uri="{FF2B5EF4-FFF2-40B4-BE49-F238E27FC236}">
                <a16:creationId xmlns:a16="http://schemas.microsoft.com/office/drawing/2014/main" id="{76F9F903-5C69-0E4A-8241-C1253B9920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478" y="5109257"/>
            <a:ext cx="1246149" cy="1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63E-DF0C-D647-BA88-63DB594E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Blinking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345D-1BD2-1D4D-B637-52D23BFF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Blinking frequency</a:t>
            </a:r>
          </a:p>
          <a:p>
            <a:r>
              <a:rPr lang="en-GB" dirty="0"/>
              <a:t>The average duration of a human blink is between 0.1-0.4 seconds. </a:t>
            </a:r>
            <a:endParaRPr lang="en-SG" dirty="0"/>
          </a:p>
          <a:p>
            <a:r>
              <a:rPr lang="en-GB" dirty="0"/>
              <a:t>If rendering the animation at 60 frames per second, have the blinking finished in between 6-24 frames. </a:t>
            </a:r>
            <a:endParaRPr lang="en-SG" dirty="0"/>
          </a:p>
          <a:p>
            <a:r>
              <a:rPr lang="en-GB" dirty="0"/>
              <a:t>For a really slow blink, </a:t>
            </a:r>
            <a:endParaRPr lang="en-SG" dirty="0"/>
          </a:p>
          <a:p>
            <a:pPr lvl="1"/>
            <a:r>
              <a:rPr lang="en-GB" dirty="0"/>
              <a:t>frame 1 for eyes open,</a:t>
            </a:r>
            <a:endParaRPr lang="en-SG" dirty="0"/>
          </a:p>
          <a:p>
            <a:pPr lvl="1"/>
            <a:r>
              <a:rPr lang="en-GB" dirty="0"/>
              <a:t>frame 12 for eyes closed and </a:t>
            </a:r>
            <a:endParaRPr lang="en-SG" dirty="0"/>
          </a:p>
          <a:p>
            <a:pPr lvl="1"/>
            <a:r>
              <a:rPr lang="en-GB" dirty="0"/>
              <a:t>frame 24 for eyes open again. </a:t>
            </a:r>
            <a:endParaRPr lang="en-SG" dirty="0"/>
          </a:p>
          <a:p>
            <a:r>
              <a:rPr lang="en-GB" dirty="0"/>
              <a:t>On average, human blinks about 15-20 times per minute. </a:t>
            </a:r>
          </a:p>
          <a:p>
            <a:pPr lvl="1"/>
            <a:r>
              <a:rPr lang="en-GB" dirty="0"/>
              <a:t>That's every 3-4 seconds. </a:t>
            </a:r>
            <a:endParaRPr lang="en-SG" dirty="0"/>
          </a:p>
          <a:p>
            <a:r>
              <a:rPr lang="en-GB" dirty="0"/>
              <a:t>Pretty strange if someone blinks exactly every three seconds. </a:t>
            </a:r>
            <a:endParaRPr lang="en-SG" dirty="0"/>
          </a:p>
          <a:p>
            <a:pPr lvl="1"/>
            <a:r>
              <a:rPr lang="en-GB" dirty="0"/>
              <a:t>Use a random interval between the blinks to make it less predictable.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746E-37F0-8646-95A6-05B5129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Lip-Sync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2F6-91D4-4E42-AB8A-40DDDAFE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Lip-sync works in a similar way as blink.</a:t>
            </a:r>
            <a:endParaRPr lang="en-SG" dirty="0"/>
          </a:p>
          <a:p>
            <a:r>
              <a:rPr lang="en-GB" dirty="0"/>
              <a:t>When avatar is talking, set her mouth to be continuously opening and closing until she stops talking. </a:t>
            </a:r>
            <a:endParaRPr lang="en-SG" dirty="0"/>
          </a:p>
          <a:p>
            <a:r>
              <a:rPr lang="en-GB" dirty="0"/>
              <a:t>Make it more realistic, by trying to match her mouth shape to her speech. </a:t>
            </a:r>
            <a:endParaRPr lang="en-SG" dirty="0"/>
          </a:p>
          <a:p>
            <a:pPr lvl="1"/>
            <a:r>
              <a:rPr lang="en-GB" dirty="0"/>
              <a:t>Each sound of phoneme we produce has a distinctive mouth shape, which is called a viseme. </a:t>
            </a:r>
          </a:p>
          <a:p>
            <a:pPr lvl="1"/>
            <a:r>
              <a:rPr lang="en-GB" dirty="0"/>
              <a:t>Then </a:t>
            </a:r>
            <a:r>
              <a:rPr lang="en-GB" dirty="0" err="1"/>
              <a:t>analyze</a:t>
            </a:r>
            <a:r>
              <a:rPr lang="en-GB" dirty="0"/>
              <a:t> a speech by decomposing it to individual phoneme, and then match the phonemes to the visemes to drive the animation. </a:t>
            </a:r>
            <a:endParaRPr lang="en-SG" dirty="0"/>
          </a:p>
          <a:p>
            <a:pPr lvl="1"/>
            <a:r>
              <a:rPr lang="en-GB" dirty="0"/>
              <a:t>There are plugins you can get to do it automatically. 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GB" dirty="0"/>
              <a:t>psychology </a:t>
            </a:r>
            <a:r>
              <a:rPr lang="en-US" dirty="0"/>
              <a:t>aspect of </a:t>
            </a:r>
            <a:r>
              <a:rPr lang="en-SG" dirty="0"/>
              <a:t>Blinking and Lip-sync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really implement realistic and expressive character facial expression, it's always a good idea to spend some time to study social psychology.</a:t>
            </a:r>
          </a:p>
          <a:p>
            <a:pPr lvl="1"/>
            <a:r>
              <a:rPr lang="en-GB" dirty="0"/>
              <a:t>Most people blink more when they're thinking or feeling stressed. </a:t>
            </a:r>
          </a:p>
          <a:p>
            <a:pPr lvl="1"/>
            <a:r>
              <a:rPr lang="en-GB" dirty="0"/>
              <a:t>Increased blinking could indicate someone is lying because</a:t>
            </a:r>
            <a:r>
              <a:rPr lang="en-SG" dirty="0"/>
              <a:t> </a:t>
            </a:r>
            <a:r>
              <a:rPr lang="en-GB" dirty="0"/>
              <a:t>they have to think more. </a:t>
            </a:r>
            <a:endParaRPr lang="en-SG" dirty="0"/>
          </a:p>
          <a:p>
            <a:pPr lvl="1"/>
            <a:r>
              <a:rPr lang="en-GB" dirty="0"/>
              <a:t>But if they are good at lying, they could make an effort to keep their eyes open and this is just the tip of an eyeborg. </a:t>
            </a:r>
          </a:p>
          <a:p>
            <a:pPr lvl="1"/>
            <a:r>
              <a:rPr lang="en-GB" dirty="0"/>
              <a:t>There's so much more going on about blinking and our psychological state. </a:t>
            </a:r>
          </a:p>
        </p:txBody>
      </p:sp>
    </p:spTree>
    <p:extLst>
      <p:ext uri="{BB962C8B-B14F-4D97-AF65-F5344CB8AC3E}">
        <p14:creationId xmlns:p14="http://schemas.microsoft.com/office/powerpoint/2010/main" val="4748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082-9FCB-A24B-9D53-115D7E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F012-8C98-2246-A27F-FC356871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Workshop 10 Lab 1.</a:t>
            </a:r>
          </a:p>
          <a:p>
            <a:r>
              <a:rPr lang="en-US" dirty="0"/>
              <a:t>In this lab we will import a Virtual character into Unity and Animate a </a:t>
            </a:r>
            <a:r>
              <a:rPr lang="en-US"/>
              <a:t>random blink.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Eyes are perhaps the most important social signal of all. </a:t>
            </a:r>
            <a:endParaRPr lang="en-SG" dirty="0"/>
          </a:p>
          <a:p>
            <a:pPr lvl="1"/>
            <a:r>
              <a:rPr lang="en-GB" dirty="0"/>
              <a:t>Making eye contact is a form of social connection. </a:t>
            </a:r>
            <a:endParaRPr lang="en-SG" dirty="0"/>
          </a:p>
          <a:p>
            <a:pPr lvl="1"/>
            <a:r>
              <a:rPr lang="en-GB" dirty="0"/>
              <a:t>It shows that we're paying attention to someone and can indicate a range of social meanings from intimacy to aggression. 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GB" dirty="0"/>
              <a:t>Emulate gaze </a:t>
            </a:r>
            <a:r>
              <a:rPr lang="en-GB" dirty="0" err="1"/>
              <a:t>behavior</a:t>
            </a:r>
            <a:r>
              <a:rPr lang="en-GB" dirty="0"/>
              <a:t>, </a:t>
            </a:r>
            <a:endParaRPr lang="en-SG" dirty="0"/>
          </a:p>
          <a:p>
            <a:pPr lvl="1"/>
            <a:r>
              <a:rPr lang="en-GB" dirty="0"/>
              <a:t>only way to two states,</a:t>
            </a:r>
            <a:endParaRPr lang="en-SG" dirty="0"/>
          </a:p>
          <a:p>
            <a:pPr lvl="1"/>
            <a:r>
              <a:rPr lang="en-GB" dirty="0"/>
              <a:t>the character is either looking at the other player or not.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107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51A-6A34-784B-93A6-F351AEC6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6C2-DB99-9B4F-AA8A-42F99304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important thing about gaze and social interaction is controlling whether the character is looking at the player or not. </a:t>
            </a:r>
            <a:endParaRPr lang="en-SG" dirty="0"/>
          </a:p>
          <a:p>
            <a:r>
              <a:rPr lang="en-GB" dirty="0"/>
              <a:t> The basic rule </a:t>
            </a:r>
          </a:p>
          <a:p>
            <a:pPr lvl="1"/>
            <a:r>
              <a:rPr lang="en-GB" dirty="0"/>
              <a:t>The key thing is how often we look and for how long. </a:t>
            </a:r>
          </a:p>
          <a:p>
            <a:pPr lvl="1"/>
            <a:r>
              <a:rPr lang="en-GB" dirty="0"/>
              <a:t>look at the other person during conversation, </a:t>
            </a:r>
          </a:p>
          <a:p>
            <a:pPr lvl="2"/>
            <a:r>
              <a:rPr lang="en-GB" dirty="0"/>
              <a:t>we normally look away occasionally. </a:t>
            </a:r>
          </a:p>
          <a:p>
            <a:pPr lvl="3"/>
            <a:r>
              <a:rPr lang="en-GB" dirty="0"/>
              <a:t>staring constantly can be off-putting;</a:t>
            </a:r>
          </a:p>
          <a:p>
            <a:pPr lvl="2"/>
            <a:r>
              <a:rPr lang="en-GB" dirty="0"/>
              <a:t>look more when we're listening and </a:t>
            </a:r>
          </a:p>
          <a:p>
            <a:pPr lvl="2"/>
            <a:r>
              <a:rPr lang="en-GB" dirty="0"/>
              <a:t>a bit less when we're talking. </a:t>
            </a:r>
            <a:endParaRPr lang="en-SG" dirty="0"/>
          </a:p>
          <a:p>
            <a:pPr lvl="1"/>
            <a:r>
              <a:rPr lang="en-GB" dirty="0"/>
              <a:t>Don't make much constant eye contact</a:t>
            </a:r>
            <a:r>
              <a:rPr lang="en-SG" dirty="0"/>
              <a:t> </a:t>
            </a:r>
            <a:r>
              <a:rPr lang="en-GB" dirty="0"/>
              <a:t>when neither person is talking unless they are having a romantic moment.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858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3D Graphics</vt:lpstr>
      <vt:lpstr>Blinking and Lip-sync Animation</vt:lpstr>
      <vt:lpstr>Blinking Animation</vt:lpstr>
      <vt:lpstr>Blinking Animation</vt:lpstr>
      <vt:lpstr>Lip-Sync</vt:lpstr>
      <vt:lpstr>Social psychology aspect of Blinking and Lip-sync</vt:lpstr>
      <vt:lpstr>Lab</vt:lpstr>
      <vt:lpstr>Gaze Animation</vt:lpstr>
      <vt:lpstr>Gaze Animation</vt:lpstr>
      <vt:lpstr>Gaze Animation</vt:lpstr>
      <vt:lpstr>Gaze Animation</vt:lpstr>
      <vt:lpstr>Gaze Animation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66</cp:revision>
  <dcterms:created xsi:type="dcterms:W3CDTF">2020-10-13T13:55:42Z</dcterms:created>
  <dcterms:modified xsi:type="dcterms:W3CDTF">2021-12-28T01:25:49Z</dcterms:modified>
</cp:coreProperties>
</file>